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37"/>
  </p:notesMasterIdLst>
  <p:sldIdLst>
    <p:sldId id="258" r:id="rId2"/>
    <p:sldId id="257" r:id="rId3"/>
    <p:sldId id="390" r:id="rId4"/>
    <p:sldId id="1734" r:id="rId5"/>
    <p:sldId id="1763" r:id="rId6"/>
    <p:sldId id="1764" r:id="rId7"/>
    <p:sldId id="1765" r:id="rId8"/>
    <p:sldId id="1738" r:id="rId9"/>
    <p:sldId id="1774" r:id="rId10"/>
    <p:sldId id="1772" r:id="rId11"/>
    <p:sldId id="1741" r:id="rId12"/>
    <p:sldId id="1742" r:id="rId13"/>
    <p:sldId id="1761" r:id="rId14"/>
    <p:sldId id="1773" r:id="rId15"/>
    <p:sldId id="1762" r:id="rId16"/>
    <p:sldId id="259" r:id="rId17"/>
    <p:sldId id="261" r:id="rId18"/>
    <p:sldId id="260" r:id="rId19"/>
    <p:sldId id="1748" r:id="rId20"/>
    <p:sldId id="1750" r:id="rId21"/>
    <p:sldId id="1752" r:id="rId22"/>
    <p:sldId id="1753" r:id="rId23"/>
    <p:sldId id="1754" r:id="rId24"/>
    <p:sldId id="1759" r:id="rId25"/>
    <p:sldId id="1760" r:id="rId26"/>
    <p:sldId id="1768" r:id="rId27"/>
    <p:sldId id="1724" r:id="rId28"/>
    <p:sldId id="1723" r:id="rId29"/>
    <p:sldId id="1708" r:id="rId30"/>
    <p:sldId id="1707" r:id="rId31"/>
    <p:sldId id="1769" r:id="rId32"/>
    <p:sldId id="1767" r:id="rId33"/>
    <p:sldId id="1770" r:id="rId34"/>
    <p:sldId id="1771" r:id="rId35"/>
    <p:sldId id="1766" r:id="rId36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102FC"/>
    <a:srgbClr val="FC0305"/>
    <a:srgbClr val="9DC3E6"/>
    <a:srgbClr val="0070C0"/>
    <a:srgbClr val="00AEF0"/>
    <a:srgbClr val="FF0000"/>
    <a:srgbClr val="C90000"/>
    <a:srgbClr val="70AD47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48" autoAdjust="0"/>
    <p:restoredTop sz="94660"/>
  </p:normalViewPr>
  <p:slideViewPr>
    <p:cSldViewPr snapToGrid="0">
      <p:cViewPr varScale="1">
        <p:scale>
          <a:sx n="76" d="100"/>
          <a:sy n="76" d="100"/>
        </p:scale>
        <p:origin x="77" y="26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A0F1FD-E423-41A8-880A-60D6D8DD4CAD}" type="datetimeFigureOut">
              <a:rPr lang="en-GB" smtClean="0"/>
              <a:t>10/10/2022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A14DB-6C93-4130-B720-B286DFEB4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932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20-100 A/s quenches</a:t>
            </a:r>
            <a:r>
              <a:rPr lang="en-US" baseline="0" dirty="0"/>
              <a:t> were in coil P1 in the same location that is limiting the performance. </a:t>
            </a:r>
          </a:p>
          <a:p>
            <a:r>
              <a:rPr lang="en-US" baseline="0" dirty="0"/>
              <a:t>150-200 A/s quenches were in a different coil, and they were caused by a too large heating power that heats up the coil faster than it can be cooled – the quench location is not related to damage or degradation in the conductors, but just to cooling and heating of the impregnated coil.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C6AD5F-09D9-4623-8EDF-C446895C862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606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559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  <p:grpSp>
        <p:nvGrpSpPr>
          <p:cNvPr id="9" name="Grouper 8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041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  <p:grpSp>
        <p:nvGrpSpPr>
          <p:cNvPr id="11" name="Grouper 10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944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  <p:grpSp>
        <p:nvGrpSpPr>
          <p:cNvPr id="7" name="Grouper 6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735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  <p:grpSp>
        <p:nvGrpSpPr>
          <p:cNvPr id="6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219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5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060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044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928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edms.cern.ch/document/2784114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773498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edms.cern.ch/document/2785911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0.emf"/><Relationship Id="rId4" Type="http://schemas.openxmlformats.org/officeDocument/2006/relationships/image" Target="../media/image2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GB" dirty="0"/>
              <a:t>MQXFBP3 test results</a:t>
            </a:r>
            <a:br>
              <a:rPr lang="en-GB" dirty="0"/>
            </a:br>
            <a:endParaRPr lang="en-GB" sz="3200" b="0" dirty="0">
              <a:solidFill>
                <a:srgbClr val="FF0000"/>
              </a:solidFill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828799" y="4677139"/>
            <a:ext cx="8842917" cy="1114061"/>
          </a:xfrm>
        </p:spPr>
        <p:txBody>
          <a:bodyPr>
            <a:normAutofit fontScale="40000" lnSpcReduction="20000"/>
          </a:bodyPr>
          <a:lstStyle/>
          <a:p>
            <a:r>
              <a:rPr lang="en-US" sz="4800" u="sng" dirty="0"/>
              <a:t>F. Mangiarotti</a:t>
            </a:r>
            <a:r>
              <a:rPr lang="en-US" sz="4800" dirty="0"/>
              <a:t>, G. Ninet, V. Desbiolles, S. Juberg, </a:t>
            </a:r>
            <a:r>
              <a:rPr lang="en-GB" sz="4800" dirty="0"/>
              <a:t>L. Fiscarelli, G. Willering, </a:t>
            </a:r>
            <a:br>
              <a:rPr lang="en-GB" sz="4800" dirty="0"/>
            </a:br>
            <a:r>
              <a:rPr lang="en-GB" sz="4800" dirty="0"/>
              <a:t>P. Rogacki, R. Keijzer, V. Di Capua, S. Russenschuck</a:t>
            </a:r>
          </a:p>
          <a:p>
            <a:r>
              <a:rPr lang="en-US" sz="4800" dirty="0"/>
              <a:t>on behalf of the test &amp; measurements team</a:t>
            </a:r>
            <a:endParaRPr lang="en-GB" sz="4800" dirty="0"/>
          </a:p>
          <a:p>
            <a:endParaRPr lang="en-US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b="0" i="0" dirty="0">
                <a:solidFill>
                  <a:schemeClr val="bg2"/>
                </a:solidFill>
              </a:rPr>
              <a:t> 2022.10.11 – </a:t>
            </a:r>
            <a:r>
              <a:rPr lang="en-GB" b="0" i="0" dirty="0">
                <a:solidFill>
                  <a:schemeClr val="bg2"/>
                </a:solidFill>
                <a:hlinkClick r:id="rId2"/>
              </a:rPr>
              <a:t>EDMS 2784114 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77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Voltage buildup during quench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A0AB-A20D-4D65-961F-042031D54726}" type="slidenum">
              <a:rPr lang="en-GB" smtClean="0"/>
              <a:t>10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B98C395-2B70-074B-1165-F4CEC297A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9441" y="811266"/>
            <a:ext cx="7429500" cy="5725085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06515C22-7B5D-B065-4EB5-2FB19A403943}"/>
              </a:ext>
            </a:extLst>
          </p:cNvPr>
          <p:cNvSpPr txBox="1">
            <a:spLocks/>
          </p:cNvSpPr>
          <p:nvPr/>
        </p:nvSpPr>
        <p:spPr>
          <a:xfrm>
            <a:off x="493060" y="1126896"/>
            <a:ext cx="3917576" cy="44581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91440" rIns="91440" bIns="91440" rtlCol="0">
            <a:norm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Shown: quenches in short models and prototypes BP2 and BP3 around 16 kA, at 20 A/s, inner pole turn or block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Voltage </a:t>
            </a:r>
            <a:r>
              <a:rPr lang="en-GB" sz="2000" dirty="0" err="1">
                <a:solidFill>
                  <a:schemeClr val="tx1"/>
                </a:solidFill>
              </a:rPr>
              <a:t>buildup</a:t>
            </a:r>
            <a:r>
              <a:rPr lang="en-GB" sz="2000" dirty="0">
                <a:solidFill>
                  <a:schemeClr val="tx1"/>
                </a:solidFill>
              </a:rPr>
              <a:t> in both prototypes is similar to that of short models, hinting towards local limitation in the prototypes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“Bump” already seen in short models</a:t>
            </a:r>
          </a:p>
        </p:txBody>
      </p:sp>
    </p:spTree>
    <p:extLst>
      <p:ext uri="{BB962C8B-B14F-4D97-AF65-F5344CB8AC3E}">
        <p14:creationId xmlns:p14="http://schemas.microsoft.com/office/powerpoint/2010/main" val="1887545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12AD5-88D8-FFE6-565B-C30D65E72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11</a:t>
            </a:fld>
            <a:endParaRPr lang="en-GB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05CDAF8-7C1B-DCE9-8A19-53979A5E6356}"/>
              </a:ext>
            </a:extLst>
          </p:cNvPr>
          <p:cNvSpPr txBox="1">
            <a:spLocks/>
          </p:cNvSpPr>
          <p:nvPr/>
        </p:nvSpPr>
        <p:spPr>
          <a:xfrm>
            <a:off x="816000" y="3429000"/>
            <a:ext cx="10560000" cy="720000"/>
          </a:xfrm>
          <a:prstGeom prst="rect">
            <a:avLst/>
          </a:prstGeom>
        </p:spPr>
        <p:txBody>
          <a:bodyPr/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V-I measurements</a:t>
            </a:r>
          </a:p>
        </p:txBody>
      </p:sp>
    </p:spTree>
    <p:extLst>
      <p:ext uri="{BB962C8B-B14F-4D97-AF65-F5344CB8AC3E}">
        <p14:creationId xmlns:p14="http://schemas.microsoft.com/office/powerpoint/2010/main" val="2790968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8FF88-5D22-5926-D8FE-B305B03DE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Raw data and noise compensation schemes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7D29D0-87E8-31A7-4F7D-933D2BE21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12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1D531E-567C-6B78-DB62-1FE2E6829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513" y="918661"/>
            <a:ext cx="7710487" cy="59393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17D478B-7AAD-6C63-6459-834BAF410166}"/>
              </a:ext>
            </a:extLst>
          </p:cNvPr>
          <p:cNvSpPr txBox="1"/>
          <p:nvPr/>
        </p:nvSpPr>
        <p:spPr>
          <a:xfrm>
            <a:off x="506028" y="1766656"/>
            <a:ext cx="301840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During VI measurements we record the voltage of the coils.</a:t>
            </a:r>
          </a:p>
          <a:p>
            <a:r>
              <a:rPr lang="en-US" dirty="0"/>
              <a:t>Most of the noise is common to the four coils, so we do a “numerical bucking” by comparing each coil to the others.</a:t>
            </a:r>
          </a:p>
          <a:p>
            <a:endParaRPr lang="en-US" dirty="0"/>
          </a:p>
          <a:p>
            <a:r>
              <a:rPr lang="en-US" dirty="0"/>
              <a:t>We calculate the average and error bands in each current plateau. Results in next slides</a:t>
            </a:r>
          </a:p>
        </p:txBody>
      </p:sp>
    </p:spTree>
    <p:extLst>
      <p:ext uri="{BB962C8B-B14F-4D97-AF65-F5344CB8AC3E}">
        <p14:creationId xmlns:p14="http://schemas.microsoft.com/office/powerpoint/2010/main" val="4183053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EF1248D1-BBCC-BE8E-F46C-DA46859149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029" y="0"/>
            <a:ext cx="8903971" cy="68580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ACD7C25-3651-6B75-430F-2CDE187BA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2472029" cy="720000"/>
          </a:xfrm>
        </p:spPr>
        <p:txBody>
          <a:bodyPr/>
          <a:lstStyle/>
          <a:p>
            <a:pPr algn="l"/>
            <a:r>
              <a:rPr lang="en-US" dirty="0"/>
              <a:t>CD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B09405-0DDB-9AFC-D26E-86F391AC389E}"/>
              </a:ext>
            </a:extLst>
          </p:cNvPr>
          <p:cNvSpPr txBox="1"/>
          <p:nvPr/>
        </p:nvSpPr>
        <p:spPr>
          <a:xfrm>
            <a:off x="506028" y="1766656"/>
            <a:ext cx="30184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Showing all combinations of Coil x – Coil y</a:t>
            </a:r>
          </a:p>
          <a:p>
            <a:endParaRPr lang="en-US" dirty="0"/>
          </a:p>
          <a:p>
            <a:r>
              <a:rPr lang="en-US" dirty="0"/>
              <a:t>Top right: five splice signals, for reference</a:t>
            </a:r>
          </a:p>
          <a:p>
            <a:endParaRPr lang="en-US" dirty="0"/>
          </a:p>
          <a:p>
            <a:r>
              <a:rPr lang="en-US" dirty="0"/>
              <a:t>The signals present a rather large drift (see for instance P3-P2 around 15.3 kA), still under investigation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45F2E2-6F0C-878C-1183-17EC2880AD31}"/>
              </a:ext>
            </a:extLst>
          </p:cNvPr>
          <p:cNvSpPr/>
          <p:nvPr/>
        </p:nvSpPr>
        <p:spPr>
          <a:xfrm>
            <a:off x="5372100" y="180000"/>
            <a:ext cx="504825" cy="631604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P3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5AABBF3-1FE7-2F25-343E-D5FAB74FAEB7}"/>
              </a:ext>
            </a:extLst>
          </p:cNvPr>
          <p:cNvSpPr/>
          <p:nvPr/>
        </p:nvSpPr>
        <p:spPr>
          <a:xfrm>
            <a:off x="7844129" y="1128712"/>
            <a:ext cx="504825" cy="53673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202D74C-440E-487E-8DB9-62B70F7BD11F}"/>
              </a:ext>
            </a:extLst>
          </p:cNvPr>
          <p:cNvSpPr/>
          <p:nvPr/>
        </p:nvSpPr>
        <p:spPr>
          <a:xfrm rot="16200000">
            <a:off x="5684282" y="-1031136"/>
            <a:ext cx="504825" cy="482452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P2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49847E-B368-9F1E-9A05-843E88F0F53D}"/>
              </a:ext>
            </a:extLst>
          </p:cNvPr>
          <p:cNvSpPr/>
          <p:nvPr/>
        </p:nvSpPr>
        <p:spPr>
          <a:xfrm>
            <a:off x="10648953" y="3211872"/>
            <a:ext cx="504825" cy="328417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1CC52BB-09DA-A27C-5FE0-97069893CBC3}"/>
              </a:ext>
            </a:extLst>
          </p:cNvPr>
          <p:cNvSpPr/>
          <p:nvPr/>
        </p:nvSpPr>
        <p:spPr>
          <a:xfrm rot="16200000">
            <a:off x="7086695" y="-350386"/>
            <a:ext cx="504825" cy="762934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P4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323AAF-2DE5-AB5F-9C84-E24831CA8777}"/>
              </a:ext>
            </a:extLst>
          </p:cNvPr>
          <p:cNvSpPr/>
          <p:nvPr/>
        </p:nvSpPr>
        <p:spPr>
          <a:xfrm rot="16200000">
            <a:off x="7567705" y="1082494"/>
            <a:ext cx="504825" cy="859136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/>
              <a:t>P1</a:t>
            </a:r>
          </a:p>
        </p:txBody>
      </p:sp>
    </p:spTree>
    <p:extLst>
      <p:ext uri="{BB962C8B-B14F-4D97-AF65-F5344CB8AC3E}">
        <p14:creationId xmlns:p14="http://schemas.microsoft.com/office/powerpoint/2010/main" val="3889486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EF1248D1-BBCC-BE8E-F46C-DA46859149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029" y="0"/>
            <a:ext cx="8903971" cy="68580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ACD7C25-3651-6B75-430F-2CDE187BA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2472029" cy="720000"/>
          </a:xfrm>
        </p:spPr>
        <p:txBody>
          <a:bodyPr/>
          <a:lstStyle/>
          <a:p>
            <a:pPr algn="l"/>
            <a:r>
              <a:rPr lang="en-US" dirty="0"/>
              <a:t>CD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B09405-0DDB-9AFC-D26E-86F391AC389E}"/>
              </a:ext>
            </a:extLst>
          </p:cNvPr>
          <p:cNvSpPr txBox="1"/>
          <p:nvPr/>
        </p:nvSpPr>
        <p:spPr>
          <a:xfrm>
            <a:off x="506028" y="1766656"/>
            <a:ext cx="30184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Showing all combinations of Coil x – Coil y</a:t>
            </a:r>
          </a:p>
          <a:p>
            <a:endParaRPr lang="en-US" dirty="0"/>
          </a:p>
          <a:p>
            <a:r>
              <a:rPr lang="en-US" dirty="0"/>
              <a:t>Top right: five splice signals, for reference</a:t>
            </a:r>
          </a:p>
          <a:p>
            <a:endParaRPr lang="en-US" dirty="0"/>
          </a:p>
          <a:p>
            <a:r>
              <a:rPr lang="en-US" dirty="0"/>
              <a:t>The signals present a rather large drift (see for instance P3-P2 around 15.3 kA), still under investigation</a:t>
            </a:r>
          </a:p>
        </p:txBody>
      </p:sp>
    </p:spTree>
    <p:extLst>
      <p:ext uri="{BB962C8B-B14F-4D97-AF65-F5344CB8AC3E}">
        <p14:creationId xmlns:p14="http://schemas.microsoft.com/office/powerpoint/2010/main" val="1227268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E9C53-03E7-05DD-E6E2-E0207402A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2472029" cy="720000"/>
          </a:xfrm>
        </p:spPr>
        <p:txBody>
          <a:bodyPr/>
          <a:lstStyle/>
          <a:p>
            <a:r>
              <a:rPr lang="en-US" dirty="0"/>
              <a:t>CD 2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831282BA-7868-6CBA-2957-E1B15CDD12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029" y="0"/>
            <a:ext cx="89039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055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D31F0-7380-99C8-D315-B9FB4717A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2472029" cy="720000"/>
          </a:xfrm>
        </p:spPr>
        <p:txBody>
          <a:bodyPr/>
          <a:lstStyle/>
          <a:p>
            <a:r>
              <a:rPr lang="en-US" dirty="0"/>
              <a:t>CD 3</a:t>
            </a:r>
          </a:p>
        </p:txBody>
      </p:sp>
      <p:pic>
        <p:nvPicPr>
          <p:cNvPr id="4" name="Picture 3" descr="Chart&#10;&#10;Description automatically generated with medium confidence">
            <a:extLst>
              <a:ext uri="{FF2B5EF4-FFF2-40B4-BE49-F238E27FC236}">
                <a16:creationId xmlns:a16="http://schemas.microsoft.com/office/drawing/2014/main" id="{3E5DCE77-4C66-F076-91F5-655A93A36C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029" y="0"/>
            <a:ext cx="89039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04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D31F0-7380-99C8-D315-B9FB4717A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2472029" cy="720000"/>
          </a:xfrm>
        </p:spPr>
        <p:txBody>
          <a:bodyPr/>
          <a:lstStyle/>
          <a:p>
            <a:r>
              <a:rPr lang="en-US" dirty="0"/>
              <a:t>CD 3 bis</a:t>
            </a:r>
          </a:p>
        </p:txBody>
      </p:sp>
      <p:pic>
        <p:nvPicPr>
          <p:cNvPr id="7" name="Picture 6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AD317398-8FB6-5197-8472-942707327E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029" y="0"/>
            <a:ext cx="89039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6684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8D761-7F3C-2E7C-17F7-216AAF8DD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2472028" cy="720000"/>
          </a:xfrm>
        </p:spPr>
        <p:txBody>
          <a:bodyPr/>
          <a:lstStyle/>
          <a:p>
            <a:r>
              <a:rPr lang="en-US" dirty="0"/>
              <a:t>All</a:t>
            </a:r>
            <a:br>
              <a:rPr lang="en-US" dirty="0"/>
            </a:br>
            <a:r>
              <a:rPr lang="en-US" dirty="0"/>
              <a:t>combined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B6667155-26AF-808C-FA5B-2D00D2F045A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030" y="0"/>
            <a:ext cx="8903971" cy="6858000"/>
          </a:xfrm>
          <a:prstGeom prst="rect">
            <a:avLst/>
          </a:prstGeom>
        </p:spPr>
      </p:pic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8BFAB224-2127-610D-AF4D-45F0C61EAAD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030" y="0"/>
            <a:ext cx="8903971" cy="6858000"/>
          </a:xfrm>
          <a:prstGeom prst="rect">
            <a:avLst/>
          </a:prstGeom>
        </p:spPr>
      </p:pic>
      <p:pic>
        <p:nvPicPr>
          <p:cNvPr id="8" name="Picture 7" descr="Chart&#10;&#10;Description automatically generated with medium confidence">
            <a:extLst>
              <a:ext uri="{FF2B5EF4-FFF2-40B4-BE49-F238E27FC236}">
                <a16:creationId xmlns:a16="http://schemas.microsoft.com/office/drawing/2014/main" id="{9D249054-4BCC-753A-F0C5-F98102D5535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029" y="0"/>
            <a:ext cx="8903971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65CF8CA-AA8D-361E-9110-2363FA3E9717}"/>
              </a:ext>
            </a:extLst>
          </p:cNvPr>
          <p:cNvSpPr txBox="1"/>
          <p:nvPr/>
        </p:nvSpPr>
        <p:spPr>
          <a:xfrm>
            <a:off x="838200" y="1961965"/>
            <a:ext cx="263296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Blue: CD1</a:t>
            </a:r>
          </a:p>
          <a:p>
            <a:r>
              <a:rPr lang="en-US" dirty="0"/>
              <a:t>Brown: CD2</a:t>
            </a:r>
          </a:p>
          <a:p>
            <a:r>
              <a:rPr lang="en-US" dirty="0"/>
              <a:t>Green: CD3</a:t>
            </a:r>
          </a:p>
          <a:p>
            <a:r>
              <a:rPr lang="en-US" dirty="0"/>
              <a:t>Dark green: CD3 bis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 points seem to be within the drift levels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P3-P2 response looks very similar to the splices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Drift investigation ongoing</a:t>
            </a:r>
          </a:p>
        </p:txBody>
      </p:sp>
      <p:pic>
        <p:nvPicPr>
          <p:cNvPr id="3" name="Picture 2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56404357-AFE4-3E9F-D61B-C9D587A2638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029" y="18906"/>
            <a:ext cx="89039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3605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12AD5-88D8-FFE6-565B-C30D65E72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19</a:t>
            </a:fld>
            <a:endParaRPr lang="en-GB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05CDAF8-7C1B-DCE9-8A19-53979A5E6356}"/>
              </a:ext>
            </a:extLst>
          </p:cNvPr>
          <p:cNvSpPr txBox="1">
            <a:spLocks/>
          </p:cNvSpPr>
          <p:nvPr/>
        </p:nvSpPr>
        <p:spPr>
          <a:xfrm>
            <a:off x="816000" y="3429000"/>
            <a:ext cx="10560000" cy="720000"/>
          </a:xfrm>
          <a:prstGeom prst="rect">
            <a:avLst/>
          </a:prstGeom>
        </p:spPr>
        <p:txBody>
          <a:bodyPr/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Electrical insulation tests</a:t>
            </a:r>
          </a:p>
        </p:txBody>
      </p:sp>
    </p:spTree>
    <p:extLst>
      <p:ext uri="{BB962C8B-B14F-4D97-AF65-F5344CB8AC3E}">
        <p14:creationId xmlns:p14="http://schemas.microsoft.com/office/powerpoint/2010/main" val="1494578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B769E25-1F09-5538-DAA8-F443F0575E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1840" y="-82469"/>
            <a:ext cx="9010160" cy="69404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94C2EA-1762-4699-BCCE-DD8BC680706A}" type="slidenum">
              <a:rPr lang="en-GB" smtClean="0"/>
              <a:t>2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D80966-0CA2-65CB-A570-0D253C775608}"/>
              </a:ext>
            </a:extLst>
          </p:cNvPr>
          <p:cNvSpPr txBox="1"/>
          <p:nvPr/>
        </p:nvSpPr>
        <p:spPr>
          <a:xfrm>
            <a:off x="473721" y="1305341"/>
            <a:ext cx="318387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Tests performed over three cool downs: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Training and ramp rate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Splice, magnetic field, VI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Current cycling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Total time in SM18: about 13 weeks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~6 w at cold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~3 w cool down/warm 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~2 w preparation / final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~2 w cover flange issues</a:t>
            </a:r>
          </a:p>
        </p:txBody>
      </p:sp>
    </p:spTree>
    <p:extLst>
      <p:ext uri="{BB962C8B-B14F-4D97-AF65-F5344CB8AC3E}">
        <p14:creationId xmlns:p14="http://schemas.microsoft.com/office/powerpoint/2010/main" val="28713355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A942E-E912-18AB-7FC3-050B4273F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HV tests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81A978-C0B7-3351-0FC2-0E633E4D8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20</a:t>
            </a:fld>
            <a:endParaRPr lang="en-GB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E1F0218-0856-6185-DECC-E3B40B1CDF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417997"/>
              </p:ext>
            </p:extLst>
          </p:nvPr>
        </p:nvGraphicFramePr>
        <p:xfrm>
          <a:off x="665955" y="990452"/>
          <a:ext cx="11268871" cy="3348022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858098">
                  <a:extLst>
                    <a:ext uri="{9D8B030D-6E8A-4147-A177-3AD203B41FA5}">
                      <a16:colId xmlns:a16="http://schemas.microsoft.com/office/drawing/2014/main" val="2290912512"/>
                    </a:ext>
                  </a:extLst>
                </a:gridCol>
                <a:gridCol w="1175213">
                  <a:extLst>
                    <a:ext uri="{9D8B030D-6E8A-4147-A177-3AD203B41FA5}">
                      <a16:colId xmlns:a16="http://schemas.microsoft.com/office/drawing/2014/main" val="2260316"/>
                    </a:ext>
                  </a:extLst>
                </a:gridCol>
                <a:gridCol w="2439638">
                  <a:extLst>
                    <a:ext uri="{9D8B030D-6E8A-4147-A177-3AD203B41FA5}">
                      <a16:colId xmlns:a16="http://schemas.microsoft.com/office/drawing/2014/main" val="1146602620"/>
                    </a:ext>
                  </a:extLst>
                </a:gridCol>
                <a:gridCol w="1414296">
                  <a:extLst>
                    <a:ext uri="{9D8B030D-6E8A-4147-A177-3AD203B41FA5}">
                      <a16:colId xmlns:a16="http://schemas.microsoft.com/office/drawing/2014/main" val="2241804001"/>
                    </a:ext>
                  </a:extLst>
                </a:gridCol>
                <a:gridCol w="1506613">
                  <a:extLst>
                    <a:ext uri="{9D8B030D-6E8A-4147-A177-3AD203B41FA5}">
                      <a16:colId xmlns:a16="http://schemas.microsoft.com/office/drawing/2014/main" val="3878949867"/>
                    </a:ext>
                  </a:extLst>
                </a:gridCol>
                <a:gridCol w="1393111">
                  <a:extLst>
                    <a:ext uri="{9D8B030D-6E8A-4147-A177-3AD203B41FA5}">
                      <a16:colId xmlns:a16="http://schemas.microsoft.com/office/drawing/2014/main" val="1414710118"/>
                    </a:ext>
                  </a:extLst>
                </a:gridCol>
                <a:gridCol w="1420162">
                  <a:extLst>
                    <a:ext uri="{9D8B030D-6E8A-4147-A177-3AD203B41FA5}">
                      <a16:colId xmlns:a16="http://schemas.microsoft.com/office/drawing/2014/main" val="2554641678"/>
                    </a:ext>
                  </a:extLst>
                </a:gridCol>
                <a:gridCol w="1061740">
                  <a:extLst>
                    <a:ext uri="{9D8B030D-6E8A-4147-A177-3AD203B41FA5}">
                      <a16:colId xmlns:a16="http://schemas.microsoft.com/office/drawing/2014/main" val="2993748137"/>
                    </a:ext>
                  </a:extLst>
                </a:gridCol>
              </a:tblGrid>
              <a:tr h="275855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cap="all" dirty="0">
                          <a:effectLst/>
                        </a:rPr>
                        <a:t>#</a:t>
                      </a: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cap="all">
                          <a:effectLst/>
                        </a:rPr>
                        <a:t>Equipment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cap="all">
                          <a:effectLst/>
                        </a:rPr>
                        <a:t>Polarity+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cap="all">
                          <a:effectLst/>
                        </a:rPr>
                        <a:t>Polarity-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cap="all">
                          <a:effectLst/>
                        </a:rPr>
                        <a:t>Test type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cap="all">
                          <a:effectLst/>
                        </a:rPr>
                        <a:t>Target voltage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cap="all">
                          <a:effectLst/>
                        </a:rPr>
                        <a:t>Maximum voltage reached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cap="all">
                          <a:effectLst/>
                        </a:rPr>
                        <a:t>Result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 anchor="b"/>
                </a:tc>
                <a:extLst>
                  <a:ext uri="{0D108BD9-81ED-4DB2-BD59-A6C34878D82A}">
                    <a16:rowId xmlns:a16="http://schemas.microsoft.com/office/drawing/2014/main" val="814947871"/>
                  </a:ext>
                </a:extLst>
              </a:tr>
              <a:tr h="137928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cap="all">
                          <a:effectLst/>
                        </a:rPr>
                        <a:t>1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Portable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Coil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Ground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Plateau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460 V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460 V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>
                          <a:effectLst/>
                        </a:rPr>
                        <a:t>&gt;5 GΩ</a:t>
                      </a: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extLst>
                  <a:ext uri="{0D108BD9-81ED-4DB2-BD59-A6C34878D82A}">
                    <a16:rowId xmlns:a16="http://schemas.microsoft.com/office/drawing/2014/main" val="2331781981"/>
                  </a:ext>
                </a:extLst>
              </a:tr>
              <a:tr h="137928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cap="all" dirty="0">
                          <a:effectLst/>
                        </a:rPr>
                        <a:t>3</a:t>
                      </a: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>
                          <a:effectLst/>
                        </a:rPr>
                        <a:t>Rack</a:t>
                      </a: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Coil + all QH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Ground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Plateau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1100 V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?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>
                          <a:solidFill>
                            <a:srgbClr val="FF0000"/>
                          </a:solidFill>
                          <a:effectLst/>
                        </a:rPr>
                        <a:t>Not OK</a:t>
                      </a:r>
                      <a:endParaRPr lang="en-US" sz="1200" kern="140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extLst>
                  <a:ext uri="{0D108BD9-81ED-4DB2-BD59-A6C34878D82A}">
                    <a16:rowId xmlns:a16="http://schemas.microsoft.com/office/drawing/2014/main" val="1080899118"/>
                  </a:ext>
                </a:extLst>
              </a:tr>
              <a:tr h="137928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cap="all" dirty="0">
                          <a:effectLst/>
                        </a:rPr>
                        <a:t>9</a:t>
                      </a: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>
                          <a:effectLst/>
                        </a:rPr>
                        <a:t>Portable</a:t>
                      </a: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>
                          <a:effectLst/>
                        </a:rPr>
                        <a:t>Coil</a:t>
                      </a: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Ground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Plateau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1900 V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1954 V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>
                          <a:effectLst/>
                        </a:rPr>
                        <a:t>15 GΩ</a:t>
                      </a: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extLst>
                  <a:ext uri="{0D108BD9-81ED-4DB2-BD59-A6C34878D82A}">
                    <a16:rowId xmlns:a16="http://schemas.microsoft.com/office/drawing/2014/main" val="1239492440"/>
                  </a:ext>
                </a:extLst>
              </a:tr>
              <a:tr h="317651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cap="all" dirty="0">
                          <a:effectLst/>
                        </a:rPr>
                        <a:t>10-15,17</a:t>
                      </a: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>
                          <a:effectLst/>
                        </a:rPr>
                        <a:t>Portable</a:t>
                      </a: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>
                          <a:effectLst/>
                        </a:rPr>
                        <a:t>QH one by one except YT123</a:t>
                      </a: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Ground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Ramp </a:t>
                      </a:r>
                      <a:endParaRPr lang="en-US" sz="1200" kern="1400">
                        <a:effectLst/>
                      </a:endParaRPr>
                    </a:p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500 V/min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1100 V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1127 V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OK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extLst>
                  <a:ext uri="{0D108BD9-81ED-4DB2-BD59-A6C34878D82A}">
                    <a16:rowId xmlns:a16="http://schemas.microsoft.com/office/drawing/2014/main" val="2674358818"/>
                  </a:ext>
                </a:extLst>
              </a:tr>
              <a:tr h="317651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cap="all" dirty="0">
                          <a:effectLst/>
                        </a:rPr>
                        <a:t>16</a:t>
                      </a: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Portable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QH YT123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>
                          <a:effectLst/>
                        </a:rPr>
                        <a:t>Ground</a:t>
                      </a: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Ramp </a:t>
                      </a:r>
                      <a:endParaRPr lang="en-US" sz="1200" kern="1400">
                        <a:effectLst/>
                      </a:endParaRPr>
                    </a:p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500 V/min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1100 V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1027 V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>
                          <a:solidFill>
                            <a:srgbClr val="FF0000"/>
                          </a:solidFill>
                          <a:effectLst/>
                        </a:rPr>
                        <a:t>Not OK</a:t>
                      </a:r>
                      <a:endParaRPr lang="en-US" sz="1200" kern="140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extLst>
                  <a:ext uri="{0D108BD9-81ED-4DB2-BD59-A6C34878D82A}">
                    <a16:rowId xmlns:a16="http://schemas.microsoft.com/office/drawing/2014/main" val="1997226530"/>
                  </a:ext>
                </a:extLst>
              </a:tr>
              <a:tr h="317651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cap="all" dirty="0">
                          <a:effectLst/>
                        </a:rPr>
                        <a:t>18</a:t>
                      </a: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>
                          <a:effectLst/>
                        </a:rPr>
                        <a:t>Portable</a:t>
                      </a: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>
                          <a:effectLst/>
                        </a:rPr>
                        <a:t>All QH except YT123</a:t>
                      </a: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Ground + Coil + QH YT123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Ramp </a:t>
                      </a:r>
                      <a:endParaRPr lang="en-US" sz="1200" kern="1400">
                        <a:effectLst/>
                      </a:endParaRPr>
                    </a:p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500 V/min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2300 V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>
                          <a:effectLst/>
                        </a:rPr>
                        <a:t>2241 V</a:t>
                      </a: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>
                          <a:solidFill>
                            <a:srgbClr val="FF0000"/>
                          </a:solidFill>
                          <a:effectLst/>
                        </a:rPr>
                        <a:t>Not OK</a:t>
                      </a:r>
                      <a:endParaRPr lang="en-US" sz="1200" kern="1400" dirty="0">
                        <a:solidFill>
                          <a:srgbClr val="FF0000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425" marR="56425" marT="0" marB="0"/>
                </a:tc>
                <a:extLst>
                  <a:ext uri="{0D108BD9-81ED-4DB2-BD59-A6C34878D82A}">
                    <a16:rowId xmlns:a16="http://schemas.microsoft.com/office/drawing/2014/main" val="3604990570"/>
                  </a:ext>
                </a:extLst>
              </a:tr>
              <a:tr h="317651">
                <a:tc gridSpan="8"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200" kern="14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Decision: do not use YT123, and limit the test voltage of the other QH to coil at 1900 V (instead of the nominal 2300 V)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9418355"/>
                  </a:ext>
                </a:extLst>
              </a:tr>
              <a:tr h="317651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cap="all" dirty="0">
                          <a:effectLst/>
                        </a:rPr>
                        <a:t>21</a:t>
                      </a: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>
                          <a:effectLst/>
                        </a:rPr>
                        <a:t>Portable</a:t>
                      </a: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All QH except YT123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Ground + Coil + QH YT123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Plateau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1900 V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1954 V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>
                          <a:effectLst/>
                        </a:rPr>
                        <a:t>50 GΩ</a:t>
                      </a: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5061060"/>
                  </a:ext>
                </a:extLst>
              </a:tr>
              <a:tr h="317651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cap="all" dirty="0">
                          <a:effectLst/>
                        </a:rPr>
                        <a:t>24</a:t>
                      </a: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Portable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Coil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Ground + all QH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Plateau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1840 V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1890 V</a:t>
                      </a:r>
                      <a:endParaRPr lang="en-US" sz="1200" kern="140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>
                          <a:effectLst/>
                        </a:rPr>
                        <a:t>90 GΩ</a:t>
                      </a:r>
                      <a:endParaRPr lang="en-US" sz="1200" kern="14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201497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D5485F1-C2AD-6ED4-1F8F-E51A9B6EB12A}"/>
              </a:ext>
            </a:extLst>
          </p:cNvPr>
          <p:cNvSpPr txBox="1"/>
          <p:nvPr/>
        </p:nvSpPr>
        <p:spPr>
          <a:xfrm>
            <a:off x="2882700" y="6339446"/>
            <a:ext cx="51908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See NCR </a:t>
            </a:r>
            <a:r>
              <a:rPr lang="en-US" sz="1600" dirty="0">
                <a:hlinkClick r:id="rId2"/>
              </a:rPr>
              <a:t>EDMS 2773498</a:t>
            </a:r>
            <a:endParaRPr lang="en-US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A09CC8-C62C-B9DB-93B4-70DA586FDB9F}"/>
              </a:ext>
            </a:extLst>
          </p:cNvPr>
          <p:cNvSpPr txBox="1"/>
          <p:nvPr/>
        </p:nvSpPr>
        <p:spPr>
          <a:xfrm>
            <a:off x="665955" y="4667219"/>
            <a:ext cx="104203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Successive tests (at the end of CD1, at the start and end of CD2 and CD3) were performed in the same conditions (lines 21 and 24), with similar results.</a:t>
            </a:r>
          </a:p>
          <a:p>
            <a:endParaRPr lang="en-US" dirty="0"/>
          </a:p>
          <a:p>
            <a:r>
              <a:rPr lang="en-US" dirty="0"/>
              <a:t>At the end of CD3 a special investigation was done, see next slide.</a:t>
            </a:r>
          </a:p>
        </p:txBody>
      </p:sp>
    </p:spTree>
    <p:extLst>
      <p:ext uri="{BB962C8B-B14F-4D97-AF65-F5344CB8AC3E}">
        <p14:creationId xmlns:p14="http://schemas.microsoft.com/office/powerpoint/2010/main" val="20042818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B2EFD-472C-7A9B-739B-917448F85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 HV investigation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9D0DE1-B0DB-097E-A419-837D3A621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21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F8E992-F45F-4F74-2C49-E08117E9FA27}"/>
              </a:ext>
            </a:extLst>
          </p:cNvPr>
          <p:cNvSpPr txBox="1"/>
          <p:nvPr/>
        </p:nvSpPr>
        <p:spPr>
          <a:xfrm>
            <a:off x="2882700" y="6333097"/>
            <a:ext cx="6918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See report by M. Bednarek and V. Desbiolles (</a:t>
            </a:r>
            <a:r>
              <a:rPr lang="en-US" sz="1600" dirty="0">
                <a:hlinkClick r:id="rId2"/>
              </a:rPr>
              <a:t>EDMS 2785911</a:t>
            </a:r>
            <a:r>
              <a:rPr lang="en-US" sz="1600" dirty="0"/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AE3401-9212-93D1-8C69-D7F8B9A8C7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05" y="970552"/>
            <a:ext cx="5106217" cy="2660015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FCC4588-55EB-374E-DA06-BABFCA5133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251" b="8641"/>
          <a:stretch/>
        </p:blipFill>
        <p:spPr>
          <a:xfrm>
            <a:off x="6597014" y="1117574"/>
            <a:ext cx="5328285" cy="39643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AA5450-D33B-859E-42D2-745AB3C14589}"/>
              </a:ext>
            </a:extLst>
          </p:cNvPr>
          <p:cNvSpPr txBox="1"/>
          <p:nvPr/>
        </p:nvSpPr>
        <p:spPr>
          <a:xfrm>
            <a:off x="560704" y="3890391"/>
            <a:ext cx="890714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Green and black: reference discharge at the connector</a:t>
            </a:r>
          </a:p>
          <a:p>
            <a:r>
              <a:rPr lang="en-US" sz="1600" dirty="0"/>
              <a:t>Red: breakdown in YT123 (~900 V). </a:t>
            </a:r>
          </a:p>
          <a:p>
            <a:endParaRPr lang="en-GB" sz="1600" dirty="0"/>
          </a:p>
          <a:p>
            <a:r>
              <a:rPr lang="en-GB" sz="1600" dirty="0"/>
              <a:t>The delay between the two terminals is only slightly shorter (~5-10 ns shorter) than in the reference discharge. This suggests that the fault is likely to be just below the IFS box.</a:t>
            </a:r>
          </a:p>
          <a:p>
            <a:r>
              <a:rPr lang="en-US" sz="1600" dirty="0"/>
              <a:t>Similar findings for YT124 – however the fault disappeared after one breakdown at 1.9 kV.</a:t>
            </a:r>
          </a:p>
          <a:p>
            <a:endParaRPr lang="en-US" sz="1600" dirty="0"/>
          </a:p>
          <a:p>
            <a:r>
              <a:rPr lang="en-US" sz="1600" dirty="0"/>
              <a:t>All other QH (including YT124 after the breakdown) passed the test at 2.3 kV.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3F7AF0-A6E2-7527-574B-0D58ECC96B78}"/>
              </a:ext>
            </a:extLst>
          </p:cNvPr>
          <p:cNvSpPr txBox="1"/>
          <p:nvPr/>
        </p:nvSpPr>
        <p:spPr>
          <a:xfrm>
            <a:off x="816000" y="2638060"/>
            <a:ext cx="119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Dotted curve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F59BCE-0FDB-0C17-B56B-081518F00AA4}"/>
              </a:ext>
            </a:extLst>
          </p:cNvPr>
          <p:cNvSpPr txBox="1"/>
          <p:nvPr/>
        </p:nvSpPr>
        <p:spPr>
          <a:xfrm>
            <a:off x="760599" y="659285"/>
            <a:ext cx="1915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Solid or dashed curve</a:t>
            </a:r>
          </a:p>
        </p:txBody>
      </p:sp>
    </p:spTree>
    <p:extLst>
      <p:ext uri="{BB962C8B-B14F-4D97-AF65-F5344CB8AC3E}">
        <p14:creationId xmlns:p14="http://schemas.microsoft.com/office/powerpoint/2010/main" val="14425715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12AD5-88D8-FFE6-565B-C30D65E72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22</a:t>
            </a:fld>
            <a:endParaRPr lang="en-GB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05CDAF8-7C1B-DCE9-8A19-53979A5E6356}"/>
              </a:ext>
            </a:extLst>
          </p:cNvPr>
          <p:cNvSpPr txBox="1">
            <a:spLocks/>
          </p:cNvSpPr>
          <p:nvPr/>
        </p:nvSpPr>
        <p:spPr>
          <a:xfrm>
            <a:off x="816000" y="3429000"/>
            <a:ext cx="10560000" cy="720000"/>
          </a:xfrm>
          <a:prstGeom prst="rect">
            <a:avLst/>
          </a:prstGeom>
        </p:spPr>
        <p:txBody>
          <a:bodyPr/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Other test results</a:t>
            </a:r>
          </a:p>
        </p:txBody>
      </p:sp>
    </p:spTree>
    <p:extLst>
      <p:ext uri="{BB962C8B-B14F-4D97-AF65-F5344CB8AC3E}">
        <p14:creationId xmlns:p14="http://schemas.microsoft.com/office/powerpoint/2010/main" val="27854582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B2EFD-472C-7A9B-739B-917448F85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RRR (293 to 20 K)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3B5BFBB7-661E-3787-EEB9-F4030ABE2E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7922780"/>
              </p:ext>
            </p:extLst>
          </p:nvPr>
        </p:nvGraphicFramePr>
        <p:xfrm>
          <a:off x="645154" y="1128765"/>
          <a:ext cx="6469081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6395">
                  <a:extLst>
                    <a:ext uri="{9D8B030D-6E8A-4147-A177-3AD203B41FA5}">
                      <a16:colId xmlns:a16="http://schemas.microsoft.com/office/drawing/2014/main" val="287720723"/>
                    </a:ext>
                  </a:extLst>
                </a:gridCol>
                <a:gridCol w="711561">
                  <a:extLst>
                    <a:ext uri="{9D8B030D-6E8A-4147-A177-3AD203B41FA5}">
                      <a16:colId xmlns:a16="http://schemas.microsoft.com/office/drawing/2014/main" val="1184826040"/>
                    </a:ext>
                  </a:extLst>
                </a:gridCol>
                <a:gridCol w="1193400">
                  <a:extLst>
                    <a:ext uri="{9D8B030D-6E8A-4147-A177-3AD203B41FA5}">
                      <a16:colId xmlns:a16="http://schemas.microsoft.com/office/drawing/2014/main" val="2559816964"/>
                    </a:ext>
                  </a:extLst>
                </a:gridCol>
                <a:gridCol w="1366163">
                  <a:extLst>
                    <a:ext uri="{9D8B030D-6E8A-4147-A177-3AD203B41FA5}">
                      <a16:colId xmlns:a16="http://schemas.microsoft.com/office/drawing/2014/main" val="1195861268"/>
                    </a:ext>
                  </a:extLst>
                </a:gridCol>
                <a:gridCol w="1175781">
                  <a:extLst>
                    <a:ext uri="{9D8B030D-6E8A-4147-A177-3AD203B41FA5}">
                      <a16:colId xmlns:a16="http://schemas.microsoft.com/office/drawing/2014/main" val="1542807233"/>
                    </a:ext>
                  </a:extLst>
                </a:gridCol>
                <a:gridCol w="1175781">
                  <a:extLst>
                    <a:ext uri="{9D8B030D-6E8A-4147-A177-3AD203B41FA5}">
                      <a16:colId xmlns:a16="http://schemas.microsoft.com/office/drawing/2014/main" val="37269803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Coil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WS CC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WS CoC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SM18 WU2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SM18 WU3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450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02214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237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61652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06057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P1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538435357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9D0DE1-B0DB-097E-A419-837D3A621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23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A16668-8A25-7C1C-AC20-750D4BE8BEA3}"/>
              </a:ext>
            </a:extLst>
          </p:cNvPr>
          <p:cNvSpPr txBox="1"/>
          <p:nvPr/>
        </p:nvSpPr>
        <p:spPr>
          <a:xfrm>
            <a:off x="9139330" y="5879021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Error bars: under study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1B1AEB-579E-130E-A3E2-65D613115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039" y="788060"/>
            <a:ext cx="5090961" cy="5090961"/>
          </a:xfrm>
          <a:prstGeom prst="rect">
            <a:avLst/>
          </a:prstGeom>
        </p:spPr>
      </p:pic>
      <p:sp>
        <p:nvSpPr>
          <p:cNvPr id="8" name="Right Brace 7">
            <a:extLst>
              <a:ext uri="{FF2B5EF4-FFF2-40B4-BE49-F238E27FC236}">
                <a16:creationId xmlns:a16="http://schemas.microsoft.com/office/drawing/2014/main" id="{02560868-2551-F4D6-87D7-92011F981EA6}"/>
              </a:ext>
            </a:extLst>
          </p:cNvPr>
          <p:cNvSpPr/>
          <p:nvPr/>
        </p:nvSpPr>
        <p:spPr>
          <a:xfrm>
            <a:off x="10189029" y="3429000"/>
            <a:ext cx="120580" cy="56019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4E9B87-84E7-FE91-E39F-A389D6D2CD28}"/>
              </a:ext>
            </a:extLst>
          </p:cNvPr>
          <p:cNvSpPr txBox="1"/>
          <p:nvPr/>
        </p:nvSpPr>
        <p:spPr>
          <a:xfrm>
            <a:off x="10352564" y="3524432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MQXFBP1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983B6A-16A4-7784-FF56-F0EB87B93C42}"/>
              </a:ext>
            </a:extLst>
          </p:cNvPr>
          <p:cNvSpPr txBox="1"/>
          <p:nvPr/>
        </p:nvSpPr>
        <p:spPr>
          <a:xfrm>
            <a:off x="645154" y="3709098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Similar values to MQXFBP2</a:t>
            </a:r>
          </a:p>
        </p:txBody>
      </p:sp>
    </p:spTree>
    <p:extLst>
      <p:ext uri="{BB962C8B-B14F-4D97-AF65-F5344CB8AC3E}">
        <p14:creationId xmlns:p14="http://schemas.microsoft.com/office/powerpoint/2010/main" val="5401362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12AD5-88D8-FFE6-565B-C30D65E72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24</a:t>
            </a:fld>
            <a:endParaRPr lang="en-GB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05CDAF8-7C1B-DCE9-8A19-53979A5E6356}"/>
              </a:ext>
            </a:extLst>
          </p:cNvPr>
          <p:cNvSpPr txBox="1">
            <a:spLocks/>
          </p:cNvSpPr>
          <p:nvPr/>
        </p:nvSpPr>
        <p:spPr>
          <a:xfrm>
            <a:off x="816000" y="3429000"/>
            <a:ext cx="10560000" cy="720000"/>
          </a:xfrm>
          <a:prstGeom prst="rect">
            <a:avLst/>
          </a:prstGeom>
        </p:spPr>
        <p:txBody>
          <a:bodyPr/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0923638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/>
            <a:r>
              <a:rPr lang="en-GB" sz="2567" dirty="0"/>
              <a:t>Performance:</a:t>
            </a:r>
          </a:p>
          <a:p>
            <a:pPr lvl="1" algn="l"/>
            <a:r>
              <a:rPr lang="en-GB" sz="2034" dirty="0"/>
              <a:t>Increasing performance MQXFBP1 </a:t>
            </a:r>
            <a:r>
              <a:rPr lang="en-GB" sz="2034" dirty="0">
                <a:sym typeface="Wingdings" panose="05000000000000000000" pitchFamily="2" charset="2"/>
              </a:rPr>
              <a:t></a:t>
            </a:r>
            <a:r>
              <a:rPr lang="en-GB" sz="2034" dirty="0"/>
              <a:t> BP2 </a:t>
            </a:r>
            <a:r>
              <a:rPr lang="en-GB" sz="2034" dirty="0">
                <a:sym typeface="Wingdings" panose="05000000000000000000" pitchFamily="2" charset="2"/>
              </a:rPr>
              <a:t></a:t>
            </a:r>
            <a:r>
              <a:rPr lang="en-GB" sz="2034" dirty="0"/>
              <a:t> BP3. </a:t>
            </a:r>
          </a:p>
          <a:p>
            <a:pPr lvl="1" algn="l"/>
            <a:r>
              <a:rPr lang="en-GB" sz="2034" dirty="0"/>
              <a:t>MQXFBP3 reached the target current (nominal current + 300 A) at 1.9 K and 20 A/s ramp. It operated during 4.5 hours at target current and during 8 hours at nominal current.</a:t>
            </a:r>
          </a:p>
          <a:p>
            <a:pPr lvl="1" algn="l"/>
            <a:r>
              <a:rPr lang="en-GB" sz="2034" dirty="0"/>
              <a:t>All MQXFB magnets tested so far show a very fast training (maximum 1 quench)</a:t>
            </a:r>
          </a:p>
          <a:p>
            <a:pPr algn="l"/>
            <a:r>
              <a:rPr lang="en-GB" sz="2567" dirty="0"/>
              <a:t>Thermal cycle:</a:t>
            </a:r>
          </a:p>
          <a:p>
            <a:pPr lvl="1" algn="l"/>
            <a:r>
              <a:rPr lang="en-GB" sz="2034" dirty="0"/>
              <a:t>All magnets showed perfect training memory after thermal cycle</a:t>
            </a:r>
          </a:p>
          <a:p>
            <a:pPr lvl="1" algn="l"/>
            <a:r>
              <a:rPr lang="en-GB" sz="2034" dirty="0"/>
              <a:t>The coils limitation level, ramp rate dependency, and V-I measurements unchanged after thermal cycle</a:t>
            </a:r>
          </a:p>
          <a:p>
            <a:pPr algn="l"/>
            <a:r>
              <a:rPr lang="en-GB" sz="2567" dirty="0"/>
              <a:t>Limitation:</a:t>
            </a:r>
          </a:p>
          <a:p>
            <a:pPr lvl="1" algn="l"/>
            <a:r>
              <a:rPr lang="en-GB" sz="2034" dirty="0"/>
              <a:t>All MQXFB magnets so far show a performance limitation in one or more coils, in the inner layer pole turn or pole turn block, near the mechanical </a:t>
            </a:r>
            <a:r>
              <a:rPr lang="en-GB" sz="2034" dirty="0" err="1"/>
              <a:t>center</a:t>
            </a:r>
            <a:r>
              <a:rPr lang="en-GB" sz="2034" dirty="0"/>
              <a:t> of the magnet.</a:t>
            </a:r>
          </a:p>
          <a:p>
            <a:pPr lvl="1" algn="l"/>
            <a:r>
              <a:rPr lang="en-GB" sz="2034" dirty="0"/>
              <a:t>Coil heads are consistently performing well</a:t>
            </a:r>
          </a:p>
          <a:p>
            <a:pPr algn="l"/>
            <a:endParaRPr lang="en-GB" sz="2567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6206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12AD5-88D8-FFE6-565B-C30D65E72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26</a:t>
            </a:fld>
            <a:endParaRPr lang="en-GB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05CDAF8-7C1B-DCE9-8A19-53979A5E6356}"/>
              </a:ext>
            </a:extLst>
          </p:cNvPr>
          <p:cNvSpPr txBox="1">
            <a:spLocks/>
          </p:cNvSpPr>
          <p:nvPr/>
        </p:nvSpPr>
        <p:spPr>
          <a:xfrm>
            <a:off x="816000" y="3429000"/>
            <a:ext cx="10560000" cy="720000"/>
          </a:xfrm>
          <a:prstGeom prst="rect">
            <a:avLst/>
          </a:prstGeom>
        </p:spPr>
        <p:txBody>
          <a:bodyPr/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Extra slides</a:t>
            </a:r>
          </a:p>
        </p:txBody>
      </p:sp>
    </p:spTree>
    <p:extLst>
      <p:ext uri="{BB962C8B-B14F-4D97-AF65-F5344CB8AC3E}">
        <p14:creationId xmlns:p14="http://schemas.microsoft.com/office/powerpoint/2010/main" val="8620450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12AD5-88D8-FFE6-565B-C30D65E72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27</a:t>
            </a:fld>
            <a:endParaRPr lang="en-GB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05CDAF8-7C1B-DCE9-8A19-53979A5E6356}"/>
              </a:ext>
            </a:extLst>
          </p:cNvPr>
          <p:cNvSpPr txBox="1">
            <a:spLocks/>
          </p:cNvSpPr>
          <p:nvPr/>
        </p:nvSpPr>
        <p:spPr>
          <a:xfrm>
            <a:off x="816000" y="3429000"/>
            <a:ext cx="10560000" cy="720000"/>
          </a:xfrm>
          <a:prstGeom prst="rect">
            <a:avLst/>
          </a:prstGeom>
        </p:spPr>
        <p:txBody>
          <a:bodyPr/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Quench antenna and localization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93253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indoor, ceiling, rocket&#10;&#10;Description automatically generated">
            <a:extLst>
              <a:ext uri="{FF2B5EF4-FFF2-40B4-BE49-F238E27FC236}">
                <a16:creationId xmlns:a16="http://schemas.microsoft.com/office/drawing/2014/main" id="{91D71939-8867-39FB-D505-CF3E09AE74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860603" y="2107652"/>
            <a:ext cx="5341874" cy="40110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E94F4E0-EA8B-D072-60A1-5DFB8644E9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63725" y="2881818"/>
            <a:ext cx="4477613" cy="335821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3B8A7E-BE01-5C47-8D74-4972195B4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3" name="Picture 12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D1BADC7E-61FC-D445-A650-A471F0786C3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1976" y="2322113"/>
            <a:ext cx="2684691" cy="4473245"/>
          </a:xfrm>
          <a:prstGeom prst="rect">
            <a:avLst/>
          </a:prstGeom>
        </p:spPr>
      </p:pic>
      <p:pic>
        <p:nvPicPr>
          <p:cNvPr id="14" name="Picture 13" descr="&#10;">
            <a:extLst>
              <a:ext uri="{FF2B5EF4-FFF2-40B4-BE49-F238E27FC236}">
                <a16:creationId xmlns:a16="http://schemas.microsoft.com/office/drawing/2014/main" id="{1431C250-6F7A-E240-823B-4537248BFFE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84536" y="722227"/>
            <a:ext cx="2307464" cy="197002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1D4D03E-36A2-D147-BB7E-98F47E2D299C}"/>
              </a:ext>
            </a:extLst>
          </p:cNvPr>
          <p:cNvSpPr txBox="1"/>
          <p:nvPr/>
        </p:nvSpPr>
        <p:spPr>
          <a:xfrm>
            <a:off x="816000" y="1066003"/>
            <a:ext cx="658876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Sensitivity mostly to B3, A3, B4, A4 through coil design (analogue bucking and use of Flex PCBs)</a:t>
            </a:r>
          </a:p>
          <a:p>
            <a:pPr algn="l"/>
            <a:r>
              <a:rPr lang="en-US" dirty="0"/>
              <a:t>Compromise between noise (PC, vibrations, </a:t>
            </a:r>
            <a:r>
              <a:rPr lang="en-US" dirty="0" err="1"/>
              <a:t>etc</a:t>
            </a:r>
            <a:r>
              <a:rPr lang="en-US" dirty="0"/>
              <a:t>), resolution in radial direction, and signal strength.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B5E8334-CBF1-FB5D-C0B9-005AA0E63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</p:spPr>
        <p:txBody>
          <a:bodyPr/>
          <a:lstStyle/>
          <a:p>
            <a:r>
              <a:rPr lang="en-CH" sz="4000" dirty="0"/>
              <a:t>Multipole</a:t>
            </a:r>
            <a:r>
              <a:rPr lang="en-US" sz="4000" dirty="0"/>
              <a:t> Sensitive Quench-A</a:t>
            </a:r>
            <a:r>
              <a:rPr lang="en-GB" sz="4000" dirty="0"/>
              <a:t>n</a:t>
            </a:r>
            <a:r>
              <a:rPr lang="en-CH" sz="4000" dirty="0"/>
              <a:t>tenna</a:t>
            </a:r>
            <a:r>
              <a:rPr lang="en-US" sz="4000" dirty="0"/>
              <a:t> </a:t>
            </a:r>
            <a:endParaRPr lang="en-CH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2723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waterfall chart&#10;&#10;Description automatically generated">
            <a:extLst>
              <a:ext uri="{FF2B5EF4-FFF2-40B4-BE49-F238E27FC236}">
                <a16:creationId xmlns:a16="http://schemas.microsoft.com/office/drawing/2014/main" id="{7296C6EC-3DBA-CE99-D503-B4B4245F3C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957" y="3806975"/>
            <a:ext cx="9107967" cy="30175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quench localization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29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43787"/>
          <a:stretch/>
        </p:blipFill>
        <p:spPr>
          <a:xfrm>
            <a:off x="347243" y="956568"/>
            <a:ext cx="7310648" cy="23138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68295" y="1286068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CF4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720394" y="2152947"/>
            <a:ext cx="522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CF3</a:t>
            </a:r>
            <a:endParaRPr lang="en-GB" sz="14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657890" y="956568"/>
            <a:ext cx="4373151" cy="33465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91440" rIns="91440" bIns="91440" rtlCol="0">
            <a:norm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On repetitive quenches we can narrow down the longitudinal position of the quench by shifting the quench antenna position.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Higher precision (±50 mm) with the standard quench antenna due to higher density of coils. </a:t>
            </a: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33C1320-343C-3163-04DA-D8357088682C}"/>
              </a:ext>
            </a:extLst>
          </p:cNvPr>
          <p:cNvSpPr txBox="1">
            <a:spLocks/>
          </p:cNvSpPr>
          <p:nvPr/>
        </p:nvSpPr>
        <p:spPr>
          <a:xfrm>
            <a:off x="72122" y="3587603"/>
            <a:ext cx="4373151" cy="20286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91440" rIns="91440" bIns="91440" rtlCol="0">
            <a:normAutofit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The limiting locations in all three magnets are at the central 1.5 m of the magnet.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No quench, no limiting location found at any of the coil heads.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344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12AD5-88D8-FFE6-565B-C30D65E72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3</a:t>
            </a:fld>
            <a:endParaRPr lang="en-GB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05CDAF8-7C1B-DCE9-8A19-53979A5E6356}"/>
              </a:ext>
            </a:extLst>
          </p:cNvPr>
          <p:cNvSpPr txBox="1">
            <a:spLocks/>
          </p:cNvSpPr>
          <p:nvPr/>
        </p:nvSpPr>
        <p:spPr>
          <a:xfrm>
            <a:off x="816000" y="3429000"/>
            <a:ext cx="10560000" cy="720000"/>
          </a:xfrm>
          <a:prstGeom prst="rect">
            <a:avLst/>
          </a:prstGeom>
        </p:spPr>
        <p:txBody>
          <a:bodyPr/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Quench performance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79093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10F12CDE-ECCD-7A0F-48E4-8F7CFA9119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72" b="32549"/>
          <a:stretch/>
        </p:blipFill>
        <p:spPr>
          <a:xfrm>
            <a:off x="561322" y="774490"/>
            <a:ext cx="11506994" cy="3367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2C2B1A2-4715-5E0E-18D0-EC9BDA114FD1}"/>
              </a:ext>
            </a:extLst>
          </p:cNvPr>
          <p:cNvSpPr txBox="1"/>
          <p:nvPr/>
        </p:nvSpPr>
        <p:spPr>
          <a:xfrm>
            <a:off x="1898723" y="4042020"/>
            <a:ext cx="1668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QA voltage signals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D85F84-AF85-A0EA-D0D1-74B1D1FB0ACC}"/>
              </a:ext>
            </a:extLst>
          </p:cNvPr>
          <p:cNvSpPr txBox="1"/>
          <p:nvPr/>
        </p:nvSpPr>
        <p:spPr>
          <a:xfrm>
            <a:off x="5731877" y="4043078"/>
            <a:ext cx="2194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Reconstructed multipoles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41B72A-0152-17C6-906F-DF8B559CC5AF}"/>
              </a:ext>
            </a:extLst>
          </p:cNvPr>
          <p:cNvSpPr txBox="1"/>
          <p:nvPr/>
        </p:nvSpPr>
        <p:spPr>
          <a:xfrm>
            <a:off x="9071180" y="4043078"/>
            <a:ext cx="2642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Reconstructed quench position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302FDE-9928-9E4C-87C1-7621DA655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Cross-section quench localization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6B517C48-77AA-C2B6-1919-A56012BD2929}"/>
              </a:ext>
            </a:extLst>
          </p:cNvPr>
          <p:cNvSpPr txBox="1">
            <a:spLocks/>
          </p:cNvSpPr>
          <p:nvPr/>
        </p:nvSpPr>
        <p:spPr>
          <a:xfrm>
            <a:off x="2358686" y="4736180"/>
            <a:ext cx="9429901" cy="20253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91440" rIns="91440" bIns="91440" rtlCol="0">
            <a:normAutofit fontScale="92500" lnSpcReduction="20000"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In MQXFBP1 and BP2 we relied on voltage taps for quench localization in the cross section.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In MQXFBP3 we use the multipole quench antenna. A first prototype was validated in MQXFBP2 (see above) and implemented as main QA in MQXFBP3. Quench location can be identified within a few turns.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In all cases, the performance limiting location is in the inner layer pole turn (BP1 and BP2) or pole turn block (BP3).</a:t>
            </a:r>
            <a:endParaRPr lang="en-GB" sz="2000" dirty="0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C480996-436E-9EFF-08DD-02989510EC2C}"/>
              </a:ext>
            </a:extLst>
          </p:cNvPr>
          <p:cNvGrpSpPr/>
          <p:nvPr/>
        </p:nvGrpSpPr>
        <p:grpSpPr>
          <a:xfrm>
            <a:off x="121576" y="4599581"/>
            <a:ext cx="2049691" cy="2078419"/>
            <a:chOff x="721761" y="4620975"/>
            <a:chExt cx="2049691" cy="2078419"/>
          </a:xfrm>
        </p:grpSpPr>
        <p:pic>
          <p:nvPicPr>
            <p:cNvPr id="9" name="Picture 6">
              <a:extLst>
                <a:ext uri="{FF2B5EF4-FFF2-40B4-BE49-F238E27FC236}">
                  <a16:creationId xmlns:a16="http://schemas.microsoft.com/office/drawing/2014/main" id="{A8C27F33-28CE-D1E1-E4D2-A2BD4D1C62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548" t="30643" r="38117" b="29233"/>
            <a:stretch/>
          </p:blipFill>
          <p:spPr bwMode="auto">
            <a:xfrm>
              <a:off x="721761" y="4620975"/>
              <a:ext cx="2049691" cy="207841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4EF76CB-86B8-0514-9AD7-6AD725FE5667}"/>
                </a:ext>
              </a:extLst>
            </p:cNvPr>
            <p:cNvSpPr txBox="1"/>
            <p:nvPr/>
          </p:nvSpPr>
          <p:spPr>
            <a:xfrm>
              <a:off x="2425782" y="4620975"/>
              <a:ext cx="345670" cy="303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P1</a:t>
              </a:r>
              <a:endParaRPr lang="en-GB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8111D13-DBE1-3F2A-701E-2DE41DAF060F}"/>
                </a:ext>
              </a:extLst>
            </p:cNvPr>
            <p:cNvSpPr txBox="1"/>
            <p:nvPr/>
          </p:nvSpPr>
          <p:spPr>
            <a:xfrm>
              <a:off x="721761" y="4620975"/>
              <a:ext cx="345670" cy="303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P2</a:t>
              </a:r>
              <a:endParaRPr lang="en-GB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97FFDEF-7DC4-035A-C9F2-CDAF25C4F183}"/>
                </a:ext>
              </a:extLst>
            </p:cNvPr>
            <p:cNvSpPr txBox="1"/>
            <p:nvPr/>
          </p:nvSpPr>
          <p:spPr>
            <a:xfrm>
              <a:off x="721761" y="6395648"/>
              <a:ext cx="345670" cy="303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P3</a:t>
              </a:r>
              <a:endParaRPr lang="en-GB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027F73B-22FF-0961-2CF9-4303BB37E1A2}"/>
                </a:ext>
              </a:extLst>
            </p:cNvPr>
            <p:cNvSpPr txBox="1"/>
            <p:nvPr/>
          </p:nvSpPr>
          <p:spPr>
            <a:xfrm>
              <a:off x="2425782" y="6395648"/>
              <a:ext cx="345670" cy="303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P4</a:t>
              </a:r>
              <a:endParaRPr lang="en-GB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843D469-E898-7A05-996A-00420BF41190}"/>
                </a:ext>
              </a:extLst>
            </p:cNvPr>
            <p:cNvSpPr txBox="1"/>
            <p:nvPr/>
          </p:nvSpPr>
          <p:spPr>
            <a:xfrm>
              <a:off x="1195462" y="5475518"/>
              <a:ext cx="11022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CS view</a:t>
              </a:r>
              <a:endParaRPr lang="en-GB" dirty="0"/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DC001397-3826-26D1-458A-858675753DD2}"/>
              </a:ext>
            </a:extLst>
          </p:cNvPr>
          <p:cNvSpPr/>
          <p:nvPr/>
        </p:nvSpPr>
        <p:spPr>
          <a:xfrm>
            <a:off x="1508420" y="5870340"/>
            <a:ext cx="303085" cy="30313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7B9767D-A3F7-056F-D110-2D399201869A}"/>
              </a:ext>
            </a:extLst>
          </p:cNvPr>
          <p:cNvSpPr/>
          <p:nvPr/>
        </p:nvSpPr>
        <p:spPr>
          <a:xfrm>
            <a:off x="1356877" y="5018566"/>
            <a:ext cx="303085" cy="2582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D4C5F67-FEF7-9920-D21F-0EF8F206B532}"/>
              </a:ext>
            </a:extLst>
          </p:cNvPr>
          <p:cNvSpPr/>
          <p:nvPr/>
        </p:nvSpPr>
        <p:spPr>
          <a:xfrm>
            <a:off x="392669" y="5161579"/>
            <a:ext cx="303085" cy="258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D30F4A5-429C-3132-588C-7847447561A8}"/>
              </a:ext>
            </a:extLst>
          </p:cNvPr>
          <p:cNvSpPr/>
          <p:nvPr/>
        </p:nvSpPr>
        <p:spPr>
          <a:xfrm>
            <a:off x="604849" y="6061465"/>
            <a:ext cx="303085" cy="25824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67297D68-AB99-1D1F-2159-7CFE9FB93D93}"/>
              </a:ext>
            </a:extLst>
          </p:cNvPr>
          <p:cNvSpPr/>
          <p:nvPr/>
        </p:nvSpPr>
        <p:spPr>
          <a:xfrm>
            <a:off x="682898" y="5947364"/>
            <a:ext cx="303085" cy="258248"/>
          </a:xfrm>
          <a:prstGeom prst="triangl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A50F2724-7F9E-6EF8-BCEB-BEA0D8753B5B}"/>
              </a:ext>
            </a:extLst>
          </p:cNvPr>
          <p:cNvSpPr/>
          <p:nvPr/>
        </p:nvSpPr>
        <p:spPr>
          <a:xfrm>
            <a:off x="448751" y="5808433"/>
            <a:ext cx="303085" cy="258248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74D857-EA5B-FA8F-214B-B46DE5201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E6A7F-711C-4740-9B70-F84042E40F28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3221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12AD5-88D8-FFE6-565B-C30D65E72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31</a:t>
            </a:fld>
            <a:endParaRPr lang="en-GB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105CDAF8-7C1B-DCE9-8A19-53979A5E6356}"/>
              </a:ext>
            </a:extLst>
          </p:cNvPr>
          <p:cNvSpPr txBox="1">
            <a:spLocks/>
          </p:cNvSpPr>
          <p:nvPr/>
        </p:nvSpPr>
        <p:spPr>
          <a:xfrm>
            <a:off x="816000" y="3429000"/>
            <a:ext cx="10560000" cy="720000"/>
          </a:xfrm>
          <a:prstGeom prst="rect">
            <a:avLst/>
          </a:prstGeom>
        </p:spPr>
        <p:txBody>
          <a:bodyPr/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/>
              <a:t>Quenches during VI measurements</a:t>
            </a:r>
          </a:p>
        </p:txBody>
      </p:sp>
    </p:spTree>
    <p:extLst>
      <p:ext uri="{BB962C8B-B14F-4D97-AF65-F5344CB8AC3E}">
        <p14:creationId xmlns:p14="http://schemas.microsoft.com/office/powerpoint/2010/main" val="22213277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F89EAD05-70CB-F0D1-EFFC-47651096E8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110" y="0"/>
            <a:ext cx="1054989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79F5AE-A6DE-7A78-FDC3-0C5E080B6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32</a:t>
            </a:fld>
            <a:endParaRPr lang="en-GB"/>
          </a:p>
        </p:txBody>
      </p:sp>
      <p:pic>
        <p:nvPicPr>
          <p:cNvPr id="5" name="Picture 4" descr="A picture containing text, device, screenshot, caliper&#10;&#10;Description automatically generated">
            <a:extLst>
              <a:ext uri="{FF2B5EF4-FFF2-40B4-BE49-F238E27FC236}">
                <a16:creationId xmlns:a16="http://schemas.microsoft.com/office/drawing/2014/main" id="{D25CB773-941D-AD77-D891-ACEDD65111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6" r="8948" b="27183"/>
          <a:stretch/>
        </p:blipFill>
        <p:spPr>
          <a:xfrm>
            <a:off x="6917055" y="4973229"/>
            <a:ext cx="5183036" cy="1241473"/>
          </a:xfrm>
          <a:prstGeom prst="rect">
            <a:avLst/>
          </a:prstGeom>
        </p:spPr>
      </p:pic>
      <p:sp>
        <p:nvSpPr>
          <p:cNvPr id="8" name="Arrow: Down 7">
            <a:extLst>
              <a:ext uri="{FF2B5EF4-FFF2-40B4-BE49-F238E27FC236}">
                <a16:creationId xmlns:a16="http://schemas.microsoft.com/office/drawing/2014/main" id="{01424A93-B72C-5A86-1E16-5C31BAB6995A}"/>
              </a:ext>
            </a:extLst>
          </p:cNvPr>
          <p:cNvSpPr/>
          <p:nvPr/>
        </p:nvSpPr>
        <p:spPr>
          <a:xfrm>
            <a:off x="9647312" y="5201451"/>
            <a:ext cx="205099" cy="299103"/>
          </a:xfrm>
          <a:prstGeom prst="downArrow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26CA34-1235-E72D-6986-9FFDBDBFAA42}"/>
              </a:ext>
            </a:extLst>
          </p:cNvPr>
          <p:cNvSpPr txBox="1"/>
          <p:nvPr/>
        </p:nvSpPr>
        <p:spPr>
          <a:xfrm>
            <a:off x="341176" y="2624884"/>
            <a:ext cx="16488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First VI quench, during CD1.</a:t>
            </a:r>
          </a:p>
        </p:txBody>
      </p:sp>
    </p:spTree>
    <p:extLst>
      <p:ext uri="{BB962C8B-B14F-4D97-AF65-F5344CB8AC3E}">
        <p14:creationId xmlns:p14="http://schemas.microsoft.com/office/powerpoint/2010/main" val="12380748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rt, sunburst chart&#10;&#10;Description automatically generated">
            <a:extLst>
              <a:ext uri="{FF2B5EF4-FFF2-40B4-BE49-F238E27FC236}">
                <a16:creationId xmlns:a16="http://schemas.microsoft.com/office/drawing/2014/main" id="{9FA8232C-06D0-DF0B-728C-AE52950251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110" y="0"/>
            <a:ext cx="1054989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79F5AE-A6DE-7A78-FDC3-0C5E080B6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33</a:t>
            </a:fld>
            <a:endParaRPr lang="en-GB"/>
          </a:p>
        </p:txBody>
      </p:sp>
      <p:pic>
        <p:nvPicPr>
          <p:cNvPr id="5" name="Picture 4" descr="A picture containing text, device, screenshot, caliper&#10;&#10;Description automatically generated">
            <a:extLst>
              <a:ext uri="{FF2B5EF4-FFF2-40B4-BE49-F238E27FC236}">
                <a16:creationId xmlns:a16="http://schemas.microsoft.com/office/drawing/2014/main" id="{D25CB773-941D-AD77-D891-ACEDD65111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6" r="8948" b="27183"/>
          <a:stretch/>
        </p:blipFill>
        <p:spPr>
          <a:xfrm>
            <a:off x="6917055" y="4973229"/>
            <a:ext cx="5183036" cy="12414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026CA34-1235-E72D-6986-9FFDBDBFAA42}"/>
              </a:ext>
            </a:extLst>
          </p:cNvPr>
          <p:cNvSpPr txBox="1"/>
          <p:nvPr/>
        </p:nvSpPr>
        <p:spPr>
          <a:xfrm>
            <a:off x="341176" y="2624884"/>
            <a:ext cx="16488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Second VI quench, during CD2.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B34BEF2F-653C-5D48-0E2A-3832C45CF2E3}"/>
              </a:ext>
            </a:extLst>
          </p:cNvPr>
          <p:cNvSpPr/>
          <p:nvPr/>
        </p:nvSpPr>
        <p:spPr>
          <a:xfrm>
            <a:off x="7770887" y="5191926"/>
            <a:ext cx="205099" cy="299103"/>
          </a:xfrm>
          <a:prstGeom prst="downArrow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4003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512B34C4-02BD-BA17-F851-1AE2E4DE59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110" y="0"/>
            <a:ext cx="1054989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79F5AE-A6DE-7A78-FDC3-0C5E080B6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34</a:t>
            </a:fld>
            <a:endParaRPr lang="en-GB"/>
          </a:p>
        </p:txBody>
      </p:sp>
      <p:pic>
        <p:nvPicPr>
          <p:cNvPr id="5" name="Picture 4" descr="A picture containing text, device, screenshot, caliper&#10;&#10;Description automatically generated">
            <a:extLst>
              <a:ext uri="{FF2B5EF4-FFF2-40B4-BE49-F238E27FC236}">
                <a16:creationId xmlns:a16="http://schemas.microsoft.com/office/drawing/2014/main" id="{D25CB773-941D-AD77-D891-ACEDD65111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6" r="8948" b="27183"/>
          <a:stretch/>
        </p:blipFill>
        <p:spPr>
          <a:xfrm>
            <a:off x="6917055" y="4973229"/>
            <a:ext cx="5183036" cy="1241473"/>
          </a:xfrm>
          <a:prstGeom prst="rect">
            <a:avLst/>
          </a:prstGeom>
        </p:spPr>
      </p:pic>
      <p:sp>
        <p:nvSpPr>
          <p:cNvPr id="8" name="Arrow: Down 7">
            <a:extLst>
              <a:ext uri="{FF2B5EF4-FFF2-40B4-BE49-F238E27FC236}">
                <a16:creationId xmlns:a16="http://schemas.microsoft.com/office/drawing/2014/main" id="{01424A93-B72C-5A86-1E16-5C31BAB6995A}"/>
              </a:ext>
            </a:extLst>
          </p:cNvPr>
          <p:cNvSpPr/>
          <p:nvPr/>
        </p:nvSpPr>
        <p:spPr>
          <a:xfrm>
            <a:off x="7770887" y="5191926"/>
            <a:ext cx="205099" cy="299103"/>
          </a:xfrm>
          <a:prstGeom prst="downArrow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26CA34-1235-E72D-6986-9FFDBDBFAA42}"/>
              </a:ext>
            </a:extLst>
          </p:cNvPr>
          <p:cNvSpPr txBox="1"/>
          <p:nvPr/>
        </p:nvSpPr>
        <p:spPr>
          <a:xfrm>
            <a:off x="341176" y="2624884"/>
            <a:ext cx="16488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Third VI quench, during CD3.</a:t>
            </a:r>
          </a:p>
        </p:txBody>
      </p:sp>
    </p:spTree>
    <p:extLst>
      <p:ext uri="{BB962C8B-B14F-4D97-AF65-F5344CB8AC3E}">
        <p14:creationId xmlns:p14="http://schemas.microsoft.com/office/powerpoint/2010/main" val="26789074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E4EE6594-523E-017F-94C6-641E837A60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110" y="0"/>
            <a:ext cx="10549890" cy="6858000"/>
          </a:xfrm>
          <a:prstGeom prst="rect">
            <a:avLst/>
          </a:prstGeom>
        </p:spPr>
      </p:pic>
      <p:pic>
        <p:nvPicPr>
          <p:cNvPr id="10" name="Picture 9" descr="A picture containing text, device, screenshot, caliper&#10;&#10;Description automatically generated">
            <a:extLst>
              <a:ext uri="{FF2B5EF4-FFF2-40B4-BE49-F238E27FC236}">
                <a16:creationId xmlns:a16="http://schemas.microsoft.com/office/drawing/2014/main" id="{594F017E-D620-03B8-1A49-AB1057EF1B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3" r="9059" b="30270"/>
          <a:stretch/>
        </p:blipFill>
        <p:spPr>
          <a:xfrm>
            <a:off x="6926580" y="4971120"/>
            <a:ext cx="5176743" cy="119218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79F5AE-A6DE-7A78-FDC3-0C5E080B6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35</a:t>
            </a:fld>
            <a:endParaRPr lang="en-GB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01424A93-B72C-5A86-1E16-5C31BAB6995A}"/>
              </a:ext>
            </a:extLst>
          </p:cNvPr>
          <p:cNvSpPr/>
          <p:nvPr/>
        </p:nvSpPr>
        <p:spPr>
          <a:xfrm>
            <a:off x="9818762" y="5239536"/>
            <a:ext cx="205099" cy="299103"/>
          </a:xfrm>
          <a:prstGeom prst="downArrow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26CA34-1235-E72D-6986-9FFDBDBFAA42}"/>
              </a:ext>
            </a:extLst>
          </p:cNvPr>
          <p:cNvSpPr txBox="1"/>
          <p:nvPr/>
        </p:nvSpPr>
        <p:spPr>
          <a:xfrm>
            <a:off x="341176" y="2624884"/>
            <a:ext cx="16488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Fourth and last VI quench, during CD3.</a:t>
            </a:r>
          </a:p>
          <a:p>
            <a:endParaRPr lang="en-US" dirty="0"/>
          </a:p>
          <a:p>
            <a:r>
              <a:rPr lang="en-US" dirty="0"/>
              <a:t>QA displaced.</a:t>
            </a:r>
          </a:p>
        </p:txBody>
      </p:sp>
    </p:spTree>
    <p:extLst>
      <p:ext uri="{BB962C8B-B14F-4D97-AF65-F5344CB8AC3E}">
        <p14:creationId xmlns:p14="http://schemas.microsoft.com/office/powerpoint/2010/main" val="1372107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2B1EC75-3391-E7E7-617A-0D8599025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Natural quench history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362152-EAE7-7AF3-F940-0A50D194E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4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D4D050-D36C-F789-8596-254035BBC8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619" y="900000"/>
            <a:ext cx="7393769" cy="49346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AFDB1D5-9BA1-56B7-B4F1-BDF58377BBD2}"/>
              </a:ext>
            </a:extLst>
          </p:cNvPr>
          <p:cNvSpPr txBox="1"/>
          <p:nvPr/>
        </p:nvSpPr>
        <p:spPr>
          <a:xfrm>
            <a:off x="7880365" y="1061003"/>
            <a:ext cx="418203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MQXFBP3 reached target current after 1 quench at 1.9 K</a:t>
            </a:r>
          </a:p>
          <a:p>
            <a:endParaRPr lang="en-US" dirty="0"/>
          </a:p>
          <a:p>
            <a:r>
              <a:rPr lang="en-US" dirty="0"/>
              <a:t>Afterwards, it consistently reached the target current at 1.9 K, including after thermal cycles and at 50 A/s</a:t>
            </a:r>
          </a:p>
          <a:p>
            <a:endParaRPr lang="en-US" dirty="0"/>
          </a:p>
          <a:p>
            <a:r>
              <a:rPr lang="en-US" dirty="0"/>
              <a:t>Quench levels at 4.5 K: VI, 20 A/s and 50 A/s are also consistent</a:t>
            </a:r>
          </a:p>
          <a:p>
            <a:endParaRPr lang="en-US" dirty="0"/>
          </a:p>
          <a:p>
            <a:r>
              <a:rPr lang="en-US" dirty="0"/>
              <a:t>Quenches at 20 and 50 A/s, 4.5 K are in the inner layer pole turn or block, near the center in coil P4. Quenches with VI current cycle are in coil P3.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644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8FE0787-E61C-30FE-3360-8A88D41E86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0424" y="845062"/>
            <a:ext cx="3771372" cy="38260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823A67-072E-7AEE-9BDB-E51AC358B0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2015" y="845062"/>
            <a:ext cx="3840480" cy="38404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86E965F-EB92-C8DA-5A7D-3A60DA7051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101" y="845062"/>
            <a:ext cx="3831985" cy="38404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1AF484-82C3-8B18-D822-88B148478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Quenches at nominal ramp rate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DAE267-A82B-9612-AE38-7410E71B2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5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AF07D9-A8FE-B282-7376-40A4D2EB15D7}"/>
              </a:ext>
            </a:extLst>
          </p:cNvPr>
          <p:cNvSpPr txBox="1"/>
          <p:nvPr/>
        </p:nvSpPr>
        <p:spPr>
          <a:xfrm>
            <a:off x="402102" y="4812608"/>
            <a:ext cx="114796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1.9 K: MQXFBP1 and BP2 were limited below nominal current (~15 and ~16 kA respectively). BP3 reached the target current (nominal + 300 A)</a:t>
            </a:r>
          </a:p>
          <a:p>
            <a:r>
              <a:rPr lang="en-US" dirty="0"/>
              <a:t>At 4.5 K: the three magnets are limited below nominal current: 13.8, 14.2 and 15.8 kA, respectively.</a:t>
            </a:r>
          </a:p>
          <a:p>
            <a:r>
              <a:rPr lang="en-US" dirty="0"/>
              <a:t>All magnets kept perfect training memory after thermal cycle.</a:t>
            </a:r>
          </a:p>
        </p:txBody>
      </p:sp>
    </p:spTree>
    <p:extLst>
      <p:ext uri="{BB962C8B-B14F-4D97-AF65-F5344CB8AC3E}">
        <p14:creationId xmlns:p14="http://schemas.microsoft.com/office/powerpoint/2010/main" val="3439019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3382432-813D-6D43-1ED7-ABB1A0C07C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596" y="899997"/>
            <a:ext cx="4805152" cy="46460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6371F7-D891-2D33-A96E-9E23FF8D6C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2363" y="899567"/>
            <a:ext cx="5950037" cy="46744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39F18A-56FE-1E9A-E3D6-5DAEF2DCF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Ramp rate and temperature dependency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2B428D-6ECD-9EBC-FBA9-7BC7D4FE2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6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41404B-81BC-C7E6-4242-7A07C51DA865}"/>
              </a:ext>
            </a:extLst>
          </p:cNvPr>
          <p:cNvSpPr txBox="1"/>
          <p:nvPr/>
        </p:nvSpPr>
        <p:spPr>
          <a:xfrm>
            <a:off x="2854041" y="5613021"/>
            <a:ext cx="85219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Point labels indicate quench location.</a:t>
            </a:r>
          </a:p>
          <a:p>
            <a:r>
              <a:rPr lang="en-US" dirty="0"/>
              <a:t>Ramp rate and temperature dependency very similar between the three magnets.</a:t>
            </a:r>
          </a:p>
          <a:p>
            <a:r>
              <a:rPr lang="en-US" dirty="0"/>
              <a:t>Quench level extrapolation for BP3 at 1.9 K: above ultimate current.</a:t>
            </a:r>
          </a:p>
        </p:txBody>
      </p:sp>
    </p:spTree>
    <p:extLst>
      <p:ext uri="{BB962C8B-B14F-4D97-AF65-F5344CB8AC3E}">
        <p14:creationId xmlns:p14="http://schemas.microsoft.com/office/powerpoint/2010/main" val="4159314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Recurring quenches as of BP3.CD2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2692717"/>
              </p:ext>
            </p:extLst>
          </p:nvPr>
        </p:nvGraphicFramePr>
        <p:xfrm>
          <a:off x="651447" y="949309"/>
          <a:ext cx="11161108" cy="3566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4444">
                  <a:extLst>
                    <a:ext uri="{9D8B030D-6E8A-4147-A177-3AD203B41FA5}">
                      <a16:colId xmlns:a16="http://schemas.microsoft.com/office/drawing/2014/main" val="2425764840"/>
                    </a:ext>
                  </a:extLst>
                </a:gridCol>
                <a:gridCol w="1594444">
                  <a:extLst>
                    <a:ext uri="{9D8B030D-6E8A-4147-A177-3AD203B41FA5}">
                      <a16:colId xmlns:a16="http://schemas.microsoft.com/office/drawing/2014/main" val="3592063751"/>
                    </a:ext>
                  </a:extLst>
                </a:gridCol>
                <a:gridCol w="1594444">
                  <a:extLst>
                    <a:ext uri="{9D8B030D-6E8A-4147-A177-3AD203B41FA5}">
                      <a16:colId xmlns:a16="http://schemas.microsoft.com/office/drawing/2014/main" val="1108791048"/>
                    </a:ext>
                  </a:extLst>
                </a:gridCol>
                <a:gridCol w="1594444">
                  <a:extLst>
                    <a:ext uri="{9D8B030D-6E8A-4147-A177-3AD203B41FA5}">
                      <a16:colId xmlns:a16="http://schemas.microsoft.com/office/drawing/2014/main" val="2697173004"/>
                    </a:ext>
                  </a:extLst>
                </a:gridCol>
                <a:gridCol w="1594444">
                  <a:extLst>
                    <a:ext uri="{9D8B030D-6E8A-4147-A177-3AD203B41FA5}">
                      <a16:colId xmlns:a16="http://schemas.microsoft.com/office/drawing/2014/main" val="247479627"/>
                    </a:ext>
                  </a:extLst>
                </a:gridCol>
                <a:gridCol w="1594444">
                  <a:extLst>
                    <a:ext uri="{9D8B030D-6E8A-4147-A177-3AD203B41FA5}">
                      <a16:colId xmlns:a16="http://schemas.microsoft.com/office/drawing/2014/main" val="3643867005"/>
                    </a:ext>
                  </a:extLst>
                </a:gridCol>
                <a:gridCol w="1594444">
                  <a:extLst>
                    <a:ext uri="{9D8B030D-6E8A-4147-A177-3AD203B41FA5}">
                      <a16:colId xmlns:a16="http://schemas.microsoft.com/office/drawing/2014/main" val="37929405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/>
                        <a:t>MQXF…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 A/s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20 A/s (VI)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20 A/s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50 A/s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100 A/s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4159340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BP1</a:t>
                      </a:r>
                      <a:endParaRPr lang="en-GB" sz="2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1.9 K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1.A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1.B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0940033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2.15 K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1.A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54733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4.5 K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1.A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1.A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1.A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1.B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1.B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8122009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BP2</a:t>
                      </a:r>
                      <a:endParaRPr lang="en-GB" sz="2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1.9 K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i="1" dirty="0"/>
                        <a:t>Several, P1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2.A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2.A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2.A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2.A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1899607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1.9 K trim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i="1" dirty="0"/>
                        <a:t>No quench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2.C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742134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4.5 K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2.A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2.A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2.A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2.A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70781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4.5 K trim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2.B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2.C</a:t>
                      </a:r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6017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BP3</a:t>
                      </a:r>
                      <a:endParaRPr lang="en-GB" sz="2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4.5 K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i="1" dirty="0"/>
                        <a:t>Several, P3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3.A</a:t>
                      </a:r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379197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7A0AB-A20D-4D65-961F-042031D54726}" type="slidenum">
              <a:rPr lang="en-GB" smtClean="0"/>
              <a:t>7</a:t>
            </a:fld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3427742" y="4771092"/>
            <a:ext cx="8013001" cy="1925142"/>
            <a:chOff x="3735982" y="3818080"/>
            <a:chExt cx="8013001" cy="1925142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3735982" y="3818080"/>
              <a:ext cx="8013001" cy="19251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2" name="TextBox 51"/>
            <p:cNvSpPr txBox="1"/>
            <p:nvPr/>
          </p:nvSpPr>
          <p:spPr>
            <a:xfrm>
              <a:off x="5697303" y="3861941"/>
              <a:ext cx="47759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CS</a:t>
              </a:r>
              <a:endParaRPr lang="en-GB" sz="16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0878962" y="3861941"/>
              <a:ext cx="6505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NCS</a:t>
              </a:r>
              <a:endParaRPr lang="en-GB" sz="16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80164" y="4637932"/>
            <a:ext cx="2049691" cy="2078419"/>
            <a:chOff x="721761" y="4620975"/>
            <a:chExt cx="2049691" cy="2078419"/>
          </a:xfrm>
        </p:grpSpPr>
        <p:pic>
          <p:nvPicPr>
            <p:cNvPr id="13" name="Picture 6">
              <a:extLst>
                <a:ext uri="{FF2B5EF4-FFF2-40B4-BE49-F238E27FC236}">
                  <a16:creationId xmlns:a16="http://schemas.microsoft.com/office/drawing/2014/main" id="{247B2646-CFF7-4939-AA12-39922EEB5D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548" t="30643" r="38117" b="29233"/>
            <a:stretch/>
          </p:blipFill>
          <p:spPr bwMode="auto">
            <a:xfrm>
              <a:off x="721761" y="4620975"/>
              <a:ext cx="2049691" cy="207841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2425782" y="4620975"/>
              <a:ext cx="345670" cy="303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P1</a:t>
              </a:r>
              <a:endParaRPr lang="en-GB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1761" y="4620975"/>
              <a:ext cx="345670" cy="303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P2</a:t>
              </a:r>
              <a:endParaRPr lang="en-GB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1761" y="6395648"/>
              <a:ext cx="345670" cy="303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P3</a:t>
              </a:r>
              <a:endParaRPr lang="en-GB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425782" y="6395648"/>
              <a:ext cx="345670" cy="303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P4</a:t>
              </a:r>
              <a:endParaRPr lang="en-GB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195462" y="5475518"/>
              <a:ext cx="11022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CS view</a:t>
              </a:r>
              <a:endParaRPr lang="en-GB" dirty="0"/>
            </a:p>
          </p:txBody>
        </p:sp>
      </p:grp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8868D311-02FF-1D83-54A2-0744D7DF9E3A}"/>
              </a:ext>
            </a:extLst>
          </p:cNvPr>
          <p:cNvSpPr/>
          <p:nvPr/>
        </p:nvSpPr>
        <p:spPr>
          <a:xfrm>
            <a:off x="5578916" y="1389676"/>
            <a:ext cx="303085" cy="258248"/>
          </a:xfrm>
          <a:prstGeom prst="triangl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E8C53877-5825-8537-117D-E0C83916F2A9}"/>
              </a:ext>
            </a:extLst>
          </p:cNvPr>
          <p:cNvSpPr/>
          <p:nvPr/>
        </p:nvSpPr>
        <p:spPr>
          <a:xfrm>
            <a:off x="5578916" y="1778636"/>
            <a:ext cx="303085" cy="258248"/>
          </a:xfrm>
          <a:prstGeom prst="triangl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46894699-E2B5-5E63-EA28-EF6BA9C93A52}"/>
              </a:ext>
            </a:extLst>
          </p:cNvPr>
          <p:cNvSpPr/>
          <p:nvPr/>
        </p:nvSpPr>
        <p:spPr>
          <a:xfrm>
            <a:off x="5578916" y="2165833"/>
            <a:ext cx="303085" cy="258248"/>
          </a:xfrm>
          <a:prstGeom prst="triangl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B67D079E-A19B-CB63-D8E5-1DC68F960852}"/>
              </a:ext>
            </a:extLst>
          </p:cNvPr>
          <p:cNvSpPr/>
          <p:nvPr/>
        </p:nvSpPr>
        <p:spPr>
          <a:xfrm>
            <a:off x="3977161" y="2170293"/>
            <a:ext cx="303085" cy="258248"/>
          </a:xfrm>
          <a:prstGeom prst="triangl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63C7A50E-5701-82CC-21E6-164F4700980C}"/>
              </a:ext>
            </a:extLst>
          </p:cNvPr>
          <p:cNvSpPr/>
          <p:nvPr/>
        </p:nvSpPr>
        <p:spPr>
          <a:xfrm>
            <a:off x="7176926" y="2163863"/>
            <a:ext cx="303085" cy="258248"/>
          </a:xfrm>
          <a:prstGeom prst="triangl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CBD6E423-FE21-0E0A-8E5F-2CA437D4AFEF}"/>
              </a:ext>
            </a:extLst>
          </p:cNvPr>
          <p:cNvSpPr/>
          <p:nvPr/>
        </p:nvSpPr>
        <p:spPr>
          <a:xfrm>
            <a:off x="7176925" y="1384180"/>
            <a:ext cx="303085" cy="258248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38C0D896-6820-B388-AA07-88F14E687893}"/>
              </a:ext>
            </a:extLst>
          </p:cNvPr>
          <p:cNvSpPr/>
          <p:nvPr/>
        </p:nvSpPr>
        <p:spPr>
          <a:xfrm>
            <a:off x="8774936" y="2161776"/>
            <a:ext cx="303085" cy="258248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8A007112-0A57-1735-90BF-F1B511812D77}"/>
              </a:ext>
            </a:extLst>
          </p:cNvPr>
          <p:cNvSpPr/>
          <p:nvPr/>
        </p:nvSpPr>
        <p:spPr>
          <a:xfrm>
            <a:off x="10372946" y="2161776"/>
            <a:ext cx="303085" cy="258248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E241F79-1EFC-8831-D15F-2ADFE76809B8}"/>
              </a:ext>
            </a:extLst>
          </p:cNvPr>
          <p:cNvSpPr/>
          <p:nvPr/>
        </p:nvSpPr>
        <p:spPr>
          <a:xfrm>
            <a:off x="5578916" y="2594375"/>
            <a:ext cx="303085" cy="2582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9D4DCD9-26F8-C581-21E3-EC7C7877703E}"/>
              </a:ext>
            </a:extLst>
          </p:cNvPr>
          <p:cNvSpPr/>
          <p:nvPr/>
        </p:nvSpPr>
        <p:spPr>
          <a:xfrm>
            <a:off x="7176925" y="2594375"/>
            <a:ext cx="303085" cy="2582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CC2757-DDA5-B6FA-AB40-6B4B429498EB}"/>
              </a:ext>
            </a:extLst>
          </p:cNvPr>
          <p:cNvSpPr/>
          <p:nvPr/>
        </p:nvSpPr>
        <p:spPr>
          <a:xfrm>
            <a:off x="8774934" y="2598360"/>
            <a:ext cx="303085" cy="2582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654581A-9E56-86ED-B7B7-1071DF2BE685}"/>
              </a:ext>
            </a:extLst>
          </p:cNvPr>
          <p:cNvSpPr/>
          <p:nvPr/>
        </p:nvSpPr>
        <p:spPr>
          <a:xfrm>
            <a:off x="10372946" y="2589281"/>
            <a:ext cx="303085" cy="2582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22FF27A-4D1F-0442-A48C-015E34CCB3E8}"/>
              </a:ext>
            </a:extLst>
          </p:cNvPr>
          <p:cNvSpPr/>
          <p:nvPr/>
        </p:nvSpPr>
        <p:spPr>
          <a:xfrm>
            <a:off x="10372945" y="3381823"/>
            <a:ext cx="303085" cy="2582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B33BD4E-A3ED-01D2-8A67-71DD00E4FD43}"/>
              </a:ext>
            </a:extLst>
          </p:cNvPr>
          <p:cNvSpPr/>
          <p:nvPr/>
        </p:nvSpPr>
        <p:spPr>
          <a:xfrm>
            <a:off x="8774934" y="3381823"/>
            <a:ext cx="303085" cy="2582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56D9074-81B5-0D33-39E5-41F5C7C36330}"/>
              </a:ext>
            </a:extLst>
          </p:cNvPr>
          <p:cNvSpPr/>
          <p:nvPr/>
        </p:nvSpPr>
        <p:spPr>
          <a:xfrm>
            <a:off x="7176923" y="3399246"/>
            <a:ext cx="303085" cy="2582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C19E0DE-0DBA-CC5C-6983-2F79B431DD47}"/>
              </a:ext>
            </a:extLst>
          </p:cNvPr>
          <p:cNvSpPr/>
          <p:nvPr/>
        </p:nvSpPr>
        <p:spPr>
          <a:xfrm>
            <a:off x="3977161" y="3381823"/>
            <a:ext cx="303085" cy="2582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80EEC95-52AE-C041-4246-CEDB96CB33D1}"/>
              </a:ext>
            </a:extLst>
          </p:cNvPr>
          <p:cNvSpPr/>
          <p:nvPr/>
        </p:nvSpPr>
        <p:spPr>
          <a:xfrm>
            <a:off x="3977161" y="3794263"/>
            <a:ext cx="303085" cy="258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0545F15-B213-1A8C-67A5-CB3119C094EB}"/>
              </a:ext>
            </a:extLst>
          </p:cNvPr>
          <p:cNvSpPr/>
          <p:nvPr/>
        </p:nvSpPr>
        <p:spPr>
          <a:xfrm>
            <a:off x="7176922" y="3794263"/>
            <a:ext cx="303085" cy="25824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C246A08-0C5D-0706-528C-B22B56E91B81}"/>
              </a:ext>
            </a:extLst>
          </p:cNvPr>
          <p:cNvSpPr/>
          <p:nvPr/>
        </p:nvSpPr>
        <p:spPr>
          <a:xfrm>
            <a:off x="7176922" y="3002225"/>
            <a:ext cx="303085" cy="25824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42ADBD4-6407-2AA5-6788-D5521F0D9A82}"/>
              </a:ext>
            </a:extLst>
          </p:cNvPr>
          <p:cNvSpPr/>
          <p:nvPr/>
        </p:nvSpPr>
        <p:spPr>
          <a:xfrm>
            <a:off x="7176922" y="4157125"/>
            <a:ext cx="303085" cy="30313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184F1C4D-93E0-5E67-96D9-9CBE563F3BD6}"/>
              </a:ext>
            </a:extLst>
          </p:cNvPr>
          <p:cNvSpPr/>
          <p:nvPr/>
        </p:nvSpPr>
        <p:spPr>
          <a:xfrm>
            <a:off x="7949498" y="5199930"/>
            <a:ext cx="303085" cy="258248"/>
          </a:xfrm>
          <a:prstGeom prst="triangl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68E302B-2175-9C7D-9639-30CFA848E8F3}"/>
              </a:ext>
            </a:extLst>
          </p:cNvPr>
          <p:cNvSpPr/>
          <p:nvPr/>
        </p:nvSpPr>
        <p:spPr>
          <a:xfrm>
            <a:off x="7639586" y="5389009"/>
            <a:ext cx="303085" cy="2582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B206D2B-2379-45CA-B7A1-8568209BC3CA}"/>
              </a:ext>
            </a:extLst>
          </p:cNvPr>
          <p:cNvSpPr/>
          <p:nvPr/>
        </p:nvSpPr>
        <p:spPr>
          <a:xfrm>
            <a:off x="8262162" y="5259885"/>
            <a:ext cx="303085" cy="25824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CAFB5D4-D459-343E-D64A-6E4ACF1F2699}"/>
              </a:ext>
            </a:extLst>
          </p:cNvPr>
          <p:cNvSpPr/>
          <p:nvPr/>
        </p:nvSpPr>
        <p:spPr>
          <a:xfrm>
            <a:off x="8252583" y="5475415"/>
            <a:ext cx="303085" cy="258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E37F1B5-80D9-44FF-C6C0-B975A2D58394}"/>
              </a:ext>
            </a:extLst>
          </p:cNvPr>
          <p:cNvSpPr/>
          <p:nvPr/>
        </p:nvSpPr>
        <p:spPr>
          <a:xfrm>
            <a:off x="7966687" y="5333105"/>
            <a:ext cx="303085" cy="30313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A5E4A100-36EF-1533-5CBE-767E2D14477C}"/>
              </a:ext>
            </a:extLst>
          </p:cNvPr>
          <p:cNvSpPr/>
          <p:nvPr/>
        </p:nvSpPr>
        <p:spPr>
          <a:xfrm>
            <a:off x="1867008" y="5908691"/>
            <a:ext cx="303085" cy="303135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FFC3258-9C7D-3ED3-8F58-51DE1367E927}"/>
              </a:ext>
            </a:extLst>
          </p:cNvPr>
          <p:cNvSpPr/>
          <p:nvPr/>
        </p:nvSpPr>
        <p:spPr>
          <a:xfrm>
            <a:off x="1715465" y="5056917"/>
            <a:ext cx="303085" cy="25824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1F19A80-4089-33BD-28DC-8C46CE537BD0}"/>
              </a:ext>
            </a:extLst>
          </p:cNvPr>
          <p:cNvSpPr/>
          <p:nvPr/>
        </p:nvSpPr>
        <p:spPr>
          <a:xfrm>
            <a:off x="751257" y="5199930"/>
            <a:ext cx="303085" cy="25824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DD19E24-BC95-15D3-C96C-14497D3404A8}"/>
              </a:ext>
            </a:extLst>
          </p:cNvPr>
          <p:cNvSpPr/>
          <p:nvPr/>
        </p:nvSpPr>
        <p:spPr>
          <a:xfrm>
            <a:off x="963437" y="6099816"/>
            <a:ext cx="303085" cy="25824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F233AD64-3C8B-7EF3-C957-42263CF4A2D6}"/>
              </a:ext>
            </a:extLst>
          </p:cNvPr>
          <p:cNvSpPr/>
          <p:nvPr/>
        </p:nvSpPr>
        <p:spPr>
          <a:xfrm>
            <a:off x="1041486" y="5985715"/>
            <a:ext cx="303085" cy="258248"/>
          </a:xfrm>
          <a:prstGeom prst="triangl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Isosceles Triangle 47">
            <a:extLst>
              <a:ext uri="{FF2B5EF4-FFF2-40B4-BE49-F238E27FC236}">
                <a16:creationId xmlns:a16="http://schemas.microsoft.com/office/drawing/2014/main" id="{717CFB42-92F8-0565-CC5D-FBC1CCCA504B}"/>
              </a:ext>
            </a:extLst>
          </p:cNvPr>
          <p:cNvSpPr/>
          <p:nvPr/>
        </p:nvSpPr>
        <p:spPr>
          <a:xfrm>
            <a:off x="807339" y="5846784"/>
            <a:ext cx="303085" cy="258248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D15FE92-0933-3B96-26D7-6AA81F29C7D5}"/>
              </a:ext>
            </a:extLst>
          </p:cNvPr>
          <p:cNvSpPr txBox="1"/>
          <p:nvPr/>
        </p:nvSpPr>
        <p:spPr>
          <a:xfrm>
            <a:off x="3426017" y="6336868"/>
            <a:ext cx="1351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Side view</a:t>
            </a:r>
            <a:endParaRPr lang="en-GB" dirty="0"/>
          </a:p>
        </p:txBody>
      </p:sp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4FD1CDEF-803A-E83E-6EE8-39C21B5282AF}"/>
              </a:ext>
            </a:extLst>
          </p:cNvPr>
          <p:cNvSpPr/>
          <p:nvPr/>
        </p:nvSpPr>
        <p:spPr>
          <a:xfrm>
            <a:off x="7973514" y="5458178"/>
            <a:ext cx="303085" cy="258248"/>
          </a:xfrm>
          <a:prstGeom prst="triangl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95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5F5D368E-BDB9-A70B-C534-1CA26C463A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110" y="0"/>
            <a:ext cx="1054989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DA70266-28A4-5D5C-6FD2-05ADC4D6E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131" y="214183"/>
            <a:ext cx="952979" cy="720000"/>
          </a:xfrm>
        </p:spPr>
        <p:txBody>
          <a:bodyPr/>
          <a:lstStyle/>
          <a:p>
            <a:r>
              <a:rPr lang="en-US" dirty="0"/>
              <a:t>3.A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79F5AE-A6DE-7A78-FDC3-0C5E080B6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8</a:t>
            </a:fld>
            <a:endParaRPr lang="en-GB"/>
          </a:p>
        </p:txBody>
      </p:sp>
      <p:pic>
        <p:nvPicPr>
          <p:cNvPr id="5" name="Picture 4" descr="A picture containing text, device, screenshot, caliper&#10;&#10;Description automatically generated">
            <a:extLst>
              <a:ext uri="{FF2B5EF4-FFF2-40B4-BE49-F238E27FC236}">
                <a16:creationId xmlns:a16="http://schemas.microsoft.com/office/drawing/2014/main" id="{D25CB773-941D-AD77-D891-ACEDD65111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6" r="8948" b="27183"/>
          <a:stretch/>
        </p:blipFill>
        <p:spPr>
          <a:xfrm>
            <a:off x="6917055" y="4973229"/>
            <a:ext cx="5183036" cy="1241473"/>
          </a:xfrm>
          <a:prstGeom prst="rect">
            <a:avLst/>
          </a:prstGeom>
        </p:spPr>
      </p:pic>
      <p:sp>
        <p:nvSpPr>
          <p:cNvPr id="8" name="Arrow: Down 7">
            <a:extLst>
              <a:ext uri="{FF2B5EF4-FFF2-40B4-BE49-F238E27FC236}">
                <a16:creationId xmlns:a16="http://schemas.microsoft.com/office/drawing/2014/main" id="{01424A93-B72C-5A86-1E16-5C31BAB6995A}"/>
              </a:ext>
            </a:extLst>
          </p:cNvPr>
          <p:cNvSpPr/>
          <p:nvPr/>
        </p:nvSpPr>
        <p:spPr>
          <a:xfrm>
            <a:off x="9323462" y="5230026"/>
            <a:ext cx="205099" cy="299103"/>
          </a:xfrm>
          <a:prstGeom prst="downArrow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26CA34-1235-E72D-6986-9FFDBDBFAA42}"/>
              </a:ext>
            </a:extLst>
          </p:cNvPr>
          <p:cNvSpPr txBox="1"/>
          <p:nvPr/>
        </p:nvSpPr>
        <p:spPr>
          <a:xfrm>
            <a:off x="341176" y="2624884"/>
            <a:ext cx="16488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Quenches at 20 and 50 A/s at 4.5 K</a:t>
            </a:r>
          </a:p>
        </p:txBody>
      </p:sp>
    </p:spTree>
    <p:extLst>
      <p:ext uri="{BB962C8B-B14F-4D97-AF65-F5344CB8AC3E}">
        <p14:creationId xmlns:p14="http://schemas.microsoft.com/office/powerpoint/2010/main" val="2020369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1C93C82A-46CA-02A7-7E78-0EE9A43CD5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110" y="0"/>
            <a:ext cx="10549890" cy="6858000"/>
          </a:xfrm>
          <a:prstGeom prst="rect">
            <a:avLst/>
          </a:prstGeom>
        </p:spPr>
      </p:pic>
      <p:pic>
        <p:nvPicPr>
          <p:cNvPr id="10" name="Picture 9" descr="A picture containing text, device, screenshot, caliper&#10;&#10;Description automatically generated">
            <a:extLst>
              <a:ext uri="{FF2B5EF4-FFF2-40B4-BE49-F238E27FC236}">
                <a16:creationId xmlns:a16="http://schemas.microsoft.com/office/drawing/2014/main" id="{594F017E-D620-03B8-1A49-AB1057EF1B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93" r="9059" b="30270"/>
          <a:stretch/>
        </p:blipFill>
        <p:spPr>
          <a:xfrm>
            <a:off x="6926580" y="4971120"/>
            <a:ext cx="5176743" cy="119218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79F5AE-A6DE-7A78-FDC3-0C5E080B6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9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26CA34-1235-E72D-6986-9FFDBDBFAA42}"/>
              </a:ext>
            </a:extLst>
          </p:cNvPr>
          <p:cNvSpPr txBox="1"/>
          <p:nvPr/>
        </p:nvSpPr>
        <p:spPr>
          <a:xfrm>
            <a:off x="341176" y="2624884"/>
            <a:ext cx="16488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Quenches at 20 and 50 A/s at 4.5 K</a:t>
            </a:r>
          </a:p>
          <a:p>
            <a:endParaRPr lang="en-US" dirty="0"/>
          </a:p>
          <a:p>
            <a:r>
              <a:rPr lang="en-US" dirty="0"/>
              <a:t>QA displaced.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8C3D98-EA95-46AA-3860-FEBE87406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131" y="214183"/>
            <a:ext cx="952979" cy="720000"/>
          </a:xfrm>
        </p:spPr>
        <p:txBody>
          <a:bodyPr/>
          <a:lstStyle/>
          <a:p>
            <a:r>
              <a:rPr lang="en-US" dirty="0"/>
              <a:t>3.A</a:t>
            </a: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93DE6055-3AC7-4348-E85C-D6BDA1DA4134}"/>
              </a:ext>
            </a:extLst>
          </p:cNvPr>
          <p:cNvSpPr/>
          <p:nvPr/>
        </p:nvSpPr>
        <p:spPr>
          <a:xfrm>
            <a:off x="9361562" y="5230026"/>
            <a:ext cx="205099" cy="299103"/>
          </a:xfrm>
          <a:prstGeom prst="downArrow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096827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" id="{C5D86E36-CFFE-4149-B856-9D3B5E66FBD6}" vid="{196B2FA9-7DA3-41C3-9C1B-BF9B535E51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</Template>
  <TotalTime>16600</TotalTime>
  <Words>1619</Words>
  <Application>Microsoft Office PowerPoint</Application>
  <PresentationFormat>Widescreen</PresentationFormat>
  <Paragraphs>331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Wingdings</vt:lpstr>
      <vt:lpstr>HiLumi</vt:lpstr>
      <vt:lpstr>MQXFBP3 test results </vt:lpstr>
      <vt:lpstr>Overview</vt:lpstr>
      <vt:lpstr>PowerPoint Presentation</vt:lpstr>
      <vt:lpstr>Natural quench history</vt:lpstr>
      <vt:lpstr>Quenches at nominal ramp rate</vt:lpstr>
      <vt:lpstr>Ramp rate and temperature dependency</vt:lpstr>
      <vt:lpstr>Recurring quenches as of BP3.CD2</vt:lpstr>
      <vt:lpstr>3.A</vt:lpstr>
      <vt:lpstr>3.A</vt:lpstr>
      <vt:lpstr>Voltage buildup during quench</vt:lpstr>
      <vt:lpstr>PowerPoint Presentation</vt:lpstr>
      <vt:lpstr>Raw data and noise compensation schemes</vt:lpstr>
      <vt:lpstr>CD 1</vt:lpstr>
      <vt:lpstr>CD 1</vt:lpstr>
      <vt:lpstr>CD 2</vt:lpstr>
      <vt:lpstr>CD 3</vt:lpstr>
      <vt:lpstr>CD 3 bis</vt:lpstr>
      <vt:lpstr>All combined</vt:lpstr>
      <vt:lpstr>PowerPoint Presentation</vt:lpstr>
      <vt:lpstr>Standard HV tests</vt:lpstr>
      <vt:lpstr>Special HV investigation</vt:lpstr>
      <vt:lpstr>PowerPoint Presentation</vt:lpstr>
      <vt:lpstr>RRR (293 to 20 K)</vt:lpstr>
      <vt:lpstr>PowerPoint Presentation</vt:lpstr>
      <vt:lpstr>Conclusions</vt:lpstr>
      <vt:lpstr>PowerPoint Presentation</vt:lpstr>
      <vt:lpstr>PowerPoint Presentation</vt:lpstr>
      <vt:lpstr>Multipole Sensitive Quench-Antenna </vt:lpstr>
      <vt:lpstr>Longitudinal quench localization</vt:lpstr>
      <vt:lpstr>Cross-section quench localization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 Julio Mangiarotti</dc:creator>
  <cp:lastModifiedBy>Franco Julio Mangiarotti</cp:lastModifiedBy>
  <cp:revision>480</cp:revision>
  <dcterms:created xsi:type="dcterms:W3CDTF">2019-07-10T13:41:59Z</dcterms:created>
  <dcterms:modified xsi:type="dcterms:W3CDTF">2022-10-11T13:53:29Z</dcterms:modified>
</cp:coreProperties>
</file>