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565" r:id="rId2"/>
    <p:sldId id="567" r:id="rId3"/>
    <p:sldId id="573" r:id="rId4"/>
    <p:sldId id="577" r:id="rId5"/>
    <p:sldId id="564" r:id="rId6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A9FFBD"/>
    <a:srgbClr val="FFE221"/>
    <a:srgbClr val="FFDB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 showComments="0">
  <p:normalViewPr>
    <p:restoredLeft sz="9873" autoAdjust="0"/>
    <p:restoredTop sz="98355" autoAdjust="0"/>
  </p:normalViewPr>
  <p:slideViewPr>
    <p:cSldViewPr snapToObjects="1" showGuides="1">
      <p:cViewPr>
        <p:scale>
          <a:sx n="150" d="100"/>
          <a:sy n="150" d="100"/>
        </p:scale>
        <p:origin x="-232" y="-10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handoutMaster" Target="handoutMasters/handout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03EEF-9089-C744-8C93-EE73F8B15776}" type="datetimeFigureOut">
              <a:rPr lang="fr-FR" smtClean="0"/>
              <a:pPr/>
              <a:t>06/10/22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F8E451-F231-B046-B379-61FE019F64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397260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57F9A8-E4A4-1C40-93CC-37CDF0C3283E}" type="datetimeFigureOut">
              <a:rPr lang="fr-FR" smtClean="0"/>
              <a:pPr/>
              <a:t>06/10/22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393A5D-14D6-4646-84B9-A0E78F83D06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97048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Calibri"/>
                <a:cs typeface="Calibri"/>
              </a:defRPr>
            </a:lvl1pPr>
          </a:lstStyle>
          <a:p>
            <a:r>
              <a:rPr lang="fi-FI" smtClean="0"/>
              <a:t>D. Schulte                         Muon Collider, IMCC Meeting, October 2022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305800" cy="3536156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tx1"/>
              </a:buClr>
              <a:buFont typeface="Arial"/>
              <a:buChar char="•"/>
              <a:defRPr sz="2000">
                <a:solidFill>
                  <a:srgbClr val="000000"/>
                </a:solidFill>
                <a:latin typeface="+mn-lt"/>
              </a:defRPr>
            </a:lvl1pPr>
            <a:lvl2pPr marL="742950" indent="-285750">
              <a:buClr>
                <a:schemeClr val="tx1"/>
              </a:buClr>
              <a:buFont typeface="Arial"/>
              <a:buChar char="•"/>
              <a:defRPr sz="2000">
                <a:solidFill>
                  <a:srgbClr val="000000"/>
                </a:solidFill>
                <a:latin typeface="+mn-lt"/>
              </a:defRPr>
            </a:lvl2pPr>
            <a:lvl3pPr marL="1143000" indent="-228600">
              <a:buClr>
                <a:schemeClr val="tx1"/>
              </a:buClr>
              <a:buFont typeface="Arial"/>
              <a:buChar char="•"/>
              <a:defRPr sz="2000">
                <a:solidFill>
                  <a:srgbClr val="000000"/>
                </a:solidFill>
                <a:latin typeface="+mn-lt"/>
              </a:defRPr>
            </a:lvl3pPr>
            <a:lvl4pPr marL="1600200" indent="-228600">
              <a:buClr>
                <a:schemeClr val="tx1"/>
              </a:buClr>
              <a:buFont typeface="Arial"/>
              <a:buChar char="•"/>
              <a:defRPr sz="2000">
                <a:solidFill>
                  <a:srgbClr val="000000"/>
                </a:solidFill>
                <a:latin typeface="+mn-lt"/>
              </a:defRPr>
            </a:lvl4pPr>
            <a:lvl5pPr marL="2057400" indent="-228600">
              <a:buClr>
                <a:schemeClr val="tx1"/>
              </a:buClr>
              <a:buFont typeface="Arial"/>
              <a:buChar char="•"/>
              <a:defRPr sz="2000">
                <a:solidFill>
                  <a:srgbClr val="000000"/>
                </a:solidFill>
                <a:latin typeface="+mn-lt"/>
              </a:defRPr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79512" y="4948014"/>
            <a:ext cx="7516688" cy="230015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Calibri"/>
                <a:cs typeface="Calibri"/>
              </a:defRPr>
            </a:lvl1pPr>
          </a:lstStyle>
          <a:p>
            <a:r>
              <a:rPr lang="fi-FI" smtClean="0"/>
              <a:t>D. Schulte                         Muon Collider, IMCC Meeting, October 2022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565175"/>
          </a:xfrm>
          <a:prstGeom prst="rect">
            <a:avLst/>
          </a:prstGeom>
        </p:spPr>
        <p:txBody>
          <a:bodyPr vert="horz" lIns="0" tIns="0" rIns="0" bIns="0"/>
          <a:lstStyle>
            <a:lvl1pPr>
              <a:defRPr sz="3600" b="0">
                <a:latin typeface="+mj-lt"/>
              </a:defRPr>
            </a:lvl1pPr>
          </a:lstStyle>
          <a:p>
            <a:r>
              <a:rPr lang="fr-FR" dirty="0" smtClean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Calibri"/>
                <a:cs typeface="Calibri"/>
              </a:defRPr>
            </a:lvl1pPr>
          </a:lstStyle>
          <a:p>
            <a:r>
              <a:rPr lang="fi-FI" smtClean="0"/>
              <a:t>D. Schulte                         Muon Collider, IMCC Meeting, October 2022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GB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i-FI" smtClean="0"/>
              <a:t>D. Schulte                         Muon Collider, IMCC Meeting, October 2022 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8" descr="MUON-Slide-graphBase-pagebottom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2699" y="4705351"/>
            <a:ext cx="9144000" cy="50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5979"/>
            <a:ext cx="8229600" cy="857250"/>
          </a:xfrm>
          <a:prstGeom prst="rect">
            <a:avLst/>
          </a:prstGeom>
        </p:spPr>
        <p:txBody>
          <a:bodyPr lIns="74258" tIns="37129" rIns="74258" bIns="37129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200154"/>
            <a:ext cx="8229600" cy="3394472"/>
          </a:xfrm>
          <a:prstGeom prst="rect">
            <a:avLst/>
          </a:prstGeom>
        </p:spPr>
        <p:txBody>
          <a:bodyPr lIns="74258" tIns="37129" rIns="74258" bIns="37129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4914901"/>
            <a:ext cx="1271042" cy="200025"/>
          </a:xfrm>
          <a:prstGeom prst="rect">
            <a:avLst/>
          </a:prstGeom>
        </p:spPr>
        <p:txBody>
          <a:bodyPr lIns="74258" tIns="37129" rIns="74258" bIns="37129"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82704" y="4922048"/>
            <a:ext cx="4191001" cy="192882"/>
          </a:xfrm>
          <a:prstGeom prst="rect">
            <a:avLst/>
          </a:prstGeom>
        </p:spPr>
        <p:txBody>
          <a:bodyPr lIns="74258" tIns="37129" rIns="74258" bIns="37129"/>
          <a:lstStyle>
            <a:lvl1pPr algn="l">
              <a:defRPr sz="1200">
                <a:latin typeface="Calibri"/>
                <a:cs typeface="Calibri"/>
              </a:defRPr>
            </a:lvl1pPr>
          </a:lstStyle>
          <a:p>
            <a:r>
              <a:rPr lang="fi-FI" smtClean="0"/>
              <a:t>D. Schulte                         Muon Collider, IMCC Meeting, October 2022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75605" y="4922048"/>
            <a:ext cx="406399" cy="192882"/>
          </a:xfrm>
          <a:prstGeom prst="rect">
            <a:avLst/>
          </a:prstGeom>
        </p:spPr>
        <p:txBody>
          <a:bodyPr lIns="74258" tIns="37129" rIns="74258" bIns="37129"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201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jpeg"/><Relationship Id="rId8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0" y="4948014"/>
            <a:ext cx="9144000" cy="265336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8110800" y="36000"/>
            <a:ext cx="1013799" cy="1013799"/>
          </a:xfrm>
          <a:prstGeom prst="rect">
            <a:avLst/>
          </a:prstGeom>
        </p:spPr>
      </p:pic>
      <p:sp>
        <p:nvSpPr>
          <p:cNvPr id="4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70" r:id="rId4"/>
    <p:sldLayoutId id="2147483671" r:id="rId5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tiff"/><Relationship Id="rId3" Type="http://schemas.openxmlformats.org/officeDocument/2006/relationships/hyperlink" Target="http://arxiv.org/abs/2201.07895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 err="1" smtClean="0">
                <a:latin typeface="Calibri"/>
                <a:cs typeface="Calibri"/>
              </a:rPr>
              <a:t>Workplan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fi-FI" smtClean="0">
                <a:latin typeface="Calibri"/>
                <a:cs typeface="Calibri"/>
              </a:rPr>
              <a:t>D. Schulte                         Muon Collider, IMCC Meeting, October 2022 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4294967295"/>
          </p:nvPr>
        </p:nvSpPr>
        <p:spPr>
          <a:xfrm>
            <a:off x="323528" y="483518"/>
            <a:ext cx="8208912" cy="2664296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Clr>
                <a:schemeClr val="tx1"/>
              </a:buClr>
              <a:buNone/>
            </a:pPr>
            <a:r>
              <a:rPr lang="en-US" sz="1400" dirty="0" smtClean="0">
                <a:latin typeface="Calibri"/>
                <a:cs typeface="Calibri"/>
              </a:rPr>
              <a:t>Currently two different options considered</a:t>
            </a:r>
          </a:p>
          <a:p>
            <a:pPr>
              <a:buClr>
                <a:schemeClr val="tx1"/>
              </a:buClr>
              <a:buFont typeface="Arial"/>
              <a:buChar char="•"/>
            </a:pPr>
            <a:r>
              <a:rPr lang="en-US" sz="1400" dirty="0" smtClean="0">
                <a:latin typeface="Calibri"/>
                <a:cs typeface="Calibri"/>
              </a:rPr>
              <a:t>goal is 10+ </a:t>
            </a:r>
            <a:r>
              <a:rPr lang="en-US" sz="1400" dirty="0" err="1" smtClean="0">
                <a:latin typeface="Calibri"/>
                <a:cs typeface="Calibri"/>
              </a:rPr>
              <a:t>TeV</a:t>
            </a:r>
            <a:r>
              <a:rPr lang="en-US" sz="1400" dirty="0" smtClean="0">
                <a:latin typeface="Calibri"/>
                <a:cs typeface="Calibri"/>
              </a:rPr>
              <a:t>, the reason to consider </a:t>
            </a:r>
            <a:r>
              <a:rPr lang="en-US" sz="1400" dirty="0" err="1" smtClean="0">
                <a:latin typeface="Calibri"/>
                <a:cs typeface="Calibri"/>
              </a:rPr>
              <a:t>muons</a:t>
            </a:r>
            <a:endParaRPr lang="en-US" sz="1400" dirty="0" smtClean="0">
              <a:latin typeface="Calibri"/>
              <a:cs typeface="Calibri"/>
            </a:endParaRPr>
          </a:p>
          <a:p>
            <a:pPr>
              <a:buClr>
                <a:schemeClr val="tx1"/>
              </a:buClr>
              <a:buFont typeface="Arial"/>
              <a:buChar char="•"/>
            </a:pPr>
            <a:r>
              <a:rPr lang="en-US" sz="1400" dirty="0" smtClean="0">
                <a:latin typeface="Calibri"/>
                <a:cs typeface="Calibri"/>
              </a:rPr>
              <a:t>potential intermediate stage (e.g. 3 </a:t>
            </a:r>
            <a:r>
              <a:rPr lang="en-US" sz="1400" dirty="0" err="1" smtClean="0">
                <a:latin typeface="Calibri"/>
                <a:cs typeface="Calibri"/>
              </a:rPr>
              <a:t>TeV</a:t>
            </a:r>
            <a:r>
              <a:rPr lang="en-US" sz="1400" dirty="0" smtClean="0">
                <a:latin typeface="Calibri"/>
                <a:cs typeface="Calibri"/>
              </a:rPr>
              <a:t>) explored, will consider other options later</a:t>
            </a:r>
          </a:p>
          <a:p>
            <a:pPr marL="0" indent="0">
              <a:buNone/>
            </a:pPr>
            <a:endParaRPr lang="en-US" sz="1400" dirty="0" smtClean="0">
              <a:latin typeface="Calibri"/>
              <a:cs typeface="Calibri"/>
            </a:endParaRPr>
          </a:p>
          <a:p>
            <a:pPr marL="0" indent="0">
              <a:buNone/>
            </a:pPr>
            <a:r>
              <a:rPr lang="en-US" sz="1400" dirty="0" smtClean="0">
                <a:latin typeface="Calibri"/>
                <a:cs typeface="Calibri"/>
              </a:rPr>
              <a:t>Three </a:t>
            </a:r>
            <a:r>
              <a:rPr lang="en-US" sz="1400" dirty="0">
                <a:latin typeface="Calibri"/>
                <a:cs typeface="Calibri"/>
              </a:rPr>
              <a:t>main deliverables are </a:t>
            </a:r>
            <a:r>
              <a:rPr lang="en-US" sz="1400" dirty="0" smtClean="0">
                <a:latin typeface="Calibri"/>
                <a:cs typeface="Calibri"/>
              </a:rPr>
              <a:t>foreseen in R&amp;D Roadmap Report:</a:t>
            </a:r>
            <a:endParaRPr lang="en-US" sz="1400" dirty="0">
              <a:latin typeface="Calibri"/>
              <a:cs typeface="Calibri"/>
            </a:endParaRPr>
          </a:p>
          <a:p>
            <a:pPr>
              <a:buClrTx/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a </a:t>
            </a:r>
            <a:r>
              <a:rPr lang="en-US" sz="1400" b="1" dirty="0">
                <a:latin typeface="Calibri"/>
                <a:cs typeface="Calibri"/>
              </a:rPr>
              <a:t>Project Evaluation Report </a:t>
            </a:r>
            <a:r>
              <a:rPr lang="en-US" sz="1400" dirty="0">
                <a:latin typeface="Calibri"/>
                <a:cs typeface="Calibri"/>
              </a:rPr>
              <a:t>that assesses the </a:t>
            </a:r>
            <a:r>
              <a:rPr lang="en-US" sz="1400" dirty="0" err="1">
                <a:latin typeface="Calibri"/>
                <a:cs typeface="Calibri"/>
              </a:rPr>
              <a:t>muon</a:t>
            </a:r>
            <a:r>
              <a:rPr lang="en-US" sz="1400" dirty="0">
                <a:latin typeface="Calibri"/>
                <a:cs typeface="Calibri"/>
              </a:rPr>
              <a:t> collider potential as input to the </a:t>
            </a:r>
            <a:r>
              <a:rPr lang="en-US" sz="1400" b="1" dirty="0">
                <a:latin typeface="Calibri"/>
                <a:cs typeface="Calibri"/>
              </a:rPr>
              <a:t>next ESPPU</a:t>
            </a:r>
            <a:r>
              <a:rPr lang="en-US" sz="1400" dirty="0">
                <a:latin typeface="Calibri"/>
                <a:cs typeface="Calibri"/>
              </a:rPr>
              <a:t>; </a:t>
            </a:r>
            <a:r>
              <a:rPr lang="en-US" sz="1400" dirty="0">
                <a:solidFill>
                  <a:srgbClr val="0000FF"/>
                </a:solidFill>
                <a:latin typeface="Calibri"/>
                <a:cs typeface="Calibri"/>
              </a:rPr>
              <a:t>(Note: ESPPU because this is a European document, we want to feed into all relevant processes</a:t>
            </a:r>
            <a:r>
              <a:rPr lang="en-US" sz="1400" dirty="0" smtClean="0">
                <a:solidFill>
                  <a:srgbClr val="0000FF"/>
                </a:solidFill>
                <a:latin typeface="Calibri"/>
                <a:cs typeface="Calibri"/>
              </a:rPr>
              <a:t>)</a:t>
            </a:r>
            <a:endParaRPr lang="en-US" sz="1400" dirty="0">
              <a:latin typeface="Calibri"/>
              <a:cs typeface="Calibri"/>
            </a:endParaRPr>
          </a:p>
          <a:p>
            <a:pPr>
              <a:buClrTx/>
              <a:buFont typeface="Arial"/>
              <a:buChar char="•"/>
            </a:pPr>
            <a:r>
              <a:rPr lang="en-US" sz="1400" b="1" dirty="0">
                <a:latin typeface="Calibri"/>
                <a:cs typeface="Calibri"/>
              </a:rPr>
              <a:t>an R&amp;D Plan </a:t>
            </a:r>
            <a:r>
              <a:rPr lang="en-US" sz="1400" dirty="0">
                <a:latin typeface="Calibri"/>
                <a:cs typeface="Calibri"/>
              </a:rPr>
              <a:t>that describes a path towards the collider; </a:t>
            </a:r>
          </a:p>
          <a:p>
            <a:pPr>
              <a:buClrTx/>
              <a:buFont typeface="Arial"/>
              <a:buChar char="•"/>
            </a:pPr>
            <a:r>
              <a:rPr lang="en-US" sz="1400" b="1" dirty="0">
                <a:latin typeface="Calibri"/>
                <a:cs typeface="Calibri"/>
              </a:rPr>
              <a:t>an Interim Report </a:t>
            </a:r>
            <a:r>
              <a:rPr lang="en-US" sz="1400" dirty="0">
                <a:latin typeface="Calibri"/>
                <a:cs typeface="Calibri"/>
              </a:rPr>
              <a:t>by the </a:t>
            </a:r>
            <a:r>
              <a:rPr lang="en-US" sz="1400" b="1" dirty="0">
                <a:latin typeface="Calibri"/>
                <a:cs typeface="Calibri"/>
              </a:rPr>
              <a:t>end of 2023 </a:t>
            </a:r>
            <a:r>
              <a:rPr lang="en-US" sz="1400" dirty="0">
                <a:latin typeface="Calibri"/>
                <a:cs typeface="Calibri"/>
              </a:rPr>
              <a:t>that documents progress and allows the wider community to update their view of the concept and to give feedback to the collaboration. </a:t>
            </a:r>
          </a:p>
        </p:txBody>
      </p:sp>
      <p:pic>
        <p:nvPicPr>
          <p:cNvPr id="9" name="Picture 8" descr="p0.tif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494"/>
          <a:stretch/>
        </p:blipFill>
        <p:spPr>
          <a:xfrm>
            <a:off x="3851920" y="3025978"/>
            <a:ext cx="4968552" cy="1922036"/>
          </a:xfrm>
          <a:prstGeom prst="rect">
            <a:avLst/>
          </a:prstGeom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1320915"/>
              </p:ext>
            </p:extLst>
          </p:nvPr>
        </p:nvGraphicFramePr>
        <p:xfrm>
          <a:off x="251520" y="3693006"/>
          <a:ext cx="3672407" cy="82296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751867"/>
                <a:gridCol w="994302"/>
                <a:gridCol w="926238"/>
              </a:tblGrid>
              <a:tr h="21602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Scenario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 smtClean="0"/>
                        <a:t>FTEy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M MCHF</a:t>
                      </a:r>
                      <a:endParaRPr lang="en-US" sz="1200" dirty="0"/>
                    </a:p>
                  </a:txBody>
                  <a:tcPr/>
                </a:tc>
              </a:tr>
              <a:tr h="21602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Full</a:t>
                      </a:r>
                      <a:r>
                        <a:rPr lang="en-US" sz="1200" baseline="0" dirty="0" smtClean="0"/>
                        <a:t> scenario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445.9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11.9</a:t>
                      </a:r>
                      <a:endParaRPr lang="en-US" sz="1200" dirty="0"/>
                    </a:p>
                  </a:txBody>
                  <a:tcPr/>
                </a:tc>
              </a:tr>
              <a:tr h="216024">
                <a:tc>
                  <a:txBody>
                    <a:bodyPr/>
                    <a:lstStyle/>
                    <a:p>
                      <a:pPr marL="0" marR="0" indent="0" algn="ctr" defTabSz="50229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Reduced</a:t>
                      </a:r>
                      <a:r>
                        <a:rPr lang="en-US" sz="1200" baseline="0" dirty="0" smtClean="0"/>
                        <a:t> scenario</a:t>
                      </a:r>
                      <a:endParaRPr 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193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2.45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1475388" y="4555307"/>
            <a:ext cx="2294919" cy="276999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n-US" sz="1200" u="sng" dirty="0">
                <a:solidFill>
                  <a:srgbClr val="276FFF"/>
                </a:solidFill>
                <a:hlinkClick r:id="rId3"/>
              </a:rPr>
              <a:t>http://arxiv.org/abs/2201.07895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38258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 smtClean="0">
                <a:latin typeface="Calibri"/>
                <a:cs typeface="Calibri"/>
              </a:rPr>
              <a:t>Resources and </a:t>
            </a:r>
            <a:r>
              <a:rPr lang="en-GB" sz="3200" b="0" dirty="0" err="1" smtClean="0">
                <a:latin typeface="Calibri"/>
                <a:cs typeface="Calibri"/>
              </a:rPr>
              <a:t>Workplan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fi-FI" smtClean="0">
                <a:latin typeface="Calibri"/>
                <a:cs typeface="Calibri"/>
              </a:rPr>
              <a:t>D. Schulte                         Muon Collider, IMCC Meeting, October 2022 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>
          <a:xfrm>
            <a:off x="179512" y="627533"/>
            <a:ext cx="4464495" cy="4201617"/>
          </a:xfrm>
        </p:spPr>
        <p:txBody>
          <a:bodyPr/>
          <a:lstStyle/>
          <a:p>
            <a:pPr marL="0" indent="0">
              <a:buNone/>
            </a:pPr>
            <a:endParaRPr lang="en-US" sz="1600" dirty="0" smtClean="0">
              <a:latin typeface="Calibri"/>
              <a:cs typeface="Calibri"/>
            </a:endParaRPr>
          </a:p>
          <a:p>
            <a:pPr marL="0" indent="0">
              <a:buNone/>
            </a:pPr>
            <a:endParaRPr lang="en-US" sz="1600" dirty="0">
              <a:latin typeface="Calibri"/>
              <a:cs typeface="Calibri"/>
            </a:endParaRPr>
          </a:p>
          <a:p>
            <a:pPr marL="0" indent="0">
              <a:buNone/>
            </a:pPr>
            <a:endParaRPr lang="en-US" sz="1600" dirty="0" smtClean="0">
              <a:latin typeface="Calibri"/>
              <a:cs typeface="Calibri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0604584"/>
              </p:ext>
            </p:extLst>
          </p:nvPr>
        </p:nvGraphicFramePr>
        <p:xfrm>
          <a:off x="4863105" y="1091937"/>
          <a:ext cx="4101383" cy="1165374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956503"/>
                <a:gridCol w="1110448"/>
                <a:gridCol w="1034432"/>
              </a:tblGrid>
              <a:tr h="40947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alibri"/>
                          <a:cs typeface="Calibri"/>
                        </a:rPr>
                        <a:t>Scenario</a:t>
                      </a:r>
                      <a:endParaRPr lang="en-US" sz="1600" dirty="0">
                        <a:latin typeface="Calibri"/>
                        <a:cs typeface="Calibri"/>
                      </a:endParaRPr>
                    </a:p>
                  </a:txBody>
                  <a:tcPr marL="100489" marR="100489" marT="67056" marB="6705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>
                          <a:latin typeface="Calibri"/>
                          <a:cs typeface="Calibri"/>
                        </a:rPr>
                        <a:t>FTEy</a:t>
                      </a:r>
                      <a:endParaRPr lang="en-US" sz="1600" dirty="0">
                        <a:latin typeface="Calibri"/>
                        <a:cs typeface="Calibri"/>
                      </a:endParaRPr>
                    </a:p>
                  </a:txBody>
                  <a:tcPr marL="100489" marR="100489" marT="67056" marB="6705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alibri"/>
                          <a:cs typeface="Calibri"/>
                        </a:rPr>
                        <a:t>M MCHF</a:t>
                      </a:r>
                      <a:endParaRPr lang="en-US" sz="1600" dirty="0">
                        <a:latin typeface="Calibri"/>
                        <a:cs typeface="Calibri"/>
                      </a:endParaRPr>
                    </a:p>
                  </a:txBody>
                  <a:tcPr marL="100489" marR="100489" marT="67056" marB="67056"/>
                </a:tc>
              </a:tr>
              <a:tr h="319147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alibri"/>
                          <a:cs typeface="Calibri"/>
                        </a:rPr>
                        <a:t>Full</a:t>
                      </a:r>
                      <a:r>
                        <a:rPr lang="en-US" sz="1600" baseline="0" dirty="0" smtClean="0">
                          <a:latin typeface="Calibri"/>
                          <a:cs typeface="Calibri"/>
                        </a:rPr>
                        <a:t> scenario</a:t>
                      </a:r>
                      <a:endParaRPr lang="en-US" sz="1600" dirty="0">
                        <a:latin typeface="Calibri"/>
                        <a:cs typeface="Calibri"/>
                      </a:endParaRPr>
                    </a:p>
                  </a:txBody>
                  <a:tcPr marL="100489" marR="100489" marT="67056" marB="6705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alibri"/>
                          <a:cs typeface="Calibri"/>
                        </a:rPr>
                        <a:t>445.9</a:t>
                      </a:r>
                      <a:endParaRPr lang="en-US" sz="1600" dirty="0">
                        <a:latin typeface="Calibri"/>
                        <a:cs typeface="Calibri"/>
                      </a:endParaRPr>
                    </a:p>
                  </a:txBody>
                  <a:tcPr marL="100489" marR="100489" marT="67056" marB="6705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alibri"/>
                          <a:cs typeface="Calibri"/>
                        </a:rPr>
                        <a:t>11.9</a:t>
                      </a:r>
                      <a:endParaRPr lang="en-US" sz="1600" dirty="0">
                        <a:latin typeface="Calibri"/>
                        <a:cs typeface="Calibri"/>
                      </a:endParaRPr>
                    </a:p>
                  </a:txBody>
                  <a:tcPr marL="100489" marR="100489" marT="67056" marB="67056"/>
                </a:tc>
              </a:tr>
              <a:tr h="319147">
                <a:tc>
                  <a:txBody>
                    <a:bodyPr/>
                    <a:lstStyle/>
                    <a:p>
                      <a:pPr marL="0" marR="0" indent="0" algn="ctr" defTabSz="50229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Calibri"/>
                          <a:cs typeface="Calibri"/>
                        </a:rPr>
                        <a:t>Reduced</a:t>
                      </a:r>
                      <a:r>
                        <a:rPr lang="en-US" sz="1600" baseline="0" dirty="0" smtClean="0">
                          <a:latin typeface="Calibri"/>
                          <a:cs typeface="Calibri"/>
                        </a:rPr>
                        <a:t> scenario</a:t>
                      </a:r>
                      <a:endParaRPr lang="en-US" sz="1600" dirty="0" smtClean="0">
                        <a:latin typeface="Calibri"/>
                        <a:cs typeface="Calibri"/>
                      </a:endParaRPr>
                    </a:p>
                  </a:txBody>
                  <a:tcPr marL="100489" marR="100489" marT="67056" marB="6705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alibri"/>
                          <a:cs typeface="Calibri"/>
                        </a:rPr>
                        <a:t>193</a:t>
                      </a:r>
                      <a:endParaRPr lang="en-US" sz="1600" dirty="0">
                        <a:latin typeface="Calibri"/>
                        <a:cs typeface="Calibri"/>
                      </a:endParaRPr>
                    </a:p>
                  </a:txBody>
                  <a:tcPr marL="100489" marR="100489" marT="67056" marB="6705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alibri"/>
                          <a:cs typeface="Calibri"/>
                        </a:rPr>
                        <a:t>2.45</a:t>
                      </a:r>
                      <a:endParaRPr lang="en-US" sz="1600" dirty="0">
                        <a:latin typeface="Calibri"/>
                        <a:cs typeface="Calibri"/>
                      </a:endParaRPr>
                    </a:p>
                  </a:txBody>
                  <a:tcPr marL="100489" marR="100489" marT="67056" marB="67056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56692" y="660047"/>
            <a:ext cx="4631332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EU Design Study proposal has been accepted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err="1" smtClean="0"/>
              <a:t>finalising</a:t>
            </a:r>
            <a:r>
              <a:rPr lang="en-US" sz="1400" dirty="0" smtClean="0"/>
              <a:t> contracts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kick-off meeting likely March 2023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but some work already started</a:t>
            </a:r>
            <a:endParaRPr lang="en-US" sz="1400" dirty="0" smtClean="0"/>
          </a:p>
          <a:p>
            <a:endParaRPr lang="en-US" sz="1400" dirty="0" smtClean="0"/>
          </a:p>
          <a:p>
            <a:r>
              <a:rPr lang="en-US" sz="1400" dirty="0" smtClean="0"/>
              <a:t>Current </a:t>
            </a:r>
            <a:r>
              <a:rPr lang="en-US" sz="1400" dirty="0" smtClean="0"/>
              <a:t>resources </a:t>
            </a:r>
            <a:r>
              <a:rPr lang="en-US" sz="1400" dirty="0" smtClean="0"/>
              <a:t>still </a:t>
            </a:r>
            <a:r>
              <a:rPr lang="en-US" sz="1400" b="1" dirty="0" smtClean="0"/>
              <a:t>below </a:t>
            </a:r>
            <a:r>
              <a:rPr lang="en-US" sz="1400" b="1" dirty="0" smtClean="0"/>
              <a:t>reduced scenario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working on increasing them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adjusting </a:t>
            </a:r>
            <a:r>
              <a:rPr lang="en-US" sz="1400" dirty="0" err="1" smtClean="0"/>
              <a:t>workplan</a:t>
            </a:r>
            <a:r>
              <a:rPr lang="en-US" sz="1400" dirty="0" smtClean="0"/>
              <a:t> priorities</a:t>
            </a:r>
          </a:p>
          <a:p>
            <a:endParaRPr lang="en-US" sz="1400" dirty="0" smtClean="0"/>
          </a:p>
          <a:p>
            <a:r>
              <a:rPr lang="en-US" sz="1400" b="1" dirty="0" smtClean="0"/>
              <a:t>Can only partially achieve goals before ESPPU</a:t>
            </a:r>
          </a:p>
          <a:p>
            <a:endParaRPr lang="en-US" sz="1400" dirty="0" smtClean="0"/>
          </a:p>
          <a:p>
            <a:r>
              <a:rPr lang="en-US" sz="1400" dirty="0" err="1" smtClean="0"/>
              <a:t>Workplan</a:t>
            </a:r>
            <a:r>
              <a:rPr lang="en-US" sz="1400" dirty="0"/>
              <a:t> </a:t>
            </a:r>
            <a:r>
              <a:rPr lang="en-US" sz="1400" dirty="0" smtClean="0"/>
              <a:t>evolves taking in to account availability of resources and partner interest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not strictly following reduced scenario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leaves room for increase</a:t>
            </a:r>
            <a:endParaRPr lang="en-US" sz="1400" dirty="0" smtClean="0"/>
          </a:p>
          <a:p>
            <a:endParaRPr lang="en-US" sz="1400" dirty="0"/>
          </a:p>
          <a:p>
            <a:r>
              <a:rPr lang="en-US" sz="1400" dirty="0"/>
              <a:t>D</a:t>
            </a:r>
            <a:r>
              <a:rPr lang="en-US" sz="1400" dirty="0" smtClean="0"/>
              <a:t>iscussions ongoing in many places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moving target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asked Nadia </a:t>
            </a:r>
            <a:r>
              <a:rPr lang="en-US" sz="1400" dirty="0" err="1" smtClean="0"/>
              <a:t>Pastrone</a:t>
            </a:r>
            <a:r>
              <a:rPr lang="en-US" sz="1400" dirty="0" smtClean="0"/>
              <a:t> to chair Resource Task Force</a:t>
            </a:r>
          </a:p>
          <a:p>
            <a:endParaRPr lang="en-US" sz="16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4860032" y="699542"/>
            <a:ext cx="23499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Accelerator R&amp;D Roadmap</a:t>
            </a:r>
            <a:endParaRPr lang="en-US" sz="1400" dirty="0"/>
          </a:p>
        </p:txBody>
      </p:sp>
      <p:sp>
        <p:nvSpPr>
          <p:cNvPr id="9" name="Rectangle 8"/>
          <p:cNvSpPr/>
          <p:nvPr/>
        </p:nvSpPr>
        <p:spPr>
          <a:xfrm>
            <a:off x="4860032" y="2499742"/>
            <a:ext cx="3816424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Contributed </a:t>
            </a:r>
            <a:r>
              <a:rPr lang="en-US" sz="1400" dirty="0"/>
              <a:t>to Snowmass</a:t>
            </a:r>
          </a:p>
          <a:p>
            <a:endParaRPr lang="en-US" sz="1400" dirty="0"/>
          </a:p>
          <a:p>
            <a:r>
              <a:rPr lang="en-US" sz="1400" dirty="0"/>
              <a:t>Many other efforts ongoing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/>
              <a:t>e.g. CHART approved some </a:t>
            </a:r>
            <a:r>
              <a:rPr lang="en-US" sz="1400" dirty="0" smtClean="0"/>
              <a:t>support</a:t>
            </a:r>
            <a:endParaRPr lang="en-US" sz="1400" dirty="0"/>
          </a:p>
          <a:p>
            <a:pPr marL="285750" indent="-285750">
              <a:buFont typeface="Arial"/>
              <a:buChar char="•"/>
            </a:pPr>
            <a:endParaRPr lang="en-US" sz="1400" dirty="0" smtClean="0"/>
          </a:p>
          <a:p>
            <a:r>
              <a:rPr lang="en-US" sz="1400" dirty="0" smtClean="0"/>
              <a:t>Meanwhile doing work with the resources that we have</a:t>
            </a:r>
            <a:endParaRPr lang="en-US" sz="14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88960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dirty="0" smtClean="0">
                <a:latin typeface="Calibri"/>
                <a:cs typeface="Calibri"/>
              </a:rPr>
              <a:t>EU Design Study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fi-FI" smtClean="0">
                <a:latin typeface="Calibri"/>
                <a:cs typeface="Calibri"/>
              </a:rPr>
              <a:t>D. Schulte                         Muon Collider, IMCC Meeting, October 2022 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>
          <a:xfrm>
            <a:off x="35496" y="2283718"/>
            <a:ext cx="3535872" cy="2664296"/>
          </a:xfrm>
          <a:solidFill>
            <a:srgbClr val="B7CFFF"/>
          </a:solidFill>
        </p:spPr>
        <p:txBody>
          <a:bodyPr/>
          <a:lstStyle/>
          <a:p>
            <a:pPr marL="0" indent="0">
              <a:buNone/>
            </a:pPr>
            <a:r>
              <a:rPr lang="en-US" sz="1400" b="1" dirty="0" err="1" smtClean="0">
                <a:latin typeface="Calibri"/>
                <a:cs typeface="Calibri"/>
              </a:rPr>
              <a:t>Workpackages</a:t>
            </a:r>
            <a:endParaRPr lang="en-US" sz="1400" b="1" dirty="0">
              <a:latin typeface="Calibri"/>
              <a:cs typeface="Calibri"/>
            </a:endParaRPr>
          </a:p>
          <a:p>
            <a:pPr>
              <a:buFont typeface="+mj-lt"/>
              <a:buAutoNum type="arabicPeriod"/>
            </a:pPr>
            <a:r>
              <a:rPr lang="en-US" sz="1400" dirty="0">
                <a:latin typeface="Calibri"/>
                <a:cs typeface="Calibri"/>
              </a:rPr>
              <a:t>Coordination and </a:t>
            </a:r>
            <a:r>
              <a:rPr lang="en-US" sz="1400" dirty="0" smtClean="0">
                <a:latin typeface="Calibri"/>
                <a:cs typeface="Calibri"/>
              </a:rPr>
              <a:t>Communication</a:t>
            </a:r>
          </a:p>
          <a:p>
            <a:pPr>
              <a:buFont typeface="+mj-lt"/>
              <a:buAutoNum type="arabicPeriod"/>
            </a:pPr>
            <a:r>
              <a:rPr lang="en-US" sz="1400" dirty="0" smtClean="0">
                <a:latin typeface="Calibri"/>
                <a:cs typeface="Calibri"/>
              </a:rPr>
              <a:t>Physics/Detector </a:t>
            </a:r>
            <a:r>
              <a:rPr lang="en-US" sz="1400" dirty="0">
                <a:latin typeface="Calibri"/>
                <a:cs typeface="Calibri"/>
              </a:rPr>
              <a:t>Performance </a:t>
            </a:r>
            <a:r>
              <a:rPr lang="en-US" sz="1400" dirty="0" smtClean="0">
                <a:latin typeface="Calibri"/>
                <a:cs typeface="Calibri"/>
              </a:rPr>
              <a:t>Requirements</a:t>
            </a:r>
          </a:p>
          <a:p>
            <a:pPr>
              <a:buFont typeface="+mj-lt"/>
              <a:buAutoNum type="arabicPeriod"/>
            </a:pPr>
            <a:r>
              <a:rPr lang="en-US" sz="1400" dirty="0" smtClean="0">
                <a:latin typeface="Calibri"/>
                <a:cs typeface="Calibri"/>
              </a:rPr>
              <a:t>Proton Complex</a:t>
            </a:r>
          </a:p>
          <a:p>
            <a:pPr>
              <a:buFont typeface="+mj-lt"/>
              <a:buAutoNum type="arabicPeriod"/>
            </a:pPr>
            <a:r>
              <a:rPr lang="en-US" sz="1400" dirty="0" err="1" smtClean="0">
                <a:latin typeface="Calibri"/>
                <a:cs typeface="Calibri"/>
              </a:rPr>
              <a:t>Muon</a:t>
            </a:r>
            <a:r>
              <a:rPr lang="en-US" sz="1400" dirty="0" smtClean="0">
                <a:latin typeface="Calibri"/>
                <a:cs typeface="Calibri"/>
              </a:rPr>
              <a:t> </a:t>
            </a:r>
            <a:r>
              <a:rPr lang="en-US" sz="1400" dirty="0">
                <a:latin typeface="Calibri"/>
                <a:cs typeface="Calibri"/>
              </a:rPr>
              <a:t>Production and </a:t>
            </a:r>
            <a:r>
              <a:rPr lang="en-US" sz="1400" dirty="0" smtClean="0">
                <a:latin typeface="Calibri"/>
                <a:cs typeface="Calibri"/>
              </a:rPr>
              <a:t>Cooling</a:t>
            </a:r>
          </a:p>
          <a:p>
            <a:pPr>
              <a:buFont typeface="+mj-lt"/>
              <a:buAutoNum type="arabicPeriod" startAt="5"/>
            </a:pPr>
            <a:r>
              <a:rPr lang="en-US" sz="1400" dirty="0">
                <a:latin typeface="Calibri"/>
                <a:cs typeface="Calibri"/>
              </a:rPr>
              <a:t>High-energy Complex</a:t>
            </a:r>
          </a:p>
          <a:p>
            <a:pPr>
              <a:buFont typeface="+mj-lt"/>
              <a:buAutoNum type="arabicPeriod" startAt="5"/>
            </a:pPr>
            <a:r>
              <a:rPr lang="en-US" sz="1400" dirty="0">
                <a:latin typeface="Calibri"/>
                <a:cs typeface="Calibri"/>
              </a:rPr>
              <a:t>RF Systems</a:t>
            </a:r>
          </a:p>
          <a:p>
            <a:pPr>
              <a:buFont typeface="+mj-lt"/>
              <a:buAutoNum type="arabicPeriod" startAt="5"/>
            </a:pPr>
            <a:r>
              <a:rPr lang="en-US" sz="1400" dirty="0">
                <a:latin typeface="Calibri"/>
                <a:cs typeface="Calibri"/>
              </a:rPr>
              <a:t>Magnetic Systems</a:t>
            </a:r>
          </a:p>
          <a:p>
            <a:pPr>
              <a:buFont typeface="+mj-lt"/>
              <a:buAutoNum type="arabicPeriod" startAt="5"/>
            </a:pPr>
            <a:r>
              <a:rPr lang="en-US" sz="1400" dirty="0" err="1">
                <a:latin typeface="Calibri"/>
                <a:cs typeface="Calibri"/>
              </a:rPr>
              <a:t>Muon</a:t>
            </a:r>
            <a:r>
              <a:rPr lang="en-US" sz="1400" dirty="0">
                <a:latin typeface="Calibri"/>
                <a:cs typeface="Calibri"/>
              </a:rPr>
              <a:t> Cooling Module</a:t>
            </a:r>
          </a:p>
          <a:p>
            <a:pPr marL="0" indent="0">
              <a:buNone/>
            </a:pPr>
            <a:endParaRPr lang="en-US" sz="1600" dirty="0">
              <a:latin typeface="Calibri"/>
              <a:cs typeface="Calibri"/>
            </a:endParaRPr>
          </a:p>
          <a:p>
            <a:pPr>
              <a:buFont typeface="+mj-lt"/>
              <a:buAutoNum type="arabicPeriod"/>
            </a:pPr>
            <a:endParaRPr lang="en-US" sz="1600" dirty="0">
              <a:latin typeface="Calibri"/>
              <a:cs typeface="Calibri"/>
            </a:endParaRPr>
          </a:p>
          <a:p>
            <a:pPr marL="0" indent="0">
              <a:buNone/>
            </a:pPr>
            <a:endParaRPr lang="en-US" sz="1600" dirty="0" smtClean="0">
              <a:latin typeface="Calibri"/>
              <a:cs typeface="Calibri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5496" y="555526"/>
            <a:ext cx="3535872" cy="160043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Calibri"/>
                <a:cs typeface="Calibri"/>
              </a:rPr>
              <a:t>HORIZON-INFRA-2022-DEV-01-01: Research infrastructure concept </a:t>
            </a:r>
            <a:r>
              <a:rPr lang="en-US" sz="1400" b="1" dirty="0" smtClean="0">
                <a:latin typeface="Calibri"/>
                <a:cs typeface="Calibri"/>
              </a:rPr>
              <a:t>development</a:t>
            </a:r>
          </a:p>
          <a:p>
            <a:endParaRPr lang="en-US" sz="1400" b="1" dirty="0">
              <a:latin typeface="Calibri"/>
              <a:cs typeface="Calibri"/>
            </a:endParaRPr>
          </a:p>
          <a:p>
            <a:r>
              <a:rPr lang="en-US" sz="1400" b="1" dirty="0" smtClean="0">
                <a:latin typeface="Calibri"/>
                <a:cs typeface="Calibri"/>
              </a:rPr>
              <a:t>January 2023 to December 2026</a:t>
            </a:r>
          </a:p>
          <a:p>
            <a:r>
              <a:rPr lang="en-US" sz="1400" dirty="0" smtClean="0">
                <a:latin typeface="Calibri"/>
                <a:cs typeface="Calibri"/>
              </a:rPr>
              <a:t>Kick-off probably March 2023</a:t>
            </a:r>
          </a:p>
          <a:p>
            <a:r>
              <a:rPr lang="en-US" sz="1400" dirty="0" err="1" smtClean="0">
                <a:latin typeface="Calibri"/>
                <a:cs typeface="Calibri"/>
              </a:rPr>
              <a:t>Finalising</a:t>
            </a:r>
            <a:r>
              <a:rPr lang="en-US" sz="1400" dirty="0" smtClean="0">
                <a:latin typeface="Calibri"/>
                <a:cs typeface="Calibri"/>
              </a:rPr>
              <a:t> Grant and Consortium Agreements</a:t>
            </a:r>
          </a:p>
          <a:p>
            <a:pPr marL="285750" indent="-285750">
              <a:buFont typeface="Symbol" charset="0"/>
              <a:buChar char=""/>
            </a:pPr>
            <a:r>
              <a:rPr lang="en-US" sz="1400" dirty="0" smtClean="0">
                <a:latin typeface="Calibri"/>
                <a:cs typeface="Calibri"/>
              </a:rPr>
              <a:t>Roberto</a:t>
            </a:r>
          </a:p>
        </p:txBody>
      </p:sp>
      <p:sp>
        <p:nvSpPr>
          <p:cNvPr id="26" name="Content Placeholder 1"/>
          <p:cNvSpPr txBox="1">
            <a:spLocks/>
          </p:cNvSpPr>
          <p:nvPr/>
        </p:nvSpPr>
        <p:spPr>
          <a:xfrm>
            <a:off x="3923928" y="3291830"/>
            <a:ext cx="4968552" cy="155557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400" b="1" dirty="0" smtClean="0">
                <a:latin typeface="Calibri"/>
                <a:cs typeface="Calibri"/>
              </a:rPr>
              <a:t>Plan to also apply for next </a:t>
            </a:r>
            <a:r>
              <a:rPr lang="en-US" sz="1400" b="1" dirty="0" smtClean="0">
                <a:latin typeface="Calibri"/>
                <a:cs typeface="Calibri"/>
              </a:rPr>
              <a:t>HORIZON-INFRA-2024-TECH </a:t>
            </a:r>
            <a:r>
              <a:rPr lang="en-US" sz="1400" b="1" dirty="0" smtClean="0">
                <a:latin typeface="Calibri"/>
                <a:cs typeface="Calibri"/>
              </a:rPr>
              <a:t>call in 2024, to develop </a:t>
            </a:r>
            <a:r>
              <a:rPr lang="en-US" sz="1400" b="1" dirty="0" smtClean="0">
                <a:latin typeface="Calibri"/>
                <a:cs typeface="Calibri"/>
              </a:rPr>
              <a:t>technologies </a:t>
            </a:r>
            <a:r>
              <a:rPr lang="en-US" sz="1400" dirty="0" smtClean="0">
                <a:latin typeface="Calibri"/>
                <a:cs typeface="Calibri"/>
              </a:rPr>
              <a:t>(up to </a:t>
            </a:r>
            <a:r>
              <a:rPr lang="en-US" sz="1400" dirty="0" smtClean="0">
                <a:latin typeface="Calibri"/>
                <a:cs typeface="Calibri"/>
              </a:rPr>
              <a:t>10 MEUR)</a:t>
            </a:r>
            <a:endParaRPr lang="en-US" sz="1400" dirty="0" smtClean="0">
              <a:latin typeface="Calibri"/>
              <a:cs typeface="Calibri"/>
            </a:endParaRPr>
          </a:p>
          <a:p>
            <a:pPr marL="0" indent="0">
              <a:buFont typeface="Arial"/>
              <a:buNone/>
            </a:pPr>
            <a:endParaRPr lang="en-US" sz="1400" b="1" dirty="0">
              <a:latin typeface="Calibri"/>
              <a:cs typeface="Calibri"/>
            </a:endParaRPr>
          </a:p>
          <a:p>
            <a:pPr marL="0" indent="0">
              <a:buFont typeface="Arial"/>
              <a:buNone/>
            </a:pPr>
            <a:r>
              <a:rPr lang="en-US" sz="1400" dirty="0" smtClean="0">
                <a:latin typeface="Calibri"/>
                <a:cs typeface="Calibri"/>
              </a:rPr>
              <a:t>Goal is to prepare experimental </a:t>
            </a:r>
            <a:r>
              <a:rPr lang="en-US" sz="1400" dirty="0" err="1" smtClean="0">
                <a:latin typeface="Calibri"/>
                <a:cs typeface="Calibri"/>
              </a:rPr>
              <a:t>programme</a:t>
            </a:r>
            <a:r>
              <a:rPr lang="en-US" sz="1400" dirty="0" smtClean="0">
                <a:latin typeface="Calibri"/>
                <a:cs typeface="Calibri"/>
              </a:rPr>
              <a:t>, e.g. demonstrator, prototypes, …</a:t>
            </a:r>
          </a:p>
          <a:p>
            <a:pPr marL="0" indent="0">
              <a:buFont typeface="Arial"/>
              <a:buNone/>
            </a:pPr>
            <a:r>
              <a:rPr lang="en-US" sz="1400" dirty="0" smtClean="0">
                <a:latin typeface="Calibri"/>
                <a:cs typeface="Calibri"/>
              </a:rPr>
              <a:t>Preparation to start early next year</a:t>
            </a:r>
            <a:endParaRPr lang="en-US" sz="1400" dirty="0" smtClean="0">
              <a:latin typeface="Calibri"/>
              <a:cs typeface="Calibri"/>
            </a:endParaRPr>
          </a:p>
        </p:txBody>
      </p:sp>
      <p:sp>
        <p:nvSpPr>
          <p:cNvPr id="27" name="Content Placeholder 1"/>
          <p:cNvSpPr txBox="1">
            <a:spLocks/>
          </p:cNvSpPr>
          <p:nvPr/>
        </p:nvSpPr>
        <p:spPr>
          <a:xfrm>
            <a:off x="3563888" y="555526"/>
            <a:ext cx="4240992" cy="648072"/>
          </a:xfrm>
          <a:prstGeom prst="rect">
            <a:avLst/>
          </a:prstGeom>
          <a:solidFill>
            <a:srgbClr val="B7CFFF"/>
          </a:solidFill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400" dirty="0" smtClean="0">
                <a:latin typeface="Calibri"/>
                <a:cs typeface="Calibri"/>
              </a:rPr>
              <a:t>EU </a:t>
            </a:r>
            <a:r>
              <a:rPr lang="en-US" sz="1400" dirty="0" smtClean="0">
                <a:latin typeface="Calibri"/>
                <a:cs typeface="Calibri"/>
              </a:rPr>
              <a:t>contribution 3 </a:t>
            </a:r>
            <a:r>
              <a:rPr lang="en-US" sz="1400" dirty="0" smtClean="0">
                <a:latin typeface="Calibri"/>
                <a:cs typeface="Calibri"/>
              </a:rPr>
              <a:t>MEUR = 530 pm, </a:t>
            </a:r>
            <a:r>
              <a:rPr lang="en-US" sz="1400" dirty="0" smtClean="0">
                <a:latin typeface="Calibri"/>
                <a:cs typeface="Calibri"/>
              </a:rPr>
              <a:t>partners </a:t>
            </a:r>
            <a:r>
              <a:rPr lang="en-US" sz="1400" dirty="0" smtClean="0">
                <a:latin typeface="Calibri"/>
                <a:cs typeface="Calibri"/>
              </a:rPr>
              <a:t>680 pm, CERN requested budget increase +1.5 MCHF</a:t>
            </a:r>
            <a:endParaRPr lang="en-US" sz="1400" dirty="0" smtClean="0">
              <a:latin typeface="Calibri"/>
              <a:cs typeface="Calibri"/>
            </a:endParaRPr>
          </a:p>
        </p:txBody>
      </p:sp>
      <p:sp>
        <p:nvSpPr>
          <p:cNvPr id="7" name="Frame 6"/>
          <p:cNvSpPr/>
          <p:nvPr/>
        </p:nvSpPr>
        <p:spPr>
          <a:xfrm>
            <a:off x="3557576" y="1203598"/>
            <a:ext cx="5550928" cy="2016224"/>
          </a:xfrm>
          <a:prstGeom prst="frame">
            <a:avLst>
              <a:gd name="adj1" fmla="val 37453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29" name="Picture 28" descr="Untitled3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368" y="1305286"/>
            <a:ext cx="5465128" cy="1842528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53259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"/>
            <a:ext cx="8229600" cy="355022"/>
          </a:xfrm>
        </p:spPr>
        <p:txBody>
          <a:bodyPr>
            <a:noAutofit/>
          </a:bodyPr>
          <a:lstStyle/>
          <a:p>
            <a:r>
              <a:rPr lang="en-US" sz="3200" b="0" dirty="0" smtClean="0">
                <a:latin typeface="Calibri"/>
                <a:cs typeface="Calibri"/>
              </a:rPr>
              <a:t>CC </a:t>
            </a:r>
            <a:r>
              <a:rPr lang="en-US" sz="3200" b="0" dirty="0">
                <a:latin typeface="Calibri"/>
                <a:cs typeface="Calibri"/>
              </a:rPr>
              <a:t>Members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496" y="4922048"/>
            <a:ext cx="5521544" cy="221452"/>
          </a:xfrm>
        </p:spPr>
        <p:txBody>
          <a:bodyPr/>
          <a:lstStyle/>
          <a:p>
            <a:r>
              <a:rPr lang="fi-FI" smtClean="0"/>
              <a:t>D. Schulte                         Muon Collider, IMCC Meeting, October 2022 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8840196"/>
              </p:ext>
            </p:extLst>
          </p:nvPr>
        </p:nvGraphicFramePr>
        <p:xfrm>
          <a:off x="184902" y="915566"/>
          <a:ext cx="4010070" cy="50569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05035"/>
                <a:gridCol w="2005035"/>
              </a:tblGrid>
              <a:tr h="252845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Physics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Andrea </a:t>
                      </a:r>
                      <a:r>
                        <a:rPr lang="en-US" sz="1200" dirty="0" err="1" smtClean="0"/>
                        <a:t>Wulzer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845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Detector and MDI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Donatella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err="1" smtClean="0"/>
                        <a:t>Lucchesi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0041350"/>
              </p:ext>
            </p:extLst>
          </p:nvPr>
        </p:nvGraphicFramePr>
        <p:xfrm>
          <a:off x="184902" y="1528630"/>
          <a:ext cx="4010070" cy="119495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05035"/>
                <a:gridCol w="2005035"/>
              </a:tblGrid>
              <a:tr h="252845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Protons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Natalia </a:t>
                      </a:r>
                      <a:r>
                        <a:rPr lang="en-US" sz="1200" dirty="0" err="1" smtClean="0"/>
                        <a:t>Milas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6418"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Muon</a:t>
                      </a:r>
                      <a:r>
                        <a:rPr lang="en-US" sz="1200" dirty="0" smtClean="0"/>
                        <a:t> production</a:t>
                      </a:r>
                      <a:r>
                        <a:rPr lang="en-US" sz="1200" baseline="0" dirty="0" smtClean="0"/>
                        <a:t> and cooling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Chris Rogers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845"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Muon</a:t>
                      </a:r>
                      <a:r>
                        <a:rPr lang="en-US" sz="1200" dirty="0" smtClean="0"/>
                        <a:t> acceleration</a:t>
                      </a:r>
                      <a:endParaRPr lang="en-US" sz="1200" b="0" dirty="0" smtClean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Antoine Chance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845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Collider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Christian </a:t>
                      </a:r>
                      <a:r>
                        <a:rPr lang="en-US" sz="1200" dirty="0" err="1" smtClean="0"/>
                        <a:t>Carli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7082005"/>
              </p:ext>
            </p:extLst>
          </p:nvPr>
        </p:nvGraphicFramePr>
        <p:xfrm>
          <a:off x="184902" y="2818834"/>
          <a:ext cx="4010070" cy="119495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05035"/>
                <a:gridCol w="2005035"/>
              </a:tblGrid>
              <a:tr h="252845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Magnets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/>
                        <a:t>Luca</a:t>
                      </a:r>
                      <a:r>
                        <a:rPr lang="en-US" sz="1200" b="0" baseline="0" dirty="0" smtClean="0"/>
                        <a:t> </a:t>
                      </a:r>
                      <a:r>
                        <a:rPr lang="en-US" sz="1200" b="0" baseline="0" dirty="0" err="1" smtClean="0"/>
                        <a:t>Bottura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845">
                <a:tc>
                  <a:txBody>
                    <a:bodyPr/>
                    <a:lstStyle/>
                    <a:p>
                      <a:r>
                        <a:rPr lang="en-US" sz="1200" b="0" dirty="0" smtClean="0"/>
                        <a:t>RF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err="1" smtClean="0"/>
                        <a:t>Alexej</a:t>
                      </a:r>
                      <a:r>
                        <a:rPr lang="en-US" sz="1200" b="0" baseline="0" dirty="0" smtClean="0"/>
                        <a:t> </a:t>
                      </a:r>
                      <a:r>
                        <a:rPr lang="en-US" sz="1200" b="0" baseline="0" dirty="0" err="1" smtClean="0"/>
                        <a:t>Grudiev</a:t>
                      </a:r>
                      <a:endParaRPr lang="en-US" sz="1200" b="0" baseline="0" dirty="0" smtClean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6418">
                <a:tc>
                  <a:txBody>
                    <a:bodyPr/>
                    <a:lstStyle/>
                    <a:p>
                      <a:r>
                        <a:rPr lang="en-US" sz="1200" b="0" dirty="0" smtClean="0"/>
                        <a:t>Beam-matter</a:t>
                      </a:r>
                      <a:r>
                        <a:rPr lang="en-US" sz="1200" b="0" baseline="0" dirty="0" smtClean="0"/>
                        <a:t> int.</a:t>
                      </a:r>
                    </a:p>
                    <a:p>
                      <a:r>
                        <a:rPr lang="en-US" sz="1200" b="0" baseline="0" dirty="0" smtClean="0"/>
                        <a:t>target systems</a:t>
                      </a:r>
                      <a:endParaRPr lang="en-US" sz="1200" b="0" dirty="0" smtClean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/>
                        <a:t>Anton</a:t>
                      </a:r>
                      <a:r>
                        <a:rPr lang="en-US" sz="1200" b="0" baseline="0" dirty="0" smtClean="0"/>
                        <a:t> </a:t>
                      </a:r>
                      <a:r>
                        <a:rPr lang="en-US" sz="1200" b="0" baseline="0" dirty="0" err="1" smtClean="0"/>
                        <a:t>Lechner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845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Collective</a:t>
                      </a:r>
                      <a:r>
                        <a:rPr lang="en-US" sz="1200" baseline="0" dirty="0" smtClean="0"/>
                        <a:t> effects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/>
                        <a:t>Elias</a:t>
                      </a:r>
                      <a:r>
                        <a:rPr lang="en-US" sz="1200" b="0" baseline="0" dirty="0" smtClean="0"/>
                        <a:t> </a:t>
                      </a:r>
                      <a:r>
                        <a:rPr lang="en-US" sz="1200" b="0" baseline="0" dirty="0" err="1" smtClean="0"/>
                        <a:t>Metral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7750339"/>
              </p:ext>
            </p:extLst>
          </p:nvPr>
        </p:nvGraphicFramePr>
        <p:xfrm>
          <a:off x="4676731" y="753052"/>
          <a:ext cx="4010072" cy="10113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05036"/>
                <a:gridCol w="2005036"/>
              </a:tblGrid>
              <a:tr h="252845">
                <a:tc>
                  <a:txBody>
                    <a:bodyPr/>
                    <a:lstStyle/>
                    <a:p>
                      <a:r>
                        <a:rPr lang="en-US" sz="1200" b="0" dirty="0" smtClean="0"/>
                        <a:t>US</a:t>
                      </a:r>
                      <a:r>
                        <a:rPr lang="en-US" sz="1200" b="0" baseline="0" dirty="0" smtClean="0"/>
                        <a:t> (detector)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err="1" smtClean="0"/>
                        <a:t>Sergo</a:t>
                      </a:r>
                      <a:r>
                        <a:rPr lang="en-US" sz="1200" b="0" baseline="0" dirty="0" smtClean="0"/>
                        <a:t> </a:t>
                      </a:r>
                      <a:r>
                        <a:rPr lang="en-US" sz="1200" b="0" baseline="0" dirty="0" err="1" smtClean="0"/>
                        <a:t>Jindariani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845">
                <a:tc>
                  <a:txBody>
                    <a:bodyPr/>
                    <a:lstStyle/>
                    <a:p>
                      <a:r>
                        <a:rPr lang="en-US" sz="1200" b="0" dirty="0" smtClean="0"/>
                        <a:t>US</a:t>
                      </a:r>
                      <a:r>
                        <a:rPr lang="en-US" sz="1200" b="0" baseline="0" dirty="0" smtClean="0"/>
                        <a:t> (accelerator)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/>
                        <a:t>Mark</a:t>
                      </a:r>
                      <a:r>
                        <a:rPr lang="en-US" sz="1200" b="0" baseline="0" dirty="0" smtClean="0"/>
                        <a:t> Palmer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845">
                <a:tc>
                  <a:txBody>
                    <a:bodyPr/>
                    <a:lstStyle/>
                    <a:p>
                      <a:r>
                        <a:rPr lang="en-US" sz="1200" b="0" dirty="0" smtClean="0"/>
                        <a:t>Asia (China)</a:t>
                      </a:r>
                      <a:r>
                        <a:rPr lang="en-US" sz="1200" b="0" baseline="0" dirty="0" smtClean="0"/>
                        <a:t> </a:t>
                      </a:r>
                      <a:endParaRPr lang="en-US" sz="1200" b="0" dirty="0" smtClean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err="1" smtClean="0"/>
                        <a:t>Jingyu</a:t>
                      </a:r>
                      <a:r>
                        <a:rPr lang="en-US" sz="1200" b="0" baseline="0" dirty="0" smtClean="0"/>
                        <a:t> Tang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845">
                <a:tc>
                  <a:txBody>
                    <a:bodyPr/>
                    <a:lstStyle/>
                    <a:p>
                      <a:r>
                        <a:rPr lang="en-US" sz="1200" b="0" dirty="0" smtClean="0"/>
                        <a:t>Asia (Japan)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err="1" smtClean="0"/>
                        <a:t>tbd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2866564"/>
              </p:ext>
            </p:extLst>
          </p:nvPr>
        </p:nvGraphicFramePr>
        <p:xfrm>
          <a:off x="184902" y="4124336"/>
          <a:ext cx="4010070" cy="68926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05035"/>
                <a:gridCol w="2005035"/>
              </a:tblGrid>
              <a:tr h="436418">
                <a:tc>
                  <a:txBody>
                    <a:bodyPr/>
                    <a:lstStyle/>
                    <a:p>
                      <a:r>
                        <a:rPr lang="en-US" sz="1200" b="0" dirty="0" smtClean="0"/>
                        <a:t>Cooling</a:t>
                      </a:r>
                      <a:r>
                        <a:rPr lang="en-US" sz="1200" b="0" baseline="0" dirty="0" smtClean="0"/>
                        <a:t> cell design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/>
                        <a:t>to</a:t>
                      </a:r>
                      <a:r>
                        <a:rPr lang="en-US" sz="1200" b="0" baseline="0" dirty="0" smtClean="0"/>
                        <a:t> be filled after EU decision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845">
                <a:tc>
                  <a:txBody>
                    <a:bodyPr/>
                    <a:lstStyle/>
                    <a:p>
                      <a:r>
                        <a:rPr lang="en-US" sz="1200" b="0" dirty="0" smtClean="0"/>
                        <a:t>Demonstrator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/>
                        <a:t>Roberto</a:t>
                      </a:r>
                      <a:r>
                        <a:rPr lang="en-US" sz="1200" b="0" baseline="0" dirty="0" smtClean="0"/>
                        <a:t> </a:t>
                      </a:r>
                      <a:r>
                        <a:rPr lang="en-US" sz="1200" b="0" baseline="0" dirty="0" err="1" smtClean="0"/>
                        <a:t>Losito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2270794"/>
              </p:ext>
            </p:extLst>
          </p:nvPr>
        </p:nvGraphicFramePr>
        <p:xfrm>
          <a:off x="4676732" y="2211710"/>
          <a:ext cx="4010070" cy="50569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05035"/>
                <a:gridCol w="2005035"/>
              </a:tblGrid>
              <a:tr h="252845">
                <a:tc>
                  <a:txBody>
                    <a:bodyPr/>
                    <a:lstStyle/>
                    <a:p>
                      <a:r>
                        <a:rPr lang="en-US" sz="1200" b="0" dirty="0" smtClean="0"/>
                        <a:t>EU RF WP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/>
                        <a:t>Claude</a:t>
                      </a:r>
                      <a:r>
                        <a:rPr lang="en-US" sz="1200" b="0" baseline="0" dirty="0" smtClean="0"/>
                        <a:t> </a:t>
                      </a:r>
                      <a:r>
                        <a:rPr lang="en-US" sz="1200" b="0" baseline="0" dirty="0" err="1" smtClean="0"/>
                        <a:t>Marchand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845">
                <a:tc>
                  <a:txBody>
                    <a:bodyPr/>
                    <a:lstStyle/>
                    <a:p>
                      <a:r>
                        <a:rPr lang="en-US" sz="1200" b="0" dirty="0" smtClean="0"/>
                        <a:t>Cooling</a:t>
                      </a:r>
                      <a:r>
                        <a:rPr lang="en-US" sz="1200" b="0" baseline="0" dirty="0" smtClean="0"/>
                        <a:t> cell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err="1" smtClean="0"/>
                        <a:t>Lucio</a:t>
                      </a:r>
                      <a:r>
                        <a:rPr lang="en-US" sz="1200" b="0" baseline="0" dirty="0" smtClean="0"/>
                        <a:t> Rossi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4644008" y="1886400"/>
            <a:ext cx="2808540" cy="305816"/>
          </a:xfrm>
          <a:prstGeom prst="rect">
            <a:avLst/>
          </a:prstGeom>
          <a:noFill/>
        </p:spPr>
        <p:txBody>
          <a:bodyPr wrap="none" lIns="74258" tIns="37129" rIns="74258" bIns="37129" rtlCol="0">
            <a:spAutoFit/>
          </a:bodyPr>
          <a:lstStyle/>
          <a:p>
            <a:r>
              <a:rPr lang="en-US" sz="1500" dirty="0" smtClean="0"/>
              <a:t>EU </a:t>
            </a:r>
            <a:r>
              <a:rPr lang="en-US" sz="1500" dirty="0"/>
              <a:t>Design </a:t>
            </a:r>
            <a:r>
              <a:rPr lang="en-US" sz="1500" dirty="0" smtClean="0"/>
              <a:t>Study </a:t>
            </a:r>
            <a:r>
              <a:rPr lang="en-US" sz="1500" dirty="0"/>
              <a:t>WP leaders: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655103" y="3240074"/>
            <a:ext cx="4381393" cy="1059868"/>
          </a:xfrm>
          <a:prstGeom prst="rect">
            <a:avLst/>
          </a:prstGeom>
          <a:noFill/>
        </p:spPr>
        <p:txBody>
          <a:bodyPr wrap="none" lIns="74258" tIns="37129" rIns="74258" bIns="37129" rtlCol="0">
            <a:spAutoFit/>
          </a:bodyPr>
          <a:lstStyle/>
          <a:p>
            <a:r>
              <a:rPr lang="en-US" sz="1600" dirty="0" smtClean="0"/>
              <a:t>Proposal for deputies (to be endorsed by ICB):</a:t>
            </a:r>
          </a:p>
          <a:p>
            <a:r>
              <a:rPr lang="en-US" sz="1600" dirty="0" smtClean="0"/>
              <a:t>Andrea </a:t>
            </a:r>
            <a:r>
              <a:rPr lang="en-US" sz="1600" dirty="0" err="1" smtClean="0"/>
              <a:t>Wulzer</a:t>
            </a:r>
            <a:endParaRPr lang="en-US" sz="1600" dirty="0" smtClean="0"/>
          </a:p>
          <a:p>
            <a:r>
              <a:rPr lang="en-US" sz="1600" dirty="0" smtClean="0"/>
              <a:t>Donatella </a:t>
            </a:r>
            <a:r>
              <a:rPr lang="en-US" sz="1600" dirty="0" err="1" smtClean="0"/>
              <a:t>Lucchesi</a:t>
            </a:r>
            <a:endParaRPr lang="en-US" sz="1600" dirty="0" smtClean="0"/>
          </a:p>
          <a:p>
            <a:r>
              <a:rPr lang="en-US" sz="1600" dirty="0" smtClean="0"/>
              <a:t>Chris Rogers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84902" y="467591"/>
            <a:ext cx="2168949" cy="321204"/>
          </a:xfrm>
          <a:prstGeom prst="rect">
            <a:avLst/>
          </a:prstGeom>
          <a:noFill/>
        </p:spPr>
        <p:txBody>
          <a:bodyPr wrap="none" lIns="74258" tIns="37129" rIns="74258" bIns="37129" rtlCol="0">
            <a:spAutoFit/>
          </a:bodyPr>
          <a:lstStyle/>
          <a:p>
            <a:r>
              <a:rPr lang="en-US" sz="1600" dirty="0" smtClean="0"/>
              <a:t>To be endorsed by SB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6301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611560" y="-20538"/>
            <a:ext cx="7465640" cy="432048"/>
          </a:xfrm>
        </p:spPr>
        <p:txBody>
          <a:bodyPr/>
          <a:lstStyle/>
          <a:p>
            <a:r>
              <a:rPr lang="en-GB" sz="3200" dirty="0" smtClean="0">
                <a:latin typeface="Calibri"/>
                <a:cs typeface="Calibri"/>
              </a:rPr>
              <a:t>Short-term Goals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fi-FI" smtClean="0">
                <a:latin typeface="Calibri"/>
                <a:cs typeface="Calibri"/>
              </a:rPr>
              <a:t>D. Schulte                         Muon Collider, IMCC Meeting, October 2022 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4294967295"/>
          </p:nvPr>
        </p:nvSpPr>
        <p:spPr>
          <a:xfrm>
            <a:off x="323528" y="666689"/>
            <a:ext cx="8431912" cy="4209317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buClr>
                <a:schemeClr val="tx1"/>
              </a:buClr>
              <a:buFont typeface="Arial"/>
              <a:buChar char="•"/>
            </a:pPr>
            <a:r>
              <a:rPr lang="en-US" sz="1400" dirty="0" smtClean="0">
                <a:latin typeface="Calibri"/>
                <a:cs typeface="Calibri"/>
              </a:rPr>
              <a:t>Start Design Study</a:t>
            </a:r>
          </a:p>
          <a:p>
            <a:pPr>
              <a:buClr>
                <a:schemeClr val="tx1"/>
              </a:buClr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I</a:t>
            </a:r>
            <a:r>
              <a:rPr lang="en-US" sz="1400" dirty="0" smtClean="0">
                <a:latin typeface="Calibri"/>
                <a:cs typeface="Calibri"/>
              </a:rPr>
              <a:t>ncrease resources and integrate more partners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400" dirty="0" smtClean="0">
                <a:latin typeface="Calibri"/>
                <a:cs typeface="Calibri"/>
              </a:rPr>
              <a:t>react to P5, INFRA</a:t>
            </a:r>
            <a:r>
              <a:rPr lang="en-US" sz="1400" dirty="0">
                <a:latin typeface="Calibri"/>
                <a:cs typeface="Calibri"/>
              </a:rPr>
              <a:t>-TECH </a:t>
            </a:r>
            <a:r>
              <a:rPr lang="en-US" sz="1400" dirty="0" smtClean="0">
                <a:latin typeface="Calibri"/>
                <a:cs typeface="Calibri"/>
              </a:rPr>
              <a:t>proposal, other opportunities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400" dirty="0" smtClean="0">
                <a:latin typeface="Calibri"/>
                <a:cs typeface="Calibri"/>
              </a:rPr>
              <a:t>ICB will be instrumental</a:t>
            </a:r>
          </a:p>
          <a:p>
            <a:pPr marL="457200" lvl="1" indent="0">
              <a:buClr>
                <a:schemeClr val="tx1"/>
              </a:buClr>
              <a:buNone/>
            </a:pPr>
            <a:endParaRPr lang="en-US" sz="1400" dirty="0" smtClean="0">
              <a:latin typeface="Calibri"/>
              <a:cs typeface="Calibri"/>
            </a:endParaRPr>
          </a:p>
          <a:p>
            <a:pPr>
              <a:buClr>
                <a:schemeClr val="tx1"/>
              </a:buClr>
              <a:buFont typeface="Arial"/>
              <a:buChar char="•"/>
            </a:pPr>
            <a:r>
              <a:rPr lang="en-US" sz="1400" dirty="0" smtClean="0">
                <a:latin typeface="Calibri"/>
                <a:cs typeface="Calibri"/>
              </a:rPr>
              <a:t>Continue and ramp up work</a:t>
            </a:r>
            <a:endParaRPr lang="en-US" sz="1400" dirty="0">
              <a:latin typeface="Calibri"/>
              <a:cs typeface="Calibri"/>
            </a:endParaRP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400" dirty="0" smtClean="0">
                <a:latin typeface="Calibri"/>
                <a:cs typeface="Calibri"/>
              </a:rPr>
              <a:t>Technologies and design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400" dirty="0" smtClean="0">
                <a:latin typeface="Calibri"/>
                <a:cs typeface="Calibri"/>
              </a:rPr>
              <a:t>Develop </a:t>
            </a:r>
            <a:r>
              <a:rPr lang="en-US" sz="1400" dirty="0">
                <a:latin typeface="Calibri"/>
                <a:cs typeface="Calibri"/>
              </a:rPr>
              <a:t>alternative parameter sets to explore parameter space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Consider re-use of existing infrastructure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Start to develop scenarios toward a collider consistent with HL-LHC operation until 2042 and considering </a:t>
            </a:r>
            <a:r>
              <a:rPr lang="en-US" sz="1400" dirty="0" smtClean="0">
                <a:latin typeface="Calibri"/>
                <a:cs typeface="Calibri"/>
              </a:rPr>
              <a:t>opportunities on the way </a:t>
            </a:r>
            <a:r>
              <a:rPr lang="en-US" sz="1400" dirty="0">
                <a:latin typeface="Calibri"/>
                <a:cs typeface="Calibri"/>
              </a:rPr>
              <a:t>(proton complex, </a:t>
            </a:r>
            <a:r>
              <a:rPr lang="en-US" sz="1400" dirty="0" err="1">
                <a:latin typeface="Calibri"/>
                <a:cs typeface="Calibri"/>
              </a:rPr>
              <a:t>NuStorm</a:t>
            </a:r>
            <a:r>
              <a:rPr lang="en-US" sz="1400" dirty="0">
                <a:latin typeface="Calibri"/>
                <a:cs typeface="Calibri"/>
              </a:rPr>
              <a:t>, …)</a:t>
            </a:r>
          </a:p>
          <a:p>
            <a:pPr lvl="2">
              <a:buClr>
                <a:schemeClr val="tx1"/>
              </a:buClr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workshop on non-collider physics at </a:t>
            </a:r>
            <a:r>
              <a:rPr lang="en-US" sz="1400" dirty="0" err="1">
                <a:latin typeface="Calibri"/>
                <a:cs typeface="Calibri"/>
              </a:rPr>
              <a:t>muon</a:t>
            </a:r>
            <a:r>
              <a:rPr lang="en-US" sz="1400" dirty="0">
                <a:latin typeface="Calibri"/>
                <a:cs typeface="Calibri"/>
              </a:rPr>
              <a:t> collider, demonstrator and </a:t>
            </a:r>
            <a:r>
              <a:rPr lang="en-US" sz="1400" dirty="0" smtClean="0">
                <a:latin typeface="Calibri"/>
                <a:cs typeface="Calibri"/>
              </a:rPr>
              <a:t>synergies</a:t>
            </a:r>
          </a:p>
          <a:p>
            <a:pPr lvl="2">
              <a:buClr>
                <a:schemeClr val="tx1"/>
              </a:buClr>
              <a:buFont typeface="Arial"/>
              <a:buChar char="•"/>
            </a:pPr>
            <a:endParaRPr lang="en-US" sz="1400" dirty="0" smtClean="0">
              <a:latin typeface="Calibri"/>
              <a:cs typeface="Calibri"/>
            </a:endParaRPr>
          </a:p>
          <a:p>
            <a:pPr>
              <a:buClr>
                <a:schemeClr val="tx1"/>
              </a:buClr>
              <a:buFont typeface="Arial"/>
              <a:buChar char="•"/>
            </a:pPr>
            <a:r>
              <a:rPr lang="en-US" sz="1400" dirty="0" smtClean="0">
                <a:latin typeface="Calibri"/>
                <a:cs typeface="Calibri"/>
              </a:rPr>
              <a:t>Provide interim report by the end of 2023</a:t>
            </a:r>
            <a:endParaRPr lang="en-US" sz="1400" dirty="0">
              <a:latin typeface="Calibri"/>
              <a:cs typeface="Calibri"/>
            </a:endParaRP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400" dirty="0" err="1" smtClean="0">
                <a:latin typeface="Calibri"/>
                <a:cs typeface="Calibri"/>
              </a:rPr>
              <a:t>Workplan</a:t>
            </a:r>
            <a:r>
              <a:rPr lang="en-US" sz="1400" dirty="0" smtClean="0">
                <a:latin typeface="Calibri"/>
                <a:cs typeface="Calibri"/>
              </a:rPr>
              <a:t>, resources, initial results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endParaRPr lang="en-US" sz="1400" dirty="0" smtClean="0">
              <a:latin typeface="Calibri"/>
              <a:cs typeface="Calibri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79907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167323</TotalTime>
  <Words>681</Words>
  <Application>Microsoft Macintosh PowerPoint</Application>
  <PresentationFormat>On-screen Show (16:9)</PresentationFormat>
  <Paragraphs>150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IMCC - 1</vt:lpstr>
      <vt:lpstr>Workplan</vt:lpstr>
      <vt:lpstr>Resources and Workplan</vt:lpstr>
      <vt:lpstr>EU Design Study</vt:lpstr>
      <vt:lpstr>CC Members</vt:lpstr>
      <vt:lpstr>Short-term Goals</vt:lpstr>
    </vt:vector>
  </TitlesOfParts>
  <Company>APO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Daniel Schulte</cp:lastModifiedBy>
  <cp:revision>354</cp:revision>
  <cp:lastPrinted>2022-10-10T08:42:17Z</cp:lastPrinted>
  <dcterms:created xsi:type="dcterms:W3CDTF">2021-05-17T12:13:58Z</dcterms:created>
  <dcterms:modified xsi:type="dcterms:W3CDTF">2022-10-11T14:59:47Z</dcterms:modified>
</cp:coreProperties>
</file>