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48363" cy="3346450"/>
          </a:xfrm>
          <a:prstGeom prst="rect">
            <a:avLst/>
          </a:prstGeom>
        </p:spPr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79651" y="4777775"/>
            <a:ext cx="5434417" cy="3905033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spc="-1">
              <a:latin typeface="Arial"/>
            </a:endParaRPr>
          </a:p>
        </p:txBody>
      </p:sp>
      <p:sp>
        <p:nvSpPr>
          <p:cNvPr id="157" name="CustomShape 3"/>
          <p:cNvSpPr/>
          <p:nvPr/>
        </p:nvSpPr>
        <p:spPr>
          <a:xfrm>
            <a:off x="3850310" y="9430212"/>
            <a:ext cx="2941664" cy="49404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302" tIns="46151" rIns="92302" bIns="46151" anchor="b">
            <a:noAutofit/>
          </a:bodyPr>
          <a:lstStyle/>
          <a:p>
            <a:pPr algn="r">
              <a:lnSpc>
                <a:spcPct val="100000"/>
              </a:lnSpc>
            </a:pPr>
            <a:fld id="{41E299F1-59C1-45B9-9BFC-A43434583B8C}" type="slidenum">
              <a:rPr lang="en-GB" sz="1300" spc="-1">
                <a:solidFill>
                  <a:srgbClr val="000000"/>
                </a:solidFill>
              </a:rPr>
              <a:t>11</a:t>
            </a:fld>
            <a:endParaRPr lang="en-GB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8283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9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4519"/>
            <a:ext cx="10972321" cy="3977282"/>
          </a:xfrm>
          <a:prstGeom prst="rect">
            <a:avLst/>
          </a:prstGeom>
        </p:spPr>
        <p:txBody>
          <a:bodyPr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9600" y="1604519"/>
            <a:ext cx="5354400" cy="189684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PlaceHolder 3"/>
          <p:cNvSpPr/>
          <p:nvPr/>
        </p:nvSpPr>
        <p:spPr>
          <a:xfrm>
            <a:off x="6232320" y="1604519"/>
            <a:ext cx="5354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marL="215999" indent="-215999">
              <a:lnSpc>
                <a:spcPct val="90000"/>
              </a:lnSpc>
              <a:spcBef>
                <a:spcPts val="1400"/>
              </a:spcBef>
              <a:buClr>
                <a:srgbClr val="224B12"/>
              </a:buClr>
              <a:buSzPct val="100000"/>
              <a:buChar char="❖"/>
              <a:defRPr sz="3200" spc="-100"/>
            </a:pPr>
            <a:endParaRPr/>
          </a:p>
        </p:txBody>
      </p:sp>
      <p:sp>
        <p:nvSpPr>
          <p:cNvPr id="108" name="PlaceHolder 4"/>
          <p:cNvSpPr/>
          <p:nvPr/>
        </p:nvSpPr>
        <p:spPr>
          <a:xfrm>
            <a:off x="609600" y="3682079"/>
            <a:ext cx="53544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marL="215999" indent="-215999">
              <a:lnSpc>
                <a:spcPct val="90000"/>
              </a:lnSpc>
              <a:spcBef>
                <a:spcPts val="1400"/>
              </a:spcBef>
              <a:buClr>
                <a:srgbClr val="224B12"/>
              </a:buClr>
              <a:buSzPct val="100000"/>
              <a:buChar char="❖"/>
              <a:defRPr sz="3200" spc="-100"/>
            </a:pPr>
            <a:endParaRPr/>
          </a:p>
        </p:txBody>
      </p:sp>
      <p:sp>
        <p:nvSpPr>
          <p:cNvPr id="109" name="PlaceHolder 5"/>
          <p:cNvSpPr>
            <a:spLocks noGrp="1"/>
          </p:cNvSpPr>
          <p:nvPr>
            <p:ph type="body" sz="quarter" idx="21"/>
          </p:nvPr>
        </p:nvSpPr>
        <p:spPr>
          <a:xfrm>
            <a:off x="6232320" y="3682079"/>
            <a:ext cx="5354400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  <a:endParaRPr/>
          </a:p>
        </p:txBody>
      </p:sp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9600" y="1604519"/>
            <a:ext cx="3532800" cy="189684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PlaceHolder 3"/>
          <p:cNvSpPr/>
          <p:nvPr/>
        </p:nvSpPr>
        <p:spPr>
          <a:xfrm>
            <a:off x="4319520" y="1604519"/>
            <a:ext cx="3532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marL="215999" indent="-215999">
              <a:lnSpc>
                <a:spcPct val="90000"/>
              </a:lnSpc>
              <a:spcBef>
                <a:spcPts val="1400"/>
              </a:spcBef>
              <a:buClr>
                <a:srgbClr val="224B12"/>
              </a:buClr>
              <a:buSzPct val="100000"/>
              <a:buChar char="❖"/>
              <a:defRPr sz="3200" spc="-100"/>
            </a:pPr>
            <a:endParaRPr/>
          </a:p>
        </p:txBody>
      </p:sp>
      <p:sp>
        <p:nvSpPr>
          <p:cNvPr id="120" name="PlaceHolder 4"/>
          <p:cNvSpPr/>
          <p:nvPr/>
        </p:nvSpPr>
        <p:spPr>
          <a:xfrm>
            <a:off x="8029440" y="1604519"/>
            <a:ext cx="3532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marL="215999" indent="-215999">
              <a:lnSpc>
                <a:spcPct val="90000"/>
              </a:lnSpc>
              <a:spcBef>
                <a:spcPts val="1400"/>
              </a:spcBef>
              <a:buClr>
                <a:srgbClr val="224B12"/>
              </a:buClr>
              <a:buSzPct val="100000"/>
              <a:buChar char="❖"/>
              <a:defRPr sz="3200" spc="-100"/>
            </a:pPr>
            <a:endParaRPr/>
          </a:p>
        </p:txBody>
      </p:sp>
      <p:sp>
        <p:nvSpPr>
          <p:cNvPr id="121" name="PlaceHolder 5"/>
          <p:cNvSpPr/>
          <p:nvPr/>
        </p:nvSpPr>
        <p:spPr>
          <a:xfrm>
            <a:off x="609599" y="3682079"/>
            <a:ext cx="35328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marL="215999" indent="-215999">
              <a:lnSpc>
                <a:spcPct val="90000"/>
              </a:lnSpc>
              <a:spcBef>
                <a:spcPts val="1400"/>
              </a:spcBef>
              <a:buClr>
                <a:srgbClr val="224B12"/>
              </a:buClr>
              <a:buSzPct val="100000"/>
              <a:buChar char="❖"/>
              <a:defRPr sz="3200" spc="-100"/>
            </a:pPr>
            <a:endParaRPr/>
          </a:p>
        </p:txBody>
      </p:sp>
      <p:sp>
        <p:nvSpPr>
          <p:cNvPr id="122" name="PlaceHolder 6"/>
          <p:cNvSpPr/>
          <p:nvPr/>
        </p:nvSpPr>
        <p:spPr>
          <a:xfrm>
            <a:off x="4319520" y="3682079"/>
            <a:ext cx="35328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marL="215999" indent="-215999">
              <a:lnSpc>
                <a:spcPct val="90000"/>
              </a:lnSpc>
              <a:spcBef>
                <a:spcPts val="1400"/>
              </a:spcBef>
              <a:buClr>
                <a:srgbClr val="224B12"/>
              </a:buClr>
              <a:buSzPct val="100000"/>
              <a:buChar char="❖"/>
              <a:defRPr sz="3200" spc="-100"/>
            </a:pPr>
            <a:endParaRPr/>
          </a:p>
        </p:txBody>
      </p:sp>
      <p:sp>
        <p:nvSpPr>
          <p:cNvPr id="123" name="PlaceHolder 7"/>
          <p:cNvSpPr>
            <a:spLocks noGrp="1"/>
          </p:cNvSpPr>
          <p:nvPr>
            <p:ph type="body" sz="quarter" idx="21"/>
          </p:nvPr>
        </p:nvSpPr>
        <p:spPr>
          <a:xfrm>
            <a:off x="8029440" y="3682079"/>
            <a:ext cx="3532800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  <a:endParaRPr/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3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F253F"/>
                </a:solidFill>
              </a:defRPr>
            </a:lvl1pPr>
            <a:lvl2pPr>
              <a:defRPr>
                <a:solidFill>
                  <a:srgbClr val="0F253F"/>
                </a:solidFill>
              </a:defRPr>
            </a:lvl2pPr>
            <a:lvl3pPr>
              <a:defRPr>
                <a:solidFill>
                  <a:srgbClr val="0F253F"/>
                </a:solidFill>
              </a:defRPr>
            </a:lvl3pPr>
            <a:lvl4pPr>
              <a:defRPr>
                <a:solidFill>
                  <a:srgbClr val="0F253F"/>
                </a:solidFill>
              </a:defRPr>
            </a:lvl4pPr>
            <a:lvl5pPr>
              <a:defRPr>
                <a:solidFill>
                  <a:srgbClr val="0F253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0" y="0"/>
            <a:ext cx="358413" cy="350662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0" y="0"/>
            <a:ext cx="358413" cy="350662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1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4519"/>
            <a:ext cx="10972321" cy="397728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0" y="0"/>
            <a:ext cx="358413" cy="350662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0" y="0"/>
            <a:ext cx="358413" cy="350662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017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8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4519"/>
            <a:ext cx="10972321" cy="397728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9600" y="1604519"/>
            <a:ext cx="5354400" cy="397728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PlaceHolder 3"/>
          <p:cNvSpPr>
            <a:spLocks noGrp="1"/>
          </p:cNvSpPr>
          <p:nvPr>
            <p:ph type="body" sz="half" idx="21"/>
          </p:nvPr>
        </p:nvSpPr>
        <p:spPr>
          <a:xfrm>
            <a:off x="6232320" y="1604519"/>
            <a:ext cx="5354400" cy="3977282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  <a:endParaRPr/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273599"/>
            <a:ext cx="10972321" cy="5307841"/>
          </a:xfrm>
          <a:prstGeom prst="rect">
            <a:avLst/>
          </a:prstGeom>
        </p:spPr>
        <p:txBody>
          <a:bodyPr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9600" y="1604519"/>
            <a:ext cx="5354400" cy="189684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PlaceHolder 3"/>
          <p:cNvSpPr/>
          <p:nvPr/>
        </p:nvSpPr>
        <p:spPr>
          <a:xfrm>
            <a:off x="6232320" y="1604519"/>
            <a:ext cx="5354400" cy="397728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marL="215999" indent="-215999">
              <a:lnSpc>
                <a:spcPct val="90000"/>
              </a:lnSpc>
              <a:spcBef>
                <a:spcPts val="1400"/>
              </a:spcBef>
              <a:buClr>
                <a:srgbClr val="224B12"/>
              </a:buClr>
              <a:buSzPct val="100000"/>
              <a:buChar char="❖"/>
              <a:defRPr sz="3200" spc="-100"/>
            </a:pPr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 sz="quarter" idx="21"/>
          </p:nvPr>
        </p:nvSpPr>
        <p:spPr>
          <a:xfrm>
            <a:off x="609600" y="3682079"/>
            <a:ext cx="5354400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  <a:endParaRPr/>
          </a:p>
        </p:txBody>
      </p:sp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7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9600" y="1604519"/>
            <a:ext cx="5354400" cy="397728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PlaceHolder 3"/>
          <p:cNvSpPr/>
          <p:nvPr/>
        </p:nvSpPr>
        <p:spPr>
          <a:xfrm>
            <a:off x="6232320" y="1604519"/>
            <a:ext cx="5354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marL="215999" indent="-215999">
              <a:lnSpc>
                <a:spcPct val="90000"/>
              </a:lnSpc>
              <a:spcBef>
                <a:spcPts val="1400"/>
              </a:spcBef>
              <a:buClr>
                <a:srgbClr val="224B12"/>
              </a:buClr>
              <a:buSzPct val="100000"/>
              <a:buChar char="❖"/>
              <a:defRPr sz="3200" spc="-100"/>
            </a:pPr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 sz="quarter" idx="21"/>
          </p:nvPr>
        </p:nvSpPr>
        <p:spPr>
          <a:xfrm>
            <a:off x="6232320" y="3682079"/>
            <a:ext cx="5354400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  <a:endParaRPr/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9600" y="1604519"/>
            <a:ext cx="5354400" cy="189684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PlaceHolder 3"/>
          <p:cNvSpPr/>
          <p:nvPr/>
        </p:nvSpPr>
        <p:spPr>
          <a:xfrm>
            <a:off x="6232320" y="1604519"/>
            <a:ext cx="5354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pPr marL="215999" indent="-215999">
              <a:lnSpc>
                <a:spcPct val="90000"/>
              </a:lnSpc>
              <a:spcBef>
                <a:spcPts val="1400"/>
              </a:spcBef>
              <a:buClr>
                <a:srgbClr val="224B12"/>
              </a:buClr>
              <a:buSzPct val="100000"/>
              <a:buChar char="❖"/>
              <a:defRPr sz="3200" spc="-100"/>
            </a:pPr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body" sz="half" idx="21"/>
          </p:nvPr>
        </p:nvSpPr>
        <p:spPr>
          <a:xfrm>
            <a:off x="609599" y="3682079"/>
            <a:ext cx="1097232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609600" y="273599"/>
            <a:ext cx="10972321" cy="1144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9600" y="1604519"/>
            <a:ext cx="10972321" cy="189684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PlaceHolder 3"/>
          <p:cNvSpPr>
            <a:spLocks noGrp="1"/>
          </p:cNvSpPr>
          <p:nvPr>
            <p:ph type="body" sz="half" idx="21"/>
          </p:nvPr>
        </p:nvSpPr>
        <p:spPr>
          <a:xfrm>
            <a:off x="609599" y="3682079"/>
            <a:ext cx="1097232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  <a:endParaRPr/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ransition spd="med"/>
  <p:txStyles>
    <p:titleStyle>
      <a:lvl1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215999" marR="0" indent="-215999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224B12"/>
        </a:buClr>
        <a:buSzPct val="100000"/>
        <a:buFontTx/>
        <a:buChar char="❖"/>
        <a:tabLst/>
        <a:defRPr sz="32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462857" marR="0" indent="-246857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224B12"/>
        </a:buClr>
        <a:buSzPct val="45000"/>
        <a:buFontTx/>
        <a:buChar char="●"/>
        <a:tabLst/>
        <a:defRPr sz="32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719999" marR="0" indent="-287999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224B12"/>
        </a:buClr>
        <a:buSzPct val="45000"/>
        <a:buFontTx/>
        <a:buChar char="●"/>
        <a:tabLst/>
        <a:defRPr sz="32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993600" marR="0" indent="-3456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224B12"/>
        </a:buClr>
        <a:buSzPct val="45000"/>
        <a:buFontTx/>
        <a:buChar char="●"/>
        <a:tabLst/>
        <a:defRPr sz="32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1209600" marR="0" indent="-3456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224B12"/>
        </a:buClr>
        <a:buSzPct val="45000"/>
        <a:buFontTx/>
        <a:buChar char="●"/>
        <a:tabLst/>
        <a:defRPr sz="32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1425599" marR="0" indent="-3456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224B12"/>
        </a:buClr>
        <a:buSzPct val="45000"/>
        <a:buFontTx/>
        <a:buChar char="●"/>
        <a:tabLst/>
        <a:defRPr sz="32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1641599" marR="0" indent="-3456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224B12"/>
        </a:buClr>
        <a:buSzPct val="45000"/>
        <a:buFontTx/>
        <a:buChar char="●"/>
        <a:tabLst/>
        <a:defRPr sz="32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3606800" marR="0" indent="-4064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224B12"/>
        </a:buClr>
        <a:buSzPct val="100000"/>
        <a:buFontTx/>
        <a:buChar char="•"/>
        <a:tabLst/>
        <a:defRPr sz="32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4064000" marR="0" indent="-4064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224B12"/>
        </a:buClr>
        <a:buSzPct val="100000"/>
        <a:buFontTx/>
        <a:buChar char="•"/>
        <a:tabLst/>
        <a:defRPr sz="3200" b="0" i="0" u="none" strike="noStrike" cap="none" spc="-1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le 1"/>
          <p:cNvSpPr txBox="1">
            <a:spLocks noGrp="1"/>
          </p:cNvSpPr>
          <p:nvPr>
            <p:ph type="title"/>
          </p:nvPr>
        </p:nvSpPr>
        <p:spPr>
          <a:xfrm>
            <a:off x="609599" y="273599"/>
            <a:ext cx="10972322" cy="2671619"/>
          </a:xfrm>
          <a:prstGeom prst="rect">
            <a:avLst/>
          </a:prstGeom>
        </p:spPr>
        <p:txBody>
          <a:bodyPr/>
          <a:lstStyle>
            <a:lvl1pPr>
              <a:defRPr sz="6000" b="1" spc="-100"/>
            </a:lvl1pPr>
          </a:lstStyle>
          <a:p>
            <a:r>
              <a:t>LLRF Workshop 2022</a:t>
            </a:r>
          </a:p>
        </p:txBody>
      </p:sp>
      <p:sp>
        <p:nvSpPr>
          <p:cNvPr id="171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609599" y="2945218"/>
            <a:ext cx="10972322" cy="967566"/>
          </a:xfrm>
          <a:prstGeom prst="rect">
            <a:avLst/>
          </a:prstGeom>
        </p:spPr>
        <p:txBody>
          <a:bodyPr/>
          <a:lstStyle/>
          <a:p>
            <a:pPr marL="0" indent="0" algn="ctr" defTabSz="832104">
              <a:spcBef>
                <a:spcPts val="1200"/>
              </a:spcBef>
              <a:buSzTx/>
              <a:buFont typeface="Wingdings"/>
              <a:buNone/>
              <a:defRPr sz="2912" spc="-91"/>
            </a:pPr>
            <a:r>
              <a:t>Co-hosted by PSI and CERN</a:t>
            </a:r>
          </a:p>
          <a:p>
            <a:pPr marL="0" indent="0" algn="ctr" defTabSz="832104">
              <a:spcBef>
                <a:spcPts val="1200"/>
              </a:spcBef>
              <a:buSzTx/>
              <a:buFont typeface="Wingdings"/>
              <a:buNone/>
              <a:defRPr sz="2912" spc="-91"/>
            </a:pPr>
            <a:r>
              <a:t>Brennan Goddard, SY Department Head, 14 October 2022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itle 1"/>
          <p:cNvSpPr txBox="1">
            <a:spLocks noGrp="1"/>
          </p:cNvSpPr>
          <p:nvPr>
            <p:ph type="title"/>
          </p:nvPr>
        </p:nvSpPr>
        <p:spPr>
          <a:xfrm>
            <a:off x="407988" y="373592"/>
            <a:ext cx="5616576" cy="1065744"/>
          </a:xfrm>
          <a:prstGeom prst="rect">
            <a:avLst/>
          </a:prstGeom>
        </p:spPr>
        <p:txBody>
          <a:bodyPr/>
          <a:lstStyle>
            <a:lvl1pPr>
              <a:defRPr i="1" spc="-100"/>
            </a:lvl1pPr>
          </a:lstStyle>
          <a:p>
            <a:r>
              <a:t>SPS LLRF</a:t>
            </a:r>
          </a:p>
        </p:txBody>
      </p:sp>
      <p:sp>
        <p:nvSpPr>
          <p:cNvPr id="225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07987" y="1704983"/>
            <a:ext cx="5616576" cy="4036600"/>
          </a:xfrm>
          <a:prstGeom prst="rect">
            <a:avLst/>
          </a:prstGeom>
        </p:spPr>
        <p:txBody>
          <a:bodyPr/>
          <a:lstStyle/>
          <a:p>
            <a:pPr marL="318897" indent="-318897" defTabSz="850391">
              <a:lnSpc>
                <a:spcPct val="72000"/>
              </a:lnSpc>
              <a:spcBef>
                <a:spcPts val="1300"/>
              </a:spcBef>
              <a:buFont typeface="Arial"/>
              <a:buChar char="•"/>
              <a:defRPr sz="2511" spc="-93"/>
            </a:pPr>
            <a:r>
              <a:t>New uTCA based system using white rabbit frequency distribution, </a:t>
            </a:r>
            <a:endParaRPr spc="0"/>
          </a:p>
          <a:p>
            <a:pPr marL="318897" indent="-318897" defTabSz="850391">
              <a:lnSpc>
                <a:spcPct val="72000"/>
              </a:lnSpc>
              <a:spcBef>
                <a:spcPts val="1300"/>
              </a:spcBef>
              <a:buFont typeface="Arial"/>
              <a:buChar char="•"/>
              <a:defRPr sz="2511" spc="-93"/>
            </a:pPr>
            <a:r>
              <a:t>Feedback for 200 MHz TWC (6x)</a:t>
            </a:r>
            <a:endParaRPr spc="0"/>
          </a:p>
          <a:p>
            <a:pPr marL="318897" indent="-318897" defTabSz="850391">
              <a:lnSpc>
                <a:spcPct val="72000"/>
              </a:lnSpc>
              <a:spcBef>
                <a:spcPts val="1300"/>
              </a:spcBef>
              <a:buFont typeface="Arial"/>
              <a:buChar char="•"/>
              <a:defRPr sz="2511" spc="-93"/>
            </a:pPr>
            <a:r>
              <a:t>Feedback for 800 MHz TWC (2x)</a:t>
            </a:r>
            <a:endParaRPr spc="0"/>
          </a:p>
          <a:p>
            <a:pPr marL="318897" indent="-318897" defTabSz="850391">
              <a:lnSpc>
                <a:spcPct val="72000"/>
              </a:lnSpc>
              <a:spcBef>
                <a:spcPts val="1300"/>
              </a:spcBef>
              <a:buFont typeface="Arial"/>
              <a:buChar char="•"/>
              <a:defRPr sz="2511" spc="-93"/>
            </a:pPr>
            <a:r>
              <a:t>Beam Control LLRF with Beam feedback loops with LLRF for acceleration </a:t>
            </a:r>
            <a:endParaRPr spc="0"/>
          </a:p>
          <a:p>
            <a:pPr marL="318897" indent="-318897" defTabSz="850391">
              <a:lnSpc>
                <a:spcPct val="72000"/>
              </a:lnSpc>
              <a:spcBef>
                <a:spcPts val="1300"/>
              </a:spcBef>
              <a:buFont typeface="Arial"/>
              <a:buChar char="•"/>
              <a:defRPr sz="2511" spc="-93"/>
            </a:pPr>
            <a:r>
              <a:t>Longitudinal damper feedback loop</a:t>
            </a:r>
            <a:endParaRPr spc="0"/>
          </a:p>
          <a:p>
            <a:pPr marL="318897" indent="-318897" defTabSz="850391">
              <a:lnSpc>
                <a:spcPct val="72000"/>
              </a:lnSpc>
              <a:spcBef>
                <a:spcPts val="1300"/>
              </a:spcBef>
              <a:buFont typeface="Arial"/>
              <a:buChar char="•"/>
              <a:defRPr sz="2511" spc="-93"/>
            </a:pPr>
            <a:r>
              <a:t>Blow-up generation</a:t>
            </a:r>
            <a:endParaRPr spc="0"/>
          </a:p>
          <a:p>
            <a:pPr marL="318897" indent="-318897" defTabSz="850391">
              <a:lnSpc>
                <a:spcPct val="72000"/>
              </a:lnSpc>
              <a:spcBef>
                <a:spcPts val="1300"/>
              </a:spcBef>
              <a:buFont typeface="Arial"/>
              <a:buChar char="•"/>
              <a:defRPr sz="2511" spc="-93"/>
            </a:pPr>
            <a:r>
              <a:t>Synchronization to LHC, AWAKE and crab cavities</a:t>
            </a:r>
          </a:p>
        </p:txBody>
      </p:sp>
      <p:pic>
        <p:nvPicPr>
          <p:cNvPr id="226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437" y="-17250"/>
            <a:ext cx="6024563" cy="40569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302" y="4078085"/>
            <a:ext cx="2882385" cy="22782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04788" y="219240"/>
            <a:ext cx="11901681" cy="81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 fontScale="77500" lnSpcReduction="20000"/>
          </a:bodyPr>
          <a:lstStyle/>
          <a:p>
            <a:pPr algn="ctr">
              <a:lnSpc>
                <a:spcPct val="100000"/>
              </a:lnSpc>
            </a:pPr>
            <a:r>
              <a:rPr lang="en-GB" sz="4400" b="1" spc="-1" dirty="0" err="1">
                <a:solidFill>
                  <a:srgbClr val="0055A0"/>
                </a:solidFill>
                <a:latin typeface="Arial"/>
                <a:ea typeface="DejaVu Sans"/>
              </a:rPr>
              <a:t>New@LLRF22</a:t>
            </a:r>
            <a:r>
              <a:rPr lang="en-GB" sz="4400" b="1" spc="-1" dirty="0">
                <a:solidFill>
                  <a:srgbClr val="0055A0"/>
                </a:solidFill>
                <a:latin typeface="Arial"/>
                <a:ea typeface="DejaVu Sans"/>
              </a:rPr>
              <a:t> workshop: Diversity &amp; Inclusion session</a:t>
            </a:r>
            <a:endParaRPr lang="en-GB" sz="4400" spc="-1" dirty="0">
              <a:latin typeface="Arial"/>
            </a:endParaRPr>
          </a:p>
        </p:txBody>
      </p:sp>
      <p:sp>
        <p:nvSpPr>
          <p:cNvPr id="19" name="CustomShape 3">
            <a:extLst>
              <a:ext uri="{FF2B5EF4-FFF2-40B4-BE49-F238E27FC236}">
                <a16:creationId xmlns:a16="http://schemas.microsoft.com/office/drawing/2014/main" id="{CD945EF2-D3FF-429C-B7DF-3B40C1E46751}"/>
              </a:ext>
            </a:extLst>
          </p:cNvPr>
          <p:cNvSpPr/>
          <p:nvPr/>
        </p:nvSpPr>
        <p:spPr>
          <a:xfrm>
            <a:off x="133348" y="1032840"/>
            <a:ext cx="5386390" cy="16913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b="1" spc="-1" dirty="0">
                <a:solidFill>
                  <a:srgbClr val="FF0000"/>
                </a:solidFill>
                <a:latin typeface="Arial"/>
              </a:rPr>
              <a:t>D&amp;I in workplace strongly pushed @CERN</a:t>
            </a:r>
            <a:r>
              <a:rPr lang="en-GB" spc="-1" dirty="0">
                <a:latin typeface="Arial"/>
              </a:rPr>
              <a:t>, by EU &amp; in most research institutes / universities</a:t>
            </a:r>
          </a:p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spc="-1" dirty="0">
                <a:solidFill>
                  <a:srgbClr val="000000"/>
                </a:solidFill>
                <a:latin typeface="Arial"/>
                <a:ea typeface="Microsoft YaHei"/>
              </a:rPr>
              <a:t>Should </a:t>
            </a:r>
            <a:r>
              <a:rPr lang="en-GB" spc="-1" dirty="0" err="1">
                <a:solidFill>
                  <a:srgbClr val="000000"/>
                </a:solidFill>
                <a:latin typeface="Arial"/>
                <a:ea typeface="Microsoft YaHei"/>
              </a:rPr>
              <a:t>LLRF</a:t>
            </a:r>
            <a:r>
              <a:rPr lang="en-GB" spc="-1" dirty="0">
                <a:solidFill>
                  <a:srgbClr val="000000"/>
                </a:solidFill>
                <a:latin typeface="Arial"/>
                <a:ea typeface="Microsoft YaHei"/>
              </a:rPr>
              <a:t> field try to increase its D&amp;I?  </a:t>
            </a:r>
            <a:endParaRPr lang="en-GB" spc="-1" dirty="0">
              <a:latin typeface="Arial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E425644-6746-8BC2-85BB-99558E5353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90601">
            <a:off x="281423" y="2099004"/>
            <a:ext cx="915875" cy="595517"/>
          </a:xfrm>
          <a:prstGeom prst="rect">
            <a:avLst/>
          </a:prstGeom>
        </p:spPr>
      </p:pic>
      <p:sp>
        <p:nvSpPr>
          <p:cNvPr id="21" name="CustomShape 3">
            <a:extLst>
              <a:ext uri="{FF2B5EF4-FFF2-40B4-BE49-F238E27FC236}">
                <a16:creationId xmlns:a16="http://schemas.microsoft.com/office/drawing/2014/main" id="{B8C99D8F-6B0C-2EF9-D290-133B8378C13E}"/>
              </a:ext>
            </a:extLst>
          </p:cNvPr>
          <p:cNvSpPr/>
          <p:nvPr/>
        </p:nvSpPr>
        <p:spPr>
          <a:xfrm>
            <a:off x="101841" y="6432924"/>
            <a:ext cx="6143626" cy="327065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spcBef>
                <a:spcPts val="850"/>
              </a:spcBef>
              <a:tabLst>
                <a:tab pos="266700" algn="l"/>
              </a:tabLst>
            </a:pPr>
            <a:r>
              <a:rPr lang="en-GB" sz="1400" spc="-1" dirty="0">
                <a:latin typeface="Arial"/>
              </a:rPr>
              <a:t>https://indico.psi.ch/event/12911/page/2476-diversity-and-inclusion-session</a:t>
            </a:r>
          </a:p>
        </p:txBody>
      </p:sp>
      <p:sp>
        <p:nvSpPr>
          <p:cNvPr id="22" name="CustomShape 3">
            <a:extLst>
              <a:ext uri="{FF2B5EF4-FFF2-40B4-BE49-F238E27FC236}">
                <a16:creationId xmlns:a16="http://schemas.microsoft.com/office/drawing/2014/main" id="{D81202CC-3717-3ACD-E639-A5EACFFEF59B}"/>
              </a:ext>
            </a:extLst>
          </p:cNvPr>
          <p:cNvSpPr/>
          <p:nvPr/>
        </p:nvSpPr>
        <p:spPr>
          <a:xfrm>
            <a:off x="67051" y="3048130"/>
            <a:ext cx="5591727" cy="26699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b="1" spc="-1" dirty="0">
                <a:latin typeface="+mj-lt"/>
              </a:rPr>
              <a:t>Interactive session </a:t>
            </a:r>
            <a:r>
              <a:rPr lang="en-GB" spc="-1" dirty="0">
                <a:latin typeface="+mj-lt"/>
              </a:rPr>
              <a:t>with </a:t>
            </a:r>
            <a:r>
              <a:rPr lang="en-GB" b="1" spc="-1" dirty="0">
                <a:latin typeface="+mj-lt"/>
              </a:rPr>
              <a:t>CERN</a:t>
            </a:r>
            <a:r>
              <a:rPr lang="en-GB" spc="-1" dirty="0">
                <a:latin typeface="+mj-lt"/>
              </a:rPr>
              <a:t>, </a:t>
            </a:r>
            <a:r>
              <a:rPr lang="en-GB" b="1" spc="-1" dirty="0">
                <a:latin typeface="+mj-lt"/>
              </a:rPr>
              <a:t>PSI</a:t>
            </a:r>
            <a:r>
              <a:rPr lang="en-GB" spc="-1" dirty="0">
                <a:latin typeface="+mj-lt"/>
              </a:rPr>
              <a:t> and </a:t>
            </a:r>
            <a:r>
              <a:rPr lang="en-GB" b="1" spc="-1" dirty="0" err="1">
                <a:latin typeface="+mj-lt"/>
              </a:rPr>
              <a:t>FHNW</a:t>
            </a:r>
            <a:r>
              <a:rPr lang="en-GB" spc="-1" dirty="0">
                <a:latin typeface="+mj-lt"/>
              </a:rPr>
              <a:t> (university hosting the workshop) representatives on </a:t>
            </a:r>
            <a:r>
              <a:rPr lang="en-GB" b="1" spc="-1" dirty="0">
                <a:latin typeface="+mj-lt"/>
              </a:rPr>
              <a:t>Tuesday 11 October, 13:20 to 14:30</a:t>
            </a:r>
            <a:r>
              <a:rPr lang="en-GB" spc="-1" dirty="0">
                <a:latin typeface="+mj-lt"/>
              </a:rPr>
              <a:t>. </a:t>
            </a:r>
          </a:p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b="1" spc="-1" dirty="0">
                <a:latin typeface="+mj-lt"/>
              </a:rPr>
              <a:t>Topics:</a:t>
            </a:r>
            <a:r>
              <a:rPr lang="en-GB" spc="-1" dirty="0">
                <a:latin typeface="+mj-lt"/>
              </a:rPr>
              <a:t> D&amp;I </a:t>
            </a:r>
            <a:r>
              <a:rPr lang="en-GB" spc="-1" dirty="0" err="1">
                <a:latin typeface="+mj-lt"/>
              </a:rPr>
              <a:t>strategies@CERN</a:t>
            </a:r>
            <a:r>
              <a:rPr lang="en-GB" spc="-1" dirty="0">
                <a:latin typeface="+mj-lt"/>
              </a:rPr>
              <a:t>, PSI, </a:t>
            </a:r>
            <a:r>
              <a:rPr lang="en-GB" spc="-1" dirty="0" err="1">
                <a:latin typeface="+mj-lt"/>
              </a:rPr>
              <a:t>FHNW</a:t>
            </a:r>
            <a:r>
              <a:rPr lang="en-GB" spc="-1" dirty="0">
                <a:latin typeface="+mj-lt"/>
              </a:rPr>
              <a:t> + discussion. </a:t>
            </a:r>
            <a:r>
              <a:rPr lang="en-US" dirty="0">
                <a:effectLst/>
                <a:latin typeface="+mj-lt"/>
              </a:rPr>
              <a:t> </a:t>
            </a:r>
            <a:endParaRPr lang="en-GB" spc="-1" dirty="0">
              <a:latin typeface="+mj-lt"/>
            </a:endParaRPr>
          </a:p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b="1" spc="-1" dirty="0">
                <a:latin typeface="+mj-lt"/>
              </a:rPr>
              <a:t>Aim</a:t>
            </a:r>
            <a:r>
              <a:rPr lang="en-GB" spc="-1" dirty="0">
                <a:latin typeface="+mj-lt"/>
              </a:rPr>
              <a:t>: to raise awareness, to share info/strategies, to discuss new possibilities, to create networks.</a:t>
            </a:r>
          </a:p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b="1" spc="-1" dirty="0">
                <a:solidFill>
                  <a:srgbClr val="FF0000"/>
                </a:solidFill>
                <a:latin typeface="+mj-lt"/>
              </a:rPr>
              <a:t>Result</a:t>
            </a:r>
            <a:r>
              <a:rPr lang="en-GB" spc="-1" dirty="0">
                <a:solidFill>
                  <a:srgbClr val="FF0000"/>
                </a:solidFill>
                <a:latin typeface="+mj-lt"/>
              </a:rPr>
              <a:t>: excellent  attendance, participation &amp; feedback from participants.</a:t>
            </a:r>
            <a:r>
              <a:rPr lang="en-GB" spc="-1" dirty="0">
                <a:latin typeface="+mj-lt"/>
              </a:rPr>
              <a:t>	   </a:t>
            </a:r>
          </a:p>
          <a:p>
            <a:pPr>
              <a:spcBef>
                <a:spcPts val="600"/>
              </a:spcBef>
              <a:tabLst>
                <a:tab pos="266700" algn="l"/>
              </a:tabLst>
            </a:pPr>
            <a:r>
              <a:rPr lang="en-GB" spc="-1" dirty="0">
                <a:latin typeface="+mj-lt"/>
              </a:rPr>
              <a:t>              </a:t>
            </a:r>
          </a:p>
        </p:txBody>
      </p:sp>
      <p:sp>
        <p:nvSpPr>
          <p:cNvPr id="23" name="CustomShape 3">
            <a:extLst>
              <a:ext uri="{FF2B5EF4-FFF2-40B4-BE49-F238E27FC236}">
                <a16:creationId xmlns:a16="http://schemas.microsoft.com/office/drawing/2014/main" id="{EFC362A5-7225-08EA-CD1F-3A3480A77CFB}"/>
              </a:ext>
            </a:extLst>
          </p:cNvPr>
          <p:cNvSpPr/>
          <p:nvPr/>
        </p:nvSpPr>
        <p:spPr>
          <a:xfrm>
            <a:off x="1037878" y="2150532"/>
            <a:ext cx="3927328" cy="8121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spcBef>
                <a:spcPts val="850"/>
              </a:spcBef>
              <a:tabLst>
                <a:tab pos="266700" algn="l"/>
              </a:tabLst>
            </a:pPr>
            <a:r>
              <a:rPr lang="en-GB" b="1" spc="-1" dirty="0">
                <a:solidFill>
                  <a:srgbClr val="000000"/>
                </a:solidFill>
                <a:latin typeface="Arial"/>
                <a:ea typeface="Microsoft YaHei"/>
              </a:rPr>
              <a:t>Ex: consider gender distribution of speakers @LLRF workshops</a:t>
            </a:r>
            <a:endParaRPr lang="en-GB" b="1" spc="-1" dirty="0">
              <a:latin typeface="Arial"/>
            </a:endParaRPr>
          </a:p>
        </p:txBody>
      </p:sp>
      <p:sp>
        <p:nvSpPr>
          <p:cNvPr id="24" name="CustomShape 3">
            <a:extLst>
              <a:ext uri="{FF2B5EF4-FFF2-40B4-BE49-F238E27FC236}">
                <a16:creationId xmlns:a16="http://schemas.microsoft.com/office/drawing/2014/main" id="{B99F7395-1B26-5338-99F8-0A9FD4A95C91}"/>
              </a:ext>
            </a:extLst>
          </p:cNvPr>
          <p:cNvSpPr/>
          <p:nvPr/>
        </p:nvSpPr>
        <p:spPr>
          <a:xfrm>
            <a:off x="6162674" y="4447034"/>
            <a:ext cx="6081713" cy="15125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endParaRPr lang="en-GB" sz="2000" spc="-1" dirty="0">
              <a:latin typeface="Arial"/>
            </a:endParaRPr>
          </a:p>
        </p:txBody>
      </p:sp>
      <p:sp>
        <p:nvSpPr>
          <p:cNvPr id="5" name="CustomShape 3">
            <a:extLst>
              <a:ext uri="{FF2B5EF4-FFF2-40B4-BE49-F238E27FC236}">
                <a16:creationId xmlns:a16="http://schemas.microsoft.com/office/drawing/2014/main" id="{742B1C37-6064-D3CF-AF5F-C722F7098A69}"/>
              </a:ext>
            </a:extLst>
          </p:cNvPr>
          <p:cNvSpPr/>
          <p:nvPr/>
        </p:nvSpPr>
        <p:spPr>
          <a:xfrm>
            <a:off x="984988" y="5896349"/>
            <a:ext cx="6469225" cy="90350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spcBef>
                <a:spcPts val="600"/>
              </a:spcBef>
              <a:tabLst>
                <a:tab pos="266700" algn="l"/>
              </a:tabLst>
            </a:pPr>
            <a:r>
              <a:rPr lang="en-GB" spc="-1" dirty="0">
                <a:latin typeface="+mj-lt"/>
              </a:rPr>
              <a:t> </a:t>
            </a:r>
            <a:r>
              <a:rPr lang="en-GB" b="1" spc="-1" dirty="0">
                <a:latin typeface="+mj-lt"/>
              </a:rPr>
              <a:t>Output of initial polling on all participants </a:t>
            </a:r>
          </a:p>
        </p:txBody>
      </p:sp>
      <p:pic>
        <p:nvPicPr>
          <p:cNvPr id="7" name="Picture 6" descr="A picture containing seat, chair&#10;&#10;Description automatically generated">
            <a:extLst>
              <a:ext uri="{FF2B5EF4-FFF2-40B4-BE49-F238E27FC236}">
                <a16:creationId xmlns:a16="http://schemas.microsoft.com/office/drawing/2014/main" id="{C8240F5D-8F5B-D795-D716-E643A3CFA1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010" y="5102778"/>
            <a:ext cx="674845" cy="7381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F5AC03B-A1A8-45B5-64F9-377B7AF40C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241" y="849952"/>
            <a:ext cx="6629759" cy="305984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3" descr="Text&#10;&#10;Description automatically generated with low confidence">
            <a:extLst>
              <a:ext uri="{FF2B5EF4-FFF2-40B4-BE49-F238E27FC236}">
                <a16:creationId xmlns:a16="http://schemas.microsoft.com/office/drawing/2014/main" id="{E69940D7-5F9D-C4FD-740F-34F3B493CC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135" y="3848100"/>
            <a:ext cx="6016866" cy="30099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Arrow: Striped Right 1">
            <a:extLst>
              <a:ext uri="{FF2B5EF4-FFF2-40B4-BE49-F238E27FC236}">
                <a16:creationId xmlns:a16="http://schemas.microsoft.com/office/drawing/2014/main" id="{EDB0B922-9182-BE60-8F35-0D48673EF222}"/>
              </a:ext>
            </a:extLst>
          </p:cNvPr>
          <p:cNvSpPr/>
          <p:nvPr/>
        </p:nvSpPr>
        <p:spPr>
          <a:xfrm>
            <a:off x="5825092" y="5840889"/>
            <a:ext cx="595313" cy="484824"/>
          </a:xfrm>
          <a:prstGeom prst="stripedRightArrow">
            <a:avLst/>
          </a:prstGeom>
          <a:solidFill>
            <a:srgbClr val="E06B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Arrow: Striped Right 19">
            <a:extLst>
              <a:ext uri="{FF2B5EF4-FFF2-40B4-BE49-F238E27FC236}">
                <a16:creationId xmlns:a16="http://schemas.microsoft.com/office/drawing/2014/main" id="{F67777F7-14EC-EAB2-1A11-C61B918D781E}"/>
              </a:ext>
            </a:extLst>
          </p:cNvPr>
          <p:cNvSpPr/>
          <p:nvPr/>
        </p:nvSpPr>
        <p:spPr>
          <a:xfrm>
            <a:off x="4922139" y="2250714"/>
            <a:ext cx="595313" cy="484824"/>
          </a:xfrm>
          <a:prstGeom prst="stripedRightArrow">
            <a:avLst/>
          </a:prstGeom>
          <a:solidFill>
            <a:srgbClr val="E06B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13594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itle 1"/>
          <p:cNvSpPr txBox="1">
            <a:spLocks noGrp="1"/>
          </p:cNvSpPr>
          <p:nvPr>
            <p:ph type="title"/>
          </p:nvPr>
        </p:nvSpPr>
        <p:spPr>
          <a:xfrm>
            <a:off x="609599" y="273599"/>
            <a:ext cx="10972322" cy="1144801"/>
          </a:xfrm>
          <a:prstGeom prst="rect">
            <a:avLst/>
          </a:prstGeom>
        </p:spPr>
        <p:txBody>
          <a:bodyPr/>
          <a:lstStyle>
            <a:lvl1pPr>
              <a:defRPr spc="-100"/>
            </a:lvl1pPr>
          </a:lstStyle>
          <a:p>
            <a:r>
              <a:t>Conclusion</a:t>
            </a:r>
          </a:p>
        </p:txBody>
      </p:sp>
      <p:sp>
        <p:nvSpPr>
          <p:cNvPr id="242" name="Subtitle 2"/>
          <p:cNvSpPr txBox="1">
            <a:spLocks noGrp="1"/>
          </p:cNvSpPr>
          <p:nvPr>
            <p:ph type="body" idx="1"/>
          </p:nvPr>
        </p:nvSpPr>
        <p:spPr>
          <a:xfrm>
            <a:off x="609599" y="1604519"/>
            <a:ext cx="10972322" cy="397728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174959" indent="-174959" defTabSz="740663">
              <a:spcBef>
                <a:spcPts val="1100"/>
              </a:spcBef>
              <a:buClr>
                <a:srgbClr val="000000"/>
              </a:buClr>
              <a:buChar char="•"/>
              <a:defRPr sz="2592" spc="-81"/>
            </a:pPr>
            <a:r>
              <a:rPr dirty="0"/>
              <a:t>CERNs LLRF </a:t>
            </a:r>
            <a:r>
              <a:rPr dirty="0" err="1"/>
              <a:t>systms</a:t>
            </a:r>
            <a:r>
              <a:rPr dirty="0"/>
              <a:t> are continually upgraded. </a:t>
            </a:r>
          </a:p>
          <a:p>
            <a:pPr marL="174959" indent="-174959" defTabSz="740663">
              <a:spcBef>
                <a:spcPts val="1100"/>
              </a:spcBef>
              <a:buClr>
                <a:srgbClr val="000000"/>
              </a:buClr>
              <a:buChar char="•"/>
              <a:defRPr sz="2592" spc="-81"/>
            </a:pPr>
            <a:r>
              <a:rPr dirty="0"/>
              <a:t>We can’t do all machines at the same time, which means that the electronics and the standards for each machine always have certain differences. Can we nevertheless try to have more standardization. </a:t>
            </a:r>
          </a:p>
          <a:p>
            <a:pPr marL="174959" indent="-174959" defTabSz="740663">
              <a:spcBef>
                <a:spcPts val="1100"/>
              </a:spcBef>
              <a:buClr>
                <a:srgbClr val="000000"/>
              </a:buClr>
              <a:buChar char="•"/>
              <a:defRPr sz="2592" spc="-81"/>
            </a:pPr>
            <a:r>
              <a:rPr dirty="0"/>
              <a:t>Move towards COTS components. Less in-house effort on hardware but more on firmware and software. </a:t>
            </a:r>
          </a:p>
          <a:p>
            <a:pPr marL="174959" indent="-174959" defTabSz="740663">
              <a:spcBef>
                <a:spcPts val="1100"/>
              </a:spcBef>
              <a:buClr>
                <a:srgbClr val="000000"/>
              </a:buClr>
              <a:buChar char="•"/>
              <a:defRPr sz="2592" spc="-81"/>
            </a:pPr>
            <a:r>
              <a:rPr dirty="0"/>
              <a:t>So far this has not resulted in less work but as the new digital systems offer much more flexibility -- which operations wants to use – it has in fact increased the work on software and operational implementation. </a:t>
            </a:r>
          </a:p>
          <a:p>
            <a:pPr marL="174959" indent="-174959" defTabSz="740663">
              <a:spcBef>
                <a:spcPts val="1100"/>
              </a:spcBef>
              <a:buClr>
                <a:srgbClr val="000000"/>
              </a:buClr>
              <a:buChar char="•"/>
              <a:defRPr sz="2592" spc="-81"/>
            </a:pPr>
            <a:r>
              <a:rPr dirty="0"/>
              <a:t>Enjoy the tour!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itle 1"/>
          <p:cNvSpPr txBox="1">
            <a:spLocks noGrp="1"/>
          </p:cNvSpPr>
          <p:nvPr>
            <p:ph type="title"/>
          </p:nvPr>
        </p:nvSpPr>
        <p:spPr>
          <a:xfrm>
            <a:off x="609599" y="273599"/>
            <a:ext cx="10972322" cy="1144801"/>
          </a:xfrm>
          <a:prstGeom prst="rect">
            <a:avLst/>
          </a:prstGeom>
        </p:spPr>
        <p:txBody>
          <a:bodyPr/>
          <a:lstStyle>
            <a:lvl1pPr>
              <a:defRPr spc="-100"/>
            </a:lvl1pPr>
          </a:lstStyle>
          <a:p>
            <a:r>
              <a:t>Past &amp; present workshops</a:t>
            </a:r>
          </a:p>
        </p:txBody>
      </p:sp>
      <p:sp>
        <p:nvSpPr>
          <p:cNvPr id="174" name="Subtitle 2"/>
          <p:cNvSpPr txBox="1">
            <a:spLocks noGrp="1"/>
          </p:cNvSpPr>
          <p:nvPr>
            <p:ph type="body" idx="1"/>
          </p:nvPr>
        </p:nvSpPr>
        <p:spPr>
          <a:xfrm>
            <a:off x="609599" y="1604519"/>
            <a:ext cx="10972322" cy="3977282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0000"/>
              </a:buClr>
              <a:buChar char="•"/>
              <a:defRPr spc="-100"/>
            </a:pPr>
            <a:r>
              <a:t>1st workshop in 2001 (Jlab), digital designs were starting to emerge</a:t>
            </a:r>
          </a:p>
          <a:p>
            <a:pPr>
              <a:buClr>
                <a:srgbClr val="000000"/>
              </a:buClr>
              <a:buChar char="•"/>
              <a:defRPr spc="-100"/>
            </a:pPr>
            <a:r>
              <a:t>2nd in 2005 (CERN)</a:t>
            </a:r>
          </a:p>
          <a:p>
            <a:pPr>
              <a:buClr>
                <a:srgbClr val="000000"/>
              </a:buClr>
              <a:buChar char="•"/>
              <a:defRPr spc="-100"/>
            </a:pPr>
            <a:r>
              <a:t>10th workshop in 2022 at CERN, there are still some analogue designs around. </a:t>
            </a:r>
          </a:p>
          <a:p>
            <a:pPr>
              <a:buClr>
                <a:srgbClr val="000000"/>
              </a:buClr>
              <a:buChar char="•"/>
              <a:defRPr spc="-100"/>
            </a:pPr>
            <a:r>
              <a:t>In 2022: 123 participants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775" y="0"/>
            <a:ext cx="8424864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itle 1"/>
          <p:cNvSpPr txBox="1">
            <a:spLocks noGrp="1"/>
          </p:cNvSpPr>
          <p:nvPr>
            <p:ph type="title"/>
          </p:nvPr>
        </p:nvSpPr>
        <p:spPr>
          <a:xfrm>
            <a:off x="407988" y="373592"/>
            <a:ext cx="5616576" cy="1065744"/>
          </a:xfrm>
          <a:prstGeom prst="rect">
            <a:avLst/>
          </a:prstGeom>
        </p:spPr>
        <p:txBody>
          <a:bodyPr/>
          <a:lstStyle>
            <a:lvl1pPr>
              <a:defRPr i="1" spc="-100"/>
            </a:lvl1pPr>
          </a:lstStyle>
          <a:p>
            <a:r>
              <a:t>LINAC4 LLRF</a:t>
            </a:r>
          </a:p>
        </p:txBody>
      </p:sp>
      <p:sp>
        <p:nvSpPr>
          <p:cNvPr id="179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407988" y="1598657"/>
            <a:ext cx="3587704" cy="4227986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Arial"/>
              <a:buChar char="•"/>
              <a:defRPr sz="2400" spc="-100"/>
            </a:pPr>
            <a:r>
              <a:t>Chopper</a:t>
            </a:r>
          </a:p>
          <a:p>
            <a:pPr marL="342900" indent="-342900">
              <a:buFont typeface="Arial"/>
              <a:buChar char="•"/>
              <a:defRPr sz="2400" spc="-100"/>
            </a:pPr>
            <a:r>
              <a:t>Debuncher</a:t>
            </a:r>
            <a:endParaRPr spc="-1"/>
          </a:p>
          <a:p>
            <a:pPr marL="342900" indent="-342900">
              <a:buFont typeface="Arial"/>
              <a:buChar char="•"/>
              <a:defRPr sz="2400" spc="-100"/>
            </a:pPr>
            <a:r>
              <a:t>Buncher</a:t>
            </a:r>
            <a:endParaRPr spc="-1"/>
          </a:p>
          <a:p>
            <a:pPr marL="342900" indent="-342900">
              <a:buFont typeface="Arial"/>
              <a:buChar char="•"/>
              <a:defRPr sz="2400" spc="-100"/>
            </a:pPr>
            <a:r>
              <a:t>Accelerating structures</a:t>
            </a:r>
          </a:p>
          <a:p>
            <a:pPr marL="342900" indent="-342900">
              <a:buFont typeface="Arial"/>
              <a:buChar char="•"/>
              <a:defRPr sz="2400" spc="-100"/>
            </a:pPr>
            <a:r>
              <a:t>Energy ramping cavity</a:t>
            </a:r>
          </a:p>
          <a:p>
            <a:pPr marL="342900" indent="-342900">
              <a:buFont typeface="Arial"/>
              <a:buChar char="•"/>
              <a:defRPr sz="2400" spc="-100"/>
            </a:pPr>
            <a:r>
              <a:t>custom designed VME boards</a:t>
            </a:r>
          </a:p>
        </p:txBody>
      </p:sp>
      <p:pic>
        <p:nvPicPr>
          <p:cNvPr id="180" name="Picture Placeholder 3" descr="Picture Placeholder 3"/>
          <p:cNvPicPr>
            <a:picLocks noGrp="1" noChangeAspect="1"/>
          </p:cNvPicPr>
          <p:nvPr>
            <p:ph type="pic" idx="21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8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3620" y="0"/>
            <a:ext cx="2898381" cy="6317987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182" name="Picture 12" descr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5259" y="3539563"/>
            <a:ext cx="2811222" cy="2877500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183" name="Picture 9" descr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2832" y="3538830"/>
            <a:ext cx="2909297" cy="2963127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184" name="Content Placeholder 15" descr="Content Placeholder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1307" y="-58022"/>
            <a:ext cx="3495883" cy="3742457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itle 1"/>
          <p:cNvSpPr txBox="1">
            <a:spLocks noGrp="1"/>
          </p:cNvSpPr>
          <p:nvPr>
            <p:ph type="title"/>
          </p:nvPr>
        </p:nvSpPr>
        <p:spPr>
          <a:xfrm>
            <a:off x="407988" y="373592"/>
            <a:ext cx="5616576" cy="1065744"/>
          </a:xfrm>
          <a:prstGeom prst="rect">
            <a:avLst/>
          </a:prstGeom>
        </p:spPr>
        <p:txBody>
          <a:bodyPr/>
          <a:lstStyle>
            <a:lvl1pPr>
              <a:defRPr i="1" spc="-100"/>
            </a:lvl1pPr>
          </a:lstStyle>
          <a:p>
            <a:r>
              <a:t>LINAC3 LLRF</a:t>
            </a:r>
          </a:p>
        </p:txBody>
      </p:sp>
      <p:sp>
        <p:nvSpPr>
          <p:cNvPr id="187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7605856" cy="2202781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Arial"/>
              <a:buChar char="•"/>
              <a:defRPr spc="-100"/>
            </a:pPr>
            <a:r>
              <a:t>New digital LLRF for consolidated systems. </a:t>
            </a:r>
          </a:p>
          <a:p>
            <a:pPr marL="342900" indent="-342900">
              <a:buFont typeface="Arial"/>
              <a:buChar char="•"/>
              <a:defRPr spc="-100"/>
            </a:pPr>
            <a:r>
              <a:t>LLRF for solid state new power amplifier is prepared (350 kW 100 MHz, replacing a tetrode based system)</a:t>
            </a:r>
          </a:p>
        </p:txBody>
      </p:sp>
      <p:pic>
        <p:nvPicPr>
          <p:cNvPr id="188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12468" y="95206"/>
            <a:ext cx="3099009" cy="3006905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Content Placeholder 2"/>
          <p:cNvSpPr txBox="1"/>
          <p:nvPr/>
        </p:nvSpPr>
        <p:spPr>
          <a:xfrm>
            <a:off x="484446" y="4753319"/>
            <a:ext cx="7623235" cy="220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solidFill>
                  <a:srgbClr val="0F253F"/>
                </a:solidFill>
              </a:defRPr>
            </a:pPr>
            <a:r>
              <a:t>PLC control of amplifiers and motors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solidFill>
                  <a:srgbClr val="0F253F"/>
                </a:solidFill>
              </a:defRPr>
            </a:pPr>
            <a:r>
              <a:t>Front-end software</a:t>
            </a:r>
          </a:p>
        </p:txBody>
      </p:sp>
      <p:sp>
        <p:nvSpPr>
          <p:cNvPr id="190" name="Title 1"/>
          <p:cNvSpPr txBox="1"/>
          <p:nvPr/>
        </p:nvSpPr>
        <p:spPr>
          <a:xfrm>
            <a:off x="525145" y="3687576"/>
            <a:ext cx="5525136" cy="10657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4400" i="1"/>
            </a:lvl1pPr>
          </a:lstStyle>
          <a:p>
            <a:r>
              <a:t>LINAC3 Controls</a:t>
            </a:r>
          </a:p>
        </p:txBody>
      </p:sp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793867" y="3345488"/>
            <a:ext cx="3136209" cy="3006904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TextBox 11"/>
          <p:cNvSpPr txBox="1"/>
          <p:nvPr/>
        </p:nvSpPr>
        <p:spPr>
          <a:xfrm>
            <a:off x="9332618" y="6396659"/>
            <a:ext cx="1933834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Linac3 cavity PLC</a:t>
            </a:r>
          </a:p>
        </p:txBody>
      </p:sp>
      <p:sp>
        <p:nvSpPr>
          <p:cNvPr id="193" name="TextBox 12"/>
          <p:cNvSpPr txBox="1"/>
          <p:nvPr/>
        </p:nvSpPr>
        <p:spPr>
          <a:xfrm>
            <a:off x="7642356" y="136524"/>
            <a:ext cx="1400285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Linac3 LLRF</a:t>
            </a:r>
          </a:p>
        </p:txBody>
      </p:sp>
      <p:sp>
        <p:nvSpPr>
          <p:cNvPr id="194" name="TextBox 13"/>
          <p:cNvSpPr txBox="1"/>
          <p:nvPr/>
        </p:nvSpPr>
        <p:spPr>
          <a:xfrm>
            <a:off x="4069219" y="5648464"/>
            <a:ext cx="4188822" cy="676856"/>
          </a:xfrm>
          <a:prstGeom prst="rect">
            <a:avLst/>
          </a:prstGeom>
          <a:ln>
            <a:solidFill>
              <a:srgbClr val="C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C00000"/>
                </a:solidFill>
              </a:defRPr>
            </a:lvl1pPr>
          </a:lstStyle>
          <a:p>
            <a:r>
              <a:t>New interlock system required for new solid state amplifiers.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itle 1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 anchor="t"/>
          <a:lstStyle>
            <a:lvl1pPr>
              <a:defRPr i="1" spc="-100"/>
            </a:lvl1pPr>
          </a:lstStyle>
          <a:p>
            <a:r>
              <a:t>PSB LLRF</a:t>
            </a:r>
          </a:p>
        </p:txBody>
      </p:sp>
      <p:sp>
        <p:nvSpPr>
          <p:cNvPr id="197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Arial"/>
              <a:buChar char="•"/>
              <a:defRPr spc="-100"/>
            </a:pPr>
            <a:r>
              <a:t>In the PSB, all cavities were replaced with wideband finemet cavities (up to 16 harmonics can be controlled) </a:t>
            </a:r>
          </a:p>
          <a:p>
            <a:pPr marL="342900" indent="-342900">
              <a:buFont typeface="Arial"/>
              <a:buChar char="•"/>
              <a:defRPr spc="-100"/>
            </a:pPr>
            <a:r>
              <a:t>PSB LLRF has been upgraded accordingly</a:t>
            </a:r>
          </a:p>
          <a:p>
            <a:pPr marL="342900" indent="-342900">
              <a:buFont typeface="Arial"/>
              <a:buChar char="•"/>
              <a:defRPr spc="-100"/>
            </a:pPr>
            <a:r>
              <a:t>Equipment in “PSB cage”</a:t>
            </a:r>
          </a:p>
          <a:p>
            <a:pPr marL="342900" indent="-342900">
              <a:buFont typeface="Arial"/>
              <a:buChar char="•"/>
              <a:defRPr spc="-100"/>
            </a:pPr>
            <a:r>
              <a:t>pick-up electronics in tunnel </a:t>
            </a:r>
          </a:p>
        </p:txBody>
      </p:sp>
      <p:pic>
        <p:nvPicPr>
          <p:cNvPr id="198" name="Picture Placeholder 25" descr="Picture Placeholder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198" y="1592263"/>
            <a:ext cx="5611814" cy="46085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 1"/>
          <p:cNvSpPr txBox="1">
            <a:spLocks noGrp="1"/>
          </p:cNvSpPr>
          <p:nvPr>
            <p:ph type="title"/>
          </p:nvPr>
        </p:nvSpPr>
        <p:spPr>
          <a:xfrm>
            <a:off x="857053" y="83642"/>
            <a:ext cx="10515601" cy="1325563"/>
          </a:xfrm>
          <a:prstGeom prst="rect">
            <a:avLst/>
          </a:prstGeom>
        </p:spPr>
        <p:txBody>
          <a:bodyPr/>
          <a:lstStyle>
            <a:lvl1pPr>
              <a:defRPr i="1" spc="-100"/>
            </a:lvl1pPr>
          </a:lstStyle>
          <a:p>
            <a:r>
              <a:t>HIE ISOLDE superconducting  linac</a:t>
            </a:r>
          </a:p>
        </p:txBody>
      </p:sp>
      <p:pic>
        <p:nvPicPr>
          <p:cNvPr id="201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6725"/>
            <a:ext cx="9144000" cy="47243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Content Placeholder 3" descr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557" y="1646723"/>
            <a:ext cx="5784747" cy="4724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TextBox 35"/>
          <p:cNvSpPr txBox="1"/>
          <p:nvPr/>
        </p:nvSpPr>
        <p:spPr>
          <a:xfrm>
            <a:off x="103221" y="4717872"/>
            <a:ext cx="667579" cy="218341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8000" tIns="18000" rIns="18000" bIns="18000">
            <a:spAutoFit/>
          </a:bodyPr>
          <a:lstStyle>
            <a:lvl1pPr algn="ctr">
              <a:defRPr sz="1200">
                <a:solidFill>
                  <a:srgbClr val="FF0000"/>
                </a:solidFill>
              </a:defRPr>
            </a:lvl1pPr>
          </a:lstStyle>
          <a:p>
            <a:r>
              <a:t>XT03</a:t>
            </a:r>
          </a:p>
        </p:txBody>
      </p:sp>
      <p:sp>
        <p:nvSpPr>
          <p:cNvPr id="204" name="TextBox 35"/>
          <p:cNvSpPr txBox="1"/>
          <p:nvPr/>
        </p:nvSpPr>
        <p:spPr>
          <a:xfrm>
            <a:off x="1499099" y="4352264"/>
            <a:ext cx="520612" cy="218340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8000" tIns="18000" rIns="18000" bIns="18000">
            <a:spAutoFit/>
          </a:bodyPr>
          <a:lstStyle>
            <a:lvl1pPr algn="ctr">
              <a:defRPr sz="1200">
                <a:solidFill>
                  <a:srgbClr val="FF0000"/>
                </a:solidFill>
              </a:defRPr>
            </a:lvl1pPr>
          </a:lstStyle>
          <a:p>
            <a:r>
              <a:t>XT02</a:t>
            </a:r>
          </a:p>
        </p:txBody>
      </p:sp>
      <p:sp>
        <p:nvSpPr>
          <p:cNvPr id="205" name="TextBox 35"/>
          <p:cNvSpPr txBox="1"/>
          <p:nvPr/>
        </p:nvSpPr>
        <p:spPr>
          <a:xfrm>
            <a:off x="2725410" y="3707252"/>
            <a:ext cx="503060" cy="218340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8000" tIns="18000" rIns="18000" bIns="18000">
            <a:spAutoFit/>
          </a:bodyPr>
          <a:lstStyle>
            <a:lvl1pPr algn="ctr">
              <a:defRPr sz="1200">
                <a:solidFill>
                  <a:srgbClr val="FF0000"/>
                </a:solidFill>
              </a:defRPr>
            </a:lvl1pPr>
          </a:lstStyle>
          <a:p>
            <a:r>
              <a:t>XT01</a:t>
            </a:r>
          </a:p>
        </p:txBody>
      </p:sp>
      <p:sp>
        <p:nvSpPr>
          <p:cNvPr id="206" name="TextBox 14"/>
          <p:cNvSpPr txBox="1"/>
          <p:nvPr/>
        </p:nvSpPr>
        <p:spPr>
          <a:xfrm>
            <a:off x="2408463" y="5743099"/>
            <a:ext cx="1901580" cy="999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600" b="1">
                <a:solidFill>
                  <a:srgbClr val="FFFFFF"/>
                </a:solidFill>
              </a:defRPr>
            </a:lvl1pPr>
          </a:lstStyle>
          <a:p>
            <a:r>
              <a:t>ISOLDE Solenoidal Spectrometer (ISS)</a:t>
            </a:r>
          </a:p>
        </p:txBody>
      </p:sp>
      <p:sp>
        <p:nvSpPr>
          <p:cNvPr id="207" name="TextBox 14"/>
          <p:cNvSpPr txBox="1"/>
          <p:nvPr/>
        </p:nvSpPr>
        <p:spPr>
          <a:xfrm>
            <a:off x="265319" y="5649338"/>
            <a:ext cx="1564745" cy="541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600" b="1">
                <a:solidFill>
                  <a:srgbClr val="FFFFFF"/>
                </a:solidFill>
              </a:defRPr>
            </a:lvl1pPr>
          </a:lstStyle>
          <a:p>
            <a:r>
              <a:t>Scattering chamber (SEC)</a:t>
            </a:r>
          </a:p>
        </p:txBody>
      </p:sp>
      <p:pic>
        <p:nvPicPr>
          <p:cNvPr id="208" name="Picture 11" descr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4502" y="5747854"/>
            <a:ext cx="1636967" cy="56094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Picture 12" descr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5599" y="4827006"/>
            <a:ext cx="648073" cy="791251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TextBox 14"/>
          <p:cNvSpPr txBox="1"/>
          <p:nvPr/>
        </p:nvSpPr>
        <p:spPr>
          <a:xfrm>
            <a:off x="3661479" y="4415333"/>
            <a:ext cx="1043448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600" b="1">
                <a:solidFill>
                  <a:srgbClr val="FFFFFF"/>
                </a:solidFill>
              </a:defRPr>
            </a:lvl1pPr>
          </a:lstStyle>
          <a:p>
            <a:r>
              <a:t>Miniball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077" y="-19"/>
            <a:ext cx="4827923" cy="685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" y="0"/>
                </a:moveTo>
                <a:lnTo>
                  <a:pt x="478" y="662"/>
                </a:lnTo>
                <a:cubicBezTo>
                  <a:pt x="2372" y="3552"/>
                  <a:pt x="3477" y="7035"/>
                  <a:pt x="3477" y="10785"/>
                </a:cubicBezTo>
                <a:cubicBezTo>
                  <a:pt x="3477" y="14535"/>
                  <a:pt x="2372" y="18019"/>
                  <a:pt x="478" y="20909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2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13" name="Picture 7" descr="Picture 7"/>
          <p:cNvPicPr>
            <a:picLocks noChangeAspect="1"/>
          </p:cNvPicPr>
          <p:nvPr/>
        </p:nvPicPr>
        <p:blipFill>
          <a:blip r:embed="rId3"/>
          <a:srcRect r="3"/>
          <a:stretch>
            <a:fillRect/>
          </a:stretch>
        </p:blipFill>
        <p:spPr>
          <a:xfrm>
            <a:off x="3119360" y="17"/>
            <a:ext cx="4966097" cy="685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98" y="132"/>
                </a:lnTo>
                <a:cubicBezTo>
                  <a:pt x="2229" y="3153"/>
                  <a:pt x="3490" y="6903"/>
                  <a:pt x="3490" y="10965"/>
                </a:cubicBezTo>
                <a:cubicBezTo>
                  <a:pt x="3490" y="14715"/>
                  <a:pt x="2416" y="18198"/>
                  <a:pt x="575" y="21088"/>
                </a:cubicBezTo>
                <a:lnTo>
                  <a:pt x="231" y="21600"/>
                </a:lnTo>
                <a:lnTo>
                  <a:pt x="18196" y="21600"/>
                </a:lnTo>
                <a:lnTo>
                  <a:pt x="18684" y="20909"/>
                </a:lnTo>
                <a:cubicBezTo>
                  <a:pt x="20526" y="18019"/>
                  <a:pt x="21600" y="14535"/>
                  <a:pt x="21600" y="10785"/>
                </a:cubicBezTo>
                <a:cubicBezTo>
                  <a:pt x="21600" y="7035"/>
                  <a:pt x="20526" y="3552"/>
                  <a:pt x="18684" y="662"/>
                </a:cubicBezTo>
                <a:lnTo>
                  <a:pt x="18217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14" name="Title 1"/>
          <p:cNvSpPr txBox="1">
            <a:spLocks noGrp="1"/>
          </p:cNvSpPr>
          <p:nvPr>
            <p:ph type="title"/>
          </p:nvPr>
        </p:nvSpPr>
        <p:spPr>
          <a:xfrm>
            <a:off x="448055" y="584834"/>
            <a:ext cx="2804505" cy="1325564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2800" spc="-100"/>
            </a:lvl1pPr>
          </a:lstStyle>
          <a:p>
            <a:r>
              <a:t>HIE Isolde RF power, LLRF &amp; Controls</a:t>
            </a:r>
          </a:p>
        </p:txBody>
      </p:sp>
      <p:sp>
        <p:nvSpPr>
          <p:cNvPr id="215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184957" y="2114383"/>
            <a:ext cx="3330701" cy="4241949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342900">
              <a:lnSpc>
                <a:spcPct val="100000"/>
              </a:lnSpc>
              <a:buClr>
                <a:srgbClr val="000000"/>
              </a:buClr>
              <a:buChar char="•"/>
              <a:defRPr sz="1600" spc="-100">
                <a:solidFill>
                  <a:srgbClr val="000000"/>
                </a:solidFill>
              </a:defRPr>
            </a:pPr>
            <a:r>
              <a:t>Cavity controls and synchronization of superconducting LINAC</a:t>
            </a:r>
            <a:endParaRPr sz="2900" spc="-1"/>
          </a:p>
          <a:p>
            <a:pPr marL="342900">
              <a:lnSpc>
                <a:spcPct val="100000"/>
              </a:lnSpc>
              <a:buClr>
                <a:srgbClr val="000000"/>
              </a:buClr>
              <a:buChar char="•"/>
              <a:defRPr sz="1600" spc="-100">
                <a:solidFill>
                  <a:srgbClr val="000000"/>
                </a:solidFill>
              </a:defRPr>
            </a:pPr>
            <a:r>
              <a:t>20 SC QWR at 4.5 K operating at 6 MV/m with a very small bandwidth (&lt; 10 Hz).</a:t>
            </a:r>
            <a:endParaRPr sz="2900" spc="-1"/>
          </a:p>
          <a:p>
            <a:pPr marL="342900">
              <a:lnSpc>
                <a:spcPct val="100000"/>
              </a:lnSpc>
              <a:buClr>
                <a:srgbClr val="000000"/>
              </a:buClr>
              <a:buChar char="•"/>
              <a:defRPr sz="1600" spc="-100">
                <a:solidFill>
                  <a:srgbClr val="000000"/>
                </a:solidFill>
              </a:defRPr>
            </a:pPr>
            <a:r>
              <a:t>reference frequency distribution </a:t>
            </a:r>
            <a:endParaRPr sz="2900" spc="-1"/>
          </a:p>
          <a:p>
            <a:pPr marL="342900">
              <a:lnSpc>
                <a:spcPct val="100000"/>
              </a:lnSpc>
              <a:buClr>
                <a:srgbClr val="000000"/>
              </a:buClr>
              <a:buChar char="•"/>
              <a:defRPr sz="1600" spc="-100">
                <a:solidFill>
                  <a:srgbClr val="000000"/>
                </a:solidFill>
              </a:defRPr>
            </a:pPr>
            <a:r>
              <a:t>start-up of cavities in self-excited-loop mode (SEL) is a specialty</a:t>
            </a:r>
            <a:endParaRPr sz="2900" spc="-1"/>
          </a:p>
          <a:p>
            <a:pPr marL="342900">
              <a:lnSpc>
                <a:spcPct val="100000"/>
              </a:lnSpc>
              <a:buClr>
                <a:srgbClr val="000000"/>
              </a:buClr>
              <a:buChar char="•"/>
              <a:defRPr sz="1600" spc="-100">
                <a:solidFill>
                  <a:srgbClr val="000000"/>
                </a:solidFill>
              </a:defRPr>
            </a:pPr>
            <a:r>
              <a:t>REXTRAP RF generation (VME)</a:t>
            </a:r>
            <a:endParaRPr sz="2900" spc="-1"/>
          </a:p>
          <a:p>
            <a:pPr marL="342900">
              <a:lnSpc>
                <a:spcPct val="100000"/>
              </a:lnSpc>
              <a:buClr>
                <a:srgbClr val="000000"/>
              </a:buClr>
              <a:buChar char="•"/>
              <a:defRPr sz="1600" spc="-100">
                <a:solidFill>
                  <a:srgbClr val="000000"/>
                </a:solidFill>
              </a:defRPr>
            </a:pPr>
            <a:r>
              <a:t>RFQCB signal generation (VME)</a:t>
            </a:r>
          </a:p>
        </p:txBody>
      </p:sp>
      <p:sp>
        <p:nvSpPr>
          <p:cNvPr id="216" name="TextBox 14"/>
          <p:cNvSpPr txBox="1"/>
          <p:nvPr/>
        </p:nvSpPr>
        <p:spPr>
          <a:xfrm>
            <a:off x="3833620" y="5386844"/>
            <a:ext cx="3721882" cy="884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t>Water cooled RF power amplifiers with RF cables bending towards linac </a:t>
            </a:r>
          </a:p>
        </p:txBody>
      </p:sp>
      <p:sp>
        <p:nvSpPr>
          <p:cNvPr id="217" name="TextBox 16"/>
          <p:cNvSpPr txBox="1"/>
          <p:nvPr/>
        </p:nvSpPr>
        <p:spPr>
          <a:xfrm>
            <a:off x="8131369" y="1461897"/>
            <a:ext cx="3721882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t>LLRF cards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1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itle 1"/>
          <p:cNvSpPr txBox="1">
            <a:spLocks noGrp="1"/>
          </p:cNvSpPr>
          <p:nvPr>
            <p:ph type="title"/>
          </p:nvPr>
        </p:nvSpPr>
        <p:spPr>
          <a:xfrm>
            <a:off x="609599" y="273599"/>
            <a:ext cx="10972322" cy="1144801"/>
          </a:xfrm>
          <a:prstGeom prst="rect">
            <a:avLst/>
          </a:prstGeom>
        </p:spPr>
        <p:txBody>
          <a:bodyPr/>
          <a:lstStyle>
            <a:lvl1pPr algn="l">
              <a:defRPr i="1" spc="-100"/>
            </a:lvl1pPr>
          </a:lstStyle>
          <a:p>
            <a:r>
              <a:t>Thales 200 MHz</a:t>
            </a:r>
          </a:p>
        </p:txBody>
      </p:sp>
      <p:sp>
        <p:nvSpPr>
          <p:cNvPr id="220" name="Content Placeholder 9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 anchor="ctr"/>
          <a:lstStyle/>
          <a:p>
            <a:pPr marL="0" indent="0">
              <a:buClrTx/>
              <a:buSzTx/>
              <a:buNone/>
              <a:defRPr sz="1800" b="1" spc="-100"/>
            </a:pPr>
            <a:r>
              <a:t>In operation since 2021</a:t>
            </a:r>
          </a:p>
          <a:p>
            <a:pPr marL="228600" indent="-228600">
              <a:buClr>
                <a:srgbClr val="000000"/>
              </a:buClr>
              <a:buChar char="•"/>
              <a:defRPr sz="1800" spc="-100"/>
            </a:pPr>
            <a:r>
              <a:t>2 HPRF stations 750 kWcw, 1.6 MWp</a:t>
            </a:r>
            <a:endParaRPr spc="-1"/>
          </a:p>
          <a:p>
            <a:pPr marL="228600" indent="-228600">
              <a:buClr>
                <a:srgbClr val="000000"/>
              </a:buClr>
              <a:buChar char="•"/>
              <a:defRPr sz="1800" spc="-100"/>
            </a:pPr>
            <a:r>
              <a:t>2560 SSPA amplifiers 600 Wcw, 1.5 kWp</a:t>
            </a:r>
            <a:endParaRPr spc="-1"/>
          </a:p>
          <a:p>
            <a:pPr marL="228600" indent="-228600">
              <a:buClr>
                <a:srgbClr val="000000"/>
              </a:buClr>
              <a:buChar char="•"/>
              <a:defRPr sz="1800" spc="-100"/>
            </a:pPr>
            <a:r>
              <a:t>32 SSPA drivers 700 Wcw, 1.25 kWp</a:t>
            </a:r>
            <a:endParaRPr spc="-1"/>
          </a:p>
          <a:p>
            <a:pPr marL="0" indent="0">
              <a:buSzTx/>
              <a:buFont typeface="Wingdings"/>
              <a:buNone/>
              <a:defRPr sz="1800" b="1" spc="-100"/>
            </a:pPr>
            <a:r>
              <a:t>In total incl. spares:</a:t>
            </a:r>
          </a:p>
          <a:p>
            <a:pPr>
              <a:buClr>
                <a:srgbClr val="000000"/>
              </a:buClr>
              <a:buChar char="•"/>
              <a:defRPr sz="1800" spc="-100"/>
            </a:pPr>
            <a:r>
              <a:t>3000 SSPA amplifiers</a:t>
            </a:r>
          </a:p>
          <a:p>
            <a:pPr>
              <a:buClr>
                <a:srgbClr val="000000"/>
              </a:buClr>
              <a:buChar char="•"/>
              <a:defRPr sz="1800" spc="-100"/>
            </a:pPr>
            <a:r>
              <a:t>100 brazed transistors</a:t>
            </a:r>
          </a:p>
          <a:p>
            <a:pPr>
              <a:buClr>
                <a:srgbClr val="000000"/>
              </a:buClr>
              <a:buChar char="•"/>
              <a:defRPr sz="1800" spc="-100"/>
            </a:pPr>
            <a:r>
              <a:t>1000 unbrazed transistors still to come.</a:t>
            </a:r>
          </a:p>
          <a:p>
            <a:pPr>
              <a:buClr>
                <a:srgbClr val="000000"/>
              </a:buClr>
              <a:buChar char="•"/>
              <a:defRPr sz="1800" spc="-100"/>
            </a:pPr>
            <a:r>
              <a:t>33 towers (+ 2 which are foreseen as Siemens plant drivers)</a:t>
            </a:r>
          </a:p>
        </p:txBody>
      </p:sp>
      <p:pic>
        <p:nvPicPr>
          <p:cNvPr id="221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645" y="365125"/>
            <a:ext cx="5180401" cy="3159968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Content Placeholder 2"/>
          <p:cNvSpPr txBox="1"/>
          <p:nvPr/>
        </p:nvSpPr>
        <p:spPr>
          <a:xfrm>
            <a:off x="6172199" y="3646837"/>
            <a:ext cx="5178847" cy="21444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defTabSz="795527">
              <a:lnSpc>
                <a:spcPct val="90000"/>
              </a:lnSpc>
              <a:spcBef>
                <a:spcPts val="1200"/>
              </a:spcBef>
              <a:defRPr sz="1566" b="1" spc="-87"/>
            </a:pPr>
            <a:r>
              <a:t>Consolidation</a:t>
            </a:r>
            <a:endParaRPr sz="2784" spc="0"/>
          </a:p>
          <a:p>
            <a:pPr marL="187919" indent="-187919" defTabSz="795527">
              <a:lnSpc>
                <a:spcPct val="90000"/>
              </a:lnSpc>
              <a:spcBef>
                <a:spcPts val="1200"/>
              </a:spcBef>
              <a:buClr>
                <a:srgbClr val="000000"/>
              </a:buClr>
              <a:buSzPct val="100000"/>
              <a:buChar char="•"/>
              <a:defRPr sz="1566" spc="-87"/>
            </a:pPr>
            <a:r>
              <a:t>Transistors declared ‘obsolete’ by NXP in 2022</a:t>
            </a:r>
            <a:endParaRPr sz="2784" spc="0"/>
          </a:p>
          <a:p>
            <a:pPr marL="187919" indent="-187919" defTabSz="795527">
              <a:lnSpc>
                <a:spcPct val="90000"/>
              </a:lnSpc>
              <a:spcBef>
                <a:spcPts val="1200"/>
              </a:spcBef>
              <a:buClr>
                <a:srgbClr val="000000"/>
              </a:buClr>
              <a:buSzPct val="100000"/>
              <a:buChar char="•"/>
              <a:defRPr sz="1566" spc="-87"/>
            </a:pPr>
            <a:r>
              <a:t>Was ‘best to use’ transistor in 2017</a:t>
            </a:r>
            <a:endParaRPr sz="2784" spc="0"/>
          </a:p>
          <a:p>
            <a:pPr marL="187919" indent="-187919" defTabSz="795527">
              <a:lnSpc>
                <a:spcPct val="90000"/>
              </a:lnSpc>
              <a:spcBef>
                <a:spcPts val="1200"/>
              </a:spcBef>
              <a:buClr>
                <a:srgbClr val="000000"/>
              </a:buClr>
              <a:buSzPct val="100000"/>
              <a:buChar char="•"/>
              <a:defRPr sz="1566" spc="-87"/>
            </a:pPr>
            <a:r>
              <a:t>Last buy order offered</a:t>
            </a:r>
            <a:endParaRPr sz="2784" spc="0"/>
          </a:p>
          <a:p>
            <a:pPr marL="187919" indent="-187919" defTabSz="795527">
              <a:lnSpc>
                <a:spcPct val="90000"/>
              </a:lnSpc>
              <a:spcBef>
                <a:spcPts val="1200"/>
              </a:spcBef>
              <a:buClr>
                <a:srgbClr val="000000"/>
              </a:buClr>
              <a:buSzPct val="100000"/>
              <a:buChar char="•"/>
              <a:defRPr sz="1566" spc="-87"/>
            </a:pPr>
            <a:r>
              <a:t>600 kCHF (to last until 2041 with 4 broken transistors per week).</a:t>
            </a:r>
            <a:endParaRPr sz="2784" spc="0"/>
          </a:p>
          <a:p>
            <a:pPr marL="187919" indent="-187919" defTabSz="795527">
              <a:lnSpc>
                <a:spcPct val="90000"/>
              </a:lnSpc>
              <a:spcBef>
                <a:spcPts val="1200"/>
              </a:spcBef>
              <a:buClr>
                <a:srgbClr val="000000"/>
              </a:buClr>
              <a:buSzPct val="100000"/>
              <a:buChar char="•"/>
              <a:defRPr sz="1566" spc="-87"/>
            </a:pPr>
            <a:r>
              <a:t>4 kCHF/unit x 1500 units = 6 MCHF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miter lim="800000"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miter lim="800000"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676</Words>
  <Application>Microsoft Macintosh PowerPoint</Application>
  <PresentationFormat>Widescreen</PresentationFormat>
  <Paragraphs>87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Helvetica</vt:lpstr>
      <vt:lpstr>Wingdings</vt:lpstr>
      <vt:lpstr>Office Theme</vt:lpstr>
      <vt:lpstr>LLRF Workshop 2022</vt:lpstr>
      <vt:lpstr>Past &amp; present workshops</vt:lpstr>
      <vt:lpstr>PowerPoint Presentation</vt:lpstr>
      <vt:lpstr>LINAC4 LLRF</vt:lpstr>
      <vt:lpstr>LINAC3 LLRF</vt:lpstr>
      <vt:lpstr>PSB LLRF</vt:lpstr>
      <vt:lpstr>HIE ISOLDE superconducting  linac</vt:lpstr>
      <vt:lpstr>HIE Isolde RF power, LLRF &amp; Controls</vt:lpstr>
      <vt:lpstr>Thales 200 MHz</vt:lpstr>
      <vt:lpstr>SPS LLRF</vt:lpstr>
      <vt:lpstr>PowerPoint Presentation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LLRF Workshop 2022</dc:title>
  <cp:lastModifiedBy>Wolfgang Höfle</cp:lastModifiedBy>
  <cp:revision>2</cp:revision>
  <dcterms:modified xsi:type="dcterms:W3CDTF">2022-10-18T08:21:42Z</dcterms:modified>
</cp:coreProperties>
</file>