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60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 varScale="1">
        <p:scale>
          <a:sx n="102" d="100"/>
          <a:sy n="102" d="100"/>
        </p:scale>
        <p:origin x="19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B280E-6DCB-AC4B-BEBD-28A7E89FF316}" type="datetimeFigureOut">
              <a:rPr lang="en-GB" smtClean="0"/>
              <a:t>07/10/2022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5B72A-55DA-A14F-8E81-3152CCE2B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405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8EEF5-729E-8E21-64ED-1207AF2D5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751A96-3807-A9EF-56AF-D7874AF70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B45B5-5800-28C3-7B2B-58CAE3FA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820E9-CAC2-0643-A2C9-97F515F68984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77C47-5FE9-C87A-D87C-7776945F7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090BE-B5B9-D6DF-9A64-18474F0F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6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CDA5B-7662-36E2-BCDD-A9EEF1C4E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4AA1A-3BB6-0CC6-EBF4-6461EF9D4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B2094-B488-EEC8-4B72-A3200A861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26864-12B6-DE4E-8BEE-130E6A147746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8ABCF-E7DC-F8F1-21A3-A9791F58F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36751-A54F-B9C3-EBBE-E0499116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46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542884-6A98-7EFA-1193-4341AE2C7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2D0590-FC86-B7E0-85BF-455566DB7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7B3A6-4429-C68C-3E33-AAA28D7E7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BC14-CB71-054F-BDDB-810FC9B821A3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21CAB-FF42-698C-E34C-9C6EAC7B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3B84C-690F-3526-28A6-67F3074F1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00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30F17-95F4-85AC-F2A2-7C5543F27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2105A-F05C-4025-95D4-667ADAE5F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89663-C5F2-DE4A-F78D-4E72D254F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A27E-47BF-4D48-A9CD-4CB2C7DB243A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54E52-1422-E4BE-D971-B81EA7D3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4C70E-EE08-1C39-CCD9-174FC6B07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30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57EA-6FA7-72B5-BDF0-3A7984CB9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F51F57-5531-4C54-A2C6-BE37206DB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78352-1EC6-F70C-89BC-72D98A05D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0B46-0A36-734D-8440-8566B4918DBD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2CEE8-0305-696C-025F-C1B183C91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AB7C4-DE33-EA26-03BE-A2F201D7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64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71C57-5D52-4E6B-76AD-C895A888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184CF-A53C-9484-43D5-345FD7DFE5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4D592-A74C-5AB5-8E49-D37DDD646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0DF5E-170B-6D5F-74EB-1E4A84F38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39E2-C87D-C349-9D10-3E723DCF5064}" type="datetime1">
              <a:rPr lang="de-CH" smtClean="0"/>
              <a:t>07.10.22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201068-2CC6-DA2D-80D0-0DEFDCF89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0B8B1-70D5-13CA-AD79-A28495EF3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90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61119-4B26-AE9C-E587-1FBBC7209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977DA-B730-D77D-84DD-233EF95AB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883DA3-1500-B02B-6879-A9F053D43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ECE4D8-7403-6A6F-4AC8-AA6A8A3384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8A21A5-7C81-2A46-1BB5-940F6F643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8090AE-3DC1-2D64-0ECA-D4F992980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9B7C-C13E-1547-93EC-57FB30B1BC3F}" type="datetime1">
              <a:rPr lang="de-CH" smtClean="0"/>
              <a:t>07.10.22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3F9816-1AA5-8BFE-E86D-E84914075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AF987-329C-AAB3-88C9-B0ED127E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35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AA26C-BAC8-4C98-7D9E-988E8DA11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F4976-06D3-BEBF-64CC-D40295EC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533D-A848-5E42-954C-961257BDD827}" type="datetime1">
              <a:rPr lang="de-CH" smtClean="0"/>
              <a:t>07.10.22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13D2A-9D9D-C5A0-350F-7C0C34C62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4617E-2B88-B558-C596-18BDA392F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6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543AC9-A81C-CE8F-1EC8-89D80695B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B69B6-3B55-1443-904D-764AFF477ECB}" type="datetime1">
              <a:rPr lang="de-CH" smtClean="0"/>
              <a:t>07.10.22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4691D1-B6E9-23D8-C570-E7931F0E9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8CCAF-3EE7-5E71-F7D0-83F11CBCD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1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995A2-146F-F8B4-C509-9BA631819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020D4-1FFF-6655-9EFD-60C32F10A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4A0720-9B3D-B70A-B938-5B6A7092F2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D096F-DD85-EB16-1F22-BAAC728BF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7291A-1AC5-CB49-A14F-5F506EE415FC}" type="datetime1">
              <a:rPr lang="de-CH" smtClean="0"/>
              <a:t>07.10.22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BB9F24-DD5B-4FF6-5A0D-69A386FFF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5FF3B-0A89-5491-E06D-32EFD09EE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0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304E3-E267-14DF-FE84-146222A4E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19A9BE-74D3-72E5-944B-04B06584C5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7B550-12E4-8835-214B-9B536F8F5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E1AB5C-2B94-4F4B-BD80-814579225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35A3-84A6-AB44-A20D-C0DAB625565C}" type="datetime1">
              <a:rPr lang="de-CH" smtClean="0"/>
              <a:t>07.10.22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9F5AC-D3FD-F4A8-78D7-98B9FCD9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96F51-A451-F680-48EF-588615F3B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08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33C2E8-7FC1-67BA-9238-3215E73FD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3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EA23A-A96B-A223-C7D2-A6B497C9A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70000"/>
            <a:ext cx="10515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0FB64-37E3-2F31-017F-476B0F6B64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EF8B9-8203-D142-AA0E-B73165C5BF23}" type="datetime1">
              <a:rPr lang="de-CH" smtClean="0"/>
              <a:t>07.10.22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F3921-A082-5EEA-B646-C71EC0F6C2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giulia.papotti@cern.ch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0DB46-41DA-8B2E-6DFA-C835BE6FF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EEA4F-7292-1946-981F-2B6DD2D5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11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E29C5-7F6B-D4DB-D5A9-F632AC0DF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SPS Beam Quality Monitor</a:t>
            </a:r>
          </a:p>
        </p:txBody>
      </p:sp>
      <p:sp>
        <p:nvSpPr>
          <p:cNvPr id="60" name="Content Placeholder 59">
            <a:extLst>
              <a:ext uri="{FF2B5EF4-FFF2-40B4-BE49-F238E27FC236}">
                <a16:creationId xmlns:a16="http://schemas.microsoft.com/office/drawing/2014/main" id="{15F46FC1-7398-20CD-DD65-A7B8853ED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0001"/>
            <a:ext cx="6704779" cy="359968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system specifications</a:t>
            </a:r>
          </a:p>
          <a:p>
            <a:pPr lvl="1"/>
            <a:r>
              <a:rPr lang="en-US" dirty="0"/>
              <a:t>measure longitudinal beam parameters, beam pattern, correct synchronization to LHC references</a:t>
            </a:r>
          </a:p>
          <a:p>
            <a:pPr lvl="1"/>
            <a:r>
              <a:rPr lang="en-US" dirty="0"/>
              <a:t>dump “bad” beam to LHC before SPS extraction </a:t>
            </a:r>
          </a:p>
          <a:p>
            <a:pPr lvl="1"/>
            <a:r>
              <a:rPr lang="en-US" dirty="0"/>
              <a:t>large bandwidth and high sampling rate</a:t>
            </a:r>
          </a:p>
          <a:p>
            <a:pPr lvl="2"/>
            <a:r>
              <a:rPr lang="en-US" dirty="0"/>
              <a:t>1.5-4 ns long bunches</a:t>
            </a:r>
          </a:p>
          <a:p>
            <a:r>
              <a:rPr lang="en-US" dirty="0"/>
              <a:t>software specifications</a:t>
            </a:r>
          </a:p>
          <a:p>
            <a:pPr lvl="1"/>
            <a:r>
              <a:rPr lang="en-US" dirty="0"/>
              <a:t>specific analysis at specific times in the cycle</a:t>
            </a:r>
          </a:p>
          <a:p>
            <a:pPr lvl="2"/>
            <a:r>
              <a:rPr lang="en-US" dirty="0" err="1"/>
              <a:t>inj</a:t>
            </a:r>
            <a:r>
              <a:rPr lang="en-US" dirty="0"/>
              <a:t>, ramp, before extraction</a:t>
            </a:r>
          </a:p>
          <a:p>
            <a:pPr lvl="2"/>
            <a:r>
              <a:rPr lang="en-US" dirty="0"/>
              <a:t>also detect instabilities</a:t>
            </a:r>
          </a:p>
          <a:p>
            <a:pPr lvl="1"/>
            <a:r>
              <a:rPr lang="en-US" dirty="0"/>
              <a:t>perform last analysis very quickly</a:t>
            </a:r>
          </a:p>
          <a:p>
            <a:pPr lvl="2"/>
            <a:r>
              <a:rPr lang="en-US" dirty="0"/>
              <a:t>dump/no dump in 15-20 </a:t>
            </a:r>
            <a:r>
              <a:rPr lang="en-US" dirty="0" err="1"/>
              <a:t>ms</a:t>
            </a:r>
            <a:endParaRPr lang="en-US" dirty="0"/>
          </a:p>
          <a:p>
            <a:endParaRPr lang="en-GB" dirty="0"/>
          </a:p>
        </p:txBody>
      </p:sp>
      <p:grpSp>
        <p:nvGrpSpPr>
          <p:cNvPr id="4" name="Group 1">
            <a:extLst>
              <a:ext uri="{FF2B5EF4-FFF2-40B4-BE49-F238E27FC236}">
                <a16:creationId xmlns:a16="http://schemas.microsoft.com/office/drawing/2014/main" id="{BB83E839-99E6-E03B-4A39-E42868431F9C}"/>
              </a:ext>
            </a:extLst>
          </p:cNvPr>
          <p:cNvGrpSpPr>
            <a:grpSpLocks/>
          </p:cNvGrpSpPr>
          <p:nvPr/>
        </p:nvGrpSpPr>
        <p:grpSpPr bwMode="auto">
          <a:xfrm>
            <a:off x="6283457" y="3923656"/>
            <a:ext cx="5323083" cy="2526992"/>
            <a:chOff x="867090" y="1138238"/>
            <a:chExt cx="7376798" cy="29003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552EA78-291D-C560-0730-78C9D5D07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5025" y="1989138"/>
              <a:ext cx="719138" cy="6477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 dirty="0"/>
                <a:t>FESA</a:t>
              </a:r>
            </a:p>
            <a:p>
              <a:pPr algn="ctr" eaLnBrk="1" hangingPunct="1"/>
              <a:r>
                <a:rPr lang="en-US" altLang="en-US" sz="900" b="1" dirty="0"/>
                <a:t>(</a:t>
              </a:r>
              <a:r>
                <a:rPr lang="en-US" altLang="en-US" sz="900" b="1" dirty="0" err="1"/>
                <a:t>cPCI</a:t>
              </a:r>
              <a:r>
                <a:rPr lang="en-US" altLang="en-US" sz="900" b="1" dirty="0"/>
                <a:t>)</a:t>
              </a:r>
            </a:p>
          </p:txBody>
        </p:sp>
        <p:sp>
          <p:nvSpPr>
            <p:cNvPr id="6" name="AutoShape 6">
              <a:extLst>
                <a:ext uri="{FF2B5EF4-FFF2-40B4-BE49-F238E27FC236}">
                  <a16:creationId xmlns:a16="http://schemas.microsoft.com/office/drawing/2014/main" id="{FDA72A7D-BCAA-DEE3-9FE1-C0674B9C2D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84663" y="2636838"/>
              <a:ext cx="1439863" cy="215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1 w 21600"/>
                <a:gd name="T13" fmla="*/ 4447 h 21600"/>
                <a:gd name="T14" fmla="*/ 17099 w 21600"/>
                <a:gd name="T15" fmla="*/ 1715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183C68-55BF-C087-CDD5-C4787D60F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3938" y="1196975"/>
              <a:ext cx="865188" cy="4318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/>
                <a:t>CTRI</a:t>
              </a: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818E96A-310A-556F-DC8B-DD837B17BA2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987676" y="3429000"/>
              <a:ext cx="1152525" cy="431800"/>
            </a:xfrm>
            <a:custGeom>
              <a:avLst/>
              <a:gdLst>
                <a:gd name="T0" fmla="*/ 0 w 1632"/>
                <a:gd name="T1" fmla="*/ 0 h 384"/>
                <a:gd name="T2" fmla="*/ 2147483647 w 1632"/>
                <a:gd name="T3" fmla="*/ 0 h 384"/>
                <a:gd name="T4" fmla="*/ 2147483647 w 1632"/>
                <a:gd name="T5" fmla="*/ 2147483647 h 384"/>
                <a:gd name="T6" fmla="*/ 2147483647 w 1632"/>
                <a:gd name="T7" fmla="*/ 2147483647 h 384"/>
                <a:gd name="T8" fmla="*/ 0 w 1632"/>
                <a:gd name="T9" fmla="*/ 2147483647 h 384"/>
                <a:gd name="T10" fmla="*/ 0 w 1632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32"/>
                <a:gd name="T19" fmla="*/ 0 h 384"/>
                <a:gd name="T20" fmla="*/ 1632 w 1632"/>
                <a:gd name="T21" fmla="*/ 384 h 3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32" h="384">
                  <a:moveTo>
                    <a:pt x="0" y="0"/>
                  </a:moveTo>
                  <a:lnTo>
                    <a:pt x="1152" y="0"/>
                  </a:lnTo>
                  <a:lnTo>
                    <a:pt x="1632" y="192"/>
                  </a:lnTo>
                  <a:lnTo>
                    <a:pt x="1152" y="384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ECF7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rot="10800000"/>
            <a:lstStyle/>
            <a:p>
              <a:endParaRPr lang="en-US"/>
            </a:p>
          </p:txBody>
        </p:sp>
        <p:sp>
          <p:nvSpPr>
            <p:cNvPr id="9" name="Text Box 10">
              <a:extLst>
                <a:ext uri="{FF2B5EF4-FFF2-40B4-BE49-F238E27FC236}">
                  <a16:creationId xmlns:a16="http://schemas.microsoft.com/office/drawing/2014/main" id="{5CC35D87-D00C-C159-8A3F-B777B399E5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7271" y="3505199"/>
              <a:ext cx="688128" cy="279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900" b="1" dirty="0"/>
                <a:t>ADC</a:t>
              </a:r>
            </a:p>
          </p:txBody>
        </p:sp>
        <p:sp>
          <p:nvSpPr>
            <p:cNvPr id="10" name="Text Box 12">
              <a:extLst>
                <a:ext uri="{FF2B5EF4-FFF2-40B4-BE49-F238E27FC236}">
                  <a16:creationId xmlns:a16="http://schemas.microsoft.com/office/drawing/2014/main" id="{B4426FEB-4E15-ABED-90FB-A7C36CAF5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8931" y="1138238"/>
              <a:ext cx="2459959" cy="279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 eaLnBrk="1" hangingPunct="1"/>
              <a:r>
                <a:rPr lang="en-US" altLang="en-US" sz="900" b="1" dirty="0"/>
                <a:t>machine timing (CTIM)</a:t>
              </a:r>
            </a:p>
          </p:txBody>
        </p:sp>
        <p:sp>
          <p:nvSpPr>
            <p:cNvPr id="11" name="Line 16">
              <a:extLst>
                <a:ext uri="{FF2B5EF4-FFF2-40B4-BE49-F238E27FC236}">
                  <a16:creationId xmlns:a16="http://schemas.microsoft.com/office/drawing/2014/main" id="{1AEBF338-2098-8353-5D18-C3780CCCF6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48038" y="3429000"/>
              <a:ext cx="76200" cy="762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7">
              <a:extLst>
                <a:ext uri="{FF2B5EF4-FFF2-40B4-BE49-F238E27FC236}">
                  <a16:creationId xmlns:a16="http://schemas.microsoft.com/office/drawing/2014/main" id="{F57A48F6-C37C-4171-0B62-82EF10ADDD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24238" y="3429000"/>
              <a:ext cx="76200" cy="762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29">
              <a:extLst>
                <a:ext uri="{FF2B5EF4-FFF2-40B4-BE49-F238E27FC236}">
                  <a16:creationId xmlns:a16="http://schemas.microsoft.com/office/drawing/2014/main" id="{CD65FEA0-897B-5551-289F-70221B335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6939" y="1733907"/>
              <a:ext cx="806594" cy="279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900" b="1" dirty="0" err="1"/>
                <a:t>f</a:t>
              </a:r>
              <a:r>
                <a:rPr lang="en-US" altLang="en-US" sz="900" b="1" baseline="-25000" dirty="0" err="1"/>
                <a:t>RF,SPS</a:t>
              </a:r>
              <a:endParaRPr lang="en-US" altLang="en-US" sz="900" b="1" baseline="-25000" dirty="0"/>
            </a:p>
          </p:txBody>
        </p:sp>
        <p:sp>
          <p:nvSpPr>
            <p:cNvPr id="14" name="Text Box 32">
              <a:extLst>
                <a:ext uri="{FF2B5EF4-FFF2-40B4-BE49-F238E27FC236}">
                  <a16:creationId xmlns:a16="http://schemas.microsoft.com/office/drawing/2014/main" id="{58EC666B-DEC6-3C99-2E88-7FCA00F7D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71513" y="3472175"/>
              <a:ext cx="762001" cy="370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 i="1">
                  <a:solidFill>
                    <a:schemeClr val="hlink"/>
                  </a:solidFill>
                </a:rPr>
                <a:t>beam</a:t>
              </a:r>
              <a:r>
                <a:rPr lang="en-US" altLang="en-US" sz="900" b="1">
                  <a:solidFill>
                    <a:schemeClr val="hlink"/>
                  </a:solidFill>
                </a:rPr>
                <a:t> </a:t>
              </a:r>
            </a:p>
          </p:txBody>
        </p:sp>
        <p:sp>
          <p:nvSpPr>
            <p:cNvPr id="15" name="Rectangle 38">
              <a:extLst>
                <a:ext uri="{FF2B5EF4-FFF2-40B4-BE49-F238E27FC236}">
                  <a16:creationId xmlns:a16="http://schemas.microsoft.com/office/drawing/2014/main" id="{5564A661-2BD8-A35D-013A-1E9FE91AE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801" y="3429000"/>
              <a:ext cx="584200" cy="43180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/>
                <a:t>WCM</a:t>
              </a:r>
            </a:p>
          </p:txBody>
        </p:sp>
        <p:sp>
          <p:nvSpPr>
            <p:cNvPr id="16" name="Rectangle 42">
              <a:extLst>
                <a:ext uri="{FF2B5EF4-FFF2-40B4-BE49-F238E27FC236}">
                  <a16:creationId xmlns:a16="http://schemas.microsoft.com/office/drawing/2014/main" id="{D06548A1-6F6D-C85D-ADD2-B7703AD16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638" y="1844675"/>
              <a:ext cx="792163" cy="4318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400" b="1"/>
                <a:t>VTU</a:t>
              </a:r>
            </a:p>
          </p:txBody>
        </p:sp>
        <p:sp>
          <p:nvSpPr>
            <p:cNvPr id="17" name="Rectangle 43">
              <a:extLst>
                <a:ext uri="{FF2B5EF4-FFF2-40B4-BE49-F238E27FC236}">
                  <a16:creationId xmlns:a16="http://schemas.microsoft.com/office/drawing/2014/main" id="{B260B722-A5F1-BF47-4624-F7C9C9E18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638" y="2492375"/>
              <a:ext cx="792163" cy="4318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1400" b="1"/>
                <a:t>VTU</a:t>
              </a:r>
            </a:p>
          </p:txBody>
        </p:sp>
        <p:sp>
          <p:nvSpPr>
            <p:cNvPr id="18" name="AutoShape 44">
              <a:extLst>
                <a:ext uri="{FF2B5EF4-FFF2-40B4-BE49-F238E27FC236}">
                  <a16:creationId xmlns:a16="http://schemas.microsoft.com/office/drawing/2014/main" id="{2A78AC2E-5711-C59F-D886-AB9EEE4119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11526" y="2889250"/>
              <a:ext cx="217487" cy="287338"/>
            </a:xfrm>
            <a:prstGeom prst="moon">
              <a:avLst>
                <a:gd name="adj" fmla="val 50000"/>
              </a:avLst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vert="eaVert"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19" name="Line 45">
              <a:extLst>
                <a:ext uri="{FF2B5EF4-FFF2-40B4-BE49-F238E27FC236}">
                  <a16:creationId xmlns:a16="http://schemas.microsoft.com/office/drawing/2014/main" id="{0E1D8055-C7DF-4288-4BE8-2002BDF73B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4801" y="2708275"/>
              <a:ext cx="50323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6">
              <a:extLst>
                <a:ext uri="{FF2B5EF4-FFF2-40B4-BE49-F238E27FC236}">
                  <a16:creationId xmlns:a16="http://schemas.microsoft.com/office/drawing/2014/main" id="{BEB04ADA-8D32-B29B-1932-47AE7113B5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43213" y="2060575"/>
              <a:ext cx="6492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47">
              <a:extLst>
                <a:ext uri="{FF2B5EF4-FFF2-40B4-BE49-F238E27FC236}">
                  <a16:creationId xmlns:a16="http://schemas.microsoft.com/office/drawing/2014/main" id="{0F54684A-5F09-8069-A639-3699D3A348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48038" y="2708275"/>
              <a:ext cx="0" cy="28892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8">
              <a:extLst>
                <a:ext uri="{FF2B5EF4-FFF2-40B4-BE49-F238E27FC236}">
                  <a16:creationId xmlns:a16="http://schemas.microsoft.com/office/drawing/2014/main" id="{6229A896-27F4-C65D-0EA9-5CE22C8CEF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92501" y="2060575"/>
              <a:ext cx="0" cy="936625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9">
              <a:extLst>
                <a:ext uri="{FF2B5EF4-FFF2-40B4-BE49-F238E27FC236}">
                  <a16:creationId xmlns:a16="http://schemas.microsoft.com/office/drawing/2014/main" id="{CD85B962-8D24-74A2-5C5D-2B30E92807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421063" y="3141663"/>
              <a:ext cx="0" cy="28733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50">
              <a:extLst>
                <a:ext uri="{FF2B5EF4-FFF2-40B4-BE49-F238E27FC236}">
                  <a16:creationId xmlns:a16="http://schemas.microsoft.com/office/drawing/2014/main" id="{32D68EC9-6488-FEBF-841C-1D819BBBBA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7451" y="1989138"/>
              <a:ext cx="8651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51">
              <a:extLst>
                <a:ext uri="{FF2B5EF4-FFF2-40B4-BE49-F238E27FC236}">
                  <a16:creationId xmlns:a16="http://schemas.microsoft.com/office/drawing/2014/main" id="{7A13E77D-ACBF-0BBC-EE79-651403042E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7451" y="2133600"/>
              <a:ext cx="8651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2">
              <a:extLst>
                <a:ext uri="{FF2B5EF4-FFF2-40B4-BE49-F238E27FC236}">
                  <a16:creationId xmlns:a16="http://schemas.microsoft.com/office/drawing/2014/main" id="{7DE9B95B-3A9F-37B6-4BBA-19369453C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7451" y="2636838"/>
              <a:ext cx="8651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53">
              <a:extLst>
                <a:ext uri="{FF2B5EF4-FFF2-40B4-BE49-F238E27FC236}">
                  <a16:creationId xmlns:a16="http://schemas.microsoft.com/office/drawing/2014/main" id="{35CD9001-368E-D07F-EFE7-24374412D9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7451" y="2781300"/>
              <a:ext cx="8651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54">
              <a:extLst>
                <a:ext uri="{FF2B5EF4-FFF2-40B4-BE49-F238E27FC236}">
                  <a16:creationId xmlns:a16="http://schemas.microsoft.com/office/drawing/2014/main" id="{68EB24D1-8F93-00B1-A867-98EA49627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6938" y="2024330"/>
              <a:ext cx="845225" cy="279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900" b="1"/>
                <a:t>f</a:t>
              </a:r>
              <a:r>
                <a:rPr lang="en-US" altLang="en-US" sz="900" b="1" baseline="-25000"/>
                <a:t>rev,SPS</a:t>
              </a:r>
            </a:p>
          </p:txBody>
        </p:sp>
        <p:sp>
          <p:nvSpPr>
            <p:cNvPr id="29" name="Text Box 55">
              <a:extLst>
                <a:ext uri="{FF2B5EF4-FFF2-40B4-BE49-F238E27FC236}">
                  <a16:creationId xmlns:a16="http://schemas.microsoft.com/office/drawing/2014/main" id="{E90AA554-C38C-1C8D-F576-B715E8577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6938" y="2386637"/>
              <a:ext cx="1151690" cy="279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900" b="1"/>
                <a:t>f</a:t>
              </a:r>
              <a:r>
                <a:rPr lang="en-US" altLang="en-US" sz="900" b="1" baseline="-25000"/>
                <a:t>RF,LHC,AWK</a:t>
              </a:r>
            </a:p>
          </p:txBody>
        </p:sp>
        <p:sp>
          <p:nvSpPr>
            <p:cNvPr id="30" name="Text Box 56">
              <a:extLst>
                <a:ext uri="{FF2B5EF4-FFF2-40B4-BE49-F238E27FC236}">
                  <a16:creationId xmlns:a16="http://schemas.microsoft.com/office/drawing/2014/main" id="{7A24A04C-EE3B-539A-47D2-ACBE51DD3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6937" y="2590800"/>
              <a:ext cx="433173" cy="279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900" b="1"/>
                <a:t>f</a:t>
              </a:r>
              <a:r>
                <a:rPr lang="en-US" altLang="en-US" sz="900" b="1" baseline="-25000"/>
                <a:t>c</a:t>
              </a:r>
            </a:p>
          </p:txBody>
        </p:sp>
        <p:sp>
          <p:nvSpPr>
            <p:cNvPr id="31" name="Line 57">
              <a:extLst>
                <a:ext uri="{FF2B5EF4-FFF2-40B4-BE49-F238E27FC236}">
                  <a16:creationId xmlns:a16="http://schemas.microsoft.com/office/drawing/2014/main" id="{4D500FF3-5203-7300-9F31-EDEC9B340D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29126" y="1412875"/>
              <a:ext cx="576263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58">
              <a:extLst>
                <a:ext uri="{FF2B5EF4-FFF2-40B4-BE49-F238E27FC236}">
                  <a16:creationId xmlns:a16="http://schemas.microsoft.com/office/drawing/2014/main" id="{86A2AB7C-9F78-163D-12F0-64EB35E5C5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05387" y="1412875"/>
              <a:ext cx="0" cy="57626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9">
              <a:extLst>
                <a:ext uri="{FF2B5EF4-FFF2-40B4-BE49-F238E27FC236}">
                  <a16:creationId xmlns:a16="http://schemas.microsoft.com/office/drawing/2014/main" id="{007ACD4C-0900-A62D-BBEB-08C6E75228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87451" y="1412875"/>
              <a:ext cx="23764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900"/>
            </a:p>
          </p:txBody>
        </p:sp>
        <p:sp>
          <p:nvSpPr>
            <p:cNvPr id="34" name="Line 60">
              <a:extLst>
                <a:ext uri="{FF2B5EF4-FFF2-40B4-BE49-F238E27FC236}">
                  <a16:creationId xmlns:a16="http://schemas.microsoft.com/office/drawing/2014/main" id="{53B3550A-7A7C-F650-468D-94BE05135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19200" y="3643113"/>
              <a:ext cx="22860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61">
              <a:extLst>
                <a:ext uri="{FF2B5EF4-FFF2-40B4-BE49-F238E27FC236}">
                  <a16:creationId xmlns:a16="http://schemas.microsoft.com/office/drawing/2014/main" id="{EABF389A-D99A-0E7D-2957-7FAFF64A13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57687" y="3647942"/>
              <a:ext cx="22860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62">
              <a:extLst>
                <a:ext uri="{FF2B5EF4-FFF2-40B4-BE49-F238E27FC236}">
                  <a16:creationId xmlns:a16="http://schemas.microsoft.com/office/drawing/2014/main" id="{8C0B40B1-D5F6-E1CC-85D9-3456E2F8E1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29200" y="2852738"/>
              <a:ext cx="0" cy="881062"/>
            </a:xfrm>
            <a:prstGeom prst="line">
              <a:avLst/>
            </a:prstGeom>
            <a:noFill/>
            <a:ln w="38100" cap="sq" cmpd="dbl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63">
              <a:extLst>
                <a:ext uri="{FF2B5EF4-FFF2-40B4-BE49-F238E27FC236}">
                  <a16:creationId xmlns:a16="http://schemas.microsoft.com/office/drawing/2014/main" id="{3EEDD79E-9EA3-4A6F-5C9B-10D753885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0201" y="3733800"/>
              <a:ext cx="865188" cy="0"/>
            </a:xfrm>
            <a:prstGeom prst="line">
              <a:avLst/>
            </a:prstGeom>
            <a:noFill/>
            <a:ln w="38100" cap="sq" cmpd="dbl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9CCD70CB-F465-AE85-95CE-BA6E6AA42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7400" y="2133600"/>
              <a:ext cx="792163" cy="4318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/>
                <a:t>CTRI</a:t>
              </a:r>
            </a:p>
          </p:txBody>
        </p:sp>
        <p:sp>
          <p:nvSpPr>
            <p:cNvPr id="39" name="Line 65">
              <a:extLst>
                <a:ext uri="{FF2B5EF4-FFF2-40B4-BE49-F238E27FC236}">
                  <a16:creationId xmlns:a16="http://schemas.microsoft.com/office/drawing/2014/main" id="{1D335D04-8F34-87FE-3E88-C688C7075C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64162" y="2349500"/>
              <a:ext cx="50323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66">
              <a:extLst>
                <a:ext uri="{FF2B5EF4-FFF2-40B4-BE49-F238E27FC236}">
                  <a16:creationId xmlns:a16="http://schemas.microsoft.com/office/drawing/2014/main" id="{92D9672F-1092-6EE6-AE6B-B4DF766FFC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9562" y="2349500"/>
              <a:ext cx="576263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Rectangle 67">
              <a:extLst>
                <a:ext uri="{FF2B5EF4-FFF2-40B4-BE49-F238E27FC236}">
                  <a16:creationId xmlns:a16="http://schemas.microsoft.com/office/drawing/2014/main" id="{380D3C1A-6E7F-0DF4-C5DB-856A19F2B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5825" y="2133600"/>
              <a:ext cx="1008063" cy="43180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US" sz="900" b="1"/>
                <a:t>BA3 BIC</a:t>
              </a:r>
            </a:p>
          </p:txBody>
        </p:sp>
        <p:sp>
          <p:nvSpPr>
            <p:cNvPr id="42" name="Rectangle 38">
              <a:extLst>
                <a:ext uri="{FF2B5EF4-FFF2-40B4-BE49-F238E27FC236}">
                  <a16:creationId xmlns:a16="http://schemas.microsoft.com/office/drawing/2014/main" id="{1B14F590-4FEF-2E13-23E6-3E3BB4996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1400" y="3495542"/>
              <a:ext cx="431800" cy="304800"/>
            </a:xfrm>
            <a:prstGeom prst="rect">
              <a:avLst/>
            </a:prstGeom>
            <a:solidFill>
              <a:srgbClr val="D5ECF7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/>
              <a:endParaRPr lang="en-US" altLang="en-US" sz="1200" b="1"/>
            </a:p>
          </p:txBody>
        </p:sp>
        <p:sp>
          <p:nvSpPr>
            <p:cNvPr id="43" name="Line 60">
              <a:extLst>
                <a:ext uri="{FF2B5EF4-FFF2-40B4-BE49-F238E27FC236}">
                  <a16:creationId xmlns:a16="http://schemas.microsoft.com/office/drawing/2014/main" id="{60580CE7-284D-4B19-2BCD-86EACB6202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81516" y="3576571"/>
              <a:ext cx="304800" cy="15240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60">
              <a:extLst>
                <a:ext uri="{FF2B5EF4-FFF2-40B4-BE49-F238E27FC236}">
                  <a16:creationId xmlns:a16="http://schemas.microsoft.com/office/drawing/2014/main" id="{956C405C-C1BE-33AA-7680-5B2DECAF97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5928" y="3649060"/>
              <a:ext cx="258372" cy="122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57">
              <a:extLst>
                <a:ext uri="{FF2B5EF4-FFF2-40B4-BE49-F238E27FC236}">
                  <a16:creationId xmlns:a16="http://schemas.microsoft.com/office/drawing/2014/main" id="{17A63F71-69DD-9ECB-C3CF-18ADE1765C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76800" y="2855986"/>
              <a:ext cx="461" cy="72541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58">
              <a:extLst>
                <a:ext uri="{FF2B5EF4-FFF2-40B4-BE49-F238E27FC236}">
                  <a16:creationId xmlns:a16="http://schemas.microsoft.com/office/drawing/2014/main" id="{13D30E86-1410-92EE-7D98-1612460CBB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4732" y="3576301"/>
              <a:ext cx="732068" cy="5099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42C6DAD-996B-4B2D-6303-795365873269}"/>
              </a:ext>
            </a:extLst>
          </p:cNvPr>
          <p:cNvGrpSpPr/>
          <p:nvPr/>
        </p:nvGrpSpPr>
        <p:grpSpPr>
          <a:xfrm>
            <a:off x="8532613" y="1371288"/>
            <a:ext cx="2492828" cy="1973127"/>
            <a:chOff x="8863149" y="1825625"/>
            <a:chExt cx="3048000" cy="2438400"/>
          </a:xfrm>
        </p:grpSpPr>
        <p:pic>
          <p:nvPicPr>
            <p:cNvPr id="48" name="Picture 4" descr="fcycle2">
              <a:extLst>
                <a:ext uri="{FF2B5EF4-FFF2-40B4-BE49-F238E27FC236}">
                  <a16:creationId xmlns:a16="http://schemas.microsoft.com/office/drawing/2014/main" id="{754C5F0C-D1DC-7B9A-266B-094AE7E4B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27" t="2458" r="64194"/>
            <a:stretch>
              <a:fillRect/>
            </a:stretch>
          </p:blipFill>
          <p:spPr bwMode="auto">
            <a:xfrm>
              <a:off x="8863149" y="1825625"/>
              <a:ext cx="3048000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DAF062-508A-7EA7-0E97-9A08F1708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6462" y="2903537"/>
              <a:ext cx="180967" cy="160338"/>
            </a:xfrm>
            <a:prstGeom prst="ellipse">
              <a:avLst/>
            </a:prstGeom>
            <a:solidFill>
              <a:srgbClr val="FF0066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0" name="Oval 10">
              <a:extLst>
                <a:ext uri="{FF2B5EF4-FFF2-40B4-BE49-F238E27FC236}">
                  <a16:creationId xmlns:a16="http://schemas.microsoft.com/office/drawing/2014/main" id="{9A869C0C-5347-21D5-782B-E6BAB7FE1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3923" y="2854325"/>
              <a:ext cx="180967" cy="160338"/>
            </a:xfrm>
            <a:prstGeom prst="ellipse">
              <a:avLst/>
            </a:prstGeom>
            <a:solidFill>
              <a:srgbClr val="FF0066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1" name="Oval 14">
              <a:extLst>
                <a:ext uri="{FF2B5EF4-FFF2-40B4-BE49-F238E27FC236}">
                  <a16:creationId xmlns:a16="http://schemas.microsoft.com/office/drawing/2014/main" id="{5748533A-322D-A307-7661-6B5322F2B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7735" y="2801938"/>
              <a:ext cx="180967" cy="160338"/>
            </a:xfrm>
            <a:prstGeom prst="ellipse">
              <a:avLst/>
            </a:prstGeom>
            <a:solidFill>
              <a:srgbClr val="FF0066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2" name="Oval 15">
              <a:extLst>
                <a:ext uri="{FF2B5EF4-FFF2-40B4-BE49-F238E27FC236}">
                  <a16:creationId xmlns:a16="http://schemas.microsoft.com/office/drawing/2014/main" id="{CE22273A-A676-1F9A-C102-3E931150A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1546" y="2749550"/>
              <a:ext cx="180967" cy="160338"/>
            </a:xfrm>
            <a:prstGeom prst="ellipse">
              <a:avLst/>
            </a:prstGeom>
            <a:solidFill>
              <a:srgbClr val="FF0066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3" name="Oval 6">
              <a:extLst>
                <a:ext uri="{FF2B5EF4-FFF2-40B4-BE49-F238E27FC236}">
                  <a16:creationId xmlns:a16="http://schemas.microsoft.com/office/drawing/2014/main" id="{7F188882-83FA-680E-CC05-08593B565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6349" y="2071687"/>
              <a:ext cx="180981" cy="166752"/>
            </a:xfrm>
            <a:prstGeom prst="ellipse">
              <a:avLst/>
            </a:prstGeom>
            <a:solidFill>
              <a:srgbClr val="00CC00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4" name="Oval 16">
              <a:extLst>
                <a:ext uri="{FF2B5EF4-FFF2-40B4-BE49-F238E27FC236}">
                  <a16:creationId xmlns:a16="http://schemas.microsoft.com/office/drawing/2014/main" id="{1D2F97D8-CE9D-B374-4E75-BD41DDDE0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4450" y="2071687"/>
              <a:ext cx="180981" cy="166752"/>
            </a:xfrm>
            <a:prstGeom prst="ellipse">
              <a:avLst/>
            </a:prstGeom>
            <a:solidFill>
              <a:srgbClr val="00CC00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5" name="Oval 17">
              <a:extLst>
                <a:ext uri="{FF2B5EF4-FFF2-40B4-BE49-F238E27FC236}">
                  <a16:creationId xmlns:a16="http://schemas.microsoft.com/office/drawing/2014/main" id="{C66ABA64-E658-8314-F8B4-31924F73F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2552" y="2071687"/>
              <a:ext cx="180981" cy="166752"/>
            </a:xfrm>
            <a:prstGeom prst="ellipse">
              <a:avLst/>
            </a:prstGeom>
            <a:solidFill>
              <a:srgbClr val="00CC00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6" name="Oval 9">
              <a:extLst>
                <a:ext uri="{FF2B5EF4-FFF2-40B4-BE49-F238E27FC236}">
                  <a16:creationId xmlns:a16="http://schemas.microsoft.com/office/drawing/2014/main" id="{A93F5506-057D-1D8D-DE6D-7EED7D371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8124" y="3775074"/>
              <a:ext cx="180975" cy="160338"/>
            </a:xfrm>
            <a:prstGeom prst="ellipse">
              <a:avLst/>
            </a:prstGeom>
            <a:solidFill>
              <a:srgbClr val="00CCFF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7" name="Oval 11">
              <a:extLst>
                <a:ext uri="{FF2B5EF4-FFF2-40B4-BE49-F238E27FC236}">
                  <a16:creationId xmlns:a16="http://schemas.microsoft.com/office/drawing/2014/main" id="{4435850B-1186-9219-DE9D-49271FB45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41037" y="3775074"/>
              <a:ext cx="180975" cy="160338"/>
            </a:xfrm>
            <a:prstGeom prst="ellipse">
              <a:avLst/>
            </a:prstGeom>
            <a:solidFill>
              <a:srgbClr val="00CCFF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8" name="Oval 12">
              <a:extLst>
                <a:ext uri="{FF2B5EF4-FFF2-40B4-BE49-F238E27FC236}">
                  <a16:creationId xmlns:a16="http://schemas.microsoft.com/office/drawing/2014/main" id="{3DF50865-603D-EB88-023E-9D064217B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3474" y="3775074"/>
              <a:ext cx="180975" cy="160338"/>
            </a:xfrm>
            <a:prstGeom prst="ellipse">
              <a:avLst/>
            </a:prstGeom>
            <a:solidFill>
              <a:srgbClr val="00CCFF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  <p:sp>
          <p:nvSpPr>
            <p:cNvPr id="59" name="Oval 13">
              <a:extLst>
                <a:ext uri="{FF2B5EF4-FFF2-40B4-BE49-F238E27FC236}">
                  <a16:creationId xmlns:a16="http://schemas.microsoft.com/office/drawing/2014/main" id="{504AC9A0-71CC-C494-13BB-429880CEF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4324" y="3775074"/>
              <a:ext cx="180975" cy="160338"/>
            </a:xfrm>
            <a:prstGeom prst="ellipse">
              <a:avLst/>
            </a:prstGeom>
            <a:solidFill>
              <a:srgbClr val="00CCFF">
                <a:alpha val="50195"/>
              </a:srgbClr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 altLang="en-US" sz="1800"/>
            </a:p>
          </p:txBody>
        </p:sp>
      </p:grpSp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D2632A69-C04C-C20E-AE5E-F6DE085BC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</p:spTree>
    <p:extLst>
      <p:ext uri="{BB962C8B-B14F-4D97-AF65-F5344CB8AC3E}">
        <p14:creationId xmlns:p14="http://schemas.microsoft.com/office/powerpoint/2010/main" val="180703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71">
            <a:extLst>
              <a:ext uri="{FF2B5EF4-FFF2-40B4-BE49-F238E27FC236}">
                <a16:creationId xmlns:a16="http://schemas.microsoft.com/office/drawing/2014/main" id="{C38617B7-FF34-8DE3-425F-77A75E40A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SPS Beam Quality Monitor: OP display</a:t>
            </a:r>
          </a:p>
        </p:txBody>
      </p:sp>
      <p:sp>
        <p:nvSpPr>
          <p:cNvPr id="73" name="Content Placeholder 72">
            <a:extLst>
              <a:ext uri="{FF2B5EF4-FFF2-40B4-BE49-F238E27FC236}">
                <a16:creationId xmlns:a16="http://schemas.microsoft.com/office/drawing/2014/main" id="{A64F68B5-825D-19DF-D4A0-48494AD92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0000"/>
            <a:ext cx="4993228" cy="341849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functionality evolved into monitoring of longitudinal beam parameters for OP and RF </a:t>
            </a:r>
          </a:p>
          <a:p>
            <a:pPr lvl="1"/>
            <a:r>
              <a:rPr lang="en-US" dirty="0"/>
              <a:t>bunch length, b-b-b intensity variations, filling schemes</a:t>
            </a:r>
          </a:p>
          <a:p>
            <a:pPr lvl="1"/>
            <a:r>
              <a:rPr lang="en-US" dirty="0"/>
              <a:t>trend plots</a:t>
            </a:r>
          </a:p>
          <a:p>
            <a:pPr lvl="1"/>
            <a:r>
              <a:rPr lang="en-US" dirty="0"/>
              <a:t>GUI with red/green status per parameter</a:t>
            </a:r>
          </a:p>
          <a:p>
            <a:pPr lvl="1"/>
            <a:r>
              <a:rPr lang="en-US" dirty="0"/>
              <a:t>all settings in the LSA database, all results logged</a:t>
            </a:r>
          </a:p>
          <a:p>
            <a:endParaRPr lang="en-GB" dirty="0"/>
          </a:p>
        </p:txBody>
      </p:sp>
      <p:grpSp>
        <p:nvGrpSpPr>
          <p:cNvPr id="47" name="Group 2">
            <a:extLst>
              <a:ext uri="{FF2B5EF4-FFF2-40B4-BE49-F238E27FC236}">
                <a16:creationId xmlns:a16="http://schemas.microsoft.com/office/drawing/2014/main" id="{4972D8B9-DC66-EF27-4E68-512FBFE5BF8A}"/>
              </a:ext>
            </a:extLst>
          </p:cNvPr>
          <p:cNvGrpSpPr>
            <a:grpSpLocks/>
          </p:cNvGrpSpPr>
          <p:nvPr/>
        </p:nvGrpSpPr>
        <p:grpSpPr bwMode="auto">
          <a:xfrm>
            <a:off x="5800651" y="4435223"/>
            <a:ext cx="5965543" cy="1823880"/>
            <a:chOff x="5715000" y="5358145"/>
            <a:chExt cx="3167063" cy="769530"/>
          </a:xfrm>
        </p:grpSpPr>
        <p:pic>
          <p:nvPicPr>
            <p:cNvPr id="48" name="Picture 24">
              <a:extLst>
                <a:ext uri="{FF2B5EF4-FFF2-40B4-BE49-F238E27FC236}">
                  <a16:creationId xmlns:a16="http://schemas.microsoft.com/office/drawing/2014/main" id="{5F81174D-49C4-5E5C-5CAC-9533236362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0"/>
            <a:stretch>
              <a:fillRect/>
            </a:stretch>
          </p:blipFill>
          <p:spPr bwMode="auto">
            <a:xfrm>
              <a:off x="5715000" y="5358145"/>
              <a:ext cx="3146425" cy="187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49" name="Picture 25">
              <a:extLst>
                <a:ext uri="{FF2B5EF4-FFF2-40B4-BE49-F238E27FC236}">
                  <a16:creationId xmlns:a16="http://schemas.microsoft.com/office/drawing/2014/main" id="{FC41E49A-626B-64BC-83EC-1DE4E04488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9" b="5084"/>
            <a:stretch>
              <a:fillRect/>
            </a:stretch>
          </p:blipFill>
          <p:spPr bwMode="auto">
            <a:xfrm>
              <a:off x="5715000" y="5702286"/>
              <a:ext cx="3157538" cy="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0" name="Picture 26">
              <a:extLst>
                <a:ext uri="{FF2B5EF4-FFF2-40B4-BE49-F238E27FC236}">
                  <a16:creationId xmlns:a16="http://schemas.microsoft.com/office/drawing/2014/main" id="{15E81B66-1BFD-C183-09AE-79B10ED459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49"/>
            <a:stretch>
              <a:fillRect/>
            </a:stretch>
          </p:blipFill>
          <p:spPr bwMode="auto">
            <a:xfrm>
              <a:off x="5715000" y="6034014"/>
              <a:ext cx="3167063" cy="93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1" name="Picture 27">
              <a:extLst>
                <a:ext uri="{FF2B5EF4-FFF2-40B4-BE49-F238E27FC236}">
                  <a16:creationId xmlns:a16="http://schemas.microsoft.com/office/drawing/2014/main" id="{E090D720-EDCA-FCF4-EA92-33EF02CF0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6" t="-1695" r="598" b="20338"/>
            <a:stretch>
              <a:fillRect/>
            </a:stretch>
          </p:blipFill>
          <p:spPr bwMode="auto">
            <a:xfrm>
              <a:off x="5791200" y="5958087"/>
              <a:ext cx="308610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2" name="Picture 28">
              <a:extLst>
                <a:ext uri="{FF2B5EF4-FFF2-40B4-BE49-F238E27FC236}">
                  <a16:creationId xmlns:a16="http://schemas.microsoft.com/office/drawing/2014/main" id="{431BCAB7-DF0C-9927-7147-0C1D6548E5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8" b="10170"/>
            <a:stretch>
              <a:fillRect/>
            </a:stretch>
          </p:blipFill>
          <p:spPr bwMode="auto">
            <a:xfrm>
              <a:off x="5715000" y="5618149"/>
              <a:ext cx="3162300" cy="8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3" name="Picture 29">
              <a:extLst>
                <a:ext uri="{FF2B5EF4-FFF2-40B4-BE49-F238E27FC236}">
                  <a16:creationId xmlns:a16="http://schemas.microsoft.com/office/drawing/2014/main" id="{97015ACB-AA3E-B85D-93FE-920FFBDEB6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8" b="5084"/>
            <a:stretch>
              <a:fillRect/>
            </a:stretch>
          </p:blipFill>
          <p:spPr bwMode="auto">
            <a:xfrm>
              <a:off x="5715000" y="5532758"/>
              <a:ext cx="3162300" cy="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4" name="Picture 30">
              <a:extLst>
                <a:ext uri="{FF2B5EF4-FFF2-40B4-BE49-F238E27FC236}">
                  <a16:creationId xmlns:a16="http://schemas.microsoft.com/office/drawing/2014/main" id="{D1263DE4-A7D9-D917-396B-FED6EB060D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5863495"/>
              <a:ext cx="3165225" cy="1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grpSp>
          <p:nvGrpSpPr>
            <p:cNvPr id="55" name="Group 35">
              <a:extLst>
                <a:ext uri="{FF2B5EF4-FFF2-40B4-BE49-F238E27FC236}">
                  <a16:creationId xmlns:a16="http://schemas.microsoft.com/office/drawing/2014/main" id="{0F358A14-99E3-B54C-7C96-21088CCE04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000" y="5789688"/>
              <a:ext cx="3162300" cy="84136"/>
              <a:chOff x="3552" y="1872"/>
              <a:chExt cx="1992" cy="53"/>
            </a:xfrm>
          </p:grpSpPr>
          <p:pic>
            <p:nvPicPr>
              <p:cNvPr id="56" name="Picture 32">
                <a:extLst>
                  <a:ext uri="{FF2B5EF4-FFF2-40B4-BE49-F238E27FC236}">
                    <a16:creationId xmlns:a16="http://schemas.microsoft.com/office/drawing/2014/main" id="{AFD3C6C2-2093-9B6A-8A67-E0DDDA8B9B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8" b="10170"/>
              <a:stretch>
                <a:fillRect/>
              </a:stretch>
            </p:blipFill>
            <p:spPr bwMode="auto">
              <a:xfrm>
                <a:off x="3552" y="1872"/>
                <a:ext cx="1992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  <p:pic>
            <p:nvPicPr>
              <p:cNvPr id="57" name="Picture 34">
                <a:extLst>
                  <a:ext uri="{FF2B5EF4-FFF2-40B4-BE49-F238E27FC236}">
                    <a16:creationId xmlns:a16="http://schemas.microsoft.com/office/drawing/2014/main" id="{9FC7EBA9-DEC0-F944-0614-70F0661EDA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019" t="10170" r="22903" b="5086"/>
              <a:stretch>
                <a:fillRect/>
              </a:stretch>
            </p:blipFill>
            <p:spPr bwMode="auto">
              <a:xfrm>
                <a:off x="5319" y="1875"/>
                <a:ext cx="222" cy="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</p:pic>
        </p:grpSp>
      </p:grpSp>
      <p:pic>
        <p:nvPicPr>
          <p:cNvPr id="58" name="Picture 5">
            <a:extLst>
              <a:ext uri="{FF2B5EF4-FFF2-40B4-BE49-F238E27FC236}">
                <a16:creationId xmlns:a16="http://schemas.microsoft.com/office/drawing/2014/main" id="{E5A9CCB0-21D5-800E-729F-3B4FC9FCDB5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" t="9044" r="4667" b="59935"/>
          <a:stretch/>
        </p:blipFill>
        <p:spPr bwMode="auto">
          <a:xfrm>
            <a:off x="5800652" y="2685509"/>
            <a:ext cx="5965543" cy="16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5">
            <a:extLst>
              <a:ext uri="{FF2B5EF4-FFF2-40B4-BE49-F238E27FC236}">
                <a16:creationId xmlns:a16="http://schemas.microsoft.com/office/drawing/2014/main" id="{F2EA40F0-4248-BAB5-3B31-FCD969700F35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5" t="10159" r="2827" b="62748"/>
          <a:stretch/>
        </p:blipFill>
        <p:spPr bwMode="auto">
          <a:xfrm>
            <a:off x="5789165" y="1166404"/>
            <a:ext cx="5977030" cy="141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D7181E5F-DC8A-81A5-FC51-0E57B62B3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</p:spTree>
    <p:extLst>
      <p:ext uri="{BB962C8B-B14F-4D97-AF65-F5344CB8AC3E}">
        <p14:creationId xmlns:p14="http://schemas.microsoft.com/office/powerpoint/2010/main" val="98383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5821-00D3-9460-8E58-D7A493BF8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1600" cy="970301"/>
          </a:xfrm>
        </p:spPr>
        <p:txBody>
          <a:bodyPr>
            <a:normAutofit fontScale="90000"/>
          </a:bodyPr>
          <a:lstStyle/>
          <a:p>
            <a:r>
              <a:rPr lang="en-GB" sz="4400" b="1" dirty="0"/>
              <a:t>LHC Beam Quality Monitors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C5098-7B80-FA18-C11E-83850E7FD4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14814"/>
            <a:ext cx="4873668" cy="191418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provides bunch length evolution</a:t>
            </a:r>
          </a:p>
          <a:p>
            <a:pPr lvl="1"/>
            <a:r>
              <a:rPr lang="en-GB" dirty="0"/>
              <a:t>also b-b-b peak, relative intensity per bucket, filling pattern</a:t>
            </a:r>
          </a:p>
          <a:p>
            <a:r>
              <a:rPr lang="en-GB" dirty="0"/>
              <a:t>measures every 20 </a:t>
            </a:r>
            <a:r>
              <a:rPr lang="en-GB" dirty="0" err="1"/>
              <a:t>ms</a:t>
            </a:r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56F3FB-5E57-60A3-C36F-58FEBE7E99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14813"/>
            <a:ext cx="5181600" cy="1687006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online b-b-b bunch lengths</a:t>
            </a:r>
          </a:p>
          <a:p>
            <a:pPr lvl="1"/>
            <a:r>
              <a:rPr lang="en-GB" dirty="0"/>
              <a:t>used also for feedback on controlled long. emittance blow up</a:t>
            </a:r>
          </a:p>
          <a:p>
            <a:r>
              <a:rPr lang="en-GB" dirty="0"/>
              <a:t>beam pattern per ring</a:t>
            </a:r>
          </a:p>
          <a:p>
            <a:pPr lvl="1"/>
            <a:r>
              <a:rPr lang="en-GB" dirty="0"/>
              <a:t>verified during injection process for automation of beam requests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63A4-A4BF-DF23-4C83-271072E5F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giulia.papotti@cern.ch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E6F0C42-4186-D7CC-277A-914A0CD263A9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5181600" cy="970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 b="1" dirty="0"/>
              <a:t>SPS Online Bunch Length Measurement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4EDCFC3D-BB54-0BF5-18F1-81B145F03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937" y="3201821"/>
            <a:ext cx="3670126" cy="3154527"/>
          </a:xfrm>
          <a:prstGeom prst="rect">
            <a:avLst/>
          </a:prstGeom>
        </p:spPr>
      </p:pic>
      <p:pic>
        <p:nvPicPr>
          <p:cNvPr id="8" name="Picture 7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4D8F847C-A75D-AE02-8477-7C4D79789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98" y="3201821"/>
            <a:ext cx="5334002" cy="316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1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227</Words>
  <Application>Microsoft Macintosh PowerPoint</Application>
  <PresentationFormat>Widescreen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Office Theme</vt:lpstr>
      <vt:lpstr>the SPS Beam Quality Monitor</vt:lpstr>
      <vt:lpstr>the SPS Beam Quality Monitor: OP display</vt:lpstr>
      <vt:lpstr>LHC Beam Quality Monitors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Giulia Papotti</cp:lastModifiedBy>
  <cp:revision>9</cp:revision>
  <dcterms:created xsi:type="dcterms:W3CDTF">2022-10-06T12:36:44Z</dcterms:created>
  <dcterms:modified xsi:type="dcterms:W3CDTF">2022-10-07T09:34:52Z</dcterms:modified>
</cp:coreProperties>
</file>