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3" r:id="rId2"/>
  </p:sldMasterIdLst>
  <p:notesMasterIdLst>
    <p:notesMasterId r:id="rId13"/>
  </p:notesMasterIdLst>
  <p:sldIdLst>
    <p:sldId id="256" r:id="rId3"/>
    <p:sldId id="258" r:id="rId4"/>
    <p:sldId id="259" r:id="rId5"/>
    <p:sldId id="263" r:id="rId6"/>
    <p:sldId id="270" r:id="rId7"/>
    <p:sldId id="260" r:id="rId8"/>
    <p:sldId id="265" r:id="rId9"/>
    <p:sldId id="268" r:id="rId10"/>
    <p:sldId id="269" r:id="rId11"/>
    <p:sldId id="264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0" roundtripDataSignature="AMtx7miFj0uHwMhhtKhFqxCOHlfyvJmPN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cini Enrico" initials="FE" lastIdx="1" clrIdx="0">
    <p:extLst>
      <p:ext uri="{19B8F6BF-5375-455C-9EA6-DF929625EA0E}">
        <p15:presenceInfo xmlns:p15="http://schemas.microsoft.com/office/powerpoint/2012/main" userId="S-1-5-21-2077113340-2236981092-2711159739-87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96" y="1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117127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" name="Google Shape;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80669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1468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9722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6097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1253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002E6C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ctrTitle"/>
          </p:nvPr>
        </p:nvSpPr>
        <p:spPr>
          <a:xfrm>
            <a:off x="650696" y="404378"/>
            <a:ext cx="9315237" cy="147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3"/>
              <a:buFont typeface="Calibri"/>
              <a:buNone/>
              <a:defRPr sz="5003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subTitle" idx="1"/>
          </p:nvPr>
        </p:nvSpPr>
        <p:spPr>
          <a:xfrm>
            <a:off x="650697" y="2375907"/>
            <a:ext cx="8534400" cy="7782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lt1"/>
              </a:buClr>
              <a:buSzPts val="3203"/>
              <a:buNone/>
              <a:defRPr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799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rgbClr val="888888"/>
              </a:buClr>
              <a:buSzPts val="2003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pic>
        <p:nvPicPr>
          <p:cNvPr id="18" name="Google Shape;18;p8" descr="Immagine che contiene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8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010B9B-6449-42AF-B53C-9CCAA48A521D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748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454DB3-3926-477A-A2CC-5ABC03BC21C5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188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E34C10-BC19-43D0-AA49-0D30509354C9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16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5230AB-4659-425D-A41C-A9A6F0A96357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970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4E3DB7-E657-4691-81F8-2646B84D17A1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294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88400" y="152400"/>
            <a:ext cx="25908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000" y="152400"/>
            <a:ext cx="7569200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73AB2F-077E-4F37-A5AD-3E4C83A48D6D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041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16000" y="152400"/>
            <a:ext cx="10363200" cy="594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6C48B2-2CA9-4680-B070-25373BE2CE5E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992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727200" y="152400"/>
            <a:ext cx="88392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16000" y="1524000"/>
            <a:ext cx="508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99200" y="1524000"/>
            <a:ext cx="508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016000" y="3886200"/>
            <a:ext cx="508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9200" y="3886200"/>
            <a:ext cx="508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36ED41-30E1-4B5D-B4C5-EE2304C3F616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1012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200" y="152400"/>
            <a:ext cx="88392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16000" y="1524000"/>
            <a:ext cx="508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016000" y="3886200"/>
            <a:ext cx="50800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299200" y="1524000"/>
            <a:ext cx="50800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C53792-5085-44B0-AFCE-625854127312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217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9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" name="Google Shape;23;p9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9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0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0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10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10"/>
          <p:cNvSpPr txBox="1"/>
          <p:nvPr/>
        </p:nvSpPr>
        <p:spPr>
          <a:xfrm>
            <a:off x="9281163" y="6473656"/>
            <a:ext cx="144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fld id="{00000000-1234-1234-1234-123412341234}" type="slidenum"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10"/>
          <p:cNvSpPr txBox="1"/>
          <p:nvPr/>
        </p:nvSpPr>
        <p:spPr>
          <a:xfrm>
            <a:off x="2160000" y="6473656"/>
            <a:ext cx="4320000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r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EITOC 9</a:t>
            </a:r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10"/>
          <p:cNvSpPr txBox="1"/>
          <p:nvPr/>
        </p:nvSpPr>
        <p:spPr>
          <a:xfrm>
            <a:off x="559560" y="6473656"/>
            <a:ext cx="1290738" cy="30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</a:pPr>
            <a:r>
              <a:rPr lang="en-US" sz="14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29-30/09/2020</a:t>
            </a:r>
            <a:endParaRPr sz="1403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/>
          <p:nvPr/>
        </p:nvSpPr>
        <p:spPr>
          <a:xfrm>
            <a:off x="3" y="0"/>
            <a:ext cx="559559" cy="6858000"/>
          </a:xfrm>
          <a:prstGeom prst="rect">
            <a:avLst/>
          </a:prstGeom>
          <a:solidFill>
            <a:srgbClr val="989A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80"/>
              <a:buFont typeface="Arial"/>
              <a:buNone/>
            </a:pPr>
            <a:endParaRPr sz="78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11" descr="Immagine che contiene disegnando, tavolo&#10;&#10;Descrizione generata automaticament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21164" y="0"/>
            <a:ext cx="1470837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A297D0-5145-43B7-905B-5E42966F92F0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576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533909-D6E6-4FE1-92BF-E9BD192CFA7C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288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AE3AA7-A090-4A9F-8BBD-CB72356EDA3B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85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1524000"/>
            <a:ext cx="50800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9200" y="1524000"/>
            <a:ext cx="50800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D6F38A-F713-4C2A-BBF6-474286538105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234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>
                <a:solidFill>
                  <a:srgbClr val="000000"/>
                </a:solidFill>
              </a:rPr>
              <a:t>Lucio Rossi -</a:t>
            </a:r>
            <a:r>
              <a:rPr lang="en-US" altLang="it-IT">
                <a:solidFill>
                  <a:srgbClr val="000000"/>
                </a:solidFill>
                <a:latin typeface="Times" panose="02020603050405020304" pitchFamily="18" charset="0"/>
              </a:rPr>
              <a:t> </a:t>
            </a:r>
            <a:r>
              <a:rPr lang="en-US" altLang="it-IT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>
              <a:solidFill>
                <a:srgbClr val="000000"/>
              </a:solidFill>
              <a:latin typeface="Times" panose="02020603050405020304" pitchFamily="18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CFCD0-6B52-46FB-8E71-7904CFFB4C88}" type="slidenum">
              <a:rPr lang="en-US" altLang="it-IT">
                <a:solidFill>
                  <a:srgbClr val="000000"/>
                </a:solidFill>
              </a:rPr>
              <a:pPr/>
              <a:t>‹#›</a:t>
            </a:fld>
            <a:endParaRPr lang="en-US" alt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026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3"/>
              <a:buFont typeface="Calibri"/>
              <a:buNone/>
              <a:defRPr sz="440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990" algn="l" rtl="0">
              <a:lnSpc>
                <a:spcPct val="100000"/>
              </a:lnSpc>
              <a:spcBef>
                <a:spcPts val="641"/>
              </a:spcBef>
              <a:spcAft>
                <a:spcPts val="0"/>
              </a:spcAft>
              <a:buClr>
                <a:schemeClr val="dk1"/>
              </a:buClr>
              <a:buSzPts val="3203"/>
              <a:buFont typeface="Arial"/>
              <a:buChar char="•"/>
              <a:defRPr sz="32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336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799"/>
              <a:buFont typeface="Arial"/>
              <a:buChar char="–"/>
              <a:defRPr sz="27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–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»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790" algn="l" rtl="0">
              <a:lnSpc>
                <a:spcPct val="100000"/>
              </a:lnSpc>
              <a:spcBef>
                <a:spcPts val="401"/>
              </a:spcBef>
              <a:spcAft>
                <a:spcPts val="0"/>
              </a:spcAft>
              <a:buClr>
                <a:schemeClr val="dk1"/>
              </a:buClr>
              <a:buSzPts val="2003"/>
              <a:buFont typeface="Arial"/>
              <a:buChar char="•"/>
              <a:defRPr sz="200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609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165600" y="6356361"/>
            <a:ext cx="3860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737600" y="6356361"/>
            <a:ext cx="2844800" cy="365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3"/>
              <a:buFont typeface="Arial"/>
              <a:buNone/>
              <a:defRPr sz="140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152400"/>
            <a:ext cx="8839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1524000"/>
            <a:ext cx="103632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Click to edit Master text styles</a:t>
            </a:r>
          </a:p>
          <a:p>
            <a:pPr lvl="1"/>
            <a:r>
              <a:rPr lang="en-US" altLang="it-IT" smtClean="0"/>
              <a:t>Second level</a:t>
            </a:r>
          </a:p>
          <a:p>
            <a:pPr lvl="2"/>
            <a:r>
              <a:rPr lang="en-US" altLang="it-IT" smtClean="0"/>
              <a:t>Third level</a:t>
            </a:r>
          </a:p>
          <a:p>
            <a:pPr lvl="3"/>
            <a:r>
              <a:rPr lang="en-US" altLang="it-IT" smtClean="0"/>
              <a:t>Fourth level</a:t>
            </a:r>
          </a:p>
          <a:p>
            <a:pPr lvl="4"/>
            <a:r>
              <a:rPr lang="en-US" altLang="it-IT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77000"/>
            <a:ext cx="2540000" cy="228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en-US" altLang="it-IT" kern="1200">
                <a:latin typeface="Times" panose="02020603050405020304" pitchFamily="18" charset="0"/>
                <a:ea typeface="+mn-ea"/>
                <a:cs typeface="+mn-cs"/>
              </a:rPr>
              <a:t>26 March 2003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00800"/>
            <a:ext cx="386080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Futura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en-US" altLang="it-IT" kern="1200">
                <a:ea typeface="+mn-ea"/>
                <a:cs typeface="+mn-cs"/>
              </a:rPr>
              <a:t>Lucio Rossi -</a:t>
            </a:r>
            <a:r>
              <a:rPr lang="en-US" altLang="it-IT" kern="1200">
                <a:latin typeface="Times" panose="02020603050405020304" pitchFamily="18" charset="0"/>
                <a:ea typeface="+mn-ea"/>
                <a:cs typeface="+mn-cs"/>
              </a:rPr>
              <a:t> </a:t>
            </a:r>
            <a:r>
              <a:rPr lang="en-US" altLang="it-IT" b="1" kern="1200">
                <a:latin typeface="Apple Chancery" charset="0"/>
                <a:ea typeface="+mn-ea"/>
                <a:cs typeface="+mn-cs"/>
              </a:rPr>
              <a:t>Superc. Mag. Techn.</a:t>
            </a:r>
            <a:endParaRPr lang="en-US" altLang="it-IT" kern="1200">
              <a:latin typeface="Times" panose="02020603050405020304" pitchFamily="18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477000"/>
            <a:ext cx="2540000" cy="2286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fld id="{50328250-E226-4BDA-A3A6-F8F20E098F37}" type="slidenum">
              <a:rPr lang="en-US" altLang="it-IT" kern="1200" smtClean="0">
                <a:latin typeface="Times" panose="02020603050405020304" pitchFamily="18" charset="0"/>
                <a:ea typeface="+mn-ea"/>
                <a:cs typeface="+mn-cs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t>‹#›</a:t>
            </a:fld>
            <a:endParaRPr lang="en-US" altLang="it-IT" kern="1200" smtClean="0">
              <a:latin typeface="Times" panose="02020603050405020304" pitchFamily="18" charset="0"/>
              <a:ea typeface="+mn-ea"/>
              <a:cs typeface="+mn-cs"/>
            </a:endParaRPr>
          </a:p>
        </p:txBody>
      </p:sp>
      <p:pic>
        <p:nvPicPr>
          <p:cNvPr id="1031" name="Picture 7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1016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03200" y="914401"/>
            <a:ext cx="1219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it-IT" sz="1200" b="1" kern="1200" smtClean="0">
                <a:solidFill>
                  <a:srgbClr val="000000"/>
                </a:solidFill>
                <a:latin typeface="Futura" charset="0"/>
                <a:ea typeface="+mn-ea"/>
                <a:cs typeface="+mn-cs"/>
              </a:rPr>
              <a:t>LHCC</a:t>
            </a:r>
          </a:p>
        </p:txBody>
      </p:sp>
      <p:pic>
        <p:nvPicPr>
          <p:cNvPr id="1033" name="Picture 1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200" y="152400"/>
            <a:ext cx="1117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ext Box 13"/>
          <p:cNvSpPr txBox="1">
            <a:spLocks noChangeArrowheads="1"/>
          </p:cNvSpPr>
          <p:nvPr/>
        </p:nvSpPr>
        <p:spPr bwMode="auto">
          <a:xfrm>
            <a:off x="10668000" y="990601"/>
            <a:ext cx="1524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it-IT" sz="1200" b="1" kern="1200" smtClean="0">
                <a:solidFill>
                  <a:srgbClr val="000000"/>
                </a:solidFill>
                <a:latin typeface="Futura" charset="0"/>
                <a:ea typeface="+mn-ea"/>
                <a:cs typeface="+mn-cs"/>
              </a:rPr>
              <a:t>LHC</a:t>
            </a:r>
            <a:br>
              <a:rPr lang="en-US" altLang="it-IT" sz="1200" b="1" kern="1200" smtClean="0">
                <a:solidFill>
                  <a:srgbClr val="000000"/>
                </a:solidFill>
                <a:latin typeface="Futura" charset="0"/>
                <a:ea typeface="+mn-ea"/>
                <a:cs typeface="+mn-cs"/>
              </a:rPr>
            </a:br>
            <a:r>
              <a:rPr lang="en-US" altLang="it-IT" sz="1200" b="1" kern="1200" smtClean="0">
                <a:solidFill>
                  <a:srgbClr val="000000"/>
                </a:solidFill>
                <a:latin typeface="Futura" charset="0"/>
                <a:ea typeface="+mn-ea"/>
                <a:cs typeface="+mn-cs"/>
              </a:rPr>
              <a:t>Technologies</a:t>
            </a:r>
            <a:endParaRPr lang="en-US" altLang="it-IT" sz="1000" b="1" kern="1200" smtClean="0">
              <a:solidFill>
                <a:srgbClr val="000000"/>
              </a:solidFill>
              <a:latin typeface="Futura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241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anose="030F0702030302020204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anose="030F0702030302020204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anose="030F0702030302020204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anose="030F0702030302020204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anose="030F0702030302020204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anose="030F0702030302020204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anose="030F0702030302020204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anose="030F0702030302020204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 kern="1200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accent2"/>
          </a:solidFill>
          <a:latin typeface="Times" panose="02020603050405020304" pitchFamily="18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Times" panose="02020603050405020304" pitchFamily="18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Times" panose="020206030504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"/>
          <p:cNvSpPr txBox="1">
            <a:spLocks noGrp="1"/>
          </p:cNvSpPr>
          <p:nvPr>
            <p:ph type="ctrTitle"/>
          </p:nvPr>
        </p:nvSpPr>
        <p:spPr>
          <a:xfrm>
            <a:off x="815015" y="1262009"/>
            <a:ext cx="9952511" cy="2638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buSzPts val="4994"/>
            </a:pPr>
            <a:r>
              <a:rPr lang="en-US" dirty="0"/>
              <a:t>Assumptions on dipoles and quadrupoles </a:t>
            </a:r>
            <a:r>
              <a:rPr lang="en-US" dirty="0" smtClean="0"/>
              <a:t>magnetic </a:t>
            </a:r>
            <a:br>
              <a:rPr lang="en-US" dirty="0" smtClean="0"/>
            </a:br>
            <a:r>
              <a:rPr lang="en-US" dirty="0" smtClean="0"/>
              <a:t>and physical length</a:t>
            </a:r>
            <a:r>
              <a:rPr lang="en-US" dirty="0"/>
              <a:t/>
            </a:r>
            <a:br>
              <a:rPr lang="en-US" dirty="0"/>
            </a:br>
            <a:endParaRPr dirty="0"/>
          </a:p>
        </p:txBody>
      </p:sp>
      <p:sp>
        <p:nvSpPr>
          <p:cNvPr id="68" name="Google Shape;68;p1"/>
          <p:cNvSpPr txBox="1">
            <a:spLocks noGrp="1"/>
          </p:cNvSpPr>
          <p:nvPr>
            <p:ph type="subTitle" idx="1"/>
          </p:nvPr>
        </p:nvSpPr>
        <p:spPr>
          <a:xfrm>
            <a:off x="815016" y="4176615"/>
            <a:ext cx="5087642" cy="1548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2800" dirty="0"/>
              <a:t>E. </a:t>
            </a:r>
            <a:r>
              <a:rPr lang="en-US" sz="2800" dirty="0" smtClean="0"/>
              <a:t>Felcini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endParaRPr sz="2400" dirty="0"/>
          </a:p>
          <a:p>
            <a:pPr marL="0" lvl="0" indent="0" algn="l" rtl="0">
              <a:lnSpc>
                <a:spcPct val="100000"/>
              </a:lnSpc>
              <a:spcBef>
                <a:spcPts val="408"/>
              </a:spcBef>
              <a:spcAft>
                <a:spcPts val="0"/>
              </a:spcAft>
              <a:buSzPts val="2000"/>
              <a:buNone/>
            </a:pPr>
            <a:r>
              <a:rPr lang="en-US" sz="2000" dirty="0" smtClean="0"/>
              <a:t>18/10/2022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54182" y="2450"/>
            <a:ext cx="10972800" cy="1143000"/>
          </a:xfrm>
        </p:spPr>
        <p:txBody>
          <a:bodyPr/>
          <a:lstStyle/>
          <a:p>
            <a:r>
              <a:rPr lang="en-US" dirty="0" smtClean="0"/>
              <a:t>Preliminary elements integration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554182" y="1061630"/>
            <a:ext cx="10228118" cy="4955548"/>
            <a:chOff x="554182" y="1145450"/>
            <a:chExt cx="10228118" cy="495554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182" y="1145450"/>
              <a:ext cx="10228118" cy="4955548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3810000" y="4457700"/>
              <a:ext cx="312420" cy="434340"/>
              <a:chOff x="3909060" y="4495800"/>
              <a:chExt cx="312420" cy="434340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 flipV="1">
                <a:off x="3916680" y="4495800"/>
                <a:ext cx="304800" cy="289560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909060" y="4770120"/>
                <a:ext cx="152400" cy="160020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 rot="16200000" flipV="1">
              <a:off x="4274820" y="4892040"/>
              <a:ext cx="312420" cy="434340"/>
              <a:chOff x="3909060" y="4495800"/>
              <a:chExt cx="312420" cy="434340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 flipV="1">
                <a:off x="3916680" y="4495800"/>
                <a:ext cx="304800" cy="289560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909060" y="4770120"/>
                <a:ext cx="152400" cy="160020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 rot="10800000">
              <a:off x="6951110" y="2207214"/>
              <a:ext cx="312420" cy="434340"/>
              <a:chOff x="3909060" y="4495800"/>
              <a:chExt cx="312420" cy="434340"/>
            </a:xfrm>
          </p:grpSpPr>
          <p:cxnSp>
            <p:nvCxnSpPr>
              <p:cNvPr id="23" name="Straight Arrow Connector 22"/>
              <p:cNvCxnSpPr/>
              <p:nvPr/>
            </p:nvCxnSpPr>
            <p:spPr>
              <a:xfrm flipV="1">
                <a:off x="3916680" y="4495800"/>
                <a:ext cx="304800" cy="289560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3909060" y="4770120"/>
                <a:ext cx="152400" cy="160020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 rot="5400000" flipV="1">
              <a:off x="6476999" y="1771582"/>
              <a:ext cx="312420" cy="434340"/>
              <a:chOff x="3909060" y="4495800"/>
              <a:chExt cx="312420" cy="434340"/>
            </a:xfrm>
          </p:grpSpPr>
          <p:cxnSp>
            <p:nvCxnSpPr>
              <p:cNvPr id="28" name="Straight Arrow Connector 27"/>
              <p:cNvCxnSpPr/>
              <p:nvPr/>
            </p:nvCxnSpPr>
            <p:spPr>
              <a:xfrm flipV="1">
                <a:off x="3916680" y="4495800"/>
                <a:ext cx="304800" cy="289560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909060" y="4770120"/>
                <a:ext cx="152400" cy="160020"/>
              </a:xfrm>
              <a:prstGeom prst="line">
                <a:avLst/>
              </a:prstGeom>
              <a:ln w="381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Arrow Connector 11"/>
            <p:cNvCxnSpPr/>
            <p:nvPr/>
          </p:nvCxnSpPr>
          <p:spPr>
            <a:xfrm flipV="1">
              <a:off x="4960620" y="2951940"/>
              <a:ext cx="707621" cy="67128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ysDot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817620" y="5113019"/>
              <a:ext cx="396240" cy="3962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886200" y="5469670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leads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667498" y="1273448"/>
              <a:ext cx="6126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leads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6850379" y="1600875"/>
              <a:ext cx="396240" cy="3962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5052894" y="4518660"/>
            <a:ext cx="51753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If requested we may also think to place the spool-piece asymmetrically (left-right) on the dipole to have more space for the current leads without increasing the gantry radius.</a:t>
            </a:r>
          </a:p>
          <a:p>
            <a:endParaRPr lang="en-US" sz="1600" dirty="0" smtClean="0"/>
          </a:p>
          <a:p>
            <a:r>
              <a:rPr lang="en-US" sz="1600" u="sng" dirty="0" smtClean="0"/>
              <a:t>This would require a NEW optics optimization and the consequences need to be carefully </a:t>
            </a:r>
            <a:r>
              <a:rPr lang="en-US" sz="1600" u="sng" dirty="0" smtClean="0"/>
              <a:t>analyzed in terms of magnet aperture and beam features at the isocenter</a:t>
            </a:r>
            <a:endParaRPr lang="en-US" sz="1600" u="sng" dirty="0"/>
          </a:p>
        </p:txBody>
      </p:sp>
      <p:sp>
        <p:nvSpPr>
          <p:cNvPr id="37" name="TextBox 36"/>
          <p:cNvSpPr txBox="1"/>
          <p:nvPr/>
        </p:nvSpPr>
        <p:spPr>
          <a:xfrm>
            <a:off x="667114" y="1474700"/>
            <a:ext cx="47989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But our spool piece quads may be as large in radius as the dipoles </a:t>
            </a:r>
            <a:r>
              <a:rPr lang="en-US" sz="1600" dirty="0" smtClean="0">
                <a:sym typeface="Wingdings" panose="05000000000000000000" pitchFamily="2" charset="2"/>
              </a:rPr>
              <a:t> it may be difficult to fit the current leads around the </a:t>
            </a:r>
            <a:r>
              <a:rPr lang="en-US" sz="1600" dirty="0" smtClean="0">
                <a:sym typeface="Wingdings" panose="05000000000000000000" pitchFamily="2" charset="2"/>
              </a:rPr>
              <a:t>quads and extra space may </a:t>
            </a:r>
            <a:r>
              <a:rPr lang="en-US" sz="1600" smtClean="0">
                <a:sym typeface="Wingdings" panose="05000000000000000000" pitchFamily="2" charset="2"/>
              </a:rPr>
              <a:t>be required</a:t>
            </a:r>
            <a:endParaRPr lang="en-US" sz="1600" dirty="0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9764434" y="1491840"/>
            <a:ext cx="396240" cy="3962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962554" y="1184063"/>
            <a:ext cx="830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leads(?)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77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765" y="975634"/>
            <a:ext cx="6418424" cy="3074782"/>
          </a:xfrm>
          <a:prstGeom prst="rect">
            <a:avLst/>
          </a:prstGeom>
        </p:spPr>
      </p:pic>
      <p:grpSp>
        <p:nvGrpSpPr>
          <p:cNvPr id="6" name="Google Shape;109;g10e971d6eab_0_67"/>
          <p:cNvGrpSpPr/>
          <p:nvPr/>
        </p:nvGrpSpPr>
        <p:grpSpPr>
          <a:xfrm>
            <a:off x="1038078" y="3956167"/>
            <a:ext cx="3332305" cy="2770471"/>
            <a:chOff x="7338337" y="64913"/>
            <a:chExt cx="4676775" cy="3762375"/>
          </a:xfrm>
        </p:grpSpPr>
        <p:pic>
          <p:nvPicPr>
            <p:cNvPr id="7" name="Google Shape;110;g10e971d6eab_0_6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7338337" y="64913"/>
              <a:ext cx="4676775" cy="376237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" name="Google Shape;111;g10e971d6eab_0_67"/>
            <p:cNvCxnSpPr/>
            <p:nvPr/>
          </p:nvCxnSpPr>
          <p:spPr>
            <a:xfrm rot="10800000" flipH="1">
              <a:off x="7734300" y="2750850"/>
              <a:ext cx="3994800" cy="225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cxnSp>
          <p:nvCxnSpPr>
            <p:cNvPr id="9" name="Google Shape;112;g10e971d6eab_0_67"/>
            <p:cNvCxnSpPr/>
            <p:nvPr/>
          </p:nvCxnSpPr>
          <p:spPr>
            <a:xfrm rot="10800000" flipH="1">
              <a:off x="8605575" y="997975"/>
              <a:ext cx="5700" cy="16533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2" name="Google Shape;113;g10e971d6eab_0_67"/>
            <p:cNvSpPr txBox="1"/>
            <p:nvPr/>
          </p:nvSpPr>
          <p:spPr>
            <a:xfrm>
              <a:off x="10314624" y="2002850"/>
              <a:ext cx="1294800" cy="4092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2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3.5 </a:t>
              </a: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</a:t>
              </a:r>
              <a:endParaRPr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14;g10e971d6eab_0_67"/>
            <p:cNvSpPr txBox="1"/>
            <p:nvPr/>
          </p:nvSpPr>
          <p:spPr>
            <a:xfrm>
              <a:off x="8725532" y="920350"/>
              <a:ext cx="1106237" cy="4092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2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5.75 m</a:t>
              </a:r>
              <a:endParaRPr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" name="Google Shape;115;g10e971d6eab_0_67"/>
            <p:cNvCxnSpPr/>
            <p:nvPr/>
          </p:nvCxnSpPr>
          <p:spPr>
            <a:xfrm rot="10800000" flipH="1">
              <a:off x="11664325" y="1650350"/>
              <a:ext cx="13800" cy="9003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5" name="Google Shape;116;g10e971d6eab_0_67"/>
            <p:cNvSpPr txBox="1"/>
            <p:nvPr/>
          </p:nvSpPr>
          <p:spPr>
            <a:xfrm>
              <a:off x="9397825" y="2836125"/>
              <a:ext cx="1525217" cy="40927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99"/>
                <a:buFont typeface="Arial"/>
                <a:buNone/>
              </a:pPr>
              <a:r>
                <a:rPr lang="en-US" sz="12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14.05 m</a:t>
              </a:r>
              <a:endParaRPr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" name="Segnaposto contenuto 2"/>
          <p:cNvSpPr txBox="1">
            <a:spLocks/>
          </p:cNvSpPr>
          <p:nvPr/>
        </p:nvSpPr>
        <p:spPr>
          <a:xfrm>
            <a:off x="5005807" y="5721497"/>
            <a:ext cx="4623385" cy="542580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Using existing CNAO elements, a preliminary (and rough) integration study was </a:t>
            </a:r>
            <a:r>
              <a:rPr lang="en-US" sz="1600" dirty="0" smtClean="0"/>
              <a:t>done</a:t>
            </a:r>
            <a:endParaRPr lang="en-US" sz="1600" dirty="0" smtClean="0"/>
          </a:p>
        </p:txBody>
      </p:sp>
      <p:cxnSp>
        <p:nvCxnSpPr>
          <p:cNvPr id="5" name="Connettore 2 4"/>
          <p:cNvCxnSpPr/>
          <p:nvPr/>
        </p:nvCxnSpPr>
        <p:spPr>
          <a:xfrm>
            <a:off x="5319723" y="3077206"/>
            <a:ext cx="358346" cy="4539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6499357" y="2775828"/>
            <a:ext cx="43802" cy="689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V="1">
            <a:off x="5986086" y="4050416"/>
            <a:ext cx="53165" cy="719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>
            <a:off x="8279894" y="1122280"/>
            <a:ext cx="1169941" cy="277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arentesi graffa chiusa 22"/>
          <p:cNvSpPr/>
          <p:nvPr/>
        </p:nvSpPr>
        <p:spPr>
          <a:xfrm rot="2502337">
            <a:off x="8003052" y="3335256"/>
            <a:ext cx="129416" cy="1750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Connettore 2 23"/>
          <p:cNvCxnSpPr/>
          <p:nvPr/>
        </p:nvCxnSpPr>
        <p:spPr>
          <a:xfrm flipH="1" flipV="1">
            <a:off x="8180306" y="3531151"/>
            <a:ext cx="391408" cy="6570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egnaposto contenuto 2"/>
          <p:cNvSpPr txBox="1">
            <a:spLocks/>
          </p:cNvSpPr>
          <p:nvPr/>
        </p:nvSpPr>
        <p:spPr>
          <a:xfrm>
            <a:off x="4581020" y="2811308"/>
            <a:ext cx="1218492" cy="26589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monitor</a:t>
            </a:r>
            <a:endParaRPr lang="en-US" sz="1600" b="1" dirty="0" smtClean="0"/>
          </a:p>
        </p:txBody>
      </p:sp>
      <p:sp>
        <p:nvSpPr>
          <p:cNvPr id="27" name="Segnaposto contenuto 2"/>
          <p:cNvSpPr txBox="1">
            <a:spLocks/>
          </p:cNvSpPr>
          <p:nvPr/>
        </p:nvSpPr>
        <p:spPr>
          <a:xfrm>
            <a:off x="5005807" y="4746421"/>
            <a:ext cx="1736124" cy="26589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NC quadrupole</a:t>
            </a:r>
            <a:endParaRPr lang="en-US" sz="1600" b="1" dirty="0" smtClean="0"/>
          </a:p>
        </p:txBody>
      </p:sp>
      <p:sp>
        <p:nvSpPr>
          <p:cNvPr id="28" name="Segnaposto contenuto 2"/>
          <p:cNvSpPr txBox="1">
            <a:spLocks/>
          </p:cNvSpPr>
          <p:nvPr/>
        </p:nvSpPr>
        <p:spPr>
          <a:xfrm>
            <a:off x="5762582" y="2457062"/>
            <a:ext cx="1302467" cy="318766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corrector</a:t>
            </a:r>
            <a:endParaRPr lang="en-US" sz="1600" b="1" dirty="0" smtClean="0"/>
          </a:p>
        </p:txBody>
      </p:sp>
      <p:sp>
        <p:nvSpPr>
          <p:cNvPr id="30" name="Segnaposto contenuto 2"/>
          <p:cNvSpPr txBox="1">
            <a:spLocks/>
          </p:cNvSpPr>
          <p:nvPr/>
        </p:nvSpPr>
        <p:spPr>
          <a:xfrm>
            <a:off x="7230269" y="965975"/>
            <a:ext cx="1160133" cy="26589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cryostat</a:t>
            </a:r>
            <a:endParaRPr lang="en-US" sz="1600" b="1" dirty="0" smtClean="0"/>
          </a:p>
        </p:txBody>
      </p:sp>
      <p:sp>
        <p:nvSpPr>
          <p:cNvPr id="31" name="Segnaposto contenuto 2"/>
          <p:cNvSpPr txBox="1">
            <a:spLocks/>
          </p:cNvSpPr>
          <p:nvPr/>
        </p:nvSpPr>
        <p:spPr>
          <a:xfrm>
            <a:off x="7536479" y="4167840"/>
            <a:ext cx="1878406" cy="26589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/>
              <a:t>c</a:t>
            </a:r>
            <a:r>
              <a:rPr lang="en-US" sz="1600" dirty="0" smtClean="0"/>
              <a:t>old-warm transition </a:t>
            </a:r>
            <a:endParaRPr lang="en-US" sz="1600" b="1" dirty="0" smtClean="0"/>
          </a:p>
        </p:txBody>
      </p:sp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4"/>
          <a:srcRect b="6965"/>
          <a:stretch/>
        </p:blipFill>
        <p:spPr>
          <a:xfrm>
            <a:off x="11262687" y="2363881"/>
            <a:ext cx="952824" cy="1368018"/>
          </a:xfrm>
          <a:prstGeom prst="rect">
            <a:avLst/>
          </a:prstGeom>
        </p:spPr>
      </p:pic>
      <p:sp>
        <p:nvSpPr>
          <p:cNvPr id="29" name="Titolo 2"/>
          <p:cNvSpPr>
            <a:spLocks noGrp="1"/>
          </p:cNvSpPr>
          <p:nvPr>
            <p:ph type="title"/>
          </p:nvPr>
        </p:nvSpPr>
        <p:spPr>
          <a:xfrm>
            <a:off x="554182" y="2450"/>
            <a:ext cx="10972800" cy="1143000"/>
          </a:xfrm>
        </p:spPr>
        <p:txBody>
          <a:bodyPr/>
          <a:lstStyle/>
          <a:p>
            <a:r>
              <a:rPr lang="en-US" dirty="0" smtClean="0"/>
              <a:t>Preliminary elements integration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6948" y="890686"/>
            <a:ext cx="3153435" cy="30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94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218" y="907010"/>
            <a:ext cx="8138084" cy="5425389"/>
          </a:xfrm>
          <a:prstGeom prst="rect">
            <a:avLst/>
          </a:prstGeom>
        </p:spPr>
      </p:pic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54182" y="2450"/>
            <a:ext cx="10972800" cy="1143000"/>
          </a:xfrm>
        </p:spPr>
        <p:txBody>
          <a:bodyPr/>
          <a:lstStyle/>
          <a:p>
            <a:r>
              <a:rPr lang="en-US" dirty="0" smtClean="0"/>
              <a:t>Preliminary elements integration</a:t>
            </a:r>
            <a:endParaRPr lang="en-US" dirty="0"/>
          </a:p>
        </p:txBody>
      </p:sp>
      <p:cxnSp>
        <p:nvCxnSpPr>
          <p:cNvPr id="19" name="Connettore 2 18"/>
          <p:cNvCxnSpPr/>
          <p:nvPr/>
        </p:nvCxnSpPr>
        <p:spPr>
          <a:xfrm>
            <a:off x="2276856" y="3491297"/>
            <a:ext cx="344132" cy="10170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Parentesi graffa chiusa 22"/>
          <p:cNvSpPr/>
          <p:nvPr/>
        </p:nvSpPr>
        <p:spPr>
          <a:xfrm rot="2502337">
            <a:off x="9027065" y="2452437"/>
            <a:ext cx="327404" cy="785674"/>
          </a:xfrm>
          <a:prstGeom prst="rightBrace">
            <a:avLst>
              <a:gd name="adj1" fmla="val 27141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egnaposto contenuto 2"/>
          <p:cNvSpPr txBox="1">
            <a:spLocks/>
          </p:cNvSpPr>
          <p:nvPr/>
        </p:nvSpPr>
        <p:spPr>
          <a:xfrm>
            <a:off x="995218" y="2550085"/>
            <a:ext cx="2251788" cy="920354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SC spool-piece</a:t>
            </a:r>
          </a:p>
          <a:p>
            <a:pPr marL="201168" lvl="1" indent="0" algn="ctr">
              <a:buClr>
                <a:srgbClr val="808080"/>
              </a:buClr>
              <a:buNone/>
            </a:pPr>
            <a:r>
              <a:rPr lang="it-IT" sz="1600" dirty="0" smtClean="0"/>
              <a:t>Quadrupole</a:t>
            </a:r>
          </a:p>
          <a:p>
            <a:pPr marL="201168" lvl="1" indent="0" algn="ctr">
              <a:buClr>
                <a:srgbClr val="808080"/>
              </a:buClr>
              <a:buNone/>
            </a:pPr>
            <a:r>
              <a:rPr lang="it-IT" sz="1600" dirty="0"/>
              <a:t>(magnetic length)</a:t>
            </a:r>
            <a:endParaRPr lang="en-US" sz="1600" dirty="0"/>
          </a:p>
          <a:p>
            <a:pPr marL="201168" lvl="1" indent="0" algn="ctr">
              <a:buClr>
                <a:srgbClr val="808080"/>
              </a:buClr>
              <a:buNone/>
            </a:pPr>
            <a:endParaRPr lang="en-US" sz="1600" dirty="0" smtClean="0"/>
          </a:p>
        </p:txBody>
      </p:sp>
      <p:sp>
        <p:nvSpPr>
          <p:cNvPr id="31" name="Segnaposto contenuto 2"/>
          <p:cNvSpPr txBox="1">
            <a:spLocks/>
          </p:cNvSpPr>
          <p:nvPr/>
        </p:nvSpPr>
        <p:spPr>
          <a:xfrm>
            <a:off x="8617660" y="3074813"/>
            <a:ext cx="1913356" cy="68626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/>
              <a:t>c</a:t>
            </a:r>
            <a:r>
              <a:rPr lang="en-US" sz="1600" dirty="0" smtClean="0"/>
              <a:t>old-warm transition </a:t>
            </a:r>
            <a:endParaRPr lang="en-US" sz="1600" b="1" dirty="0" smtClean="0"/>
          </a:p>
        </p:txBody>
      </p:sp>
      <p:sp>
        <p:nvSpPr>
          <p:cNvPr id="29" name="Parentesi graffa chiusa 22"/>
          <p:cNvSpPr/>
          <p:nvPr/>
        </p:nvSpPr>
        <p:spPr>
          <a:xfrm rot="16200000" flipH="1">
            <a:off x="1417342" y="5376074"/>
            <a:ext cx="438872" cy="1005842"/>
          </a:xfrm>
          <a:prstGeom prst="rightBrace">
            <a:avLst>
              <a:gd name="adj1" fmla="val 20018"/>
              <a:gd name="adj2" fmla="val 48378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egnaposto contenuto 2"/>
          <p:cNvSpPr txBox="1">
            <a:spLocks/>
          </p:cNvSpPr>
          <p:nvPr/>
        </p:nvSpPr>
        <p:spPr>
          <a:xfrm>
            <a:off x="554182" y="6098429"/>
            <a:ext cx="1913356" cy="686269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/>
              <a:t>c</a:t>
            </a:r>
            <a:r>
              <a:rPr lang="en-US" sz="1600" dirty="0" smtClean="0"/>
              <a:t>old-warm transition </a:t>
            </a:r>
            <a:endParaRPr lang="en-US" sz="1600" b="1" dirty="0" smtClean="0"/>
          </a:p>
        </p:txBody>
      </p:sp>
      <p:cxnSp>
        <p:nvCxnSpPr>
          <p:cNvPr id="34" name="Connettore 2 18"/>
          <p:cNvCxnSpPr/>
          <p:nvPr/>
        </p:nvCxnSpPr>
        <p:spPr>
          <a:xfrm flipH="1" flipV="1">
            <a:off x="5785401" y="5132532"/>
            <a:ext cx="642831" cy="918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Segnaposto contenuto 2"/>
          <p:cNvSpPr txBox="1">
            <a:spLocks/>
          </p:cNvSpPr>
          <p:nvPr/>
        </p:nvSpPr>
        <p:spPr>
          <a:xfrm>
            <a:off x="5548706" y="6098429"/>
            <a:ext cx="2438298" cy="311515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SC </a:t>
            </a:r>
            <a:r>
              <a:rPr lang="it-IT" sz="1600" dirty="0" smtClean="0"/>
              <a:t>Dipole</a:t>
            </a:r>
          </a:p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(magnetic length)</a:t>
            </a:r>
            <a:endParaRPr lang="en-US" sz="1600" dirty="0" smtClean="0"/>
          </a:p>
        </p:txBody>
      </p:sp>
      <p:cxnSp>
        <p:nvCxnSpPr>
          <p:cNvPr id="36" name="Connettore 2 18"/>
          <p:cNvCxnSpPr/>
          <p:nvPr/>
        </p:nvCxnSpPr>
        <p:spPr>
          <a:xfrm>
            <a:off x="6656832" y="1921261"/>
            <a:ext cx="730682" cy="697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Segnaposto contenuto 2"/>
          <p:cNvSpPr txBox="1">
            <a:spLocks/>
          </p:cNvSpPr>
          <p:nvPr/>
        </p:nvSpPr>
        <p:spPr>
          <a:xfrm>
            <a:off x="5268776" y="1035759"/>
            <a:ext cx="2230066" cy="1014251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smtClean="0"/>
              <a:t>SC spool-piece</a:t>
            </a:r>
          </a:p>
          <a:p>
            <a:pPr marL="201168" lvl="1" indent="0" algn="ctr">
              <a:buClr>
                <a:srgbClr val="808080"/>
              </a:buClr>
              <a:buNone/>
            </a:pPr>
            <a:r>
              <a:rPr lang="it-IT" sz="1600" dirty="0" smtClean="0"/>
              <a:t>Quadrupole</a:t>
            </a:r>
          </a:p>
          <a:p>
            <a:pPr marL="201168" lvl="1" indent="0" algn="ctr">
              <a:buClr>
                <a:srgbClr val="808080"/>
              </a:buClr>
              <a:buNone/>
            </a:pPr>
            <a:r>
              <a:rPr lang="it-IT" sz="1600" dirty="0" smtClean="0"/>
              <a:t>(magnetic length)</a:t>
            </a:r>
            <a:endParaRPr lang="en-US" sz="1600" dirty="0" smtClean="0"/>
          </a:p>
        </p:txBody>
      </p:sp>
      <p:sp>
        <p:nvSpPr>
          <p:cNvPr id="39" name="Parentesi graffa chiusa 22"/>
          <p:cNvSpPr/>
          <p:nvPr/>
        </p:nvSpPr>
        <p:spPr>
          <a:xfrm rot="2502337">
            <a:off x="8457592" y="4139804"/>
            <a:ext cx="327404" cy="1027416"/>
          </a:xfrm>
          <a:prstGeom prst="rightBrace">
            <a:avLst>
              <a:gd name="adj1" fmla="val 27141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egnaposto contenuto 2"/>
          <p:cNvSpPr txBox="1">
            <a:spLocks/>
          </p:cNvSpPr>
          <p:nvPr/>
        </p:nvSpPr>
        <p:spPr>
          <a:xfrm>
            <a:off x="8164896" y="5013701"/>
            <a:ext cx="2184559" cy="532241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err="1" smtClean="0"/>
              <a:t>Dipole+Quadrupole</a:t>
            </a:r>
            <a:r>
              <a:rPr lang="en-US" sz="1600" dirty="0"/>
              <a:t> </a:t>
            </a:r>
            <a:r>
              <a:rPr lang="en-US" sz="1600" dirty="0" smtClean="0"/>
              <a:t>heads</a:t>
            </a:r>
            <a:endParaRPr lang="en-US" sz="1600" b="1" dirty="0" smtClean="0"/>
          </a:p>
        </p:txBody>
      </p:sp>
      <p:sp>
        <p:nvSpPr>
          <p:cNvPr id="41" name="Parentesi graffa chiusa 22"/>
          <p:cNvSpPr/>
          <p:nvPr/>
        </p:nvSpPr>
        <p:spPr>
          <a:xfrm rot="5400000">
            <a:off x="3312259" y="5286450"/>
            <a:ext cx="327404" cy="1027416"/>
          </a:xfrm>
          <a:prstGeom prst="rightBrace">
            <a:avLst>
              <a:gd name="adj1" fmla="val 27141"/>
              <a:gd name="adj2" fmla="val 5000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egnaposto contenuto 2"/>
          <p:cNvSpPr txBox="1">
            <a:spLocks/>
          </p:cNvSpPr>
          <p:nvPr/>
        </p:nvSpPr>
        <p:spPr>
          <a:xfrm>
            <a:off x="3084217" y="5946928"/>
            <a:ext cx="2184559" cy="532241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 algn="ctr">
              <a:buClr>
                <a:srgbClr val="808080"/>
              </a:buClr>
              <a:buNone/>
            </a:pPr>
            <a:r>
              <a:rPr lang="en-US" sz="1600" dirty="0" err="1" smtClean="0"/>
              <a:t>Dipole+Quadrupole</a:t>
            </a:r>
            <a:r>
              <a:rPr lang="en-US" sz="1600" dirty="0"/>
              <a:t> </a:t>
            </a:r>
            <a:r>
              <a:rPr lang="en-US" sz="1600" dirty="0" smtClean="0"/>
              <a:t>heads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58646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54182" y="2450"/>
            <a:ext cx="10972800" cy="1143000"/>
          </a:xfrm>
        </p:spPr>
        <p:txBody>
          <a:bodyPr/>
          <a:lstStyle/>
          <a:p>
            <a:r>
              <a:rPr lang="en-US" dirty="0" smtClean="0"/>
              <a:t>Assumptions for beam optics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596604" y="437101"/>
            <a:ext cx="1654629" cy="9998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960" y="1287103"/>
            <a:ext cx="8552140" cy="520337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 flipV="1">
            <a:off x="3048000" y="2183363"/>
            <a:ext cx="6220" cy="31413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4907902" y="1673290"/>
            <a:ext cx="2146041" cy="22284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>
            <a:spLocks noChangeAspect="1"/>
          </p:cNvSpPr>
          <p:nvPr/>
        </p:nvSpPr>
        <p:spPr>
          <a:xfrm rot="5946629">
            <a:off x="-2780959" y="-8442138"/>
            <a:ext cx="11376000" cy="11376000"/>
          </a:xfrm>
          <a:prstGeom prst="arc">
            <a:avLst>
              <a:gd name="adj1" fmla="val 19435428"/>
              <a:gd name="adj2" fmla="val 20942275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 rot="20821863">
                <a:off x="3469580" y="2276471"/>
                <a:ext cx="1375313" cy="5107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1600" i="1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29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6 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821863">
                <a:off x="3469580" y="2276471"/>
                <a:ext cx="1375313" cy="51078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Arc 14"/>
          <p:cNvSpPr/>
          <p:nvPr/>
        </p:nvSpPr>
        <p:spPr>
          <a:xfrm rot="19190161">
            <a:off x="6291556" y="3464278"/>
            <a:ext cx="1509007" cy="567743"/>
          </a:xfrm>
          <a:prstGeom prst="arc">
            <a:avLst>
              <a:gd name="adj1" fmla="val 14823500"/>
              <a:gd name="adj2" fmla="val 6127116"/>
            </a:avLst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10800000">
            <a:off x="2210916" y="5149150"/>
            <a:ext cx="1509007" cy="567743"/>
          </a:xfrm>
          <a:prstGeom prst="arc">
            <a:avLst>
              <a:gd name="adj1" fmla="val 14823500"/>
              <a:gd name="adj2" fmla="val 6483852"/>
            </a:avLst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8" name="Arc 37"/>
          <p:cNvSpPr/>
          <p:nvPr/>
        </p:nvSpPr>
        <p:spPr>
          <a:xfrm>
            <a:off x="1644215" y="5230058"/>
            <a:ext cx="490119" cy="405926"/>
          </a:xfrm>
          <a:prstGeom prst="arc">
            <a:avLst>
              <a:gd name="adj1" fmla="val 14241324"/>
              <a:gd name="adj2" fmla="val 7014461"/>
            </a:avLst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3" name="Arc 42"/>
          <p:cNvSpPr/>
          <p:nvPr/>
        </p:nvSpPr>
        <p:spPr>
          <a:xfrm rot="11027481">
            <a:off x="883976" y="5230058"/>
            <a:ext cx="490119" cy="405926"/>
          </a:xfrm>
          <a:prstGeom prst="arc">
            <a:avLst>
              <a:gd name="adj1" fmla="val 14241324"/>
              <a:gd name="adj2" fmla="val 7014461"/>
            </a:avLst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4" name="Arc 43"/>
          <p:cNvSpPr/>
          <p:nvPr/>
        </p:nvSpPr>
        <p:spPr>
          <a:xfrm rot="18857920">
            <a:off x="8082512" y="2250977"/>
            <a:ext cx="490119" cy="405926"/>
          </a:xfrm>
          <a:prstGeom prst="arc">
            <a:avLst>
              <a:gd name="adj1" fmla="val 14241324"/>
              <a:gd name="adj2" fmla="val 7014461"/>
            </a:avLst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5" name="Arc 44"/>
          <p:cNvSpPr/>
          <p:nvPr/>
        </p:nvSpPr>
        <p:spPr>
          <a:xfrm rot="8118775">
            <a:off x="7568568" y="2801685"/>
            <a:ext cx="490119" cy="405926"/>
          </a:xfrm>
          <a:prstGeom prst="arc">
            <a:avLst>
              <a:gd name="adj1" fmla="val 14241324"/>
              <a:gd name="adj2" fmla="val 7014461"/>
            </a:avLst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6528158" y="2787521"/>
            <a:ext cx="525785" cy="53376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7443059" y="2065603"/>
            <a:ext cx="430174" cy="4189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7876195" y="1815684"/>
            <a:ext cx="234367" cy="24729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7205730" y="2487663"/>
            <a:ext cx="234367" cy="24729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2255520" y="4924353"/>
            <a:ext cx="785235" cy="1340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V="1">
            <a:off x="1217553" y="4795520"/>
            <a:ext cx="590927" cy="50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1808480" y="4795520"/>
            <a:ext cx="4320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785553" y="4797425"/>
            <a:ext cx="43200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271604" y="445172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175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754428" y="445172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85158" y="4451723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125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871091" y="6149340"/>
            <a:ext cx="1263243" cy="1524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217553" y="6194448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425</a:t>
            </a:r>
            <a:endParaRPr lang="en-US" sz="1600" dirty="0"/>
          </a:p>
        </p:txBody>
      </p:sp>
      <p:sp>
        <p:nvSpPr>
          <p:cNvPr id="69" name="TextBox 68"/>
          <p:cNvSpPr txBox="1"/>
          <p:nvPr/>
        </p:nvSpPr>
        <p:spPr>
          <a:xfrm rot="18870156">
            <a:off x="7308630" y="2053541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175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 rot="18870156">
            <a:off x="7626464" y="1695479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 rot="18870156">
            <a:off x="6962416" y="235385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125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06185" y="445172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250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 rot="18921681">
            <a:off x="6424258" y="2736799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250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rot="18968420" flipV="1">
            <a:off x="7877822" y="3198380"/>
            <a:ext cx="1263243" cy="1524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 rot="18968420">
            <a:off x="8379272" y="3139514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425</a:t>
            </a:r>
            <a:endParaRPr lang="en-US" sz="1600" dirty="0"/>
          </a:p>
        </p:txBody>
      </p:sp>
      <p:sp>
        <p:nvSpPr>
          <p:cNvPr id="83" name="TextBox 82"/>
          <p:cNvSpPr txBox="1"/>
          <p:nvPr/>
        </p:nvSpPr>
        <p:spPr>
          <a:xfrm rot="20681582">
            <a:off x="3578414" y="2783805"/>
            <a:ext cx="1632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</a:t>
            </a:r>
            <a:r>
              <a:rPr lang="en-US" sz="1600" dirty="0" smtClean="0"/>
              <a:t>agnetic length</a:t>
            </a:r>
            <a:endParaRPr lang="en-US" sz="1600" dirty="0"/>
          </a:p>
        </p:txBody>
      </p:sp>
      <p:sp>
        <p:nvSpPr>
          <p:cNvPr id="84" name="TextBox 83"/>
          <p:cNvSpPr txBox="1"/>
          <p:nvPr/>
        </p:nvSpPr>
        <p:spPr>
          <a:xfrm>
            <a:off x="686623" y="3608076"/>
            <a:ext cx="1632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m</a:t>
            </a:r>
            <a:r>
              <a:rPr lang="en-US" sz="1600" dirty="0" smtClean="0">
                <a:solidFill>
                  <a:srgbClr val="0070C0"/>
                </a:solidFill>
              </a:rPr>
              <a:t>agnetic length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 rot="19040351">
            <a:off x="6272338" y="1444447"/>
            <a:ext cx="1632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m</a:t>
            </a:r>
            <a:r>
              <a:rPr lang="en-US" sz="1600" dirty="0" smtClean="0">
                <a:solidFill>
                  <a:srgbClr val="0070C0"/>
                </a:solidFill>
              </a:rPr>
              <a:t>agnetic length</a:t>
            </a:r>
            <a:endParaRPr lang="en-US" sz="1600" dirty="0">
              <a:solidFill>
                <a:srgbClr val="0070C0"/>
              </a:solidFill>
            </a:endParaRPr>
          </a:p>
        </p:txBody>
      </p:sp>
      <p:cxnSp>
        <p:nvCxnSpPr>
          <p:cNvPr id="87" name="Straight Arrow Connector 86"/>
          <p:cNvCxnSpPr>
            <a:endCxn id="84" idx="2"/>
          </p:cNvCxnSpPr>
          <p:nvPr/>
        </p:nvCxnSpPr>
        <p:spPr>
          <a:xfrm flipV="1">
            <a:off x="1502712" y="3946630"/>
            <a:ext cx="0" cy="505092"/>
          </a:xfrm>
          <a:prstGeom prst="straightConnector1">
            <a:avLst/>
          </a:prstGeom>
          <a:ln>
            <a:solidFill>
              <a:srgbClr val="0070C0"/>
            </a:solidFill>
            <a:prstDash val="dash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 flipV="1">
            <a:off x="7165039" y="1783927"/>
            <a:ext cx="293530" cy="296220"/>
          </a:xfrm>
          <a:prstGeom prst="straightConnector1">
            <a:avLst/>
          </a:prstGeom>
          <a:ln>
            <a:solidFill>
              <a:srgbClr val="0070C0"/>
            </a:solidFill>
            <a:prstDash val="dashDot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785158" y="6426638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physical length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 rot="18901560">
            <a:off x="8113388" y="3271301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physical length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1" name="Freeform 100"/>
          <p:cNvSpPr/>
          <p:nvPr/>
        </p:nvSpPr>
        <p:spPr>
          <a:xfrm>
            <a:off x="2240280" y="3787140"/>
            <a:ext cx="5783580" cy="2387627"/>
          </a:xfrm>
          <a:custGeom>
            <a:avLst/>
            <a:gdLst>
              <a:gd name="connsiteX0" fmla="*/ 0 w 5783580"/>
              <a:gd name="connsiteY0" fmla="*/ 2377440 h 2387627"/>
              <a:gd name="connsiteX1" fmla="*/ 373380 w 5783580"/>
              <a:gd name="connsiteY1" fmla="*/ 2385060 h 2387627"/>
              <a:gd name="connsiteX2" fmla="*/ 838200 w 5783580"/>
              <a:gd name="connsiteY2" fmla="*/ 2385060 h 2387627"/>
              <a:gd name="connsiteX3" fmla="*/ 1440180 w 5783580"/>
              <a:gd name="connsiteY3" fmla="*/ 2354580 h 2387627"/>
              <a:gd name="connsiteX4" fmla="*/ 2613660 w 5783580"/>
              <a:gd name="connsiteY4" fmla="*/ 2125980 h 2387627"/>
              <a:gd name="connsiteX5" fmla="*/ 3870960 w 5783580"/>
              <a:gd name="connsiteY5" fmla="*/ 1623060 h 2387627"/>
              <a:gd name="connsiteX6" fmla="*/ 4892040 w 5783580"/>
              <a:gd name="connsiteY6" fmla="*/ 876300 h 2387627"/>
              <a:gd name="connsiteX7" fmla="*/ 5227320 w 5783580"/>
              <a:gd name="connsiteY7" fmla="*/ 548640 h 2387627"/>
              <a:gd name="connsiteX8" fmla="*/ 5501640 w 5783580"/>
              <a:gd name="connsiteY8" fmla="*/ 274320 h 2387627"/>
              <a:gd name="connsiteX9" fmla="*/ 5783580 w 5783580"/>
              <a:gd name="connsiteY9" fmla="*/ 0 h 2387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83580" h="2387627">
                <a:moveTo>
                  <a:pt x="0" y="2377440"/>
                </a:moveTo>
                <a:lnTo>
                  <a:pt x="373380" y="2385060"/>
                </a:lnTo>
                <a:cubicBezTo>
                  <a:pt x="513080" y="2386330"/>
                  <a:pt x="660400" y="2390140"/>
                  <a:pt x="838200" y="2385060"/>
                </a:cubicBezTo>
                <a:cubicBezTo>
                  <a:pt x="1016000" y="2379980"/>
                  <a:pt x="1144270" y="2397760"/>
                  <a:pt x="1440180" y="2354580"/>
                </a:cubicBezTo>
                <a:cubicBezTo>
                  <a:pt x="1736090" y="2311400"/>
                  <a:pt x="2208530" y="2247900"/>
                  <a:pt x="2613660" y="2125980"/>
                </a:cubicBezTo>
                <a:cubicBezTo>
                  <a:pt x="3018790" y="2004060"/>
                  <a:pt x="3491230" y="1831340"/>
                  <a:pt x="3870960" y="1623060"/>
                </a:cubicBezTo>
                <a:cubicBezTo>
                  <a:pt x="4250690" y="1414780"/>
                  <a:pt x="4665980" y="1055370"/>
                  <a:pt x="4892040" y="876300"/>
                </a:cubicBezTo>
                <a:cubicBezTo>
                  <a:pt x="5118100" y="697230"/>
                  <a:pt x="5125720" y="648970"/>
                  <a:pt x="5227320" y="548640"/>
                </a:cubicBezTo>
                <a:cubicBezTo>
                  <a:pt x="5328920" y="448310"/>
                  <a:pt x="5408930" y="365760"/>
                  <a:pt x="5501640" y="274320"/>
                </a:cubicBezTo>
                <a:cubicBezTo>
                  <a:pt x="5594350" y="182880"/>
                  <a:pt x="5732780" y="29210"/>
                  <a:pt x="5783580" y="0"/>
                </a:cubicBezTo>
              </a:path>
            </a:pathLst>
          </a:custGeom>
          <a:noFill/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 rot="20540208">
            <a:off x="4673239" y="6103384"/>
            <a:ext cx="1539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physical length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 rot="20484246">
            <a:off x="4920953" y="5858463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1796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9450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>
            <a:extLst>
              <a:ext uri="{FF2B5EF4-FFF2-40B4-BE49-F238E27FC236}">
                <a16:creationId xmlns="" xmlns:a16="http://schemas.microsoft.com/office/drawing/2014/main" id="{6EC6EC3D-7701-426A-9C48-D41351CCBD7F}"/>
              </a:ext>
            </a:extLst>
          </p:cNvPr>
          <p:cNvGrpSpPr>
            <a:grpSpLocks noChangeAspect="1"/>
          </p:cNvGrpSpPr>
          <p:nvPr/>
        </p:nvGrpSpPr>
        <p:grpSpPr>
          <a:xfrm rot="9622244">
            <a:off x="-933525" y="-4108039"/>
            <a:ext cx="6379031" cy="7877530"/>
            <a:chOff x="6819492" y="3207746"/>
            <a:chExt cx="5607313" cy="6924527"/>
          </a:xfrm>
        </p:grpSpPr>
        <p:grpSp>
          <p:nvGrpSpPr>
            <p:cNvPr id="4" name="Gruppo 28">
              <a:extLst>
                <a:ext uri="{FF2B5EF4-FFF2-40B4-BE49-F238E27FC236}">
                  <a16:creationId xmlns="" xmlns:a16="http://schemas.microsoft.com/office/drawing/2014/main" id="{EAB91C17-147F-4E46-B93B-4523F83CCFF9}"/>
                </a:ext>
              </a:extLst>
            </p:cNvPr>
            <p:cNvGrpSpPr/>
            <p:nvPr/>
          </p:nvGrpSpPr>
          <p:grpSpPr>
            <a:xfrm>
              <a:off x="6819492" y="3207746"/>
              <a:ext cx="5600738" cy="6687831"/>
              <a:chOff x="6819492" y="3207746"/>
              <a:chExt cx="5600738" cy="6687831"/>
            </a:xfrm>
          </p:grpSpPr>
          <p:grpSp>
            <p:nvGrpSpPr>
              <p:cNvPr id="6" name="Gruppo 27">
                <a:extLst>
                  <a:ext uri="{FF2B5EF4-FFF2-40B4-BE49-F238E27FC236}">
                    <a16:creationId xmlns="" xmlns:a16="http://schemas.microsoft.com/office/drawing/2014/main" id="{0984BF19-1F80-49AA-9A57-8F7DE3B91FC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819492" y="3207746"/>
                <a:ext cx="4920397" cy="2305181"/>
                <a:chOff x="6819492" y="3207746"/>
                <a:chExt cx="4920397" cy="2305181"/>
              </a:xfrm>
            </p:grpSpPr>
            <p:pic>
              <p:nvPicPr>
                <p:cNvPr id="8" name="Immagine 2">
                  <a:extLst>
                    <a:ext uri="{FF2B5EF4-FFF2-40B4-BE49-F238E27FC236}">
                      <a16:creationId xmlns="" xmlns:a16="http://schemas.microsoft.com/office/drawing/2014/main" id="{69AFA201-7802-4996-A496-81094C01240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19847" t="1235" r="13400" b="22905"/>
                <a:stretch/>
              </p:blipFill>
              <p:spPr>
                <a:xfrm rot="16200000">
                  <a:off x="8351890" y="1675348"/>
                  <a:ext cx="1855601" cy="4920397"/>
                </a:xfrm>
                <a:prstGeom prst="rect">
                  <a:avLst/>
                </a:prstGeom>
              </p:spPr>
            </p:pic>
            <p:cxnSp>
              <p:nvCxnSpPr>
                <p:cNvPr id="9" name="Connettore diritto 6">
                  <a:extLst>
                    <a:ext uri="{FF2B5EF4-FFF2-40B4-BE49-F238E27FC236}">
                      <a16:creationId xmlns="" xmlns:a16="http://schemas.microsoft.com/office/drawing/2014/main" id="{C77B41ED-33B1-4BE8-969A-B27A042878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194052" y="4027210"/>
                  <a:ext cx="604063" cy="1408021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Connettore diritto 16">
                  <a:extLst>
                    <a:ext uri="{FF2B5EF4-FFF2-40B4-BE49-F238E27FC236}">
                      <a16:creationId xmlns="" xmlns:a16="http://schemas.microsoft.com/office/drawing/2014/main" id="{A527C3F5-3F68-4649-8DD7-FC818BCE188E}"/>
                    </a:ext>
                  </a:extLst>
                </p:cNvPr>
                <p:cNvCxnSpPr>
                  <a:cxnSpLocks/>
                  <a:endCxn id="5" idx="0"/>
                </p:cNvCxnSpPr>
                <p:nvPr/>
              </p:nvCxnSpPr>
              <p:spPr>
                <a:xfrm>
                  <a:off x="8031295" y="4108591"/>
                  <a:ext cx="618991" cy="1404336"/>
                </a:xfrm>
                <a:prstGeom prst="line">
                  <a:avLst/>
                </a:prstGeom>
                <a:ln w="158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Arco 17">
                <a:extLst>
                  <a:ext uri="{FF2B5EF4-FFF2-40B4-BE49-F238E27FC236}">
                    <a16:creationId xmlns="" xmlns:a16="http://schemas.microsoft.com/office/drawing/2014/main" id="{D911D240-2A40-4192-9A8C-A5BCB36309A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425355" y="4925576"/>
                <a:ext cx="4994875" cy="4970001"/>
              </a:xfrm>
              <a:prstGeom prst="arc">
                <a:avLst>
                  <a:gd name="adj1" fmla="val 14449880"/>
                  <a:gd name="adj2" fmla="val 16193461"/>
                </a:avLst>
              </a:prstGeom>
              <a:ln w="158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CH"/>
              </a:p>
            </p:txBody>
          </p:sp>
        </p:grpSp>
        <p:sp>
          <p:nvSpPr>
            <p:cNvPr id="5" name="Arco 18">
              <a:extLst>
                <a:ext uri="{FF2B5EF4-FFF2-40B4-BE49-F238E27FC236}">
                  <a16:creationId xmlns="" xmlns:a16="http://schemas.microsoft.com/office/drawing/2014/main" id="{9A46D055-067B-4773-822D-0BE3C63183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431930" y="5162273"/>
              <a:ext cx="4994875" cy="4970000"/>
            </a:xfrm>
            <a:prstGeom prst="arc">
              <a:avLst>
                <a:gd name="adj1" fmla="val 14343984"/>
                <a:gd name="adj2" fmla="val 16193461"/>
              </a:avLst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CH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22">
                <a:extLst>
                  <a:ext uri="{FF2B5EF4-FFF2-40B4-BE49-F238E27FC236}">
                    <a16:creationId xmlns="" xmlns:a16="http://schemas.microsoft.com/office/drawing/2014/main" id="{FF42B2FC-BD2A-43A9-949C-10FCDDE1024D}"/>
                  </a:ext>
                </a:extLst>
              </p:cNvPr>
              <p:cNvSpPr txBox="1"/>
              <p:nvPr/>
            </p:nvSpPr>
            <p:spPr>
              <a:xfrm rot="19916582">
                <a:off x="2821866" y="1464153"/>
                <a:ext cx="111622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it-IT" sz="16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it-CH" sz="1600" dirty="0"/>
                  <a:t>=23.19°</a:t>
                </a:r>
              </a:p>
            </p:txBody>
          </p:sp>
        </mc:Choice>
        <mc:Fallback xmlns="">
          <p:sp>
            <p:nvSpPr>
              <p:cNvPr id="12" name="CasellaDiTesto 2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FF42B2FC-BD2A-43A9-949C-10FCDDE10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916582">
                <a:off x="2821866" y="1464153"/>
                <a:ext cx="1116224" cy="338554"/>
              </a:xfrm>
              <a:prstGeom prst="rect">
                <a:avLst/>
              </a:prstGeom>
              <a:blipFill rotWithShape="0">
                <a:blip r:embed="rId3"/>
                <a:stretch>
                  <a:fillRect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sellaDiTesto 5">
                <a:extLst>
                  <a:ext uri="{FF2B5EF4-FFF2-40B4-BE49-F238E27FC236}">
                    <a16:creationId xmlns="" xmlns:a16="http://schemas.microsoft.com/office/drawing/2014/main" id="{E9574ABC-63BB-65CB-3914-3F1646494994}"/>
                  </a:ext>
                </a:extLst>
              </p:cNvPr>
              <p:cNvSpPr txBox="1"/>
              <p:nvPr/>
            </p:nvSpPr>
            <p:spPr>
              <a:xfrm rot="19560049">
                <a:off x="2418319" y="851337"/>
                <a:ext cx="136768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it-IT" sz="16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</m:oMath>
                </a14:m>
                <a:r>
                  <a:rPr lang="it-CH" sz="1600" dirty="0"/>
                  <a:t>=24.94°</a:t>
                </a:r>
              </a:p>
            </p:txBody>
          </p:sp>
        </mc:Choice>
        <mc:Fallback xmlns="">
          <p:sp>
            <p:nvSpPr>
              <p:cNvPr id="13" name="CasellaDiTesto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9574ABC-63BB-65CB-3914-3F16464949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560049">
                <a:off x="2418319" y="851337"/>
                <a:ext cx="1367684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921447" y="4612055"/>
            <a:ext cx="445827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Out of the physical length </a:t>
            </a:r>
            <a:r>
              <a:rPr lang="en-US" sz="1600" dirty="0" smtClean="0"/>
              <a:t>assumed for </a:t>
            </a:r>
            <a:r>
              <a:rPr lang="en-US" sz="1600" dirty="0" smtClean="0"/>
              <a:t>the dipole (1796 mm), the current design takes 1436 mm just for the coil (1336 mm for yoke)</a:t>
            </a:r>
          </a:p>
          <a:p>
            <a:endParaRPr lang="en-US" sz="1600" dirty="0" smtClean="0"/>
          </a:p>
          <a:p>
            <a:r>
              <a:rPr lang="en-US" sz="1600" dirty="0" smtClean="0"/>
              <a:t>360 mm (180 mm on each side) available for mechanical structure, end plates, leads, …</a:t>
            </a:r>
          </a:p>
          <a:p>
            <a:r>
              <a:rPr lang="en-US" sz="1600" dirty="0" smtClean="0"/>
              <a:t>Does it sound reasonable?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9">
                <a:extLst>
                  <a:ext uri="{FF2B5EF4-FFF2-40B4-BE49-F238E27FC236}">
                    <a16:creationId xmlns:a16="http://schemas.microsoft.com/office/drawing/2014/main" xmlns="" id="{69873790-E18C-4509-9BBA-E6D67FE90FA9}"/>
                  </a:ext>
                </a:extLst>
              </p:cNvPr>
              <p:cNvSpPr txBox="1"/>
              <p:nvPr/>
            </p:nvSpPr>
            <p:spPr>
              <a:xfrm>
                <a:off x="382678" y="106841"/>
                <a:ext cx="384297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Courtesy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of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R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. 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Valente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INFN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LASA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lang="it-CH" sz="160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CasellaDiTesto 1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9873790-E18C-4509-9BBA-E6D67FE90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678" y="106841"/>
                <a:ext cx="3842974" cy="338554"/>
              </a:xfrm>
              <a:prstGeom prst="rect">
                <a:avLst/>
              </a:prstGeom>
              <a:blipFill rotWithShape="0">
                <a:blip r:embed="rId5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9">
                <a:extLst>
                  <a:ext uri="{FF2B5EF4-FFF2-40B4-BE49-F238E27FC236}">
                    <a16:creationId xmlns:a16="http://schemas.microsoft.com/office/drawing/2014/main" xmlns="" id="{69873790-E18C-4509-9BBA-E6D67FE90FA9}"/>
                  </a:ext>
                </a:extLst>
              </p:cNvPr>
              <p:cNvSpPr txBox="1"/>
              <p:nvPr/>
            </p:nvSpPr>
            <p:spPr>
              <a:xfrm>
                <a:off x="6356758" y="106841"/>
                <a:ext cx="3842974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buClrTx/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Courtesy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of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M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. 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Statera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INFN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LASA</m:t>
                      </m:r>
                      <m:r>
                        <a:rPr lang="en-US" sz="1600" b="0" i="0" kern="1200" dirty="0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lang="it-CH" sz="1600" kern="12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CasellaDiTesto 19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69873790-E18C-4509-9BBA-E6D67FE90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6758" y="106841"/>
                <a:ext cx="3842974" cy="338554"/>
              </a:xfrm>
              <a:prstGeom prst="rect">
                <a:avLst/>
              </a:prstGeom>
              <a:blipFill rotWithShape="0">
                <a:blip r:embed="rId6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3007" y="366330"/>
            <a:ext cx="3887747" cy="386074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487037" y="4612055"/>
            <a:ext cx="44781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Out of the physical length </a:t>
            </a:r>
            <a:r>
              <a:rPr lang="en-US" sz="1600" dirty="0" smtClean="0"/>
              <a:t>assumed for </a:t>
            </a:r>
            <a:r>
              <a:rPr lang="en-US" sz="1600" dirty="0" smtClean="0"/>
              <a:t>the quadrupole (425 mm), the current design takes 214 mm just for the coil (175 mm for yoke)</a:t>
            </a:r>
          </a:p>
          <a:p>
            <a:endParaRPr lang="en-US" sz="1600" dirty="0" smtClean="0"/>
          </a:p>
          <a:p>
            <a:r>
              <a:rPr lang="en-US" sz="1600" dirty="0" smtClean="0"/>
              <a:t>210 mm (105 mm on each side) available for mechanical structure, end plates, leads,  …</a:t>
            </a:r>
          </a:p>
          <a:p>
            <a:r>
              <a:rPr lang="en-US" sz="1600" dirty="0" smtClean="0"/>
              <a:t>Does it sound reasonable?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778168" y="3919301"/>
            <a:ext cx="1984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o my understanding…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54182" y="2450"/>
            <a:ext cx="10972800" cy="1143000"/>
          </a:xfrm>
        </p:spPr>
        <p:txBody>
          <a:bodyPr/>
          <a:lstStyle/>
          <a:p>
            <a:r>
              <a:rPr lang="en-US" dirty="0" smtClean="0"/>
              <a:t>Preliminary elements integration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218" y="1030804"/>
            <a:ext cx="10396728" cy="529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84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it-IT" sz="1400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it-IT" sz="1400">
                <a:solidFill>
                  <a:srgbClr val="000000"/>
                </a:solidFill>
                <a:latin typeface="Futura" charset="0"/>
              </a:rPr>
              <a:t>Lucio Rossi -</a:t>
            </a:r>
            <a:r>
              <a:rPr lang="en-US" altLang="it-IT" sz="1400">
                <a:solidFill>
                  <a:srgbClr val="000000"/>
                </a:solidFill>
              </a:rPr>
              <a:t> </a:t>
            </a:r>
            <a:r>
              <a:rPr lang="en-US" altLang="it-IT" sz="1400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 sz="1400">
              <a:solidFill>
                <a:srgbClr val="000000"/>
              </a:solidFill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04549AD9-5A33-4AB8-A497-009D0BD16921}" type="slidenum">
              <a:rPr lang="en-US" altLang="it-IT" sz="1400">
                <a:solidFill>
                  <a:srgbClr val="000000"/>
                </a:solidFill>
              </a:rPr>
              <a:pPr/>
              <a:t>7</a:t>
            </a:fld>
            <a:endParaRPr lang="en-US" altLang="it-IT" sz="1400">
              <a:solidFill>
                <a:srgbClr val="000000"/>
              </a:solidFill>
            </a:endParaRPr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772400" cy="1219200"/>
          </a:xfrm>
        </p:spPr>
        <p:txBody>
          <a:bodyPr/>
          <a:lstStyle/>
          <a:p>
            <a:pPr eaLnBrk="1" hangingPunct="1"/>
            <a:r>
              <a:rPr lang="fr-CH" altLang="it-IT" smtClean="0"/>
              <a:t>LHC MB -end part</a:t>
            </a:r>
            <a:br>
              <a:rPr lang="fr-CH" altLang="it-IT" smtClean="0"/>
            </a:br>
            <a:r>
              <a:rPr lang="fr-CH" altLang="it-IT" smtClean="0"/>
              <a:t>end plate</a:t>
            </a:r>
            <a:endParaRPr lang="it-IT" altLang="it-IT" smtClean="0"/>
          </a:p>
        </p:txBody>
      </p:sp>
      <p:pic>
        <p:nvPicPr>
          <p:cNvPr id="28678" name="Picture 3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17876" y="1524000"/>
            <a:ext cx="6270625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7812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it-IT" sz="1400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it-IT" sz="1400">
                <a:solidFill>
                  <a:srgbClr val="000000"/>
                </a:solidFill>
                <a:latin typeface="Futura" charset="0"/>
              </a:rPr>
              <a:t>Lucio Rossi -</a:t>
            </a:r>
            <a:r>
              <a:rPr lang="en-US" altLang="it-IT" sz="1400">
                <a:solidFill>
                  <a:srgbClr val="000000"/>
                </a:solidFill>
              </a:rPr>
              <a:t> </a:t>
            </a:r>
            <a:r>
              <a:rPr lang="en-US" altLang="it-IT" sz="1400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 sz="1400">
              <a:solidFill>
                <a:srgbClr val="000000"/>
              </a:solidFill>
            </a:endParaRP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8760777B-AD75-4CB9-9F99-6E7861A0C2D2}" type="slidenum">
              <a:rPr lang="en-US" altLang="it-IT" sz="1400">
                <a:solidFill>
                  <a:srgbClr val="000000"/>
                </a:solidFill>
              </a:rPr>
              <a:pPr/>
              <a:t>8</a:t>
            </a:fld>
            <a:endParaRPr lang="en-US" altLang="it-IT" sz="1400">
              <a:solidFill>
                <a:srgbClr val="000000"/>
              </a:solidFill>
            </a:endParaRPr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772400" cy="1219200"/>
          </a:xfrm>
        </p:spPr>
        <p:txBody>
          <a:bodyPr/>
          <a:lstStyle/>
          <a:p>
            <a:pPr eaLnBrk="1" hangingPunct="1"/>
            <a:r>
              <a:rPr lang="fr-CH" altLang="it-IT" smtClean="0"/>
              <a:t>LHC Main Dipole -end part</a:t>
            </a:r>
            <a:br>
              <a:rPr lang="fr-CH" altLang="it-IT" smtClean="0"/>
            </a:br>
            <a:r>
              <a:rPr lang="fr-CH" altLang="it-IT" smtClean="0"/>
              <a:t>Cu HXT </a:t>
            </a:r>
            <a:endParaRPr lang="it-IT" altLang="it-IT" smtClean="0"/>
          </a:p>
        </p:txBody>
      </p:sp>
      <p:pic>
        <p:nvPicPr>
          <p:cNvPr id="31750" name="Picture 3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17876" y="1524000"/>
            <a:ext cx="6270625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4176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it-IT" sz="1400">
                <a:solidFill>
                  <a:srgbClr val="000000"/>
                </a:solidFill>
              </a:rPr>
              <a:t>26 March 2003</a:t>
            </a:r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it-IT" sz="1400">
                <a:solidFill>
                  <a:srgbClr val="000000"/>
                </a:solidFill>
                <a:latin typeface="Futura" charset="0"/>
              </a:rPr>
              <a:t>Lucio Rossi -</a:t>
            </a:r>
            <a:r>
              <a:rPr lang="en-US" altLang="it-IT" sz="1400">
                <a:solidFill>
                  <a:srgbClr val="000000"/>
                </a:solidFill>
              </a:rPr>
              <a:t> </a:t>
            </a:r>
            <a:r>
              <a:rPr lang="en-US" altLang="it-IT" sz="1400" b="1">
                <a:solidFill>
                  <a:srgbClr val="000000"/>
                </a:solidFill>
                <a:latin typeface="Apple Chancery" charset="0"/>
              </a:rPr>
              <a:t>Superc. Mag. Techn.</a:t>
            </a:r>
            <a:endParaRPr lang="en-US" altLang="it-IT" sz="1400">
              <a:solidFill>
                <a:srgbClr val="000000"/>
              </a:solidFill>
            </a:endParaRP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96574580-C877-477A-8F43-347A3302B33C}" type="slidenum">
              <a:rPr lang="en-US" altLang="it-IT" sz="1400">
                <a:solidFill>
                  <a:srgbClr val="000000"/>
                </a:solidFill>
              </a:rPr>
              <a:pPr/>
              <a:t>9</a:t>
            </a:fld>
            <a:endParaRPr lang="en-US" altLang="it-IT" sz="1400">
              <a:solidFill>
                <a:srgbClr val="000000"/>
              </a:solidFill>
            </a:endParaRPr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0"/>
            <a:ext cx="6781800" cy="1219200"/>
          </a:xfrm>
        </p:spPr>
        <p:txBody>
          <a:bodyPr/>
          <a:lstStyle/>
          <a:p>
            <a:pPr eaLnBrk="1" hangingPunct="1"/>
            <a:r>
              <a:rPr lang="fr-CH" altLang="it-IT" smtClean="0"/>
              <a:t>LHC Main Dipole -end part</a:t>
            </a:r>
            <a:br>
              <a:rPr lang="fr-CH" altLang="it-IT" smtClean="0"/>
            </a:br>
            <a:r>
              <a:rPr lang="fr-CH" altLang="it-IT" smtClean="0"/>
              <a:t>Corrector Magnets (spool pieces) </a:t>
            </a:r>
            <a:endParaRPr lang="it-IT" altLang="it-IT" smtClean="0"/>
          </a:p>
        </p:txBody>
      </p:sp>
      <p:pic>
        <p:nvPicPr>
          <p:cNvPr id="32774" name="Picture 3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17876" y="1524000"/>
            <a:ext cx="6270625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5" name="Text Box 4"/>
          <p:cNvSpPr txBox="1">
            <a:spLocks noChangeArrowheads="1"/>
          </p:cNvSpPr>
          <p:nvPr/>
        </p:nvSpPr>
        <p:spPr bwMode="auto">
          <a:xfrm>
            <a:off x="259080" y="2849880"/>
            <a:ext cx="2811780" cy="2123658"/>
          </a:xfrm>
          <a:prstGeom prst="rect">
            <a:avLst/>
          </a:prstGeom>
          <a:solidFill>
            <a:srgbClr val="FFFF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it-IT" kern="1200" dirty="0">
                <a:solidFill>
                  <a:srgbClr val="000000"/>
                </a:solidFill>
                <a:ea typeface="+mn-ea"/>
                <a:cs typeface="+mn-cs"/>
              </a:rPr>
              <a:t>Assembly in CMAs is purely mechanical</a:t>
            </a:r>
          </a:p>
          <a:p>
            <a:pPr eaLnBrk="0" fontAlgn="base" hangingPunct="0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r>
              <a:rPr lang="en-US" altLang="it-IT" kern="1200" dirty="0">
                <a:solidFill>
                  <a:srgbClr val="000000"/>
                </a:solidFill>
                <a:ea typeface="+mn-ea"/>
                <a:cs typeface="+mn-cs"/>
              </a:rPr>
              <a:t>(tolerances of B axis </a:t>
            </a:r>
            <a:r>
              <a:rPr lang="en-US" altLang="it-IT" kern="1200" dirty="0" err="1">
                <a:solidFill>
                  <a:srgbClr val="000000"/>
                </a:solidFill>
                <a:ea typeface="+mn-ea"/>
                <a:cs typeface="+mn-cs"/>
              </a:rPr>
              <a:t>wrt</a:t>
            </a:r>
            <a:r>
              <a:rPr lang="en-US" altLang="it-IT" kern="1200" dirty="0">
                <a:solidFill>
                  <a:srgbClr val="000000"/>
                </a:solidFill>
                <a:ea typeface="+mn-ea"/>
                <a:cs typeface="+mn-cs"/>
              </a:rPr>
              <a:t> mech. frame given by supplier</a:t>
            </a:r>
          </a:p>
        </p:txBody>
      </p:sp>
    </p:spTree>
    <p:extLst>
      <p:ext uri="{BB962C8B-B14F-4D97-AF65-F5344CB8AC3E}">
        <p14:creationId xmlns:p14="http://schemas.microsoft.com/office/powerpoint/2010/main" val="212305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anose="02020603050405020304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414</Words>
  <Application>Microsoft Office PowerPoint</Application>
  <PresentationFormat>Widescreen</PresentationFormat>
  <Paragraphs>86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Apple Chancery</vt:lpstr>
      <vt:lpstr>Arial</vt:lpstr>
      <vt:lpstr>Calibri</vt:lpstr>
      <vt:lpstr>Cambria Math</vt:lpstr>
      <vt:lpstr>Comic Sans MS</vt:lpstr>
      <vt:lpstr>Futura</vt:lpstr>
      <vt:lpstr>Times</vt:lpstr>
      <vt:lpstr>Wingdings</vt:lpstr>
      <vt:lpstr>Custom Design</vt:lpstr>
      <vt:lpstr>Blank Presentation</vt:lpstr>
      <vt:lpstr>Assumptions on dipoles and quadrupoles magnetic  and physical length </vt:lpstr>
      <vt:lpstr>Preliminary elements integration</vt:lpstr>
      <vt:lpstr>Preliminary elements integration</vt:lpstr>
      <vt:lpstr>Assumptions for beam optics</vt:lpstr>
      <vt:lpstr>PowerPoint Presentation</vt:lpstr>
      <vt:lpstr>Preliminary elements integration</vt:lpstr>
      <vt:lpstr>LHC MB -end part end plate</vt:lpstr>
      <vt:lpstr>LHC Main Dipole -end part Cu HXT </vt:lpstr>
      <vt:lpstr>LHC Main Dipole -end part Corrector Magnets (spool pieces) </vt:lpstr>
      <vt:lpstr>Preliminary elements integration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Magnets and Cryostat integration on the gantry optics layout</dc:title>
  <dc:creator>Microsoft Office User</dc:creator>
  <cp:lastModifiedBy>Felcini Enrico</cp:lastModifiedBy>
  <cp:revision>34</cp:revision>
  <dcterms:created xsi:type="dcterms:W3CDTF">2019-12-09T11:54:53Z</dcterms:created>
  <dcterms:modified xsi:type="dcterms:W3CDTF">2022-10-18T12:11:06Z</dcterms:modified>
</cp:coreProperties>
</file>