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61" r:id="rId4"/>
    <p:sldId id="262" r:id="rId5"/>
    <p:sldId id="263" r:id="rId6"/>
    <p:sldId id="264" r:id="rId7"/>
    <p:sldId id="268" r:id="rId8"/>
    <p:sldId id="266" r:id="rId9"/>
    <p:sldId id="269" r:id="rId10"/>
    <p:sldId id="274" r:id="rId11"/>
    <p:sldId id="271" r:id="rId12"/>
    <p:sldId id="270" r:id="rId13"/>
    <p:sldId id="272" r:id="rId14"/>
    <p:sldId id="273" r:id="rId15"/>
  </p:sldIdLst>
  <p:sldSz cx="12192000" cy="6858000"/>
  <p:notesSz cx="6858000" cy="9144000"/>
  <p:embeddedFontLst>
    <p:embeddedFont>
      <p:font typeface="Cambria Math" panose="02040503050406030204" pitchFamily="18" charset="0"/>
      <p:regular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7" roundtripDataSignature="AMtx7mhFZ4+moybd8dKas6LQpqE2H0iEm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o Pullia" initials="" lastIdx="4" clrIdx="0"/>
  <p:cmAuthor id="1" name="Alessio Mereghetti" initials="" lastIdx="2" clrIdx="1"/>
  <p:cmAuthor id="2" name="GUGLIELMO FRISELLA" initials="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4B48"/>
    <a:srgbClr val="B034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C07C4E-84DC-45D1-94D2-41DEAC95ECE9}">
  <a:tblStyle styleId="{85C07C4E-84DC-45D1-94D2-41DEAC95ECE9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402" autoAdjust="0"/>
  </p:normalViewPr>
  <p:slideViewPr>
    <p:cSldViewPr snapToGrid="0">
      <p:cViewPr>
        <p:scale>
          <a:sx n="100" d="100"/>
          <a:sy n="100" d="100"/>
        </p:scale>
        <p:origin x="235" y="48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68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67" Type="http://customschemas.google.com/relationships/presentationmetadata" Target="metadata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6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346219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476405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61234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52332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26671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22828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9738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78503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63135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37810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29883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32326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02E6C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50696" y="404378"/>
            <a:ext cx="9315237" cy="147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3"/>
              <a:buFont typeface="Calibri"/>
              <a:buNone/>
              <a:defRPr sz="5003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650697" y="2375907"/>
            <a:ext cx="8534400" cy="778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lt1"/>
              </a:buClr>
              <a:buSzPts val="3203"/>
              <a:buNone/>
              <a:defRPr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799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18" name="Google Shape;18;p8" descr="Immagine che contiene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8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9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9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0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0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0"/>
          <p:cNvSpPr txBox="1"/>
          <p:nvPr/>
        </p:nvSpPr>
        <p:spPr>
          <a:xfrm>
            <a:off x="2160000" y="6473656"/>
            <a:ext cx="432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r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EITOC 9</a:t>
            </a:r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0"/>
          <p:cNvSpPr txBox="1"/>
          <p:nvPr/>
        </p:nvSpPr>
        <p:spPr>
          <a:xfrm>
            <a:off x="559560" y="6473656"/>
            <a:ext cx="1290738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r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29-30/09/2020</a:t>
            </a:r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1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3"/>
              <a:buFont typeface="Calibri"/>
              <a:buNone/>
              <a:defRPr sz="440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990" algn="l" rtl="0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dk1"/>
              </a:buClr>
              <a:buSzPts val="3203"/>
              <a:buFont typeface="Arial"/>
              <a:buChar char="•"/>
              <a:defRPr sz="32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336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799"/>
              <a:buFont typeface="Arial"/>
              <a:buChar char="–"/>
              <a:defRPr sz="2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–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»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609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165600" y="6356361"/>
            <a:ext cx="3860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737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760432" y="832104"/>
            <a:ext cx="9462560" cy="2057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buSzPct val="99880"/>
            </a:pPr>
            <a:r>
              <a:rPr lang="en-US" dirty="0" smtClean="0"/>
              <a:t>Consideration on the Dipole’s Heads Curvature</a:t>
            </a:r>
            <a:endParaRPr sz="3300" dirty="0"/>
          </a:p>
        </p:txBody>
      </p:sp>
      <p:sp>
        <p:nvSpPr>
          <p:cNvPr id="41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760424" y="3357750"/>
            <a:ext cx="5137455" cy="2713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it-IT" sz="3100" dirty="0" smtClean="0"/>
              <a:t>E. Felcini</a:t>
            </a:r>
            <a:endParaRPr sz="3100" dirty="0"/>
          </a:p>
          <a:p>
            <a:pPr marL="514350" lvl="0" indent="-37198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476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endParaRPr sz="2799" dirty="0" smtClean="0"/>
          </a:p>
          <a:p>
            <a:pPr marL="0" lvl="0" indent="0">
              <a:spcBef>
                <a:spcPts val="408"/>
              </a:spcBef>
              <a:buSzPct val="100000"/>
            </a:pPr>
            <a:r>
              <a:rPr lang="en-US" sz="2300" dirty="0" smtClean="0"/>
              <a:t>18/10/2022</a:t>
            </a:r>
            <a:endParaRPr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it-IT" sz="4000" b="0" i="0" u="none" strike="noStrike" cap="none" dirty="0" smtClean="0">
                <a:solidFill>
                  <a:srgbClr val="002E6C"/>
                </a:solidFill>
                <a:latin typeface="Arial"/>
                <a:ea typeface="Arial"/>
                <a:cs typeface="Arial"/>
                <a:sym typeface="Arial"/>
              </a:rPr>
              <a:t>What do we gain?</a:t>
            </a:r>
            <a:endParaRPr sz="4000" b="0" i="0" u="none" strike="noStrike" cap="none" dirty="0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14054" y="396294"/>
            <a:ext cx="3249146" cy="30777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Curved up to 25° + straight@22.5</a:t>
            </a:r>
            <a:r>
              <a:rPr lang="it-IT" b="1" dirty="0"/>
              <a:t>°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119" y="831129"/>
            <a:ext cx="5572204" cy="44376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114" y="967740"/>
            <a:ext cx="2202384" cy="58369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4746" y="831129"/>
            <a:ext cx="1928801" cy="461772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 rot="2376692">
            <a:off x="1318260" y="5410200"/>
            <a:ext cx="762000" cy="2971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394460" y="967740"/>
            <a:ext cx="2804160" cy="435864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913123" y="5161945"/>
            <a:ext cx="3671878" cy="665797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426558" y="5448848"/>
            <a:ext cx="4475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Trajectory in 0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loss of 2 mm</a:t>
            </a:r>
          </a:p>
          <a:p>
            <a:endParaRPr lang="en-US" dirty="0" smtClean="0"/>
          </a:p>
          <a:p>
            <a:r>
              <a:rPr lang="en-US" dirty="0" smtClean="0"/>
              <a:t>Trajectory in -0.75 mm </a:t>
            </a:r>
            <a:r>
              <a:rPr lang="en-US" dirty="0" smtClean="0">
                <a:sym typeface="Wingdings" panose="05000000000000000000" pitchFamily="2" charset="2"/>
              </a:rPr>
              <a:t> loss of 1.5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76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4000"/>
            </a:pPr>
            <a:r>
              <a:rPr lang="it-IT" sz="4000" dirty="0">
                <a:solidFill>
                  <a:srgbClr val="002E6C"/>
                </a:solidFill>
              </a:rPr>
              <a:t>What do we gain?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458583" y="1348355"/>
            <a:ext cx="2438400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848985" y="2198353"/>
            <a:ext cx="1439006" cy="55955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848984" y="1364037"/>
            <a:ext cx="1551690" cy="83431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38799" y="2057903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19°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138799" y="3643832"/>
            <a:ext cx="1131909" cy="152317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960517" y="2739517"/>
            <a:ext cx="337634" cy="9636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90188" y="3695224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563408" y="4044160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720454" y="2938861"/>
            <a:ext cx="429690" cy="112765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/>
          <p:cNvSpPr>
            <a:spLocks noChangeAspect="1"/>
          </p:cNvSpPr>
          <p:nvPr/>
        </p:nvSpPr>
        <p:spPr>
          <a:xfrm rot="5400000">
            <a:off x="-2948493" y="-871104"/>
            <a:ext cx="5400000" cy="5400000"/>
          </a:xfrm>
          <a:prstGeom prst="arc">
            <a:avLst>
              <a:gd name="adj1" fmla="val 15576791"/>
              <a:gd name="adj2" fmla="val 17377833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>
            <a:spLocks noChangeAspect="1"/>
          </p:cNvSpPr>
          <p:nvPr/>
        </p:nvSpPr>
        <p:spPr>
          <a:xfrm rot="5400000">
            <a:off x="-3159813" y="-1343544"/>
            <a:ext cx="6480000" cy="6480000"/>
          </a:xfrm>
          <a:prstGeom prst="arc">
            <a:avLst>
              <a:gd name="adj1" fmla="val 15576791"/>
              <a:gd name="adj2" fmla="val 17362436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>
            <a:spLocks noChangeAspect="1"/>
          </p:cNvSpPr>
          <p:nvPr/>
        </p:nvSpPr>
        <p:spPr>
          <a:xfrm rot="5400000">
            <a:off x="-3081379" y="-1107665"/>
            <a:ext cx="5940000" cy="5940000"/>
          </a:xfrm>
          <a:prstGeom prst="arc">
            <a:avLst>
              <a:gd name="adj1" fmla="val 15576791"/>
              <a:gd name="adj2" fmla="val 18418411"/>
            </a:avLst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717814" y="380646"/>
            <a:ext cx="4521686" cy="30777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Curved up to 19° + straight@19° + straight@22.5</a:t>
            </a:r>
            <a:r>
              <a:rPr lang="it-IT" b="1" dirty="0"/>
              <a:t>°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316" y="831129"/>
            <a:ext cx="5189018" cy="44388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426558" y="5448848"/>
            <a:ext cx="4475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Trajectory in 0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loss of 3.2 mm</a:t>
            </a:r>
          </a:p>
          <a:p>
            <a:endParaRPr lang="en-US" dirty="0" smtClean="0"/>
          </a:p>
          <a:p>
            <a:r>
              <a:rPr lang="en-US" dirty="0" smtClean="0"/>
              <a:t>Trajectory in +1.5 mm </a:t>
            </a:r>
            <a:r>
              <a:rPr lang="en-US" dirty="0" smtClean="0">
                <a:sym typeface="Wingdings" panose="05000000000000000000" pitchFamily="2" charset="2"/>
              </a:rPr>
              <a:t> loss of 1.7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8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4000"/>
            </a:pPr>
            <a:r>
              <a:rPr lang="it-IT" sz="4000" dirty="0">
                <a:solidFill>
                  <a:srgbClr val="002E6C"/>
                </a:solidFill>
              </a:rPr>
              <a:t>What do we gain?</a:t>
            </a:r>
          </a:p>
        </p:txBody>
      </p:sp>
      <p:sp>
        <p:nvSpPr>
          <p:cNvPr id="16" name="Arc 15"/>
          <p:cNvSpPr>
            <a:spLocks noChangeAspect="1"/>
          </p:cNvSpPr>
          <p:nvPr/>
        </p:nvSpPr>
        <p:spPr>
          <a:xfrm rot="5400000">
            <a:off x="-3168205" y="-800359"/>
            <a:ext cx="5400000" cy="5400000"/>
          </a:xfrm>
          <a:prstGeom prst="arc">
            <a:avLst>
              <a:gd name="adj1" fmla="val 15576791"/>
              <a:gd name="adj2" fmla="val 17377833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>
            <a:spLocks noChangeAspect="1"/>
          </p:cNvSpPr>
          <p:nvPr/>
        </p:nvSpPr>
        <p:spPr>
          <a:xfrm rot="5400000">
            <a:off x="-3379525" y="-1272799"/>
            <a:ext cx="6480000" cy="6480000"/>
          </a:xfrm>
          <a:prstGeom prst="arc">
            <a:avLst>
              <a:gd name="adj1" fmla="val 15576791"/>
              <a:gd name="adj2" fmla="val 17362436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245459" y="1397168"/>
            <a:ext cx="2438400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6" idx="2"/>
          </p:cNvCxnSpPr>
          <p:nvPr/>
        </p:nvCxnSpPr>
        <p:spPr>
          <a:xfrm flipH="1" flipV="1">
            <a:off x="635861" y="2247166"/>
            <a:ext cx="1439006" cy="55955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6" idx="0"/>
          </p:cNvCxnSpPr>
          <p:nvPr/>
        </p:nvCxnSpPr>
        <p:spPr>
          <a:xfrm flipH="1">
            <a:off x="635860" y="1412850"/>
            <a:ext cx="1551690" cy="83431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915159" y="2787650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750434" y="3033368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25675" y="2106716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19°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887255" y="3692644"/>
            <a:ext cx="1170329" cy="147178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Arc 33"/>
          <p:cNvSpPr>
            <a:spLocks noChangeAspect="1"/>
          </p:cNvSpPr>
          <p:nvPr/>
        </p:nvSpPr>
        <p:spPr>
          <a:xfrm rot="5400000">
            <a:off x="-3318767" y="-1018039"/>
            <a:ext cx="5940000" cy="5940000"/>
          </a:xfrm>
          <a:prstGeom prst="arc">
            <a:avLst>
              <a:gd name="adj1" fmla="val 15576791"/>
              <a:gd name="adj2" fmla="val 18418411"/>
            </a:avLst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114054" y="396294"/>
            <a:ext cx="3249146" cy="30777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Curved up to 19</a:t>
            </a:r>
            <a:r>
              <a:rPr lang="it-IT" b="1" dirty="0"/>
              <a:t>°</a:t>
            </a:r>
            <a:r>
              <a:rPr lang="en-US" b="1" dirty="0"/>
              <a:t>+ straight@22.5</a:t>
            </a:r>
            <a:r>
              <a:rPr lang="it-IT" b="1" dirty="0"/>
              <a:t>°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231" y="725631"/>
            <a:ext cx="5272563" cy="44388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426558" y="5448848"/>
            <a:ext cx="4475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Trajectory in 0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loss of 2.4 mm</a:t>
            </a:r>
          </a:p>
          <a:p>
            <a:endParaRPr lang="en-US" dirty="0" smtClean="0"/>
          </a:p>
          <a:p>
            <a:r>
              <a:rPr lang="en-US" dirty="0" smtClean="0"/>
              <a:t>Trajectory in -0.75 mm </a:t>
            </a:r>
            <a:r>
              <a:rPr lang="en-US" dirty="0" smtClean="0">
                <a:sym typeface="Wingdings" panose="05000000000000000000" pitchFamily="2" charset="2"/>
              </a:rPr>
              <a:t> loss of 1.6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31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4000"/>
            </a:pPr>
            <a:r>
              <a:rPr lang="it-IT" sz="4000" dirty="0">
                <a:solidFill>
                  <a:srgbClr val="002E6C"/>
                </a:solidFill>
              </a:rPr>
              <a:t>What do we gain?</a:t>
            </a:r>
          </a:p>
        </p:txBody>
      </p:sp>
      <p:sp>
        <p:nvSpPr>
          <p:cNvPr id="3" name="Arc 2"/>
          <p:cNvSpPr>
            <a:spLocks noChangeAspect="1"/>
          </p:cNvSpPr>
          <p:nvPr/>
        </p:nvSpPr>
        <p:spPr>
          <a:xfrm rot="5400000">
            <a:off x="-2805844" y="-1001187"/>
            <a:ext cx="5400000" cy="5400000"/>
          </a:xfrm>
          <a:prstGeom prst="arc">
            <a:avLst>
              <a:gd name="adj1" fmla="val 15576791"/>
              <a:gd name="adj2" fmla="val 18418411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>
            <a:spLocks noChangeAspect="1"/>
          </p:cNvSpPr>
          <p:nvPr/>
        </p:nvSpPr>
        <p:spPr>
          <a:xfrm rot="5400000">
            <a:off x="-3017164" y="-1473627"/>
            <a:ext cx="6480000" cy="6480000"/>
          </a:xfrm>
          <a:prstGeom prst="arc">
            <a:avLst>
              <a:gd name="adj1" fmla="val 15576791"/>
              <a:gd name="adj2" fmla="val 18418411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607820" y="1196340"/>
            <a:ext cx="2438400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3" idx="2"/>
          </p:cNvCxnSpPr>
          <p:nvPr/>
        </p:nvCxnSpPr>
        <p:spPr>
          <a:xfrm flipH="1" flipV="1">
            <a:off x="998220" y="2046336"/>
            <a:ext cx="1053003" cy="127638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3" idx="0"/>
          </p:cNvCxnSpPr>
          <p:nvPr/>
        </p:nvCxnSpPr>
        <p:spPr>
          <a:xfrm flipH="1">
            <a:off x="998220" y="1212022"/>
            <a:ext cx="1551691" cy="83431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84704" y="3318907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646577" y="3710789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04836" y="192385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22.5°</a:t>
            </a:r>
            <a:endParaRPr lang="en-US" dirty="0"/>
          </a:p>
        </p:txBody>
      </p:sp>
      <p:sp>
        <p:nvSpPr>
          <p:cNvPr id="75" name="Arc 74"/>
          <p:cNvSpPr>
            <a:spLocks noChangeAspect="1"/>
          </p:cNvSpPr>
          <p:nvPr/>
        </p:nvSpPr>
        <p:spPr>
          <a:xfrm rot="5400000">
            <a:off x="-2894016" y="-1240706"/>
            <a:ext cx="5940000" cy="5940000"/>
          </a:xfrm>
          <a:prstGeom prst="arc">
            <a:avLst>
              <a:gd name="adj1" fmla="val 15576791"/>
              <a:gd name="adj2" fmla="val 18418411"/>
            </a:avLst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1294330" y="3488858"/>
            <a:ext cx="1170329" cy="147178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7114054" y="396294"/>
            <a:ext cx="3249146" cy="30777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Curved up to 22.5</a:t>
            </a:r>
            <a:r>
              <a:rPr lang="it-IT" b="1" dirty="0" smtClean="0"/>
              <a:t>°</a:t>
            </a:r>
            <a:r>
              <a:rPr lang="en-US" b="1" dirty="0" smtClean="0"/>
              <a:t>+ straight@22.5</a:t>
            </a:r>
            <a:r>
              <a:rPr lang="it-IT" b="1" dirty="0" smtClean="0"/>
              <a:t>°</a:t>
            </a:r>
            <a:endParaRPr lang="it-IT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609" y="831129"/>
            <a:ext cx="5133137" cy="44388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533429" y="5608443"/>
            <a:ext cx="4475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Trajectory in 0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loss of 0.8 mm</a:t>
            </a:r>
          </a:p>
          <a:p>
            <a:endParaRPr lang="en-US" dirty="0" smtClean="0"/>
          </a:p>
          <a:p>
            <a:r>
              <a:rPr lang="en-US" dirty="0" smtClean="0"/>
              <a:t>Trajectory in +0.75 mm </a:t>
            </a:r>
            <a:r>
              <a:rPr lang="en-US" dirty="0" smtClean="0">
                <a:sym typeface="Wingdings" panose="05000000000000000000" pitchFamily="2" charset="2"/>
              </a:rPr>
              <a:t> loss of 0.75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9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SzPts val="4000"/>
            </a:pPr>
            <a:r>
              <a:rPr lang="it-IT" sz="4000" dirty="0">
                <a:solidFill>
                  <a:srgbClr val="002E6C"/>
                </a:solidFill>
              </a:rPr>
              <a:t>What do we gain?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099874"/>
              </p:ext>
            </p:extLst>
          </p:nvPr>
        </p:nvGraphicFramePr>
        <p:xfrm>
          <a:off x="862419" y="1127050"/>
          <a:ext cx="5580912" cy="4713963"/>
        </p:xfrm>
        <a:graphic>
          <a:graphicData uri="http://schemas.openxmlformats.org/drawingml/2006/table">
            <a:tbl>
              <a:tblPr firstRow="1" bandRow="1">
                <a:tableStyleId>{85C07C4E-84DC-45D1-94D2-41DEAC95ECE9}</a:tableStyleId>
              </a:tblPr>
              <a:tblGrid>
                <a:gridCol w="1860304"/>
                <a:gridCol w="1860304"/>
                <a:gridCol w="1860304"/>
              </a:tblGrid>
              <a:tr h="934443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Case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Loss</a:t>
                      </a:r>
                      <a:r>
                        <a:rPr lang="it-IT" baseline="0" dirty="0" smtClean="0"/>
                        <a:t> in radius for</a:t>
                      </a:r>
                      <a:br>
                        <a:rPr lang="it-IT" baseline="0" dirty="0" smtClean="0"/>
                      </a:br>
                      <a:r>
                        <a:rPr lang="it-IT" baseline="0" dirty="0" smtClean="0"/>
                        <a:t>Traj. (</a:t>
                      </a:r>
                      <a:r>
                        <a:rPr lang="en-US" baseline="0" dirty="0" smtClean="0"/>
                        <a:t>0,0)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Loss in radius for </a:t>
                      </a:r>
                    </a:p>
                    <a:p>
                      <a:pPr algn="ctr"/>
                      <a:r>
                        <a:rPr lang="it-IT" dirty="0" smtClean="0"/>
                        <a:t>alternative Traj.</a:t>
                      </a:r>
                      <a:endParaRPr lang="en-US" dirty="0"/>
                    </a:p>
                  </a:txBody>
                  <a:tcPr anchor="ctr"/>
                </a:tc>
              </a:tr>
              <a:tr h="944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 smtClean="0"/>
                        <a:t>Curved up to 22.5</a:t>
                      </a:r>
                      <a:r>
                        <a:rPr lang="it-IT" b="1" dirty="0" smtClean="0"/>
                        <a:t>°</a:t>
                      </a:r>
                      <a:r>
                        <a:rPr lang="en-US" b="1" dirty="0" smtClean="0"/>
                        <a:t>+ straight@22.5</a:t>
                      </a:r>
                      <a:r>
                        <a:rPr lang="it-IT" b="1" dirty="0" smtClean="0"/>
                        <a:t>°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0.8 mm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0.8 mm</a:t>
                      </a:r>
                      <a:endParaRPr lang="en-US" dirty="0"/>
                    </a:p>
                  </a:txBody>
                  <a:tcPr anchor="ctr"/>
                </a:tc>
              </a:tr>
              <a:tr h="944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 smtClean="0"/>
                        <a:t>Curved up to 19</a:t>
                      </a:r>
                      <a:r>
                        <a:rPr lang="it-IT" b="1" dirty="0" smtClean="0"/>
                        <a:t>°</a:t>
                      </a:r>
                      <a:r>
                        <a:rPr lang="en-US" b="1" dirty="0" smtClean="0"/>
                        <a:t>+ straight@22.5</a:t>
                      </a:r>
                      <a:r>
                        <a:rPr lang="it-IT" b="1" dirty="0" smtClean="0"/>
                        <a:t>°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2.4 mm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1.6 mm</a:t>
                      </a:r>
                      <a:endParaRPr lang="en-US" dirty="0"/>
                    </a:p>
                  </a:txBody>
                  <a:tcPr anchor="ctr"/>
                </a:tc>
              </a:tr>
              <a:tr h="944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 smtClean="0"/>
                        <a:t>Curved up to 19° + straight@19° + straight@22.5</a:t>
                      </a:r>
                      <a:r>
                        <a:rPr lang="it-IT" b="1" dirty="0" smtClean="0"/>
                        <a:t>°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3.2 mm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 mm</a:t>
                      </a:r>
                      <a:endParaRPr lang="en-US" dirty="0"/>
                    </a:p>
                  </a:txBody>
                  <a:tcPr anchor="ctr"/>
                </a:tc>
              </a:tr>
              <a:tr h="9448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="1" dirty="0" smtClean="0"/>
                        <a:t>Curved up to 25° + straight@22.5</a:t>
                      </a:r>
                      <a:r>
                        <a:rPr lang="it-IT" b="1" dirty="0" smtClean="0"/>
                        <a:t>°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mm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 mm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ight Arrow 5"/>
          <p:cNvSpPr/>
          <p:nvPr/>
        </p:nvSpPr>
        <p:spPr>
          <a:xfrm>
            <a:off x="6535479" y="2431311"/>
            <a:ext cx="708837" cy="255181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336464" y="2266513"/>
            <a:ext cx="168026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Hybrid heads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Minimal loss</a:t>
            </a:r>
            <a:endParaRPr lang="en-US" sz="1600" dirty="0"/>
          </a:p>
        </p:txBody>
      </p:sp>
      <p:sp>
        <p:nvSpPr>
          <p:cNvPr id="20" name="Right Arrow 19"/>
          <p:cNvSpPr/>
          <p:nvPr/>
        </p:nvSpPr>
        <p:spPr>
          <a:xfrm>
            <a:off x="6535479" y="3403518"/>
            <a:ext cx="708837" cy="255181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336464" y="3243590"/>
            <a:ext cx="218040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Straight heads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Kink in the winding</a:t>
            </a:r>
            <a:endParaRPr lang="en-US" sz="1600" dirty="0"/>
          </a:p>
        </p:txBody>
      </p:sp>
      <p:sp>
        <p:nvSpPr>
          <p:cNvPr id="23" name="Right Arrow 22"/>
          <p:cNvSpPr/>
          <p:nvPr/>
        </p:nvSpPr>
        <p:spPr>
          <a:xfrm>
            <a:off x="6535479" y="4344194"/>
            <a:ext cx="708837" cy="255181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336464" y="4056285"/>
            <a:ext cx="267733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Straight heads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NO kink in the winding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</a:t>
            </a:r>
            <a:r>
              <a:rPr lang="en-US" sz="1600" dirty="0" smtClean="0"/>
              <a:t>xtra space for quad (?)</a:t>
            </a:r>
            <a:endParaRPr lang="en-US" sz="1600" dirty="0"/>
          </a:p>
        </p:txBody>
      </p:sp>
      <p:sp>
        <p:nvSpPr>
          <p:cNvPr id="27" name="Right Arrow 26"/>
          <p:cNvSpPr/>
          <p:nvPr/>
        </p:nvSpPr>
        <p:spPr>
          <a:xfrm>
            <a:off x="6535479" y="5297925"/>
            <a:ext cx="708837" cy="255181"/>
          </a:xfrm>
          <a:prstGeom prst="rightArrow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336464" y="5010016"/>
            <a:ext cx="267733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Curved heads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NO kink in the winding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</a:t>
            </a:r>
            <a:r>
              <a:rPr lang="en-US" sz="1600" dirty="0" smtClean="0"/>
              <a:t>xtra space for quad (?)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491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po 27">
            <a:extLst>
              <a:ext uri="{FF2B5EF4-FFF2-40B4-BE49-F238E27FC236}">
                <a16:creationId xmlns:a16="http://schemas.microsoft.com/office/drawing/2014/main" xmlns="" id="{0984BF19-1F80-49AA-9A57-8F7DE3B91FCD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-177456" y="1763449"/>
            <a:ext cx="5547725" cy="3143110"/>
            <a:chOff x="6739379" y="2835260"/>
            <a:chExt cx="5262121" cy="2981299"/>
          </a:xfrm>
        </p:grpSpPr>
        <p:pic>
          <p:nvPicPr>
            <p:cNvPr id="27" name="Immagine 2">
              <a:extLst>
                <a:ext uri="{FF2B5EF4-FFF2-40B4-BE49-F238E27FC236}">
                  <a16:creationId xmlns:a16="http://schemas.microsoft.com/office/drawing/2014/main" xmlns="" id="{69AFA201-7802-4996-A496-81094C0124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18872"/>
            <a:stretch/>
          </p:blipFill>
          <p:spPr>
            <a:xfrm rot="16200000">
              <a:off x="7980546" y="1594093"/>
              <a:ext cx="2779787" cy="5262121"/>
            </a:xfrm>
            <a:prstGeom prst="rect">
              <a:avLst/>
            </a:prstGeom>
          </p:spPr>
        </p:pic>
        <p:cxnSp>
          <p:nvCxnSpPr>
            <p:cNvPr id="29" name="Connettore diritto 16">
              <a:extLst>
                <a:ext uri="{FF2B5EF4-FFF2-40B4-BE49-F238E27FC236}">
                  <a16:creationId xmlns:a16="http://schemas.microsoft.com/office/drawing/2014/main" xmlns="" id="{A527C3F5-3F68-4649-8DD7-FC818BCE188E}"/>
                </a:ext>
              </a:extLst>
            </p:cNvPr>
            <p:cNvCxnSpPr>
              <a:cxnSpLocks/>
              <a:endCxn id="23" idx="2"/>
            </p:cNvCxnSpPr>
            <p:nvPr/>
          </p:nvCxnSpPr>
          <p:spPr>
            <a:xfrm rot="16200000" flipH="1" flipV="1">
              <a:off x="10605949" y="4809868"/>
              <a:ext cx="1309226" cy="704156"/>
            </a:xfrm>
            <a:prstGeom prst="line">
              <a:avLst/>
            </a:prstGeom>
            <a:noFill/>
            <a:ln w="15875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</p:cxnSp>
      </p:grpSp>
      <p:sp>
        <p:nvSpPr>
          <p:cNvPr id="23" name="Arco 18">
            <a:extLst>
              <a:ext uri="{FF2B5EF4-FFF2-40B4-BE49-F238E27FC236}">
                <a16:creationId xmlns:a16="http://schemas.microsoft.com/office/drawing/2014/main" xmlns="" id="{9A46D055-067B-4773-822D-0BE3C6318353}"/>
              </a:ext>
            </a:extLst>
          </p:cNvPr>
          <p:cNvSpPr>
            <a:spLocks noChangeAspect="1"/>
          </p:cNvSpPr>
          <p:nvPr/>
        </p:nvSpPr>
        <p:spPr>
          <a:xfrm rot="5400000">
            <a:off x="-4018274" y="1304389"/>
            <a:ext cx="5265974" cy="5239751"/>
          </a:xfrm>
          <a:prstGeom prst="arc">
            <a:avLst>
              <a:gd name="adj1" fmla="val 16190252"/>
              <a:gd name="adj2" fmla="val 17591127"/>
            </a:avLst>
          </a:prstGeom>
          <a:noFill/>
          <a:ln w="15875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CH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it-IT" sz="4000" b="0" i="0" u="none" strike="noStrike" cap="none" dirty="0" smtClean="0">
                <a:solidFill>
                  <a:srgbClr val="002E6C"/>
                </a:solidFill>
                <a:latin typeface="Arial"/>
                <a:ea typeface="Arial"/>
                <a:cs typeface="Arial"/>
                <a:sym typeface="Arial"/>
              </a:rPr>
              <a:t>Tracking in the map</a:t>
            </a:r>
            <a:endParaRPr sz="4000" b="0" i="0" u="none" strike="noStrike" cap="none" dirty="0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19">
                <a:extLst>
                  <a:ext uri="{FF2B5EF4-FFF2-40B4-BE49-F238E27FC236}">
                    <a16:creationId xmlns:a16="http://schemas.microsoft.com/office/drawing/2014/main" xmlns="" id="{69873790-E18C-4509-9BBA-E6D67FE90FA9}"/>
                  </a:ext>
                </a:extLst>
              </p:cNvPr>
              <p:cNvSpPr txBox="1"/>
              <p:nvPr/>
            </p:nvSpPr>
            <p:spPr>
              <a:xfrm>
                <a:off x="443638" y="6287261"/>
                <a:ext cx="384297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Courtesy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of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R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. 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Valente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INFN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LASA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lang="it-CH" sz="160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0" name="CasellaDiTesto 1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9873790-E18C-4509-9BBA-E6D67FE90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638" y="6287261"/>
                <a:ext cx="3842974" cy="338554"/>
              </a:xfrm>
              <a:prstGeom prst="rect">
                <a:avLst/>
              </a:prstGeom>
              <a:blipFill rotWithShape="0">
                <a:blip r:embed="rId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5">
                <a:extLst>
                  <a:ext uri="{FF2B5EF4-FFF2-40B4-BE49-F238E27FC236}">
                    <a16:creationId xmlns:a16="http://schemas.microsoft.com/office/drawing/2014/main" xmlns="" id="{E9574ABC-63BB-65CB-3914-3F1646494994}"/>
                  </a:ext>
                </a:extLst>
              </p:cNvPr>
              <p:cNvSpPr txBox="1"/>
              <p:nvPr/>
            </p:nvSpPr>
            <p:spPr>
              <a:xfrm>
                <a:off x="920243" y="5186996"/>
                <a:ext cx="145235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Tx/>
                  <a:buFontTx/>
                  <a:buNone/>
                </a:pPr>
                <a14:m>
                  <m:oMath xmlns:m="http://schemas.openxmlformats.org/officeDocument/2006/math">
                    <m:r>
                      <a:rPr lang="en-US" sz="1600" b="0" i="1" kern="120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𝜃</m:t>
                    </m:r>
                  </m:oMath>
                </a14:m>
                <a:r>
                  <a:rPr lang="it-CH" sz="1600" kern="1200" dirty="0">
                    <a:solidFill>
                      <a:schemeClr val="bg2"/>
                    </a:solidFill>
                    <a:latin typeface="Calibri" panose="020F0502020204030204"/>
                    <a:ea typeface="+mn-ea"/>
                    <a:cs typeface="+mn-cs"/>
                  </a:rPr>
                  <a:t>=</a:t>
                </a:r>
                <a:r>
                  <a:rPr lang="it-CH" sz="1600" kern="1200" dirty="0" smtClean="0">
                    <a:solidFill>
                      <a:schemeClr val="bg2"/>
                    </a:solidFill>
                    <a:latin typeface="Calibri" panose="020F0502020204030204"/>
                    <a:ea typeface="+mn-ea"/>
                    <a:cs typeface="+mn-cs"/>
                  </a:rPr>
                  <a:t>25°</a:t>
                </a:r>
                <a:endParaRPr lang="it-CH" sz="1600" kern="1200" dirty="0">
                  <a:solidFill>
                    <a:schemeClr val="bg2"/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2" name="CasellaDiTesto 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9574ABC-63BB-65CB-3914-3F1646494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243" y="5186996"/>
                <a:ext cx="1452351" cy="338554"/>
              </a:xfrm>
              <a:prstGeom prst="rect">
                <a:avLst/>
              </a:prstGeom>
              <a:blipFill rotWithShape="0">
                <a:blip r:embed="rId5"/>
                <a:stretch>
                  <a:fillRect t="-7273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/>
          <p:cNvSpPr txBox="1"/>
          <p:nvPr/>
        </p:nvSpPr>
        <p:spPr>
          <a:xfrm>
            <a:off x="4340228" y="1378561"/>
            <a:ext cx="667510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The dipole is designed to bent the particles of 45</a:t>
            </a:r>
            <a:r>
              <a:rPr lang="it-CH" sz="1600" kern="1200" dirty="0" smtClean="0">
                <a:solidFill>
                  <a:prstClr val="black"/>
                </a:solidFill>
                <a:latin typeface="+mj-lt"/>
              </a:rPr>
              <a:t>° (22.5</a:t>
            </a:r>
            <a:r>
              <a:rPr lang="it-CH" sz="1600" kern="1200" dirty="0" smtClean="0">
                <a:solidFill>
                  <a:prstClr val="black"/>
                </a:solidFill>
              </a:rPr>
              <a:t>° around z=0)</a:t>
            </a:r>
            <a:r>
              <a:rPr lang="it-CH" sz="1600" kern="1200" dirty="0" smtClean="0">
                <a:solidFill>
                  <a:prstClr val="black"/>
                </a:solidFill>
                <a:latin typeface="+mj-lt"/>
              </a:rPr>
              <a:t> </a:t>
            </a:r>
            <a:endParaRPr lang="en-US" sz="1600" dirty="0" smtClean="0">
              <a:latin typeface="+mj-lt"/>
            </a:endParaRPr>
          </a:p>
          <a:p>
            <a:endParaRPr lang="en-US" sz="1600" dirty="0" smtClean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Since the magnet designed by INFN-LASA physically extends to ~</a:t>
            </a:r>
            <a:r>
              <a:rPr lang="en-US" sz="1600" dirty="0" smtClean="0">
                <a:solidFill>
                  <a:schemeClr val="bg2"/>
                </a:solidFill>
                <a:latin typeface="+mj-lt"/>
              </a:rPr>
              <a:t>25</a:t>
            </a:r>
            <a:r>
              <a:rPr lang="it-CH" sz="1600" kern="1200" dirty="0" smtClean="0">
                <a:solidFill>
                  <a:schemeClr val="bg2"/>
                </a:solidFill>
                <a:latin typeface="+mj-lt"/>
              </a:rPr>
              <a:t>°</a:t>
            </a:r>
            <a:r>
              <a:rPr lang="it-CH" sz="1600" kern="1200" dirty="0" smtClean="0">
                <a:solidFill>
                  <a:prstClr val="black"/>
                </a:solidFill>
                <a:latin typeface="+mj-lt"/>
              </a:rPr>
              <a:t>, while the particle exits with an angle of 22.5</a:t>
            </a:r>
            <a:r>
              <a:rPr lang="it-CH" sz="1600" kern="1200" dirty="0" smtClean="0">
                <a:solidFill>
                  <a:prstClr val="black"/>
                </a:solidFill>
              </a:rPr>
              <a:t>° we loose some space in the magnet </a:t>
            </a:r>
            <a:r>
              <a:rPr lang="it-CH" sz="1600" kern="1200" dirty="0" smtClean="0">
                <a:solidFill>
                  <a:prstClr val="black"/>
                </a:solidFill>
              </a:rPr>
              <a:t>aperture (~ 2 mm).</a:t>
            </a:r>
            <a:endParaRPr lang="it-CH" sz="1600" kern="1200" dirty="0" smtClean="0">
              <a:solidFill>
                <a:prstClr val="black"/>
              </a:solidFill>
            </a:endParaRPr>
          </a:p>
          <a:p>
            <a:endParaRPr lang="it-CH" sz="1600" kern="1200" dirty="0">
              <a:solidFill>
                <a:prstClr val="black"/>
              </a:solidFill>
            </a:endParaRPr>
          </a:p>
          <a:p>
            <a:r>
              <a:rPr lang="it-CH" sz="1600" kern="1200" dirty="0" smtClean="0">
                <a:solidFill>
                  <a:prstClr val="black"/>
                </a:solidFill>
              </a:rPr>
              <a:t>Depending on the geoemtry of final part of the magnet (heads) we might compensate or increase this loss in aperture.</a:t>
            </a:r>
          </a:p>
          <a:p>
            <a:endParaRPr lang="it-CH" sz="1600" kern="1200" dirty="0">
              <a:solidFill>
                <a:prstClr val="black"/>
              </a:solidFill>
            </a:endParaRPr>
          </a:p>
          <a:p>
            <a:r>
              <a:rPr lang="it-CH" sz="1600" kern="1200" dirty="0" smtClean="0">
                <a:solidFill>
                  <a:prstClr val="black"/>
                </a:solidFill>
              </a:rPr>
              <a:t>In the present design, the head geoemtry begings at </a:t>
            </a:r>
            <a:r>
              <a:rPr lang="it-CH" sz="1600" kern="1200" dirty="0" smtClean="0">
                <a:solidFill>
                  <a:srgbClr val="FF0000"/>
                </a:solidFill>
              </a:rPr>
              <a:t>19.3°</a:t>
            </a:r>
            <a:r>
              <a:rPr lang="it-CH" sz="1600" kern="1200" dirty="0" smtClean="0">
                <a:solidFill>
                  <a:prstClr val="black"/>
                </a:solidFill>
              </a:rPr>
              <a:t>.</a:t>
            </a:r>
          </a:p>
          <a:p>
            <a:endParaRPr lang="it-CH" sz="1600" kern="1200" dirty="0">
              <a:solidFill>
                <a:prstClr val="black"/>
              </a:solidFill>
            </a:endParaRPr>
          </a:p>
          <a:p>
            <a:r>
              <a:rPr lang="it-CH" sz="1600" kern="1200" dirty="0" smtClean="0">
                <a:solidFill>
                  <a:prstClr val="black"/>
                </a:solidFill>
              </a:rPr>
              <a:t>In this presentation, we do not enter the detail of the heads, but we just represent the schematic of the beam pipe, assuming that the winding will follow it.</a:t>
            </a:r>
          </a:p>
          <a:p>
            <a:endParaRPr lang="it-CH" sz="1600" kern="1200" dirty="0">
              <a:solidFill>
                <a:prstClr val="black"/>
              </a:solidFill>
            </a:endParaRPr>
          </a:p>
          <a:p>
            <a:endParaRPr lang="it-CH" sz="1600" kern="1200" dirty="0" smtClean="0">
              <a:solidFill>
                <a:prstClr val="black"/>
              </a:solidFill>
            </a:endParaRPr>
          </a:p>
          <a:p>
            <a:endParaRPr lang="it-CH" sz="1600" kern="1200" dirty="0">
              <a:solidFill>
                <a:prstClr val="black"/>
              </a:solidFill>
              <a:latin typeface="+mj-lt"/>
            </a:endParaRPr>
          </a:p>
          <a:p>
            <a:r>
              <a:rPr lang="en-US" sz="1600" dirty="0" smtClean="0">
                <a:latin typeface="+mj-lt"/>
              </a:rPr>
              <a:t> </a:t>
            </a:r>
            <a:endParaRPr lang="en-US" sz="1600" dirty="0">
              <a:latin typeface="+mj-lt"/>
            </a:endParaRPr>
          </a:p>
        </p:txBody>
      </p:sp>
      <p:sp>
        <p:nvSpPr>
          <p:cNvPr id="34" name="Arco 18">
            <a:extLst>
              <a:ext uri="{FF2B5EF4-FFF2-40B4-BE49-F238E27FC236}">
                <a16:creationId xmlns:a16="http://schemas.microsoft.com/office/drawing/2014/main" xmlns="" id="{9A46D055-067B-4773-822D-0BE3C6318353}"/>
              </a:ext>
            </a:extLst>
          </p:cNvPr>
          <p:cNvSpPr>
            <a:spLocks noChangeAspect="1"/>
          </p:cNvSpPr>
          <p:nvPr/>
        </p:nvSpPr>
        <p:spPr>
          <a:xfrm rot="5400000">
            <a:off x="-3136523" y="1316149"/>
            <a:ext cx="5265974" cy="5239751"/>
          </a:xfrm>
          <a:prstGeom prst="arc">
            <a:avLst>
              <a:gd name="adj1" fmla="val 16195863"/>
              <a:gd name="adj2" fmla="val 17627585"/>
            </a:avLst>
          </a:prstGeom>
          <a:noFill/>
          <a:ln w="15875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CH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5" name="Connettore diritto 16">
            <a:extLst>
              <a:ext uri="{FF2B5EF4-FFF2-40B4-BE49-F238E27FC236}">
                <a16:creationId xmlns:a16="http://schemas.microsoft.com/office/drawing/2014/main" xmlns="" id="{A527C3F5-3F68-4649-8DD7-FC818BCE188E}"/>
              </a:ext>
            </a:extLst>
          </p:cNvPr>
          <p:cNvCxnSpPr>
            <a:cxnSpLocks/>
            <a:endCxn id="34" idx="2"/>
          </p:cNvCxnSpPr>
          <p:nvPr/>
        </p:nvCxnSpPr>
        <p:spPr>
          <a:xfrm flipH="1" flipV="1">
            <a:off x="1895613" y="4993830"/>
            <a:ext cx="681790" cy="333884"/>
          </a:xfrm>
          <a:prstGeom prst="line">
            <a:avLst/>
          </a:prstGeom>
          <a:noFill/>
          <a:ln w="15875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5">
                <a:extLst>
                  <a:ext uri="{FF2B5EF4-FFF2-40B4-BE49-F238E27FC236}">
                    <a16:creationId xmlns:a16="http://schemas.microsoft.com/office/drawing/2014/main" xmlns="" id="{E9574ABC-63BB-65CB-3914-3F1646494994}"/>
                  </a:ext>
                </a:extLst>
              </p:cNvPr>
              <p:cNvSpPr txBox="1"/>
              <p:nvPr/>
            </p:nvSpPr>
            <p:spPr>
              <a:xfrm>
                <a:off x="1406855" y="4315342"/>
                <a:ext cx="145235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Tx/>
                  <a:buFontTx/>
                  <a:buNone/>
                </a:pPr>
                <a14:m>
                  <m:oMath xmlns:m="http://schemas.openxmlformats.org/officeDocument/2006/math">
                    <m:r>
                      <a:rPr lang="en-US" sz="1600" b="0" i="1" kern="120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𝜃</m:t>
                    </m:r>
                  </m:oMath>
                </a14:m>
                <a:r>
                  <a:rPr lang="it-CH" sz="1600" kern="1200" dirty="0" smtClean="0">
                    <a:solidFill>
                      <a:srgbClr val="FF0000"/>
                    </a:solidFill>
                    <a:latin typeface="Calibri" panose="020F0502020204030204"/>
                    <a:ea typeface="+mn-ea"/>
                    <a:cs typeface="+mn-cs"/>
                  </a:rPr>
                  <a:t>=19°</a:t>
                </a:r>
                <a:endParaRPr lang="it-CH" sz="1600" kern="1200" dirty="0">
                  <a:solidFill>
                    <a:srgbClr val="FF0000"/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6" name="CasellaDiTesto 5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9574ABC-63BB-65CB-3914-3F1646494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6855" y="4315342"/>
                <a:ext cx="1452351" cy="338554"/>
              </a:xfrm>
              <a:prstGeom prst="rect">
                <a:avLst/>
              </a:prstGeom>
              <a:blipFill rotWithShape="0">
                <a:blip r:embed="rId6"/>
                <a:stretch>
                  <a:fillRect t="-7273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526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it-IT" sz="4000" b="0" i="0" u="none" strike="noStrike" cap="none" dirty="0" smtClean="0">
                <a:solidFill>
                  <a:srgbClr val="002E6C"/>
                </a:solidFill>
                <a:latin typeface="Arial"/>
                <a:ea typeface="Arial"/>
                <a:cs typeface="Arial"/>
                <a:sym typeface="Arial"/>
              </a:rPr>
              <a:t>Where do we bend the pipe?</a:t>
            </a:r>
            <a:endParaRPr sz="4000" b="0" i="0" u="none" strike="noStrike" cap="none" dirty="0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Arc 2"/>
          <p:cNvSpPr>
            <a:spLocks noChangeAspect="1"/>
          </p:cNvSpPr>
          <p:nvPr/>
        </p:nvSpPr>
        <p:spPr>
          <a:xfrm rot="5400000">
            <a:off x="-2805844" y="-1001187"/>
            <a:ext cx="5400000" cy="5400000"/>
          </a:xfrm>
          <a:prstGeom prst="arc">
            <a:avLst>
              <a:gd name="adj1" fmla="val 15576791"/>
              <a:gd name="adj2" fmla="val 18418411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>
            <a:spLocks noChangeAspect="1"/>
          </p:cNvSpPr>
          <p:nvPr/>
        </p:nvSpPr>
        <p:spPr>
          <a:xfrm rot="5400000">
            <a:off x="-3017164" y="-1473627"/>
            <a:ext cx="6480000" cy="6480000"/>
          </a:xfrm>
          <a:prstGeom prst="arc">
            <a:avLst>
              <a:gd name="adj1" fmla="val 15576791"/>
              <a:gd name="adj2" fmla="val 18418411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607820" y="1196340"/>
            <a:ext cx="2438400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3" idx="2"/>
          </p:cNvCxnSpPr>
          <p:nvPr/>
        </p:nvCxnSpPr>
        <p:spPr>
          <a:xfrm flipH="1" flipV="1">
            <a:off x="998220" y="2046336"/>
            <a:ext cx="1053003" cy="127638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3" idx="0"/>
          </p:cNvCxnSpPr>
          <p:nvPr/>
        </p:nvCxnSpPr>
        <p:spPr>
          <a:xfrm flipH="1">
            <a:off x="998220" y="1212022"/>
            <a:ext cx="1551691" cy="83431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84704" y="3318907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646577" y="3710789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04836" y="1923857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22.5</a:t>
            </a:r>
            <a:r>
              <a:rPr lang="it-IT" dirty="0" smtClean="0"/>
              <a:t>°</a:t>
            </a:r>
            <a:endParaRPr lang="en-US" dirty="0"/>
          </a:p>
        </p:txBody>
      </p:sp>
      <p:sp>
        <p:nvSpPr>
          <p:cNvPr id="75" name="Arc 74"/>
          <p:cNvSpPr>
            <a:spLocks noChangeAspect="1"/>
          </p:cNvSpPr>
          <p:nvPr/>
        </p:nvSpPr>
        <p:spPr>
          <a:xfrm rot="5400000">
            <a:off x="-2894016" y="-1240706"/>
            <a:ext cx="5940000" cy="5940000"/>
          </a:xfrm>
          <a:prstGeom prst="arc">
            <a:avLst>
              <a:gd name="adj1" fmla="val 15576791"/>
              <a:gd name="adj2" fmla="val 18418411"/>
            </a:avLst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1004836" y="3488859"/>
            <a:ext cx="1459823" cy="187985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126868" y="1533398"/>
            <a:ext cx="667510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The pipe (and the winding) follows the path of the ideal trajectory:</a:t>
            </a:r>
          </a:p>
          <a:p>
            <a:endParaRPr lang="en-US" sz="1600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Continuous shape without edges or kinks</a:t>
            </a:r>
          </a:p>
          <a:p>
            <a:pPr marL="285750" indent="-285750">
              <a:buFontTx/>
              <a:buChar char="-"/>
            </a:pPr>
            <a:endParaRPr lang="en-US" sz="1600" dirty="0" smtClean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Minimal loss in aperture</a:t>
            </a:r>
          </a:p>
          <a:p>
            <a:pPr marL="285750" indent="-285750">
              <a:buFontTx/>
              <a:buChar char="-"/>
            </a:pPr>
            <a:endParaRPr lang="en-US" sz="1600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The heads winding (starting at 19</a:t>
            </a:r>
            <a:r>
              <a:rPr lang="it-IT" sz="1600" dirty="0" smtClean="0">
                <a:latin typeface="+mj-lt"/>
              </a:rPr>
              <a:t>°</a:t>
            </a:r>
            <a:r>
              <a:rPr lang="en-US" sz="1600" dirty="0" smtClean="0">
                <a:latin typeface="+mj-lt"/>
              </a:rPr>
              <a:t>) needs to be </a:t>
            </a:r>
            <a:r>
              <a:rPr lang="en-US" sz="1600" b="1" dirty="0" smtClean="0">
                <a:latin typeface="+mj-lt"/>
              </a:rPr>
              <a:t>hybrid:</a:t>
            </a:r>
            <a:br>
              <a:rPr lang="en-US" sz="1600" b="1" dirty="0" smtClean="0">
                <a:latin typeface="+mj-lt"/>
              </a:rPr>
            </a:br>
            <a:r>
              <a:rPr lang="en-US" sz="1600" dirty="0" smtClean="0">
                <a:latin typeface="+mj-lt"/>
              </a:rPr>
              <a:t>curved from 19° to 22.5° and the straight</a:t>
            </a:r>
          </a:p>
          <a:p>
            <a:pPr marL="285750" indent="-285750">
              <a:buFontTx/>
              <a:buChar char="-"/>
            </a:pPr>
            <a:endParaRPr lang="en-US" sz="1600" kern="1200" dirty="0">
              <a:solidFill>
                <a:prstClr val="black"/>
              </a:solidFill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it-CH" sz="1600" kern="1200" dirty="0" smtClean="0">
                <a:solidFill>
                  <a:prstClr val="black"/>
                </a:solidFill>
              </a:rPr>
              <a:t>May be quite complex to wind </a:t>
            </a:r>
          </a:p>
          <a:p>
            <a:endParaRPr lang="it-CH" sz="1600" kern="1200" dirty="0">
              <a:solidFill>
                <a:prstClr val="black"/>
              </a:solidFill>
            </a:endParaRPr>
          </a:p>
          <a:p>
            <a:endParaRPr lang="it-CH" sz="1600" kern="1200" dirty="0" smtClean="0">
              <a:solidFill>
                <a:prstClr val="black"/>
              </a:solidFill>
            </a:endParaRPr>
          </a:p>
          <a:p>
            <a:endParaRPr lang="it-CH" sz="1600" kern="1200" dirty="0">
              <a:solidFill>
                <a:prstClr val="black"/>
              </a:solidFill>
              <a:latin typeface="+mj-lt"/>
            </a:endParaRPr>
          </a:p>
          <a:p>
            <a:r>
              <a:rPr lang="en-US" sz="1600" dirty="0" smtClean="0">
                <a:latin typeface="+mj-lt"/>
              </a:rPr>
              <a:t> </a:t>
            </a:r>
            <a:endParaRPr lang="en-US" sz="1600" dirty="0">
              <a:latin typeface="+mj-lt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646577" y="4699294"/>
            <a:ext cx="818082" cy="1213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70879" y="5925439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E4B48"/>
                </a:solidFill>
              </a:rPr>
              <a:t>Ideal trajectory</a:t>
            </a:r>
            <a:endParaRPr lang="en-US" sz="1600" dirty="0">
              <a:solidFill>
                <a:srgbClr val="BE4B48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007373" y="831129"/>
            <a:ext cx="3249146" cy="30777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Curved up to 22.5</a:t>
            </a:r>
            <a:r>
              <a:rPr lang="it-IT" b="1" dirty="0" smtClean="0"/>
              <a:t>°</a:t>
            </a:r>
            <a:r>
              <a:rPr lang="en-US" b="1" dirty="0" smtClean="0"/>
              <a:t>+ straight@22.5</a:t>
            </a:r>
            <a:r>
              <a:rPr lang="it-IT" b="1" dirty="0" smtClean="0"/>
              <a:t>°</a:t>
            </a:r>
            <a:endParaRPr lang="it-IT" b="1" dirty="0"/>
          </a:p>
        </p:txBody>
      </p:sp>
      <p:sp>
        <p:nvSpPr>
          <p:cNvPr id="7" name="Rectangle 6"/>
          <p:cNvSpPr/>
          <p:nvPr/>
        </p:nvSpPr>
        <p:spPr>
          <a:xfrm>
            <a:off x="2296414" y="4267044"/>
            <a:ext cx="13740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straight@22.5</a:t>
            </a:r>
            <a:r>
              <a:rPr lang="it-IT" dirty="0"/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26597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it-IT" sz="4000" b="0" i="0" u="none" strike="noStrike" cap="none" dirty="0" smtClean="0">
                <a:solidFill>
                  <a:srgbClr val="002E6C"/>
                </a:solidFill>
                <a:latin typeface="Arial"/>
                <a:ea typeface="Arial"/>
                <a:cs typeface="Arial"/>
                <a:sym typeface="Arial"/>
              </a:rPr>
              <a:t>Where do we bend the pipe?</a:t>
            </a:r>
            <a:endParaRPr sz="4000" b="0" i="0" u="none" strike="noStrike" cap="none" dirty="0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126868" y="1533398"/>
            <a:ext cx="667510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The heads are </a:t>
            </a:r>
            <a:r>
              <a:rPr lang="en-US" sz="1600" b="1" dirty="0" smtClean="0">
                <a:latin typeface="+mj-lt"/>
              </a:rPr>
              <a:t>straight</a:t>
            </a:r>
            <a:r>
              <a:rPr lang="en-US" sz="1600" dirty="0" smtClean="0">
                <a:latin typeface="+mj-lt"/>
              </a:rPr>
              <a:t>:</a:t>
            </a:r>
          </a:p>
          <a:p>
            <a:endParaRPr lang="en-US" sz="1600" dirty="0">
              <a:latin typeface="+mj-lt"/>
            </a:endParaRPr>
          </a:p>
          <a:p>
            <a:pPr marL="285750" indent="-285750">
              <a:buFontTx/>
              <a:buChar char="-"/>
            </a:pPr>
            <a:endParaRPr lang="en-US" sz="1600" dirty="0" smtClean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At 19</a:t>
            </a:r>
            <a:r>
              <a:rPr lang="it-IT" sz="1600" dirty="0" smtClean="0">
                <a:latin typeface="+mj-lt"/>
              </a:rPr>
              <a:t>°</a:t>
            </a:r>
            <a:r>
              <a:rPr lang="en-US" sz="1600" dirty="0" smtClean="0">
                <a:latin typeface="+mj-lt"/>
              </a:rPr>
              <a:t> we start winding the heads directed at 22.5</a:t>
            </a:r>
            <a:r>
              <a:rPr lang="it-IT" sz="1600" dirty="0" smtClean="0">
                <a:latin typeface="+mj-lt"/>
              </a:rPr>
              <a:t>°</a:t>
            </a:r>
          </a:p>
          <a:p>
            <a:pPr marL="285750" indent="-285750">
              <a:buFontTx/>
              <a:buChar char="-"/>
            </a:pPr>
            <a:endParaRPr lang="it-IT" sz="1600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it-IT" sz="1600" dirty="0" smtClean="0">
                <a:latin typeface="+mj-lt"/>
              </a:rPr>
              <a:t>We have </a:t>
            </a:r>
            <a:r>
              <a:rPr lang="it-IT" sz="1600" b="1" dirty="0" smtClean="0">
                <a:latin typeface="+mj-lt"/>
              </a:rPr>
              <a:t>one kink </a:t>
            </a:r>
            <a:r>
              <a:rPr lang="it-IT" sz="1600" dirty="0" smtClean="0">
                <a:latin typeface="+mj-lt"/>
              </a:rPr>
              <a:t>in the winding, mechanical structure, spacers at the beginning of the heads </a:t>
            </a: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 it may be a problem for the magnet (cut the cable/strands?)</a:t>
            </a:r>
          </a:p>
          <a:p>
            <a:pPr marL="285750" indent="-285750">
              <a:buFontTx/>
              <a:buChar char="-"/>
            </a:pPr>
            <a:endParaRPr lang="en-US" sz="1600" kern="1200" dirty="0" smtClean="0">
              <a:solidFill>
                <a:prstClr val="black"/>
              </a:solidFill>
              <a:latin typeface="+mj-lt"/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en-US" sz="1600" kern="1200" dirty="0" smtClean="0">
                <a:solidFill>
                  <a:prstClr val="black"/>
                </a:solidFill>
                <a:latin typeface="+mj-lt"/>
                <a:sym typeface="Wingdings" panose="05000000000000000000" pitchFamily="2" charset="2"/>
              </a:rPr>
              <a:t>We have a loss in aperture</a:t>
            </a:r>
            <a:endParaRPr lang="en-US" sz="1600" kern="1200" dirty="0">
              <a:solidFill>
                <a:prstClr val="black"/>
              </a:solidFill>
              <a:latin typeface="+mj-lt"/>
              <a:sym typeface="Wingdings" panose="05000000000000000000" pitchFamily="2" charset="2"/>
            </a:endParaRPr>
          </a:p>
          <a:p>
            <a:r>
              <a:rPr lang="en-US" sz="1600" dirty="0" smtClean="0">
                <a:latin typeface="+mj-lt"/>
              </a:rPr>
              <a:t> </a:t>
            </a:r>
            <a:endParaRPr lang="en-US" sz="1600" dirty="0">
              <a:latin typeface="+mj-lt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646577" y="4699294"/>
            <a:ext cx="818082" cy="1213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70879" y="5925439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E4B48"/>
                </a:solidFill>
              </a:rPr>
              <a:t>Ideal trajectory</a:t>
            </a:r>
            <a:endParaRPr lang="en-US" sz="1600" dirty="0">
              <a:solidFill>
                <a:srgbClr val="BE4B48"/>
              </a:solidFill>
            </a:endParaRPr>
          </a:p>
        </p:txBody>
      </p:sp>
      <p:sp>
        <p:nvSpPr>
          <p:cNvPr id="16" name="Arc 15"/>
          <p:cNvSpPr>
            <a:spLocks noChangeAspect="1"/>
          </p:cNvSpPr>
          <p:nvPr/>
        </p:nvSpPr>
        <p:spPr>
          <a:xfrm rot="5400000">
            <a:off x="-3168205" y="-800359"/>
            <a:ext cx="5400000" cy="5400000"/>
          </a:xfrm>
          <a:prstGeom prst="arc">
            <a:avLst>
              <a:gd name="adj1" fmla="val 15576791"/>
              <a:gd name="adj2" fmla="val 17377833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>
            <a:spLocks noChangeAspect="1"/>
          </p:cNvSpPr>
          <p:nvPr/>
        </p:nvSpPr>
        <p:spPr>
          <a:xfrm rot="5400000">
            <a:off x="-3379525" y="-1272799"/>
            <a:ext cx="6480000" cy="6480000"/>
          </a:xfrm>
          <a:prstGeom prst="arc">
            <a:avLst>
              <a:gd name="adj1" fmla="val 15576791"/>
              <a:gd name="adj2" fmla="val 17362436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245459" y="1397168"/>
            <a:ext cx="2438400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6" idx="2"/>
          </p:cNvCxnSpPr>
          <p:nvPr/>
        </p:nvCxnSpPr>
        <p:spPr>
          <a:xfrm flipH="1" flipV="1">
            <a:off x="635861" y="2247166"/>
            <a:ext cx="1439006" cy="55955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6" idx="0"/>
          </p:cNvCxnSpPr>
          <p:nvPr/>
        </p:nvCxnSpPr>
        <p:spPr>
          <a:xfrm flipH="1">
            <a:off x="635860" y="1412850"/>
            <a:ext cx="1551690" cy="83431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915159" y="2787650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1750434" y="3033368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25675" y="2106716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19°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887255" y="3692644"/>
            <a:ext cx="1170329" cy="147178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Arc 33"/>
          <p:cNvSpPr>
            <a:spLocks noChangeAspect="1"/>
          </p:cNvSpPr>
          <p:nvPr/>
        </p:nvSpPr>
        <p:spPr>
          <a:xfrm rot="5400000">
            <a:off x="-3318767" y="-1018039"/>
            <a:ext cx="5940000" cy="5940000"/>
          </a:xfrm>
          <a:prstGeom prst="arc">
            <a:avLst>
              <a:gd name="adj1" fmla="val 15576791"/>
              <a:gd name="adj2" fmla="val 18418411"/>
            </a:avLst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088297" y="874486"/>
            <a:ext cx="3249146" cy="30777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Curved up to 19</a:t>
            </a:r>
            <a:r>
              <a:rPr lang="it-IT" b="1" dirty="0"/>
              <a:t>°</a:t>
            </a:r>
            <a:r>
              <a:rPr lang="en-US" b="1" dirty="0"/>
              <a:t>+ straight@22.5</a:t>
            </a:r>
            <a:r>
              <a:rPr lang="it-IT" b="1" dirty="0"/>
              <a:t>°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259699" y="3880393"/>
            <a:ext cx="13740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straight@22.5</a:t>
            </a:r>
            <a:r>
              <a:rPr lang="it-IT" dirty="0"/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129966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it-IT" sz="4000" b="0" i="0" u="none" strike="noStrike" cap="none" dirty="0" smtClean="0">
                <a:solidFill>
                  <a:srgbClr val="002E6C"/>
                </a:solidFill>
                <a:latin typeface="Arial"/>
                <a:ea typeface="Arial"/>
                <a:cs typeface="Arial"/>
                <a:sym typeface="Arial"/>
              </a:rPr>
              <a:t>Where do we bend the pipe?</a:t>
            </a:r>
            <a:endParaRPr sz="4000" b="0" i="0" u="none" strike="noStrike" cap="none" dirty="0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646577" y="4699294"/>
            <a:ext cx="818082" cy="1213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70879" y="5925439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E4B48"/>
                </a:solidFill>
              </a:rPr>
              <a:t>Ideal trajectory</a:t>
            </a:r>
            <a:endParaRPr lang="en-US" sz="1600" dirty="0">
              <a:solidFill>
                <a:srgbClr val="BE4B48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458583" y="1348355"/>
            <a:ext cx="2438400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 flipV="1">
            <a:off x="848985" y="2198353"/>
            <a:ext cx="1439006" cy="55955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848984" y="1364037"/>
            <a:ext cx="1551690" cy="83431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38799" y="2057903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19°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138799" y="3643832"/>
            <a:ext cx="1131909" cy="152317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960517" y="2739517"/>
            <a:ext cx="337634" cy="9636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90188" y="3695224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563408" y="4044160"/>
            <a:ext cx="1170329" cy="14717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720454" y="2938861"/>
            <a:ext cx="429690" cy="112765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/>
          <p:cNvSpPr>
            <a:spLocks noChangeAspect="1"/>
          </p:cNvSpPr>
          <p:nvPr/>
        </p:nvSpPr>
        <p:spPr>
          <a:xfrm rot="5400000">
            <a:off x="-2948493" y="-871104"/>
            <a:ext cx="5400000" cy="5400000"/>
          </a:xfrm>
          <a:prstGeom prst="arc">
            <a:avLst>
              <a:gd name="adj1" fmla="val 15576791"/>
              <a:gd name="adj2" fmla="val 17377833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/>
          <p:cNvSpPr>
            <a:spLocks noChangeAspect="1"/>
          </p:cNvSpPr>
          <p:nvPr/>
        </p:nvSpPr>
        <p:spPr>
          <a:xfrm rot="5400000">
            <a:off x="-3159813" y="-1343544"/>
            <a:ext cx="6480000" cy="6480000"/>
          </a:xfrm>
          <a:prstGeom prst="arc">
            <a:avLst>
              <a:gd name="adj1" fmla="val 15576791"/>
              <a:gd name="adj2" fmla="val 17362436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/>
          <p:cNvSpPr>
            <a:spLocks noChangeAspect="1"/>
          </p:cNvSpPr>
          <p:nvPr/>
        </p:nvSpPr>
        <p:spPr>
          <a:xfrm rot="5400000">
            <a:off x="-3081379" y="-1107665"/>
            <a:ext cx="5940000" cy="5940000"/>
          </a:xfrm>
          <a:prstGeom prst="arc">
            <a:avLst>
              <a:gd name="adj1" fmla="val 15576791"/>
              <a:gd name="adj2" fmla="val 18418411"/>
            </a:avLst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126868" y="1533398"/>
            <a:ext cx="667510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The heads are </a:t>
            </a:r>
            <a:r>
              <a:rPr lang="en-US" sz="1600" b="1" dirty="0" smtClean="0">
                <a:latin typeface="+mj-lt"/>
              </a:rPr>
              <a:t>straight</a:t>
            </a:r>
            <a:r>
              <a:rPr lang="en-US" sz="1600" dirty="0" smtClean="0">
                <a:latin typeface="+mj-lt"/>
              </a:rPr>
              <a:t>:</a:t>
            </a:r>
          </a:p>
          <a:p>
            <a:endParaRPr lang="en-US" sz="1600" dirty="0">
              <a:latin typeface="+mj-lt"/>
            </a:endParaRPr>
          </a:p>
          <a:p>
            <a:pPr marL="285750" indent="-285750">
              <a:buFontTx/>
              <a:buChar char="-"/>
            </a:pPr>
            <a:endParaRPr lang="en-US" sz="1600" dirty="0" smtClean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At 19</a:t>
            </a:r>
            <a:r>
              <a:rPr lang="it-IT" sz="1600" dirty="0" smtClean="0">
                <a:latin typeface="+mj-lt"/>
              </a:rPr>
              <a:t>°</a:t>
            </a:r>
            <a:r>
              <a:rPr lang="en-US" sz="1600" dirty="0" smtClean="0">
                <a:latin typeface="+mj-lt"/>
              </a:rPr>
              <a:t> we start winding the heads </a:t>
            </a:r>
            <a:r>
              <a:rPr lang="en-US" sz="1600" dirty="0" smtClean="0">
                <a:latin typeface="+mj-lt"/>
              </a:rPr>
              <a:t>directed at </a:t>
            </a:r>
            <a:r>
              <a:rPr lang="en-US" sz="1600" dirty="0" smtClean="0">
                <a:latin typeface="+mj-lt"/>
              </a:rPr>
              <a:t>19</a:t>
            </a:r>
            <a:r>
              <a:rPr lang="it-IT" sz="1600" dirty="0" smtClean="0">
                <a:latin typeface="+mj-lt"/>
              </a:rPr>
              <a:t>°</a:t>
            </a:r>
          </a:p>
          <a:p>
            <a:pPr marL="285750" indent="-285750">
              <a:buFontTx/>
              <a:buChar char="-"/>
            </a:pPr>
            <a:endParaRPr lang="it-IT" sz="1600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it-IT" sz="1600" dirty="0" smtClean="0">
                <a:latin typeface="+mj-lt"/>
              </a:rPr>
              <a:t>We have </a:t>
            </a:r>
            <a:r>
              <a:rPr lang="it-IT" sz="1600" b="1" dirty="0" smtClean="0">
                <a:latin typeface="+mj-lt"/>
              </a:rPr>
              <a:t>no kink </a:t>
            </a:r>
            <a:r>
              <a:rPr lang="it-IT" sz="1600" dirty="0" smtClean="0">
                <a:latin typeface="+mj-lt"/>
              </a:rPr>
              <a:t>in the winding</a:t>
            </a:r>
            <a:r>
              <a:rPr lang="en-US" sz="1600" dirty="0" smtClean="0">
                <a:latin typeface="+mj-lt"/>
              </a:rPr>
              <a:t>, but we need to place a straight part of pipe a the end of the magnet </a:t>
            </a: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 we may need extra space between the dipole and quad?</a:t>
            </a:r>
          </a:p>
          <a:p>
            <a:pPr marL="285750" indent="-285750">
              <a:buFontTx/>
              <a:buChar char="-"/>
            </a:pPr>
            <a:endParaRPr lang="en-US" sz="1600" kern="1200" dirty="0" smtClean="0">
              <a:solidFill>
                <a:prstClr val="black"/>
              </a:solidFill>
              <a:latin typeface="+mj-lt"/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en-US" sz="1600" kern="1200" dirty="0" smtClean="0">
                <a:solidFill>
                  <a:prstClr val="black"/>
                </a:solidFill>
                <a:latin typeface="+mj-lt"/>
                <a:sym typeface="Wingdings" panose="05000000000000000000" pitchFamily="2" charset="2"/>
              </a:rPr>
              <a:t>We have a loss in aperture</a:t>
            </a:r>
            <a:endParaRPr lang="en-US" sz="1600" kern="1200" dirty="0">
              <a:solidFill>
                <a:prstClr val="black"/>
              </a:solidFill>
              <a:latin typeface="+mj-lt"/>
              <a:sym typeface="Wingdings" panose="05000000000000000000" pitchFamily="2" charset="2"/>
            </a:endParaRPr>
          </a:p>
          <a:p>
            <a:r>
              <a:rPr lang="en-US" sz="1600" dirty="0" smtClean="0">
                <a:latin typeface="+mj-lt"/>
              </a:rPr>
              <a:t> </a:t>
            </a:r>
            <a:endParaRPr lang="en-US" sz="1600" dirty="0">
              <a:latin typeface="+mj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280284" y="1053075"/>
            <a:ext cx="4521686" cy="30777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Curved up to 19° + straight@19° + straight@22.5</a:t>
            </a:r>
            <a:r>
              <a:rPr lang="it-IT" b="1" dirty="0"/>
              <a:t>°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132863" y="4714303"/>
            <a:ext cx="13740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straight@22.5</a:t>
            </a:r>
            <a:r>
              <a:rPr lang="it-IT" dirty="0"/>
              <a:t>°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950532" y="3395376"/>
            <a:ext cx="12250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straight@19</a:t>
            </a:r>
            <a:r>
              <a:rPr lang="it-IT" dirty="0" smtClean="0"/>
              <a:t>°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9834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it-IT" sz="4000" b="0" i="0" u="none" strike="noStrike" cap="none" dirty="0" smtClean="0">
                <a:solidFill>
                  <a:srgbClr val="002E6C"/>
                </a:solidFill>
                <a:latin typeface="Arial"/>
                <a:ea typeface="Arial"/>
                <a:cs typeface="Arial"/>
                <a:sym typeface="Arial"/>
              </a:rPr>
              <a:t>Where do we bend the pipe?</a:t>
            </a:r>
            <a:endParaRPr sz="4000" b="0" i="0" u="none" strike="noStrike" cap="none" dirty="0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2170606" y="4136775"/>
            <a:ext cx="818082" cy="1213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76700" y="5390372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E4B48"/>
                </a:solidFill>
              </a:rPr>
              <a:t>Ideal trajectory</a:t>
            </a:r>
            <a:endParaRPr lang="en-US" sz="1600" dirty="0">
              <a:solidFill>
                <a:srgbClr val="BE4B48"/>
              </a:solidFill>
            </a:endParaRPr>
          </a:p>
        </p:txBody>
      </p:sp>
      <p:sp>
        <p:nvSpPr>
          <p:cNvPr id="7" name="Arc 6"/>
          <p:cNvSpPr>
            <a:spLocks noChangeAspect="1"/>
          </p:cNvSpPr>
          <p:nvPr/>
        </p:nvSpPr>
        <p:spPr>
          <a:xfrm rot="5400000">
            <a:off x="-2644176" y="-1062855"/>
            <a:ext cx="5400000" cy="5400000"/>
          </a:xfrm>
          <a:prstGeom prst="arc">
            <a:avLst>
              <a:gd name="adj1" fmla="val 15576791"/>
              <a:gd name="adj2" fmla="val 19885907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 rot="5400000">
            <a:off x="-2855496" y="-1535295"/>
            <a:ext cx="6480000" cy="6480000"/>
          </a:xfrm>
          <a:prstGeom prst="arc">
            <a:avLst>
              <a:gd name="adj1" fmla="val 15576791"/>
              <a:gd name="adj2" fmla="val 19740356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69488" y="1134672"/>
            <a:ext cx="2438400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2"/>
          </p:cNvCxnSpPr>
          <p:nvPr/>
        </p:nvCxnSpPr>
        <p:spPr>
          <a:xfrm flipH="1" flipV="1">
            <a:off x="1159889" y="1984669"/>
            <a:ext cx="187088" cy="202374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0"/>
          </p:cNvCxnSpPr>
          <p:nvPr/>
        </p:nvCxnSpPr>
        <p:spPr>
          <a:xfrm flipH="1">
            <a:off x="1159889" y="1150354"/>
            <a:ext cx="1551690" cy="83431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13148" y="1930231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25°</a:t>
            </a:r>
            <a:endParaRPr lang="en-US" dirty="0"/>
          </a:p>
        </p:txBody>
      </p:sp>
      <p:cxnSp>
        <p:nvCxnSpPr>
          <p:cNvPr id="13" name="Straight Connector 12"/>
          <p:cNvCxnSpPr>
            <a:cxnSpLocks noChangeAspect="1"/>
          </p:cNvCxnSpPr>
          <p:nvPr/>
        </p:nvCxnSpPr>
        <p:spPr>
          <a:xfrm flipV="1">
            <a:off x="524489" y="3997398"/>
            <a:ext cx="830167" cy="1044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 noChangeAspect="1"/>
            <a:endCxn id="8" idx="2"/>
          </p:cNvCxnSpPr>
          <p:nvPr/>
        </p:nvCxnSpPr>
        <p:spPr>
          <a:xfrm flipV="1">
            <a:off x="1159889" y="4482100"/>
            <a:ext cx="893051" cy="11233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>
            <a:spLocks noChangeAspect="1"/>
          </p:cNvSpPr>
          <p:nvPr/>
        </p:nvSpPr>
        <p:spPr>
          <a:xfrm rot="5400000">
            <a:off x="-2754814" y="-1287127"/>
            <a:ext cx="5940000" cy="5940000"/>
          </a:xfrm>
          <a:prstGeom prst="arc">
            <a:avLst>
              <a:gd name="adj1" fmla="val 15576791"/>
              <a:gd name="adj2" fmla="val 18418411"/>
            </a:avLst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413148" y="3442438"/>
            <a:ext cx="1190713" cy="135539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126868" y="1533398"/>
            <a:ext cx="667510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The heads are </a:t>
            </a:r>
            <a:r>
              <a:rPr lang="en-US" sz="1600" b="1" dirty="0" smtClean="0">
                <a:latin typeface="+mj-lt"/>
              </a:rPr>
              <a:t>curved</a:t>
            </a:r>
            <a:r>
              <a:rPr lang="en-US" sz="1600" dirty="0" smtClean="0">
                <a:latin typeface="+mj-lt"/>
              </a:rPr>
              <a:t>:</a:t>
            </a:r>
          </a:p>
          <a:p>
            <a:endParaRPr lang="en-US" sz="1600" dirty="0">
              <a:latin typeface="+mj-lt"/>
            </a:endParaRPr>
          </a:p>
          <a:p>
            <a:pPr marL="285750" indent="-285750">
              <a:buFontTx/>
              <a:buChar char="-"/>
            </a:pPr>
            <a:endParaRPr lang="en-US" sz="1600" dirty="0" smtClean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en-US" sz="1600" dirty="0" smtClean="0">
                <a:latin typeface="+mj-lt"/>
              </a:rPr>
              <a:t>We wind continuously on a curvature up 25.5</a:t>
            </a:r>
            <a:r>
              <a:rPr lang="it-IT" sz="1600" dirty="0" smtClean="0">
                <a:latin typeface="+mj-lt"/>
              </a:rPr>
              <a:t>° </a:t>
            </a:r>
          </a:p>
          <a:p>
            <a:pPr marL="285750" indent="-285750">
              <a:buFontTx/>
              <a:buChar char="-"/>
            </a:pPr>
            <a:endParaRPr lang="it-IT" sz="1600" dirty="0">
              <a:latin typeface="+mj-lt"/>
            </a:endParaRPr>
          </a:p>
          <a:p>
            <a:pPr marL="285750" indent="-285750">
              <a:buFontTx/>
              <a:buChar char="-"/>
            </a:pPr>
            <a:r>
              <a:rPr lang="it-IT" sz="1600" dirty="0" smtClean="0">
                <a:latin typeface="+mj-lt"/>
              </a:rPr>
              <a:t>We have </a:t>
            </a:r>
            <a:r>
              <a:rPr lang="it-IT" sz="1600" b="1" dirty="0" smtClean="0">
                <a:latin typeface="+mj-lt"/>
              </a:rPr>
              <a:t>no kink </a:t>
            </a:r>
            <a:r>
              <a:rPr lang="it-IT" sz="1600" dirty="0" smtClean="0">
                <a:latin typeface="+mj-lt"/>
              </a:rPr>
              <a:t>in the winding</a:t>
            </a:r>
            <a:r>
              <a:rPr lang="en-US" sz="1600" dirty="0" smtClean="0">
                <a:latin typeface="+mj-lt"/>
              </a:rPr>
              <a:t>, but we need to place a straight part of pipe a the end of the magnet </a:t>
            </a: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 we may need extra space between the dipole and quad?</a:t>
            </a:r>
          </a:p>
          <a:p>
            <a:pPr marL="285750" indent="-285750">
              <a:buFontTx/>
              <a:buChar char="-"/>
            </a:pPr>
            <a:endParaRPr lang="en-US" sz="1600" kern="1200" dirty="0" smtClean="0">
              <a:solidFill>
                <a:prstClr val="black"/>
              </a:solidFill>
              <a:latin typeface="+mj-lt"/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en-US" sz="1600" kern="1200" dirty="0" smtClean="0">
                <a:solidFill>
                  <a:prstClr val="black"/>
                </a:solidFill>
                <a:latin typeface="+mj-lt"/>
                <a:sym typeface="Wingdings" panose="05000000000000000000" pitchFamily="2" charset="2"/>
              </a:rPr>
              <a:t>We have a loss in aperture</a:t>
            </a:r>
            <a:endParaRPr lang="en-US" sz="1600" kern="1200" dirty="0">
              <a:solidFill>
                <a:prstClr val="black"/>
              </a:solidFill>
              <a:latin typeface="+mj-lt"/>
              <a:sym typeface="Wingdings" panose="05000000000000000000" pitchFamily="2" charset="2"/>
            </a:endParaRPr>
          </a:p>
          <a:p>
            <a:r>
              <a:rPr lang="en-US" sz="1600" dirty="0" smtClean="0">
                <a:latin typeface="+mj-lt"/>
              </a:rPr>
              <a:t> </a:t>
            </a:r>
            <a:endParaRPr lang="en-US" sz="1600" dirty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125243" y="842577"/>
            <a:ext cx="3249146" cy="30777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Curved up to 25° + straight@22.5</a:t>
            </a:r>
            <a:r>
              <a:rPr lang="it-IT" b="1" dirty="0"/>
              <a:t>°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460575" y="6449394"/>
            <a:ext cx="13740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straight@22.5</a:t>
            </a:r>
            <a:r>
              <a:rPr lang="it-IT" dirty="0"/>
              <a:t>°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460575" y="5168977"/>
            <a:ext cx="13740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straight@22.5</a:t>
            </a:r>
            <a:r>
              <a:rPr lang="it-IT" dirty="0"/>
              <a:t>°</a:t>
            </a:r>
          </a:p>
        </p:txBody>
      </p:sp>
    </p:spTree>
    <p:extLst>
      <p:ext uri="{BB962C8B-B14F-4D97-AF65-F5344CB8AC3E}">
        <p14:creationId xmlns:p14="http://schemas.microsoft.com/office/powerpoint/2010/main" val="192784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it-IT" sz="4000" dirty="0" smtClean="0">
                <a:solidFill>
                  <a:srgbClr val="002E6C"/>
                </a:solidFill>
              </a:rPr>
              <a:t>If we use another trajectory</a:t>
            </a:r>
            <a:r>
              <a:rPr lang="en-US" sz="4000" dirty="0" smtClean="0">
                <a:solidFill>
                  <a:srgbClr val="002E6C"/>
                </a:solidFill>
              </a:rPr>
              <a:t>?</a:t>
            </a:r>
            <a:endParaRPr sz="4000" b="0" i="0" u="none" strike="noStrike" cap="none" dirty="0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1545186" y="4855408"/>
            <a:ext cx="818082" cy="1213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278204" y="5733760"/>
            <a:ext cx="34836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E4B48"/>
                </a:solidFill>
              </a:rPr>
              <a:t>Old ideal trajectory </a:t>
            </a:r>
            <a:r>
              <a:rPr lang="en-US" sz="1600" dirty="0" smtClean="0">
                <a:solidFill>
                  <a:srgbClr val="BE4B48"/>
                </a:solidFill>
              </a:rPr>
              <a:t>(e.g. 430 </a:t>
            </a:r>
            <a:r>
              <a:rPr lang="en-US" sz="1600" dirty="0" smtClean="0">
                <a:solidFill>
                  <a:srgbClr val="BE4B48"/>
                </a:solidFill>
              </a:rPr>
              <a:t>MeV/u)</a:t>
            </a:r>
            <a:endParaRPr lang="en-US" sz="1600" dirty="0">
              <a:solidFill>
                <a:srgbClr val="BE4B48"/>
              </a:solidFill>
            </a:endParaRPr>
          </a:p>
        </p:txBody>
      </p:sp>
      <p:sp>
        <p:nvSpPr>
          <p:cNvPr id="7" name="Arc 6"/>
          <p:cNvSpPr>
            <a:spLocks noChangeAspect="1"/>
          </p:cNvSpPr>
          <p:nvPr/>
        </p:nvSpPr>
        <p:spPr>
          <a:xfrm rot="5400000">
            <a:off x="-2644176" y="-1062855"/>
            <a:ext cx="5400000" cy="5400000"/>
          </a:xfrm>
          <a:prstGeom prst="arc">
            <a:avLst>
              <a:gd name="adj1" fmla="val 15576791"/>
              <a:gd name="adj2" fmla="val 19885907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 rot="5400000">
            <a:off x="-2855496" y="-1535295"/>
            <a:ext cx="6480000" cy="6480000"/>
          </a:xfrm>
          <a:prstGeom prst="arc">
            <a:avLst>
              <a:gd name="adj1" fmla="val 15576791"/>
              <a:gd name="adj2" fmla="val 19740356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69488" y="1134672"/>
            <a:ext cx="2438400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7" idx="2"/>
          </p:cNvCxnSpPr>
          <p:nvPr/>
        </p:nvCxnSpPr>
        <p:spPr>
          <a:xfrm flipH="1" flipV="1">
            <a:off x="1159889" y="1984669"/>
            <a:ext cx="187088" cy="202374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0"/>
          </p:cNvCxnSpPr>
          <p:nvPr/>
        </p:nvCxnSpPr>
        <p:spPr>
          <a:xfrm flipH="1">
            <a:off x="1159889" y="1150354"/>
            <a:ext cx="1551690" cy="83431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13148" y="1930231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25°</a:t>
            </a:r>
            <a:endParaRPr lang="en-US" dirty="0"/>
          </a:p>
        </p:txBody>
      </p:sp>
      <p:cxnSp>
        <p:nvCxnSpPr>
          <p:cNvPr id="13" name="Straight Connector 12"/>
          <p:cNvCxnSpPr>
            <a:cxnSpLocks noChangeAspect="1"/>
          </p:cNvCxnSpPr>
          <p:nvPr/>
        </p:nvCxnSpPr>
        <p:spPr>
          <a:xfrm flipV="1">
            <a:off x="524489" y="3997398"/>
            <a:ext cx="830167" cy="1044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 noChangeAspect="1"/>
          </p:cNvCxnSpPr>
          <p:nvPr/>
        </p:nvCxnSpPr>
        <p:spPr>
          <a:xfrm flipV="1">
            <a:off x="1286362" y="4474386"/>
            <a:ext cx="772915" cy="972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>
            <a:spLocks noChangeAspect="1"/>
          </p:cNvSpPr>
          <p:nvPr/>
        </p:nvSpPr>
        <p:spPr>
          <a:xfrm rot="5400000">
            <a:off x="-2754814" y="-1287127"/>
            <a:ext cx="5940000" cy="5940000"/>
          </a:xfrm>
          <a:prstGeom prst="arc">
            <a:avLst>
              <a:gd name="adj1" fmla="val 15576791"/>
              <a:gd name="adj2" fmla="val 18418411"/>
            </a:avLst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433532" y="3442437"/>
            <a:ext cx="1170329" cy="147178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126868" y="1533398"/>
            <a:ext cx="612965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Instead of using the trajectory passing from the center of the magnet (0,0), can we find a new trajectory to minimize the overall loss in aperture?</a:t>
            </a:r>
          </a:p>
          <a:p>
            <a:endParaRPr lang="en-US" sz="1600" dirty="0" smtClean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If we want to keep the same exit angle (22.5</a:t>
            </a:r>
            <a:r>
              <a:rPr lang="it-IT" sz="1600" dirty="0" smtClean="0">
                <a:latin typeface="+mj-lt"/>
              </a:rPr>
              <a:t>°) </a:t>
            </a:r>
            <a:r>
              <a:rPr lang="en-US" sz="1600" dirty="0" smtClean="0">
                <a:latin typeface="+mj-lt"/>
              </a:rPr>
              <a:t>of the particle following a different trajectory, we need to adjust the particle energy accordingly*.</a:t>
            </a:r>
          </a:p>
          <a:p>
            <a:endParaRPr lang="en-US" sz="1600" dirty="0">
              <a:latin typeface="+mj-lt"/>
            </a:endParaRPr>
          </a:p>
          <a:p>
            <a:r>
              <a:rPr lang="en-US" sz="1600" dirty="0" smtClean="0">
                <a:latin typeface="+mj-lt"/>
              </a:rPr>
              <a:t>Particle travelling in the innermost part of the magnet will cover a shorter path </a:t>
            </a: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latin typeface="+mj-lt"/>
              </a:rPr>
              <a:t>shorter integrated field </a:t>
            </a: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 to maintain 22.5</a:t>
            </a:r>
            <a:r>
              <a:rPr lang="it-IT" sz="1600" dirty="0" smtClean="0">
                <a:latin typeface="+mj-lt"/>
                <a:sym typeface="Wingdings" panose="05000000000000000000" pitchFamily="2" charset="2"/>
              </a:rPr>
              <a:t>°</a:t>
            </a:r>
            <a:r>
              <a:rPr lang="en-US" sz="1600" dirty="0" smtClean="0">
                <a:latin typeface="+mj-lt"/>
                <a:sym typeface="Wingdings" panose="05000000000000000000" pitchFamily="2" charset="2"/>
              </a:rPr>
              <a:t> we reduce the particle energy.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294358" y="886421"/>
            <a:ext cx="3249146" cy="30777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Curved up to 25° + straight@22.5</a:t>
            </a:r>
            <a:r>
              <a:rPr lang="it-IT" b="1" dirty="0"/>
              <a:t>°</a:t>
            </a:r>
          </a:p>
        </p:txBody>
      </p:sp>
      <p:sp>
        <p:nvSpPr>
          <p:cNvPr id="18" name="Arc 17"/>
          <p:cNvSpPr>
            <a:spLocks noChangeAspect="1"/>
          </p:cNvSpPr>
          <p:nvPr/>
        </p:nvSpPr>
        <p:spPr>
          <a:xfrm rot="5400000">
            <a:off x="-2773220" y="-1225148"/>
            <a:ext cx="5760000" cy="5760000"/>
          </a:xfrm>
          <a:prstGeom prst="arc">
            <a:avLst>
              <a:gd name="adj1" fmla="val 15576791"/>
              <a:gd name="adj2" fmla="val 18418411"/>
            </a:avLst>
          </a:prstGeom>
          <a:ln w="38100">
            <a:solidFill>
              <a:srgbClr val="0070C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269280" y="3345377"/>
            <a:ext cx="1170329" cy="1471787"/>
          </a:xfrm>
          <a:prstGeom prst="line">
            <a:avLst/>
          </a:prstGeom>
          <a:ln w="38100">
            <a:solidFill>
              <a:srgbClr val="0070C0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122577" y="3834159"/>
            <a:ext cx="818082" cy="121382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346879" y="5060304"/>
            <a:ext cx="3736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New ideal trajectory </a:t>
            </a:r>
            <a:r>
              <a:rPr lang="en-US" sz="1600" b="1" dirty="0" smtClean="0">
                <a:solidFill>
                  <a:srgbClr val="0070C0"/>
                </a:solidFill>
              </a:rPr>
              <a:t>(e.g. 429 </a:t>
            </a:r>
            <a:r>
              <a:rPr lang="en-US" sz="1600" b="1" dirty="0" smtClean="0">
                <a:solidFill>
                  <a:srgbClr val="0070C0"/>
                </a:solidFill>
              </a:rPr>
              <a:t>MeV/u)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83591" y="821465"/>
            <a:ext cx="6341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+mj-lt"/>
              </a:rPr>
              <a:t>(0,0)</a:t>
            </a:r>
            <a:endParaRPr lang="en-US" sz="1600" kern="1200" dirty="0">
              <a:solidFill>
                <a:srgbClr val="C00000"/>
              </a:solidFill>
              <a:latin typeface="+mj-lt"/>
              <a:sym typeface="Wingdings" panose="05000000000000000000" pitchFamily="2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8490" y="6250830"/>
            <a:ext cx="9458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* in reality we will adjust the magnetic field to operate at the nominal energy of 430 MeV/u to fulfil the clinical requirements. Higher particle energy means that lower field is required for the nominal energy</a:t>
            </a:r>
          </a:p>
        </p:txBody>
      </p:sp>
    </p:spTree>
    <p:extLst>
      <p:ext uri="{BB962C8B-B14F-4D97-AF65-F5344CB8AC3E}">
        <p14:creationId xmlns:p14="http://schemas.microsoft.com/office/powerpoint/2010/main" val="207134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it-IT" sz="4000" b="0" i="0" u="none" strike="noStrike" cap="none" dirty="0" smtClean="0">
                <a:solidFill>
                  <a:srgbClr val="002E6C"/>
                </a:solidFill>
                <a:latin typeface="Arial"/>
                <a:ea typeface="Arial"/>
                <a:cs typeface="Arial"/>
                <a:sym typeface="Arial"/>
              </a:rPr>
              <a:t>What do we gain?</a:t>
            </a:r>
            <a:endParaRPr sz="4000" b="0" i="0" u="none" strike="noStrike" cap="none" dirty="0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14054" y="396294"/>
            <a:ext cx="3249146" cy="30777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Curved up to 25° + straight@22.5</a:t>
            </a:r>
            <a:r>
              <a:rPr lang="it-IT" b="1" dirty="0"/>
              <a:t>°</a:t>
            </a:r>
          </a:p>
        </p:txBody>
      </p:sp>
      <p:sp>
        <p:nvSpPr>
          <p:cNvPr id="23" name="Arc 22"/>
          <p:cNvSpPr>
            <a:spLocks noChangeAspect="1"/>
          </p:cNvSpPr>
          <p:nvPr/>
        </p:nvSpPr>
        <p:spPr>
          <a:xfrm rot="5400000">
            <a:off x="-2019227" y="-1062855"/>
            <a:ext cx="5400000" cy="5400000"/>
          </a:xfrm>
          <a:prstGeom prst="arc">
            <a:avLst>
              <a:gd name="adj1" fmla="val 15576791"/>
              <a:gd name="adj2" fmla="val 19885907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/>
          <p:cNvSpPr>
            <a:spLocks noChangeAspect="1"/>
          </p:cNvSpPr>
          <p:nvPr/>
        </p:nvSpPr>
        <p:spPr>
          <a:xfrm rot="5400000">
            <a:off x="-2230547" y="-1535295"/>
            <a:ext cx="6480000" cy="6480000"/>
          </a:xfrm>
          <a:prstGeom prst="arc">
            <a:avLst>
              <a:gd name="adj1" fmla="val 15576791"/>
              <a:gd name="adj2" fmla="val 19740356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2394437" y="1134672"/>
            <a:ext cx="2438400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3" idx="2"/>
          </p:cNvCxnSpPr>
          <p:nvPr/>
        </p:nvCxnSpPr>
        <p:spPr>
          <a:xfrm flipH="1" flipV="1">
            <a:off x="1784838" y="1984669"/>
            <a:ext cx="187088" cy="202374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3" idx="0"/>
          </p:cNvCxnSpPr>
          <p:nvPr/>
        </p:nvCxnSpPr>
        <p:spPr>
          <a:xfrm flipH="1">
            <a:off x="1784838" y="1150354"/>
            <a:ext cx="1551690" cy="83431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38097" y="1930231"/>
            <a:ext cx="455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25°</a:t>
            </a:r>
            <a:endParaRPr lang="en-US" dirty="0"/>
          </a:p>
        </p:txBody>
      </p:sp>
      <p:cxnSp>
        <p:nvCxnSpPr>
          <p:cNvPr id="29" name="Straight Connector 28"/>
          <p:cNvCxnSpPr>
            <a:cxnSpLocks noChangeAspect="1"/>
          </p:cNvCxnSpPr>
          <p:nvPr/>
        </p:nvCxnSpPr>
        <p:spPr>
          <a:xfrm flipV="1">
            <a:off x="1149438" y="3997398"/>
            <a:ext cx="830167" cy="1044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 noChangeAspect="1"/>
          </p:cNvCxnSpPr>
          <p:nvPr/>
        </p:nvCxnSpPr>
        <p:spPr>
          <a:xfrm flipV="1">
            <a:off x="1911311" y="4474386"/>
            <a:ext cx="772915" cy="972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rc 30"/>
          <p:cNvSpPr>
            <a:spLocks noChangeAspect="1"/>
          </p:cNvSpPr>
          <p:nvPr/>
        </p:nvSpPr>
        <p:spPr>
          <a:xfrm rot="5400000">
            <a:off x="-2129865" y="-1287127"/>
            <a:ext cx="5940000" cy="5940000"/>
          </a:xfrm>
          <a:prstGeom prst="arc">
            <a:avLst>
              <a:gd name="adj1" fmla="val 15576791"/>
              <a:gd name="adj2" fmla="val 18418411"/>
            </a:avLst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911311" y="3442438"/>
            <a:ext cx="1317499" cy="150226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83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47;p3"/>
          <p:cNvSpPr txBox="1"/>
          <p:nvPr/>
        </p:nvSpPr>
        <p:spPr>
          <a:xfrm>
            <a:off x="736114" y="123283"/>
            <a:ext cx="952040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it-IT" sz="4000" b="0" i="0" u="none" strike="noStrike" cap="none" dirty="0" smtClean="0">
                <a:solidFill>
                  <a:srgbClr val="002E6C"/>
                </a:solidFill>
                <a:latin typeface="Arial"/>
                <a:ea typeface="Arial"/>
                <a:cs typeface="Arial"/>
                <a:sym typeface="Arial"/>
              </a:rPr>
              <a:t>What do we gain?</a:t>
            </a:r>
            <a:endParaRPr sz="4000" b="0" i="0" u="none" strike="noStrike" cap="none" dirty="0">
              <a:solidFill>
                <a:srgbClr val="002E6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14054" y="396294"/>
            <a:ext cx="3249146" cy="307777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Curved up to 25° + straight@22.5</a:t>
            </a:r>
            <a:r>
              <a:rPr lang="it-IT" b="1" dirty="0"/>
              <a:t>°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114" y="1019254"/>
            <a:ext cx="2202384" cy="58369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4746" y="831129"/>
            <a:ext cx="1928801" cy="461772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 rot="2376692">
            <a:off x="1318260" y="5410200"/>
            <a:ext cx="762000" cy="2971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1394460" y="967740"/>
            <a:ext cx="2804160" cy="435864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913123" y="5161945"/>
            <a:ext cx="3671878" cy="665797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2598892"/>
              </p:ext>
            </p:extLst>
          </p:nvPr>
        </p:nvGraphicFramePr>
        <p:xfrm>
          <a:off x="6017130" y="1685710"/>
          <a:ext cx="3940935" cy="2922700"/>
        </p:xfrm>
        <a:graphic>
          <a:graphicData uri="http://schemas.openxmlformats.org/drawingml/2006/table">
            <a:tbl>
              <a:tblPr>
                <a:tableStyleId>{85C07C4E-84DC-45D1-94D2-41DEAC95ECE9}</a:tableStyleId>
              </a:tblPr>
              <a:tblGrid>
                <a:gridCol w="1313645"/>
                <a:gridCol w="1313645"/>
                <a:gridCol w="1313645"/>
              </a:tblGrid>
              <a:tr h="29227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dx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[mm]</a:t>
                      </a:r>
                      <a:endParaRPr lang="en-US" sz="14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 [MeV/u]</a:t>
                      </a:r>
                      <a:endParaRPr lang="en-US" sz="14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 err="1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</a:t>
                      </a: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/E0</a:t>
                      </a:r>
                      <a:endParaRPr lang="en-US" sz="14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0" marR="7620" marT="7620" marB="0" anchor="ctr"/>
                </a:tc>
              </a:tr>
              <a:tr h="29227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 smtClean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-3</a:t>
                      </a:r>
                      <a:endParaRPr lang="en-US" sz="1400" b="0" i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425.0085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-0.32%</a:t>
                      </a:r>
                    </a:p>
                  </a:txBody>
                  <a:tcPr marL="7620" marR="7620" marT="7620" marB="0" anchor="ctr"/>
                </a:tc>
              </a:tr>
              <a:tr h="29227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-2.25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425.348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-0.24%</a:t>
                      </a:r>
                    </a:p>
                  </a:txBody>
                  <a:tcPr marL="7620" marR="7620" marT="7620" marB="0" anchor="ctr"/>
                </a:tc>
              </a:tr>
              <a:tr h="29227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-1.5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425.6867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-0.16%</a:t>
                      </a:r>
                    </a:p>
                  </a:txBody>
                  <a:tcPr marL="7620" marR="7620" marT="7620" marB="0" anchor="ctr"/>
                </a:tc>
              </a:tr>
              <a:tr h="29227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-0.75</a:t>
                      </a: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426.0246</a:t>
                      </a: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-0.08%</a:t>
                      </a: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7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426.3618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0.00%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27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0.75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426.6982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0.08%</a:t>
                      </a: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227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427.0339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0.16%</a:t>
                      </a:r>
                    </a:p>
                  </a:txBody>
                  <a:tcPr marL="7620" marR="7620" marT="7620" marB="0" anchor="ctr"/>
                </a:tc>
              </a:tr>
              <a:tr h="29227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2.25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427.3688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0.24%</a:t>
                      </a:r>
                    </a:p>
                  </a:txBody>
                  <a:tcPr marL="7620" marR="7620" marT="7620" marB="0" anchor="ctr"/>
                </a:tc>
              </a:tr>
              <a:tr h="292270"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427.7031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R="0" algn="ctr" rtl="0" fontAlgn="b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0.31%</a:t>
                      </a:r>
                    </a:p>
                  </a:txBody>
                  <a:tcPr marL="7620" marR="7620" marT="7620" marB="0" anchor="ctr"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V="1">
            <a:off x="2421228" y="1019254"/>
            <a:ext cx="517270" cy="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483335" y="721460"/>
            <a:ext cx="3930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dx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421228" y="1685710"/>
            <a:ext cx="517270" cy="0"/>
          </a:xfrm>
          <a:prstGeom prst="straightConnector1">
            <a:avLst/>
          </a:prstGeom>
          <a:ln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227055" y="1429306"/>
            <a:ext cx="3048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85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5790</TotalTime>
  <Words>934</Words>
  <Application>Microsoft Office PowerPoint</Application>
  <PresentationFormat>Widescreen</PresentationFormat>
  <Paragraphs>183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Cambria Math</vt:lpstr>
      <vt:lpstr>Wingdings</vt:lpstr>
      <vt:lpstr>Calibri</vt:lpstr>
      <vt:lpstr>Custom Design</vt:lpstr>
      <vt:lpstr>Consideration on the Dipole’s Heads Curvature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Brainstorming on Optics Layout  for C-ion gantry</dc:title>
  <dc:creator>Microsoft Office User</dc:creator>
  <cp:lastModifiedBy>Felcini Enrico</cp:lastModifiedBy>
  <cp:revision>186</cp:revision>
  <dcterms:created xsi:type="dcterms:W3CDTF">2019-12-09T11:54:53Z</dcterms:created>
  <dcterms:modified xsi:type="dcterms:W3CDTF">2022-10-18T12:44:22Z</dcterms:modified>
</cp:coreProperties>
</file>