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m" ContentType="application/vnd.ms-excel.sheet.macroEnabled.12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935" r:id="rId5"/>
    <p:sldId id="936" r:id="rId6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000"/>
    <a:srgbClr val="0C377B"/>
    <a:srgbClr val="000000"/>
    <a:srgbClr val="6B0002"/>
    <a:srgbClr val="A5EA5A"/>
    <a:srgbClr val="BBD3F8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996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19-Oct-22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19-Oct-22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140672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Macro-Enabled_Worksheet.xlsm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Macro-Enabled_Worksheet1.xlsm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82EF5-2770-FED6-32D5-0838FFF3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DECs Ticket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F1A11-73D5-B989-E453-6ACD5A4D86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19.10.2022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9A14D-28A6-C72E-758D-DAC8237E6C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9D600-C1B3-4E6B-0F3E-D9EA27DC78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7" name="Content Placeholder 16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F9E35F9F-3204-330C-D7BF-43B05ECA08F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4" y="1131888"/>
            <a:ext cx="8038416" cy="5027612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9E6186-B260-7C49-37D4-CA637BA9F2F0}"/>
              </a:ext>
            </a:extLst>
          </p:cNvPr>
          <p:cNvSpPr txBox="1"/>
          <p:nvPr/>
        </p:nvSpPr>
        <p:spPr>
          <a:xfrm>
            <a:off x="217357" y="4909279"/>
            <a:ext cx="1435458" cy="646331"/>
          </a:xfrm>
          <a:prstGeom prst="rect">
            <a:avLst/>
          </a:prstGeom>
          <a:noFill/>
          <a:ln w="19050">
            <a:solidFill>
              <a:schemeClr val="tx1">
                <a:lumMod val="40000"/>
                <a:lumOff val="60000"/>
              </a:schemeClr>
            </a:solidFill>
          </a:ln>
          <a:effectLst>
            <a:softEdge rad="317500"/>
          </a:effectLst>
        </p:spPr>
        <p:txBody>
          <a:bodyPr wrap="none" rtlCol="0">
            <a:spAutoFit/>
          </a:bodyPr>
          <a:lstStyle/>
          <a:p>
            <a:r>
              <a:rPr lang="fr-CH" b="1" dirty="0">
                <a:hlinkClick r:id="rId3"/>
              </a:rPr>
              <a:t>Ticket Link</a:t>
            </a:r>
          </a:p>
          <a:p>
            <a:r>
              <a:rPr lang="fr-CH" b="1" dirty="0">
                <a:hlinkClick r:id="rId3"/>
              </a:rPr>
              <a:t>RQF2140672</a:t>
            </a:r>
            <a:endParaRPr lang="en-US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F5BC364-BF8E-CD54-704E-F666D18C4E95}"/>
              </a:ext>
            </a:extLst>
          </p:cNvPr>
          <p:cNvSpPr/>
          <p:nvPr/>
        </p:nvSpPr>
        <p:spPr>
          <a:xfrm>
            <a:off x="217357" y="4909279"/>
            <a:ext cx="1435458" cy="646331"/>
          </a:xfrm>
          <a:prstGeom prst="roundRect">
            <a:avLst/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EC993C5-3F8B-5B62-A1C7-3984C8EB96FE}"/>
              </a:ext>
            </a:extLst>
          </p:cNvPr>
          <p:cNvCxnSpPr>
            <a:cxnSpLocks/>
          </p:cNvCxnSpPr>
          <p:nvPr/>
        </p:nvCxnSpPr>
        <p:spPr>
          <a:xfrm>
            <a:off x="942581" y="3350724"/>
            <a:ext cx="0" cy="1453624"/>
          </a:xfrm>
          <a:prstGeom prst="straightConnector1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04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82EF5-2770-FED6-32D5-0838FFF3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 BE-EA </a:t>
            </a:r>
            <a:r>
              <a:rPr lang="en-GB" sz="2400" dirty="0"/>
              <a:t>Beam Instrumentation / Compass / Orphan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F1A11-73D5-B989-E453-6ACD5A4D86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19.10.2022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9A14D-28A6-C72E-758D-DAC8237E6C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9D600-C1B3-4E6B-0F3E-D9EA27DC78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B0B87D97-E166-1360-1C0E-6F1F06654C9D}"/>
              </a:ext>
            </a:extLst>
          </p:cNvPr>
          <p:cNvSpPr/>
          <p:nvPr/>
        </p:nvSpPr>
        <p:spPr>
          <a:xfrm>
            <a:off x="346668" y="2035969"/>
            <a:ext cx="100482" cy="1857375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ket 14">
            <a:extLst>
              <a:ext uri="{FF2B5EF4-FFF2-40B4-BE49-F238E27FC236}">
                <a16:creationId xmlns:a16="http://schemas.microsoft.com/office/drawing/2014/main" id="{FD6A1CBD-AFC2-990C-C02A-65306A7D433D}"/>
              </a:ext>
            </a:extLst>
          </p:cNvPr>
          <p:cNvSpPr/>
          <p:nvPr/>
        </p:nvSpPr>
        <p:spPr>
          <a:xfrm>
            <a:off x="346668" y="3950495"/>
            <a:ext cx="100482" cy="469106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ket 15">
            <a:extLst>
              <a:ext uri="{FF2B5EF4-FFF2-40B4-BE49-F238E27FC236}">
                <a16:creationId xmlns:a16="http://schemas.microsoft.com/office/drawing/2014/main" id="{B2187E7F-10D6-1639-740E-5EDDFF9A2E99}"/>
              </a:ext>
            </a:extLst>
          </p:cNvPr>
          <p:cNvSpPr/>
          <p:nvPr/>
        </p:nvSpPr>
        <p:spPr>
          <a:xfrm>
            <a:off x="346668" y="4469606"/>
            <a:ext cx="100482" cy="702469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C45627-14C8-A88F-22A1-D4BB9AF72281}"/>
              </a:ext>
            </a:extLst>
          </p:cNvPr>
          <p:cNvSpPr txBox="1"/>
          <p:nvPr/>
        </p:nvSpPr>
        <p:spPr>
          <a:xfrm rot="16200000">
            <a:off x="-167308" y="2774285"/>
            <a:ext cx="66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BE-EA </a:t>
            </a:r>
          </a:p>
          <a:p>
            <a:r>
              <a:rPr lang="fr-CH" sz="1200" dirty="0" err="1"/>
              <a:t>Cables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FEC7B0-46F4-E3A8-CDC2-7ED8A59D6A8B}"/>
              </a:ext>
            </a:extLst>
          </p:cNvPr>
          <p:cNvSpPr txBox="1"/>
          <p:nvPr/>
        </p:nvSpPr>
        <p:spPr>
          <a:xfrm rot="16200000">
            <a:off x="-171374" y="3905390"/>
            <a:ext cx="66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No </a:t>
            </a:r>
            <a:r>
              <a:rPr lang="fr-CH" sz="1200" dirty="0" err="1"/>
              <a:t>Ref</a:t>
            </a:r>
            <a:r>
              <a:rPr lang="fr-CH" sz="1200" dirty="0"/>
              <a:t>.</a:t>
            </a:r>
          </a:p>
          <a:p>
            <a:r>
              <a:rPr lang="fr-CH" sz="1200" dirty="0" err="1"/>
              <a:t>Cables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B5DE67-2563-E52A-03EA-F13697BEA7F3}"/>
              </a:ext>
            </a:extLst>
          </p:cNvPr>
          <p:cNvSpPr txBox="1"/>
          <p:nvPr/>
        </p:nvSpPr>
        <p:spPr>
          <a:xfrm rot="16200000">
            <a:off x="-171373" y="4605498"/>
            <a:ext cx="66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Orphan</a:t>
            </a:r>
            <a:endParaRPr lang="fr-CH" sz="1200" dirty="0"/>
          </a:p>
          <a:p>
            <a:r>
              <a:rPr lang="fr-CH" sz="1200" dirty="0" err="1"/>
              <a:t>Cables</a:t>
            </a:r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714655-6ED6-DBB2-937B-A2F2D11FCF74}"/>
              </a:ext>
            </a:extLst>
          </p:cNvPr>
          <p:cNvSpPr txBox="1"/>
          <p:nvPr/>
        </p:nvSpPr>
        <p:spPr>
          <a:xfrm>
            <a:off x="396909" y="5365750"/>
            <a:ext cx="79325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/>
              <a:t>BE-EA </a:t>
            </a:r>
            <a:r>
              <a:rPr lang="fr-CH" sz="1400" b="1" dirty="0" err="1"/>
              <a:t>Cables</a:t>
            </a:r>
            <a:r>
              <a:rPr lang="fr-CH" sz="1400" b="1" dirty="0"/>
              <a:t>: </a:t>
            </a:r>
            <a:r>
              <a:rPr lang="fr-CH" sz="1400" dirty="0"/>
              <a:t>(AD: Evalué, à déposer) </a:t>
            </a:r>
            <a:r>
              <a:rPr lang="fr-CH" sz="1400" dirty="0" err="1"/>
              <a:t>Confirmed</a:t>
            </a:r>
            <a:r>
              <a:rPr lang="fr-CH" sz="1400" dirty="0"/>
              <a:t> by Stefano Levorato and Johannes Bernhard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/>
              <a:t>No </a:t>
            </a:r>
            <a:r>
              <a:rPr lang="fr-CH" sz="1400" b="1" dirty="0" err="1"/>
              <a:t>Referenced</a:t>
            </a:r>
            <a:r>
              <a:rPr lang="fr-CH" sz="1400" b="1" dirty="0"/>
              <a:t> </a:t>
            </a:r>
            <a:r>
              <a:rPr lang="fr-CH" sz="1400" b="1" dirty="0" err="1"/>
              <a:t>Cables</a:t>
            </a:r>
            <a:r>
              <a:rPr lang="fr-CH" sz="1400" b="1" dirty="0"/>
              <a:t>: </a:t>
            </a:r>
            <a:r>
              <a:rPr lang="fr-CH" sz="1400" dirty="0"/>
              <a:t>(</a:t>
            </a:r>
            <a:r>
              <a:rPr lang="fr-FR" sz="1400" dirty="0"/>
              <a:t>AV: Evalué, à vérifier sur place) To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confirmed</a:t>
            </a:r>
            <a:r>
              <a:rPr lang="fr-FR" sz="1400" dirty="0"/>
              <a:t> By Stefano Levorato in place</a:t>
            </a:r>
            <a:endParaRPr lang="fr-CH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/>
              <a:t>Orphan</a:t>
            </a:r>
            <a:r>
              <a:rPr lang="fr-CH" sz="1400" b="1" dirty="0"/>
              <a:t> </a:t>
            </a:r>
            <a:r>
              <a:rPr lang="fr-CH" sz="1400" b="1" dirty="0" err="1"/>
              <a:t>Cables</a:t>
            </a:r>
            <a:r>
              <a:rPr lang="fr-CH" sz="1400" b="1" dirty="0"/>
              <a:t>: </a:t>
            </a:r>
            <a:r>
              <a:rPr lang="fr-CH" sz="1400" dirty="0"/>
              <a:t>(</a:t>
            </a:r>
            <a:r>
              <a:rPr lang="fr-FR" sz="1400" dirty="0"/>
              <a:t>AV: Evalué, à vérifier sur place) To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confirmed</a:t>
            </a:r>
            <a:r>
              <a:rPr lang="fr-FR" sz="1400" dirty="0"/>
              <a:t> By Stefano Levorato in place</a:t>
            </a:r>
            <a:endParaRPr lang="en-US" sz="1400" b="1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D835AB6-47E6-A2E0-E838-3594F08802FC}"/>
              </a:ext>
            </a:extLst>
          </p:cNvPr>
          <p:cNvGrpSpPr/>
          <p:nvPr/>
        </p:nvGrpSpPr>
        <p:grpSpPr>
          <a:xfrm>
            <a:off x="466200" y="1121967"/>
            <a:ext cx="8226424" cy="4070512"/>
            <a:chOff x="447150" y="1134667"/>
            <a:chExt cx="8226424" cy="4070512"/>
          </a:xfrm>
        </p:grpSpPr>
        <p:graphicFrame>
          <p:nvGraphicFramePr>
            <p:cNvPr id="30" name="Object 29">
              <a:extLst>
                <a:ext uri="{FF2B5EF4-FFF2-40B4-BE49-F238E27FC236}">
                  <a16:creationId xmlns:a16="http://schemas.microsoft.com/office/drawing/2014/main" id="{48B40230-1866-B7FB-DF00-F46B22CEAA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2715351"/>
                </p:ext>
              </p:extLst>
            </p:nvPr>
          </p:nvGraphicFramePr>
          <p:xfrm>
            <a:off x="447150" y="1134667"/>
            <a:ext cx="8226424" cy="2806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Macro-Enabled Worksheet" r:id="rId2" imgW="20688300" imgH="7058025" progId="Excel.SheetMacroEnabled.12">
                    <p:embed/>
                  </p:oleObj>
                </mc:Choice>
                <mc:Fallback>
                  <p:oleObj name="Macro-Enabled Worksheet" r:id="rId2" imgW="20688300" imgH="7058025" progId="Excel.SheetMacroEnabled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447150" y="1134667"/>
                          <a:ext cx="8226424" cy="28064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30">
              <a:extLst>
                <a:ext uri="{FF2B5EF4-FFF2-40B4-BE49-F238E27FC236}">
                  <a16:creationId xmlns:a16="http://schemas.microsoft.com/office/drawing/2014/main" id="{7F4916F1-4A4E-42FC-7C01-F5E6B290087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2187525"/>
                </p:ext>
              </p:extLst>
            </p:nvPr>
          </p:nvGraphicFramePr>
          <p:xfrm>
            <a:off x="447150" y="3928369"/>
            <a:ext cx="8226424" cy="1276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Macro-Enabled Worksheet" r:id="rId4" imgW="20688300" imgH="3209925" progId="Excel.SheetMacroEnabled.12">
                    <p:embed/>
                  </p:oleObj>
                </mc:Choice>
                <mc:Fallback>
                  <p:oleObj name="Macro-Enabled Worksheet" r:id="rId4" imgW="20688300" imgH="3209925" progId="Excel.SheetMacroEnabled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47150" y="3928369"/>
                          <a:ext cx="8226424" cy="12768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E399652-55A7-B4C0-B48F-CD4DC5CC0DFC}"/>
              </a:ext>
            </a:extLst>
          </p:cNvPr>
          <p:cNvSpPr/>
          <p:nvPr/>
        </p:nvSpPr>
        <p:spPr>
          <a:xfrm>
            <a:off x="1847850" y="1530350"/>
            <a:ext cx="412750" cy="135171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1913A71-1219-F013-82CC-7A66F7FA4584}"/>
              </a:ext>
            </a:extLst>
          </p:cNvPr>
          <p:cNvCxnSpPr>
            <a:endCxn id="34" idx="1"/>
          </p:cNvCxnSpPr>
          <p:nvPr/>
        </p:nvCxnSpPr>
        <p:spPr>
          <a:xfrm>
            <a:off x="203200" y="1270000"/>
            <a:ext cx="1644650" cy="327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8334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34417</TotalTime>
  <Words>101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Corbel</vt:lpstr>
      <vt:lpstr>CERN_ENdept_Presentation_ArialFont copy</vt:lpstr>
      <vt:lpstr>Macro-Enabled Worksheet</vt:lpstr>
      <vt:lpstr>DECs Ticket Status</vt:lpstr>
      <vt:lpstr>DEC BE-EA Beam Instrumentation / Compass / Orphan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Francesco Devito</cp:lastModifiedBy>
  <cp:revision>1580</cp:revision>
  <cp:lastPrinted>2022-07-06T09:38:08Z</cp:lastPrinted>
  <dcterms:created xsi:type="dcterms:W3CDTF">2016-04-11T07:30:05Z</dcterms:created>
  <dcterms:modified xsi:type="dcterms:W3CDTF">2022-10-19T12:55:01Z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