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809" r:id="rId5"/>
    <p:sldId id="853" r:id="rId6"/>
    <p:sldId id="854" r:id="rId7"/>
    <p:sldId id="857" r:id="rId8"/>
    <p:sldId id="858" r:id="rId9"/>
    <p:sldId id="859" r:id="rId10"/>
    <p:sldId id="855" r:id="rId11"/>
    <p:sldId id="856" r:id="rId12"/>
    <p:sldId id="852" r:id="rId13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76A6F2"/>
    <a:srgbClr val="BBD3F8"/>
    <a:srgbClr val="000000"/>
    <a:srgbClr val="6B0002"/>
    <a:srgbClr val="A5EA5A"/>
    <a:srgbClr val="0C377B"/>
    <a:srgbClr val="FF9933"/>
    <a:srgbClr val="E7E8EC"/>
    <a:srgbClr val="CCCE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108" y="109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1536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13AF2E3-CDCC-A44B-BE57-B15F2F4F51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738B50-CC95-F941-84B8-69B96CDA12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863" y="0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F5E40-0A3F-9047-8253-184E3B36A1A8}" type="datetimeFigureOut">
              <a:rPr lang="en-US" smtClean="0"/>
              <a:t>10/19/2022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4A987-90AA-DD40-A665-A975E9B13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377163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6B61DB-0E25-C741-8598-C40B4F75BE5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863" y="9377163"/>
            <a:ext cx="2946275" cy="4955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EC12D-1990-8548-A217-4F2E86E4AA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7334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30B180-8248-A842-A3E2-65E862FAB2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2A27AA-6803-2842-AB1E-474168520C5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2981FCB-51BC-4D44-AD35-C67AE62E0D4C}" type="datetimeFigureOut">
              <a:rPr lang="en-US"/>
              <a:pPr>
                <a:defRPr/>
              </a:pPr>
              <a:t>10/19/2022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81B9A0C-0740-4643-B9DC-6658D13611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1235075"/>
            <a:ext cx="44386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B53DD3C-9705-B244-BFBA-C5B3C9FF87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2" y="4751391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0B7B5F-3E28-954A-920E-A4FAA39D011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7365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900A17-D600-4147-9CAE-1FC6B46CC4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377365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CB1EA44-DF11-4165-BA8D-EB5CDD1B63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72B7FA-71BB-9C4D-B673-6C77367F2F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4474" y="5536607"/>
            <a:ext cx="4308475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94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19.10.2022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#13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5B4A8780-CD88-46D9-81C5-48CD2ABE06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75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19.10.2022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#13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37BAE17A-C92C-43B6-92D4-FDFC364290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71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19.10.2022</a:t>
            </a: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#13</a:t>
            </a:r>
            <a:endParaRPr lang="en-US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1A8DF-FF31-439B-A574-899FE112F5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00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19.10.2022</a:t>
            </a:r>
            <a:endParaRPr lang="en-US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#13</a:t>
            </a:r>
            <a:endParaRPr lang="en-US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1D615-3C2A-4C54-AFA8-A3F2627FD5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354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19.10.2022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#13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3FC6F-5EE4-40B3-89C1-2ABAD8BC42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629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19.10.2022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#13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D3961-E818-48D8-B7AD-D72E032403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220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79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91C715-A977-C045-9107-8B3821500C4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28081" y="2768600"/>
            <a:ext cx="4308475" cy="11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715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503CF3-9DE3-334A-93C9-6119E5E66A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19.10.2022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EEA953-9474-7747-8CC6-46286D1376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/>
              <a:t>Michael JECKEL BE-EA         North Area – De-cabling Working Group Meeting #13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B20BC4-BE90-6A48-9CDF-97D1FB83E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A6B550C3-3B4F-45E1-A770-772400B8BD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first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1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second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2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third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3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fourth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fr-CH" altLang="en-US" dirty="0"/>
          </a:p>
          <a:p>
            <a:pPr lvl="4"/>
            <a:r>
              <a:rPr lang="fr-CH" altLang="en-US" dirty="0"/>
              <a:t>Slide </a:t>
            </a:r>
            <a:r>
              <a:rPr lang="fr-CH" altLang="en-US" dirty="0" err="1"/>
              <a:t>text</a:t>
            </a:r>
            <a:r>
              <a:rPr lang="fr-CH" altLang="en-US" dirty="0"/>
              <a:t> </a:t>
            </a:r>
            <a:r>
              <a:rPr lang="fr-CH" altLang="en-US" dirty="0" err="1"/>
              <a:t>fifth</a:t>
            </a:r>
            <a:r>
              <a:rPr lang="fr-CH" altLang="en-US" dirty="0"/>
              <a:t> </a:t>
            </a:r>
            <a:r>
              <a:rPr lang="fr-CH" altLang="en-US" dirty="0" err="1"/>
              <a:t>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CA575C-E4A3-E049-B418-AA840BF44791}"/>
              </a:ext>
            </a:extLst>
          </p:cNvPr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48388E23-1F2C-464D-BA3A-ED29AC06EECB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395288" y="6334126"/>
            <a:ext cx="1595437" cy="4334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9" r:id="rId1"/>
    <p:sldLayoutId id="2147484550" r:id="rId2"/>
    <p:sldLayoutId id="2147484551" r:id="rId3"/>
    <p:sldLayoutId id="2147484552" r:id="rId4"/>
    <p:sldLayoutId id="2147484553" r:id="rId5"/>
    <p:sldLayoutId id="2147484554" r:id="rId6"/>
    <p:sldLayoutId id="2147484555" r:id="rId7"/>
    <p:sldLayoutId id="2147484556" r:id="rId8"/>
    <p:sldLayoutId id="2147484557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hyperlink" Target="https://beams.cern/" TargetMode="Externa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775911/0.1" TargetMode="External"/><Relationship Id="rId2" Type="http://schemas.openxmlformats.org/officeDocument/2006/relationships/hyperlink" Target="https://edms.cern.ch/document/2788834/0.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F538C-72BF-D348-8006-F4E285731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3A3F7C-B8BF-2043-B9F5-EEDC2BDC6E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059391-C9EB-A845-95B4-B878087D8B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E54CF480-6B2D-EC46-A20C-558CE67839A2}"/>
              </a:ext>
            </a:extLst>
          </p:cNvPr>
          <p:cNvSpPr txBox="1">
            <a:spLocks/>
          </p:cNvSpPr>
          <p:nvPr/>
        </p:nvSpPr>
        <p:spPr bwMode="auto">
          <a:xfrm>
            <a:off x="365315" y="660694"/>
            <a:ext cx="8265984" cy="3286962"/>
          </a:xfrm>
          <a:prstGeom prst="rect">
            <a:avLst/>
          </a:prstGeom>
          <a:noFill/>
          <a:ln>
            <a:noFill/>
          </a:ln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  <a:normAutofit fontScale="92500" lnSpcReduction="10000"/>
          </a:bodyPr>
          <a:lstStyle>
            <a:lvl1pPr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rgbClr val="5AA3D9"/>
                </a:solidFill>
                <a:effectLst/>
                <a:latin typeface="+mj-lt"/>
                <a:ea typeface="+mj-ea"/>
                <a:cs typeface="Ubuntu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r>
              <a:rPr lang="en-US" altLang="en-US" sz="4800" dirty="0">
                <a:ln>
                  <a:noFill/>
                </a:ln>
                <a:ea typeface="Ubuntu"/>
              </a:rPr>
              <a:t>North Area Consolidation</a:t>
            </a:r>
          </a:p>
          <a:p>
            <a:endParaRPr lang="en-US" altLang="en-US" dirty="0">
              <a:ln>
                <a:noFill/>
              </a:ln>
              <a:ea typeface="Ubuntu"/>
            </a:endParaRPr>
          </a:p>
          <a:p>
            <a:r>
              <a:rPr lang="en-US" altLang="en-US" dirty="0">
                <a:ln>
                  <a:noFill/>
                </a:ln>
                <a:latin typeface="Abadi" panose="020B0604020104020204" pitchFamily="34" charset="0"/>
                <a:ea typeface="Ubuntu"/>
              </a:rPr>
              <a:t>Decabling Working Group</a:t>
            </a:r>
          </a:p>
          <a:p>
            <a:endParaRPr lang="en-US" altLang="en-US" dirty="0">
              <a:ln>
                <a:noFill/>
              </a:ln>
              <a:latin typeface="Abadi" panose="020B0604020104020204" pitchFamily="34" charset="0"/>
              <a:ea typeface="Ubuntu"/>
            </a:endParaRPr>
          </a:p>
          <a:p>
            <a:r>
              <a:rPr lang="en-US" altLang="en-US" dirty="0">
                <a:ln>
                  <a:noFill/>
                </a:ln>
                <a:latin typeface="Abadi" panose="020B0604020104020204" pitchFamily="34" charset="0"/>
                <a:ea typeface="Ubuntu"/>
              </a:rPr>
              <a:t>Meeting #13</a:t>
            </a:r>
          </a:p>
          <a:p>
            <a:endParaRPr lang="en-US" altLang="en-US" dirty="0">
              <a:ln>
                <a:noFill/>
              </a:ln>
              <a:latin typeface="Abadi" panose="020B0604020104020204" pitchFamily="34" charset="0"/>
              <a:ea typeface="Ubuntu"/>
            </a:endParaRPr>
          </a:p>
          <a:p>
            <a:r>
              <a:rPr lang="en-US" altLang="en-US" sz="1700" dirty="0">
                <a:ln>
                  <a:noFill/>
                </a:ln>
                <a:latin typeface="Abadi" panose="020B0604020104020204" pitchFamily="34" charset="0"/>
                <a:ea typeface="Ubuntu"/>
              </a:rPr>
              <a:t>19</a:t>
            </a:r>
            <a:r>
              <a:rPr lang="en-US" altLang="en-US" sz="1700" baseline="30000" dirty="0">
                <a:ln>
                  <a:noFill/>
                </a:ln>
                <a:latin typeface="Abadi" panose="020B0604020104020204" pitchFamily="34" charset="0"/>
                <a:ea typeface="Ubuntu"/>
              </a:rPr>
              <a:t>th</a:t>
            </a:r>
            <a:r>
              <a:rPr lang="en-US" altLang="en-US" sz="1700" dirty="0">
                <a:ln>
                  <a:noFill/>
                </a:ln>
                <a:latin typeface="Abadi" panose="020B0604020104020204" pitchFamily="34" charset="0"/>
                <a:ea typeface="Ubuntu"/>
              </a:rPr>
              <a:t> of October 2022</a:t>
            </a:r>
          </a:p>
          <a:p>
            <a:endParaRPr lang="en-US" dirty="0"/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19BD5942-6E67-9D49-A677-870E0764ACF8}"/>
              </a:ext>
            </a:extLst>
          </p:cNvPr>
          <p:cNvSpPr txBox="1">
            <a:spLocks/>
          </p:cNvSpPr>
          <p:nvPr/>
        </p:nvSpPr>
        <p:spPr bwMode="auto">
          <a:xfrm>
            <a:off x="365315" y="3783729"/>
            <a:ext cx="8265984" cy="10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800" b="0" i="0" kern="1200">
                <a:solidFill>
                  <a:srgbClr val="4D4D4D"/>
                </a:solidFill>
                <a:effectLst/>
                <a:latin typeface="+mn-lt"/>
                <a:ea typeface="Ubuntu Light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Michael JECKEL</a:t>
            </a:r>
            <a:b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behalf of NA-CONS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4539EAC7-C052-B44C-8BC4-98A858ADF3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8348663" cy="0"/>
          </a:xfrm>
          <a:prstGeom prst="rect">
            <a:avLst/>
          </a:prstGeom>
          <a:solidFill>
            <a:srgbClr val="22222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>
              <a:ln>
                <a:noFill/>
              </a:ln>
              <a:solidFill>
                <a:srgbClr val="999999"/>
              </a:solidFill>
              <a:effectLst/>
              <a:latin typeface="PT Sans" panose="020B0503020203020204" pitchFamily="34" charset="7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155EDF-167E-6F4A-9F15-4BF62AD20A6D}"/>
              </a:ext>
            </a:extLst>
          </p:cNvPr>
          <p:cNvSpPr txBox="1"/>
          <p:nvPr/>
        </p:nvSpPr>
        <p:spPr>
          <a:xfrm>
            <a:off x="1490870" y="5469255"/>
            <a:ext cx="477078" cy="4246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62EC3CD-0C18-7246-BA66-FE68526AB6EE}"/>
              </a:ext>
            </a:extLst>
          </p:cNvPr>
          <p:cNvGrpSpPr/>
          <p:nvPr/>
        </p:nvGrpSpPr>
        <p:grpSpPr>
          <a:xfrm>
            <a:off x="170637" y="5362278"/>
            <a:ext cx="3354554" cy="911626"/>
            <a:chOff x="170637" y="5362278"/>
            <a:chExt cx="3354554" cy="91162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40B076E-96EC-3741-8E2F-43C8434FCB16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415211" y="5453114"/>
              <a:ext cx="1109980" cy="717550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118FB62-71E1-C744-8D63-B53E64C8501F}"/>
                </a:ext>
              </a:extLst>
            </p:cNvPr>
            <p:cNvGrpSpPr/>
            <p:nvPr/>
          </p:nvGrpSpPr>
          <p:grpSpPr>
            <a:xfrm>
              <a:off x="170637" y="5362278"/>
              <a:ext cx="2433415" cy="911626"/>
              <a:chOff x="170637" y="5362278"/>
              <a:chExt cx="2433415" cy="911626"/>
            </a:xfrm>
          </p:grpSpPr>
          <p:pic>
            <p:nvPicPr>
              <p:cNvPr id="8" name="Picture 7" descr="2015-01-13_CERN_ENdept 36% h32mm 300dpi.png">
                <a:extLst>
                  <a:ext uri="{FF2B5EF4-FFF2-40B4-BE49-F238E27FC236}">
                    <a16:creationId xmlns:a16="http://schemas.microsoft.com/office/drawing/2014/main" id="{E81167C3-035D-E045-94FB-635643ADE9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0637" y="5362278"/>
                <a:ext cx="2433415" cy="911626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47EABE8-652B-CF4E-87A7-E8B9B51691EC}"/>
                  </a:ext>
                </a:extLst>
              </p:cNvPr>
              <p:cNvSpPr txBox="1"/>
              <p:nvPr/>
            </p:nvSpPr>
            <p:spPr>
              <a:xfrm>
                <a:off x="1441179" y="5887034"/>
                <a:ext cx="964092" cy="35394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85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BEAMS</a:t>
                </a:r>
              </a:p>
              <a:p>
                <a:r>
                  <a:rPr lang="en-US" sz="85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DEPARTMENT</a:t>
                </a:r>
              </a:p>
            </p:txBody>
          </p:sp>
          <p:pic>
            <p:nvPicPr>
              <p:cNvPr id="1027" name="Picture 3" descr="home">
                <a:hlinkClick r:id="rId5" tooltip="Home"/>
                <a:extLst>
                  <a:ext uri="{FF2B5EF4-FFF2-40B4-BE49-F238E27FC236}">
                    <a16:creationId xmlns:a16="http://schemas.microsoft.com/office/drawing/2014/main" id="{04918606-A5C7-EF44-A62F-17D6B3377B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42067" y="5463053"/>
                <a:ext cx="449573" cy="44957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857995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Approval of minutes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FD88E70-E190-7841-A7D1-19EF1B81A79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960157" y="1628222"/>
            <a:ext cx="7310158" cy="325041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19.10.2022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Michael JECKEL BE-EA         North Area – De-cabling Working Group Meeting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473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Review of actions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19.10.2022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Michael JECKEL BE-EA         North Area – De-cabling Working Group Meeting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432BA947-1A53-D256-F4E4-77A64FB4F1A5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2020021" y="1246188"/>
          <a:ext cx="5100783" cy="502761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73810">
                  <a:extLst>
                    <a:ext uri="{9D8B030D-6E8A-4147-A177-3AD203B41FA5}">
                      <a16:colId xmlns:a16="http://schemas.microsoft.com/office/drawing/2014/main" val="2448527209"/>
                    </a:ext>
                  </a:extLst>
                </a:gridCol>
                <a:gridCol w="2755059">
                  <a:extLst>
                    <a:ext uri="{9D8B030D-6E8A-4147-A177-3AD203B41FA5}">
                      <a16:colId xmlns:a16="http://schemas.microsoft.com/office/drawing/2014/main" val="1969074778"/>
                    </a:ext>
                  </a:extLst>
                </a:gridCol>
                <a:gridCol w="1110825">
                  <a:extLst>
                    <a:ext uri="{9D8B030D-6E8A-4147-A177-3AD203B41FA5}">
                      <a16:colId xmlns:a16="http://schemas.microsoft.com/office/drawing/2014/main" val="2375437177"/>
                    </a:ext>
                  </a:extLst>
                </a:gridCol>
                <a:gridCol w="861089">
                  <a:extLst>
                    <a:ext uri="{9D8B030D-6E8A-4147-A177-3AD203B41FA5}">
                      <a16:colId xmlns:a16="http://schemas.microsoft.com/office/drawing/2014/main" val="1926013089"/>
                    </a:ext>
                  </a:extLst>
                </a:gridCol>
              </a:tblGrid>
              <a:tr h="207849">
                <a:tc>
                  <a:txBody>
                    <a:bodyPr/>
                    <a:lstStyle/>
                    <a:p>
                      <a:pPr algn="ctr"/>
                      <a:r>
                        <a:rPr lang="en-US" sz="900" b="1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Action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Description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Responsible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Status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4875948"/>
                  </a:ext>
                </a:extLst>
              </a:tr>
              <a:tr h="287913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ECR to remove SPS INTERCOM &amp; PAGE 1 TV systems in the NA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</a:t>
                      </a:r>
                      <a:r>
                        <a:rPr lang="en-US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I. Kozsar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 progress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7254116"/>
                  </a:ext>
                </a:extLst>
              </a:tr>
              <a:tr h="260872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2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Collect DECs from different groups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</a:t>
                      </a:r>
                      <a:r>
                        <a:rPr lang="en-US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M. Jeckel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 progress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8133307"/>
                  </a:ext>
                </a:extLst>
              </a:tr>
              <a:tr h="320257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3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Prepare list of systems together with corresponding electrical circuits that need to remain operational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</a:t>
                      </a:r>
                      <a:r>
                        <a:rPr lang="en-US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S. Levorato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 progress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3139709"/>
                  </a:ext>
                </a:extLst>
              </a:tr>
              <a:tr h="320257">
                <a:tc>
                  <a:txBody>
                    <a:bodyPr/>
                    <a:lstStyle/>
                    <a:p>
                      <a:pPr algn="ctr"/>
                      <a:r>
                        <a:rPr lang="en-US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4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Prepare list of systems together with corresponding electrical  circuits that need to remain operational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M. Szewczyk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 progress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4306896"/>
                  </a:ext>
                </a:extLst>
              </a:tr>
              <a:tr h="320257"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5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Prepare list of systems together with corresponding electrical circuits that need to remain operational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T. Barbe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 progress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0911228"/>
                  </a:ext>
                </a:extLst>
              </a:tr>
              <a:tr h="320257"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6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Prepare list of systems together with corresponding electrical       circuits that need to remain operational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J. Ramos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 progress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3467820"/>
                  </a:ext>
                </a:extLst>
              </a:tr>
              <a:tr h="320257"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7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Prepare list of systems together with corresponding electrical circuits that need to remain operational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F. Juban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 progress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5114193"/>
                  </a:ext>
                </a:extLst>
              </a:tr>
              <a:tr h="320257">
                <a:tc>
                  <a:txBody>
                    <a:bodyPr/>
                    <a:lstStyle/>
                    <a:p>
                      <a:pPr algn="ctr"/>
                      <a:r>
                        <a:rPr lang="en-GB" sz="9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8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Investigate on Liquid Krypton control cables from ECN3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F. Duval 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1086822"/>
                  </a:ext>
                </a:extLst>
              </a:tr>
              <a:tr h="320257">
                <a:tc>
                  <a:txBody>
                    <a:bodyPr/>
                    <a:lstStyle/>
                    <a:p>
                      <a:pPr algn="ctr"/>
                      <a:r>
                        <a:rPr lang="en-GB" sz="9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9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Investigate on SPS-EPO DATAPLEX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Y. Gaillard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4064085"/>
                  </a:ext>
                </a:extLst>
              </a:tr>
              <a:tr h="320257"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10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Investigate on power needs for the gas system (BG82) 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D. Jaillet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 progress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6658736"/>
                  </a:ext>
                </a:extLst>
              </a:tr>
              <a:tr h="427893"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11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Prepare identification, labelling and disconnection procedure for obsolete cables in EHN2/BA82 during YETS22/23 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M. Jeckel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6574366"/>
                  </a:ext>
                </a:extLst>
              </a:tr>
              <a:tr h="320257"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12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Prepare Safety Request Form (SRF) for decabling in EHN2/BA82 during YETS22/23 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M. Jeckel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pending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0793443"/>
                  </a:ext>
                </a:extLst>
              </a:tr>
              <a:tr h="320257"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13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Prepare ECR for decabling in EHN2/BA82 during YETS22/23 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A.Charalambous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In progress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2640212"/>
                  </a:ext>
                </a:extLst>
              </a:tr>
              <a:tr h="320257"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14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Prepare Lockoout procedure for EHN2/BA82 Decabling during YETS22/23 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M. Jeckel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pending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01132"/>
                  </a:ext>
                </a:extLst>
              </a:tr>
              <a:tr h="320257"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15</a:t>
                      </a: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Prepare workplan for EHN2/BA82 Decabling during YETS22/23 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 strike="sngStrike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M. Jeckel</a:t>
                      </a:r>
                      <a:endParaRPr lang="en-GB" sz="9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900" strike="sngStrike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 Done</a:t>
                      </a:r>
                      <a:endParaRPr lang="en-GB" sz="9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7953" marR="7953" marT="795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36260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2370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94087-5BEF-D3DF-5E84-BBC074D25E0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245523"/>
            <a:ext cx="8686799" cy="5028279"/>
          </a:xfrm>
        </p:spPr>
        <p:txBody>
          <a:bodyPr/>
          <a:lstStyle/>
          <a:p>
            <a:r>
              <a:rPr lang="en-GB" dirty="0"/>
              <a:t>F. Devito		Check access condition for decabling 					(cherry picker &amp;	 scaffolding)</a:t>
            </a:r>
          </a:p>
          <a:p>
            <a:r>
              <a:rPr lang="en-GB" dirty="0"/>
              <a:t>N. Broca		Label all Gas Detection cables to be removed 				with a “</a:t>
            </a:r>
            <a:r>
              <a:rPr lang="en-GB" dirty="0" err="1"/>
              <a:t>privat</a:t>
            </a:r>
            <a:r>
              <a:rPr lang="en-GB" dirty="0"/>
              <a:t>” cable number NB</a:t>
            </a:r>
            <a:r>
              <a:rPr lang="en-GB" dirty="0">
                <a:latin typeface="Abadi" panose="020B0604020104020204" pitchFamily="34" charset="0"/>
              </a:rPr>
              <a:t>01</a:t>
            </a:r>
            <a:r>
              <a:rPr lang="en-GB" dirty="0"/>
              <a:t>-NB</a:t>
            </a:r>
            <a:r>
              <a:rPr lang="en-GB" dirty="0">
                <a:latin typeface="Abadi" panose="020B0604020104020204" pitchFamily="34" charset="0"/>
              </a:rPr>
              <a:t>49</a:t>
            </a:r>
          </a:p>
          <a:p>
            <a:r>
              <a:rPr lang="en-GB" dirty="0"/>
              <a:t>P.  Durand		Label all Fire Detection cables to be removed 				with a “</a:t>
            </a:r>
            <a:r>
              <a:rPr lang="en-GB" dirty="0" err="1"/>
              <a:t>privat</a:t>
            </a:r>
            <a:r>
              <a:rPr lang="en-GB" dirty="0"/>
              <a:t>” cable number PD</a:t>
            </a:r>
            <a:r>
              <a:rPr lang="en-GB" dirty="0">
                <a:latin typeface="Abadi" panose="020B0604020104020204" pitchFamily="34" charset="0"/>
              </a:rPr>
              <a:t>01</a:t>
            </a:r>
            <a:r>
              <a:rPr lang="en-GB" dirty="0"/>
              <a:t>-PD</a:t>
            </a:r>
            <a:r>
              <a:rPr lang="en-GB" dirty="0">
                <a:latin typeface="Abadi" panose="020B0604020104020204" pitchFamily="34" charset="0"/>
              </a:rPr>
              <a:t>88</a:t>
            </a:r>
            <a:endParaRPr lang="en-GB" dirty="0"/>
          </a:p>
          <a:p>
            <a:r>
              <a:rPr lang="en-GB" b="1" dirty="0">
                <a:solidFill>
                  <a:srgbClr val="FF0000"/>
                </a:solidFill>
              </a:rPr>
              <a:t>All Link Persons</a:t>
            </a:r>
            <a:r>
              <a:rPr lang="en-GB" dirty="0"/>
              <a:t>	Prepare “proper” DEC latest by </a:t>
            </a:r>
            <a:r>
              <a:rPr lang="en-GB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b="1" baseline="30000" dirty="0">
                <a:solidFill>
                  <a:srgbClr val="FF0000"/>
                </a:solidFill>
              </a:rPr>
              <a:t>st</a:t>
            </a:r>
            <a:r>
              <a:rPr lang="en-GB" b="1" dirty="0">
                <a:solidFill>
                  <a:srgbClr val="FF0000"/>
                </a:solidFill>
              </a:rPr>
              <a:t> of December </a:t>
            </a:r>
            <a:r>
              <a:rPr lang="en-GB" dirty="0"/>
              <a:t>			including column </a:t>
            </a:r>
            <a:r>
              <a:rPr lang="en-GB" dirty="0">
                <a:solidFill>
                  <a:srgbClr val="FF0000"/>
                </a:solidFill>
              </a:rPr>
              <a:t>M, X,AI &amp; AJ</a:t>
            </a:r>
            <a:r>
              <a:rPr lang="en-GB" dirty="0"/>
              <a:t>		</a:t>
            </a:r>
          </a:p>
          <a:p>
            <a:pPr marL="0" indent="0">
              <a:buNone/>
            </a:pPr>
            <a:r>
              <a:rPr lang="en-GB" dirty="0"/>
              <a:t>			Ideally: </a:t>
            </a:r>
            <a:r>
              <a:rPr lang="en-GB" dirty="0">
                <a:solidFill>
                  <a:srgbClr val="FF0000"/>
                </a:solidFill>
              </a:rPr>
              <a:t>M</a:t>
            </a:r>
            <a:r>
              <a:rPr lang="en-GB" dirty="0"/>
              <a:t> = </a:t>
            </a:r>
            <a:r>
              <a:rPr lang="en-GB" b="1" dirty="0"/>
              <a:t>AD</a:t>
            </a:r>
            <a:r>
              <a:rPr lang="en-GB" dirty="0"/>
              <a:t>: Evalué, à déposer					</a:t>
            </a:r>
            <a:r>
              <a:rPr lang="en-GB" dirty="0">
                <a:solidFill>
                  <a:srgbClr val="FF0000"/>
                </a:solidFill>
              </a:rPr>
              <a:t>X &amp; AI</a:t>
            </a:r>
            <a:r>
              <a:rPr lang="en-GB" dirty="0"/>
              <a:t>: </a:t>
            </a:r>
            <a:r>
              <a:rPr lang="en-GB" b="1" dirty="0"/>
              <a:t>DOV</a:t>
            </a:r>
            <a:r>
              <a:rPr lang="en-GB" dirty="0"/>
              <a:t>: Trouvé- obsolete-</a:t>
            </a:r>
            <a:r>
              <a:rPr lang="en-GB" dirty="0" err="1"/>
              <a:t>deconnecté</a:t>
            </a:r>
            <a:r>
              <a:rPr lang="en-GB" dirty="0"/>
              <a:t>-violet</a:t>
            </a:r>
          </a:p>
          <a:p>
            <a:pPr marL="0" indent="0">
              <a:buNone/>
            </a:pPr>
            <a:r>
              <a:rPr lang="en-GB" dirty="0"/>
              <a:t>			</a:t>
            </a:r>
            <a:r>
              <a:rPr lang="en-GB" dirty="0">
                <a:solidFill>
                  <a:srgbClr val="FF0000"/>
                </a:solidFill>
              </a:rPr>
              <a:t>AJ</a:t>
            </a:r>
            <a:r>
              <a:rPr lang="en-GB" dirty="0"/>
              <a:t>: Cable length 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19.10.2022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Michael JECKEL BE-EA         North Area – De-cabling Working Group Meeting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821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DEC  </a:t>
            </a:r>
            <a:r>
              <a:rPr lang="fr-FR" b="0" dirty="0">
                <a:effectLst/>
                <a:ea typeface="Batang" panose="02030600000101010101" pitchFamily="18" charset="-127"/>
                <a:cs typeface="Times New Roman" panose="02020603050405020304" pitchFamily="18" charset="0"/>
              </a:rPr>
              <a:t>Demande d’Enlèvement de Câbles</a:t>
            </a:r>
            <a:endParaRPr lang="en-GB" b="0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8C9C09A-2030-157B-7288-7EA20235F76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57200" y="1951205"/>
            <a:ext cx="8226425" cy="348374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19.10.2022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Michael JECKEL BE-EA         North Area – De-cabling Working Group Meeting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0808EF6-52C6-6A05-2DFC-22A3CB9DC6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1867" y="1084886"/>
            <a:ext cx="1463924" cy="78260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139C343-3A6F-CAF1-51DD-638C9B959B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7945" y="1084886"/>
            <a:ext cx="1811685" cy="59252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E86D412-48E7-4DE1-41A6-6B9F5060CE12}"/>
              </a:ext>
            </a:extLst>
          </p:cNvPr>
          <p:cNvSpPr txBox="1"/>
          <p:nvPr/>
        </p:nvSpPr>
        <p:spPr>
          <a:xfrm>
            <a:off x="3150256" y="1640020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B968D8B-5554-CDA5-7340-B15B5C350527}"/>
              </a:ext>
            </a:extLst>
          </p:cNvPr>
          <p:cNvSpPr txBox="1"/>
          <p:nvPr/>
        </p:nvSpPr>
        <p:spPr>
          <a:xfrm>
            <a:off x="5238627" y="1645919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112660C-8749-3B7E-10BF-FF7A72A6BAF0}"/>
              </a:ext>
            </a:extLst>
          </p:cNvPr>
          <p:cNvSpPr txBox="1"/>
          <p:nvPr/>
        </p:nvSpPr>
        <p:spPr>
          <a:xfrm>
            <a:off x="7273884" y="1645919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AI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B1ECC4B-04DF-E593-AD8D-8205FD8331BD}"/>
              </a:ext>
            </a:extLst>
          </p:cNvPr>
          <p:cNvCxnSpPr>
            <a:cxnSpLocks/>
            <a:stCxn id="23" idx="2"/>
            <a:endCxn id="26" idx="1"/>
          </p:cNvCxnSpPr>
          <p:nvPr/>
        </p:nvCxnSpPr>
        <p:spPr>
          <a:xfrm>
            <a:off x="6463788" y="1677414"/>
            <a:ext cx="810096" cy="1531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F9AC966-CC6C-1D34-9716-C04B3A5666F9}"/>
              </a:ext>
            </a:extLst>
          </p:cNvPr>
          <p:cNvCxnSpPr>
            <a:cxnSpLocks/>
            <a:stCxn id="23" idx="2"/>
            <a:endCxn id="25" idx="3"/>
          </p:cNvCxnSpPr>
          <p:nvPr/>
        </p:nvCxnSpPr>
        <p:spPr>
          <a:xfrm flipH="1">
            <a:off x="5570769" y="1677414"/>
            <a:ext cx="893019" cy="1531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67FB776-84B4-B9E0-2632-A7E7F430046B}"/>
              </a:ext>
            </a:extLst>
          </p:cNvPr>
          <p:cNvCxnSpPr>
            <a:cxnSpLocks/>
            <a:stCxn id="21" idx="3"/>
            <a:endCxn id="24" idx="1"/>
          </p:cNvCxnSpPr>
          <p:nvPr/>
        </p:nvCxnSpPr>
        <p:spPr>
          <a:xfrm>
            <a:off x="2825791" y="1476187"/>
            <a:ext cx="324465" cy="3484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3B4EEC25-042E-B30D-ACF8-66957F6F958C}"/>
              </a:ext>
            </a:extLst>
          </p:cNvPr>
          <p:cNvSpPr txBox="1"/>
          <p:nvPr/>
        </p:nvSpPr>
        <p:spPr>
          <a:xfrm>
            <a:off x="156333" y="5582088"/>
            <a:ext cx="402631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dirty="0"/>
              <a:t>Some of the columns in the template are “hide” and you have to “unhide”.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AF1AF12-8009-2D24-999A-EC4EDD79EBEB}"/>
              </a:ext>
            </a:extLst>
          </p:cNvPr>
          <p:cNvSpPr txBox="1"/>
          <p:nvPr/>
        </p:nvSpPr>
        <p:spPr>
          <a:xfrm>
            <a:off x="7956550" y="1140229"/>
            <a:ext cx="929148" cy="67191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Cable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length 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EAD0C71-924A-7C53-55DE-D55B3892F812}"/>
              </a:ext>
            </a:extLst>
          </p:cNvPr>
          <p:cNvCxnSpPr>
            <a:cxnSpLocks/>
            <a:stCxn id="41" idx="2"/>
          </p:cNvCxnSpPr>
          <p:nvPr/>
        </p:nvCxnSpPr>
        <p:spPr>
          <a:xfrm flipH="1">
            <a:off x="7728155" y="1812144"/>
            <a:ext cx="692969" cy="4119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6" name="Picture 45">
            <a:extLst>
              <a:ext uri="{FF2B5EF4-FFF2-40B4-BE49-F238E27FC236}">
                <a16:creationId xmlns:a16="http://schemas.microsoft.com/office/drawing/2014/main" id="{82FA4F60-C338-6445-22D9-9B228E61AD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6425" y="4132919"/>
            <a:ext cx="695325" cy="2095500"/>
          </a:xfrm>
          <a:prstGeom prst="rect">
            <a:avLst/>
          </a:prstGeom>
        </p:spPr>
      </p:pic>
      <p:sp>
        <p:nvSpPr>
          <p:cNvPr id="47" name="Oval 46">
            <a:extLst>
              <a:ext uri="{FF2B5EF4-FFF2-40B4-BE49-F238E27FC236}">
                <a16:creationId xmlns:a16="http://schemas.microsoft.com/office/drawing/2014/main" id="{74663611-4B40-CA62-766F-B594D5721767}"/>
              </a:ext>
            </a:extLst>
          </p:cNvPr>
          <p:cNvSpPr/>
          <p:nvPr/>
        </p:nvSpPr>
        <p:spPr>
          <a:xfrm>
            <a:off x="4262284" y="5905254"/>
            <a:ext cx="607634" cy="3661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A917968-AB73-6241-3CBE-FC6E323D3D66}"/>
              </a:ext>
            </a:extLst>
          </p:cNvPr>
          <p:cNvSpPr/>
          <p:nvPr/>
        </p:nvSpPr>
        <p:spPr>
          <a:xfrm>
            <a:off x="3191552" y="1645918"/>
            <a:ext cx="289068" cy="37890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43DAD2F-4DE2-AA25-27E1-D71FD61935ED}"/>
              </a:ext>
            </a:extLst>
          </p:cNvPr>
          <p:cNvSpPr/>
          <p:nvPr/>
        </p:nvSpPr>
        <p:spPr>
          <a:xfrm>
            <a:off x="5254051" y="1689212"/>
            <a:ext cx="289068" cy="37890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5936864-3A08-17F1-8383-2D945C85E316}"/>
              </a:ext>
            </a:extLst>
          </p:cNvPr>
          <p:cNvSpPr/>
          <p:nvPr/>
        </p:nvSpPr>
        <p:spPr>
          <a:xfrm>
            <a:off x="7369629" y="1677414"/>
            <a:ext cx="228717" cy="37890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87289A6-6E84-25AB-0E5F-4E98F472CEA3}"/>
              </a:ext>
            </a:extLst>
          </p:cNvPr>
          <p:cNvSpPr/>
          <p:nvPr/>
        </p:nvSpPr>
        <p:spPr>
          <a:xfrm>
            <a:off x="7601091" y="1677414"/>
            <a:ext cx="197856" cy="37890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1108AD5-4582-1572-1EDB-649EDA4A9920}"/>
              </a:ext>
            </a:extLst>
          </p:cNvPr>
          <p:cNvSpPr txBox="1"/>
          <p:nvPr/>
        </p:nvSpPr>
        <p:spPr>
          <a:xfrm>
            <a:off x="7526624" y="1650243"/>
            <a:ext cx="429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AJ</a:t>
            </a:r>
          </a:p>
        </p:txBody>
      </p:sp>
    </p:spTree>
    <p:extLst>
      <p:ext uri="{BB962C8B-B14F-4D97-AF65-F5344CB8AC3E}">
        <p14:creationId xmlns:p14="http://schemas.microsoft.com/office/powerpoint/2010/main" val="1893353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19.10.2022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Michael JECKEL BE-EA         North Area – De-cabling Working Group Meeting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132D2E-AC56-5583-AAED-D69596ADE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31EE7DD-B65B-D389-26ED-29B925AA9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07848"/>
            <a:ext cx="7827264" cy="345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036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Documentation for EHN2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94087-5BEF-D3DF-5E84-BBC074D25E0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FR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NACONS - PROCEDURE IDENTIFICATION, ETIQUETAGE ET DECONNEXION DES CABLES OBSOLETES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       							    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EDMS: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2788834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ECR De-cabling Campaign EHN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2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YETS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2022/23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					     EDMS: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2775911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Lock out procedure for EHN2 decabling 									     EDMS: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xxxxx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Safety Request Form (SRF) - Decabling activity in EHN2						     EDMS: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xxxxx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19.10.2022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Michael JECKEL BE-EA         North Area – De-cabling Working Group Meeting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044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B680B-5D9C-59E5-D1A3-16786D117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1059"/>
            <a:ext cx="8226425" cy="811212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Next NA-DWG Meeting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8924-1F45-0E62-E0DA-E71A63B99D3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19.10.2022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BB950-A24D-E23E-4418-A5B607D9262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825791" y="6356350"/>
            <a:ext cx="5130759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Michael JECKEL BE-EA         North Area – De-cabling Working Group Meeting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8B081-04E0-6755-CF92-AEEB21E9DC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941427-728B-B4FE-07BB-7E7E9380057D}"/>
              </a:ext>
            </a:extLst>
          </p:cNvPr>
          <p:cNvSpPr txBox="1"/>
          <p:nvPr/>
        </p:nvSpPr>
        <p:spPr>
          <a:xfrm>
            <a:off x="542741" y="2749100"/>
            <a:ext cx="83362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Wednesday </a:t>
            </a:r>
            <a:r>
              <a:rPr lang="en-GB" sz="4000" b="1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9</a:t>
            </a:r>
            <a:r>
              <a:rPr lang="en-GB" sz="4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4000" b="1" dirty="0">
                <a:latin typeface="Arial" panose="020B0604020202020204" pitchFamily="34" charset="0"/>
                <a:cs typeface="Arial" panose="020B0604020202020204" pitchFamily="34" charset="0"/>
              </a:rPr>
              <a:t> of November </a:t>
            </a:r>
            <a:r>
              <a:rPr lang="en-GB" sz="4000" b="1" dirty="0"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</a:rPr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2216410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914489-2829-45B5-A4B7-72FDB879194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/>
          </a:p>
          <a:p>
            <a:pPr marL="0" indent="0">
              <a:buNone/>
            </a:pPr>
            <a:r>
              <a:rPr lang="en-GB" sz="4000" b="1" dirty="0"/>
              <a:t> </a:t>
            </a:r>
            <a:r>
              <a:rPr lang="en-GB" sz="4800" b="1" dirty="0"/>
              <a:t>Thank you for your attention !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83660C-8D10-423A-9574-96D8843D2C6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19.10.2022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E7A868-F4C2-4817-9639-CD3A2CF09A1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067665" y="6356350"/>
            <a:ext cx="4888885" cy="365125"/>
          </a:xfrm>
        </p:spPr>
        <p:txBody>
          <a:bodyPr/>
          <a:lstStyle/>
          <a:p>
            <a:pPr>
              <a:defRPr/>
            </a:pPr>
            <a:r>
              <a:rPr lang="en-GB"/>
              <a:t>Michael JECKEL BE-EA         North Area – De-cabling Working Group Meeting #13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A703B8-9B1B-49B6-941E-DE0C70469A8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2AA3F35-93CB-4CF1-89DB-0F9B2B1BE60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438914"/>
            <a:ext cx="150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026255-BD06-4DD7-84C5-97836D935304}"/>
              </a:ext>
            </a:extLst>
          </p:cNvPr>
          <p:cNvSpPr txBox="1"/>
          <p:nvPr/>
        </p:nvSpPr>
        <p:spPr>
          <a:xfrm>
            <a:off x="3218601" y="3825694"/>
            <a:ext cx="31785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b="1" dirty="0">
                <a:latin typeface="Calibri" panose="020F0502020204030204" pitchFamily="34" charset="0"/>
                <a:cs typeface="Calibri" panose="020F0502020204030204" pitchFamily="34" charset="0"/>
              </a:rPr>
              <a:t>Questions ?</a:t>
            </a:r>
          </a:p>
        </p:txBody>
      </p:sp>
    </p:spTree>
    <p:extLst>
      <p:ext uri="{BB962C8B-B14F-4D97-AF65-F5344CB8AC3E}">
        <p14:creationId xmlns:p14="http://schemas.microsoft.com/office/powerpoint/2010/main" val="1905594416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400B74B876FB49BC1C86FB4980054A" ma:contentTypeVersion="1" ma:contentTypeDescription="Create a new document." ma:contentTypeScope="" ma:versionID="e46381c0026b80e60e65bb2b263bb230">
  <xsd:schema xmlns:xsd="http://www.w3.org/2001/XMLSchema" xmlns:xs="http://www.w3.org/2001/XMLSchema" xmlns:p="http://schemas.microsoft.com/office/2006/metadata/properties" xmlns:ns2="edc1ee27-aed1-4c77-8244-dbdc39fe47ab" targetNamespace="http://schemas.microsoft.com/office/2006/metadata/properties" ma:root="true" ma:fieldsID="9ecbf57ebf9f2ac4a13df2f4033777cd" ns2:_="">
    <xsd:import namespace="edc1ee27-aed1-4c77-8244-dbdc39fe47ab"/>
    <xsd:element name="properties">
      <xsd:complexType>
        <xsd:sequence>
          <xsd:element name="documentManagement">
            <xsd:complexType>
              <xsd:all>
                <xsd:element ref="ns2:xiqb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c1ee27-aed1-4c77-8244-dbdc39fe47ab" elementFormDefault="qualified">
    <xsd:import namespace="http://schemas.microsoft.com/office/2006/documentManagement/types"/>
    <xsd:import namespace="http://schemas.microsoft.com/office/infopath/2007/PartnerControls"/>
    <xsd:element name="xiqb" ma:index="8" nillable="true" ma:displayName="Version" ma:internalName="xiqb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xiqb xmlns="edc1ee27-aed1-4c77-8244-dbdc39fe47a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A9E950-9E29-4590-844B-74A91BCD88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dc1ee27-aed1-4c77-8244-dbdc39fe47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8318508-66A9-4352-B956-2AC1CBCC2B5E}">
  <ds:schemaRefs>
    <ds:schemaRef ds:uri="http://purl.org/dc/elements/1.1/"/>
    <ds:schemaRef ds:uri="edc1ee27-aed1-4c77-8244-dbdc39fe47ab"/>
    <ds:schemaRef ds:uri="http://schemas.microsoft.com/office/2006/documentManagement/types"/>
    <ds:schemaRef ds:uri="http://purl.org/dc/terms/"/>
    <ds:schemaRef ds:uri="http://www.w3.org/XML/1998/namespace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9180434-D128-41E7-8125-23AFCBF935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32274</TotalTime>
  <Words>701</Words>
  <Application>Microsoft Office PowerPoint</Application>
  <PresentationFormat>On-screen Show (4:3)</PresentationFormat>
  <Paragraphs>128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Abadi</vt:lpstr>
      <vt:lpstr>Arial</vt:lpstr>
      <vt:lpstr>Calibri</vt:lpstr>
      <vt:lpstr>Cambria</vt:lpstr>
      <vt:lpstr>Corbel</vt:lpstr>
      <vt:lpstr>PT Sans</vt:lpstr>
      <vt:lpstr>Verdana</vt:lpstr>
      <vt:lpstr>CERN_ENdept_Presentation_ArialFont copy</vt:lpstr>
      <vt:lpstr>PowerPoint Presentation</vt:lpstr>
      <vt:lpstr>Approval of minutes</vt:lpstr>
      <vt:lpstr>Review of actions</vt:lpstr>
      <vt:lpstr>New actions</vt:lpstr>
      <vt:lpstr>DEC  Demande d’Enlèvement de Câbles</vt:lpstr>
      <vt:lpstr>Summary</vt:lpstr>
      <vt:lpstr>Documentation for EHN2</vt:lpstr>
      <vt:lpstr>Next NA-DWG Meeting</vt:lpstr>
      <vt:lpstr>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NA-CONS ATSMB presentation</dc:title>
  <dc:creator>Roberto Losito</dc:creator>
  <cp:lastModifiedBy>Michael Jeckel</cp:lastModifiedBy>
  <cp:revision>1523</cp:revision>
  <cp:lastPrinted>2021-11-24T13:40:50Z</cp:lastPrinted>
  <dcterms:created xsi:type="dcterms:W3CDTF">2016-04-11T07:30:05Z</dcterms:created>
  <dcterms:modified xsi:type="dcterms:W3CDTF">2022-10-19T13:53:34Z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0x0101000B400B74B876FB49BC1C86FB4980054A</vt:lpwstr>
  </property>
</Properties>
</file>