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948" r:id="rId5"/>
    <p:sldId id="309" r:id="rId6"/>
    <p:sldId id="908" r:id="rId7"/>
    <p:sldId id="937" r:id="rId8"/>
    <p:sldId id="938" r:id="rId9"/>
    <p:sldId id="852" r:id="rId10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0C377B"/>
    <a:srgbClr val="000000"/>
    <a:srgbClr val="6B0002"/>
    <a:srgbClr val="A5EA5A"/>
    <a:srgbClr val="BBD3F8"/>
    <a:srgbClr val="FF9933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162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10/20/2022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7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E913FAB-D06F-1F7D-43B1-8052877D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00AE1C9-FFEA-0BF4-9D28-475B35D5F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78" y="145735"/>
            <a:ext cx="1205165" cy="108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97A77EF-7050-054A-F3F1-C9BCE6A8C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3141" y="158573"/>
            <a:ext cx="1057718" cy="10671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F8E3397-F6C2-0A41-D01C-C8D916B76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0622" y="115843"/>
            <a:ext cx="1179068" cy="118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BC3B2F1-8A4C-129E-B605-2EA0F06791CB}"/>
              </a:ext>
            </a:extLst>
          </p:cNvPr>
          <p:cNvSpPr txBox="1">
            <a:spLocks/>
          </p:cNvSpPr>
          <p:nvPr/>
        </p:nvSpPr>
        <p:spPr bwMode="auto">
          <a:xfrm>
            <a:off x="152401" y="1584854"/>
            <a:ext cx="8837776" cy="158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GB" sz="6000" b="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Project North Area Consolidation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21BFFD7-C652-17EE-F7FB-73C2C78704F7}"/>
              </a:ext>
            </a:extLst>
          </p:cNvPr>
          <p:cNvSpPr txBox="1">
            <a:spLocks/>
          </p:cNvSpPr>
          <p:nvPr/>
        </p:nvSpPr>
        <p:spPr bwMode="auto">
          <a:xfrm>
            <a:off x="119644" y="3008118"/>
            <a:ext cx="8837776" cy="654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GB" sz="3600" b="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Identification TT81-TT85 @ YETS 2023-2024</a:t>
            </a:r>
          </a:p>
        </p:txBody>
      </p:sp>
      <p:pic>
        <p:nvPicPr>
          <p:cNvPr id="17" name="Picture 1">
            <a:extLst>
              <a:ext uri="{FF2B5EF4-FFF2-40B4-BE49-F238E27FC236}">
                <a16:creationId xmlns:a16="http://schemas.microsoft.com/office/drawing/2014/main" id="{1085A56D-061B-5BC5-9819-1DB7DE31A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3" y="3828983"/>
            <a:ext cx="4061526" cy="263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41DD3B1-7EB9-20FC-12B8-B03ED6DA69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6093" y="4148778"/>
            <a:ext cx="2143538" cy="1980000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FD94D85B-6926-3FDC-0650-82C64E9F8566}"/>
              </a:ext>
            </a:extLst>
          </p:cNvPr>
          <p:cNvSpPr txBox="1">
            <a:spLocks/>
          </p:cNvSpPr>
          <p:nvPr/>
        </p:nvSpPr>
        <p:spPr bwMode="auto">
          <a:xfrm>
            <a:off x="92579" y="6461047"/>
            <a:ext cx="3636839" cy="30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Enguerrand DUMONT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0DC43A2-4925-55F3-CBB1-718FB66A34D3}"/>
              </a:ext>
            </a:extLst>
          </p:cNvPr>
          <p:cNvSpPr txBox="1">
            <a:spLocks/>
          </p:cNvSpPr>
          <p:nvPr/>
        </p:nvSpPr>
        <p:spPr>
          <a:xfrm>
            <a:off x="6691448" y="6424641"/>
            <a:ext cx="2791152" cy="4461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>
                <a:latin typeface="+mn-lt"/>
                <a:ea typeface="+mn-ea"/>
                <a:cs typeface="+mn-cs"/>
              </a:rPr>
              <a:t>October 19th 2022</a:t>
            </a:r>
            <a:endParaRPr lang="en-US" sz="20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C143D-C557-A35D-0E62-80616C4E6A3E}"/>
              </a:ext>
            </a:extLst>
          </p:cNvPr>
          <p:cNvSpPr txBox="1">
            <a:spLocks/>
          </p:cNvSpPr>
          <p:nvPr/>
        </p:nvSpPr>
        <p:spPr>
          <a:xfrm>
            <a:off x="3666093" y="6461047"/>
            <a:ext cx="2009554" cy="4178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en-US" sz="2400" b="0" dirty="0">
                <a:latin typeface="+mn-lt"/>
                <a:ea typeface="+mn-ea"/>
                <a:cs typeface="+mn-cs"/>
              </a:rPr>
              <a:t>BE-EA-PR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55261F-EFC2-C735-8C99-5102C8C20FD8}"/>
              </a:ext>
            </a:extLst>
          </p:cNvPr>
          <p:cNvSpPr/>
          <p:nvPr/>
        </p:nvSpPr>
        <p:spPr>
          <a:xfrm>
            <a:off x="-127000" y="1394699"/>
            <a:ext cx="9441916" cy="236571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F32EF30-CC55-0F94-A54C-4AA0728634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3842" y="4308343"/>
            <a:ext cx="2885946" cy="1000863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B8774C5-F05E-8C96-6523-82423E5F9395}"/>
              </a:ext>
            </a:extLst>
          </p:cNvPr>
          <p:cNvSpPr txBox="1">
            <a:spLocks/>
          </p:cNvSpPr>
          <p:nvPr/>
        </p:nvSpPr>
        <p:spPr>
          <a:xfrm>
            <a:off x="6033842" y="5183677"/>
            <a:ext cx="2284313" cy="10787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dirty="0">
                <a:latin typeface="Arial Narrow" panose="020B0606020202030204" pitchFamily="34" charset="0"/>
              </a:rPr>
              <a:t>EHN1</a:t>
            </a:r>
          </a:p>
        </p:txBody>
      </p:sp>
    </p:spTree>
    <p:extLst>
      <p:ext uri="{BB962C8B-B14F-4D97-AF65-F5344CB8AC3E}">
        <p14:creationId xmlns:p14="http://schemas.microsoft.com/office/powerpoint/2010/main" val="1130903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5" descr="C:\Users\Utilisateur\Desktop\Administratif\Professionnel\Dossier de candidature principal\Entreprises\CERN\Entretien vidéo\Présentations\personnel\Couleur fond de planche.png">
            <a:extLst>
              <a:ext uri="{FF2B5EF4-FFF2-40B4-BE49-F238E27FC236}">
                <a16:creationId xmlns:a16="http://schemas.microsoft.com/office/drawing/2014/main" id="{1D5A397B-4DB5-4781-9857-B99821343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2912EF0-6B0E-4D77-9742-CF933524D0E2}"/>
              </a:ext>
            </a:extLst>
          </p:cNvPr>
          <p:cNvSpPr txBox="1">
            <a:spLocks/>
          </p:cNvSpPr>
          <p:nvPr/>
        </p:nvSpPr>
        <p:spPr>
          <a:xfrm>
            <a:off x="142875" y="468351"/>
            <a:ext cx="8858249" cy="82385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7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fr-FR" sz="7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6190C900-D7BD-4CF2-BAC0-BB809C938B33}"/>
              </a:ext>
            </a:extLst>
          </p:cNvPr>
          <p:cNvSpPr txBox="1">
            <a:spLocks/>
          </p:cNvSpPr>
          <p:nvPr/>
        </p:nvSpPr>
        <p:spPr>
          <a:xfrm>
            <a:off x="542362" y="1796354"/>
            <a:ext cx="8059273" cy="326529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Area </a:t>
            </a:r>
            <a:r>
              <a:rPr lang="fr-FR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concerned</a:t>
            </a:r>
            <a:r>
              <a:rPr lang="fr-FR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TT81 to TT85</a:t>
            </a:r>
            <a:endParaRPr lang="en-GB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Sharepoint</a:t>
            </a:r>
            <a:r>
              <a:rPr lang="fr-FR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: Pre-DEC</a:t>
            </a:r>
            <a:endParaRPr lang="en-GB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ossible</a:t>
            </a:r>
            <a:r>
              <a:rPr lang="en-GB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intervention periods</a:t>
            </a:r>
          </a:p>
        </p:txBody>
      </p:sp>
    </p:spTree>
    <p:extLst>
      <p:ext uri="{BB962C8B-B14F-4D97-AF65-F5344CB8AC3E}">
        <p14:creationId xmlns:p14="http://schemas.microsoft.com/office/powerpoint/2010/main" val="16854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400" dirty="0">
                <a:solidFill>
                  <a:srgbClr val="0033A0"/>
                </a:solidFill>
              </a:rPr>
              <a:t>Area </a:t>
            </a:r>
            <a:r>
              <a:rPr lang="fr-FR" sz="4400" dirty="0" err="1">
                <a:solidFill>
                  <a:srgbClr val="0033A0"/>
                </a:solidFill>
              </a:rPr>
              <a:t>concerned</a:t>
            </a:r>
            <a:r>
              <a:rPr lang="fr-FR" sz="4400" dirty="0">
                <a:solidFill>
                  <a:srgbClr val="0033A0"/>
                </a:solidFill>
              </a:rPr>
              <a:t> </a:t>
            </a:r>
            <a:r>
              <a:rPr lang="fr-FR" sz="4400" dirty="0" err="1">
                <a:solidFill>
                  <a:srgbClr val="0033A0"/>
                </a:solidFill>
              </a:rPr>
              <a:t>from</a:t>
            </a:r>
            <a:r>
              <a:rPr lang="fr-FR" sz="4400" dirty="0">
                <a:solidFill>
                  <a:srgbClr val="0033A0"/>
                </a:solidFill>
              </a:rPr>
              <a:t> TT81 to TT85</a:t>
            </a:r>
            <a:endParaRPr lang="en-GB" sz="4400" dirty="0">
              <a:solidFill>
                <a:srgbClr val="0033A0"/>
              </a:solidFill>
            </a:endParaRPr>
          </a:p>
        </p:txBody>
      </p:sp>
      <p:pic>
        <p:nvPicPr>
          <p:cNvPr id="11" name="Image 10" descr="Une image contenant arme&#10;&#10;Description générée automatiquement">
            <a:extLst>
              <a:ext uri="{FF2B5EF4-FFF2-40B4-BE49-F238E27FC236}">
                <a16:creationId xmlns:a16="http://schemas.microsoft.com/office/drawing/2014/main" id="{DA0A6030-F4DE-218D-EF17-8BE709E5898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999" y="1336422"/>
            <a:ext cx="9000000" cy="4622491"/>
          </a:xfrm>
          <a:prstGeom prst="rect">
            <a:avLst/>
          </a:prstGeom>
        </p:spPr>
      </p:pic>
      <p:pic>
        <p:nvPicPr>
          <p:cNvPr id="3" name="Image 2" descr="Une image contenant périphérique&#10;&#10;Description générée automatiquement">
            <a:extLst>
              <a:ext uri="{FF2B5EF4-FFF2-40B4-BE49-F238E27FC236}">
                <a16:creationId xmlns:a16="http://schemas.microsoft.com/office/drawing/2014/main" id="{7303C49E-6FA2-E135-80B7-02CD51EE379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" y="1334775"/>
            <a:ext cx="9000000" cy="462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8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>
            <a:extLst>
              <a:ext uri="{FF2B5EF4-FFF2-40B4-BE49-F238E27FC236}">
                <a16:creationId xmlns:a16="http://schemas.microsoft.com/office/drawing/2014/main" id="{DDF9A173-2C92-05EC-9A9C-1574FBA96FF0}"/>
              </a:ext>
            </a:extLst>
          </p:cNvPr>
          <p:cNvGrpSpPr/>
          <p:nvPr/>
        </p:nvGrpSpPr>
        <p:grpSpPr>
          <a:xfrm>
            <a:off x="231457" y="1102407"/>
            <a:ext cx="7026913" cy="5127075"/>
            <a:chOff x="185737" y="1102407"/>
            <a:chExt cx="7026913" cy="5127075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560304D-23EF-1000-4B1A-5B85AFC8E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737" y="1102407"/>
              <a:ext cx="7026913" cy="512707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7A53E723-DA1E-7C40-DBD3-C659D8FE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1350" y="3377997"/>
              <a:ext cx="5281300" cy="925274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400" dirty="0" err="1">
                <a:solidFill>
                  <a:srgbClr val="0033A0"/>
                </a:solidFill>
              </a:rPr>
              <a:t>Sharepoint</a:t>
            </a:r>
            <a:r>
              <a:rPr lang="fr-FR" sz="4400" dirty="0">
                <a:solidFill>
                  <a:srgbClr val="0033A0"/>
                </a:solidFill>
              </a:rPr>
              <a:t> : Pre-DEC</a:t>
            </a:r>
            <a:endParaRPr lang="en-GB" sz="4400" dirty="0">
              <a:solidFill>
                <a:srgbClr val="0033A0"/>
              </a:solidFill>
            </a:endParaRP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9EEE19DF-2498-F260-BB7E-C7CB78452A56}"/>
              </a:ext>
            </a:extLst>
          </p:cNvPr>
          <p:cNvGrpSpPr/>
          <p:nvPr/>
        </p:nvGrpSpPr>
        <p:grpSpPr>
          <a:xfrm>
            <a:off x="2290440" y="2212665"/>
            <a:ext cx="4199373" cy="1975930"/>
            <a:chOff x="2290440" y="2212665"/>
            <a:chExt cx="4199373" cy="197593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F46A088-C690-467B-471C-FFB8C97E8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2020" b="4966"/>
            <a:stretch/>
          </p:blipFill>
          <p:spPr>
            <a:xfrm>
              <a:off x="4339555" y="2212665"/>
              <a:ext cx="2150258" cy="1925135"/>
            </a:xfrm>
            <a:prstGeom prst="rect">
              <a:avLst/>
            </a:prstGeom>
          </p:spPr>
        </p:pic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EC5DDC7C-1E12-D05A-05FC-22471E92C7BD}"/>
                </a:ext>
              </a:extLst>
            </p:cNvPr>
            <p:cNvGrpSpPr/>
            <p:nvPr/>
          </p:nvGrpSpPr>
          <p:grpSpPr>
            <a:xfrm>
              <a:off x="2290440" y="2452643"/>
              <a:ext cx="3472964" cy="1735952"/>
              <a:chOff x="2290440" y="2452643"/>
              <a:chExt cx="3472964" cy="173595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4A0448A-122C-7513-84A7-7312C2471AAC}"/>
                  </a:ext>
                </a:extLst>
              </p:cNvPr>
              <p:cNvSpPr/>
              <p:nvPr/>
            </p:nvSpPr>
            <p:spPr>
              <a:xfrm>
                <a:off x="4399378" y="2452643"/>
                <a:ext cx="1364026" cy="1735952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EF18AE7-EC9D-08F6-C924-EB539CBE1DD3}"/>
                  </a:ext>
                </a:extLst>
              </p:cNvPr>
              <p:cNvSpPr/>
              <p:nvPr/>
            </p:nvSpPr>
            <p:spPr>
              <a:xfrm>
                <a:off x="2290440" y="2731414"/>
                <a:ext cx="1801628" cy="278486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F290A5E2-EC3B-C83E-7200-8BC22B674CA4}"/>
                  </a:ext>
                </a:extLst>
              </p:cNvPr>
              <p:cNvGrpSpPr/>
              <p:nvPr/>
            </p:nvGrpSpPr>
            <p:grpSpPr>
              <a:xfrm>
                <a:off x="4092068" y="2871553"/>
                <a:ext cx="307309" cy="360000"/>
                <a:chOff x="4092068" y="2871553"/>
                <a:chExt cx="307309" cy="360000"/>
              </a:xfrm>
            </p:grpSpPr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070DF06-DBC8-08D4-0B4D-F5705F07AB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92068" y="2884094"/>
                  <a:ext cx="144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0442DF5F-03EF-B43B-E0B7-0A6A65B60F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8976" y="2871553"/>
                  <a:ext cx="0" cy="360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>
                  <a:extLst>
                    <a:ext uri="{FF2B5EF4-FFF2-40B4-BE49-F238E27FC236}">
                      <a16:creationId xmlns:a16="http://schemas.microsoft.com/office/drawing/2014/main" id="{FD525441-E64B-796F-B0C5-E6837E8419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01281" y="3214461"/>
                  <a:ext cx="198096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C76DBEC-848D-1392-E4CB-65C459B214C3}"/>
              </a:ext>
            </a:extLst>
          </p:cNvPr>
          <p:cNvGrpSpPr/>
          <p:nvPr/>
        </p:nvGrpSpPr>
        <p:grpSpPr>
          <a:xfrm>
            <a:off x="4602935" y="2446055"/>
            <a:ext cx="2902922" cy="3704482"/>
            <a:chOff x="4602935" y="2446055"/>
            <a:chExt cx="2902922" cy="370448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5027997C-5ABB-B202-ED29-B78ACC4ED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2786"/>
            <a:stretch/>
          </p:blipFill>
          <p:spPr>
            <a:xfrm>
              <a:off x="6256983" y="2446055"/>
              <a:ext cx="1248874" cy="3697898"/>
            </a:xfrm>
            <a:prstGeom prst="rect">
              <a:avLst/>
            </a:prstGeom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683440AC-D47F-03D4-8132-276C66F705E6}"/>
                </a:ext>
              </a:extLst>
            </p:cNvPr>
            <p:cNvGrpSpPr/>
            <p:nvPr/>
          </p:nvGrpSpPr>
          <p:grpSpPr>
            <a:xfrm>
              <a:off x="4602935" y="2452640"/>
              <a:ext cx="2750718" cy="3697897"/>
              <a:chOff x="5987446" y="1829606"/>
              <a:chExt cx="2750718" cy="3697897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B301C24-D377-F4FB-B3C4-C7BAF5951637}"/>
                  </a:ext>
                </a:extLst>
              </p:cNvPr>
              <p:cNvSpPr/>
              <p:nvPr/>
            </p:nvSpPr>
            <p:spPr>
              <a:xfrm rot="10800000">
                <a:off x="7814663" y="1829606"/>
                <a:ext cx="923501" cy="3697897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0E7E823-6DED-D569-F3AA-D514096BD0CC}"/>
                  </a:ext>
                </a:extLst>
              </p:cNvPr>
              <p:cNvSpPr/>
              <p:nvPr/>
            </p:nvSpPr>
            <p:spPr>
              <a:xfrm>
                <a:off x="5987446" y="2081322"/>
                <a:ext cx="1044001" cy="278486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3EE47D06-D251-6653-4FAD-36806445453F}"/>
                  </a:ext>
                </a:extLst>
              </p:cNvPr>
              <p:cNvGrpSpPr/>
              <p:nvPr/>
            </p:nvGrpSpPr>
            <p:grpSpPr>
              <a:xfrm>
                <a:off x="7031448" y="2199622"/>
                <a:ext cx="766362" cy="1451398"/>
                <a:chOff x="7031448" y="2199622"/>
                <a:chExt cx="766362" cy="1451398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D912186F-AEC8-D693-82FF-FFE243AF05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1448" y="2216714"/>
                  <a:ext cx="432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52E5F68F-A66B-3751-608B-862E13F6DE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54902" y="2199622"/>
                  <a:ext cx="0" cy="144000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C2AC69F9-334D-824B-680F-3BBA0D8E8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37810" y="3651020"/>
                  <a:ext cx="360000" cy="0"/>
                </a:xfrm>
                <a:prstGeom prst="line">
                  <a:avLst/>
                </a:prstGeom>
                <a:ln w="38100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D470E2BF-81E5-6664-2A2D-6EC2D9931DB4}"/>
              </a:ext>
            </a:extLst>
          </p:cNvPr>
          <p:cNvGrpSpPr/>
          <p:nvPr/>
        </p:nvGrpSpPr>
        <p:grpSpPr>
          <a:xfrm>
            <a:off x="6512439" y="2525542"/>
            <a:ext cx="2407705" cy="3307848"/>
            <a:chOff x="6512439" y="2525542"/>
            <a:chExt cx="2407705" cy="3307848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A0F81776-A4FA-C303-434F-7476D34FD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163" t="33663"/>
            <a:stretch/>
          </p:blipFill>
          <p:spPr>
            <a:xfrm>
              <a:off x="7569926" y="2535067"/>
              <a:ext cx="1272400" cy="518607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EFF927E-2096-542A-A9F8-0C445E7832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29719"/>
            <a:stretch/>
          </p:blipFill>
          <p:spPr>
            <a:xfrm>
              <a:off x="7617146" y="5340070"/>
              <a:ext cx="1089151" cy="464744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0513814C-0B27-416D-3A74-144E43C39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03863" y="3956091"/>
              <a:ext cx="1306470" cy="485513"/>
            </a:xfrm>
            <a:prstGeom prst="rect">
              <a:avLst/>
            </a:prstGeom>
          </p:spPr>
        </p:pic>
        <p:grpSp>
          <p:nvGrpSpPr>
            <p:cNvPr id="83" name="Groupe 82">
              <a:extLst>
                <a:ext uri="{FF2B5EF4-FFF2-40B4-BE49-F238E27FC236}">
                  <a16:creationId xmlns:a16="http://schemas.microsoft.com/office/drawing/2014/main" id="{7783929B-604E-0AB8-C9DE-30B3B5EC1231}"/>
                </a:ext>
              </a:extLst>
            </p:cNvPr>
            <p:cNvGrpSpPr/>
            <p:nvPr/>
          </p:nvGrpSpPr>
          <p:grpSpPr>
            <a:xfrm>
              <a:off x="6512439" y="2525542"/>
              <a:ext cx="2407705" cy="3307848"/>
              <a:chOff x="6606857" y="2500871"/>
              <a:chExt cx="2407705" cy="3307848"/>
            </a:xfrm>
          </p:grpSpPr>
          <p:grpSp>
            <p:nvGrpSpPr>
              <p:cNvPr id="60" name="Groupe 59">
                <a:extLst>
                  <a:ext uri="{FF2B5EF4-FFF2-40B4-BE49-F238E27FC236}">
                    <a16:creationId xmlns:a16="http://schemas.microsoft.com/office/drawing/2014/main" id="{E2283662-6514-4147-EE19-456361CB1127}"/>
                  </a:ext>
                </a:extLst>
              </p:cNvPr>
              <p:cNvGrpSpPr/>
              <p:nvPr/>
            </p:nvGrpSpPr>
            <p:grpSpPr>
              <a:xfrm>
                <a:off x="6635463" y="2500871"/>
                <a:ext cx="2348042" cy="566931"/>
                <a:chOff x="9504529" y="2041721"/>
                <a:chExt cx="2348042" cy="566931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102412A-0223-61E1-550E-D816460A252F}"/>
                    </a:ext>
                  </a:extLst>
                </p:cNvPr>
                <p:cNvSpPr/>
                <p:nvPr/>
              </p:nvSpPr>
              <p:spPr>
                <a:xfrm>
                  <a:off x="9504529" y="2196292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7B3A08B-F63C-870E-B620-EA5EE87C098F}"/>
                    </a:ext>
                  </a:extLst>
                </p:cNvPr>
                <p:cNvSpPr/>
                <p:nvPr/>
              </p:nvSpPr>
              <p:spPr>
                <a:xfrm>
                  <a:off x="10520571" y="2041721"/>
                  <a:ext cx="1332000" cy="566931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63" name="Connecteur droit 62">
                  <a:extLst>
                    <a:ext uri="{FF2B5EF4-FFF2-40B4-BE49-F238E27FC236}">
                      <a16:creationId xmlns:a16="http://schemas.microsoft.com/office/drawing/2014/main" id="{5791916D-F811-1322-571D-7AA1384432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213007" y="2314477"/>
                  <a:ext cx="288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255025B5-66FA-8DDA-3517-5C055A26CFF7}"/>
                  </a:ext>
                </a:extLst>
              </p:cNvPr>
              <p:cNvGrpSpPr/>
              <p:nvPr/>
            </p:nvGrpSpPr>
            <p:grpSpPr>
              <a:xfrm>
                <a:off x="6606857" y="3860662"/>
                <a:ext cx="2407705" cy="609070"/>
                <a:chOff x="6606857" y="3860662"/>
                <a:chExt cx="2407705" cy="609070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6295A91-D255-97F1-0D01-EB8D8501444C}"/>
                    </a:ext>
                  </a:extLst>
                </p:cNvPr>
                <p:cNvSpPr/>
                <p:nvPr/>
              </p:nvSpPr>
              <p:spPr>
                <a:xfrm>
                  <a:off x="7682562" y="3860662"/>
                  <a:ext cx="1332000" cy="60907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8" name="Connecteur droit 57">
                  <a:extLst>
                    <a:ext uri="{FF2B5EF4-FFF2-40B4-BE49-F238E27FC236}">
                      <a16:creationId xmlns:a16="http://schemas.microsoft.com/office/drawing/2014/main" id="{86FDC2FA-1F3B-95C0-425D-8531A2DBC548}"/>
                    </a:ext>
                  </a:extLst>
                </p:cNvPr>
                <p:cNvCxnSpPr>
                  <a:cxnSpLocks/>
                  <a:endCxn id="57" idx="1"/>
                </p:cNvCxnSpPr>
                <p:nvPr/>
              </p:nvCxnSpPr>
              <p:spPr>
                <a:xfrm flipV="1">
                  <a:off x="7324891" y="4165197"/>
                  <a:ext cx="357671" cy="136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77FEA3B2-A7B5-81B6-BE94-A361A8665FC4}"/>
                    </a:ext>
                  </a:extLst>
                </p:cNvPr>
                <p:cNvSpPr/>
                <p:nvPr/>
              </p:nvSpPr>
              <p:spPr>
                <a:xfrm>
                  <a:off x="6606857" y="4039035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1396831C-DA37-518D-6F1B-D4888235E6CB}"/>
                  </a:ext>
                </a:extLst>
              </p:cNvPr>
              <p:cNvGrpSpPr/>
              <p:nvPr/>
            </p:nvGrpSpPr>
            <p:grpSpPr>
              <a:xfrm>
                <a:off x="6635859" y="5287969"/>
                <a:ext cx="2366695" cy="520750"/>
                <a:chOff x="6635859" y="5287969"/>
                <a:chExt cx="2366695" cy="520750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12EEE98-210F-0FB4-F56B-1B15C6C06DD7}"/>
                    </a:ext>
                  </a:extLst>
                </p:cNvPr>
                <p:cNvSpPr/>
                <p:nvPr/>
              </p:nvSpPr>
              <p:spPr>
                <a:xfrm>
                  <a:off x="7670554" y="5287969"/>
                  <a:ext cx="1332000" cy="520750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E4D8D243-9BA3-B196-FACA-8649267426A0}"/>
                    </a:ext>
                  </a:extLst>
                </p:cNvPr>
                <p:cNvCxnSpPr>
                  <a:cxnSpLocks/>
                  <a:stCxn id="72" idx="3"/>
                  <a:endCxn id="49" idx="1"/>
                </p:cNvCxnSpPr>
                <p:nvPr/>
              </p:nvCxnSpPr>
              <p:spPr>
                <a:xfrm>
                  <a:off x="7353654" y="5547773"/>
                  <a:ext cx="316900" cy="57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E01543D6-7AB2-4E68-DFBB-E2D6B5DF8402}"/>
                    </a:ext>
                  </a:extLst>
                </p:cNvPr>
                <p:cNvSpPr/>
                <p:nvPr/>
              </p:nvSpPr>
              <p:spPr>
                <a:xfrm>
                  <a:off x="6635859" y="5427206"/>
                  <a:ext cx="717795" cy="24113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FD53DE95-9468-7D9A-3A45-E944B9FA78D2}"/>
              </a:ext>
            </a:extLst>
          </p:cNvPr>
          <p:cNvGrpSpPr/>
          <p:nvPr/>
        </p:nvGrpSpPr>
        <p:grpSpPr>
          <a:xfrm>
            <a:off x="-95065" y="1076769"/>
            <a:ext cx="9396000" cy="5184000"/>
            <a:chOff x="-136733" y="1093701"/>
            <a:chExt cx="9396000" cy="5184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B7343A1-B623-F88B-833C-166CA8FB6075}"/>
                </a:ext>
              </a:extLst>
            </p:cNvPr>
            <p:cNvSpPr/>
            <p:nvPr/>
          </p:nvSpPr>
          <p:spPr>
            <a:xfrm>
              <a:off x="-136733" y="1093701"/>
              <a:ext cx="9396000" cy="518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08A849F-D830-0FB6-8243-961786856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7455" y="1844538"/>
              <a:ext cx="8889087" cy="35218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129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0033A0"/>
                </a:solidFill>
              </a:rPr>
              <a:t>P</a:t>
            </a:r>
            <a:r>
              <a:rPr lang="en-GB" sz="4800" dirty="0" err="1">
                <a:solidFill>
                  <a:srgbClr val="0033A0"/>
                </a:solidFill>
              </a:rPr>
              <a:t>ossible</a:t>
            </a:r>
            <a:r>
              <a:rPr lang="en-GB" sz="4800" dirty="0">
                <a:solidFill>
                  <a:srgbClr val="0033A0"/>
                </a:solidFill>
              </a:rPr>
              <a:t> intervention periods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9893871-713C-5838-6DC2-77835BF25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3" y="4270468"/>
            <a:ext cx="8686800" cy="1777668"/>
          </a:xfrm>
          <a:prstGeom prst="rect">
            <a:avLst/>
          </a:prstGeom>
        </p:spPr>
      </p:pic>
      <p:pic>
        <p:nvPicPr>
          <p:cNvPr id="7" name="Image 6" descr="Une image contenant périphérique&#10;&#10;Description générée automatiquement">
            <a:extLst>
              <a:ext uri="{FF2B5EF4-FFF2-40B4-BE49-F238E27FC236}">
                <a16:creationId xmlns:a16="http://schemas.microsoft.com/office/drawing/2014/main" id="{48F158DF-8A31-B555-2C8C-F8B10F12EA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"/>
          <a:stretch/>
        </p:blipFill>
        <p:spPr>
          <a:xfrm>
            <a:off x="71998" y="1112585"/>
            <a:ext cx="5859739" cy="29979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E3C2FC2-2A8E-3EED-71DC-2CF1D88316A8}"/>
              </a:ext>
            </a:extLst>
          </p:cNvPr>
          <p:cNvSpPr/>
          <p:nvPr/>
        </p:nvSpPr>
        <p:spPr>
          <a:xfrm>
            <a:off x="4631257" y="4263434"/>
            <a:ext cx="582093" cy="1784704"/>
          </a:xfrm>
          <a:prstGeom prst="rect">
            <a:avLst/>
          </a:prstGeom>
          <a:solidFill>
            <a:srgbClr val="00B050">
              <a:alpha val="30196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6E79C3-6FEB-FA93-B08D-26A802EDFFF7}"/>
              </a:ext>
            </a:extLst>
          </p:cNvPr>
          <p:cNvSpPr/>
          <p:nvPr/>
        </p:nvSpPr>
        <p:spPr>
          <a:xfrm rot="723651">
            <a:off x="1791847" y="1758903"/>
            <a:ext cx="498424" cy="26598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06F8CA-3BE5-62ED-83D0-6CE8AE5C6959}"/>
              </a:ext>
            </a:extLst>
          </p:cNvPr>
          <p:cNvSpPr txBox="1"/>
          <p:nvPr/>
        </p:nvSpPr>
        <p:spPr>
          <a:xfrm>
            <a:off x="6123075" y="2250047"/>
            <a:ext cx="2867101" cy="184665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>
                <a:solidFill>
                  <a:srgbClr val="00B0F0"/>
                </a:solidFill>
              </a:rPr>
              <a:t>TT83 ; TT84 ; TT85 ; TDC8 and TDC85:</a:t>
            </a:r>
          </a:p>
          <a:p>
            <a:pPr algn="l"/>
            <a:r>
              <a:rPr lang="fr-FR" sz="2000" dirty="0">
                <a:solidFill>
                  <a:srgbClr val="00B0F0"/>
                </a:solidFill>
              </a:rPr>
              <a:t> -&gt; Start 5-01-2023</a:t>
            </a:r>
          </a:p>
          <a:p>
            <a:r>
              <a:rPr lang="fr-FR" sz="2000" dirty="0">
                <a:solidFill>
                  <a:srgbClr val="00B0F0"/>
                </a:solidFill>
              </a:rPr>
              <a:t> -&gt; To 24-01-2023</a:t>
            </a:r>
          </a:p>
          <a:p>
            <a:r>
              <a:rPr lang="fr-FR" sz="2000" dirty="0">
                <a:solidFill>
                  <a:srgbClr val="00B0F0"/>
                </a:solidFill>
              </a:rPr>
              <a:t> -&gt; Restart 14-02-2023</a:t>
            </a:r>
          </a:p>
          <a:p>
            <a:pPr algn="l"/>
            <a:r>
              <a:rPr lang="fr-FR" sz="2000" dirty="0">
                <a:solidFill>
                  <a:srgbClr val="00B0F0"/>
                </a:solidFill>
              </a:rPr>
              <a:t> -&gt; To 24-02-2023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D995C6A-9C1B-AED6-3E0F-E3C2A5EE01F1}"/>
              </a:ext>
            </a:extLst>
          </p:cNvPr>
          <p:cNvSpPr txBox="1"/>
          <p:nvPr/>
        </p:nvSpPr>
        <p:spPr>
          <a:xfrm>
            <a:off x="6123075" y="1152529"/>
            <a:ext cx="267909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>
                <a:solidFill>
                  <a:srgbClr val="00B050"/>
                </a:solidFill>
              </a:rPr>
              <a:t>TT81 and TT82:</a:t>
            </a:r>
          </a:p>
          <a:p>
            <a:pPr algn="l"/>
            <a:r>
              <a:rPr lang="fr-FR" sz="2000" dirty="0">
                <a:solidFill>
                  <a:srgbClr val="00B050"/>
                </a:solidFill>
              </a:rPr>
              <a:t> -&gt; </a:t>
            </a:r>
            <a:r>
              <a:rPr lang="fr-FR" sz="2000" dirty="0" err="1">
                <a:solidFill>
                  <a:srgbClr val="00B050"/>
                </a:solidFill>
              </a:rPr>
              <a:t>From</a:t>
            </a:r>
            <a:r>
              <a:rPr lang="fr-FR" sz="2000" dirty="0">
                <a:solidFill>
                  <a:srgbClr val="00B050"/>
                </a:solidFill>
              </a:rPr>
              <a:t> 6-12-2022</a:t>
            </a:r>
          </a:p>
          <a:p>
            <a:pPr algn="l"/>
            <a:r>
              <a:rPr lang="fr-FR" sz="2000" dirty="0">
                <a:solidFill>
                  <a:srgbClr val="00B050"/>
                </a:solidFill>
              </a:rPr>
              <a:t> -&gt; To 21-12-2022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133C95C-E808-2243-272B-A7FADEF803D3}"/>
              </a:ext>
            </a:extLst>
          </p:cNvPr>
          <p:cNvGrpSpPr/>
          <p:nvPr/>
        </p:nvGrpSpPr>
        <p:grpSpPr>
          <a:xfrm>
            <a:off x="5828231" y="4263433"/>
            <a:ext cx="2025354" cy="1801318"/>
            <a:chOff x="5828231" y="4263433"/>
            <a:chExt cx="2025354" cy="180131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73C563-62CB-B071-2316-73C12ED2CAA2}"/>
                </a:ext>
              </a:extLst>
            </p:cNvPr>
            <p:cNvSpPr/>
            <p:nvPr/>
          </p:nvSpPr>
          <p:spPr>
            <a:xfrm>
              <a:off x="5828231" y="4280047"/>
              <a:ext cx="582093" cy="1784704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8DE6970-8DE0-0D0E-7905-663D8F1823C1}"/>
                </a:ext>
              </a:extLst>
            </p:cNvPr>
            <p:cNvSpPr/>
            <p:nvPr/>
          </p:nvSpPr>
          <p:spPr>
            <a:xfrm>
              <a:off x="7199831" y="4263433"/>
              <a:ext cx="653754" cy="1784704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7D119C5-0F2D-CB7B-B450-02B747580E9E}"/>
              </a:ext>
            </a:extLst>
          </p:cNvPr>
          <p:cNvSpPr/>
          <p:nvPr/>
        </p:nvSpPr>
        <p:spPr>
          <a:xfrm>
            <a:off x="606751" y="4897487"/>
            <a:ext cx="2529556" cy="1359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70D2A8-28CA-3CB6-95E7-5D48197AB17E}"/>
              </a:ext>
            </a:extLst>
          </p:cNvPr>
          <p:cNvSpPr/>
          <p:nvPr/>
        </p:nvSpPr>
        <p:spPr>
          <a:xfrm rot="1601388">
            <a:off x="1591616" y="2418166"/>
            <a:ext cx="3387158" cy="49654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4EF47-6492-1B1B-BCF7-28F1B4696061}"/>
              </a:ext>
            </a:extLst>
          </p:cNvPr>
          <p:cNvSpPr/>
          <p:nvPr/>
        </p:nvSpPr>
        <p:spPr>
          <a:xfrm>
            <a:off x="5229744" y="4280047"/>
            <a:ext cx="582093" cy="1784704"/>
          </a:xfrm>
          <a:prstGeom prst="rect">
            <a:avLst/>
          </a:prstGeom>
          <a:solidFill>
            <a:schemeClr val="bg1">
              <a:lumMod val="50000"/>
              <a:alpha val="30196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37A3E-D492-0009-E4D0-B1FD905CFD04}"/>
              </a:ext>
            </a:extLst>
          </p:cNvPr>
          <p:cNvSpPr/>
          <p:nvPr/>
        </p:nvSpPr>
        <p:spPr>
          <a:xfrm>
            <a:off x="6435264" y="4271501"/>
            <a:ext cx="725257" cy="1784704"/>
          </a:xfrm>
          <a:prstGeom prst="rect">
            <a:avLst/>
          </a:prstGeom>
          <a:solidFill>
            <a:srgbClr val="FF0000">
              <a:alpha val="30196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D735679-2BB4-4676-BA85-1CE079CB55FE}"/>
              </a:ext>
            </a:extLst>
          </p:cNvPr>
          <p:cNvSpPr txBox="1"/>
          <p:nvPr/>
        </p:nvSpPr>
        <p:spPr>
          <a:xfrm rot="16200000">
            <a:off x="4691848" y="4971119"/>
            <a:ext cx="1657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Closure CERN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  <p:bldP spid="11" grpId="2" animBg="1"/>
      <p:bldP spid="12" grpId="0" animBg="1"/>
      <p:bldP spid="13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60C-8D10-423A-9574-96D8843D2C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A868-F4C2-4817-9639-CD3A2CF09A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25" descr="C:\Users\Utilisateur\Desktop\Administratif\Professionnel\Dossier de candidature principal\Entreprises\CERN\Entretien vidéo\Présentations\personnel\Couleur fond de planche.png">
            <a:extLst>
              <a:ext uri="{FF2B5EF4-FFF2-40B4-BE49-F238E27FC236}">
                <a16:creationId xmlns:a16="http://schemas.microsoft.com/office/drawing/2014/main" id="{F0575EDD-17D2-6C7C-779F-9875B9F81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8AAEAE5-6D7A-9B97-A799-FC80D4DD173E}"/>
              </a:ext>
            </a:extLst>
          </p:cNvPr>
          <p:cNvSpPr txBox="1">
            <a:spLocks/>
          </p:cNvSpPr>
          <p:nvPr/>
        </p:nvSpPr>
        <p:spPr>
          <a:xfrm>
            <a:off x="265471" y="368379"/>
            <a:ext cx="8704358" cy="23532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attention</a:t>
            </a:r>
          </a:p>
        </p:txBody>
      </p:sp>
      <p:pic>
        <p:nvPicPr>
          <p:cNvPr id="10" name="Picture 3" descr="C:\Users\Utilisateur\Desktop\Administratif\Professionnel\Dossier de candidature principal\Entreprises\CERN\Entretien vidéo\Présentations\Présentation CERN\Logo.JPG">
            <a:extLst>
              <a:ext uri="{FF2B5EF4-FFF2-40B4-BE49-F238E27FC236}">
                <a16:creationId xmlns:a16="http://schemas.microsoft.com/office/drawing/2014/main" id="{3201B4B8-0EEB-DB05-5413-A85476562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25" y="2816508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31581951-5188-6B6A-F503-BF672A608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8710" y="2816508"/>
            <a:ext cx="4269765" cy="38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customXml/itemProps3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33455</TotalTime>
  <Words>129</Words>
  <Application>Microsoft Office PowerPoint</Application>
  <PresentationFormat>Affichage à l'écran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Aharoni</vt:lpstr>
      <vt:lpstr>Arial</vt:lpstr>
      <vt:lpstr>Arial Narrow</vt:lpstr>
      <vt:lpstr>Calibri</vt:lpstr>
      <vt:lpstr>Corbel</vt:lpstr>
      <vt:lpstr>Roboto</vt:lpstr>
      <vt:lpstr>Wingdings</vt:lpstr>
      <vt:lpstr>CERN_ENdept_Presentation_ArialFont copy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Enguerrand Dumont</cp:lastModifiedBy>
  <cp:revision>1555</cp:revision>
  <cp:lastPrinted>2022-07-06T09:38:08Z</cp:lastPrinted>
  <dcterms:created xsi:type="dcterms:W3CDTF">2016-04-11T07:30:05Z</dcterms:created>
  <dcterms:modified xsi:type="dcterms:W3CDTF">2022-10-20T09:19:35Z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