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92" r:id="rId4"/>
    <p:sldMasterId id="2147483678" r:id="rId5"/>
  </p:sldMasterIdLst>
  <p:notesMasterIdLst>
    <p:notesMasterId r:id="rId19"/>
  </p:notesMasterIdLst>
  <p:handoutMasterIdLst>
    <p:handoutMasterId r:id="rId20"/>
  </p:handoutMasterIdLst>
  <p:sldIdLst>
    <p:sldId id="268" r:id="rId6"/>
    <p:sldId id="269" r:id="rId7"/>
    <p:sldId id="277" r:id="rId8"/>
    <p:sldId id="272" r:id="rId9"/>
    <p:sldId id="280" r:id="rId10"/>
    <p:sldId id="281" r:id="rId11"/>
    <p:sldId id="282" r:id="rId12"/>
    <p:sldId id="283" r:id="rId13"/>
    <p:sldId id="284" r:id="rId14"/>
    <p:sldId id="285" r:id="rId15"/>
    <p:sldId id="276" r:id="rId16"/>
    <p:sldId id="286" r:id="rId17"/>
    <p:sldId id="274" r:id="rId18"/>
  </p:sldIdLst>
  <p:sldSz cx="12192000" cy="6858000"/>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7" userDrawn="1">
          <p15:clr>
            <a:srgbClr val="A4A3A4"/>
          </p15:clr>
        </p15:guide>
        <p15:guide id="2" pos="7015" userDrawn="1">
          <p15:clr>
            <a:srgbClr val="A4A3A4"/>
          </p15:clr>
        </p15:guide>
        <p15:guide id="3" pos="66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DE0"/>
    <a:srgbClr val="E6E6E6"/>
    <a:srgbClr val="F207CA"/>
    <a:srgbClr val="0FE6F8"/>
    <a:srgbClr val="253366"/>
    <a:srgbClr val="FEFCDE"/>
    <a:srgbClr val="FBEA1C"/>
    <a:srgbClr val="B30505"/>
    <a:srgbClr val="2EAC68"/>
    <a:srgbClr val="2621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32" autoAdjust="0"/>
    <p:restoredTop sz="82993" autoAdjust="0"/>
  </p:normalViewPr>
  <p:slideViewPr>
    <p:cSldViewPr snapToObjects="1" showGuides="1">
      <p:cViewPr varScale="1">
        <p:scale>
          <a:sx n="101" d="100"/>
          <a:sy n="101" d="100"/>
        </p:scale>
        <p:origin x="1536" y="184"/>
      </p:cViewPr>
      <p:guideLst>
        <p:guide orient="horz" pos="3067"/>
        <p:guide pos="7015"/>
        <p:guide pos="665"/>
      </p:guideLst>
    </p:cSldViewPr>
  </p:slideViewPr>
  <p:outlineViewPr>
    <p:cViewPr>
      <p:scale>
        <a:sx n="33" d="100"/>
        <a:sy n="33" d="100"/>
      </p:scale>
      <p:origin x="0" y="0"/>
    </p:cViewPr>
  </p:outlineViewPr>
  <p:notesTextViewPr>
    <p:cViewPr>
      <p:scale>
        <a:sx n="100" d="100"/>
        <a:sy n="100" d="100"/>
      </p:scale>
      <p:origin x="0" y="0"/>
    </p:cViewPr>
  </p:notesTextViewPr>
  <p:notesViewPr>
    <p:cSldViewPr snapToObjects="1" showGuides="1">
      <p:cViewPr varScale="1">
        <p:scale>
          <a:sx n="64" d="100"/>
          <a:sy n="64" d="100"/>
        </p:scale>
        <p:origin x="3115"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15/11/2022</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15/11/2022</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1</a:t>
            </a:fld>
            <a:endParaRPr lang="en-GB"/>
          </a:p>
        </p:txBody>
      </p:sp>
    </p:spTree>
    <p:extLst>
      <p:ext uri="{BB962C8B-B14F-4D97-AF65-F5344CB8AC3E}">
        <p14:creationId xmlns:p14="http://schemas.microsoft.com/office/powerpoint/2010/main" val="25159145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0F73C1-2BD6-684E-AA1B-49165E0DF4BD}" type="slidenum">
              <a:rPr lang="en-GB" smtClean="0"/>
              <a:pPr/>
              <a:t>10</a:t>
            </a:fld>
            <a:endParaRPr lang="en-GB"/>
          </a:p>
        </p:txBody>
      </p:sp>
    </p:spTree>
    <p:extLst>
      <p:ext uri="{BB962C8B-B14F-4D97-AF65-F5344CB8AC3E}">
        <p14:creationId xmlns:p14="http://schemas.microsoft.com/office/powerpoint/2010/main" val="11138119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11</a:t>
            </a:fld>
            <a:endParaRPr lang="en-GB"/>
          </a:p>
        </p:txBody>
      </p:sp>
    </p:spTree>
    <p:extLst>
      <p:ext uri="{BB962C8B-B14F-4D97-AF65-F5344CB8AC3E}">
        <p14:creationId xmlns:p14="http://schemas.microsoft.com/office/powerpoint/2010/main" val="22346451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13</a:t>
            </a:fld>
            <a:endParaRPr lang="en-GB"/>
          </a:p>
        </p:txBody>
      </p:sp>
    </p:spTree>
    <p:extLst>
      <p:ext uri="{BB962C8B-B14F-4D97-AF65-F5344CB8AC3E}">
        <p14:creationId xmlns:p14="http://schemas.microsoft.com/office/powerpoint/2010/main" val="3895689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0F73C1-2BD6-684E-AA1B-49165E0DF4BD}" type="slidenum">
              <a:rPr lang="en-GB" smtClean="0"/>
              <a:pPr/>
              <a:t>2</a:t>
            </a:fld>
            <a:endParaRPr lang="en-GB"/>
          </a:p>
        </p:txBody>
      </p:sp>
    </p:spTree>
    <p:extLst>
      <p:ext uri="{BB962C8B-B14F-4D97-AF65-F5344CB8AC3E}">
        <p14:creationId xmlns:p14="http://schemas.microsoft.com/office/powerpoint/2010/main" val="28314102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3</a:t>
            </a:fld>
            <a:endParaRPr lang="en-GB"/>
          </a:p>
        </p:txBody>
      </p:sp>
    </p:spTree>
    <p:extLst>
      <p:ext uri="{BB962C8B-B14F-4D97-AF65-F5344CB8AC3E}">
        <p14:creationId xmlns:p14="http://schemas.microsoft.com/office/powerpoint/2010/main" val="4254541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4</a:t>
            </a:fld>
            <a:endParaRPr lang="en-GB"/>
          </a:p>
        </p:txBody>
      </p:sp>
    </p:spTree>
    <p:extLst>
      <p:ext uri="{BB962C8B-B14F-4D97-AF65-F5344CB8AC3E}">
        <p14:creationId xmlns:p14="http://schemas.microsoft.com/office/powerpoint/2010/main" val="4234974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5</a:t>
            </a:fld>
            <a:endParaRPr lang="en-GB"/>
          </a:p>
        </p:txBody>
      </p:sp>
    </p:spTree>
    <p:extLst>
      <p:ext uri="{BB962C8B-B14F-4D97-AF65-F5344CB8AC3E}">
        <p14:creationId xmlns:p14="http://schemas.microsoft.com/office/powerpoint/2010/main" val="3298054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6</a:t>
            </a:fld>
            <a:endParaRPr lang="en-GB"/>
          </a:p>
        </p:txBody>
      </p:sp>
    </p:spTree>
    <p:extLst>
      <p:ext uri="{BB962C8B-B14F-4D97-AF65-F5344CB8AC3E}">
        <p14:creationId xmlns:p14="http://schemas.microsoft.com/office/powerpoint/2010/main" val="1334474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7</a:t>
            </a:fld>
            <a:endParaRPr lang="en-GB"/>
          </a:p>
        </p:txBody>
      </p:sp>
    </p:spTree>
    <p:extLst>
      <p:ext uri="{BB962C8B-B14F-4D97-AF65-F5344CB8AC3E}">
        <p14:creationId xmlns:p14="http://schemas.microsoft.com/office/powerpoint/2010/main" val="8196194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8</a:t>
            </a:fld>
            <a:endParaRPr lang="en-GB"/>
          </a:p>
        </p:txBody>
      </p:sp>
    </p:spTree>
    <p:extLst>
      <p:ext uri="{BB962C8B-B14F-4D97-AF65-F5344CB8AC3E}">
        <p14:creationId xmlns:p14="http://schemas.microsoft.com/office/powerpoint/2010/main" val="23487675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9</a:t>
            </a:fld>
            <a:endParaRPr lang="en-GB"/>
          </a:p>
        </p:txBody>
      </p:sp>
    </p:spTree>
    <p:extLst>
      <p:ext uri="{BB962C8B-B14F-4D97-AF65-F5344CB8AC3E}">
        <p14:creationId xmlns:p14="http://schemas.microsoft.com/office/powerpoint/2010/main" val="41339521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emf"/><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0"/>
            <a:ext cx="12240000" cy="6879819"/>
          </a:xfrm>
          <a:prstGeom prst="rect">
            <a:avLst/>
          </a:prstGeom>
        </p:spPr>
      </p:pic>
      <p:sp>
        <p:nvSpPr>
          <p:cNvPr id="12" name="Espace réservé du texte 11"/>
          <p:cNvSpPr>
            <a:spLocks noGrp="1"/>
          </p:cNvSpPr>
          <p:nvPr>
            <p:ph type="body" sz="quarter" idx="13" hasCustomPrompt="1"/>
          </p:nvPr>
        </p:nvSpPr>
        <p:spPr>
          <a:xfrm>
            <a:off x="1066432" y="1997805"/>
            <a:ext cx="7402857" cy="1236236"/>
          </a:xfrm>
          <a:prstGeom prst="rect">
            <a:avLst/>
          </a:prstGeom>
        </p:spPr>
        <p:txBody>
          <a:bodyPr vert="horz" wrap="square" lIns="0" tIns="0" rIns="0" bIns="0" anchor="ctr">
            <a:spAutoFit/>
          </a:bodyPr>
          <a:lstStyle>
            <a:lvl1pPr algn="l">
              <a:buFontTx/>
              <a:buNone/>
              <a:defRPr sz="4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1066432" y="4275445"/>
            <a:ext cx="7402857" cy="378210"/>
          </a:xfrm>
          <a:prstGeom prst="rect">
            <a:avLst/>
          </a:prstGeom>
        </p:spPr>
        <p:txBody>
          <a:bodyPr vert="horz" lIns="0" tIns="0" rIns="0" bIns="0" anchor="ctr">
            <a:normAutofit/>
          </a:bodyPr>
          <a:lstStyle>
            <a:lvl1pPr algn="l">
              <a:buNone/>
              <a:defRPr sz="20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1066432" y="3547178"/>
            <a:ext cx="7402857" cy="533110"/>
          </a:xfrm>
          <a:prstGeom prst="rect">
            <a:avLst/>
          </a:prstGeom>
        </p:spPr>
        <p:txBody>
          <a:bodyPr vert="horz" lIns="0" tIns="0" rIns="0" bIns="0" anchor="ctr"/>
          <a:lstStyle>
            <a:lvl1pPr algn="l">
              <a:buFontTx/>
              <a:buNone/>
              <a:defRPr sz="300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pic>
        <p:nvPicPr>
          <p:cNvPr id="9" name="Picture 8"/>
          <p:cNvPicPr>
            <a:picLocks noChangeAspect="1"/>
          </p:cNvPicPr>
          <p:nvPr userDrawn="1"/>
        </p:nvPicPr>
        <p:blipFill>
          <a:blip r:embed="rId3"/>
          <a:stretch>
            <a:fillRect/>
          </a:stretch>
        </p:blipFill>
        <p:spPr>
          <a:xfrm>
            <a:off x="353752" y="5419756"/>
            <a:ext cx="1562400" cy="89126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70134" y="558385"/>
            <a:ext cx="648072" cy="432048"/>
          </a:xfrm>
          <a:prstGeom prst="rect">
            <a:avLst/>
          </a:prstGeom>
        </p:spPr>
      </p:pic>
      <p:sp>
        <p:nvSpPr>
          <p:cNvPr id="10" name="Rectangle 9"/>
          <p:cNvSpPr/>
          <p:nvPr userDrawn="1"/>
        </p:nvSpPr>
        <p:spPr>
          <a:xfrm>
            <a:off x="1790214" y="612826"/>
            <a:ext cx="9346346" cy="323165"/>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70063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374670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045804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1466147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Marcello Losasso–  WP4 – I.FAST OSC  Meeting Nov. 2021</a:t>
            </a:r>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0993772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a:t>Marcello Losasso–  WP4 – I.FAST OSC  Meeting Nov. 2021</a:t>
            </a:r>
          </a:p>
        </p:txBody>
      </p:sp>
      <p:sp>
        <p:nvSpPr>
          <p:cNvPr id="9" name="Slide Number Placeholder 8"/>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2235988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a:t>Marcello Losasso–  WP4 – I.FAST OSC  Meeting Nov. 2021</a:t>
            </a:r>
          </a:p>
        </p:txBody>
      </p:sp>
      <p:sp>
        <p:nvSpPr>
          <p:cNvPr id="5" name="Slide Number Placeholder 4"/>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468190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a:t>Marcello Losasso–  WP4 – I.FAST OSC  Meeting Nov. 2021</a:t>
            </a:r>
          </a:p>
        </p:txBody>
      </p:sp>
      <p:sp>
        <p:nvSpPr>
          <p:cNvPr id="4" name="Slide Number Placeholder 3"/>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98555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Marcello Losasso–  WP4 – I.FAST OSC  Meeting Nov. 2021</a:t>
            </a:r>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732180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Marcello Losasso–  WP4 – I.FAST OSC  Meeting Nov. 2021</a:t>
            </a:r>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2605134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744984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0"/>
            <a:ext cx="12240000" cy="6879819"/>
          </a:xfrm>
          <a:prstGeom prst="rect">
            <a:avLst/>
          </a:prstGeom>
        </p:spPr>
      </p:pic>
      <p:sp>
        <p:nvSpPr>
          <p:cNvPr id="11" name="Rectangle 10"/>
          <p:cNvSpPr/>
          <p:nvPr userDrawn="1"/>
        </p:nvSpPr>
        <p:spPr>
          <a:xfrm>
            <a:off x="0" y="0"/>
            <a:ext cx="12240000" cy="6879600"/>
          </a:xfrm>
          <a:prstGeom prst="rect">
            <a:avLst/>
          </a:prstGeom>
          <a:blipFill dpi="0" rotWithShape="1">
            <a:blip r:embed="rId3">
              <a:alphaModFix amt="20000"/>
            </a:blip>
            <a:srcRect/>
            <a:stretch>
              <a:fillRect t="-9305" b="-9305"/>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4"/>
          <a:stretch>
            <a:fillRect/>
          </a:stretch>
        </p:blipFill>
        <p:spPr>
          <a:xfrm>
            <a:off x="344787" y="556840"/>
            <a:ext cx="2131621"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64867" y="5816297"/>
            <a:ext cx="648072" cy="432048"/>
          </a:xfrm>
          <a:prstGeom prst="rect">
            <a:avLst/>
          </a:prstGeom>
        </p:spPr>
      </p:pic>
      <p:sp>
        <p:nvSpPr>
          <p:cNvPr id="10" name="Rectangle 9"/>
          <p:cNvSpPr/>
          <p:nvPr userDrawn="1"/>
        </p:nvSpPr>
        <p:spPr>
          <a:xfrm>
            <a:off x="1784947" y="5755322"/>
            <a:ext cx="5031133" cy="553998"/>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426453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840567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idx="1"/>
          </p:nvPr>
        </p:nvSpPr>
        <p:spPr>
          <a:xfrm>
            <a:off x="838200" y="1825625"/>
            <a:ext cx="10515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endParaRPr lang="en-US" dirty="0"/>
          </a:p>
        </p:txBody>
      </p:sp>
      <p:sp>
        <p:nvSpPr>
          <p:cNvPr id="11"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455608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838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77759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a:lvl1pPr>
          </a:lstStyle>
          <a:p>
            <a:r>
              <a:rPr lang="en-US" dirty="0"/>
              <a:t>Click to add title</a:t>
            </a:r>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4" name="Content Placeholder 3"/>
          <p:cNvSpPr>
            <a:spLocks noGrp="1"/>
          </p:cNvSpPr>
          <p:nvPr>
            <p:ph sz="half" idx="2"/>
          </p:nvPr>
        </p:nvSpPr>
        <p:spPr>
          <a:xfrm>
            <a:off x="839788" y="2505075"/>
            <a:ext cx="5157787"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6" name="Content Placeholder 5"/>
          <p:cNvSpPr>
            <a:spLocks noGrp="1"/>
          </p:cNvSpPr>
          <p:nvPr>
            <p:ph sz="quarter" idx="4"/>
          </p:nvPr>
        </p:nvSpPr>
        <p:spPr>
          <a:xfrm>
            <a:off x="6172200" y="2505075"/>
            <a:ext cx="5183188"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endParaRPr lang="en-US" dirty="0"/>
          </a:p>
        </p:txBody>
      </p:sp>
      <p:sp>
        <p:nvSpPr>
          <p:cNvPr id="16"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927306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3" name="Content Placeholder 2"/>
          <p:cNvSpPr>
            <a:spLocks noGrp="1"/>
          </p:cNvSpPr>
          <p:nvPr>
            <p:ph idx="1"/>
          </p:nvPr>
        </p:nvSpPr>
        <p:spPr>
          <a:xfrm>
            <a:off x="5183188" y="457201"/>
            <a:ext cx="6172200" cy="512819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399"/>
            <a:ext cx="3932237" cy="35280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111773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78750" y="457200"/>
            <a:ext cx="6175050" cy="5116834"/>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15"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16" name="Text Placeholder 3"/>
          <p:cNvSpPr>
            <a:spLocks noGrp="1"/>
          </p:cNvSpPr>
          <p:nvPr>
            <p:ph type="body" sz="half" idx="2"/>
          </p:nvPr>
        </p:nvSpPr>
        <p:spPr>
          <a:xfrm>
            <a:off x="839788" y="2057400"/>
            <a:ext cx="3932237" cy="351663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2"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endParaRPr lang="en-US" dirty="0"/>
          </a:p>
        </p:txBody>
      </p:sp>
      <p:sp>
        <p:nvSpPr>
          <p:cNvPr id="1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946774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75520" y="1268760"/>
            <a:ext cx="9361040" cy="3912840"/>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Espace réservé du texte 3"/>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Click to </a:t>
            </a:r>
            <a:r>
              <a:rPr lang="fr-FR" dirty="0" err="1"/>
              <a:t>add</a:t>
            </a:r>
            <a:r>
              <a:rPr lang="fr-FR" dirty="0"/>
              <a:t> </a:t>
            </a:r>
            <a:r>
              <a:rPr lang="fr-FR" dirty="0" err="1"/>
              <a:t>caption</a:t>
            </a:r>
            <a:endParaRPr lang="fr-FR" dirty="0"/>
          </a:p>
        </p:txBody>
      </p:sp>
      <p:sp>
        <p:nvSpPr>
          <p:cNvPr id="13" name="Titre 1"/>
          <p:cNvSpPr>
            <a:spLocks noGrp="1"/>
          </p:cNvSpPr>
          <p:nvPr>
            <p:ph type="title" hasCustomPrompt="1"/>
          </p:nvPr>
        </p:nvSpPr>
        <p:spPr>
          <a:xfrm>
            <a:off x="1069049" y="555625"/>
            <a:ext cx="10067512" cy="561974"/>
          </a:xfrm>
        </p:spPr>
        <p:txBody>
          <a:bodyPr/>
          <a:lstStyle>
            <a:lvl1pPr>
              <a:defRPr/>
            </a:lvl1pPr>
          </a:lstStyle>
          <a:p>
            <a:r>
              <a:rPr lang="fr-FR" dirty="0"/>
              <a:t>Click to </a:t>
            </a:r>
            <a:r>
              <a:rPr lang="fr-FR" dirty="0" err="1"/>
              <a:t>add</a:t>
            </a:r>
            <a:r>
              <a:rPr lang="fr-FR" dirty="0"/>
              <a:t> </a:t>
            </a:r>
            <a:r>
              <a:rPr lang="fr-FR" dirty="0" err="1"/>
              <a:t>title</a:t>
            </a:r>
            <a:endParaRPr lang="en-GB" dirty="0"/>
          </a:p>
        </p:txBody>
      </p:sp>
      <p:sp>
        <p:nvSpPr>
          <p:cNvPr id="16"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endParaRPr lang="en-US" dirty="0"/>
          </a:p>
        </p:txBody>
      </p:sp>
      <p:sp>
        <p:nvSpPr>
          <p:cNvPr id="1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230357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endParaRPr lang="en-US" dirty="0"/>
          </a:p>
        </p:txBody>
      </p:sp>
      <p:sp>
        <p:nvSpPr>
          <p:cNvPr id="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766496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1">
                    <a:tint val="75000"/>
                  </a:schemeClr>
                </a:solidFill>
                <a:latin typeface="Montserrat" panose="00000500000000000000" pitchFamily="2" charset="0"/>
              </a:defRPr>
            </a:lvl1pPr>
          </a:lstStyle>
          <a:p>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latin typeface="Montserrat" panose="00000500000000000000" pitchFamily="2" charset="0"/>
              </a:defRPr>
            </a:lvl1pPr>
          </a:lstStyle>
          <a:p>
            <a:r>
              <a:rPr lang="en-US"/>
              <a:t>Marcello Losasso–  WP4 – I.FAST OSC  Meeting Nov. 2021</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1">
                    <a:tint val="75000"/>
                  </a:schemeClr>
                </a:solidFill>
                <a:latin typeface="Montserrat" panose="00000500000000000000" pitchFamily="2" charset="0"/>
              </a:defRPr>
            </a:lvl1pPr>
          </a:lstStyle>
          <a:p>
            <a:fld id="{F7A1A58B-7BA1-7E42-8231-6D1CB1C760B1}" type="slidenum">
              <a:rPr lang="en-US" smtClean="0"/>
              <a:pPr/>
              <a:t>‹#›</a:t>
            </a:fld>
            <a:endParaRPr lang="en-US"/>
          </a:p>
        </p:txBody>
      </p:sp>
    </p:spTree>
    <p:extLst>
      <p:ext uri="{BB962C8B-B14F-4D97-AF65-F5344CB8AC3E}">
        <p14:creationId xmlns:p14="http://schemas.microsoft.com/office/powerpoint/2010/main" val="947968824"/>
      </p:ext>
    </p:extLst>
  </p:cSld>
  <p:clrMap bg1="lt1" tx1="dk1" bg2="lt2" tx2="dk2" accent1="accent1" accent2="accent2" accent3="accent3" accent4="accent4" accent5="accent5" accent6="accent6" hlink="hlink" folHlink="folHlink"/>
  <p:sldLayoutIdLst>
    <p:sldLayoutId id="2147483708" r:id="rId1"/>
    <p:sldLayoutId id="2147483711" r:id="rId2"/>
    <p:sldLayoutId id="2147483694" r:id="rId3"/>
    <p:sldLayoutId id="2147483696" r:id="rId4"/>
    <p:sldLayoutId id="2147483697" r:id="rId5"/>
    <p:sldLayoutId id="2147483700" r:id="rId6"/>
    <p:sldLayoutId id="2147483701" r:id="rId7"/>
    <p:sldLayoutId id="2147483710" r:id="rId8"/>
    <p:sldLayoutId id="2147483699" r:id="rId9"/>
  </p:sldLayoutIdLst>
  <p:hf hdr="0" dt="0"/>
  <p:txStyles>
    <p:title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Marcello Losasso–  WP4 – I.FAST OSC  Meeting Nov. 2021</a:t>
            </a: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3C9839-AA0F-4FC0-B433-6D4C9F8DFC0C}" type="slidenum">
              <a:rPr lang="en-GB" smtClean="0"/>
              <a:t>‹#›</a:t>
            </a:fld>
            <a:endParaRPr lang="en-GB"/>
          </a:p>
        </p:txBody>
      </p:sp>
    </p:spTree>
    <p:extLst>
      <p:ext uri="{BB962C8B-B14F-4D97-AF65-F5344CB8AC3E}">
        <p14:creationId xmlns:p14="http://schemas.microsoft.com/office/powerpoint/2010/main" val="385604113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hyperlink" Target="https://cerncourier.com/a/cern-and-canon-demonstrate-efficient-klystron/"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hyperlink" Target="https://etd.canon/en/product/category/microwave/klystron.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1</a:t>
            </a:fld>
            <a:endParaRPr lang="en-US"/>
          </a:p>
        </p:txBody>
      </p:sp>
      <p:sp>
        <p:nvSpPr>
          <p:cNvPr id="9" name="Rectangle 8">
            <a:extLst>
              <a:ext uri="{FF2B5EF4-FFF2-40B4-BE49-F238E27FC236}">
                <a16:creationId xmlns:a16="http://schemas.microsoft.com/office/drawing/2014/main" id="{622F538D-C17E-394C-B24E-643F878DBE2A}"/>
              </a:ext>
            </a:extLst>
          </p:cNvPr>
          <p:cNvSpPr/>
          <p:nvPr/>
        </p:nvSpPr>
        <p:spPr>
          <a:xfrm>
            <a:off x="1561407" y="363673"/>
            <a:ext cx="9069184" cy="3569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5DE0"/>
                </a:solidFill>
                <a:latin typeface="+mj-lt"/>
                <a:ea typeface="Tahoma" panose="020B0604030504040204" pitchFamily="34" charset="0"/>
                <a:cs typeface="Arial" panose="020B0604020202020204" pitchFamily="34" charset="0"/>
              </a:rPr>
              <a:t>IFAST IIF PITCH </a:t>
            </a:r>
          </a:p>
          <a:p>
            <a:pPr algn="ctr"/>
            <a:endParaRPr lang="en-US" sz="2400" dirty="0">
              <a:solidFill>
                <a:schemeClr val="tx1"/>
              </a:solidFill>
              <a:latin typeface="Arial" panose="020B0604020202020204" pitchFamily="34" charset="0"/>
              <a:ea typeface="Tahoma" panose="020B0604030504040204" pitchFamily="34" charset="0"/>
              <a:cs typeface="Arial" panose="020B0604020202020204" pitchFamily="34" charset="0"/>
            </a:endParaRPr>
          </a:p>
          <a:p>
            <a:pPr algn="ctr"/>
            <a:r>
              <a:rPr lang="en-US" sz="2400" dirty="0">
                <a:solidFill>
                  <a:srgbClr val="005DE0"/>
                </a:solidFill>
                <a:latin typeface="+mj-lt"/>
                <a:ea typeface="Tahoma" panose="020B0604030504040204" pitchFamily="34" charset="0"/>
                <a:cs typeface="Arial" panose="020B0604020202020204" pitchFamily="34" charset="0"/>
              </a:rPr>
              <a:t>Permanent Magnet for High Efficiency Klystrons </a:t>
            </a:r>
          </a:p>
          <a:p>
            <a:pPr algn="ctr"/>
            <a:r>
              <a:rPr lang="en-US" sz="2400" dirty="0">
                <a:solidFill>
                  <a:srgbClr val="005DE0"/>
                </a:solidFill>
                <a:latin typeface="+mj-lt"/>
                <a:ea typeface="Tahoma" panose="020B0604030504040204" pitchFamily="34" charset="0"/>
                <a:cs typeface="Arial" panose="020B0604020202020204" pitchFamily="34" charset="0"/>
              </a:rPr>
              <a:t>PM4HEK</a:t>
            </a:r>
          </a:p>
          <a:p>
            <a:pPr algn="ctr"/>
            <a:endParaRPr lang="en-US" sz="2400" dirty="0">
              <a:solidFill>
                <a:schemeClr val="tx1"/>
              </a:solidFill>
              <a:latin typeface="Arial" panose="020B0604020202020204" pitchFamily="34" charset="0"/>
              <a:ea typeface="Tahoma" panose="020B0604030504040204" pitchFamily="34" charset="0"/>
              <a:cs typeface="Arial" panose="020B0604020202020204" pitchFamily="34" charset="0"/>
            </a:endParaRPr>
          </a:p>
          <a:p>
            <a:pPr algn="ctr"/>
            <a:r>
              <a:rPr lang="en-US" sz="2400" dirty="0">
                <a:solidFill>
                  <a:schemeClr val="tx1"/>
                </a:solidFill>
                <a:latin typeface="Arial" panose="020B0604020202020204" pitchFamily="34" charset="0"/>
                <a:ea typeface="Tahoma" panose="020B0604030504040204" pitchFamily="34" charset="0"/>
                <a:cs typeface="Arial" panose="020B0604020202020204" pitchFamily="34" charset="0"/>
              </a:rPr>
              <a:t>CERN</a:t>
            </a:r>
          </a:p>
          <a:p>
            <a:pPr algn="ctr"/>
            <a:r>
              <a:rPr lang="en-US" sz="2400" dirty="0">
                <a:solidFill>
                  <a:schemeClr val="tx1"/>
                </a:solidFill>
                <a:latin typeface="Arial" panose="020B0604020202020204" pitchFamily="34" charset="0"/>
                <a:ea typeface="Tahoma" panose="020B0604030504040204" pitchFamily="34" charset="0"/>
                <a:cs typeface="Arial" panose="020B0604020202020204" pitchFamily="34" charset="0"/>
              </a:rPr>
              <a:t>&amp;</a:t>
            </a:r>
          </a:p>
          <a:p>
            <a:pPr algn="ctr"/>
            <a:r>
              <a:rPr lang="en-US" sz="2400" dirty="0">
                <a:solidFill>
                  <a:schemeClr val="tx1"/>
                </a:solidFill>
                <a:latin typeface="Arial" panose="020B0604020202020204" pitchFamily="34" charset="0"/>
                <a:ea typeface="Tahoma" panose="020B0604030504040204" pitchFamily="34" charset="0"/>
                <a:cs typeface="Arial" panose="020B0604020202020204" pitchFamily="34" charset="0"/>
              </a:rPr>
              <a:t>ELYTT</a:t>
            </a:r>
          </a:p>
          <a:p>
            <a:pPr algn="ctr"/>
            <a:endParaRPr lang="en-US" sz="2400" dirty="0">
              <a:solidFill>
                <a:schemeClr val="tx1"/>
              </a:solidFill>
              <a:latin typeface="Arial" panose="020B0604020202020204" pitchFamily="34" charset="0"/>
              <a:ea typeface="Tahoma" panose="020B060403050404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628E5ADA-809B-FE4E-881A-AD8924F73555}"/>
              </a:ext>
            </a:extLst>
          </p:cNvPr>
          <p:cNvSpPr/>
          <p:nvPr/>
        </p:nvSpPr>
        <p:spPr>
          <a:xfrm>
            <a:off x="8400256" y="4825452"/>
            <a:ext cx="3105546" cy="16908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u="sng" dirty="0">
                <a:solidFill>
                  <a:srgbClr val="FF0000"/>
                </a:solidFill>
                <a:latin typeface="Arial" panose="020B0604020202020204" pitchFamily="34" charset="0"/>
                <a:ea typeface="Tahoma" panose="020B0604030504040204" pitchFamily="34" charset="0"/>
                <a:cs typeface="Arial" panose="020B0604020202020204" pitchFamily="34" charset="0"/>
              </a:rPr>
              <a:t>Submitted by:</a:t>
            </a:r>
          </a:p>
          <a:p>
            <a:pPr algn="r"/>
            <a:r>
              <a:rPr lang="en-US" b="1" dirty="0">
                <a:solidFill>
                  <a:srgbClr val="FF0000"/>
                </a:solidFill>
                <a:latin typeface="Arial" panose="020B0604020202020204" pitchFamily="34" charset="0"/>
                <a:ea typeface="Tahoma" panose="020B0604030504040204" pitchFamily="34" charset="0"/>
                <a:cs typeface="Arial" panose="020B0604020202020204" pitchFamily="34" charset="0"/>
              </a:rPr>
              <a:t>Nuria Catalan Lasheras</a:t>
            </a:r>
          </a:p>
          <a:p>
            <a:pPr algn="r"/>
            <a:r>
              <a:rPr lang="en-US" b="1" dirty="0">
                <a:solidFill>
                  <a:srgbClr val="FF0000"/>
                </a:solidFill>
                <a:latin typeface="Arial" panose="020B0604020202020204" pitchFamily="34" charset="0"/>
                <a:ea typeface="Tahoma" panose="020B0604030504040204" pitchFamily="34" charset="0"/>
                <a:cs typeface="Arial" panose="020B0604020202020204" pitchFamily="34" charset="0"/>
              </a:rPr>
              <a:t>Senior physicist SY/RF</a:t>
            </a:r>
          </a:p>
        </p:txBody>
      </p:sp>
      <p:pic>
        <p:nvPicPr>
          <p:cNvPr id="3" name="Picture 2" descr="Logo&#10;&#10;Description automatically generated">
            <a:extLst>
              <a:ext uri="{FF2B5EF4-FFF2-40B4-BE49-F238E27FC236}">
                <a16:creationId xmlns:a16="http://schemas.microsoft.com/office/drawing/2014/main" id="{5147FC26-5774-A2CB-019C-EB26A5C35E3B}"/>
              </a:ext>
            </a:extLst>
          </p:cNvPr>
          <p:cNvPicPr>
            <a:picLocks noChangeAspect="1"/>
          </p:cNvPicPr>
          <p:nvPr/>
        </p:nvPicPr>
        <p:blipFill>
          <a:blip r:embed="rId3"/>
          <a:stretch>
            <a:fillRect/>
          </a:stretch>
        </p:blipFill>
        <p:spPr>
          <a:xfrm>
            <a:off x="5033579" y="3645024"/>
            <a:ext cx="2124840" cy="2124840"/>
          </a:xfrm>
          <a:prstGeom prst="rect">
            <a:avLst/>
          </a:prstGeom>
        </p:spPr>
      </p:pic>
    </p:spTree>
    <p:extLst>
      <p:ext uri="{BB962C8B-B14F-4D97-AF65-F5344CB8AC3E}">
        <p14:creationId xmlns:p14="http://schemas.microsoft.com/office/powerpoint/2010/main" val="12051249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businesscard&#10;&#10;Description automatically generated">
            <a:extLst>
              <a:ext uri="{FF2B5EF4-FFF2-40B4-BE49-F238E27FC236}">
                <a16:creationId xmlns:a16="http://schemas.microsoft.com/office/drawing/2014/main" id="{8D8FF0D4-77BA-8233-8D87-730B4A545A85}"/>
              </a:ext>
            </a:extLst>
          </p:cNvPr>
          <p:cNvPicPr>
            <a:picLocks noChangeAspect="1"/>
          </p:cNvPicPr>
          <p:nvPr/>
        </p:nvPicPr>
        <p:blipFill>
          <a:blip r:embed="rId3"/>
          <a:stretch>
            <a:fillRect/>
          </a:stretch>
        </p:blipFill>
        <p:spPr>
          <a:xfrm>
            <a:off x="838200" y="1474917"/>
            <a:ext cx="4393384" cy="4393384"/>
          </a:xfrm>
          <a:prstGeom prst="rect">
            <a:avLst/>
          </a:prstGeom>
          <a:noFill/>
        </p:spPr>
      </p:pic>
      <p:sp>
        <p:nvSpPr>
          <p:cNvPr id="2" name="TextBox 1">
            <a:extLst>
              <a:ext uri="{FF2B5EF4-FFF2-40B4-BE49-F238E27FC236}">
                <a16:creationId xmlns:a16="http://schemas.microsoft.com/office/drawing/2014/main" id="{A542EE27-4E2D-7B40-81BB-89EDB591B9A8}"/>
              </a:ext>
            </a:extLst>
          </p:cNvPr>
          <p:cNvSpPr txBox="1"/>
          <p:nvPr/>
        </p:nvSpPr>
        <p:spPr>
          <a:xfrm>
            <a:off x="838200" y="365125"/>
            <a:ext cx="10515600" cy="1325563"/>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4000" kern="1200" dirty="0">
                <a:solidFill>
                  <a:schemeClr val="accent5"/>
                </a:solidFill>
                <a:latin typeface="Montserrat ExtraBold" panose="00000900000000000000" pitchFamily="2" charset="0"/>
                <a:ea typeface="+mj-ea"/>
                <a:cs typeface="+mj-cs"/>
              </a:rPr>
              <a:t>Business plan and commercialization</a:t>
            </a:r>
          </a:p>
        </p:txBody>
      </p:sp>
      <p:sp>
        <p:nvSpPr>
          <p:cNvPr id="6" name="Content Placeholder 2">
            <a:extLst>
              <a:ext uri="{FF2B5EF4-FFF2-40B4-BE49-F238E27FC236}">
                <a16:creationId xmlns:a16="http://schemas.microsoft.com/office/drawing/2014/main" id="{692641C4-1E01-2541-59BC-0FB4397602A3}"/>
              </a:ext>
            </a:extLst>
          </p:cNvPr>
          <p:cNvSpPr txBox="1">
            <a:spLocks/>
          </p:cNvSpPr>
          <p:nvPr/>
        </p:nvSpPr>
        <p:spPr>
          <a:xfrm>
            <a:off x="5951984" y="1412777"/>
            <a:ext cx="5401816" cy="47164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a:spcBef>
                <a:spcPts val="10"/>
              </a:spcBef>
              <a:spcAft>
                <a:spcPts val="10"/>
              </a:spcAft>
            </a:pPr>
            <a:r>
              <a:rPr lang="en-US" sz="1400" dirty="0"/>
              <a:t>Final product might be sold to CANON by the consortium. Potential licensing to ELYTT as exclusive manufacturer</a:t>
            </a:r>
          </a:p>
          <a:p>
            <a:pPr marL="0" marR="0">
              <a:spcBef>
                <a:spcPts val="10"/>
              </a:spcBef>
              <a:spcAft>
                <a:spcPts val="10"/>
              </a:spcAft>
            </a:pPr>
            <a:endParaRPr lang="en-US" sz="1400" dirty="0"/>
          </a:p>
          <a:p>
            <a:pPr marL="0" marR="0">
              <a:spcBef>
                <a:spcPts val="10"/>
              </a:spcBef>
              <a:spcAft>
                <a:spcPts val="10"/>
              </a:spcAft>
            </a:pPr>
            <a:r>
              <a:rPr lang="en-US" sz="1400" dirty="0"/>
              <a:t>We (CERN and ELYTT) are already in contact with all three main klystron manufacturers. Ultimate clients of the product</a:t>
            </a:r>
          </a:p>
          <a:p>
            <a:pPr marL="0">
              <a:spcBef>
                <a:spcPts val="10"/>
              </a:spcBef>
              <a:spcAft>
                <a:spcPts val="10"/>
              </a:spcAft>
            </a:pPr>
            <a:r>
              <a:rPr lang="en-US" sz="1400" dirty="0"/>
              <a:t>Engineering services for similar products to be delivered by ELYTT with support from CERN</a:t>
            </a:r>
          </a:p>
          <a:p>
            <a:pPr marL="0" marR="0">
              <a:spcBef>
                <a:spcPts val="10"/>
              </a:spcBef>
              <a:spcAft>
                <a:spcPts val="10"/>
              </a:spcAft>
            </a:pPr>
            <a:endParaRPr lang="en-US" sz="1400" dirty="0"/>
          </a:p>
          <a:p>
            <a:pPr marL="0" marR="0">
              <a:spcBef>
                <a:spcPts val="10"/>
              </a:spcBef>
              <a:spcAft>
                <a:spcPts val="10"/>
              </a:spcAft>
            </a:pPr>
            <a:endParaRPr lang="en-US" sz="1400" dirty="0"/>
          </a:p>
          <a:p>
            <a:pPr marL="0" marR="0">
              <a:spcBef>
                <a:spcPts val="10"/>
              </a:spcBef>
              <a:spcAft>
                <a:spcPts val="10"/>
              </a:spcAft>
            </a:pPr>
            <a:r>
              <a:rPr lang="en-US" sz="1400" dirty="0"/>
              <a:t>Klystron manufacturer does not have a strong interest or knowledge to develop the technology</a:t>
            </a:r>
          </a:p>
          <a:p>
            <a:pPr marL="0" marR="0">
              <a:spcBef>
                <a:spcPts val="10"/>
              </a:spcBef>
              <a:spcAft>
                <a:spcPts val="10"/>
              </a:spcAft>
            </a:pPr>
            <a:endParaRPr lang="en-US" sz="1400" dirty="0">
              <a:effectLst/>
            </a:endParaRPr>
          </a:p>
          <a:p>
            <a:pPr marL="0" marR="0">
              <a:spcBef>
                <a:spcPts val="10"/>
              </a:spcBef>
              <a:spcAft>
                <a:spcPts val="10"/>
              </a:spcAft>
            </a:pPr>
            <a:r>
              <a:rPr lang="en-US" sz="1400" dirty="0">
                <a:effectLst/>
              </a:rPr>
              <a:t>Ultimate client for klystron however has great interest on: </a:t>
            </a:r>
          </a:p>
          <a:p>
            <a:pPr marL="457200" lvl="1">
              <a:spcBef>
                <a:spcPts val="10"/>
              </a:spcBef>
              <a:spcAft>
                <a:spcPts val="10"/>
              </a:spcAft>
            </a:pPr>
            <a:r>
              <a:rPr lang="en-US" sz="1400" dirty="0">
                <a:effectLst/>
              </a:rPr>
              <a:t>reducing the electricity bill, </a:t>
            </a:r>
          </a:p>
          <a:p>
            <a:pPr marL="457200" lvl="1">
              <a:spcBef>
                <a:spcPts val="10"/>
              </a:spcBef>
              <a:spcAft>
                <a:spcPts val="10"/>
              </a:spcAft>
            </a:pPr>
            <a:r>
              <a:rPr lang="en-US" sz="1400" dirty="0"/>
              <a:t>reducing capital investment (no power supplies, no cooling of solenoid),</a:t>
            </a:r>
          </a:p>
          <a:p>
            <a:pPr marL="457200" lvl="1">
              <a:spcBef>
                <a:spcPts val="10"/>
              </a:spcBef>
              <a:spcAft>
                <a:spcPts val="10"/>
              </a:spcAft>
            </a:pPr>
            <a:r>
              <a:rPr lang="en-US" sz="1400" dirty="0">
                <a:effectLst/>
              </a:rPr>
              <a:t>have a smaller footprint (embarked solutions like cargo scanners, X-rays…) </a:t>
            </a:r>
          </a:p>
          <a:p>
            <a:pPr marL="0" marR="0">
              <a:spcBef>
                <a:spcPts val="10"/>
              </a:spcBef>
              <a:spcAft>
                <a:spcPts val="10"/>
              </a:spcAft>
            </a:pPr>
            <a:endParaRPr lang="en-US" sz="1400" dirty="0"/>
          </a:p>
          <a:p>
            <a:pPr marL="0" marR="0">
              <a:spcBef>
                <a:spcPts val="10"/>
              </a:spcBef>
              <a:spcAft>
                <a:spcPts val="10"/>
              </a:spcAft>
            </a:pPr>
            <a:r>
              <a:rPr lang="en-US" sz="1400" dirty="0"/>
              <a:t>Commercialization, scalability, industrialization and manufacturability will be studied as part of the project</a:t>
            </a:r>
            <a:endParaRPr lang="en-US" sz="1400" dirty="0">
              <a:effectLst/>
            </a:endParaRPr>
          </a:p>
        </p:txBody>
      </p:sp>
      <p:sp>
        <p:nvSpPr>
          <p:cNvPr id="11" name="Footer Placeholder 4">
            <a:extLst>
              <a:ext uri="{FF2B5EF4-FFF2-40B4-BE49-F238E27FC236}">
                <a16:creationId xmlns:a16="http://schemas.microsoft.com/office/drawing/2014/main" id="{FEFA087B-81BD-BC52-1B96-13641B0687CF}"/>
              </a:ext>
            </a:extLst>
          </p:cNvPr>
          <p:cNvSpPr>
            <a:spLocks noGrp="1"/>
          </p:cNvSpPr>
          <p:nvPr>
            <p:ph type="ftr" sz="quarter" idx="11"/>
          </p:nvPr>
        </p:nvSpPr>
        <p:spPr>
          <a:xfrm>
            <a:off x="3216000" y="6129202"/>
            <a:ext cx="5760000" cy="365125"/>
          </a:xfrm>
        </p:spPr>
        <p:txBody>
          <a:bodyPr vert="horz" lIns="91440" tIns="45720" rIns="91440" bIns="45720" rtlCol="0" anchor="ctr">
            <a:normAutofit/>
          </a:bodyPr>
          <a:lstStyle/>
          <a:p>
            <a:pPr>
              <a:spcAft>
                <a:spcPts val="600"/>
              </a:spcAft>
            </a:pPr>
            <a:r>
              <a:rPr lang="en-US" kern="1200">
                <a:latin typeface="Montserrat" panose="00000500000000000000" pitchFamily="2" charset="0"/>
                <a:ea typeface="+mn-ea"/>
                <a:cs typeface="+mn-cs"/>
              </a:rPr>
              <a:t>Nuria Catalan Lasheras – IFAST IIF pitch Sep. 2022</a:t>
            </a:r>
          </a:p>
        </p:txBody>
      </p:sp>
      <p:sp>
        <p:nvSpPr>
          <p:cNvPr id="8" name="Slide Number Placeholder 3"/>
          <p:cNvSpPr>
            <a:spLocks noGrp="1"/>
          </p:cNvSpPr>
          <p:nvPr>
            <p:ph type="sldNum" sz="quarter" idx="12"/>
          </p:nvPr>
        </p:nvSpPr>
        <p:spPr>
          <a:xfrm>
            <a:off x="9696400" y="6129202"/>
            <a:ext cx="1657400" cy="365125"/>
          </a:xfrm>
        </p:spPr>
        <p:txBody>
          <a:bodyPr vert="horz" lIns="91440" tIns="45720" rIns="91440" bIns="45720" rtlCol="0" anchor="ctr">
            <a:normAutofit/>
          </a:bodyPr>
          <a:lstStyle>
            <a:lvl1pPr>
              <a:defRPr sz="1200">
                <a:solidFill>
                  <a:schemeClr val="accent5"/>
                </a:solidFill>
              </a:defRPr>
            </a:lvl1pPr>
          </a:lstStyle>
          <a:p>
            <a:pPr>
              <a:spcAft>
                <a:spcPts val="600"/>
              </a:spcAft>
            </a:pPr>
            <a:fld id="{F7A1A58B-7BA1-7E42-8231-6D1CB1C760B1}" type="slidenum">
              <a:rPr lang="en-US" smtClean="0"/>
              <a:pPr>
                <a:spcAft>
                  <a:spcPts val="600"/>
                </a:spcAft>
              </a:pPr>
              <a:t>10</a:t>
            </a:fld>
            <a:endParaRPr lang="en-US"/>
          </a:p>
        </p:txBody>
      </p:sp>
      <p:sp>
        <p:nvSpPr>
          <p:cNvPr id="9" name="TextBox 8">
            <a:extLst>
              <a:ext uri="{FF2B5EF4-FFF2-40B4-BE49-F238E27FC236}">
                <a16:creationId xmlns:a16="http://schemas.microsoft.com/office/drawing/2014/main" id="{AC2EFB52-8050-199A-F6ED-CEF0C6E39D1D}"/>
              </a:ext>
            </a:extLst>
          </p:cNvPr>
          <p:cNvSpPr txBox="1"/>
          <p:nvPr/>
        </p:nvSpPr>
        <p:spPr>
          <a:xfrm>
            <a:off x="622499" y="1844824"/>
            <a:ext cx="2593501" cy="461665"/>
          </a:xfrm>
          <a:prstGeom prst="rect">
            <a:avLst/>
          </a:prstGeom>
          <a:noFill/>
        </p:spPr>
        <p:txBody>
          <a:bodyPr wrap="square" rtlCol="0">
            <a:spAutoFit/>
          </a:bodyPr>
          <a:lstStyle/>
          <a:p>
            <a:r>
              <a:rPr lang="en-GB" sz="1200" b="1" dirty="0">
                <a:solidFill>
                  <a:srgbClr val="FF0000"/>
                </a:solidFill>
              </a:rPr>
              <a:t>HE tube with PM solenoid</a:t>
            </a:r>
          </a:p>
          <a:p>
            <a:r>
              <a:rPr lang="en-GB" sz="1200" b="1" dirty="0">
                <a:solidFill>
                  <a:srgbClr val="FF0000"/>
                </a:solidFill>
              </a:rPr>
              <a:t>AC/RF source efficiency 35.5%</a:t>
            </a:r>
          </a:p>
        </p:txBody>
      </p:sp>
    </p:spTree>
    <p:extLst>
      <p:ext uri="{BB962C8B-B14F-4D97-AF65-F5344CB8AC3E}">
        <p14:creationId xmlns:p14="http://schemas.microsoft.com/office/powerpoint/2010/main" val="2450593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E834CEA-A052-1519-5B93-ADE7262D907B}"/>
              </a:ext>
            </a:extLst>
          </p:cNvPr>
          <p:cNvSpPr>
            <a:spLocks noGrp="1"/>
          </p:cNvSpPr>
          <p:nvPr>
            <p:ph type="title"/>
          </p:nvPr>
        </p:nvSpPr>
        <p:spPr>
          <a:xfrm>
            <a:off x="838200" y="365125"/>
            <a:ext cx="10515600" cy="1325563"/>
          </a:xfrm>
        </p:spPr>
        <p:txBody>
          <a:bodyPr anchor="ctr">
            <a:normAutofit/>
          </a:bodyPr>
          <a:lstStyle/>
          <a:p>
            <a:r>
              <a:rPr lang="fr-CH" dirty="0" err="1"/>
              <a:t>Resources</a:t>
            </a:r>
            <a:r>
              <a:rPr lang="fr-CH" dirty="0"/>
              <a:t> and budget</a:t>
            </a:r>
          </a:p>
        </p:txBody>
      </p:sp>
      <p:sp>
        <p:nvSpPr>
          <p:cNvPr id="17" name="Footer Placeholder 3">
            <a:extLst>
              <a:ext uri="{FF2B5EF4-FFF2-40B4-BE49-F238E27FC236}">
                <a16:creationId xmlns:a16="http://schemas.microsoft.com/office/drawing/2014/main" id="{A24D5C9C-23BD-CC3A-4508-76EC48E64BAE}"/>
              </a:ext>
            </a:extLst>
          </p:cNvPr>
          <p:cNvSpPr>
            <a:spLocks noGrp="1"/>
          </p:cNvSpPr>
          <p:nvPr>
            <p:ph type="ftr" sz="quarter" idx="11"/>
          </p:nvPr>
        </p:nvSpPr>
        <p:spPr>
          <a:xfrm>
            <a:off x="3216000" y="6129202"/>
            <a:ext cx="5760000" cy="365125"/>
          </a:xfrm>
        </p:spPr>
        <p:txBody>
          <a:bodyPr/>
          <a:lstStyle/>
          <a:p>
            <a:pPr>
              <a:spcAft>
                <a:spcPts val="600"/>
              </a:spcAft>
            </a:pPr>
            <a:r>
              <a:rPr lang="en-US"/>
              <a:t>Marcello Losasso–  WP4 – I.FAST OSC  Meeting Nov. 2021</a:t>
            </a:r>
          </a:p>
        </p:txBody>
      </p:sp>
      <p:sp>
        <p:nvSpPr>
          <p:cNvPr id="8" name="Slide Number Placeholder 3"/>
          <p:cNvSpPr>
            <a:spLocks noGrp="1"/>
          </p:cNvSpPr>
          <p:nvPr>
            <p:ph type="sldNum" sz="quarter" idx="12"/>
          </p:nvPr>
        </p:nvSpPr>
        <p:spPr>
          <a:xfrm>
            <a:off x="9696400" y="6129202"/>
            <a:ext cx="1657400" cy="365125"/>
          </a:xfrm>
        </p:spPr>
        <p:txBody>
          <a:bodyPr anchor="ctr">
            <a:normAutofit/>
          </a:bodyPr>
          <a:lstStyle>
            <a:lvl1pPr>
              <a:defRPr sz="1200">
                <a:solidFill>
                  <a:schemeClr val="accent5"/>
                </a:solidFill>
              </a:defRPr>
            </a:lvl1pPr>
          </a:lstStyle>
          <a:p>
            <a:pPr>
              <a:spcAft>
                <a:spcPts val="600"/>
              </a:spcAft>
            </a:pPr>
            <a:fld id="{F7A1A58B-7BA1-7E42-8231-6D1CB1C760B1}" type="slidenum">
              <a:rPr lang="en-US" smtClean="0"/>
              <a:pPr>
                <a:spcAft>
                  <a:spcPts val="600"/>
                </a:spcAft>
              </a:pPr>
              <a:t>11</a:t>
            </a:fld>
            <a:endParaRPr lang="en-US"/>
          </a:p>
        </p:txBody>
      </p:sp>
      <p:graphicFrame>
        <p:nvGraphicFramePr>
          <p:cNvPr id="12" name="Table 4">
            <a:extLst>
              <a:ext uri="{FF2B5EF4-FFF2-40B4-BE49-F238E27FC236}">
                <a16:creationId xmlns:a16="http://schemas.microsoft.com/office/drawing/2014/main" id="{E2FD64A5-50FA-F3D9-E24C-7E99E8F9E684}"/>
              </a:ext>
            </a:extLst>
          </p:cNvPr>
          <p:cNvGraphicFramePr>
            <a:graphicFrameLocks noGrp="1"/>
          </p:cNvGraphicFramePr>
          <p:nvPr>
            <p:extLst>
              <p:ext uri="{D42A27DB-BD31-4B8C-83A1-F6EECF244321}">
                <p14:modId xmlns:p14="http://schemas.microsoft.com/office/powerpoint/2010/main" val="2456007485"/>
              </p:ext>
            </p:extLst>
          </p:nvPr>
        </p:nvGraphicFramePr>
        <p:xfrm>
          <a:off x="838200" y="1690688"/>
          <a:ext cx="10154344" cy="4161504"/>
        </p:xfrm>
        <a:graphic>
          <a:graphicData uri="http://schemas.openxmlformats.org/drawingml/2006/table">
            <a:tbl>
              <a:tblPr firstRow="1" bandRow="1">
                <a:tableStyleId>{7DF18680-E054-41AD-8BC1-D1AEF772440D}</a:tableStyleId>
              </a:tblPr>
              <a:tblGrid>
                <a:gridCol w="3216351">
                  <a:extLst>
                    <a:ext uri="{9D8B030D-6E8A-4147-A177-3AD203B41FA5}">
                      <a16:colId xmlns:a16="http://schemas.microsoft.com/office/drawing/2014/main" val="1247805613"/>
                    </a:ext>
                  </a:extLst>
                </a:gridCol>
                <a:gridCol w="6937993">
                  <a:extLst>
                    <a:ext uri="{9D8B030D-6E8A-4147-A177-3AD203B41FA5}">
                      <a16:colId xmlns:a16="http://schemas.microsoft.com/office/drawing/2014/main" val="2718173863"/>
                    </a:ext>
                  </a:extLst>
                </a:gridCol>
              </a:tblGrid>
              <a:tr h="661588">
                <a:tc>
                  <a:txBody>
                    <a:bodyPr/>
                    <a:lstStyle/>
                    <a:p>
                      <a:r>
                        <a:rPr lang="fr-CH" sz="1700" dirty="0"/>
                        <a:t>Work package</a:t>
                      </a:r>
                    </a:p>
                  </a:txBody>
                  <a:tcPr marL="109876" marR="109876" marT="54938" marB="54938"/>
                </a:tc>
                <a:tc>
                  <a:txBody>
                    <a:bodyPr/>
                    <a:lstStyle/>
                    <a:p>
                      <a:r>
                        <a:rPr lang="fr-CH" sz="1700" dirty="0" err="1"/>
                        <a:t>Resources</a:t>
                      </a:r>
                      <a:r>
                        <a:rPr lang="fr-CH" sz="1700" dirty="0"/>
                        <a:t> (total 115 </a:t>
                      </a:r>
                      <a:r>
                        <a:rPr lang="fr-CH" sz="1700" dirty="0" err="1"/>
                        <a:t>KEuros</a:t>
                      </a:r>
                      <a:r>
                        <a:rPr lang="fr-CH" sz="1700" dirty="0"/>
                        <a:t>)</a:t>
                      </a:r>
                    </a:p>
                  </a:txBody>
                  <a:tcPr marL="109876" marR="109876" marT="54938" marB="54938"/>
                </a:tc>
                <a:extLst>
                  <a:ext uri="{0D108BD9-81ED-4DB2-BD59-A6C34878D82A}">
                    <a16:rowId xmlns:a16="http://schemas.microsoft.com/office/drawing/2014/main" val="2908327602"/>
                  </a:ext>
                </a:extLst>
              </a:tr>
              <a:tr h="661588">
                <a:tc>
                  <a:txBody>
                    <a:bodyPr/>
                    <a:lstStyle/>
                    <a:p>
                      <a:r>
                        <a:rPr lang="fr-CH" sz="1700" dirty="0"/>
                        <a:t>WP1: Magnet </a:t>
                      </a:r>
                      <a:r>
                        <a:rPr lang="fr-CH" sz="1700" dirty="0" err="1"/>
                        <a:t>specification</a:t>
                      </a:r>
                      <a:endParaRPr lang="fr-CH" sz="1700" dirty="0"/>
                    </a:p>
                  </a:txBody>
                  <a:tcPr marL="109876" marR="109876" marT="54938" marB="54938"/>
                </a:tc>
                <a:tc>
                  <a:txBody>
                    <a:bodyPr/>
                    <a:lstStyle/>
                    <a:p>
                      <a:r>
                        <a:rPr lang="en-GB" sz="1700" dirty="0"/>
                        <a:t>CERN: Fellow and supervision covered by CERN funding ~0.3 FTE</a:t>
                      </a:r>
                      <a:endParaRPr lang="fr-CH" sz="1700" dirty="0"/>
                    </a:p>
                  </a:txBody>
                  <a:tcPr marL="109876" marR="109876" marT="54938" marB="54938"/>
                </a:tc>
                <a:extLst>
                  <a:ext uri="{0D108BD9-81ED-4DB2-BD59-A6C34878D82A}">
                    <a16:rowId xmlns:a16="http://schemas.microsoft.com/office/drawing/2014/main" val="2090804782"/>
                  </a:ext>
                </a:extLst>
              </a:tr>
              <a:tr h="661588">
                <a:tc>
                  <a:txBody>
                    <a:bodyPr/>
                    <a:lstStyle/>
                    <a:p>
                      <a:r>
                        <a:rPr lang="fr-CH" sz="1700"/>
                        <a:t>WP2: Design of the PM solenoid</a:t>
                      </a:r>
                    </a:p>
                  </a:txBody>
                  <a:tcPr marL="109876" marR="109876" marT="54938" marB="54938"/>
                </a:tc>
                <a:tc>
                  <a:txBody>
                    <a:bodyPr/>
                    <a:lstStyle/>
                    <a:p>
                      <a:r>
                        <a:rPr lang="en-GB" sz="1700" dirty="0"/>
                        <a:t>ELYTT: design team 20 K</a:t>
                      </a:r>
                    </a:p>
                    <a:p>
                      <a:r>
                        <a:rPr lang="en-GB" sz="1700" dirty="0"/>
                        <a:t>CERN: Fellow and supervision covered by CERN funding ~0.3 FTE</a:t>
                      </a:r>
                      <a:endParaRPr lang="fr-CH" sz="1700" dirty="0"/>
                    </a:p>
                  </a:txBody>
                  <a:tcPr marL="109876" marR="109876" marT="54938" marB="54938"/>
                </a:tc>
                <a:extLst>
                  <a:ext uri="{0D108BD9-81ED-4DB2-BD59-A6C34878D82A}">
                    <a16:rowId xmlns:a16="http://schemas.microsoft.com/office/drawing/2014/main" val="3405012121"/>
                  </a:ext>
                </a:extLst>
              </a:tr>
              <a:tr h="661588">
                <a:tc>
                  <a:txBody>
                    <a:bodyPr/>
                    <a:lstStyle/>
                    <a:p>
                      <a:r>
                        <a:rPr lang="fr-CH" sz="1700"/>
                        <a:t>WP3: Magnet fabrication</a:t>
                      </a:r>
                    </a:p>
                  </a:txBody>
                  <a:tcPr marL="109876" marR="109876" marT="54938" marB="54938"/>
                </a:tc>
                <a:tc>
                  <a:txBody>
                    <a:bodyPr/>
                    <a:lstStyle/>
                    <a:p>
                      <a:r>
                        <a:rPr lang="en-GB" sz="1700" dirty="0"/>
                        <a:t>ELYTT: production team 60K</a:t>
                      </a:r>
                    </a:p>
                    <a:p>
                      <a:r>
                        <a:rPr lang="en-GB" sz="1700" dirty="0"/>
                        <a:t>CERN: </a:t>
                      </a:r>
                      <a:r>
                        <a:rPr lang="en-GB" sz="1700"/>
                        <a:t>Travel 10K</a:t>
                      </a:r>
                      <a:endParaRPr lang="fr-CH" sz="1700" dirty="0"/>
                    </a:p>
                  </a:txBody>
                  <a:tcPr marL="109876" marR="109876" marT="54938" marB="54938"/>
                </a:tc>
                <a:extLst>
                  <a:ext uri="{0D108BD9-81ED-4DB2-BD59-A6C34878D82A}">
                    <a16:rowId xmlns:a16="http://schemas.microsoft.com/office/drawing/2014/main" val="2897611959"/>
                  </a:ext>
                </a:extLst>
              </a:tr>
              <a:tr h="661588">
                <a:tc>
                  <a:txBody>
                    <a:bodyPr/>
                    <a:lstStyle/>
                    <a:p>
                      <a:r>
                        <a:rPr lang="fr-CH" sz="1700"/>
                        <a:t>WP4: Magnet tests</a:t>
                      </a:r>
                    </a:p>
                  </a:txBody>
                  <a:tcPr marL="109876" marR="109876" marT="54938" marB="54938"/>
                </a:tc>
                <a:tc>
                  <a:txBody>
                    <a:bodyPr/>
                    <a:lstStyle/>
                    <a:p>
                      <a:r>
                        <a:rPr lang="en-GB" sz="1700" dirty="0"/>
                        <a:t>ELYTT: design and production team 10 KE</a:t>
                      </a:r>
                    </a:p>
                    <a:p>
                      <a:r>
                        <a:rPr lang="en-GB" sz="1700" dirty="0"/>
                        <a:t>CERN: travel 5 K</a:t>
                      </a:r>
                      <a:endParaRPr lang="fr-CH" sz="1700" dirty="0"/>
                    </a:p>
                  </a:txBody>
                  <a:tcPr marL="109876" marR="109876" marT="54938" marB="54938"/>
                </a:tc>
                <a:extLst>
                  <a:ext uri="{0D108BD9-81ED-4DB2-BD59-A6C34878D82A}">
                    <a16:rowId xmlns:a16="http://schemas.microsoft.com/office/drawing/2014/main" val="456131412"/>
                  </a:ext>
                </a:extLst>
              </a:tr>
              <a:tr h="403921">
                <a:tc>
                  <a:txBody>
                    <a:bodyPr/>
                    <a:lstStyle/>
                    <a:p>
                      <a:r>
                        <a:rPr lang="fr-CH" sz="1700" dirty="0"/>
                        <a:t>WP5: </a:t>
                      </a:r>
                      <a:r>
                        <a:rPr lang="fr-CH" sz="1700" dirty="0" err="1"/>
                        <a:t>Industrialization</a:t>
                      </a:r>
                      <a:r>
                        <a:rPr lang="fr-CH" sz="1700" dirty="0"/>
                        <a:t> </a:t>
                      </a:r>
                      <a:r>
                        <a:rPr lang="fr-CH" sz="1700" dirty="0" err="1"/>
                        <a:t>study</a:t>
                      </a:r>
                      <a:endParaRPr lang="fr-CH" sz="1700" dirty="0"/>
                    </a:p>
                  </a:txBody>
                  <a:tcPr marL="109876" marR="109876" marT="54938" marB="54938"/>
                </a:tc>
                <a:tc>
                  <a:txBody>
                    <a:bodyPr/>
                    <a:lstStyle/>
                    <a:p>
                      <a:r>
                        <a:rPr lang="en-GB" sz="1700" dirty="0"/>
                        <a:t>ELYTT: commercial team 10K</a:t>
                      </a:r>
                      <a:endParaRPr lang="fr-CH" sz="1700" dirty="0"/>
                    </a:p>
                  </a:txBody>
                  <a:tcPr marL="109876" marR="109876" marT="54938" marB="54938"/>
                </a:tc>
                <a:extLst>
                  <a:ext uri="{0D108BD9-81ED-4DB2-BD59-A6C34878D82A}">
                    <a16:rowId xmlns:a16="http://schemas.microsoft.com/office/drawing/2014/main" val="3748651718"/>
                  </a:ext>
                </a:extLst>
              </a:tr>
            </a:tbl>
          </a:graphicData>
        </a:graphic>
      </p:graphicFrame>
    </p:spTree>
    <p:extLst>
      <p:ext uri="{BB962C8B-B14F-4D97-AF65-F5344CB8AC3E}">
        <p14:creationId xmlns:p14="http://schemas.microsoft.com/office/powerpoint/2010/main" val="12275439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BBAE3-0CEE-455F-1F2A-599D070D2F07}"/>
              </a:ext>
            </a:extLst>
          </p:cNvPr>
          <p:cNvSpPr>
            <a:spLocks noGrp="1"/>
          </p:cNvSpPr>
          <p:nvPr>
            <p:ph type="title"/>
          </p:nvPr>
        </p:nvSpPr>
        <p:spPr/>
        <p:txBody>
          <a:bodyPr/>
          <a:lstStyle/>
          <a:p>
            <a:r>
              <a:rPr lang="en-US" dirty="0"/>
              <a:t>Questions	</a:t>
            </a:r>
            <a:endParaRPr lang="en-GB" dirty="0"/>
          </a:p>
        </p:txBody>
      </p:sp>
      <p:sp>
        <p:nvSpPr>
          <p:cNvPr id="3" name="Content Placeholder 2">
            <a:extLst>
              <a:ext uri="{FF2B5EF4-FFF2-40B4-BE49-F238E27FC236}">
                <a16:creationId xmlns:a16="http://schemas.microsoft.com/office/drawing/2014/main" id="{793DB0E8-7D6A-E563-D7BF-848578BE070D}"/>
              </a:ext>
            </a:extLst>
          </p:cNvPr>
          <p:cNvSpPr>
            <a:spLocks noGrp="1"/>
          </p:cNvSpPr>
          <p:nvPr>
            <p:ph idx="1"/>
          </p:nvPr>
        </p:nvSpPr>
        <p:spPr/>
        <p:txBody>
          <a:bodyPr/>
          <a:lstStyle/>
          <a:p>
            <a:pPr marL="342900" lvl="0" indent="-342900">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rPr>
              <a:t>Could you express in quantitative and verifiable terms the improvements with respect to the state-of-the-art that your project is pursuing. </a:t>
            </a:r>
            <a:r>
              <a:rPr lang="en-GB" sz="1800" i="1" dirty="0">
                <a:solidFill>
                  <a:schemeClr val="accent5"/>
                </a:solidFill>
                <a:effectLst/>
                <a:latin typeface="Calibri" panose="020F0502020204030204" pitchFamily="34" charset="0"/>
                <a:ea typeface="Times New Roman" panose="02020603050405020304" pitchFamily="18" charset="0"/>
              </a:rPr>
              <a:t>9 kW power saving in a single system. 23.7% to 35.5% efficiency</a:t>
            </a:r>
            <a:endParaRPr lang="en-GB" sz="1800" i="1" dirty="0">
              <a:solidFill>
                <a:schemeClr val="accent5"/>
              </a:solidFill>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rPr>
              <a:t>What are the characteristics of the magnet and are there possible technical challenges in integrating it in the klystron? </a:t>
            </a:r>
            <a:r>
              <a:rPr lang="en-GB" sz="1800" i="1" dirty="0">
                <a:solidFill>
                  <a:schemeClr val="accent5"/>
                </a:solidFill>
                <a:effectLst/>
                <a:latin typeface="Calibri" panose="020F0502020204030204" pitchFamily="34" charset="0"/>
                <a:ea typeface="Times New Roman" panose="02020603050405020304" pitchFamily="18" charset="0"/>
              </a:rPr>
              <a:t>Permanent magnets. Integration may prove difficult </a:t>
            </a:r>
            <a:r>
              <a:rPr lang="en-GB" sz="1800" i="1" dirty="0">
                <a:solidFill>
                  <a:schemeClr val="accent5"/>
                </a:solidFill>
                <a:latin typeface="Calibri" panose="020F0502020204030204" pitchFamily="34" charset="0"/>
                <a:ea typeface="Times New Roman" panose="02020603050405020304" pitchFamily="18" charset="0"/>
              </a:rPr>
              <a:t>around input/output windows</a:t>
            </a:r>
            <a:endParaRPr lang="en-GB" sz="1800" i="1" dirty="0">
              <a:solidFill>
                <a:schemeClr val="accent5"/>
              </a:solidFill>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rPr>
              <a:t>What it the level of co-funding, in any, in the project? </a:t>
            </a:r>
            <a:r>
              <a:rPr lang="en-GB" sz="1800" i="1" dirty="0">
                <a:solidFill>
                  <a:schemeClr val="accent5"/>
                </a:solidFill>
                <a:effectLst/>
                <a:latin typeface="Calibri" panose="020F0502020204030204" pitchFamily="34" charset="0"/>
                <a:ea typeface="Times New Roman" panose="02020603050405020304" pitchFamily="18" charset="0"/>
              </a:rPr>
              <a:t>0.6FTE from HE-klystron project plus eventual klystron modifications (&lt;100K)</a:t>
            </a:r>
            <a:endParaRPr lang="en-GB" sz="1800" i="1" dirty="0">
              <a:solidFill>
                <a:schemeClr val="accent5"/>
              </a:solidFill>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rPr>
              <a:t>What are the key parameters to be measured when performing the magnetic stand alone test and the klystron RF tests and what are the values expected to be achieved? </a:t>
            </a:r>
            <a:r>
              <a:rPr lang="en-GB" sz="1800" i="1" dirty="0">
                <a:solidFill>
                  <a:schemeClr val="accent5"/>
                </a:solidFill>
                <a:effectLst/>
                <a:latin typeface="Calibri" panose="020F0502020204030204" pitchFamily="34" charset="0"/>
                <a:ea typeface="Times New Roman" panose="02020603050405020304" pitchFamily="18" charset="0"/>
              </a:rPr>
              <a:t>Magnetic field value and profile ~ 0.4	T</a:t>
            </a:r>
            <a:endParaRPr lang="en-GB" sz="1800" i="1" dirty="0">
              <a:solidFill>
                <a:schemeClr val="accent5"/>
              </a:solidFill>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rPr>
              <a:t>It seems strange that the interest of possible customers for the benefits of the technology does not induce and interest on the klystron producers.  Are there aspects that make this technology unattractive for klystron producers? </a:t>
            </a:r>
            <a:r>
              <a:rPr lang="en-GB" sz="1800" i="1" dirty="0">
                <a:solidFill>
                  <a:schemeClr val="accent5"/>
                </a:solidFill>
                <a:effectLst/>
                <a:latin typeface="Calibri" panose="020F0502020204030204" pitchFamily="34" charset="0"/>
                <a:ea typeface="Times New Roman" panose="02020603050405020304" pitchFamily="18" charset="0"/>
              </a:rPr>
              <a:t>Generally small market, specialised R&amp;D needed, and lack of magnet expertise</a:t>
            </a:r>
            <a:endParaRPr lang="en-GB" sz="1800" i="1" dirty="0">
              <a:solidFill>
                <a:schemeClr val="accent5"/>
              </a:solidFill>
              <a:effectLst/>
              <a:latin typeface="Calibri" panose="020F0502020204030204" pitchFamily="34" charset="0"/>
              <a:ea typeface="Calibri" panose="020F0502020204030204" pitchFamily="34" charset="0"/>
            </a:endParaRPr>
          </a:p>
          <a:p>
            <a:endParaRPr lang="en-GB" dirty="0"/>
          </a:p>
        </p:txBody>
      </p:sp>
      <p:sp>
        <p:nvSpPr>
          <p:cNvPr id="4" name="Footer Placeholder 3">
            <a:extLst>
              <a:ext uri="{FF2B5EF4-FFF2-40B4-BE49-F238E27FC236}">
                <a16:creationId xmlns:a16="http://schemas.microsoft.com/office/drawing/2014/main" id="{0F54C3BE-15A4-34DF-6476-62042F6ACFF6}"/>
              </a:ext>
            </a:extLst>
          </p:cNvPr>
          <p:cNvSpPr>
            <a:spLocks noGrp="1"/>
          </p:cNvSpPr>
          <p:nvPr>
            <p:ph type="ftr" sz="quarter" idx="11"/>
          </p:nvPr>
        </p:nvSpPr>
        <p:spPr/>
        <p:txBody>
          <a:bodyPr/>
          <a:lstStyle/>
          <a:p>
            <a:r>
              <a:rPr lang="en-US"/>
              <a:t>Marcello Losasso–  WP4 – I.FAST OSC  Meeting Nov. 2021</a:t>
            </a:r>
            <a:endParaRPr lang="en-US" dirty="0"/>
          </a:p>
        </p:txBody>
      </p:sp>
      <p:sp>
        <p:nvSpPr>
          <p:cNvPr id="5" name="Slide Number Placeholder 4">
            <a:extLst>
              <a:ext uri="{FF2B5EF4-FFF2-40B4-BE49-F238E27FC236}">
                <a16:creationId xmlns:a16="http://schemas.microsoft.com/office/drawing/2014/main" id="{20127A6A-71A7-57D3-84E4-0B3886CBF580}"/>
              </a:ext>
            </a:extLst>
          </p:cNvPr>
          <p:cNvSpPr>
            <a:spLocks noGrp="1"/>
          </p:cNvSpPr>
          <p:nvPr>
            <p:ph type="sldNum" sz="quarter" idx="12"/>
          </p:nvPr>
        </p:nvSpPr>
        <p:spPr/>
        <p:txBody>
          <a:bodyPr/>
          <a:lstStyle/>
          <a:p>
            <a:fld id="{F7A1A58B-7BA1-7E42-8231-6D1CB1C760B1}" type="slidenum">
              <a:rPr lang="en-US" smtClean="0"/>
              <a:pPr/>
              <a:t>12</a:t>
            </a:fld>
            <a:endParaRPr lang="en-US"/>
          </a:p>
        </p:txBody>
      </p:sp>
    </p:spTree>
    <p:extLst>
      <p:ext uri="{BB962C8B-B14F-4D97-AF65-F5344CB8AC3E}">
        <p14:creationId xmlns:p14="http://schemas.microsoft.com/office/powerpoint/2010/main" val="77876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13</a:t>
            </a:fld>
            <a:endParaRPr lang="en-US"/>
          </a:p>
        </p:txBody>
      </p:sp>
      <p:sp>
        <p:nvSpPr>
          <p:cNvPr id="3" name="TextBox 2">
            <a:extLst>
              <a:ext uri="{FF2B5EF4-FFF2-40B4-BE49-F238E27FC236}">
                <a16:creationId xmlns:a16="http://schemas.microsoft.com/office/drawing/2014/main" id="{DB261AFC-509E-9F46-992A-58F8196358ED}"/>
              </a:ext>
            </a:extLst>
          </p:cNvPr>
          <p:cNvSpPr txBox="1"/>
          <p:nvPr/>
        </p:nvSpPr>
        <p:spPr>
          <a:xfrm>
            <a:off x="4079776" y="548680"/>
            <a:ext cx="3538597" cy="584775"/>
          </a:xfrm>
          <a:prstGeom prst="rect">
            <a:avLst/>
          </a:prstGeom>
          <a:noFill/>
        </p:spPr>
        <p:txBody>
          <a:bodyPr wrap="none" rtlCol="0">
            <a:spAutoFit/>
          </a:bodyPr>
          <a:lstStyle/>
          <a:p>
            <a:r>
              <a:rPr lang="en-GB" sz="3200" dirty="0"/>
              <a:t>Contact information</a:t>
            </a:r>
          </a:p>
        </p:txBody>
      </p:sp>
      <p:sp>
        <p:nvSpPr>
          <p:cNvPr id="5" name="Content Placeholder 6">
            <a:extLst>
              <a:ext uri="{FF2B5EF4-FFF2-40B4-BE49-F238E27FC236}">
                <a16:creationId xmlns:a16="http://schemas.microsoft.com/office/drawing/2014/main" id="{81B20125-8768-3840-A777-6A41ABEC02E0}"/>
              </a:ext>
            </a:extLst>
          </p:cNvPr>
          <p:cNvSpPr txBox="1">
            <a:spLocks/>
          </p:cNvSpPr>
          <p:nvPr/>
        </p:nvSpPr>
        <p:spPr>
          <a:xfrm>
            <a:off x="3370316" y="2495359"/>
            <a:ext cx="4381867" cy="2558375"/>
          </a:xfrm>
          <a:prstGeom prst="rect">
            <a:avLst/>
          </a:prstGeom>
        </p:spPr>
        <p:txBody>
          <a:bodyPr anchor="ct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50000"/>
              </a:lnSpc>
              <a:spcBef>
                <a:spcPts val="0"/>
              </a:spcBef>
              <a:spcAft>
                <a:spcPts val="600"/>
              </a:spcAft>
              <a:buFont typeface="Arial"/>
              <a:buNone/>
            </a:pPr>
            <a:r>
              <a:rPr lang="en-US" sz="1600" b="1" dirty="0">
                <a:latin typeface="Tahoma" panose="020B0604030504040204" pitchFamily="34" charset="0"/>
                <a:ea typeface="Tahoma" panose="020B0604030504040204" pitchFamily="34" charset="0"/>
                <a:cs typeface="Tahoma" panose="020B0604030504040204" pitchFamily="34" charset="0"/>
              </a:rPr>
              <a:t>Primary Contact</a:t>
            </a:r>
          </a:p>
          <a:p>
            <a:pPr marL="0" indent="0">
              <a:lnSpc>
                <a:spcPct val="150000"/>
              </a:lnSpc>
              <a:spcBef>
                <a:spcPts val="0"/>
              </a:spcBef>
              <a:spcAft>
                <a:spcPts val="600"/>
              </a:spcAft>
              <a:buFont typeface="Arial"/>
              <a:buNone/>
            </a:pPr>
            <a:r>
              <a:rPr lang="en-US" sz="1600" b="1" dirty="0">
                <a:solidFill>
                  <a:srgbClr val="0F92CF"/>
                </a:solidFill>
                <a:latin typeface="Tahoma" panose="020B0604030504040204" pitchFamily="34" charset="0"/>
                <a:ea typeface="Tahoma" panose="020B0604030504040204" pitchFamily="34" charset="0"/>
                <a:cs typeface="Tahoma" panose="020B0604030504040204" pitchFamily="34" charset="0"/>
              </a:rPr>
              <a:t>Nuria Catalan Lasheras</a:t>
            </a:r>
          </a:p>
          <a:p>
            <a:pPr marL="0" indent="0">
              <a:lnSpc>
                <a:spcPct val="150000"/>
              </a:lnSpc>
              <a:spcBef>
                <a:spcPts val="0"/>
              </a:spcBef>
              <a:spcAft>
                <a:spcPts val="600"/>
              </a:spcAft>
              <a:buFont typeface="Arial"/>
              <a:buNone/>
            </a:pPr>
            <a:r>
              <a:rPr lang="en-US" sz="1200" cap="all" dirty="0">
                <a:latin typeface="Tahoma" panose="020B0604030504040204" pitchFamily="34" charset="0"/>
                <a:ea typeface="Tahoma" panose="020B0604030504040204" pitchFamily="34" charset="0"/>
                <a:cs typeface="Tahoma" panose="020B0604030504040204" pitchFamily="34" charset="0"/>
              </a:rPr>
              <a:t>Senior </a:t>
            </a:r>
            <a:r>
              <a:rPr lang="en-US" sz="1200" cap="all" dirty="0" err="1">
                <a:latin typeface="Tahoma" panose="020B0604030504040204" pitchFamily="34" charset="0"/>
                <a:ea typeface="Tahoma" panose="020B0604030504040204" pitchFamily="34" charset="0"/>
                <a:cs typeface="Tahoma" panose="020B0604030504040204" pitchFamily="34" charset="0"/>
              </a:rPr>
              <a:t>PhysiCIST</a:t>
            </a:r>
            <a:r>
              <a:rPr lang="en-US" sz="1200" cap="all" dirty="0">
                <a:latin typeface="Tahoma" panose="020B0604030504040204" pitchFamily="34" charset="0"/>
                <a:ea typeface="Tahoma" panose="020B0604030504040204" pitchFamily="34" charset="0"/>
                <a:cs typeface="Tahoma" panose="020B0604030504040204" pitchFamily="34" charset="0"/>
              </a:rPr>
              <a:t> CERN SY/RF</a:t>
            </a:r>
          </a:p>
          <a:p>
            <a:pPr marL="0" indent="0">
              <a:lnSpc>
                <a:spcPct val="150000"/>
              </a:lnSpc>
              <a:spcBef>
                <a:spcPts val="0"/>
              </a:spcBef>
              <a:spcAft>
                <a:spcPts val="600"/>
              </a:spcAft>
              <a:buNone/>
            </a:pPr>
            <a:r>
              <a:rPr lang="en-US" sz="1200" cap="all" dirty="0">
                <a:latin typeface="Tahoma" panose="020B0604030504040204" pitchFamily="34" charset="0"/>
                <a:ea typeface="Tahoma" panose="020B0604030504040204" pitchFamily="34" charset="0"/>
                <a:cs typeface="Tahoma" panose="020B0604030504040204" pitchFamily="34" charset="0"/>
              </a:rPr>
              <a:t>Mobile</a:t>
            </a:r>
            <a:r>
              <a:rPr lang="en-US" sz="1200" dirty="0">
                <a:latin typeface="Tahoma" panose="020B0604030504040204" pitchFamily="34" charset="0"/>
                <a:ea typeface="Tahoma" panose="020B0604030504040204" pitchFamily="34" charset="0"/>
                <a:cs typeface="Tahoma" panose="020B0604030504040204" pitchFamily="34" charset="0"/>
              </a:rPr>
              <a:t>: </a:t>
            </a:r>
            <a:r>
              <a:rPr lang="en-US" sz="1200" cap="all" dirty="0">
                <a:latin typeface="Tahoma" panose="020B0604030504040204" pitchFamily="34" charset="0"/>
                <a:ea typeface="Tahoma" panose="020B0604030504040204" pitchFamily="34" charset="0"/>
                <a:cs typeface="Tahoma" panose="020B0604030504040204" pitchFamily="34" charset="0"/>
              </a:rPr>
              <a:t>+41754110152</a:t>
            </a:r>
          </a:p>
          <a:p>
            <a:pPr marL="0" indent="0">
              <a:lnSpc>
                <a:spcPct val="150000"/>
              </a:lnSpc>
              <a:spcBef>
                <a:spcPts val="0"/>
              </a:spcBef>
              <a:spcAft>
                <a:spcPts val="600"/>
              </a:spcAft>
              <a:buFont typeface="Arial"/>
              <a:buNone/>
            </a:pPr>
            <a:r>
              <a:rPr lang="en-US" sz="1200" dirty="0">
                <a:latin typeface="Tahoma" panose="020B0604030504040204" pitchFamily="34" charset="0"/>
                <a:ea typeface="Tahoma" panose="020B0604030504040204" pitchFamily="34" charset="0"/>
                <a:cs typeface="Tahoma" panose="020B0604030504040204" pitchFamily="34" charset="0"/>
              </a:rPr>
              <a:t>E-MAIL: nuria.catalan.lasheras@cern.ch</a:t>
            </a:r>
          </a:p>
        </p:txBody>
      </p:sp>
    </p:spTree>
    <p:extLst>
      <p:ext uri="{BB962C8B-B14F-4D97-AF65-F5344CB8AC3E}">
        <p14:creationId xmlns:p14="http://schemas.microsoft.com/office/powerpoint/2010/main" val="309518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72238C3-921C-5586-5A98-DBF83B90E850}"/>
              </a:ext>
            </a:extLst>
          </p:cNvPr>
          <p:cNvPicPr/>
          <p:nvPr/>
        </p:nvPicPr>
        <p:blipFill rotWithShape="1">
          <a:blip r:embed="rId3"/>
          <a:srcRect r="5986"/>
          <a:stretch/>
        </p:blipFill>
        <p:spPr>
          <a:xfrm>
            <a:off x="5735960" y="2060848"/>
            <a:ext cx="2304256" cy="3268558"/>
          </a:xfrm>
          <a:prstGeom prst="rect">
            <a:avLst/>
          </a:prstGeom>
          <a:noFill/>
        </p:spPr>
      </p:pic>
      <p:pic>
        <p:nvPicPr>
          <p:cNvPr id="14" name="Picture 13" descr="Diagram&#10;&#10;Description automatically generated">
            <a:extLst>
              <a:ext uri="{FF2B5EF4-FFF2-40B4-BE49-F238E27FC236}">
                <a16:creationId xmlns:a16="http://schemas.microsoft.com/office/drawing/2014/main" id="{92B11D9B-691A-BBB2-08E6-18F2CA06848B}"/>
              </a:ext>
            </a:extLst>
          </p:cNvPr>
          <p:cNvPicPr>
            <a:picLocks noChangeAspect="1"/>
          </p:cNvPicPr>
          <p:nvPr/>
        </p:nvPicPr>
        <p:blipFill>
          <a:blip r:embed="rId4"/>
          <a:stretch>
            <a:fillRect/>
          </a:stretch>
        </p:blipFill>
        <p:spPr>
          <a:xfrm>
            <a:off x="7742681" y="3306605"/>
            <a:ext cx="3907438" cy="3268558"/>
          </a:xfrm>
          <a:prstGeom prst="rect">
            <a:avLst/>
          </a:prstGeom>
        </p:spPr>
      </p:pic>
      <p:pic>
        <p:nvPicPr>
          <p:cNvPr id="11" name="Picture 10" descr="Diagram&#10;&#10;Description automatically generated">
            <a:extLst>
              <a:ext uri="{FF2B5EF4-FFF2-40B4-BE49-F238E27FC236}">
                <a16:creationId xmlns:a16="http://schemas.microsoft.com/office/drawing/2014/main" id="{498B724B-EA20-17B0-4F37-812A98D72C79}"/>
              </a:ext>
            </a:extLst>
          </p:cNvPr>
          <p:cNvPicPr>
            <a:picLocks noChangeAspect="1"/>
          </p:cNvPicPr>
          <p:nvPr/>
        </p:nvPicPr>
        <p:blipFill>
          <a:blip r:embed="rId5"/>
          <a:stretch>
            <a:fillRect/>
          </a:stretch>
        </p:blipFill>
        <p:spPr>
          <a:xfrm>
            <a:off x="7742681" y="0"/>
            <a:ext cx="3907438" cy="3429000"/>
          </a:xfrm>
          <a:prstGeom prst="rect">
            <a:avLst/>
          </a:prstGeom>
        </p:spPr>
      </p:pic>
      <p:sp>
        <p:nvSpPr>
          <p:cNvPr id="2" name="TextBox 1">
            <a:extLst>
              <a:ext uri="{FF2B5EF4-FFF2-40B4-BE49-F238E27FC236}">
                <a16:creationId xmlns:a16="http://schemas.microsoft.com/office/drawing/2014/main" id="{A542EE27-4E2D-7B40-81BB-89EDB591B9A8}"/>
              </a:ext>
            </a:extLst>
          </p:cNvPr>
          <p:cNvSpPr txBox="1"/>
          <p:nvPr/>
        </p:nvSpPr>
        <p:spPr>
          <a:xfrm>
            <a:off x="838200" y="365125"/>
            <a:ext cx="10515600" cy="1325563"/>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4000" kern="1200" dirty="0">
                <a:solidFill>
                  <a:schemeClr val="accent5"/>
                </a:solidFill>
                <a:latin typeface="Montserrat ExtraBold" panose="00000900000000000000" pitchFamily="2" charset="0"/>
                <a:ea typeface="+mj-ea"/>
                <a:cs typeface="+mj-cs"/>
              </a:rPr>
              <a:t>Background and aim</a:t>
            </a:r>
          </a:p>
        </p:txBody>
      </p:sp>
      <p:sp>
        <p:nvSpPr>
          <p:cNvPr id="4" name="Content Placeholder 2">
            <a:extLst>
              <a:ext uri="{FF2B5EF4-FFF2-40B4-BE49-F238E27FC236}">
                <a16:creationId xmlns:a16="http://schemas.microsoft.com/office/drawing/2014/main" id="{2835EC22-7D1A-C04A-BEF4-9AC399A83135}"/>
              </a:ext>
            </a:extLst>
          </p:cNvPr>
          <p:cNvSpPr txBox="1">
            <a:spLocks/>
          </p:cNvSpPr>
          <p:nvPr/>
        </p:nvSpPr>
        <p:spPr>
          <a:xfrm>
            <a:off x="838200" y="1825625"/>
            <a:ext cx="5545832" cy="376361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600"/>
              </a:spcBef>
            </a:pPr>
            <a:r>
              <a:rPr lang="en-US" sz="1800" dirty="0">
                <a:effectLst/>
              </a:rPr>
              <a:t>Klystrons need an electromagnetic solenoid to guide the electrons on a vacuum tube. </a:t>
            </a:r>
          </a:p>
          <a:p>
            <a:pPr>
              <a:spcBef>
                <a:spcPts val="1600"/>
              </a:spcBef>
            </a:pPr>
            <a:r>
              <a:rPr lang="en-US" sz="1800" dirty="0"/>
              <a:t>E</a:t>
            </a:r>
            <a:r>
              <a:rPr lang="en-US" sz="1800" dirty="0">
                <a:effectLst/>
              </a:rPr>
              <a:t>lectrical and cooling energy required by them represents a large fraction of the total energy, especially in low duty cycle pulsed systems. </a:t>
            </a:r>
          </a:p>
          <a:p>
            <a:pPr>
              <a:spcBef>
                <a:spcPts val="1600"/>
              </a:spcBef>
            </a:pPr>
            <a:r>
              <a:rPr lang="en-US" sz="1800" dirty="0">
                <a:effectLst/>
              </a:rPr>
              <a:t>The contribution of the magnet is only enhanced when designing and building high efficiency klystrons.  28% to 32% </a:t>
            </a:r>
          </a:p>
          <a:p>
            <a:pPr>
              <a:spcBef>
                <a:spcPts val="1600"/>
              </a:spcBef>
            </a:pPr>
            <a:r>
              <a:rPr lang="en-US" sz="1800" dirty="0">
                <a:solidFill>
                  <a:srgbClr val="FF0000"/>
                </a:solidFill>
                <a:effectLst/>
              </a:rPr>
              <a:t>We want to design and build a permanent magnet solenoid for an available klystron</a:t>
            </a:r>
          </a:p>
          <a:p>
            <a:pPr>
              <a:spcBef>
                <a:spcPts val="1600"/>
              </a:spcBef>
            </a:pPr>
            <a:r>
              <a:rPr lang="en-US" sz="1800" dirty="0">
                <a:effectLst/>
              </a:rPr>
              <a:t>The final product will reduce the operational costs of any accelerator together with the associated carbon footprint.</a:t>
            </a:r>
          </a:p>
          <a:p>
            <a:pPr>
              <a:spcBef>
                <a:spcPts val="1600"/>
              </a:spcBef>
            </a:pPr>
            <a:endParaRPr lang="en-US" sz="1800" dirty="0"/>
          </a:p>
          <a:p>
            <a:pPr>
              <a:spcBef>
                <a:spcPts val="1600"/>
              </a:spcBef>
            </a:pPr>
            <a:endParaRPr lang="en-US" sz="1800" dirty="0"/>
          </a:p>
        </p:txBody>
      </p:sp>
      <p:sp>
        <p:nvSpPr>
          <p:cNvPr id="13" name="Footer Placeholder 4">
            <a:extLst>
              <a:ext uri="{FF2B5EF4-FFF2-40B4-BE49-F238E27FC236}">
                <a16:creationId xmlns:a16="http://schemas.microsoft.com/office/drawing/2014/main" id="{92AA4B1C-BBD5-F25F-FE8E-9C6F8CA040E0}"/>
              </a:ext>
            </a:extLst>
          </p:cNvPr>
          <p:cNvSpPr>
            <a:spLocks noGrp="1"/>
          </p:cNvSpPr>
          <p:nvPr>
            <p:ph type="ftr" sz="quarter" idx="11"/>
          </p:nvPr>
        </p:nvSpPr>
        <p:spPr>
          <a:xfrm>
            <a:off x="3216000" y="6129202"/>
            <a:ext cx="5760000" cy="365125"/>
          </a:xfrm>
        </p:spPr>
        <p:txBody>
          <a:bodyPr/>
          <a:lstStyle/>
          <a:p>
            <a:pPr>
              <a:spcAft>
                <a:spcPts val="600"/>
              </a:spcAft>
            </a:pPr>
            <a:r>
              <a:rPr lang="en-US" dirty="0"/>
              <a:t>Nuria Catalan Lasheras – IFAST IIF pitch Sep. 2022</a:t>
            </a:r>
          </a:p>
        </p:txBody>
      </p:sp>
      <p:sp>
        <p:nvSpPr>
          <p:cNvPr id="8" name="Slide Number Placeholder 3"/>
          <p:cNvSpPr>
            <a:spLocks noGrp="1"/>
          </p:cNvSpPr>
          <p:nvPr>
            <p:ph type="sldNum" sz="quarter" idx="12"/>
          </p:nvPr>
        </p:nvSpPr>
        <p:spPr>
          <a:xfrm>
            <a:off x="9696400" y="6129202"/>
            <a:ext cx="1657400" cy="365125"/>
          </a:xfrm>
        </p:spPr>
        <p:txBody>
          <a:bodyPr vert="horz" lIns="91440" tIns="45720" rIns="91440" bIns="45720" rtlCol="0" anchor="ctr">
            <a:normAutofit/>
          </a:bodyPr>
          <a:lstStyle>
            <a:lvl1pPr>
              <a:defRPr sz="1200">
                <a:solidFill>
                  <a:schemeClr val="accent5"/>
                </a:solidFill>
              </a:defRPr>
            </a:lvl1pPr>
          </a:lstStyle>
          <a:p>
            <a:pPr>
              <a:spcAft>
                <a:spcPts val="600"/>
              </a:spcAft>
            </a:pPr>
            <a:fld id="{F7A1A58B-7BA1-7E42-8231-6D1CB1C760B1}" type="slidenum">
              <a:rPr lang="en-US" smtClean="0"/>
              <a:pPr>
                <a:spcAft>
                  <a:spcPts val="600"/>
                </a:spcAft>
              </a:pPr>
              <a:t>2</a:t>
            </a:fld>
            <a:endParaRPr lang="en-US"/>
          </a:p>
        </p:txBody>
      </p:sp>
      <p:sp>
        <p:nvSpPr>
          <p:cNvPr id="15" name="TextBox 14">
            <a:extLst>
              <a:ext uri="{FF2B5EF4-FFF2-40B4-BE49-F238E27FC236}">
                <a16:creationId xmlns:a16="http://schemas.microsoft.com/office/drawing/2014/main" id="{C94A36BA-C66C-564A-358C-4AE27541029A}"/>
              </a:ext>
            </a:extLst>
          </p:cNvPr>
          <p:cNvSpPr txBox="1"/>
          <p:nvPr/>
        </p:nvSpPr>
        <p:spPr>
          <a:xfrm>
            <a:off x="7608169" y="436022"/>
            <a:ext cx="2672680" cy="461665"/>
          </a:xfrm>
          <a:prstGeom prst="rect">
            <a:avLst/>
          </a:prstGeom>
          <a:noFill/>
        </p:spPr>
        <p:txBody>
          <a:bodyPr wrap="square" rtlCol="0">
            <a:spAutoFit/>
          </a:bodyPr>
          <a:lstStyle/>
          <a:p>
            <a:r>
              <a:rPr lang="en-GB" sz="1200" b="1" dirty="0">
                <a:solidFill>
                  <a:srgbClr val="FF0000"/>
                </a:solidFill>
              </a:rPr>
              <a:t>Catalogue tube</a:t>
            </a:r>
          </a:p>
          <a:p>
            <a:r>
              <a:rPr lang="en-GB" sz="1200" b="1" dirty="0">
                <a:solidFill>
                  <a:srgbClr val="FF0000"/>
                </a:solidFill>
              </a:rPr>
              <a:t>AC/RF source efficiency 15.2%</a:t>
            </a:r>
          </a:p>
        </p:txBody>
      </p:sp>
      <p:sp>
        <p:nvSpPr>
          <p:cNvPr id="16" name="TextBox 15">
            <a:extLst>
              <a:ext uri="{FF2B5EF4-FFF2-40B4-BE49-F238E27FC236}">
                <a16:creationId xmlns:a16="http://schemas.microsoft.com/office/drawing/2014/main" id="{BEA9D583-0787-9F75-9806-756791A287FA}"/>
              </a:ext>
            </a:extLst>
          </p:cNvPr>
          <p:cNvSpPr txBox="1"/>
          <p:nvPr/>
        </p:nvSpPr>
        <p:spPr>
          <a:xfrm>
            <a:off x="7742681" y="3610169"/>
            <a:ext cx="2601791" cy="461665"/>
          </a:xfrm>
          <a:prstGeom prst="rect">
            <a:avLst/>
          </a:prstGeom>
          <a:noFill/>
        </p:spPr>
        <p:txBody>
          <a:bodyPr wrap="square" rtlCol="0">
            <a:spAutoFit/>
          </a:bodyPr>
          <a:lstStyle/>
          <a:p>
            <a:r>
              <a:rPr lang="en-GB" sz="1200" b="1" dirty="0">
                <a:solidFill>
                  <a:srgbClr val="FF0000"/>
                </a:solidFill>
              </a:rPr>
              <a:t>New HE Klystron</a:t>
            </a:r>
          </a:p>
          <a:p>
            <a:r>
              <a:rPr lang="en-GB" sz="1200" b="1" dirty="0">
                <a:solidFill>
                  <a:srgbClr val="FF0000"/>
                </a:solidFill>
              </a:rPr>
              <a:t>AC/RF source efficiency 23.7%</a:t>
            </a:r>
          </a:p>
        </p:txBody>
      </p:sp>
    </p:spTree>
    <p:extLst>
      <p:ext uri="{BB962C8B-B14F-4D97-AF65-F5344CB8AC3E}">
        <p14:creationId xmlns:p14="http://schemas.microsoft.com/office/powerpoint/2010/main" val="1563882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42EE27-4E2D-7B40-81BB-89EDB591B9A8}"/>
              </a:ext>
            </a:extLst>
          </p:cNvPr>
          <p:cNvSpPr txBox="1"/>
          <p:nvPr/>
        </p:nvSpPr>
        <p:spPr>
          <a:xfrm>
            <a:off x="838200" y="365125"/>
            <a:ext cx="10515600" cy="1325563"/>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4000" kern="1200" dirty="0">
                <a:solidFill>
                  <a:schemeClr val="accent5"/>
                </a:solidFill>
                <a:latin typeface="Montserrat ExtraBold" panose="00000900000000000000" pitchFamily="2" charset="0"/>
                <a:ea typeface="+mj-ea"/>
                <a:cs typeface="+mj-cs"/>
              </a:rPr>
              <a:t>Technical overview</a:t>
            </a:r>
          </a:p>
        </p:txBody>
      </p:sp>
      <p:sp>
        <p:nvSpPr>
          <p:cNvPr id="4" name="Content Placeholder 2">
            <a:extLst>
              <a:ext uri="{FF2B5EF4-FFF2-40B4-BE49-F238E27FC236}">
                <a16:creationId xmlns:a16="http://schemas.microsoft.com/office/drawing/2014/main" id="{2835EC22-7D1A-C04A-BEF4-9AC399A83135}"/>
              </a:ext>
            </a:extLst>
          </p:cNvPr>
          <p:cNvSpPr txBox="1">
            <a:spLocks/>
          </p:cNvSpPr>
          <p:nvPr/>
        </p:nvSpPr>
        <p:spPr>
          <a:xfrm>
            <a:off x="838200" y="1825625"/>
            <a:ext cx="10515600" cy="376361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a:spcBef>
                <a:spcPts val="10"/>
              </a:spcBef>
              <a:spcAft>
                <a:spcPts val="10"/>
              </a:spcAft>
            </a:pPr>
            <a:r>
              <a:rPr lang="en-US" sz="1500" dirty="0">
                <a:effectLst/>
              </a:rPr>
              <a:t>A team led by Dr. I. Syratchev has been working for the last 8 years on the development of the tools and techniques to improve klystrons for accelerators</a:t>
            </a:r>
            <a:r>
              <a:rPr lang="en-US" sz="1500" dirty="0"/>
              <a:t>.</a:t>
            </a:r>
          </a:p>
          <a:p>
            <a:pPr marL="457200" lvl="1">
              <a:spcBef>
                <a:spcPts val="10"/>
              </a:spcBef>
              <a:spcAft>
                <a:spcPts val="10"/>
              </a:spcAft>
            </a:pPr>
            <a:r>
              <a:rPr lang="en-US" sz="1500" dirty="0"/>
              <a:t>https://indico.cern.ch/event/1138197/contributions/4821294/</a:t>
            </a:r>
          </a:p>
          <a:p>
            <a:pPr marL="0" marR="0">
              <a:spcBef>
                <a:spcPts val="10"/>
              </a:spcBef>
              <a:spcAft>
                <a:spcPts val="10"/>
              </a:spcAft>
            </a:pPr>
            <a:endParaRPr lang="en-US" sz="1500" dirty="0">
              <a:effectLst/>
            </a:endParaRPr>
          </a:p>
          <a:p>
            <a:pPr marL="0" marR="0">
              <a:spcBef>
                <a:spcPts val="10"/>
              </a:spcBef>
              <a:spcAft>
                <a:spcPts val="10"/>
              </a:spcAft>
            </a:pPr>
            <a:r>
              <a:rPr lang="en-US" sz="1500" dirty="0">
                <a:effectLst/>
              </a:rPr>
              <a:t>CERN collaboration with U. Lancaster, and University of Chengdu (7 members)</a:t>
            </a:r>
          </a:p>
          <a:p>
            <a:pPr marL="0" marR="0">
              <a:spcBef>
                <a:spcPts val="10"/>
              </a:spcBef>
              <a:spcAft>
                <a:spcPts val="10"/>
              </a:spcAft>
            </a:pPr>
            <a:r>
              <a:rPr lang="en-US" sz="1500" dirty="0"/>
              <a:t>Design and simulation</a:t>
            </a:r>
            <a:r>
              <a:rPr lang="en-US" sz="1500" dirty="0">
                <a:effectLst/>
              </a:rPr>
              <a:t> software KLYC benchmarked against available codes with striking similar results and much faster computational speed. </a:t>
            </a:r>
          </a:p>
          <a:p>
            <a:pPr marL="0" marR="0">
              <a:spcBef>
                <a:spcPts val="10"/>
              </a:spcBef>
              <a:spcAft>
                <a:spcPts val="10"/>
              </a:spcAft>
            </a:pPr>
            <a:endParaRPr lang="en-US" sz="1500" dirty="0"/>
          </a:p>
          <a:p>
            <a:pPr marL="0" marR="0">
              <a:spcBef>
                <a:spcPts val="10"/>
              </a:spcBef>
              <a:spcAft>
                <a:spcPts val="10"/>
              </a:spcAft>
            </a:pPr>
            <a:endParaRPr lang="en-US" sz="1500" dirty="0">
              <a:effectLst/>
            </a:endParaRPr>
          </a:p>
          <a:p>
            <a:pPr marL="0" marR="0">
              <a:spcBef>
                <a:spcPts val="10"/>
              </a:spcBef>
              <a:spcAft>
                <a:spcPts val="10"/>
              </a:spcAft>
            </a:pPr>
            <a:r>
              <a:rPr lang="en-US" sz="1500" dirty="0">
                <a:effectLst/>
              </a:rPr>
              <a:t>Collaboration with klystron manufacturers on producing operational prototypes. </a:t>
            </a:r>
          </a:p>
          <a:p>
            <a:pPr marL="457200" lvl="1">
              <a:spcBef>
                <a:spcPts val="10"/>
              </a:spcBef>
              <a:spcAft>
                <a:spcPts val="10"/>
              </a:spcAft>
            </a:pPr>
            <a:r>
              <a:rPr lang="en-US" sz="1500" dirty="0"/>
              <a:t>O</a:t>
            </a:r>
            <a:r>
              <a:rPr lang="en-US" sz="1500" dirty="0">
                <a:effectLst/>
              </a:rPr>
              <a:t>ne tube built by CANON ETD (Japan) has achieved an efficiency of 54% from an original 43% design. </a:t>
            </a:r>
            <a:r>
              <a:rPr lang="en-US" sz="1500" dirty="0">
                <a:effectLst/>
                <a:hlinkClick r:id="rId3"/>
              </a:rPr>
              <a:t>https://cerncourier.com/a/cern-and-canon-demonstrate-efficient-klystron/</a:t>
            </a:r>
            <a:endParaRPr lang="en-US" sz="1500" dirty="0">
              <a:effectLst/>
            </a:endParaRPr>
          </a:p>
          <a:p>
            <a:pPr marL="457200" lvl="1">
              <a:spcBef>
                <a:spcPts val="10"/>
              </a:spcBef>
              <a:spcAft>
                <a:spcPts val="10"/>
              </a:spcAft>
            </a:pPr>
            <a:r>
              <a:rPr lang="en-US" sz="1500" dirty="0"/>
              <a:t>A new tube is under construction in Thales as part of the IFAST 11.2 work package. </a:t>
            </a:r>
          </a:p>
          <a:p>
            <a:pPr marL="0" marR="0">
              <a:spcBef>
                <a:spcPts val="10"/>
              </a:spcBef>
              <a:spcAft>
                <a:spcPts val="10"/>
              </a:spcAft>
            </a:pPr>
            <a:endParaRPr lang="en-US" sz="1500" dirty="0">
              <a:effectLst/>
            </a:endParaRPr>
          </a:p>
          <a:p>
            <a:pPr marL="0" marR="0" indent="0" algn="ctr">
              <a:spcBef>
                <a:spcPts val="10"/>
              </a:spcBef>
              <a:spcAft>
                <a:spcPts val="10"/>
              </a:spcAft>
              <a:buNone/>
            </a:pPr>
            <a:r>
              <a:rPr lang="en-US" sz="1600" dirty="0">
                <a:solidFill>
                  <a:srgbClr val="FF0000"/>
                </a:solidFill>
                <a:effectLst/>
              </a:rPr>
              <a:t>We would like to design and build a permanent magnet solenoid for the high efficiency 12 GHz, 8 MW pulsed klystron to reduce further the energy consumption and CO2 footprint</a:t>
            </a:r>
          </a:p>
          <a:p>
            <a:pPr marL="0" marR="0">
              <a:spcBef>
                <a:spcPts val="10"/>
              </a:spcBef>
              <a:spcAft>
                <a:spcPts val="10"/>
              </a:spcAft>
            </a:pPr>
            <a:endParaRPr lang="en-US" sz="1500" dirty="0"/>
          </a:p>
          <a:p>
            <a:pPr marL="0" marR="0">
              <a:spcBef>
                <a:spcPts val="10"/>
              </a:spcBef>
              <a:spcAft>
                <a:spcPts val="10"/>
              </a:spcAft>
            </a:pPr>
            <a:endParaRPr lang="en-US" sz="1500" dirty="0">
              <a:effectLst/>
            </a:endParaRPr>
          </a:p>
          <a:p>
            <a:pPr marL="0" marR="0">
              <a:spcBef>
                <a:spcPts val="10"/>
              </a:spcBef>
              <a:spcAft>
                <a:spcPts val="10"/>
              </a:spcAft>
            </a:pPr>
            <a:endParaRPr lang="en-US" sz="1500" dirty="0"/>
          </a:p>
        </p:txBody>
      </p:sp>
      <p:sp>
        <p:nvSpPr>
          <p:cNvPr id="8" name="Slide Number Placeholder 3"/>
          <p:cNvSpPr>
            <a:spLocks noGrp="1"/>
          </p:cNvSpPr>
          <p:nvPr>
            <p:ph type="sldNum" sz="quarter" idx="12"/>
          </p:nvPr>
        </p:nvSpPr>
        <p:spPr>
          <a:xfrm>
            <a:off x="9696400" y="6129202"/>
            <a:ext cx="1657400" cy="365125"/>
          </a:xfrm>
        </p:spPr>
        <p:txBody>
          <a:bodyPr vert="horz" lIns="91440" tIns="45720" rIns="91440" bIns="45720" rtlCol="0" anchor="ctr">
            <a:normAutofit/>
          </a:bodyPr>
          <a:lstStyle>
            <a:lvl1pPr>
              <a:defRPr sz="1200">
                <a:solidFill>
                  <a:schemeClr val="accent5"/>
                </a:solidFill>
              </a:defRPr>
            </a:lvl1pPr>
          </a:lstStyle>
          <a:p>
            <a:pPr>
              <a:spcAft>
                <a:spcPts val="600"/>
              </a:spcAft>
            </a:pPr>
            <a:fld id="{F7A1A58B-7BA1-7E42-8231-6D1CB1C760B1}" type="slidenum">
              <a:rPr lang="en-US" smtClean="0"/>
              <a:pPr>
                <a:spcAft>
                  <a:spcPts val="600"/>
                </a:spcAft>
              </a:pPr>
              <a:t>3</a:t>
            </a:fld>
            <a:endParaRPr lang="en-US"/>
          </a:p>
        </p:txBody>
      </p:sp>
      <p:sp>
        <p:nvSpPr>
          <p:cNvPr id="9" name="Footer Placeholder 4">
            <a:extLst>
              <a:ext uri="{FF2B5EF4-FFF2-40B4-BE49-F238E27FC236}">
                <a16:creationId xmlns:a16="http://schemas.microsoft.com/office/drawing/2014/main" id="{E7F591CC-E1A1-FFC7-2D96-021557DD549E}"/>
              </a:ext>
            </a:extLst>
          </p:cNvPr>
          <p:cNvSpPr txBox="1">
            <a:spLocks/>
          </p:cNvSpPr>
          <p:nvPr/>
        </p:nvSpPr>
        <p:spPr>
          <a:xfrm>
            <a:off x="3216000" y="6281602"/>
            <a:ext cx="5760000" cy="365125"/>
          </a:xfrm>
          <a:prstGeom prst="rect">
            <a:avLst/>
          </a:prstGeom>
        </p:spPr>
        <p:txBody>
          <a:bodyPr vert="horz" lIns="91440" tIns="45720" rIns="91440" bIns="45720" rtlCol="0" anchor="ctr"/>
          <a:lstStyle>
            <a:defPPr>
              <a:defRPr lang="fr-FR"/>
            </a:defPPr>
            <a:lvl1pPr marL="0" algn="ctr" defTabSz="457200" rtl="0" eaLnBrk="1" latinLnBrk="0" hangingPunct="1">
              <a:defRPr sz="1200" kern="1200">
                <a:solidFill>
                  <a:schemeClr val="accent5"/>
                </a:solidFill>
                <a:latin typeface="Montserrat" panose="00000500000000000000"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r>
              <a:rPr lang="en-US" dirty="0"/>
              <a:t>Nuria Catalan Lasheras – IFAST IIF pitch Sep. 2022</a:t>
            </a:r>
          </a:p>
        </p:txBody>
      </p:sp>
    </p:spTree>
    <p:extLst>
      <p:ext uri="{BB962C8B-B14F-4D97-AF65-F5344CB8AC3E}">
        <p14:creationId xmlns:p14="http://schemas.microsoft.com/office/powerpoint/2010/main" val="2409788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42EE27-4E2D-7B40-81BB-89EDB591B9A8}"/>
              </a:ext>
            </a:extLst>
          </p:cNvPr>
          <p:cNvSpPr txBox="1"/>
          <p:nvPr/>
        </p:nvSpPr>
        <p:spPr>
          <a:xfrm>
            <a:off x="838200" y="365125"/>
            <a:ext cx="10515600" cy="1325563"/>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4000" kern="1200">
                <a:solidFill>
                  <a:schemeClr val="accent5"/>
                </a:solidFill>
                <a:latin typeface="Montserrat ExtraBold" panose="00000900000000000000" pitchFamily="2" charset="0"/>
                <a:ea typeface="+mj-ea"/>
                <a:cs typeface="+mj-cs"/>
              </a:rPr>
              <a:t>Technical overview /2</a:t>
            </a:r>
          </a:p>
        </p:txBody>
      </p:sp>
      <p:sp>
        <p:nvSpPr>
          <p:cNvPr id="4" name="Content Placeholder 2">
            <a:extLst>
              <a:ext uri="{FF2B5EF4-FFF2-40B4-BE49-F238E27FC236}">
                <a16:creationId xmlns:a16="http://schemas.microsoft.com/office/drawing/2014/main" id="{2835EC22-7D1A-C04A-BEF4-9AC399A83135}"/>
              </a:ext>
            </a:extLst>
          </p:cNvPr>
          <p:cNvSpPr txBox="1">
            <a:spLocks/>
          </p:cNvSpPr>
          <p:nvPr/>
        </p:nvSpPr>
        <p:spPr>
          <a:xfrm>
            <a:off x="838200" y="1825625"/>
            <a:ext cx="10586392" cy="44116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a:spcBef>
                <a:spcPts val="10"/>
              </a:spcBef>
              <a:spcAft>
                <a:spcPts val="10"/>
              </a:spcAft>
            </a:pPr>
            <a:r>
              <a:rPr lang="en-US" sz="1400" dirty="0">
                <a:effectLst/>
              </a:rPr>
              <a:t>Most tubes in the market use electromagnets as focusing field for a klystron</a:t>
            </a:r>
          </a:p>
          <a:p>
            <a:pPr marL="0" marR="0">
              <a:spcBef>
                <a:spcPts val="10"/>
              </a:spcBef>
              <a:spcAft>
                <a:spcPts val="10"/>
              </a:spcAft>
            </a:pPr>
            <a:r>
              <a:rPr lang="en-US" sz="1400" dirty="0">
                <a:effectLst/>
              </a:rPr>
              <a:t>Periodic permanent</a:t>
            </a:r>
            <a:r>
              <a:rPr lang="en-US" sz="1400" dirty="0"/>
              <a:t> </a:t>
            </a:r>
            <a:r>
              <a:rPr lang="en-US" sz="1400" dirty="0">
                <a:effectLst/>
              </a:rPr>
              <a:t>magnet (PPM) configuration consists of alternating polarity rings set around the RF cavities</a:t>
            </a:r>
          </a:p>
          <a:p>
            <a:pPr marL="457200" lvl="1">
              <a:spcBef>
                <a:spcPts val="10"/>
              </a:spcBef>
              <a:spcAft>
                <a:spcPts val="10"/>
              </a:spcAft>
            </a:pPr>
            <a:r>
              <a:rPr lang="en-US" sz="1400" dirty="0">
                <a:effectLst/>
              </a:rPr>
              <a:t>(DOI:10.1109/JRPROC.1954.274515). </a:t>
            </a:r>
          </a:p>
          <a:p>
            <a:pPr marL="457200" lvl="1">
              <a:spcBef>
                <a:spcPts val="10"/>
              </a:spcBef>
              <a:spcAft>
                <a:spcPts val="10"/>
              </a:spcAft>
            </a:pPr>
            <a:r>
              <a:rPr lang="en-US" sz="1400" dirty="0">
                <a:effectLst/>
              </a:rPr>
              <a:t>https://accelconf.web.cern.ch/l02/PAPERS/TU465.PDF</a:t>
            </a:r>
          </a:p>
          <a:p>
            <a:pPr marL="228600" lvl="1" indent="0">
              <a:spcBef>
                <a:spcPts val="10"/>
              </a:spcBef>
              <a:spcAft>
                <a:spcPts val="10"/>
              </a:spcAft>
              <a:buNone/>
            </a:pPr>
            <a:endParaRPr lang="en-US" sz="1400" dirty="0">
              <a:effectLst/>
            </a:endParaRPr>
          </a:p>
          <a:p>
            <a:pPr marL="0" marR="0">
              <a:spcBef>
                <a:spcPts val="10"/>
              </a:spcBef>
              <a:spcAft>
                <a:spcPts val="10"/>
              </a:spcAft>
            </a:pPr>
            <a:r>
              <a:rPr lang="en-US" sz="1400" dirty="0">
                <a:effectLst/>
              </a:rPr>
              <a:t>This topology </a:t>
            </a:r>
            <a:r>
              <a:rPr lang="en-US" sz="1400" dirty="0"/>
              <a:t>produces an oscillating envelope for the electron beam </a:t>
            </a:r>
            <a:r>
              <a:rPr lang="en-US" sz="1400" dirty="0">
                <a:effectLst/>
              </a:rPr>
              <a:t>and generate losses along the tube.</a:t>
            </a:r>
          </a:p>
          <a:p>
            <a:pPr marL="0" marR="0">
              <a:spcBef>
                <a:spcPts val="10"/>
              </a:spcBef>
              <a:spcAft>
                <a:spcPts val="10"/>
              </a:spcAft>
            </a:pPr>
            <a:r>
              <a:rPr lang="en-US" sz="1400" dirty="0"/>
              <a:t>High efficiency klystrons require a much tighter control of the beam</a:t>
            </a:r>
          </a:p>
          <a:p>
            <a:pPr marL="0" marR="0">
              <a:spcBef>
                <a:spcPts val="10"/>
              </a:spcBef>
              <a:spcAft>
                <a:spcPts val="10"/>
              </a:spcAft>
            </a:pPr>
            <a:endParaRPr lang="en-US" sz="1400" dirty="0"/>
          </a:p>
          <a:p>
            <a:pPr marL="0" marR="0">
              <a:spcBef>
                <a:spcPts val="10"/>
              </a:spcBef>
              <a:spcAft>
                <a:spcPts val="10"/>
              </a:spcAft>
            </a:pPr>
            <a:endParaRPr lang="en-US" sz="1400" dirty="0"/>
          </a:p>
          <a:p>
            <a:pPr marL="0" marR="0">
              <a:spcBef>
                <a:spcPts val="10"/>
              </a:spcBef>
              <a:spcAft>
                <a:spcPts val="10"/>
              </a:spcAft>
            </a:pPr>
            <a:r>
              <a:rPr lang="en-US" sz="1400" dirty="0"/>
              <a:t>Already demonstrated PM pure solenoid by KEK/CANON (DOI:10.1109/JRPROC.1954.274515) (TRL6) with some loss of performance</a:t>
            </a:r>
          </a:p>
          <a:p>
            <a:pPr marL="0" marR="0">
              <a:spcBef>
                <a:spcPts val="10"/>
              </a:spcBef>
              <a:spcAft>
                <a:spcPts val="10"/>
              </a:spcAft>
            </a:pPr>
            <a:endParaRPr lang="en-US" sz="1400" dirty="0"/>
          </a:p>
          <a:p>
            <a:pPr marL="0" marR="0">
              <a:spcBef>
                <a:spcPts val="10"/>
              </a:spcBef>
              <a:spcAft>
                <a:spcPts val="10"/>
              </a:spcAft>
            </a:pPr>
            <a:endParaRPr lang="en-US" sz="1400" dirty="0"/>
          </a:p>
          <a:p>
            <a:pPr marL="0" marR="0">
              <a:spcBef>
                <a:spcPts val="10"/>
              </a:spcBef>
              <a:spcAft>
                <a:spcPts val="10"/>
              </a:spcAft>
            </a:pPr>
            <a:endParaRPr lang="en-US" sz="1400" dirty="0"/>
          </a:p>
          <a:p>
            <a:pPr marL="0" marR="0" indent="0" algn="ctr">
              <a:spcBef>
                <a:spcPts val="10"/>
              </a:spcBef>
              <a:spcAft>
                <a:spcPts val="10"/>
              </a:spcAft>
              <a:buNone/>
            </a:pPr>
            <a:endParaRPr lang="en-US" sz="1600" dirty="0">
              <a:solidFill>
                <a:srgbClr val="FF0000"/>
              </a:solidFill>
            </a:endParaRPr>
          </a:p>
          <a:p>
            <a:pPr marL="0" marR="0" indent="0" algn="ctr">
              <a:spcBef>
                <a:spcPts val="10"/>
              </a:spcBef>
              <a:spcAft>
                <a:spcPts val="10"/>
              </a:spcAft>
              <a:buNone/>
            </a:pPr>
            <a:endParaRPr lang="en-US" sz="1600" dirty="0">
              <a:solidFill>
                <a:srgbClr val="FF0000"/>
              </a:solidFill>
            </a:endParaRPr>
          </a:p>
          <a:p>
            <a:pPr marL="0" marR="0" indent="0" algn="ctr">
              <a:spcBef>
                <a:spcPts val="10"/>
              </a:spcBef>
              <a:spcAft>
                <a:spcPts val="10"/>
              </a:spcAft>
              <a:buNone/>
            </a:pPr>
            <a:endParaRPr lang="en-US" sz="1600" dirty="0">
              <a:solidFill>
                <a:srgbClr val="FF0000"/>
              </a:solidFill>
            </a:endParaRPr>
          </a:p>
          <a:p>
            <a:pPr marL="0" marR="0" indent="0" algn="ctr">
              <a:spcBef>
                <a:spcPts val="10"/>
              </a:spcBef>
              <a:spcAft>
                <a:spcPts val="10"/>
              </a:spcAft>
              <a:buNone/>
            </a:pPr>
            <a:endParaRPr lang="en-US" sz="1600" dirty="0">
              <a:solidFill>
                <a:srgbClr val="FF0000"/>
              </a:solidFill>
            </a:endParaRPr>
          </a:p>
          <a:p>
            <a:pPr marL="0" marR="0" indent="0" algn="ctr">
              <a:spcBef>
                <a:spcPts val="10"/>
              </a:spcBef>
              <a:spcAft>
                <a:spcPts val="10"/>
              </a:spcAft>
              <a:buNone/>
            </a:pPr>
            <a:endParaRPr lang="en-US" sz="1600" dirty="0">
              <a:solidFill>
                <a:srgbClr val="FF0000"/>
              </a:solidFill>
            </a:endParaRPr>
          </a:p>
          <a:p>
            <a:pPr marL="0" marR="0" indent="0" algn="ctr">
              <a:spcBef>
                <a:spcPts val="10"/>
              </a:spcBef>
              <a:spcAft>
                <a:spcPts val="10"/>
              </a:spcAft>
              <a:buNone/>
            </a:pPr>
            <a:r>
              <a:rPr lang="en-US" sz="1600" dirty="0">
                <a:solidFill>
                  <a:srgbClr val="FF0000"/>
                </a:solidFill>
              </a:rPr>
              <a:t>We propose to use a pure solenoid topology optimized together with the klystron dynamics in operation conditions (TRL7)</a:t>
            </a:r>
            <a:endParaRPr lang="en-US" sz="1600" dirty="0">
              <a:solidFill>
                <a:srgbClr val="FF0000"/>
              </a:solidFill>
              <a:effectLst/>
            </a:endParaRPr>
          </a:p>
        </p:txBody>
      </p:sp>
      <p:pic>
        <p:nvPicPr>
          <p:cNvPr id="2054" name="Picture 6">
            <a:extLst>
              <a:ext uri="{FF2B5EF4-FFF2-40B4-BE49-F238E27FC236}">
                <a16:creationId xmlns:a16="http://schemas.microsoft.com/office/drawing/2014/main" id="{B2D39533-A008-717D-930F-FA5E3A1B467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359181" y="712974"/>
            <a:ext cx="3813128" cy="800758"/>
          </a:xfrm>
          <a:prstGeom prst="rect">
            <a:avLst/>
          </a:prstGeom>
          <a:solidFill>
            <a:srgbClr val="FFFFFF"/>
          </a:solidFill>
        </p:spPr>
      </p:pic>
      <p:sp>
        <p:nvSpPr>
          <p:cNvPr id="8" name="Slide Number Placeholder 3"/>
          <p:cNvSpPr>
            <a:spLocks noGrp="1"/>
          </p:cNvSpPr>
          <p:nvPr>
            <p:ph type="sldNum" sz="quarter" idx="12"/>
          </p:nvPr>
        </p:nvSpPr>
        <p:spPr>
          <a:xfrm>
            <a:off x="9696400" y="6129202"/>
            <a:ext cx="1657400" cy="365125"/>
          </a:xfrm>
        </p:spPr>
        <p:txBody>
          <a:bodyPr vert="horz" lIns="91440" tIns="45720" rIns="91440" bIns="45720" rtlCol="0" anchor="ctr">
            <a:normAutofit/>
          </a:bodyPr>
          <a:lstStyle>
            <a:lvl1pPr>
              <a:defRPr sz="1200">
                <a:solidFill>
                  <a:schemeClr val="accent5"/>
                </a:solidFill>
              </a:defRPr>
            </a:lvl1pPr>
          </a:lstStyle>
          <a:p>
            <a:pPr>
              <a:spcAft>
                <a:spcPts val="600"/>
              </a:spcAft>
            </a:pPr>
            <a:fld id="{F7A1A58B-7BA1-7E42-8231-6D1CB1C760B1}" type="slidenum">
              <a:rPr lang="en-US" smtClean="0"/>
              <a:pPr>
                <a:spcAft>
                  <a:spcPts val="600"/>
                </a:spcAft>
              </a:pPr>
              <a:t>4</a:t>
            </a:fld>
            <a:endParaRPr lang="en-US"/>
          </a:p>
        </p:txBody>
      </p:sp>
      <p:sp>
        <p:nvSpPr>
          <p:cNvPr id="14" name="Footer Placeholder 4">
            <a:extLst>
              <a:ext uri="{FF2B5EF4-FFF2-40B4-BE49-F238E27FC236}">
                <a16:creationId xmlns:a16="http://schemas.microsoft.com/office/drawing/2014/main" id="{5AEAF746-ECF5-561D-5EEA-91B7FFF63508}"/>
              </a:ext>
            </a:extLst>
          </p:cNvPr>
          <p:cNvSpPr>
            <a:spLocks noGrp="1"/>
          </p:cNvSpPr>
          <p:nvPr>
            <p:ph type="ftr" sz="quarter" idx="11"/>
          </p:nvPr>
        </p:nvSpPr>
        <p:spPr>
          <a:xfrm>
            <a:off x="3216000" y="6129202"/>
            <a:ext cx="5760000" cy="365125"/>
          </a:xfrm>
        </p:spPr>
        <p:txBody>
          <a:bodyPr/>
          <a:lstStyle/>
          <a:p>
            <a:pPr>
              <a:spcAft>
                <a:spcPts val="600"/>
              </a:spcAft>
            </a:pPr>
            <a:r>
              <a:rPr lang="en-US" dirty="0"/>
              <a:t>Nuria Catalan Lasheras – IFAST IIF pitch Sep. 2022</a:t>
            </a:r>
          </a:p>
        </p:txBody>
      </p:sp>
      <p:pic>
        <p:nvPicPr>
          <p:cNvPr id="5" name="Picture 4">
            <a:extLst>
              <a:ext uri="{FF2B5EF4-FFF2-40B4-BE49-F238E27FC236}">
                <a16:creationId xmlns:a16="http://schemas.microsoft.com/office/drawing/2014/main" id="{FB266A37-57C6-793B-0EC7-988E69EBA8BE}"/>
              </a:ext>
            </a:extLst>
          </p:cNvPr>
          <p:cNvPicPr>
            <a:picLocks noChangeAspect="1"/>
          </p:cNvPicPr>
          <p:nvPr/>
        </p:nvPicPr>
        <p:blipFill>
          <a:blip r:embed="rId4"/>
          <a:stretch>
            <a:fillRect/>
          </a:stretch>
        </p:blipFill>
        <p:spPr>
          <a:xfrm>
            <a:off x="3504847" y="3955311"/>
            <a:ext cx="2351885" cy="1607006"/>
          </a:xfrm>
          <a:prstGeom prst="rect">
            <a:avLst/>
          </a:prstGeom>
        </p:spPr>
      </p:pic>
      <p:pic>
        <p:nvPicPr>
          <p:cNvPr id="7" name="Picture 6">
            <a:extLst>
              <a:ext uri="{FF2B5EF4-FFF2-40B4-BE49-F238E27FC236}">
                <a16:creationId xmlns:a16="http://schemas.microsoft.com/office/drawing/2014/main" id="{822273FD-C865-54E5-22C2-3D62B9706A87}"/>
              </a:ext>
            </a:extLst>
          </p:cNvPr>
          <p:cNvPicPr>
            <a:picLocks noChangeAspect="1"/>
          </p:cNvPicPr>
          <p:nvPr/>
        </p:nvPicPr>
        <p:blipFill>
          <a:blip r:embed="rId5"/>
          <a:stretch>
            <a:fillRect/>
          </a:stretch>
        </p:blipFill>
        <p:spPr>
          <a:xfrm>
            <a:off x="6428542" y="3807519"/>
            <a:ext cx="2351885" cy="1862093"/>
          </a:xfrm>
          <a:prstGeom prst="rect">
            <a:avLst/>
          </a:prstGeom>
        </p:spPr>
      </p:pic>
    </p:spTree>
    <p:extLst>
      <p:ext uri="{BB962C8B-B14F-4D97-AF65-F5344CB8AC3E}">
        <p14:creationId xmlns:p14="http://schemas.microsoft.com/office/powerpoint/2010/main" val="1423434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42EE27-4E2D-7B40-81BB-89EDB591B9A8}"/>
              </a:ext>
            </a:extLst>
          </p:cNvPr>
          <p:cNvSpPr txBox="1"/>
          <p:nvPr/>
        </p:nvSpPr>
        <p:spPr>
          <a:xfrm>
            <a:off x="838200" y="365125"/>
            <a:ext cx="10515600" cy="1325563"/>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4000" kern="1200">
                <a:solidFill>
                  <a:schemeClr val="accent5"/>
                </a:solidFill>
                <a:latin typeface="Montserrat ExtraBold" panose="00000900000000000000" pitchFamily="2" charset="0"/>
                <a:ea typeface="+mj-ea"/>
                <a:cs typeface="+mj-cs"/>
              </a:rPr>
              <a:t>ELYTT experience</a:t>
            </a:r>
            <a:endParaRPr lang="en-US" sz="4000" kern="1200" dirty="0">
              <a:solidFill>
                <a:schemeClr val="accent5"/>
              </a:solidFill>
              <a:latin typeface="Montserrat ExtraBold" panose="00000900000000000000" pitchFamily="2" charset="0"/>
              <a:ea typeface="+mj-ea"/>
              <a:cs typeface="+mj-cs"/>
            </a:endParaRPr>
          </a:p>
        </p:txBody>
      </p:sp>
      <p:sp>
        <p:nvSpPr>
          <p:cNvPr id="15" name="TextBox 14">
            <a:extLst>
              <a:ext uri="{FF2B5EF4-FFF2-40B4-BE49-F238E27FC236}">
                <a16:creationId xmlns:a16="http://schemas.microsoft.com/office/drawing/2014/main" id="{07F9D900-C8F2-FDAE-A537-815B07583B5C}"/>
              </a:ext>
            </a:extLst>
          </p:cNvPr>
          <p:cNvSpPr txBox="1"/>
          <p:nvPr/>
        </p:nvSpPr>
        <p:spPr>
          <a:xfrm>
            <a:off x="838200" y="1825625"/>
            <a:ext cx="5181600" cy="3763615"/>
          </a:xfrm>
          <a:prstGeom prst="rect">
            <a:avLst/>
          </a:prstGeom>
        </p:spPr>
        <p:txBody>
          <a:bodyPr vert="horz" lIns="91440" tIns="45720" rIns="91440" bIns="45720" rtlCol="0">
            <a:normAutofit/>
          </a:bodyPr>
          <a:lstStyle/>
          <a:p>
            <a:pPr indent="-228600" defTabSz="914400">
              <a:lnSpc>
                <a:spcPct val="90000"/>
              </a:lnSpc>
              <a:spcAft>
                <a:spcPts val="600"/>
              </a:spcAft>
              <a:buClr>
                <a:schemeClr val="accent1"/>
              </a:buClr>
              <a:buFont typeface="Arial"/>
              <a:buChar char="•"/>
            </a:pPr>
            <a:r>
              <a:rPr lang="en-US" dirty="0">
                <a:latin typeface="Montserrat" panose="00000500000000000000" pitchFamily="2" charset="0"/>
              </a:rPr>
              <a:t>ELYTT team: Led by J. Lucas. Ample experience in permanent magnets and (EM) solenoids for klystrons. </a:t>
            </a:r>
            <a:endParaRPr lang="en-US" dirty="0">
              <a:effectLst/>
              <a:latin typeface="Montserrat" panose="00000500000000000000" pitchFamily="2" charset="0"/>
            </a:endParaRPr>
          </a:p>
          <a:p>
            <a:pPr indent="-228600" defTabSz="914400">
              <a:lnSpc>
                <a:spcPct val="90000"/>
              </a:lnSpc>
              <a:spcAft>
                <a:spcPts val="600"/>
              </a:spcAft>
              <a:buClr>
                <a:schemeClr val="accent1"/>
              </a:buClr>
              <a:buFont typeface="Arial"/>
              <a:buChar char="•"/>
            </a:pPr>
            <a:r>
              <a:rPr lang="en-US" dirty="0">
                <a:effectLst/>
                <a:latin typeface="Montserrat" panose="00000500000000000000" pitchFamily="2" charset="0"/>
              </a:rPr>
              <a:t>The team in </a:t>
            </a:r>
            <a:r>
              <a:rPr lang="en-US" dirty="0" err="1">
                <a:effectLst/>
                <a:latin typeface="Montserrat" panose="00000500000000000000" pitchFamily="2" charset="0"/>
              </a:rPr>
              <a:t>Elytt</a:t>
            </a:r>
            <a:r>
              <a:rPr lang="en-US" dirty="0">
                <a:effectLst/>
                <a:latin typeface="Montserrat" panose="00000500000000000000" pitchFamily="2" charset="0"/>
              </a:rPr>
              <a:t> has designed and built magnets, power supplies, and energy storage systems for highly exigent science universities and laboratories (ITER, CERN, DESY, GSI, SESAME, etc.). </a:t>
            </a:r>
          </a:p>
          <a:p>
            <a:pPr indent="-228600" defTabSz="914400">
              <a:lnSpc>
                <a:spcPct val="90000"/>
              </a:lnSpc>
              <a:spcAft>
                <a:spcPts val="600"/>
              </a:spcAft>
              <a:buClr>
                <a:schemeClr val="accent1"/>
              </a:buClr>
              <a:buFont typeface="Arial"/>
              <a:buChar char="•"/>
            </a:pPr>
            <a:r>
              <a:rPr lang="en-US" dirty="0">
                <a:effectLst/>
                <a:latin typeface="Montserrat" panose="00000500000000000000" pitchFamily="2" charset="0"/>
              </a:rPr>
              <a:t>Their team consists of engineers with large experience in the area of high technologies together with a high-quality manufacturing unit in the north of Spain. </a:t>
            </a:r>
          </a:p>
        </p:txBody>
      </p:sp>
      <p:sp>
        <p:nvSpPr>
          <p:cNvPr id="8" name="Slide Number Placeholder 3"/>
          <p:cNvSpPr>
            <a:spLocks noGrp="1"/>
          </p:cNvSpPr>
          <p:nvPr>
            <p:ph type="sldNum" sz="quarter" idx="12"/>
          </p:nvPr>
        </p:nvSpPr>
        <p:spPr>
          <a:xfrm>
            <a:off x="9696400" y="6129202"/>
            <a:ext cx="1657400" cy="365125"/>
          </a:xfrm>
        </p:spPr>
        <p:txBody>
          <a:bodyPr vert="horz" lIns="91440" tIns="45720" rIns="91440" bIns="45720" rtlCol="0" anchor="ctr">
            <a:normAutofit/>
          </a:bodyPr>
          <a:lstStyle>
            <a:lvl1pPr>
              <a:defRPr sz="1200">
                <a:solidFill>
                  <a:schemeClr val="accent5"/>
                </a:solidFill>
              </a:defRPr>
            </a:lvl1pPr>
          </a:lstStyle>
          <a:p>
            <a:pPr>
              <a:spcAft>
                <a:spcPts val="600"/>
              </a:spcAft>
            </a:pPr>
            <a:fld id="{F7A1A58B-7BA1-7E42-8231-6D1CB1C760B1}" type="slidenum">
              <a:rPr lang="en-US" smtClean="0"/>
              <a:pPr>
                <a:spcAft>
                  <a:spcPts val="600"/>
                </a:spcAft>
              </a:pPr>
              <a:t>5</a:t>
            </a:fld>
            <a:endParaRPr lang="en-US"/>
          </a:p>
        </p:txBody>
      </p:sp>
      <p:sp>
        <p:nvSpPr>
          <p:cNvPr id="17" name="Footer Placeholder 4">
            <a:extLst>
              <a:ext uri="{FF2B5EF4-FFF2-40B4-BE49-F238E27FC236}">
                <a16:creationId xmlns:a16="http://schemas.microsoft.com/office/drawing/2014/main" id="{186C83EF-2873-A770-7C6F-6F7E370E2BD3}"/>
              </a:ext>
            </a:extLst>
          </p:cNvPr>
          <p:cNvSpPr>
            <a:spLocks noGrp="1"/>
          </p:cNvSpPr>
          <p:nvPr>
            <p:ph type="ftr" sz="quarter" idx="11"/>
          </p:nvPr>
        </p:nvSpPr>
        <p:spPr>
          <a:xfrm>
            <a:off x="3216000" y="6129202"/>
            <a:ext cx="5760000" cy="365125"/>
          </a:xfrm>
        </p:spPr>
        <p:txBody>
          <a:bodyPr/>
          <a:lstStyle/>
          <a:p>
            <a:pPr>
              <a:spcAft>
                <a:spcPts val="600"/>
              </a:spcAft>
            </a:pPr>
            <a:r>
              <a:rPr lang="en-US" dirty="0"/>
              <a:t>Nuria Catalan Lasheras – IFAST IIF pitch Sep. 2022</a:t>
            </a:r>
          </a:p>
        </p:txBody>
      </p:sp>
      <p:pic>
        <p:nvPicPr>
          <p:cNvPr id="4" name="Picture 3">
            <a:extLst>
              <a:ext uri="{FF2B5EF4-FFF2-40B4-BE49-F238E27FC236}">
                <a16:creationId xmlns:a16="http://schemas.microsoft.com/office/drawing/2014/main" id="{73502423-9A38-0007-993D-D5D28F61493D}"/>
              </a:ext>
            </a:extLst>
          </p:cNvPr>
          <p:cNvPicPr>
            <a:picLocks noChangeAspect="1"/>
          </p:cNvPicPr>
          <p:nvPr/>
        </p:nvPicPr>
        <p:blipFill>
          <a:blip r:embed="rId3"/>
          <a:stretch>
            <a:fillRect/>
          </a:stretch>
        </p:blipFill>
        <p:spPr>
          <a:xfrm>
            <a:off x="6456040" y="2800077"/>
            <a:ext cx="4447746" cy="3262275"/>
          </a:xfrm>
          <a:prstGeom prst="rect">
            <a:avLst/>
          </a:prstGeom>
        </p:spPr>
      </p:pic>
      <p:pic>
        <p:nvPicPr>
          <p:cNvPr id="6" name="Picture 5">
            <a:extLst>
              <a:ext uri="{FF2B5EF4-FFF2-40B4-BE49-F238E27FC236}">
                <a16:creationId xmlns:a16="http://schemas.microsoft.com/office/drawing/2014/main" id="{6ADD40BA-378F-1744-D90A-9A9210ED1A64}"/>
              </a:ext>
            </a:extLst>
          </p:cNvPr>
          <p:cNvPicPr>
            <a:picLocks noChangeAspect="1"/>
          </p:cNvPicPr>
          <p:nvPr/>
        </p:nvPicPr>
        <p:blipFill>
          <a:blip r:embed="rId4"/>
          <a:stretch>
            <a:fillRect/>
          </a:stretch>
        </p:blipFill>
        <p:spPr>
          <a:xfrm>
            <a:off x="8120283" y="795648"/>
            <a:ext cx="3152233" cy="2384556"/>
          </a:xfrm>
          <a:prstGeom prst="rect">
            <a:avLst/>
          </a:prstGeom>
        </p:spPr>
      </p:pic>
    </p:spTree>
    <p:extLst>
      <p:ext uri="{BB962C8B-B14F-4D97-AF65-F5344CB8AC3E}">
        <p14:creationId xmlns:p14="http://schemas.microsoft.com/office/powerpoint/2010/main" val="3408847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42EE27-4E2D-7B40-81BB-89EDB591B9A8}"/>
              </a:ext>
            </a:extLst>
          </p:cNvPr>
          <p:cNvSpPr txBox="1"/>
          <p:nvPr/>
        </p:nvSpPr>
        <p:spPr>
          <a:xfrm>
            <a:off x="838200" y="365125"/>
            <a:ext cx="10515600" cy="1325563"/>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4000" kern="1200" dirty="0">
                <a:solidFill>
                  <a:schemeClr val="accent5"/>
                </a:solidFill>
                <a:latin typeface="Montserrat ExtraBold" panose="00000900000000000000" pitchFamily="2" charset="0"/>
                <a:ea typeface="+mj-ea"/>
                <a:cs typeface="+mj-cs"/>
              </a:rPr>
              <a:t>Work plan</a:t>
            </a:r>
          </a:p>
        </p:txBody>
      </p:sp>
      <p:sp>
        <p:nvSpPr>
          <p:cNvPr id="8" name="Slide Number Placeholder 3"/>
          <p:cNvSpPr>
            <a:spLocks noGrp="1"/>
          </p:cNvSpPr>
          <p:nvPr>
            <p:ph type="sldNum" sz="quarter" idx="12"/>
          </p:nvPr>
        </p:nvSpPr>
        <p:spPr>
          <a:xfrm>
            <a:off x="9696400" y="6129202"/>
            <a:ext cx="1657400" cy="365125"/>
          </a:xfrm>
        </p:spPr>
        <p:txBody>
          <a:bodyPr vert="horz" lIns="91440" tIns="45720" rIns="91440" bIns="45720" rtlCol="0" anchor="ctr">
            <a:normAutofit/>
          </a:bodyPr>
          <a:lstStyle>
            <a:lvl1pPr>
              <a:defRPr sz="1200">
                <a:solidFill>
                  <a:schemeClr val="accent5"/>
                </a:solidFill>
              </a:defRPr>
            </a:lvl1pPr>
          </a:lstStyle>
          <a:p>
            <a:pPr>
              <a:spcAft>
                <a:spcPts val="600"/>
              </a:spcAft>
            </a:pPr>
            <a:fld id="{F7A1A58B-7BA1-7E42-8231-6D1CB1C760B1}" type="slidenum">
              <a:rPr lang="en-US" smtClean="0"/>
              <a:pPr>
                <a:spcAft>
                  <a:spcPts val="600"/>
                </a:spcAft>
              </a:pPr>
              <a:t>6</a:t>
            </a:fld>
            <a:endParaRPr lang="en-US"/>
          </a:p>
        </p:txBody>
      </p:sp>
      <p:graphicFrame>
        <p:nvGraphicFramePr>
          <p:cNvPr id="9" name="Table 4">
            <a:extLst>
              <a:ext uri="{FF2B5EF4-FFF2-40B4-BE49-F238E27FC236}">
                <a16:creationId xmlns:a16="http://schemas.microsoft.com/office/drawing/2014/main" id="{06B4197A-F8A0-218A-4691-F701B6CF125B}"/>
              </a:ext>
            </a:extLst>
          </p:cNvPr>
          <p:cNvGraphicFramePr>
            <a:graphicFrameLocks noGrp="1"/>
          </p:cNvGraphicFramePr>
          <p:nvPr>
            <p:extLst>
              <p:ext uri="{D42A27DB-BD31-4B8C-83A1-F6EECF244321}">
                <p14:modId xmlns:p14="http://schemas.microsoft.com/office/powerpoint/2010/main" val="3455332742"/>
              </p:ext>
            </p:extLst>
          </p:nvPr>
        </p:nvGraphicFramePr>
        <p:xfrm>
          <a:off x="871122" y="1825625"/>
          <a:ext cx="10449757" cy="3979803"/>
        </p:xfrm>
        <a:graphic>
          <a:graphicData uri="http://schemas.openxmlformats.org/drawingml/2006/table">
            <a:tbl>
              <a:tblPr firstRow="1" bandRow="1">
                <a:tableStyleId>{7DF18680-E054-41AD-8BC1-D1AEF772440D}</a:tableStyleId>
              </a:tblPr>
              <a:tblGrid>
                <a:gridCol w="2900813">
                  <a:extLst>
                    <a:ext uri="{9D8B030D-6E8A-4147-A177-3AD203B41FA5}">
                      <a16:colId xmlns:a16="http://schemas.microsoft.com/office/drawing/2014/main" val="1247805613"/>
                    </a:ext>
                  </a:extLst>
                </a:gridCol>
                <a:gridCol w="1291596">
                  <a:extLst>
                    <a:ext uri="{9D8B030D-6E8A-4147-A177-3AD203B41FA5}">
                      <a16:colId xmlns:a16="http://schemas.microsoft.com/office/drawing/2014/main" val="977663431"/>
                    </a:ext>
                  </a:extLst>
                </a:gridCol>
                <a:gridCol w="6257348">
                  <a:extLst>
                    <a:ext uri="{9D8B030D-6E8A-4147-A177-3AD203B41FA5}">
                      <a16:colId xmlns:a16="http://schemas.microsoft.com/office/drawing/2014/main" val="2718173863"/>
                    </a:ext>
                  </a:extLst>
                </a:gridCol>
              </a:tblGrid>
              <a:tr h="670233">
                <a:tc>
                  <a:txBody>
                    <a:bodyPr/>
                    <a:lstStyle/>
                    <a:p>
                      <a:r>
                        <a:rPr lang="fr-CH" sz="1700" dirty="0"/>
                        <a:t>Work package</a:t>
                      </a:r>
                    </a:p>
                  </a:txBody>
                  <a:tcPr marL="110478" marR="110478" marT="55239" marB="55239"/>
                </a:tc>
                <a:tc>
                  <a:txBody>
                    <a:bodyPr/>
                    <a:lstStyle/>
                    <a:p>
                      <a:r>
                        <a:rPr lang="fr-CH" sz="1700" dirty="0"/>
                        <a:t>Partner in charge</a:t>
                      </a:r>
                    </a:p>
                  </a:txBody>
                  <a:tcPr marL="110478" marR="110478" marT="55239" marB="55239"/>
                </a:tc>
                <a:tc>
                  <a:txBody>
                    <a:bodyPr/>
                    <a:lstStyle/>
                    <a:p>
                      <a:r>
                        <a:rPr lang="fr-CH" sz="1700" dirty="0"/>
                        <a:t>Description</a:t>
                      </a:r>
                    </a:p>
                  </a:txBody>
                  <a:tcPr marL="110478" marR="110478" marT="55239" marB="55239"/>
                </a:tc>
                <a:extLst>
                  <a:ext uri="{0D108BD9-81ED-4DB2-BD59-A6C34878D82A}">
                    <a16:rowId xmlns:a16="http://schemas.microsoft.com/office/drawing/2014/main" val="2908327602"/>
                  </a:ext>
                </a:extLst>
              </a:tr>
              <a:tr h="670233">
                <a:tc>
                  <a:txBody>
                    <a:bodyPr/>
                    <a:lstStyle/>
                    <a:p>
                      <a:r>
                        <a:rPr lang="fr-CH" sz="1700" dirty="0"/>
                        <a:t>WP1: Magnet </a:t>
                      </a:r>
                      <a:r>
                        <a:rPr lang="fr-CH" sz="1700" dirty="0" err="1"/>
                        <a:t>specification</a:t>
                      </a:r>
                      <a:endParaRPr lang="fr-CH" sz="1700" dirty="0"/>
                    </a:p>
                  </a:txBody>
                  <a:tcPr marL="110478" marR="110478" marT="55239" marB="55239"/>
                </a:tc>
                <a:tc>
                  <a:txBody>
                    <a:bodyPr/>
                    <a:lstStyle/>
                    <a:p>
                      <a:r>
                        <a:rPr lang="fr-CH" sz="1700"/>
                        <a:t>CERN</a:t>
                      </a:r>
                    </a:p>
                  </a:txBody>
                  <a:tcPr marL="110478" marR="110478" marT="55239" marB="55239"/>
                </a:tc>
                <a:tc>
                  <a:txBody>
                    <a:bodyPr/>
                    <a:lstStyle/>
                    <a:p>
                      <a:r>
                        <a:rPr lang="en-GB" sz="1700"/>
                        <a:t>Definition of magnetic field profile, mechanical envelope. Setting up of the verification process</a:t>
                      </a:r>
                      <a:endParaRPr lang="fr-CH" sz="1700"/>
                    </a:p>
                  </a:txBody>
                  <a:tcPr marL="110478" marR="110478" marT="55239" marB="55239"/>
                </a:tc>
                <a:extLst>
                  <a:ext uri="{0D108BD9-81ED-4DB2-BD59-A6C34878D82A}">
                    <a16:rowId xmlns:a16="http://schemas.microsoft.com/office/drawing/2014/main" val="2090804782"/>
                  </a:ext>
                </a:extLst>
              </a:tr>
              <a:tr h="670233">
                <a:tc>
                  <a:txBody>
                    <a:bodyPr/>
                    <a:lstStyle/>
                    <a:p>
                      <a:r>
                        <a:rPr lang="fr-CH" sz="1700"/>
                        <a:t>WP2: Design of the PM solenoid</a:t>
                      </a:r>
                    </a:p>
                  </a:txBody>
                  <a:tcPr marL="110478" marR="110478" marT="55239" marB="55239"/>
                </a:tc>
                <a:tc>
                  <a:txBody>
                    <a:bodyPr/>
                    <a:lstStyle/>
                    <a:p>
                      <a:r>
                        <a:rPr lang="fr-CH" sz="1700"/>
                        <a:t>ELYTT</a:t>
                      </a:r>
                    </a:p>
                  </a:txBody>
                  <a:tcPr marL="110478" marR="110478" marT="55239" marB="55239"/>
                </a:tc>
                <a:tc>
                  <a:txBody>
                    <a:bodyPr/>
                    <a:lstStyle/>
                    <a:p>
                      <a:r>
                        <a:rPr lang="en-GB" sz="1700"/>
                        <a:t>Design of the magnetic channel, verifications in klystron simulations. Manufacturing drawings</a:t>
                      </a:r>
                      <a:endParaRPr lang="fr-CH" sz="1700"/>
                    </a:p>
                  </a:txBody>
                  <a:tcPr marL="110478" marR="110478" marT="55239" marB="55239"/>
                </a:tc>
                <a:extLst>
                  <a:ext uri="{0D108BD9-81ED-4DB2-BD59-A6C34878D82A}">
                    <a16:rowId xmlns:a16="http://schemas.microsoft.com/office/drawing/2014/main" val="3405012121"/>
                  </a:ext>
                </a:extLst>
              </a:tr>
              <a:tr h="670233">
                <a:tc>
                  <a:txBody>
                    <a:bodyPr/>
                    <a:lstStyle/>
                    <a:p>
                      <a:r>
                        <a:rPr lang="fr-CH" sz="1700"/>
                        <a:t>WP3: Magnet fabrication</a:t>
                      </a:r>
                    </a:p>
                  </a:txBody>
                  <a:tcPr marL="110478" marR="110478" marT="55239" marB="55239"/>
                </a:tc>
                <a:tc>
                  <a:txBody>
                    <a:bodyPr/>
                    <a:lstStyle/>
                    <a:p>
                      <a:r>
                        <a:rPr lang="fr-CH" sz="1700"/>
                        <a:t>ELYTT</a:t>
                      </a:r>
                    </a:p>
                  </a:txBody>
                  <a:tcPr marL="110478" marR="110478" marT="55239" marB="55239"/>
                </a:tc>
                <a:tc>
                  <a:txBody>
                    <a:bodyPr/>
                    <a:lstStyle/>
                    <a:p>
                      <a:r>
                        <a:rPr lang="en-GB" sz="1700"/>
                        <a:t>Procurement of tooling and materials. Manufacturing,. Assembly</a:t>
                      </a:r>
                      <a:endParaRPr lang="fr-CH" sz="1700"/>
                    </a:p>
                  </a:txBody>
                  <a:tcPr marL="110478" marR="110478" marT="55239" marB="55239"/>
                </a:tc>
                <a:extLst>
                  <a:ext uri="{0D108BD9-81ED-4DB2-BD59-A6C34878D82A}">
                    <a16:rowId xmlns:a16="http://schemas.microsoft.com/office/drawing/2014/main" val="2897611959"/>
                  </a:ext>
                </a:extLst>
              </a:tr>
              <a:tr h="670233">
                <a:tc>
                  <a:txBody>
                    <a:bodyPr/>
                    <a:lstStyle/>
                    <a:p>
                      <a:r>
                        <a:rPr lang="fr-CH" sz="1700"/>
                        <a:t>WP4: Magnet tests</a:t>
                      </a:r>
                    </a:p>
                  </a:txBody>
                  <a:tcPr marL="110478" marR="110478" marT="55239" marB="55239"/>
                </a:tc>
                <a:tc>
                  <a:txBody>
                    <a:bodyPr/>
                    <a:lstStyle/>
                    <a:p>
                      <a:r>
                        <a:rPr lang="fr-CH" sz="1700"/>
                        <a:t>CERN</a:t>
                      </a:r>
                    </a:p>
                  </a:txBody>
                  <a:tcPr marL="110478" marR="110478" marT="55239" marB="55239"/>
                </a:tc>
                <a:tc>
                  <a:txBody>
                    <a:bodyPr/>
                    <a:lstStyle/>
                    <a:p>
                      <a:r>
                        <a:rPr lang="en-GB" sz="1700"/>
                        <a:t>Magnetic tests in stand alone magnet. Insertion in the klystron and RF tets</a:t>
                      </a:r>
                      <a:endParaRPr lang="fr-CH" sz="1700"/>
                    </a:p>
                  </a:txBody>
                  <a:tcPr marL="110478" marR="110478" marT="55239" marB="55239"/>
                </a:tc>
                <a:extLst>
                  <a:ext uri="{0D108BD9-81ED-4DB2-BD59-A6C34878D82A}">
                    <a16:rowId xmlns:a16="http://schemas.microsoft.com/office/drawing/2014/main" val="456131412"/>
                  </a:ext>
                </a:extLst>
              </a:tr>
              <a:tr h="412451">
                <a:tc>
                  <a:txBody>
                    <a:bodyPr/>
                    <a:lstStyle/>
                    <a:p>
                      <a:r>
                        <a:rPr lang="fr-CH" sz="1700"/>
                        <a:t>WP5: Industrialization</a:t>
                      </a:r>
                    </a:p>
                  </a:txBody>
                  <a:tcPr marL="110478" marR="110478" marT="55239" marB="55239"/>
                </a:tc>
                <a:tc>
                  <a:txBody>
                    <a:bodyPr/>
                    <a:lstStyle/>
                    <a:p>
                      <a:r>
                        <a:rPr lang="fr-CH" sz="1700"/>
                        <a:t>ELYTT</a:t>
                      </a:r>
                    </a:p>
                  </a:txBody>
                  <a:tcPr marL="110478" marR="110478" marT="55239" marB="55239"/>
                </a:tc>
                <a:tc>
                  <a:txBody>
                    <a:bodyPr/>
                    <a:lstStyle/>
                    <a:p>
                      <a:r>
                        <a:rPr lang="en-GB" sz="1700" dirty="0"/>
                        <a:t>Cost optimization, Industrialization model, ISO standardization</a:t>
                      </a:r>
                      <a:endParaRPr lang="fr-CH" sz="1700" dirty="0"/>
                    </a:p>
                  </a:txBody>
                  <a:tcPr marL="110478" marR="110478" marT="55239" marB="55239"/>
                </a:tc>
                <a:extLst>
                  <a:ext uri="{0D108BD9-81ED-4DB2-BD59-A6C34878D82A}">
                    <a16:rowId xmlns:a16="http://schemas.microsoft.com/office/drawing/2014/main" val="3748651718"/>
                  </a:ext>
                </a:extLst>
              </a:tr>
            </a:tbl>
          </a:graphicData>
        </a:graphic>
      </p:graphicFrame>
      <p:sp>
        <p:nvSpPr>
          <p:cNvPr id="10" name="Footer Placeholder 4">
            <a:extLst>
              <a:ext uri="{FF2B5EF4-FFF2-40B4-BE49-F238E27FC236}">
                <a16:creationId xmlns:a16="http://schemas.microsoft.com/office/drawing/2014/main" id="{ADC67B1E-04FB-5055-520C-F70CD202E507}"/>
              </a:ext>
            </a:extLst>
          </p:cNvPr>
          <p:cNvSpPr>
            <a:spLocks noGrp="1"/>
          </p:cNvSpPr>
          <p:nvPr>
            <p:ph type="ftr" sz="quarter" idx="11"/>
          </p:nvPr>
        </p:nvSpPr>
        <p:spPr>
          <a:xfrm>
            <a:off x="3216000" y="6129202"/>
            <a:ext cx="5760000" cy="365125"/>
          </a:xfrm>
        </p:spPr>
        <p:txBody>
          <a:bodyPr/>
          <a:lstStyle/>
          <a:p>
            <a:pPr>
              <a:spcAft>
                <a:spcPts val="600"/>
              </a:spcAft>
            </a:pPr>
            <a:r>
              <a:rPr lang="en-US" dirty="0"/>
              <a:t>Nuria Catalan Lasheras – IFAST IIF pitch Sep. 2022</a:t>
            </a:r>
          </a:p>
        </p:txBody>
      </p:sp>
    </p:spTree>
    <p:extLst>
      <p:ext uri="{BB962C8B-B14F-4D97-AF65-F5344CB8AC3E}">
        <p14:creationId xmlns:p14="http://schemas.microsoft.com/office/powerpoint/2010/main" val="2952859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42EE27-4E2D-7B40-81BB-89EDB591B9A8}"/>
              </a:ext>
            </a:extLst>
          </p:cNvPr>
          <p:cNvSpPr txBox="1"/>
          <p:nvPr/>
        </p:nvSpPr>
        <p:spPr>
          <a:xfrm>
            <a:off x="838200" y="365125"/>
            <a:ext cx="10515600" cy="1325563"/>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4000" kern="1200" dirty="0">
                <a:solidFill>
                  <a:schemeClr val="accent5"/>
                </a:solidFill>
                <a:latin typeface="Montserrat ExtraBold" panose="00000900000000000000" pitchFamily="2" charset="0"/>
                <a:ea typeface="+mj-ea"/>
                <a:cs typeface="+mj-cs"/>
              </a:rPr>
              <a:t>Work schedule</a:t>
            </a:r>
          </a:p>
        </p:txBody>
      </p:sp>
      <p:sp>
        <p:nvSpPr>
          <p:cNvPr id="8" name="Slide Number Placeholder 3"/>
          <p:cNvSpPr>
            <a:spLocks noGrp="1"/>
          </p:cNvSpPr>
          <p:nvPr>
            <p:ph type="sldNum" sz="quarter" idx="12"/>
          </p:nvPr>
        </p:nvSpPr>
        <p:spPr>
          <a:xfrm>
            <a:off x="9696400" y="6129202"/>
            <a:ext cx="1657400" cy="365125"/>
          </a:xfrm>
        </p:spPr>
        <p:txBody>
          <a:bodyPr vert="horz" lIns="91440" tIns="45720" rIns="91440" bIns="45720" rtlCol="0" anchor="ctr">
            <a:normAutofit/>
          </a:bodyPr>
          <a:lstStyle>
            <a:lvl1pPr>
              <a:defRPr sz="1200">
                <a:solidFill>
                  <a:schemeClr val="accent5"/>
                </a:solidFill>
              </a:defRPr>
            </a:lvl1pPr>
          </a:lstStyle>
          <a:p>
            <a:pPr>
              <a:spcAft>
                <a:spcPts val="600"/>
              </a:spcAft>
            </a:pPr>
            <a:fld id="{F7A1A58B-7BA1-7E42-8231-6D1CB1C760B1}" type="slidenum">
              <a:rPr lang="en-US" smtClean="0"/>
              <a:pPr>
                <a:spcAft>
                  <a:spcPts val="600"/>
                </a:spcAft>
              </a:pPr>
              <a:t>7</a:t>
            </a:fld>
            <a:endParaRPr lang="en-US"/>
          </a:p>
        </p:txBody>
      </p:sp>
      <p:pic>
        <p:nvPicPr>
          <p:cNvPr id="5" name="Picture 4">
            <a:extLst>
              <a:ext uri="{FF2B5EF4-FFF2-40B4-BE49-F238E27FC236}">
                <a16:creationId xmlns:a16="http://schemas.microsoft.com/office/drawing/2014/main" id="{263D5690-5B0D-AB85-55B8-DDDC60CE2274}"/>
              </a:ext>
            </a:extLst>
          </p:cNvPr>
          <p:cNvPicPr>
            <a:picLocks noChangeAspect="1"/>
          </p:cNvPicPr>
          <p:nvPr/>
        </p:nvPicPr>
        <p:blipFill>
          <a:blip r:embed="rId3"/>
          <a:stretch>
            <a:fillRect/>
          </a:stretch>
        </p:blipFill>
        <p:spPr>
          <a:xfrm>
            <a:off x="179998" y="1484784"/>
            <a:ext cx="11416892" cy="3729846"/>
          </a:xfrm>
          <a:prstGeom prst="rect">
            <a:avLst/>
          </a:prstGeom>
        </p:spPr>
      </p:pic>
      <p:sp>
        <p:nvSpPr>
          <p:cNvPr id="11" name="Footer Placeholder 4">
            <a:extLst>
              <a:ext uri="{FF2B5EF4-FFF2-40B4-BE49-F238E27FC236}">
                <a16:creationId xmlns:a16="http://schemas.microsoft.com/office/drawing/2014/main" id="{84CB9E1E-C8D4-7073-ABFD-036CBAE877E1}"/>
              </a:ext>
            </a:extLst>
          </p:cNvPr>
          <p:cNvSpPr>
            <a:spLocks noGrp="1"/>
          </p:cNvSpPr>
          <p:nvPr>
            <p:ph type="ftr" sz="quarter" idx="11"/>
          </p:nvPr>
        </p:nvSpPr>
        <p:spPr>
          <a:xfrm>
            <a:off x="3216000" y="6129202"/>
            <a:ext cx="5760000" cy="365125"/>
          </a:xfrm>
        </p:spPr>
        <p:txBody>
          <a:bodyPr/>
          <a:lstStyle/>
          <a:p>
            <a:pPr>
              <a:spcAft>
                <a:spcPts val="600"/>
              </a:spcAft>
            </a:pPr>
            <a:r>
              <a:rPr lang="en-US" dirty="0"/>
              <a:t>Nuria Catalan Lasheras – IFAST IIF pitch Sep. 2022</a:t>
            </a:r>
          </a:p>
        </p:txBody>
      </p:sp>
    </p:spTree>
    <p:extLst>
      <p:ext uri="{BB962C8B-B14F-4D97-AF65-F5344CB8AC3E}">
        <p14:creationId xmlns:p14="http://schemas.microsoft.com/office/powerpoint/2010/main" val="576938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42EE27-4E2D-7B40-81BB-89EDB591B9A8}"/>
              </a:ext>
            </a:extLst>
          </p:cNvPr>
          <p:cNvSpPr txBox="1"/>
          <p:nvPr/>
        </p:nvSpPr>
        <p:spPr>
          <a:xfrm>
            <a:off x="838200" y="365125"/>
            <a:ext cx="10515600" cy="1325563"/>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4000" kern="1200" dirty="0">
                <a:solidFill>
                  <a:schemeClr val="accent5"/>
                </a:solidFill>
                <a:latin typeface="Montserrat ExtraBold" panose="00000900000000000000" pitchFamily="2" charset="0"/>
                <a:ea typeface="+mj-ea"/>
                <a:cs typeface="+mj-cs"/>
              </a:rPr>
              <a:t>Risks analysis</a:t>
            </a:r>
          </a:p>
        </p:txBody>
      </p:sp>
      <p:sp>
        <p:nvSpPr>
          <p:cNvPr id="8" name="Slide Number Placeholder 3"/>
          <p:cNvSpPr>
            <a:spLocks noGrp="1"/>
          </p:cNvSpPr>
          <p:nvPr>
            <p:ph type="sldNum" sz="quarter" idx="12"/>
          </p:nvPr>
        </p:nvSpPr>
        <p:spPr>
          <a:xfrm>
            <a:off x="9696400" y="6129202"/>
            <a:ext cx="1657400" cy="365125"/>
          </a:xfrm>
        </p:spPr>
        <p:txBody>
          <a:bodyPr vert="horz" lIns="91440" tIns="45720" rIns="91440" bIns="45720" rtlCol="0" anchor="ctr">
            <a:normAutofit/>
          </a:bodyPr>
          <a:lstStyle>
            <a:lvl1pPr>
              <a:defRPr sz="1200">
                <a:solidFill>
                  <a:schemeClr val="accent5"/>
                </a:solidFill>
              </a:defRPr>
            </a:lvl1pPr>
          </a:lstStyle>
          <a:p>
            <a:pPr>
              <a:spcAft>
                <a:spcPts val="600"/>
              </a:spcAft>
            </a:pPr>
            <a:fld id="{F7A1A58B-7BA1-7E42-8231-6D1CB1C760B1}" type="slidenum">
              <a:rPr lang="en-US" smtClean="0"/>
              <a:pPr>
                <a:spcAft>
                  <a:spcPts val="600"/>
                </a:spcAft>
              </a:pPr>
              <a:t>8</a:t>
            </a:fld>
            <a:endParaRPr lang="en-US"/>
          </a:p>
        </p:txBody>
      </p:sp>
      <p:graphicFrame>
        <p:nvGraphicFramePr>
          <p:cNvPr id="9" name="Table 4">
            <a:extLst>
              <a:ext uri="{FF2B5EF4-FFF2-40B4-BE49-F238E27FC236}">
                <a16:creationId xmlns:a16="http://schemas.microsoft.com/office/drawing/2014/main" id="{C131113A-4CC8-359D-0BBD-75DCF9D46F0F}"/>
              </a:ext>
            </a:extLst>
          </p:cNvPr>
          <p:cNvGraphicFramePr>
            <a:graphicFrameLocks noGrp="1"/>
          </p:cNvGraphicFramePr>
          <p:nvPr>
            <p:extLst>
              <p:ext uri="{D42A27DB-BD31-4B8C-83A1-F6EECF244321}">
                <p14:modId xmlns:p14="http://schemas.microsoft.com/office/powerpoint/2010/main" val="3544361841"/>
              </p:ext>
            </p:extLst>
          </p:nvPr>
        </p:nvGraphicFramePr>
        <p:xfrm>
          <a:off x="751597" y="2132856"/>
          <a:ext cx="10688805" cy="3416577"/>
        </p:xfrm>
        <a:graphic>
          <a:graphicData uri="http://schemas.openxmlformats.org/drawingml/2006/table">
            <a:tbl>
              <a:tblPr firstRow="1" bandRow="1">
                <a:tableStyleId>{7DF18680-E054-41AD-8BC1-D1AEF772440D}</a:tableStyleId>
              </a:tblPr>
              <a:tblGrid>
                <a:gridCol w="2900813">
                  <a:extLst>
                    <a:ext uri="{9D8B030D-6E8A-4147-A177-3AD203B41FA5}">
                      <a16:colId xmlns:a16="http://schemas.microsoft.com/office/drawing/2014/main" val="1247805613"/>
                    </a:ext>
                  </a:extLst>
                </a:gridCol>
                <a:gridCol w="1530644">
                  <a:extLst>
                    <a:ext uri="{9D8B030D-6E8A-4147-A177-3AD203B41FA5}">
                      <a16:colId xmlns:a16="http://schemas.microsoft.com/office/drawing/2014/main" val="977663431"/>
                    </a:ext>
                  </a:extLst>
                </a:gridCol>
                <a:gridCol w="6257348">
                  <a:extLst>
                    <a:ext uri="{9D8B030D-6E8A-4147-A177-3AD203B41FA5}">
                      <a16:colId xmlns:a16="http://schemas.microsoft.com/office/drawing/2014/main" val="2718173863"/>
                    </a:ext>
                  </a:extLst>
                </a:gridCol>
              </a:tblGrid>
              <a:tr h="670233">
                <a:tc>
                  <a:txBody>
                    <a:bodyPr/>
                    <a:lstStyle/>
                    <a:p>
                      <a:r>
                        <a:rPr lang="fr-CH" sz="1700" dirty="0"/>
                        <a:t>Risk</a:t>
                      </a:r>
                    </a:p>
                  </a:txBody>
                  <a:tcPr marL="110478" marR="110478" marT="55239" marB="55239"/>
                </a:tc>
                <a:tc>
                  <a:txBody>
                    <a:bodyPr/>
                    <a:lstStyle/>
                    <a:p>
                      <a:r>
                        <a:rPr lang="fr-CH" sz="1700" dirty="0" err="1"/>
                        <a:t>Likelyhood</a:t>
                      </a:r>
                      <a:endParaRPr lang="fr-CH" sz="1700" dirty="0"/>
                    </a:p>
                  </a:txBody>
                  <a:tcPr marL="110478" marR="110478" marT="55239" marB="55239"/>
                </a:tc>
                <a:tc>
                  <a:txBody>
                    <a:bodyPr/>
                    <a:lstStyle/>
                    <a:p>
                      <a:r>
                        <a:rPr lang="fr-CH" sz="1700" dirty="0"/>
                        <a:t>Mitigation</a:t>
                      </a:r>
                    </a:p>
                  </a:txBody>
                  <a:tcPr marL="110478" marR="110478" marT="55239" marB="55239"/>
                </a:tc>
                <a:extLst>
                  <a:ext uri="{0D108BD9-81ED-4DB2-BD59-A6C34878D82A}">
                    <a16:rowId xmlns:a16="http://schemas.microsoft.com/office/drawing/2014/main" val="2908327602"/>
                  </a:ext>
                </a:extLst>
              </a:tr>
              <a:tr h="670233">
                <a:tc>
                  <a:txBody>
                    <a:bodyPr/>
                    <a:lstStyle/>
                    <a:p>
                      <a:r>
                        <a:rPr lang="fr-CH" sz="1700" dirty="0" err="1"/>
                        <a:t>Supply</a:t>
                      </a:r>
                      <a:r>
                        <a:rPr lang="fr-CH" sz="1700" dirty="0"/>
                        <a:t> </a:t>
                      </a:r>
                      <a:r>
                        <a:rPr lang="fr-CH" sz="1700" dirty="0" err="1"/>
                        <a:t>chain</a:t>
                      </a:r>
                      <a:r>
                        <a:rPr lang="fr-CH" sz="1700" dirty="0"/>
                        <a:t> </a:t>
                      </a:r>
                      <a:r>
                        <a:rPr lang="fr-CH" sz="1700" dirty="0" err="1"/>
                        <a:t>problems</a:t>
                      </a:r>
                      <a:endParaRPr lang="fr-CH" sz="1700" dirty="0"/>
                    </a:p>
                  </a:txBody>
                  <a:tcPr marL="110478" marR="110478" marT="55239" marB="55239"/>
                </a:tc>
                <a:tc>
                  <a:txBody>
                    <a:bodyPr/>
                    <a:lstStyle/>
                    <a:p>
                      <a:r>
                        <a:rPr lang="fr-CH" sz="1700" dirty="0" err="1"/>
                        <a:t>Likely</a:t>
                      </a:r>
                      <a:endParaRPr lang="fr-CH" sz="1700" dirty="0"/>
                    </a:p>
                  </a:txBody>
                  <a:tcPr marL="110478" marR="110478" marT="55239" marB="55239"/>
                </a:tc>
                <a:tc>
                  <a:txBody>
                    <a:bodyPr/>
                    <a:lstStyle/>
                    <a:p>
                      <a:r>
                        <a:rPr lang="en-GB" sz="1700" dirty="0"/>
                        <a:t>PM material already identified. Start procurement from CERN stores as soon as project approved</a:t>
                      </a:r>
                      <a:endParaRPr lang="fr-CH" sz="1700" dirty="0"/>
                    </a:p>
                  </a:txBody>
                  <a:tcPr marL="110478" marR="110478" marT="55239" marB="55239"/>
                </a:tc>
                <a:extLst>
                  <a:ext uri="{0D108BD9-81ED-4DB2-BD59-A6C34878D82A}">
                    <a16:rowId xmlns:a16="http://schemas.microsoft.com/office/drawing/2014/main" val="2090804782"/>
                  </a:ext>
                </a:extLst>
              </a:tr>
              <a:tr h="670233">
                <a:tc>
                  <a:txBody>
                    <a:bodyPr/>
                    <a:lstStyle/>
                    <a:p>
                      <a:r>
                        <a:rPr lang="fr-CH" sz="1700" dirty="0" err="1"/>
                        <a:t>Cost</a:t>
                      </a:r>
                      <a:r>
                        <a:rPr lang="fr-CH" sz="1700" dirty="0"/>
                        <a:t> </a:t>
                      </a:r>
                      <a:r>
                        <a:rPr lang="fr-CH" sz="1700" dirty="0" err="1"/>
                        <a:t>overrun</a:t>
                      </a:r>
                      <a:endParaRPr lang="fr-CH" sz="1700" dirty="0"/>
                    </a:p>
                  </a:txBody>
                  <a:tcPr marL="110478" marR="110478" marT="55239" marB="55239"/>
                </a:tc>
                <a:tc>
                  <a:txBody>
                    <a:bodyPr/>
                    <a:lstStyle/>
                    <a:p>
                      <a:r>
                        <a:rPr lang="fr-CH" sz="1700" dirty="0" err="1"/>
                        <a:t>Unlikely</a:t>
                      </a:r>
                      <a:endParaRPr lang="fr-CH" sz="1700" dirty="0"/>
                    </a:p>
                  </a:txBody>
                  <a:tcPr marL="110478" marR="110478" marT="55239" marB="55239"/>
                </a:tc>
                <a:tc>
                  <a:txBody>
                    <a:bodyPr/>
                    <a:lstStyle/>
                    <a:p>
                      <a:r>
                        <a:rPr lang="fr-CH" sz="1700" dirty="0" err="1"/>
                        <a:t>Eventual</a:t>
                      </a:r>
                      <a:r>
                        <a:rPr lang="fr-CH" sz="1700" dirty="0"/>
                        <a:t> </a:t>
                      </a:r>
                      <a:r>
                        <a:rPr lang="fr-CH" sz="1700" dirty="0" err="1"/>
                        <a:t>overrun</a:t>
                      </a:r>
                      <a:r>
                        <a:rPr lang="fr-CH" sz="1700" dirty="0"/>
                        <a:t> </a:t>
                      </a:r>
                      <a:r>
                        <a:rPr lang="fr-CH" sz="1700" dirty="0" err="1"/>
                        <a:t>covered</a:t>
                      </a:r>
                      <a:r>
                        <a:rPr lang="fr-CH" sz="1700" dirty="0"/>
                        <a:t> by CERN HE budget</a:t>
                      </a:r>
                    </a:p>
                  </a:txBody>
                  <a:tcPr marL="110478" marR="110478" marT="55239" marB="55239"/>
                </a:tc>
                <a:extLst>
                  <a:ext uri="{0D108BD9-81ED-4DB2-BD59-A6C34878D82A}">
                    <a16:rowId xmlns:a16="http://schemas.microsoft.com/office/drawing/2014/main" val="1833273864"/>
                  </a:ext>
                </a:extLst>
              </a:tr>
              <a:tr h="6702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700" dirty="0" err="1"/>
                        <a:t>Integration</a:t>
                      </a:r>
                      <a:r>
                        <a:rPr lang="fr-CH" sz="1700" dirty="0"/>
                        <a:t> of </a:t>
                      </a:r>
                      <a:r>
                        <a:rPr lang="fr-CH" sz="1700" dirty="0" err="1"/>
                        <a:t>solenoid</a:t>
                      </a:r>
                      <a:r>
                        <a:rPr lang="fr-CH" sz="1700" dirty="0"/>
                        <a:t> </a:t>
                      </a:r>
                      <a:r>
                        <a:rPr lang="fr-CH" sz="1700" dirty="0" err="1"/>
                        <a:t>proves</a:t>
                      </a:r>
                      <a:r>
                        <a:rPr lang="fr-CH" sz="1700" dirty="0"/>
                        <a:t> </a:t>
                      </a:r>
                      <a:r>
                        <a:rPr lang="fr-CH" sz="1700" dirty="0" err="1"/>
                        <a:t>dificult</a:t>
                      </a:r>
                      <a:endParaRPr lang="fr-CH" sz="1700" dirty="0"/>
                    </a:p>
                  </a:txBody>
                  <a:tcPr marL="110478" marR="110478" marT="55239" marB="55239"/>
                </a:tc>
                <a:tc>
                  <a:txBody>
                    <a:bodyPr/>
                    <a:lstStyle/>
                    <a:p>
                      <a:r>
                        <a:rPr lang="fr-CH" sz="1700" dirty="0" err="1"/>
                        <a:t>Unlikely</a:t>
                      </a:r>
                      <a:endParaRPr lang="fr-CH" sz="1700" dirty="0"/>
                    </a:p>
                  </a:txBody>
                  <a:tcPr marL="110478" marR="110478" marT="55239" marB="55239"/>
                </a:tc>
                <a:tc>
                  <a:txBody>
                    <a:bodyPr/>
                    <a:lstStyle/>
                    <a:p>
                      <a:r>
                        <a:rPr lang="fr-CH" sz="1700" dirty="0" err="1"/>
                        <a:t>Decision</a:t>
                      </a:r>
                      <a:r>
                        <a:rPr lang="fr-CH" sz="1700" dirty="0"/>
                        <a:t> </a:t>
                      </a:r>
                      <a:r>
                        <a:rPr lang="fr-CH" sz="1700" dirty="0" err="1"/>
                        <a:t>during</a:t>
                      </a:r>
                      <a:r>
                        <a:rPr lang="fr-CH" sz="1700" dirty="0"/>
                        <a:t> the design phase</a:t>
                      </a:r>
                    </a:p>
                    <a:p>
                      <a:pPr marL="342900" indent="-342900">
                        <a:buAutoNum type="arabicPeriod"/>
                      </a:pPr>
                      <a:r>
                        <a:rPr lang="fr-CH" sz="1700" dirty="0"/>
                        <a:t>Sacrifice klystron-</a:t>
                      </a:r>
                      <a:r>
                        <a:rPr lang="fr-CH" sz="1700" dirty="0" err="1"/>
                        <a:t>only</a:t>
                      </a:r>
                      <a:r>
                        <a:rPr lang="fr-CH" sz="1700" dirty="0"/>
                        <a:t> </a:t>
                      </a:r>
                      <a:r>
                        <a:rPr lang="fr-CH" sz="1700" dirty="0" err="1"/>
                        <a:t>efficiency</a:t>
                      </a:r>
                      <a:r>
                        <a:rPr lang="fr-CH" sz="1700" dirty="0"/>
                        <a:t> </a:t>
                      </a:r>
                      <a:r>
                        <a:rPr lang="fr-CH" sz="1700" dirty="0" err="1"/>
                        <a:t>against</a:t>
                      </a:r>
                      <a:r>
                        <a:rPr lang="fr-CH" sz="1700" dirty="0"/>
                        <a:t> total system </a:t>
                      </a:r>
                      <a:r>
                        <a:rPr lang="fr-CH" sz="1700" dirty="0" err="1"/>
                        <a:t>efficiency</a:t>
                      </a:r>
                      <a:endParaRPr lang="fr-CH" sz="1700" dirty="0"/>
                    </a:p>
                    <a:p>
                      <a:pPr marL="342900" indent="-342900">
                        <a:buAutoNum type="arabicPeriod"/>
                      </a:pPr>
                      <a:r>
                        <a:rPr lang="fr-CH" sz="1700" dirty="0" err="1"/>
                        <a:t>Redesign</a:t>
                      </a:r>
                      <a:r>
                        <a:rPr lang="fr-CH" sz="1700" dirty="0"/>
                        <a:t> and re-</a:t>
                      </a:r>
                      <a:r>
                        <a:rPr lang="fr-CH" sz="1700" dirty="0" err="1"/>
                        <a:t>fabricate</a:t>
                      </a:r>
                      <a:r>
                        <a:rPr lang="fr-CH" sz="1700" dirty="0"/>
                        <a:t> klystron </a:t>
                      </a:r>
                      <a:r>
                        <a:rPr lang="fr-CH" sz="1700" dirty="0" err="1"/>
                        <a:t>with</a:t>
                      </a:r>
                      <a:r>
                        <a:rPr lang="fr-CH" sz="1700" dirty="0"/>
                        <a:t> new </a:t>
                      </a:r>
                      <a:r>
                        <a:rPr lang="fr-CH" sz="1700" dirty="0" err="1"/>
                        <a:t>ancillaries</a:t>
                      </a:r>
                      <a:r>
                        <a:rPr lang="fr-CH" sz="1700" dirty="0"/>
                        <a:t>. As a CERN </a:t>
                      </a:r>
                      <a:r>
                        <a:rPr lang="fr-CH" sz="1700" dirty="0" err="1"/>
                        <a:t>spare</a:t>
                      </a:r>
                      <a:r>
                        <a:rPr lang="fr-CH" sz="1700" dirty="0"/>
                        <a:t> and </a:t>
                      </a:r>
                      <a:r>
                        <a:rPr lang="fr-CH" sz="1700" dirty="0" err="1"/>
                        <a:t>with</a:t>
                      </a:r>
                      <a:r>
                        <a:rPr lang="fr-CH" sz="1700" dirty="0"/>
                        <a:t> CERN </a:t>
                      </a:r>
                      <a:r>
                        <a:rPr lang="fr-CH" sz="1700" dirty="0" err="1"/>
                        <a:t>funding</a:t>
                      </a:r>
                      <a:r>
                        <a:rPr lang="fr-CH" sz="1700" dirty="0"/>
                        <a:t> </a:t>
                      </a:r>
                    </a:p>
                  </a:txBody>
                  <a:tcPr marL="110478" marR="110478" marT="55239" marB="55239"/>
                </a:tc>
                <a:extLst>
                  <a:ext uri="{0D108BD9-81ED-4DB2-BD59-A6C34878D82A}">
                    <a16:rowId xmlns:a16="http://schemas.microsoft.com/office/drawing/2014/main" val="3405012121"/>
                  </a:ext>
                </a:extLst>
              </a:tr>
            </a:tbl>
          </a:graphicData>
        </a:graphic>
      </p:graphicFrame>
      <p:sp>
        <p:nvSpPr>
          <p:cNvPr id="10" name="Footer Placeholder 4">
            <a:extLst>
              <a:ext uri="{FF2B5EF4-FFF2-40B4-BE49-F238E27FC236}">
                <a16:creationId xmlns:a16="http://schemas.microsoft.com/office/drawing/2014/main" id="{78AAEFDB-B343-EEB2-BEE3-FEC5FC77057D}"/>
              </a:ext>
            </a:extLst>
          </p:cNvPr>
          <p:cNvSpPr>
            <a:spLocks noGrp="1"/>
          </p:cNvSpPr>
          <p:nvPr>
            <p:ph type="ftr" sz="quarter" idx="11"/>
          </p:nvPr>
        </p:nvSpPr>
        <p:spPr>
          <a:xfrm>
            <a:off x="3216000" y="6129202"/>
            <a:ext cx="5760000" cy="365125"/>
          </a:xfrm>
        </p:spPr>
        <p:txBody>
          <a:bodyPr/>
          <a:lstStyle/>
          <a:p>
            <a:pPr>
              <a:spcAft>
                <a:spcPts val="600"/>
              </a:spcAft>
            </a:pPr>
            <a:r>
              <a:rPr lang="en-US" dirty="0"/>
              <a:t>Nuria Catalan Lasheras – IFAST IIF pitch Sep. 2022</a:t>
            </a:r>
          </a:p>
        </p:txBody>
      </p:sp>
    </p:spTree>
    <p:extLst>
      <p:ext uri="{BB962C8B-B14F-4D97-AF65-F5344CB8AC3E}">
        <p14:creationId xmlns:p14="http://schemas.microsoft.com/office/powerpoint/2010/main" val="3510452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42EE27-4E2D-7B40-81BB-89EDB591B9A8}"/>
              </a:ext>
            </a:extLst>
          </p:cNvPr>
          <p:cNvSpPr txBox="1"/>
          <p:nvPr/>
        </p:nvSpPr>
        <p:spPr>
          <a:xfrm>
            <a:off x="838200" y="365125"/>
            <a:ext cx="10515600" cy="1325563"/>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4000" kern="1200" dirty="0">
                <a:solidFill>
                  <a:schemeClr val="accent5"/>
                </a:solidFill>
                <a:latin typeface="Montserrat ExtraBold" panose="00000900000000000000" pitchFamily="2" charset="0"/>
                <a:ea typeface="+mj-ea"/>
                <a:cs typeface="+mj-cs"/>
              </a:rPr>
              <a:t>Applications and Impact</a:t>
            </a:r>
          </a:p>
        </p:txBody>
      </p:sp>
      <p:sp>
        <p:nvSpPr>
          <p:cNvPr id="6" name="Content Placeholder 2">
            <a:extLst>
              <a:ext uri="{FF2B5EF4-FFF2-40B4-BE49-F238E27FC236}">
                <a16:creationId xmlns:a16="http://schemas.microsoft.com/office/drawing/2014/main" id="{692641C4-1E01-2541-59BC-0FB4397602A3}"/>
              </a:ext>
            </a:extLst>
          </p:cNvPr>
          <p:cNvSpPr txBox="1">
            <a:spLocks/>
          </p:cNvSpPr>
          <p:nvPr/>
        </p:nvSpPr>
        <p:spPr>
          <a:xfrm>
            <a:off x="838200" y="1825625"/>
            <a:ext cx="5181600" cy="4051647"/>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a:spcBef>
                <a:spcPts val="10"/>
              </a:spcBef>
              <a:spcAft>
                <a:spcPts val="10"/>
              </a:spcAft>
            </a:pPr>
            <a:r>
              <a:rPr lang="en-US" sz="1800" dirty="0">
                <a:effectLst/>
              </a:rPr>
              <a:t>Klystrons are used for communications, defense, industry, medical, radar, and scientific applications. Their use in accelerators represents only a small fraction of the current market. </a:t>
            </a:r>
          </a:p>
          <a:p>
            <a:pPr marL="0" marR="0">
              <a:spcBef>
                <a:spcPts val="10"/>
              </a:spcBef>
              <a:spcAft>
                <a:spcPts val="10"/>
              </a:spcAft>
            </a:pPr>
            <a:endParaRPr lang="en-US" sz="1800" dirty="0">
              <a:effectLst/>
            </a:endParaRPr>
          </a:p>
          <a:p>
            <a:pPr marL="0" marR="0">
              <a:spcBef>
                <a:spcPts val="10"/>
              </a:spcBef>
              <a:spcAft>
                <a:spcPts val="10"/>
              </a:spcAft>
            </a:pPr>
            <a:r>
              <a:rPr lang="en-US" sz="1800" dirty="0">
                <a:effectLst/>
              </a:rPr>
              <a:t>The solenoid currently used by CANON fits two different klystrons used for science, industry and radar. </a:t>
            </a:r>
          </a:p>
          <a:p>
            <a:pPr marL="0" marR="0">
              <a:spcBef>
                <a:spcPts val="10"/>
              </a:spcBef>
              <a:spcAft>
                <a:spcPts val="10"/>
              </a:spcAft>
            </a:pPr>
            <a:endParaRPr lang="en-US" sz="1800" dirty="0"/>
          </a:p>
          <a:p>
            <a:pPr marL="0" marR="0">
              <a:spcBef>
                <a:spcPts val="10"/>
              </a:spcBef>
              <a:spcAft>
                <a:spcPts val="10"/>
              </a:spcAft>
            </a:pPr>
            <a:r>
              <a:rPr lang="en-US" sz="1800" dirty="0"/>
              <a:t>After validation of the prototype in operational conditions, the technology can be transferred to a large fraction of products already available (short channel and high frequency). </a:t>
            </a:r>
          </a:p>
          <a:p>
            <a:pPr marL="0" marR="0">
              <a:spcBef>
                <a:spcPts val="10"/>
              </a:spcBef>
              <a:spcAft>
                <a:spcPts val="10"/>
              </a:spcAft>
            </a:pPr>
            <a:endParaRPr lang="en-US" sz="1800" dirty="0"/>
          </a:p>
          <a:p>
            <a:pPr marL="0" marR="0">
              <a:spcBef>
                <a:spcPts val="10"/>
              </a:spcBef>
              <a:spcAft>
                <a:spcPts val="10"/>
              </a:spcAft>
            </a:pPr>
            <a:r>
              <a:rPr lang="en-US" sz="1800" dirty="0"/>
              <a:t>Similar products also commercialized by CPI and THALES</a:t>
            </a:r>
          </a:p>
        </p:txBody>
      </p:sp>
      <p:pic>
        <p:nvPicPr>
          <p:cNvPr id="7" name="Picture 6">
            <a:extLst>
              <a:ext uri="{FF2B5EF4-FFF2-40B4-BE49-F238E27FC236}">
                <a16:creationId xmlns:a16="http://schemas.microsoft.com/office/drawing/2014/main" id="{2970EB95-D83D-1F28-4977-EEC40BC265EF}"/>
              </a:ext>
            </a:extLst>
          </p:cNvPr>
          <p:cNvPicPr>
            <a:picLocks noChangeAspect="1"/>
          </p:cNvPicPr>
          <p:nvPr/>
        </p:nvPicPr>
        <p:blipFill>
          <a:blip r:embed="rId3"/>
          <a:stretch>
            <a:fillRect/>
          </a:stretch>
        </p:blipFill>
        <p:spPr>
          <a:xfrm>
            <a:off x="6736836" y="1255618"/>
            <a:ext cx="4471732" cy="4483154"/>
          </a:xfrm>
          <a:prstGeom prst="rect">
            <a:avLst/>
          </a:prstGeom>
          <a:noFill/>
        </p:spPr>
      </p:pic>
      <p:sp>
        <p:nvSpPr>
          <p:cNvPr id="8" name="Slide Number Placeholder 3"/>
          <p:cNvSpPr>
            <a:spLocks noGrp="1"/>
          </p:cNvSpPr>
          <p:nvPr>
            <p:ph type="sldNum" sz="quarter" idx="12"/>
          </p:nvPr>
        </p:nvSpPr>
        <p:spPr>
          <a:xfrm>
            <a:off x="9696400" y="6129202"/>
            <a:ext cx="1657400" cy="365125"/>
          </a:xfrm>
        </p:spPr>
        <p:txBody>
          <a:bodyPr vert="horz" lIns="91440" tIns="45720" rIns="91440" bIns="45720" rtlCol="0" anchor="ctr">
            <a:normAutofit/>
          </a:bodyPr>
          <a:lstStyle>
            <a:lvl1pPr>
              <a:defRPr sz="1200">
                <a:solidFill>
                  <a:schemeClr val="accent5"/>
                </a:solidFill>
              </a:defRPr>
            </a:lvl1pPr>
          </a:lstStyle>
          <a:p>
            <a:pPr>
              <a:spcAft>
                <a:spcPts val="600"/>
              </a:spcAft>
            </a:pPr>
            <a:fld id="{F7A1A58B-7BA1-7E42-8231-6D1CB1C760B1}" type="slidenum">
              <a:rPr lang="en-US" smtClean="0"/>
              <a:pPr>
                <a:spcAft>
                  <a:spcPts val="600"/>
                </a:spcAft>
              </a:pPr>
              <a:t>9</a:t>
            </a:fld>
            <a:endParaRPr lang="en-US"/>
          </a:p>
        </p:txBody>
      </p:sp>
      <p:sp>
        <p:nvSpPr>
          <p:cNvPr id="10" name="TextBox 9">
            <a:extLst>
              <a:ext uri="{FF2B5EF4-FFF2-40B4-BE49-F238E27FC236}">
                <a16:creationId xmlns:a16="http://schemas.microsoft.com/office/drawing/2014/main" id="{C685882D-D4ED-7F6C-9B6A-86E4591F1F93}"/>
              </a:ext>
            </a:extLst>
          </p:cNvPr>
          <p:cNvSpPr txBox="1"/>
          <p:nvPr/>
        </p:nvSpPr>
        <p:spPr>
          <a:xfrm>
            <a:off x="5753224" y="5832934"/>
            <a:ext cx="5760000" cy="276999"/>
          </a:xfrm>
          <a:prstGeom prst="rect">
            <a:avLst/>
          </a:prstGeom>
          <a:noFill/>
        </p:spPr>
        <p:txBody>
          <a:bodyPr wrap="square">
            <a:spAutoFit/>
          </a:bodyPr>
          <a:lstStyle/>
          <a:p>
            <a:pPr marL="457200" lvl="1">
              <a:spcBef>
                <a:spcPts val="10"/>
              </a:spcBef>
              <a:spcAft>
                <a:spcPts val="10"/>
              </a:spcAft>
            </a:pPr>
            <a:r>
              <a:rPr lang="en-US" sz="1200" dirty="0">
                <a:cs typeface="Helvetica" panose="020B0604020202020204" pitchFamily="34" charset="0"/>
                <a:hlinkClick r:id="rId4"/>
              </a:rPr>
              <a:t>https://etd.canon/en/product/category/microwave/klystron.html</a:t>
            </a:r>
            <a:endParaRPr lang="en-US" sz="1200" dirty="0">
              <a:cs typeface="Helvetica" panose="020B0604020202020204" pitchFamily="34" charset="0"/>
            </a:endParaRPr>
          </a:p>
        </p:txBody>
      </p:sp>
      <p:sp>
        <p:nvSpPr>
          <p:cNvPr id="11" name="Footer Placeholder 4">
            <a:extLst>
              <a:ext uri="{FF2B5EF4-FFF2-40B4-BE49-F238E27FC236}">
                <a16:creationId xmlns:a16="http://schemas.microsoft.com/office/drawing/2014/main" id="{FEFA087B-81BD-BC52-1B96-13641B0687CF}"/>
              </a:ext>
            </a:extLst>
          </p:cNvPr>
          <p:cNvSpPr>
            <a:spLocks noGrp="1"/>
          </p:cNvSpPr>
          <p:nvPr>
            <p:ph type="ftr" sz="quarter" idx="11"/>
          </p:nvPr>
        </p:nvSpPr>
        <p:spPr>
          <a:xfrm>
            <a:off x="3216000" y="6129202"/>
            <a:ext cx="5760000" cy="365125"/>
          </a:xfrm>
        </p:spPr>
        <p:txBody>
          <a:bodyPr/>
          <a:lstStyle/>
          <a:p>
            <a:pPr>
              <a:spcAft>
                <a:spcPts val="600"/>
              </a:spcAft>
            </a:pPr>
            <a:r>
              <a:rPr lang="en-US" dirty="0"/>
              <a:t>Nuria Catalan Lasheras – IFAST IIF pitch Sep. 2022</a:t>
            </a:r>
          </a:p>
        </p:txBody>
      </p:sp>
    </p:spTree>
    <p:extLst>
      <p:ext uri="{BB962C8B-B14F-4D97-AF65-F5344CB8AC3E}">
        <p14:creationId xmlns:p14="http://schemas.microsoft.com/office/powerpoint/2010/main" val="1235521919"/>
      </p:ext>
    </p:extLst>
  </p:cSld>
  <p:clrMapOvr>
    <a:masterClrMapping/>
  </p:clrMapOvr>
</p:sld>
</file>

<file path=ppt/theme/theme1.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ppt/theme/theme2.xml><?xml version="1.0" encoding="utf-8"?>
<a:theme xmlns:a="http://schemas.openxmlformats.org/drawingml/2006/main" name="Generi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E8C41D8840084FB026477C57CA843B" ma:contentTypeVersion="0" ma:contentTypeDescription="Create a new document." ma:contentTypeScope="" ma:versionID="70c9404467b5dc7763dc5ae089d9a81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9AEE376-BE79-429C-9C22-C97BCB62AE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CE991EF-3D82-46B1-B637-757D2AD10BE3}">
  <ds:schemaRefs>
    <ds:schemaRef ds:uri="http://schemas.microsoft.com/sharepoint/v3/contenttype/forms"/>
  </ds:schemaRefs>
</ds:datastoreItem>
</file>

<file path=customXml/itemProps3.xml><?xml version="1.0" encoding="utf-8"?>
<ds:datastoreItem xmlns:ds="http://schemas.openxmlformats.org/officeDocument/2006/customXml" ds:itemID="{D1B81A68-0725-445C-A121-1669D6BEC9DB}">
  <ds:schemaRef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HLU-Pres-test01.thmx</Template>
  <TotalTime>28238</TotalTime>
  <Words>1388</Words>
  <Application>Microsoft Macintosh PowerPoint</Application>
  <PresentationFormat>Widescreen</PresentationFormat>
  <Paragraphs>184</Paragraphs>
  <Slides>13</Slides>
  <Notes>12</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13</vt:i4>
      </vt:variant>
    </vt:vector>
  </HeadingPairs>
  <TitlesOfParts>
    <vt:vector size="23" baseType="lpstr">
      <vt:lpstr>Arial</vt:lpstr>
      <vt:lpstr>Calibri</vt:lpstr>
      <vt:lpstr>Calibri Light</vt:lpstr>
      <vt:lpstr>Montserrat</vt:lpstr>
      <vt:lpstr>Montserrat ExtraBold</vt:lpstr>
      <vt:lpstr>Montserrat SemiBold</vt:lpstr>
      <vt:lpstr>Symbol</vt:lpstr>
      <vt:lpstr>Tahoma</vt:lpstr>
      <vt:lpstr>I.FAST Custom Slides</vt:lpstr>
      <vt:lpstr>Generic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Resources and budget</vt:lpstr>
      <vt:lpstr>Questions </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Marcello Losasso</cp:lastModifiedBy>
  <cp:revision>454</cp:revision>
  <dcterms:created xsi:type="dcterms:W3CDTF">2017-04-26T09:15:49Z</dcterms:created>
  <dcterms:modified xsi:type="dcterms:W3CDTF">2022-11-15T14:01:28Z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0x01010001E8C41D8840084FB026477C57CA843B</vt:lpwstr>
  </property>
</Properties>
</file>