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92" r:id="rId4"/>
    <p:sldMasterId id="2147483678" r:id="rId5"/>
  </p:sldMasterIdLst>
  <p:notesMasterIdLst>
    <p:notesMasterId r:id="rId20"/>
  </p:notesMasterIdLst>
  <p:handoutMasterIdLst>
    <p:handoutMasterId r:id="rId21"/>
  </p:handoutMasterIdLst>
  <p:sldIdLst>
    <p:sldId id="283" r:id="rId6"/>
    <p:sldId id="301" r:id="rId7"/>
    <p:sldId id="304" r:id="rId8"/>
    <p:sldId id="302" r:id="rId9"/>
    <p:sldId id="303" r:id="rId10"/>
    <p:sldId id="300" r:id="rId11"/>
    <p:sldId id="292" r:id="rId12"/>
    <p:sldId id="306" r:id="rId13"/>
    <p:sldId id="312" r:id="rId14"/>
    <p:sldId id="307" r:id="rId15"/>
    <p:sldId id="311" r:id="rId16"/>
    <p:sldId id="281" r:id="rId17"/>
    <p:sldId id="279" r:id="rId18"/>
    <p:sldId id="309" r:id="rId19"/>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suario" initials="U" lastIdx="1" clrIdx="0">
    <p:extLst>
      <p:ext uri="{19B8F6BF-5375-455C-9EA6-DF929625EA0E}">
        <p15:presenceInfo xmlns:p15="http://schemas.microsoft.com/office/powerpoint/2012/main" userId="Usuario" providerId="None"/>
      </p:ext>
    </p:extLst>
  </p:cmAuthor>
  <p:cmAuthor id="2" name="rpasc" initials="r" lastIdx="6" clrIdx="1">
    <p:extLst>
      <p:ext uri="{19B8F6BF-5375-455C-9EA6-DF929625EA0E}">
        <p15:presenceInfo xmlns:p15="http://schemas.microsoft.com/office/powerpoint/2012/main" userId="778da20aa37e0807" providerId="Windows Live"/>
      </p:ext>
    </p:extLst>
  </p:cmAuthor>
  <p:cmAuthor id="3" name="r.pascual@cyclomed.tech" initials="r." lastIdx="17" clrIdx="2">
    <p:extLst>
      <p:ext uri="{19B8F6BF-5375-455C-9EA6-DF929625EA0E}">
        <p15:presenceInfo xmlns:p15="http://schemas.microsoft.com/office/powerpoint/2012/main" userId="S::urn:spo:guest#r.pascual@cyclomed.tech::" providerId="AD"/>
      </p:ext>
    </p:extLst>
  </p:cmAuthor>
  <p:cmAuthor id="4" name="Carlos José Hernando López de Toledo" initials="CJHLdT" lastIdx="44" clrIdx="3">
    <p:extLst>
      <p:ext uri="{19B8F6BF-5375-455C-9EA6-DF929625EA0E}">
        <p15:presenceInfo xmlns:p15="http://schemas.microsoft.com/office/powerpoint/2012/main" userId="Carlos José Hernando López de Toledo" providerId="None"/>
      </p:ext>
    </p:extLst>
  </p:cmAuthor>
  <p:cmAuthor id="5" name="Usuario invitado" initials="Ui" lastIdx="2" clrIdx="4">
    <p:extLst>
      <p:ext uri="{19B8F6BF-5375-455C-9EA6-DF929625EA0E}">
        <p15:presenceInfo xmlns:p15="http://schemas.microsoft.com/office/powerpoint/2012/main" userId="S::urn:spo:anon#f705d70d584d0f827882a172ea201b122622ad00ca756336c43a94d81b2f0d2b::" providerId="AD"/>
      </p:ext>
    </p:extLst>
  </p:cmAuthor>
  <p:cmAuthor id="6" name="Gonzalo Pedraz Cogolludo" initials="GPC" lastIdx="1" clrIdx="5">
    <p:extLst>
      <p:ext uri="{19B8F6BF-5375-455C-9EA6-DF929625EA0E}">
        <p15:presenceInfo xmlns:p15="http://schemas.microsoft.com/office/powerpoint/2012/main" userId="S::100364024@alumnos.uc3m.es::88dbddca-b42f-4698-a927-adacf35ab89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DE0"/>
    <a:srgbClr val="7AC8FF"/>
    <a:srgbClr val="0A15C2"/>
    <a:srgbClr val="AFCFFF"/>
    <a:srgbClr val="996633"/>
    <a:srgbClr val="FEFCDE"/>
    <a:srgbClr val="CFA532"/>
    <a:srgbClr val="02612D"/>
    <a:srgbClr val="FFE08C"/>
    <a:srgbClr val="ED7D3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Estilo oscuro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88" autoAdjust="0"/>
    <p:restoredTop sz="92789" autoAdjust="0"/>
  </p:normalViewPr>
  <p:slideViewPr>
    <p:cSldViewPr snapToGrid="0">
      <p:cViewPr varScale="1">
        <p:scale>
          <a:sx n="114" d="100"/>
          <a:sy n="114" d="100"/>
        </p:scale>
        <p:origin x="1128" y="176"/>
      </p:cViewPr>
      <p:guideLst>
        <p:guide orient="horz" pos="3067"/>
        <p:guide pos="7015"/>
        <p:guide pos="665"/>
      </p:guideLst>
    </p:cSldViewPr>
  </p:slideViewPr>
  <p:notesTextViewPr>
    <p:cViewPr>
      <p:scale>
        <a:sx n="50" d="100"/>
        <a:sy n="50" d="100"/>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4" dt="2022-11-03T17:08:09.785" idx="32">
    <p:pos x="7139" y="513"/>
    <p:text>Me parece demasiado largo este indice, lo dejaria algo como: Introduction
Our proposal
Workplan
Risk analysis
Applications and impact
Resources and budget
Business plan</p:text>
    <p:extLst>
      <p:ext uri="{C676402C-5697-4E1C-873F-D02D1690AC5C}">
        <p15:threadingInfo xmlns:p15="http://schemas.microsoft.com/office/powerpoint/2012/main" timeZoneBias="-60"/>
      </p:ext>
    </p:extLst>
  </p:cm>
</p:cmLst>
</file>

<file path=ppt/diagrams/colors1.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7C03259-72CD-4B02-ADDC-CAE8D2887608}" type="doc">
      <dgm:prSet loTypeId="urn:microsoft.com/office/officeart/2005/8/layout/chevron1" loCatId="process" qsTypeId="urn:microsoft.com/office/officeart/2005/8/quickstyle/simple1" qsCatId="simple" csTypeId="urn:microsoft.com/office/officeart/2005/8/colors/accent3_3" csCatId="accent3" phldr="1"/>
      <dgm:spPr/>
    </dgm:pt>
    <dgm:pt modelId="{9F518DD9-78C8-4C51-883B-3A7FF06D8C49}">
      <dgm:prSet phldrT="[Text]" custT="1"/>
      <dgm:spPr/>
      <dgm:t>
        <a:bodyPr/>
        <a:lstStyle/>
        <a:p>
          <a:r>
            <a:rPr lang="en-US" sz="1600" dirty="0">
              <a:latin typeface="Calibri" panose="020F0502020204030204" pitchFamily="34" charset="0"/>
              <a:cs typeface="Calibri" panose="020F0502020204030204" pitchFamily="34" charset="0"/>
            </a:rPr>
            <a:t>IIF</a:t>
          </a:r>
        </a:p>
      </dgm:t>
    </dgm:pt>
    <dgm:pt modelId="{2EC0F56B-623B-4E75-B25E-97FE10F09345}" type="parTrans" cxnId="{86147341-D070-4D79-8D70-25E5E0DF5981}">
      <dgm:prSet/>
      <dgm:spPr/>
      <dgm:t>
        <a:bodyPr/>
        <a:lstStyle/>
        <a:p>
          <a:endParaRPr lang="en-US"/>
        </a:p>
      </dgm:t>
    </dgm:pt>
    <dgm:pt modelId="{3FC37F59-0D46-42B9-B55D-F60A952BCE60}" type="sibTrans" cxnId="{86147341-D070-4D79-8D70-25E5E0DF5981}">
      <dgm:prSet/>
      <dgm:spPr/>
      <dgm:t>
        <a:bodyPr/>
        <a:lstStyle/>
        <a:p>
          <a:endParaRPr lang="en-US"/>
        </a:p>
      </dgm:t>
    </dgm:pt>
    <dgm:pt modelId="{62E4EA21-6F27-496E-9440-490DC1E2EECF}">
      <dgm:prSet phldrT="[Text]" custT="1"/>
      <dgm:spPr/>
      <dgm:t>
        <a:bodyPr/>
        <a:lstStyle/>
        <a:p>
          <a:r>
            <a:rPr lang="en-US" sz="1600" dirty="0">
              <a:latin typeface="Calibri" panose="020F0502020204030204" pitchFamily="34" charset="0"/>
              <a:cs typeface="Calibri" panose="020F0502020204030204" pitchFamily="34" charset="0"/>
            </a:rPr>
            <a:t>EU Grants </a:t>
          </a:r>
        </a:p>
      </dgm:t>
    </dgm:pt>
    <dgm:pt modelId="{D204CD43-A8C1-4B4E-BEB1-28561EFDC36B}" type="parTrans" cxnId="{D9F475FF-E118-4C55-A2ED-7E498611F980}">
      <dgm:prSet/>
      <dgm:spPr/>
      <dgm:t>
        <a:bodyPr/>
        <a:lstStyle/>
        <a:p>
          <a:endParaRPr lang="en-US"/>
        </a:p>
      </dgm:t>
    </dgm:pt>
    <dgm:pt modelId="{F731D078-8EB8-47E8-A19C-4E4DAD0A73E1}" type="sibTrans" cxnId="{D9F475FF-E118-4C55-A2ED-7E498611F980}">
      <dgm:prSet/>
      <dgm:spPr/>
      <dgm:t>
        <a:bodyPr/>
        <a:lstStyle/>
        <a:p>
          <a:endParaRPr lang="en-US"/>
        </a:p>
      </dgm:t>
    </dgm:pt>
    <dgm:pt modelId="{48372D38-9C20-4E81-B8A4-5DBE18221E25}">
      <dgm:prSet phldrT="[Text]" custT="1"/>
      <dgm:spPr/>
      <dgm:t>
        <a:bodyPr/>
        <a:lstStyle/>
        <a:p>
          <a:r>
            <a:rPr lang="en-US" sz="1600" dirty="0">
              <a:latin typeface="Calibri" panose="020F0502020204030204" pitchFamily="34" charset="0"/>
              <a:cs typeface="Calibri" panose="020F0502020204030204" pitchFamily="34" charset="0"/>
            </a:rPr>
            <a:t>EU Grants - EIC Accelerator</a:t>
          </a:r>
        </a:p>
      </dgm:t>
    </dgm:pt>
    <dgm:pt modelId="{6F6B45F6-79E2-44AB-A123-8921B1ADB325}" type="parTrans" cxnId="{2A389CD3-14DA-4E4F-9501-DC966205CA6E}">
      <dgm:prSet/>
      <dgm:spPr/>
      <dgm:t>
        <a:bodyPr/>
        <a:lstStyle/>
        <a:p>
          <a:endParaRPr lang="en-US"/>
        </a:p>
      </dgm:t>
    </dgm:pt>
    <dgm:pt modelId="{671ABF49-4A42-4940-9834-7ADABE289B77}" type="sibTrans" cxnId="{2A389CD3-14DA-4E4F-9501-DC966205CA6E}">
      <dgm:prSet/>
      <dgm:spPr/>
      <dgm:t>
        <a:bodyPr/>
        <a:lstStyle/>
        <a:p>
          <a:endParaRPr lang="en-US"/>
        </a:p>
      </dgm:t>
    </dgm:pt>
    <dgm:pt modelId="{3B121309-E633-46C5-9EE4-415A27A5990D}">
      <dgm:prSet phldrT="[Text]" custT="1"/>
      <dgm:spPr/>
      <dgm:t>
        <a:bodyPr/>
        <a:lstStyle/>
        <a:p>
          <a:r>
            <a:rPr lang="en-US" sz="1600" dirty="0">
              <a:latin typeface="Calibri" panose="020F0502020204030204" pitchFamily="34" charset="0"/>
              <a:cs typeface="Calibri" panose="020F0502020204030204" pitchFamily="34" charset="0"/>
            </a:rPr>
            <a:t>Private Funding</a:t>
          </a:r>
        </a:p>
      </dgm:t>
    </dgm:pt>
    <dgm:pt modelId="{58AB637A-65DF-4E42-BAC5-F8D1CB258FB8}" type="parTrans" cxnId="{9F8E846F-B9FE-4E9A-8EC3-50570F821A38}">
      <dgm:prSet/>
      <dgm:spPr/>
      <dgm:t>
        <a:bodyPr/>
        <a:lstStyle/>
        <a:p>
          <a:endParaRPr lang="en-US"/>
        </a:p>
      </dgm:t>
    </dgm:pt>
    <dgm:pt modelId="{3D612357-8A64-4EC4-9B39-B57FD9385B3A}" type="sibTrans" cxnId="{9F8E846F-B9FE-4E9A-8EC3-50570F821A38}">
      <dgm:prSet/>
      <dgm:spPr/>
      <dgm:t>
        <a:bodyPr/>
        <a:lstStyle/>
        <a:p>
          <a:endParaRPr lang="en-US"/>
        </a:p>
      </dgm:t>
    </dgm:pt>
    <dgm:pt modelId="{BEB08391-0373-4B94-A37C-BF867DE0FE49}" type="pres">
      <dgm:prSet presAssocID="{57C03259-72CD-4B02-ADDC-CAE8D2887608}" presName="Name0" presStyleCnt="0">
        <dgm:presLayoutVars>
          <dgm:dir/>
          <dgm:animLvl val="lvl"/>
          <dgm:resizeHandles val="exact"/>
        </dgm:presLayoutVars>
      </dgm:prSet>
      <dgm:spPr/>
    </dgm:pt>
    <dgm:pt modelId="{F7C4DE6D-DE45-46A4-A409-A0C5F66B6E25}" type="pres">
      <dgm:prSet presAssocID="{9F518DD9-78C8-4C51-883B-3A7FF06D8C49}" presName="parTxOnly" presStyleLbl="node1" presStyleIdx="0" presStyleCnt="4">
        <dgm:presLayoutVars>
          <dgm:chMax val="0"/>
          <dgm:chPref val="0"/>
          <dgm:bulletEnabled val="1"/>
        </dgm:presLayoutVars>
      </dgm:prSet>
      <dgm:spPr/>
    </dgm:pt>
    <dgm:pt modelId="{A2C2A60C-29D0-4625-939F-0594863E3F8A}" type="pres">
      <dgm:prSet presAssocID="{3FC37F59-0D46-42B9-B55D-F60A952BCE60}" presName="parTxOnlySpace" presStyleCnt="0"/>
      <dgm:spPr/>
    </dgm:pt>
    <dgm:pt modelId="{3F5C2CE2-C075-4AB8-818C-27CFCEF14318}" type="pres">
      <dgm:prSet presAssocID="{62E4EA21-6F27-496E-9440-490DC1E2EECF}" presName="parTxOnly" presStyleLbl="node1" presStyleIdx="1" presStyleCnt="4">
        <dgm:presLayoutVars>
          <dgm:chMax val="0"/>
          <dgm:chPref val="0"/>
          <dgm:bulletEnabled val="1"/>
        </dgm:presLayoutVars>
      </dgm:prSet>
      <dgm:spPr/>
    </dgm:pt>
    <dgm:pt modelId="{6E7F4738-4257-4DE4-B96E-4D92224F59B2}" type="pres">
      <dgm:prSet presAssocID="{F731D078-8EB8-47E8-A19C-4E4DAD0A73E1}" presName="parTxOnlySpace" presStyleCnt="0"/>
      <dgm:spPr/>
    </dgm:pt>
    <dgm:pt modelId="{2C13B857-6E43-4DD0-A058-938DF3D73139}" type="pres">
      <dgm:prSet presAssocID="{48372D38-9C20-4E81-B8A4-5DBE18221E25}" presName="parTxOnly" presStyleLbl="node1" presStyleIdx="2" presStyleCnt="4">
        <dgm:presLayoutVars>
          <dgm:chMax val="0"/>
          <dgm:chPref val="0"/>
          <dgm:bulletEnabled val="1"/>
        </dgm:presLayoutVars>
      </dgm:prSet>
      <dgm:spPr/>
    </dgm:pt>
    <dgm:pt modelId="{09705EE3-DA95-423F-9C72-E36658768707}" type="pres">
      <dgm:prSet presAssocID="{671ABF49-4A42-4940-9834-7ADABE289B77}" presName="parTxOnlySpace" presStyleCnt="0"/>
      <dgm:spPr/>
    </dgm:pt>
    <dgm:pt modelId="{1E475A8F-FAAE-4AD0-8C3E-4C5C8ED7FD4F}" type="pres">
      <dgm:prSet presAssocID="{3B121309-E633-46C5-9EE4-415A27A5990D}" presName="parTxOnly" presStyleLbl="node1" presStyleIdx="3" presStyleCnt="4">
        <dgm:presLayoutVars>
          <dgm:chMax val="0"/>
          <dgm:chPref val="0"/>
          <dgm:bulletEnabled val="1"/>
        </dgm:presLayoutVars>
      </dgm:prSet>
      <dgm:spPr/>
    </dgm:pt>
  </dgm:ptLst>
  <dgm:cxnLst>
    <dgm:cxn modelId="{86147341-D070-4D79-8D70-25E5E0DF5981}" srcId="{57C03259-72CD-4B02-ADDC-CAE8D2887608}" destId="{9F518DD9-78C8-4C51-883B-3A7FF06D8C49}" srcOrd="0" destOrd="0" parTransId="{2EC0F56B-623B-4E75-B25E-97FE10F09345}" sibTransId="{3FC37F59-0D46-42B9-B55D-F60A952BCE60}"/>
    <dgm:cxn modelId="{4A88B44E-4AEF-488E-A201-FF86E1AEEDE1}" type="presOf" srcId="{62E4EA21-6F27-496E-9440-490DC1E2EECF}" destId="{3F5C2CE2-C075-4AB8-818C-27CFCEF14318}" srcOrd="0" destOrd="0" presId="urn:microsoft.com/office/officeart/2005/8/layout/chevron1"/>
    <dgm:cxn modelId="{1EF78B52-F528-428C-AED9-8FD9C3905ADC}" type="presOf" srcId="{9F518DD9-78C8-4C51-883B-3A7FF06D8C49}" destId="{F7C4DE6D-DE45-46A4-A409-A0C5F66B6E25}" srcOrd="0" destOrd="0" presId="urn:microsoft.com/office/officeart/2005/8/layout/chevron1"/>
    <dgm:cxn modelId="{A3585059-C0B3-4666-AC44-1BB96606219F}" type="presOf" srcId="{57C03259-72CD-4B02-ADDC-CAE8D2887608}" destId="{BEB08391-0373-4B94-A37C-BF867DE0FE49}" srcOrd="0" destOrd="0" presId="urn:microsoft.com/office/officeart/2005/8/layout/chevron1"/>
    <dgm:cxn modelId="{D029DA62-2EF9-4ADD-813D-7C8A46B4EC61}" type="presOf" srcId="{3B121309-E633-46C5-9EE4-415A27A5990D}" destId="{1E475A8F-FAAE-4AD0-8C3E-4C5C8ED7FD4F}" srcOrd="0" destOrd="0" presId="urn:microsoft.com/office/officeart/2005/8/layout/chevron1"/>
    <dgm:cxn modelId="{9F8E846F-B9FE-4E9A-8EC3-50570F821A38}" srcId="{57C03259-72CD-4B02-ADDC-CAE8D2887608}" destId="{3B121309-E633-46C5-9EE4-415A27A5990D}" srcOrd="3" destOrd="0" parTransId="{58AB637A-65DF-4E42-BAC5-F8D1CB258FB8}" sibTransId="{3D612357-8A64-4EC4-9B39-B57FD9385B3A}"/>
    <dgm:cxn modelId="{0F6AEC99-3D50-4A0D-9FEB-22FB3C1AC4BC}" type="presOf" srcId="{48372D38-9C20-4E81-B8A4-5DBE18221E25}" destId="{2C13B857-6E43-4DD0-A058-938DF3D73139}" srcOrd="0" destOrd="0" presId="urn:microsoft.com/office/officeart/2005/8/layout/chevron1"/>
    <dgm:cxn modelId="{2A389CD3-14DA-4E4F-9501-DC966205CA6E}" srcId="{57C03259-72CD-4B02-ADDC-CAE8D2887608}" destId="{48372D38-9C20-4E81-B8A4-5DBE18221E25}" srcOrd="2" destOrd="0" parTransId="{6F6B45F6-79E2-44AB-A123-8921B1ADB325}" sibTransId="{671ABF49-4A42-4940-9834-7ADABE289B77}"/>
    <dgm:cxn modelId="{D9F475FF-E118-4C55-A2ED-7E498611F980}" srcId="{57C03259-72CD-4B02-ADDC-CAE8D2887608}" destId="{62E4EA21-6F27-496E-9440-490DC1E2EECF}" srcOrd="1" destOrd="0" parTransId="{D204CD43-A8C1-4B4E-BEB1-28561EFDC36B}" sibTransId="{F731D078-8EB8-47E8-A19C-4E4DAD0A73E1}"/>
    <dgm:cxn modelId="{74D40EB3-01E9-4D31-901F-A9D0F15F0169}" type="presParOf" srcId="{BEB08391-0373-4B94-A37C-BF867DE0FE49}" destId="{F7C4DE6D-DE45-46A4-A409-A0C5F66B6E25}" srcOrd="0" destOrd="0" presId="urn:microsoft.com/office/officeart/2005/8/layout/chevron1"/>
    <dgm:cxn modelId="{6E39D1B1-1688-4D49-839F-D90D6E7B8889}" type="presParOf" srcId="{BEB08391-0373-4B94-A37C-BF867DE0FE49}" destId="{A2C2A60C-29D0-4625-939F-0594863E3F8A}" srcOrd="1" destOrd="0" presId="urn:microsoft.com/office/officeart/2005/8/layout/chevron1"/>
    <dgm:cxn modelId="{1CC88276-E4BD-4B66-B06F-2746DDD3A88C}" type="presParOf" srcId="{BEB08391-0373-4B94-A37C-BF867DE0FE49}" destId="{3F5C2CE2-C075-4AB8-818C-27CFCEF14318}" srcOrd="2" destOrd="0" presId="urn:microsoft.com/office/officeart/2005/8/layout/chevron1"/>
    <dgm:cxn modelId="{90FB66C4-EA15-4FFF-9877-38401BF91776}" type="presParOf" srcId="{BEB08391-0373-4B94-A37C-BF867DE0FE49}" destId="{6E7F4738-4257-4DE4-B96E-4D92224F59B2}" srcOrd="3" destOrd="0" presId="urn:microsoft.com/office/officeart/2005/8/layout/chevron1"/>
    <dgm:cxn modelId="{1EE260C6-FFFA-4EC9-91F0-BAF765309B69}" type="presParOf" srcId="{BEB08391-0373-4B94-A37C-BF867DE0FE49}" destId="{2C13B857-6E43-4DD0-A058-938DF3D73139}" srcOrd="4" destOrd="0" presId="urn:microsoft.com/office/officeart/2005/8/layout/chevron1"/>
    <dgm:cxn modelId="{763DF13E-D981-4E8D-B20E-DB2F90D9F647}" type="presParOf" srcId="{BEB08391-0373-4B94-A37C-BF867DE0FE49}" destId="{09705EE3-DA95-423F-9C72-E36658768707}" srcOrd="5" destOrd="0" presId="urn:microsoft.com/office/officeart/2005/8/layout/chevron1"/>
    <dgm:cxn modelId="{6C6B00D9-3B8F-4BE7-BE35-F724A8549E6B}" type="presParOf" srcId="{BEB08391-0373-4B94-A37C-BF867DE0FE49}" destId="{1E475A8F-FAAE-4AD0-8C3E-4C5C8ED7FD4F}" srcOrd="6"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7C03259-72CD-4B02-ADDC-CAE8D2887608}" type="doc">
      <dgm:prSet loTypeId="urn:microsoft.com/office/officeart/2005/8/layout/chevron1" loCatId="process" qsTypeId="urn:microsoft.com/office/officeart/2005/8/quickstyle/simple1" qsCatId="simple" csTypeId="urn:microsoft.com/office/officeart/2005/8/colors/colorful5" csCatId="colorful" phldr="1"/>
      <dgm:spPr/>
    </dgm:pt>
    <dgm:pt modelId="{9F518DD9-78C8-4C51-883B-3A7FF06D8C49}">
      <dgm:prSet phldrT="[Text]"/>
      <dgm:spPr/>
      <dgm:t>
        <a:bodyPr/>
        <a:lstStyle/>
        <a:p>
          <a:r>
            <a:rPr lang="en-US" dirty="0">
              <a:latin typeface="Calibri" panose="020F0502020204030204" pitchFamily="34" charset="0"/>
              <a:cs typeface="Calibri" panose="020F0502020204030204" pitchFamily="34" charset="0"/>
            </a:rPr>
            <a:t>Concept &amp; Market research</a:t>
          </a:r>
        </a:p>
      </dgm:t>
    </dgm:pt>
    <dgm:pt modelId="{2EC0F56B-623B-4E75-B25E-97FE10F09345}" type="parTrans" cxnId="{86147341-D070-4D79-8D70-25E5E0DF5981}">
      <dgm:prSet/>
      <dgm:spPr/>
      <dgm:t>
        <a:bodyPr/>
        <a:lstStyle/>
        <a:p>
          <a:endParaRPr lang="en-US"/>
        </a:p>
      </dgm:t>
    </dgm:pt>
    <dgm:pt modelId="{3FC37F59-0D46-42B9-B55D-F60A952BCE60}" type="sibTrans" cxnId="{86147341-D070-4D79-8D70-25E5E0DF5981}">
      <dgm:prSet/>
      <dgm:spPr/>
      <dgm:t>
        <a:bodyPr/>
        <a:lstStyle/>
        <a:p>
          <a:endParaRPr lang="en-US"/>
        </a:p>
      </dgm:t>
    </dgm:pt>
    <dgm:pt modelId="{62E4EA21-6F27-496E-9440-490DC1E2EECF}">
      <dgm:prSet phldrT="[Text]"/>
      <dgm:spPr/>
      <dgm:t>
        <a:bodyPr/>
        <a:lstStyle/>
        <a:p>
          <a:r>
            <a:rPr lang="en-US" dirty="0">
              <a:latin typeface="Calibri" panose="020F0502020204030204" pitchFamily="34" charset="0"/>
              <a:cs typeface="Calibri" panose="020F0502020204030204" pitchFamily="34" charset="0"/>
            </a:rPr>
            <a:t>Prototype testing</a:t>
          </a:r>
        </a:p>
      </dgm:t>
    </dgm:pt>
    <dgm:pt modelId="{D204CD43-A8C1-4B4E-BEB1-28561EFDC36B}" type="parTrans" cxnId="{D9F475FF-E118-4C55-A2ED-7E498611F980}">
      <dgm:prSet/>
      <dgm:spPr/>
      <dgm:t>
        <a:bodyPr/>
        <a:lstStyle/>
        <a:p>
          <a:endParaRPr lang="en-US"/>
        </a:p>
      </dgm:t>
    </dgm:pt>
    <dgm:pt modelId="{F731D078-8EB8-47E8-A19C-4E4DAD0A73E1}" type="sibTrans" cxnId="{D9F475FF-E118-4C55-A2ED-7E498611F980}">
      <dgm:prSet/>
      <dgm:spPr/>
      <dgm:t>
        <a:bodyPr/>
        <a:lstStyle/>
        <a:p>
          <a:endParaRPr lang="en-US"/>
        </a:p>
      </dgm:t>
    </dgm:pt>
    <dgm:pt modelId="{48372D38-9C20-4E81-B8A4-5DBE18221E25}">
      <dgm:prSet phldrT="[Text]"/>
      <dgm:spPr/>
      <dgm:t>
        <a:bodyPr/>
        <a:lstStyle/>
        <a:p>
          <a:r>
            <a:rPr lang="en-US" dirty="0">
              <a:latin typeface="Calibri" panose="020F0502020204030204" pitchFamily="34" charset="0"/>
              <a:cs typeface="Calibri" panose="020F0502020204030204" pitchFamily="34" charset="0"/>
            </a:rPr>
            <a:t>Product development</a:t>
          </a:r>
        </a:p>
      </dgm:t>
    </dgm:pt>
    <dgm:pt modelId="{6F6B45F6-79E2-44AB-A123-8921B1ADB325}" type="parTrans" cxnId="{2A389CD3-14DA-4E4F-9501-DC966205CA6E}">
      <dgm:prSet/>
      <dgm:spPr/>
      <dgm:t>
        <a:bodyPr/>
        <a:lstStyle/>
        <a:p>
          <a:endParaRPr lang="en-US"/>
        </a:p>
      </dgm:t>
    </dgm:pt>
    <dgm:pt modelId="{671ABF49-4A42-4940-9834-7ADABE289B77}" type="sibTrans" cxnId="{2A389CD3-14DA-4E4F-9501-DC966205CA6E}">
      <dgm:prSet/>
      <dgm:spPr/>
      <dgm:t>
        <a:bodyPr/>
        <a:lstStyle/>
        <a:p>
          <a:endParaRPr lang="en-US"/>
        </a:p>
      </dgm:t>
    </dgm:pt>
    <dgm:pt modelId="{3B121309-E633-46C5-9EE4-415A27A5990D}">
      <dgm:prSet phldrT="[Text]"/>
      <dgm:spPr/>
      <dgm:t>
        <a:bodyPr/>
        <a:lstStyle/>
        <a:p>
          <a:r>
            <a:rPr lang="en-US" dirty="0">
              <a:latin typeface="Calibri" panose="020F0502020204030204" pitchFamily="34" charset="0"/>
              <a:cs typeface="Calibri" panose="020F0502020204030204" pitchFamily="34" charset="0"/>
            </a:rPr>
            <a:t>Go To Market</a:t>
          </a:r>
        </a:p>
      </dgm:t>
    </dgm:pt>
    <dgm:pt modelId="{58AB637A-65DF-4E42-BAC5-F8D1CB258FB8}" type="parTrans" cxnId="{9F8E846F-B9FE-4E9A-8EC3-50570F821A38}">
      <dgm:prSet/>
      <dgm:spPr/>
      <dgm:t>
        <a:bodyPr/>
        <a:lstStyle/>
        <a:p>
          <a:endParaRPr lang="en-US"/>
        </a:p>
      </dgm:t>
    </dgm:pt>
    <dgm:pt modelId="{3D612357-8A64-4EC4-9B39-B57FD9385B3A}" type="sibTrans" cxnId="{9F8E846F-B9FE-4E9A-8EC3-50570F821A38}">
      <dgm:prSet/>
      <dgm:spPr/>
      <dgm:t>
        <a:bodyPr/>
        <a:lstStyle/>
        <a:p>
          <a:endParaRPr lang="en-US"/>
        </a:p>
      </dgm:t>
    </dgm:pt>
    <dgm:pt modelId="{BEB08391-0373-4B94-A37C-BF867DE0FE49}" type="pres">
      <dgm:prSet presAssocID="{57C03259-72CD-4B02-ADDC-CAE8D2887608}" presName="Name0" presStyleCnt="0">
        <dgm:presLayoutVars>
          <dgm:dir/>
          <dgm:animLvl val="lvl"/>
          <dgm:resizeHandles val="exact"/>
        </dgm:presLayoutVars>
      </dgm:prSet>
      <dgm:spPr/>
    </dgm:pt>
    <dgm:pt modelId="{F7C4DE6D-DE45-46A4-A409-A0C5F66B6E25}" type="pres">
      <dgm:prSet presAssocID="{9F518DD9-78C8-4C51-883B-3A7FF06D8C49}" presName="parTxOnly" presStyleLbl="node1" presStyleIdx="0" presStyleCnt="4" custScaleX="74566">
        <dgm:presLayoutVars>
          <dgm:chMax val="0"/>
          <dgm:chPref val="0"/>
          <dgm:bulletEnabled val="1"/>
        </dgm:presLayoutVars>
      </dgm:prSet>
      <dgm:spPr/>
    </dgm:pt>
    <dgm:pt modelId="{A2C2A60C-29D0-4625-939F-0594863E3F8A}" type="pres">
      <dgm:prSet presAssocID="{3FC37F59-0D46-42B9-B55D-F60A952BCE60}" presName="parTxOnlySpace" presStyleCnt="0"/>
      <dgm:spPr/>
    </dgm:pt>
    <dgm:pt modelId="{3F5C2CE2-C075-4AB8-818C-27CFCEF14318}" type="pres">
      <dgm:prSet presAssocID="{62E4EA21-6F27-496E-9440-490DC1E2EECF}" presName="parTxOnly" presStyleLbl="node1" presStyleIdx="1" presStyleCnt="4" custScaleX="76364">
        <dgm:presLayoutVars>
          <dgm:chMax val="0"/>
          <dgm:chPref val="0"/>
          <dgm:bulletEnabled val="1"/>
        </dgm:presLayoutVars>
      </dgm:prSet>
      <dgm:spPr/>
    </dgm:pt>
    <dgm:pt modelId="{6E7F4738-4257-4DE4-B96E-4D92224F59B2}" type="pres">
      <dgm:prSet presAssocID="{F731D078-8EB8-47E8-A19C-4E4DAD0A73E1}" presName="parTxOnlySpace" presStyleCnt="0"/>
      <dgm:spPr/>
    </dgm:pt>
    <dgm:pt modelId="{2C13B857-6E43-4DD0-A058-938DF3D73139}" type="pres">
      <dgm:prSet presAssocID="{48372D38-9C20-4E81-B8A4-5DBE18221E25}" presName="parTxOnly" presStyleLbl="node1" presStyleIdx="2" presStyleCnt="4">
        <dgm:presLayoutVars>
          <dgm:chMax val="0"/>
          <dgm:chPref val="0"/>
          <dgm:bulletEnabled val="1"/>
        </dgm:presLayoutVars>
      </dgm:prSet>
      <dgm:spPr/>
    </dgm:pt>
    <dgm:pt modelId="{09705EE3-DA95-423F-9C72-E36658768707}" type="pres">
      <dgm:prSet presAssocID="{671ABF49-4A42-4940-9834-7ADABE289B77}" presName="parTxOnlySpace" presStyleCnt="0"/>
      <dgm:spPr/>
    </dgm:pt>
    <dgm:pt modelId="{1E475A8F-FAAE-4AD0-8C3E-4C5C8ED7FD4F}" type="pres">
      <dgm:prSet presAssocID="{3B121309-E633-46C5-9EE4-415A27A5990D}" presName="parTxOnly" presStyleLbl="node1" presStyleIdx="3" presStyleCnt="4">
        <dgm:presLayoutVars>
          <dgm:chMax val="0"/>
          <dgm:chPref val="0"/>
          <dgm:bulletEnabled val="1"/>
        </dgm:presLayoutVars>
      </dgm:prSet>
      <dgm:spPr/>
    </dgm:pt>
  </dgm:ptLst>
  <dgm:cxnLst>
    <dgm:cxn modelId="{86147341-D070-4D79-8D70-25E5E0DF5981}" srcId="{57C03259-72CD-4B02-ADDC-CAE8D2887608}" destId="{9F518DD9-78C8-4C51-883B-3A7FF06D8C49}" srcOrd="0" destOrd="0" parTransId="{2EC0F56B-623B-4E75-B25E-97FE10F09345}" sibTransId="{3FC37F59-0D46-42B9-B55D-F60A952BCE60}"/>
    <dgm:cxn modelId="{4A88B44E-4AEF-488E-A201-FF86E1AEEDE1}" type="presOf" srcId="{62E4EA21-6F27-496E-9440-490DC1E2EECF}" destId="{3F5C2CE2-C075-4AB8-818C-27CFCEF14318}" srcOrd="0" destOrd="0" presId="urn:microsoft.com/office/officeart/2005/8/layout/chevron1"/>
    <dgm:cxn modelId="{1EF78B52-F528-428C-AED9-8FD9C3905ADC}" type="presOf" srcId="{9F518DD9-78C8-4C51-883B-3A7FF06D8C49}" destId="{F7C4DE6D-DE45-46A4-A409-A0C5F66B6E25}" srcOrd="0" destOrd="0" presId="urn:microsoft.com/office/officeart/2005/8/layout/chevron1"/>
    <dgm:cxn modelId="{A3585059-C0B3-4666-AC44-1BB96606219F}" type="presOf" srcId="{57C03259-72CD-4B02-ADDC-CAE8D2887608}" destId="{BEB08391-0373-4B94-A37C-BF867DE0FE49}" srcOrd="0" destOrd="0" presId="urn:microsoft.com/office/officeart/2005/8/layout/chevron1"/>
    <dgm:cxn modelId="{D029DA62-2EF9-4ADD-813D-7C8A46B4EC61}" type="presOf" srcId="{3B121309-E633-46C5-9EE4-415A27A5990D}" destId="{1E475A8F-FAAE-4AD0-8C3E-4C5C8ED7FD4F}" srcOrd="0" destOrd="0" presId="urn:microsoft.com/office/officeart/2005/8/layout/chevron1"/>
    <dgm:cxn modelId="{9F8E846F-B9FE-4E9A-8EC3-50570F821A38}" srcId="{57C03259-72CD-4B02-ADDC-CAE8D2887608}" destId="{3B121309-E633-46C5-9EE4-415A27A5990D}" srcOrd="3" destOrd="0" parTransId="{58AB637A-65DF-4E42-BAC5-F8D1CB258FB8}" sibTransId="{3D612357-8A64-4EC4-9B39-B57FD9385B3A}"/>
    <dgm:cxn modelId="{0F6AEC99-3D50-4A0D-9FEB-22FB3C1AC4BC}" type="presOf" srcId="{48372D38-9C20-4E81-B8A4-5DBE18221E25}" destId="{2C13B857-6E43-4DD0-A058-938DF3D73139}" srcOrd="0" destOrd="0" presId="urn:microsoft.com/office/officeart/2005/8/layout/chevron1"/>
    <dgm:cxn modelId="{2A389CD3-14DA-4E4F-9501-DC966205CA6E}" srcId="{57C03259-72CD-4B02-ADDC-CAE8D2887608}" destId="{48372D38-9C20-4E81-B8A4-5DBE18221E25}" srcOrd="2" destOrd="0" parTransId="{6F6B45F6-79E2-44AB-A123-8921B1ADB325}" sibTransId="{671ABF49-4A42-4940-9834-7ADABE289B77}"/>
    <dgm:cxn modelId="{D9F475FF-E118-4C55-A2ED-7E498611F980}" srcId="{57C03259-72CD-4B02-ADDC-CAE8D2887608}" destId="{62E4EA21-6F27-496E-9440-490DC1E2EECF}" srcOrd="1" destOrd="0" parTransId="{D204CD43-A8C1-4B4E-BEB1-28561EFDC36B}" sibTransId="{F731D078-8EB8-47E8-A19C-4E4DAD0A73E1}"/>
    <dgm:cxn modelId="{74D40EB3-01E9-4D31-901F-A9D0F15F0169}" type="presParOf" srcId="{BEB08391-0373-4B94-A37C-BF867DE0FE49}" destId="{F7C4DE6D-DE45-46A4-A409-A0C5F66B6E25}" srcOrd="0" destOrd="0" presId="urn:microsoft.com/office/officeart/2005/8/layout/chevron1"/>
    <dgm:cxn modelId="{6E39D1B1-1688-4D49-839F-D90D6E7B8889}" type="presParOf" srcId="{BEB08391-0373-4B94-A37C-BF867DE0FE49}" destId="{A2C2A60C-29D0-4625-939F-0594863E3F8A}" srcOrd="1" destOrd="0" presId="urn:microsoft.com/office/officeart/2005/8/layout/chevron1"/>
    <dgm:cxn modelId="{1CC88276-E4BD-4B66-B06F-2746DDD3A88C}" type="presParOf" srcId="{BEB08391-0373-4B94-A37C-BF867DE0FE49}" destId="{3F5C2CE2-C075-4AB8-818C-27CFCEF14318}" srcOrd="2" destOrd="0" presId="urn:microsoft.com/office/officeart/2005/8/layout/chevron1"/>
    <dgm:cxn modelId="{90FB66C4-EA15-4FFF-9877-38401BF91776}" type="presParOf" srcId="{BEB08391-0373-4B94-A37C-BF867DE0FE49}" destId="{6E7F4738-4257-4DE4-B96E-4D92224F59B2}" srcOrd="3" destOrd="0" presId="urn:microsoft.com/office/officeart/2005/8/layout/chevron1"/>
    <dgm:cxn modelId="{1EE260C6-FFFA-4EC9-91F0-BAF765309B69}" type="presParOf" srcId="{BEB08391-0373-4B94-A37C-BF867DE0FE49}" destId="{2C13B857-6E43-4DD0-A058-938DF3D73139}" srcOrd="4" destOrd="0" presId="urn:microsoft.com/office/officeart/2005/8/layout/chevron1"/>
    <dgm:cxn modelId="{763DF13E-D981-4E8D-B20E-DB2F90D9F647}" type="presParOf" srcId="{BEB08391-0373-4B94-A37C-BF867DE0FE49}" destId="{09705EE3-DA95-423F-9C72-E36658768707}" srcOrd="5" destOrd="0" presId="urn:microsoft.com/office/officeart/2005/8/layout/chevron1"/>
    <dgm:cxn modelId="{6C6B00D9-3B8F-4BE7-BE35-F724A8549E6B}" type="presParOf" srcId="{BEB08391-0373-4B94-A37C-BF867DE0FE49}" destId="{1E475A8F-FAAE-4AD0-8C3E-4C5C8ED7FD4F}" srcOrd="6" destOrd="0" presId="urn:microsoft.com/office/officeart/2005/8/layout/chevron1"/>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C4DE6D-DE45-46A4-A409-A0C5F66B6E25}">
      <dsp:nvSpPr>
        <dsp:cNvPr id="0" name=""/>
        <dsp:cNvSpPr/>
      </dsp:nvSpPr>
      <dsp:spPr>
        <a:xfrm>
          <a:off x="3770" y="1403840"/>
          <a:ext cx="2194718" cy="877887"/>
        </a:xfrm>
        <a:prstGeom prst="chevron">
          <a:avLst/>
        </a:prstGeom>
        <a:solidFill>
          <a:schemeClr val="accent3">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Calibri" panose="020F0502020204030204" pitchFamily="34" charset="0"/>
              <a:cs typeface="Calibri" panose="020F0502020204030204" pitchFamily="34" charset="0"/>
            </a:rPr>
            <a:t>IIF</a:t>
          </a:r>
        </a:p>
      </dsp:txBody>
      <dsp:txXfrm>
        <a:off x="442714" y="1403840"/>
        <a:ext cx="1316831" cy="877887"/>
      </dsp:txXfrm>
    </dsp:sp>
    <dsp:sp modelId="{3F5C2CE2-C075-4AB8-818C-27CFCEF14318}">
      <dsp:nvSpPr>
        <dsp:cNvPr id="0" name=""/>
        <dsp:cNvSpPr/>
      </dsp:nvSpPr>
      <dsp:spPr>
        <a:xfrm>
          <a:off x="1979017" y="1403840"/>
          <a:ext cx="2194718" cy="877887"/>
        </a:xfrm>
        <a:prstGeom prst="chevron">
          <a:avLst/>
        </a:prstGeom>
        <a:solidFill>
          <a:schemeClr val="accent3">
            <a:shade val="80000"/>
            <a:hueOff val="-94457"/>
            <a:satOff val="1812"/>
            <a:lumOff val="798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Calibri" panose="020F0502020204030204" pitchFamily="34" charset="0"/>
              <a:cs typeface="Calibri" panose="020F0502020204030204" pitchFamily="34" charset="0"/>
            </a:rPr>
            <a:t>EU Grants </a:t>
          </a:r>
        </a:p>
      </dsp:txBody>
      <dsp:txXfrm>
        <a:off x="2417961" y="1403840"/>
        <a:ext cx="1316831" cy="877887"/>
      </dsp:txXfrm>
    </dsp:sp>
    <dsp:sp modelId="{2C13B857-6E43-4DD0-A058-938DF3D73139}">
      <dsp:nvSpPr>
        <dsp:cNvPr id="0" name=""/>
        <dsp:cNvSpPr/>
      </dsp:nvSpPr>
      <dsp:spPr>
        <a:xfrm>
          <a:off x="3954264" y="1403840"/>
          <a:ext cx="2194718" cy="877887"/>
        </a:xfrm>
        <a:prstGeom prst="chevron">
          <a:avLst/>
        </a:prstGeom>
        <a:solidFill>
          <a:schemeClr val="accent3">
            <a:shade val="80000"/>
            <a:hueOff val="-188914"/>
            <a:satOff val="3625"/>
            <a:lumOff val="159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Calibri" panose="020F0502020204030204" pitchFamily="34" charset="0"/>
              <a:cs typeface="Calibri" panose="020F0502020204030204" pitchFamily="34" charset="0"/>
            </a:rPr>
            <a:t>EU Grants - EIC Accelerator</a:t>
          </a:r>
        </a:p>
      </dsp:txBody>
      <dsp:txXfrm>
        <a:off x="4393208" y="1403840"/>
        <a:ext cx="1316831" cy="877887"/>
      </dsp:txXfrm>
    </dsp:sp>
    <dsp:sp modelId="{1E475A8F-FAAE-4AD0-8C3E-4C5C8ED7FD4F}">
      <dsp:nvSpPr>
        <dsp:cNvPr id="0" name=""/>
        <dsp:cNvSpPr/>
      </dsp:nvSpPr>
      <dsp:spPr>
        <a:xfrm>
          <a:off x="5929510" y="1403840"/>
          <a:ext cx="2194718" cy="877887"/>
        </a:xfrm>
        <a:prstGeom prst="chevron">
          <a:avLst/>
        </a:prstGeom>
        <a:solidFill>
          <a:schemeClr val="accent3">
            <a:shade val="80000"/>
            <a:hueOff val="-283370"/>
            <a:satOff val="5437"/>
            <a:lumOff val="2393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Calibri" panose="020F0502020204030204" pitchFamily="34" charset="0"/>
              <a:cs typeface="Calibri" panose="020F0502020204030204" pitchFamily="34" charset="0"/>
            </a:rPr>
            <a:t>Private Funding</a:t>
          </a:r>
        </a:p>
      </dsp:txBody>
      <dsp:txXfrm>
        <a:off x="6368454" y="1403840"/>
        <a:ext cx="1316831" cy="8778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C4DE6D-DE45-46A4-A409-A0C5F66B6E25}">
      <dsp:nvSpPr>
        <dsp:cNvPr id="0" name=""/>
        <dsp:cNvSpPr/>
      </dsp:nvSpPr>
      <dsp:spPr>
        <a:xfrm>
          <a:off x="925" y="734303"/>
          <a:ext cx="1886594" cy="1012040"/>
        </a:xfrm>
        <a:prstGeom prst="chevron">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Calibri" panose="020F0502020204030204" pitchFamily="34" charset="0"/>
              <a:cs typeface="Calibri" panose="020F0502020204030204" pitchFamily="34" charset="0"/>
            </a:rPr>
            <a:t>Concept &amp; Market research</a:t>
          </a:r>
        </a:p>
      </dsp:txBody>
      <dsp:txXfrm>
        <a:off x="506945" y="734303"/>
        <a:ext cx="874554" cy="1012040"/>
      </dsp:txXfrm>
    </dsp:sp>
    <dsp:sp modelId="{3F5C2CE2-C075-4AB8-818C-27CFCEF14318}">
      <dsp:nvSpPr>
        <dsp:cNvPr id="0" name=""/>
        <dsp:cNvSpPr/>
      </dsp:nvSpPr>
      <dsp:spPr>
        <a:xfrm>
          <a:off x="1634509" y="734303"/>
          <a:ext cx="1932085" cy="1012040"/>
        </a:xfrm>
        <a:prstGeom prst="chevron">
          <a:avLst/>
        </a:prstGeom>
        <a:solidFill>
          <a:schemeClr val="accent5">
            <a:hueOff val="794474"/>
            <a:satOff val="-4909"/>
            <a:lumOff val="183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Calibri" panose="020F0502020204030204" pitchFamily="34" charset="0"/>
              <a:cs typeface="Calibri" panose="020F0502020204030204" pitchFamily="34" charset="0"/>
            </a:rPr>
            <a:t>Prototype testing</a:t>
          </a:r>
        </a:p>
      </dsp:txBody>
      <dsp:txXfrm>
        <a:off x="2140529" y="734303"/>
        <a:ext cx="920045" cy="1012040"/>
      </dsp:txXfrm>
    </dsp:sp>
    <dsp:sp modelId="{2C13B857-6E43-4DD0-A058-938DF3D73139}">
      <dsp:nvSpPr>
        <dsp:cNvPr id="0" name=""/>
        <dsp:cNvSpPr/>
      </dsp:nvSpPr>
      <dsp:spPr>
        <a:xfrm>
          <a:off x="3313585" y="734303"/>
          <a:ext cx="2530100" cy="1012040"/>
        </a:xfrm>
        <a:prstGeom prst="chevron">
          <a:avLst/>
        </a:prstGeom>
        <a:solidFill>
          <a:schemeClr val="accent5">
            <a:hueOff val="1588948"/>
            <a:satOff val="-9818"/>
            <a:lumOff val="366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Calibri" panose="020F0502020204030204" pitchFamily="34" charset="0"/>
              <a:cs typeface="Calibri" panose="020F0502020204030204" pitchFamily="34" charset="0"/>
            </a:rPr>
            <a:t>Product development</a:t>
          </a:r>
        </a:p>
      </dsp:txBody>
      <dsp:txXfrm>
        <a:off x="3819605" y="734303"/>
        <a:ext cx="1518060" cy="1012040"/>
      </dsp:txXfrm>
    </dsp:sp>
    <dsp:sp modelId="{1E475A8F-FAAE-4AD0-8C3E-4C5C8ED7FD4F}">
      <dsp:nvSpPr>
        <dsp:cNvPr id="0" name=""/>
        <dsp:cNvSpPr/>
      </dsp:nvSpPr>
      <dsp:spPr>
        <a:xfrm>
          <a:off x="5590675" y="734303"/>
          <a:ext cx="2530100" cy="1012040"/>
        </a:xfrm>
        <a:prstGeom prst="chevron">
          <a:avLst/>
        </a:prstGeom>
        <a:solidFill>
          <a:schemeClr val="accent5">
            <a:hueOff val="2383422"/>
            <a:satOff val="-14727"/>
            <a:lumOff val="549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21336" rIns="21336" bIns="21336"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Calibri" panose="020F0502020204030204" pitchFamily="34" charset="0"/>
              <a:cs typeface="Calibri" panose="020F0502020204030204" pitchFamily="34" charset="0"/>
            </a:rPr>
            <a:t>Go To Market</a:t>
          </a:r>
        </a:p>
      </dsp:txBody>
      <dsp:txXfrm>
        <a:off x="6096695" y="734303"/>
        <a:ext cx="1518060" cy="1012040"/>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14/11/2022</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14/11/2022</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a:t>
            </a:fld>
            <a:endParaRPr lang="en-GB"/>
          </a:p>
        </p:txBody>
      </p:sp>
    </p:spTree>
    <p:extLst>
      <p:ext uri="{BB962C8B-B14F-4D97-AF65-F5344CB8AC3E}">
        <p14:creationId xmlns:p14="http://schemas.microsoft.com/office/powerpoint/2010/main" val="19412452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10</a:t>
            </a:fld>
            <a:endParaRPr lang="en-GB"/>
          </a:p>
        </p:txBody>
      </p:sp>
    </p:spTree>
    <p:extLst>
      <p:ext uri="{BB962C8B-B14F-4D97-AF65-F5344CB8AC3E}">
        <p14:creationId xmlns:p14="http://schemas.microsoft.com/office/powerpoint/2010/main" val="3646991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0F73C1-2BD6-684E-AA1B-49165E0DF4BD}" type="slidenum">
              <a:rPr lang="en-GB" smtClean="0"/>
              <a:pPr/>
              <a:t>11</a:t>
            </a:fld>
            <a:endParaRPr lang="en-GB"/>
          </a:p>
        </p:txBody>
      </p:sp>
    </p:spTree>
    <p:extLst>
      <p:ext uri="{BB962C8B-B14F-4D97-AF65-F5344CB8AC3E}">
        <p14:creationId xmlns:p14="http://schemas.microsoft.com/office/powerpoint/2010/main" val="17239522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12</a:t>
            </a:fld>
            <a:endParaRPr lang="en-GB"/>
          </a:p>
        </p:txBody>
      </p:sp>
    </p:spTree>
    <p:extLst>
      <p:ext uri="{BB962C8B-B14F-4D97-AF65-F5344CB8AC3E}">
        <p14:creationId xmlns:p14="http://schemas.microsoft.com/office/powerpoint/2010/main" val="25886709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13</a:t>
            </a:fld>
            <a:endParaRPr lang="en-GB"/>
          </a:p>
        </p:txBody>
      </p:sp>
    </p:spTree>
    <p:extLst>
      <p:ext uri="{BB962C8B-B14F-4D97-AF65-F5344CB8AC3E}">
        <p14:creationId xmlns:p14="http://schemas.microsoft.com/office/powerpoint/2010/main" val="3895689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14</a:t>
            </a:fld>
            <a:endParaRPr lang="en-GB"/>
          </a:p>
        </p:txBody>
      </p:sp>
    </p:spTree>
    <p:extLst>
      <p:ext uri="{BB962C8B-B14F-4D97-AF65-F5344CB8AC3E}">
        <p14:creationId xmlns:p14="http://schemas.microsoft.com/office/powerpoint/2010/main" val="1835083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0F73C1-2BD6-684E-AA1B-49165E0DF4BD}" type="slidenum">
              <a:rPr lang="en-GB" smtClean="0"/>
              <a:pPr/>
              <a:t>2</a:t>
            </a:fld>
            <a:endParaRPr lang="en-GB"/>
          </a:p>
        </p:txBody>
      </p:sp>
    </p:spTree>
    <p:extLst>
      <p:ext uri="{BB962C8B-B14F-4D97-AF65-F5344CB8AC3E}">
        <p14:creationId xmlns:p14="http://schemas.microsoft.com/office/powerpoint/2010/main" val="2596359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0F73C1-2BD6-684E-AA1B-49165E0DF4BD}" type="slidenum">
              <a:rPr lang="en-GB" smtClean="0"/>
              <a:pPr/>
              <a:t>3</a:t>
            </a:fld>
            <a:endParaRPr lang="en-GB"/>
          </a:p>
        </p:txBody>
      </p:sp>
    </p:spTree>
    <p:extLst>
      <p:ext uri="{BB962C8B-B14F-4D97-AF65-F5344CB8AC3E}">
        <p14:creationId xmlns:p14="http://schemas.microsoft.com/office/powerpoint/2010/main" val="21614114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4</a:t>
            </a:fld>
            <a:endParaRPr lang="en-GB"/>
          </a:p>
        </p:txBody>
      </p:sp>
    </p:spTree>
    <p:extLst>
      <p:ext uri="{BB962C8B-B14F-4D97-AF65-F5344CB8AC3E}">
        <p14:creationId xmlns:p14="http://schemas.microsoft.com/office/powerpoint/2010/main" val="17061114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5</a:t>
            </a:fld>
            <a:endParaRPr lang="en-GB"/>
          </a:p>
        </p:txBody>
      </p:sp>
    </p:spTree>
    <p:extLst>
      <p:ext uri="{BB962C8B-B14F-4D97-AF65-F5344CB8AC3E}">
        <p14:creationId xmlns:p14="http://schemas.microsoft.com/office/powerpoint/2010/main" val="4094194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0F73C1-2BD6-684E-AA1B-49165E0DF4BD}" type="slidenum">
              <a:rPr lang="en-GB" smtClean="0"/>
              <a:pPr/>
              <a:t>6</a:t>
            </a:fld>
            <a:endParaRPr lang="en-GB"/>
          </a:p>
        </p:txBody>
      </p:sp>
    </p:spTree>
    <p:extLst>
      <p:ext uri="{BB962C8B-B14F-4D97-AF65-F5344CB8AC3E}">
        <p14:creationId xmlns:p14="http://schemas.microsoft.com/office/powerpoint/2010/main" val="35938132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7</a:t>
            </a:fld>
            <a:endParaRPr lang="en-GB"/>
          </a:p>
        </p:txBody>
      </p:sp>
    </p:spTree>
    <p:extLst>
      <p:ext uri="{BB962C8B-B14F-4D97-AF65-F5344CB8AC3E}">
        <p14:creationId xmlns:p14="http://schemas.microsoft.com/office/powerpoint/2010/main" val="17349148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90F73C1-2BD6-684E-AA1B-49165E0DF4BD}" type="slidenum">
              <a:rPr lang="en-GB" smtClean="0"/>
              <a:pPr/>
              <a:t>8</a:t>
            </a:fld>
            <a:endParaRPr lang="en-GB"/>
          </a:p>
        </p:txBody>
      </p:sp>
    </p:spTree>
    <p:extLst>
      <p:ext uri="{BB962C8B-B14F-4D97-AF65-F5344CB8AC3E}">
        <p14:creationId xmlns:p14="http://schemas.microsoft.com/office/powerpoint/2010/main" val="3224963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090F73C1-2BD6-684E-AA1B-49165E0DF4BD}" type="slidenum">
              <a:rPr lang="en-GB" smtClean="0"/>
              <a:pPr/>
              <a:t>9</a:t>
            </a:fld>
            <a:endParaRPr lang="en-GB"/>
          </a:p>
        </p:txBody>
      </p:sp>
    </p:spTree>
    <p:extLst>
      <p:ext uri="{BB962C8B-B14F-4D97-AF65-F5344CB8AC3E}">
        <p14:creationId xmlns:p14="http://schemas.microsoft.com/office/powerpoint/2010/main" val="1725274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a:t>Test Presentation</a:t>
            </a:r>
          </a:p>
          <a:p>
            <a:pPr lvl="0"/>
            <a:r>
              <a:rPr lang="en-US"/>
              <a:t>Click to add title</a:t>
            </a:r>
            <a:endParaRPr lang="fr-FR"/>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a:t>Venue / Date / Event / </a:t>
            </a:r>
            <a:r>
              <a:rPr lang="fr-FR" err="1"/>
              <a:t>Subtitle</a:t>
            </a:r>
            <a:endParaRPr lang="en-GB"/>
          </a:p>
        </p:txBody>
      </p:sp>
      <p:pic>
        <p:nvPicPr>
          <p:cNvPr id="9" name="Picture 8"/>
          <p:cNvPicPr>
            <a:picLocks noChangeAspect="1"/>
          </p:cNvPicPr>
          <p:nvPr userDrawn="1"/>
        </p:nvPicPr>
        <p:blipFill>
          <a:blip r:embed="rId3"/>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70063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374670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045804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146614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099377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Marcello Losasso–  WP4 – I.FAST OSC  Meeting Nov. 2021</a:t>
            </a:r>
          </a:p>
        </p:txBody>
      </p:sp>
      <p:sp>
        <p:nvSpPr>
          <p:cNvPr id="9" name="Slide Number Placeholder 8"/>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2235988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Marcello Losasso–  WP4 – I.FAST OSC  Meeting Nov. 2021</a:t>
            </a:r>
          </a:p>
        </p:txBody>
      </p:sp>
      <p:sp>
        <p:nvSpPr>
          <p:cNvPr id="5" name="Slide Number Placeholder 4"/>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468190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Marcello Losasso–  WP4 – I.FAST OSC  Meeting Nov. 2021</a:t>
            </a:r>
          </a:p>
        </p:txBody>
      </p:sp>
      <p:sp>
        <p:nvSpPr>
          <p:cNvPr id="4" name="Slide Number Placeholder 3"/>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9855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32180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260513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4498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426453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840567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add title</a:t>
            </a:r>
          </a:p>
        </p:txBody>
      </p:sp>
      <p:sp>
        <p:nvSpPr>
          <p:cNvPr id="3" name="Content Placeholder 2"/>
          <p:cNvSpPr>
            <a:spLocks noGrp="1"/>
          </p:cNvSpPr>
          <p:nvPr>
            <p:ph idx="1"/>
          </p:nvPr>
        </p:nvSpPr>
        <p:spPr>
          <a:xfrm>
            <a:off x="838200" y="1825625"/>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455608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add title</a:t>
            </a:r>
          </a:p>
        </p:txBody>
      </p:sp>
      <p:sp>
        <p:nvSpPr>
          <p:cNvPr id="3" name="Content Placeholder 2"/>
          <p:cNvSpPr>
            <a:spLocks noGrp="1"/>
          </p:cNvSpPr>
          <p:nvPr>
            <p:ph sz="half" idx="1"/>
          </p:nvPr>
        </p:nvSpPr>
        <p:spPr>
          <a:xfrm>
            <a:off x="838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7759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a:t>Click to add title</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927306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a:t>Click to add title</a:t>
            </a:r>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111773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a:t>Click to add title</a:t>
            </a:r>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946774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Click to </a:t>
            </a:r>
            <a:r>
              <a:rPr lang="fr-FR" err="1"/>
              <a:t>add</a:t>
            </a:r>
            <a:r>
              <a:rPr lang="fr-FR"/>
              <a:t> </a:t>
            </a:r>
            <a:r>
              <a:rPr lang="fr-FR" err="1"/>
              <a:t>caption</a:t>
            </a:r>
            <a:endParaRPr lang="fr-FR"/>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a:t>Click to </a:t>
            </a:r>
            <a:r>
              <a:rPr lang="fr-FR" err="1"/>
              <a:t>add</a:t>
            </a:r>
            <a:r>
              <a:rPr lang="fr-FR"/>
              <a:t> </a:t>
            </a:r>
            <a:r>
              <a:rPr lang="fr-FR" err="1"/>
              <a:t>title</a:t>
            </a:r>
            <a:endParaRPr lang="en-GB"/>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230357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6021321"/>
            <a:ext cx="1440160" cy="819422"/>
          </a:xfrm>
          <a:prstGeom prst="rect">
            <a:avLst/>
          </a:prstGeom>
        </p:spPr>
      </p:pic>
    </p:spTree>
    <p:extLst>
      <p:ext uri="{BB962C8B-B14F-4D97-AF65-F5344CB8AC3E}">
        <p14:creationId xmlns:p14="http://schemas.microsoft.com/office/powerpoint/2010/main" val="766496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r>
              <a:rPr lang="en-US"/>
              <a:t>Marcello Losasso–  WP4 – I.FAST OSC  Meeting Nov. 2021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947968824"/>
      </p:ext>
    </p:extLst>
  </p:cSld>
  <p:clrMap bg1="lt1" tx1="dk1" bg2="lt2" tx2="dk2" accent1="accent1" accent2="accent2" accent3="accent3" accent4="accent4" accent5="accent5" accent6="accent6" hlink="hlink" folHlink="folHlink"/>
  <p:sldLayoutIdLst>
    <p:sldLayoutId id="2147483708" r:id="rId1"/>
    <p:sldLayoutId id="2147483711" r:id="rId2"/>
    <p:sldLayoutId id="2147483694" r:id="rId3"/>
    <p:sldLayoutId id="2147483696" r:id="rId4"/>
    <p:sldLayoutId id="2147483697" r:id="rId5"/>
    <p:sldLayoutId id="2147483700" r:id="rId6"/>
    <p:sldLayoutId id="2147483701" r:id="rId7"/>
    <p:sldLayoutId id="2147483710" r:id="rId8"/>
    <p:sldLayoutId id="2147483699" r:id="rId9"/>
  </p:sldLayoutIdLst>
  <p:hf hdr="0" dt="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Marcello Losasso–  WP4 – I.FAST OSC  Meeting Nov. 2021</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C9839-AA0F-4FC0-B433-6D4C9F8DFC0C}" type="slidenum">
              <a:rPr lang="en-GB" smtClean="0"/>
              <a:t>‹#›</a:t>
            </a:fld>
            <a:endParaRPr lang="en-GB"/>
          </a:p>
        </p:txBody>
      </p:sp>
    </p:spTree>
    <p:extLst>
      <p:ext uri="{BB962C8B-B14F-4D97-AF65-F5344CB8AC3E}">
        <p14:creationId xmlns:p14="http://schemas.microsoft.com/office/powerpoint/2010/main" val="385604113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image" Target="../media/image9.png"/><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comments" Target="../comments/comment1.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9.png"/><Relationship Id="rId7"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9.png"/><Relationship Id="rId7" Type="http://schemas.openxmlformats.org/officeDocument/2006/relationships/image" Target="../media/image21.emf"/><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24.tiff"/><Relationship Id="rId4" Type="http://schemas.openxmlformats.org/officeDocument/2006/relationships/image" Target="../media/image23.tiff"/></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25.emf"/></Relationships>
</file>

<file path=ppt/slides/_rels/slide8.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image" Target="../media/image10.png"/><Relationship Id="rId7" Type="http://schemas.openxmlformats.org/officeDocument/2006/relationships/image" Target="../media/image27.emf"/><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26.jpeg"/><Relationship Id="rId5" Type="http://schemas.openxmlformats.org/officeDocument/2006/relationships/image" Target="../media/image9.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628E5ADA-809B-FE4E-881A-AD8924F73555}"/>
              </a:ext>
            </a:extLst>
          </p:cNvPr>
          <p:cNvSpPr/>
          <p:nvPr/>
        </p:nvSpPr>
        <p:spPr>
          <a:xfrm>
            <a:off x="7376064" y="5097225"/>
            <a:ext cx="4263372" cy="638340"/>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0000" tIns="45720" rIns="91440" bIns="45720" rtlCol="0" anchor="ctr" anchorCtr="0"/>
          <a:lstStyle/>
          <a:p>
            <a:endParaRPr lang="en-US" sz="1600" b="1" dirty="0">
              <a:solidFill>
                <a:schemeClr val="tx1">
                  <a:lumMod val="65000"/>
                  <a:lumOff val="35000"/>
                </a:schemeClr>
              </a:solidFill>
              <a:latin typeface="Calibri" panose="020F0502020204030204" pitchFamily="34" charset="0"/>
              <a:ea typeface="Tahoma"/>
              <a:cs typeface="Calibri" panose="020F0502020204030204" pitchFamily="34" charset="0"/>
            </a:endParaRPr>
          </a:p>
          <a:p>
            <a:r>
              <a:rPr lang="en-US" sz="1600" b="1" dirty="0">
                <a:solidFill>
                  <a:schemeClr val="tx1">
                    <a:lumMod val="65000"/>
                    <a:lumOff val="35000"/>
                  </a:schemeClr>
                </a:solidFill>
                <a:latin typeface="Calibri" panose="020F0502020204030204" pitchFamily="34" charset="0"/>
                <a:ea typeface="Tahoma"/>
                <a:cs typeface="Calibri" panose="020F0502020204030204" pitchFamily="34" charset="0"/>
              </a:rPr>
              <a:t>Luis Garcia-</a:t>
            </a:r>
            <a:r>
              <a:rPr lang="en-US" sz="1600" b="1" dirty="0" err="1">
                <a:solidFill>
                  <a:schemeClr val="tx1">
                    <a:lumMod val="65000"/>
                    <a:lumOff val="35000"/>
                  </a:schemeClr>
                </a:solidFill>
                <a:latin typeface="Calibri" panose="020F0502020204030204" pitchFamily="34" charset="0"/>
                <a:ea typeface="Tahoma"/>
                <a:cs typeface="Calibri" panose="020F0502020204030204" pitchFamily="34" charset="0"/>
              </a:rPr>
              <a:t>Tabarés</a:t>
            </a:r>
            <a:r>
              <a:rPr lang="en-US" sz="1600" b="1" dirty="0">
                <a:solidFill>
                  <a:schemeClr val="tx1">
                    <a:lumMod val="65000"/>
                    <a:lumOff val="35000"/>
                  </a:schemeClr>
                </a:solidFill>
                <a:latin typeface="Calibri" panose="020F0502020204030204" pitchFamily="34" charset="0"/>
                <a:ea typeface="Tahoma"/>
                <a:cs typeface="Calibri" panose="020F0502020204030204" pitchFamily="34" charset="0"/>
              </a:rPr>
              <a:t>, CIEMAT</a:t>
            </a:r>
            <a:endParaRPr lang="en-US" sz="1600" b="1" dirty="0">
              <a:solidFill>
                <a:schemeClr val="tx1">
                  <a:lumMod val="65000"/>
                  <a:lumOff val="35000"/>
                </a:schemeClr>
              </a:solidFill>
              <a:latin typeface="Calibri" panose="020F0502020204030204" pitchFamily="34" charset="0"/>
              <a:cs typeface="Calibri" panose="020F0502020204030204" pitchFamily="34" charset="0"/>
            </a:endParaRPr>
          </a:p>
          <a:p>
            <a:r>
              <a:rPr lang="en-US" sz="1600" b="1" dirty="0">
                <a:solidFill>
                  <a:schemeClr val="tx1">
                    <a:lumMod val="65000"/>
                    <a:lumOff val="35000"/>
                  </a:schemeClr>
                </a:solidFill>
                <a:latin typeface="Calibri" panose="020F0502020204030204" pitchFamily="34" charset="0"/>
                <a:ea typeface="Tahoma"/>
                <a:cs typeface="Calibri" panose="020F0502020204030204" pitchFamily="34" charset="0"/>
              </a:rPr>
              <a:t>Carlos Hernando, CYCLOMED Technologies</a:t>
            </a:r>
          </a:p>
          <a:p>
            <a:endParaRPr lang="en-US" sz="1200" b="1" dirty="0">
              <a:solidFill>
                <a:schemeClr val="tx1">
                  <a:lumMod val="65000"/>
                  <a:lumOff val="35000"/>
                </a:schemeClr>
              </a:solidFill>
              <a:latin typeface="Arial"/>
              <a:ea typeface="Tahoma"/>
              <a:cs typeface="Arial"/>
            </a:endParaRPr>
          </a:p>
        </p:txBody>
      </p:sp>
      <p:sp>
        <p:nvSpPr>
          <p:cNvPr id="6" name="CuadroTexto 5">
            <a:extLst>
              <a:ext uri="{FF2B5EF4-FFF2-40B4-BE49-F238E27FC236}">
                <a16:creationId xmlns:a16="http://schemas.microsoft.com/office/drawing/2014/main" id="{43E32B6A-8306-2A3E-2B85-C4822C9684C3}"/>
              </a:ext>
            </a:extLst>
          </p:cNvPr>
          <p:cNvSpPr txBox="1"/>
          <p:nvPr/>
        </p:nvSpPr>
        <p:spPr>
          <a:xfrm>
            <a:off x="5426755" y="5996095"/>
            <a:ext cx="6434690"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US" sz="2400" b="1" dirty="0">
                <a:solidFill>
                  <a:srgbClr val="0991D1"/>
                </a:solidFill>
                <a:latin typeface="Arial"/>
              </a:rPr>
              <a:t>IFAST IIF PITCH </a:t>
            </a:r>
            <a:r>
              <a:rPr lang="en-US" sz="1200" dirty="0">
                <a:solidFill>
                  <a:srgbClr val="0991D1"/>
                </a:solidFill>
                <a:latin typeface="Arial"/>
              </a:rPr>
              <a:t>CERN</a:t>
            </a:r>
            <a:r>
              <a:rPr lang="en-US" sz="1200" b="1" dirty="0">
                <a:solidFill>
                  <a:srgbClr val="0991D1"/>
                </a:solidFill>
                <a:latin typeface="Arial"/>
              </a:rPr>
              <a:t>, </a:t>
            </a:r>
            <a:r>
              <a:rPr lang="en-US" sz="1200" dirty="0">
                <a:solidFill>
                  <a:srgbClr val="0991D1"/>
                </a:solidFill>
                <a:latin typeface="Arial"/>
              </a:rPr>
              <a:t>GENEVA   NOVEMBER 16th 2022</a:t>
            </a:r>
            <a:r>
              <a:rPr lang="en-US" sz="2800" b="1" dirty="0">
                <a:solidFill>
                  <a:srgbClr val="0991D1"/>
                </a:solidFill>
                <a:latin typeface="Arial"/>
              </a:rPr>
              <a:t> </a:t>
            </a:r>
            <a:endParaRPr lang="es-ES" sz="2800" dirty="0"/>
          </a:p>
        </p:txBody>
      </p:sp>
      <p:sp>
        <p:nvSpPr>
          <p:cNvPr id="12" name="Slide Number Placeholder 3">
            <a:extLst>
              <a:ext uri="{FF2B5EF4-FFF2-40B4-BE49-F238E27FC236}">
                <a16:creationId xmlns:a16="http://schemas.microsoft.com/office/drawing/2014/main" id="{B068CAA5-C955-4AD9-A01A-323909D51947}"/>
              </a:ext>
            </a:extLst>
          </p:cNvPr>
          <p:cNvSpPr txBox="1">
            <a:spLocks/>
          </p:cNvSpPr>
          <p:nvPr/>
        </p:nvSpPr>
        <p:spPr>
          <a:xfrm>
            <a:off x="9982036" y="6461211"/>
            <a:ext cx="1657400" cy="365125"/>
          </a:xfrm>
          <a:prstGeom prst="rect">
            <a:avLst/>
          </a:prstGeom>
        </p:spPr>
        <p:txBody>
          <a:bodyPr vert="horz" lIns="91440" tIns="45720" rIns="91440" bIns="45720" rtlCol="0" anchor="ctr"/>
          <a:lstStyle>
            <a:defPPr>
              <a:defRPr lang="fr-FR"/>
            </a:defPPr>
            <a:lvl1pPr marL="0" algn="r" defTabSz="457200" rtl="0" eaLnBrk="1" latinLnBrk="0" hangingPunct="1">
              <a:defRPr sz="1200" kern="1200">
                <a:solidFill>
                  <a:schemeClr val="accent5"/>
                </a:solidFill>
                <a:latin typeface="Montserrat" panose="00000500000000000000" pitchFamily="2"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7A1A58B-7BA1-7E42-8231-6D1CB1C760B1}" type="slidenum">
              <a:rPr lang="en-US" smtClean="0"/>
              <a:pPr/>
              <a:t>1</a:t>
            </a:fld>
            <a:endParaRPr lang="en-US"/>
          </a:p>
        </p:txBody>
      </p:sp>
      <p:grpSp>
        <p:nvGrpSpPr>
          <p:cNvPr id="7" name="Grupo 6">
            <a:extLst>
              <a:ext uri="{FF2B5EF4-FFF2-40B4-BE49-F238E27FC236}">
                <a16:creationId xmlns:a16="http://schemas.microsoft.com/office/drawing/2014/main" id="{CA432BDA-27E7-F416-D072-FB25390447FA}"/>
              </a:ext>
            </a:extLst>
          </p:cNvPr>
          <p:cNvGrpSpPr/>
          <p:nvPr/>
        </p:nvGrpSpPr>
        <p:grpSpPr>
          <a:xfrm>
            <a:off x="1104336" y="868777"/>
            <a:ext cx="9669985" cy="1031933"/>
            <a:chOff x="1104336" y="1564237"/>
            <a:chExt cx="9669985" cy="1031933"/>
          </a:xfrm>
        </p:grpSpPr>
        <p:sp>
          <p:nvSpPr>
            <p:cNvPr id="9" name="Rectangle 8">
              <a:extLst>
                <a:ext uri="{FF2B5EF4-FFF2-40B4-BE49-F238E27FC236}">
                  <a16:creationId xmlns:a16="http://schemas.microsoft.com/office/drawing/2014/main" id="{622F538D-C17E-394C-B24E-643F878DBE2A}"/>
                </a:ext>
              </a:extLst>
            </p:cNvPr>
            <p:cNvSpPr/>
            <p:nvPr/>
          </p:nvSpPr>
          <p:spPr>
            <a:xfrm>
              <a:off x="3459121" y="1814801"/>
              <a:ext cx="7315200" cy="365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US" sz="2800" b="1" i="1" spc="200" dirty="0">
                  <a:solidFill>
                    <a:srgbClr val="02612D"/>
                  </a:solidFill>
                  <a:latin typeface="Calibri" panose="020F0502020204030204" pitchFamily="34" charset="0"/>
                  <a:ea typeface="Tahoma"/>
                  <a:cs typeface="Calibri" panose="020F0502020204030204" pitchFamily="34" charset="0"/>
                </a:rPr>
                <a:t>B</a:t>
              </a:r>
              <a:r>
                <a:rPr lang="en-US" sz="2800" i="1" spc="200" dirty="0">
                  <a:solidFill>
                    <a:srgbClr val="02612D"/>
                  </a:solidFill>
                  <a:latin typeface="Calibri" panose="020F0502020204030204" pitchFamily="34" charset="0"/>
                  <a:ea typeface="Tahoma"/>
                  <a:cs typeface="Calibri" panose="020F0502020204030204" pitchFamily="34" charset="0"/>
                </a:rPr>
                <a:t>oosting </a:t>
              </a:r>
              <a:r>
                <a:rPr lang="en-US" sz="2800" b="1" i="1" spc="200" dirty="0">
                  <a:solidFill>
                    <a:srgbClr val="02612D"/>
                  </a:solidFill>
                  <a:latin typeface="Calibri" panose="020F0502020204030204" pitchFamily="34" charset="0"/>
                  <a:ea typeface="Tahoma"/>
                  <a:cs typeface="Calibri" panose="020F0502020204030204" pitchFamily="34" charset="0"/>
                </a:rPr>
                <a:t>A</a:t>
              </a:r>
              <a:r>
                <a:rPr lang="en-US" sz="2800" i="1" spc="200" dirty="0">
                  <a:solidFill>
                    <a:srgbClr val="02612D"/>
                  </a:solidFill>
                  <a:latin typeface="Calibri" panose="020F0502020204030204" pitchFamily="34" charset="0"/>
                  <a:ea typeface="Tahoma"/>
                  <a:cs typeface="Calibri" panose="020F0502020204030204" pitchFamily="34" charset="0"/>
                </a:rPr>
                <a:t>ccelerator-SMES for </a:t>
              </a:r>
              <a:r>
                <a:rPr lang="en-US" sz="2800" b="1" i="1" spc="200" dirty="0">
                  <a:solidFill>
                    <a:srgbClr val="02612D"/>
                  </a:solidFill>
                  <a:latin typeface="Calibri" panose="020F0502020204030204" pitchFamily="34" charset="0"/>
                  <a:ea typeface="Tahoma"/>
                  <a:cs typeface="Calibri" panose="020F0502020204030204" pitchFamily="34" charset="0"/>
                </a:rPr>
                <a:t>E</a:t>
              </a:r>
              <a:r>
                <a:rPr lang="en-US" sz="2800" i="1" spc="200" dirty="0">
                  <a:solidFill>
                    <a:srgbClr val="02612D"/>
                  </a:solidFill>
                  <a:latin typeface="Calibri" panose="020F0502020204030204" pitchFamily="34" charset="0"/>
                  <a:ea typeface="Tahoma"/>
                  <a:cs typeface="Calibri" panose="020F0502020204030204" pitchFamily="34" charset="0"/>
                </a:rPr>
                <a:t>nhancing their </a:t>
              </a:r>
              <a:r>
                <a:rPr lang="en-US" sz="2800" b="1" i="1" spc="200" dirty="0">
                  <a:solidFill>
                    <a:srgbClr val="02612D"/>
                  </a:solidFill>
                  <a:latin typeface="Calibri" panose="020F0502020204030204" pitchFamily="34" charset="0"/>
                  <a:ea typeface="Tahoma"/>
                  <a:cs typeface="Calibri" panose="020F0502020204030204" pitchFamily="34" charset="0"/>
                </a:rPr>
                <a:t>E</a:t>
              </a:r>
              <a:r>
                <a:rPr lang="en-US" sz="2800" i="1" spc="200" dirty="0">
                  <a:solidFill>
                    <a:srgbClr val="02612D"/>
                  </a:solidFill>
                  <a:latin typeface="Calibri" panose="020F0502020204030204" pitchFamily="34" charset="0"/>
                  <a:ea typeface="Tahoma"/>
                  <a:cs typeface="Calibri" panose="020F0502020204030204" pitchFamily="34" charset="0"/>
                </a:rPr>
                <a:t>nergy-consumption </a:t>
              </a:r>
              <a:r>
                <a:rPr lang="en-US" sz="2800" b="1" i="1" spc="200" dirty="0">
                  <a:solidFill>
                    <a:srgbClr val="02612D"/>
                  </a:solidFill>
                  <a:latin typeface="Calibri" panose="020F0502020204030204" pitchFamily="34" charset="0"/>
                  <a:ea typeface="Tahoma"/>
                  <a:cs typeface="Calibri" panose="020F0502020204030204" pitchFamily="34" charset="0"/>
                </a:rPr>
                <a:t>E</a:t>
              </a:r>
              <a:r>
                <a:rPr lang="en-US" sz="2800" i="1" spc="200" dirty="0">
                  <a:solidFill>
                    <a:srgbClr val="02612D"/>
                  </a:solidFill>
                  <a:latin typeface="Calibri" panose="020F0502020204030204" pitchFamily="34" charset="0"/>
                  <a:ea typeface="Tahoma"/>
                  <a:cs typeface="Calibri" panose="020F0502020204030204" pitchFamily="34" charset="0"/>
                </a:rPr>
                <a:t>fficiency</a:t>
              </a:r>
            </a:p>
          </p:txBody>
        </p:sp>
        <p:pic>
          <p:nvPicPr>
            <p:cNvPr id="2" name="Imagen 1">
              <a:extLst>
                <a:ext uri="{FF2B5EF4-FFF2-40B4-BE49-F238E27FC236}">
                  <a16:creationId xmlns:a16="http://schemas.microsoft.com/office/drawing/2014/main" id="{F39EEA1A-3A69-4569-B9B5-A78B36D180F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104336" y="1564237"/>
              <a:ext cx="2720549" cy="1031933"/>
            </a:xfrm>
            <a:prstGeom prst="rect">
              <a:avLst/>
            </a:prstGeom>
          </p:spPr>
        </p:pic>
      </p:grpSp>
      <p:sp>
        <p:nvSpPr>
          <p:cNvPr id="10" name="Rectangle 8">
            <a:extLst>
              <a:ext uri="{FF2B5EF4-FFF2-40B4-BE49-F238E27FC236}">
                <a16:creationId xmlns:a16="http://schemas.microsoft.com/office/drawing/2014/main" id="{865F90D1-077F-40E6-8088-8888C3398759}"/>
              </a:ext>
            </a:extLst>
          </p:cNvPr>
          <p:cNvSpPr/>
          <p:nvPr/>
        </p:nvSpPr>
        <p:spPr>
          <a:xfrm>
            <a:off x="1210614" y="2318195"/>
            <a:ext cx="9408219" cy="1942916"/>
          </a:xfrm>
          <a:prstGeom prst="rect">
            <a:avLst/>
          </a:prstGeom>
          <a:solidFill>
            <a:schemeClr val="bg1">
              <a:lumMod val="95000"/>
            </a:schemeClr>
          </a:solidFill>
          <a:ln>
            <a:solidFill>
              <a:srgbClr val="02612D"/>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US" sz="1000" dirty="0">
              <a:solidFill>
                <a:schemeClr val="tx1"/>
              </a:solidFill>
              <a:latin typeface="Arial"/>
              <a:ea typeface="Tahoma"/>
              <a:cs typeface="Arial"/>
            </a:endParaRPr>
          </a:p>
          <a:p>
            <a:pPr marL="666750"/>
            <a:r>
              <a:rPr lang="en-US" sz="2400" dirty="0">
                <a:solidFill>
                  <a:schemeClr val="tx1"/>
                </a:solidFill>
                <a:latin typeface="Calibri" panose="020F0502020204030204" pitchFamily="34" charset="0"/>
                <a:ea typeface="Tahoma"/>
                <a:cs typeface="Calibri" panose="020F0502020204030204" pitchFamily="34" charset="0"/>
              </a:rPr>
              <a:t>PARTNERS</a:t>
            </a:r>
          </a:p>
          <a:p>
            <a:pPr lvl="1"/>
            <a:endParaRPr lang="en-US" sz="2000" b="1" dirty="0">
              <a:solidFill>
                <a:schemeClr val="tx1">
                  <a:lumMod val="65000"/>
                  <a:lumOff val="35000"/>
                </a:schemeClr>
              </a:solidFill>
              <a:latin typeface="Calibri" panose="020F0502020204030204" pitchFamily="34" charset="0"/>
              <a:ea typeface="Tahoma"/>
              <a:cs typeface="Calibri" panose="020F0502020204030204" pitchFamily="34" charset="0"/>
            </a:endParaRPr>
          </a:p>
          <a:p>
            <a:pPr marL="666750" lvl="2" defTabSz="355600"/>
            <a:r>
              <a:rPr lang="en-US" sz="2000" b="1" dirty="0">
                <a:solidFill>
                  <a:schemeClr val="tx1">
                    <a:lumMod val="65000"/>
                    <a:lumOff val="35000"/>
                  </a:schemeClr>
                </a:solidFill>
                <a:latin typeface="Calibri" panose="020F0502020204030204" pitchFamily="34" charset="0"/>
                <a:ea typeface="Tahoma"/>
                <a:cs typeface="Calibri" panose="020F0502020204030204" pitchFamily="34" charset="0"/>
              </a:rPr>
              <a:t>CIEMAT </a:t>
            </a:r>
            <a:r>
              <a:rPr lang="en-US" sz="2000" dirty="0">
                <a:solidFill>
                  <a:schemeClr val="tx1">
                    <a:lumMod val="65000"/>
                    <a:lumOff val="35000"/>
                  </a:schemeClr>
                </a:solidFill>
                <a:latin typeface="Calibri" panose="020F0502020204030204" pitchFamily="34" charset="0"/>
                <a:ea typeface="Tahoma"/>
                <a:cs typeface="Calibri" panose="020F0502020204030204" pitchFamily="34" charset="0"/>
              </a:rPr>
              <a:t>(Lead Organization and </a:t>
            </a:r>
            <a:r>
              <a:rPr lang="en-US" sz="2000" dirty="0" err="1">
                <a:solidFill>
                  <a:schemeClr val="tx1">
                    <a:lumMod val="65000"/>
                    <a:lumOff val="35000"/>
                  </a:schemeClr>
                </a:solidFill>
                <a:latin typeface="Calibri" panose="020F0502020204030204" pitchFamily="34" charset="0"/>
                <a:ea typeface="Tahoma"/>
                <a:cs typeface="Calibri" panose="020F0502020204030204" pitchFamily="34" charset="0"/>
              </a:rPr>
              <a:t>IFast</a:t>
            </a:r>
            <a:r>
              <a:rPr lang="en-US" sz="2000" dirty="0">
                <a:solidFill>
                  <a:schemeClr val="tx1">
                    <a:lumMod val="65000"/>
                    <a:lumOff val="35000"/>
                  </a:schemeClr>
                </a:solidFill>
                <a:latin typeface="Calibri" panose="020F0502020204030204" pitchFamily="34" charset="0"/>
                <a:ea typeface="Tahoma"/>
                <a:cs typeface="Calibri" panose="020F0502020204030204" pitchFamily="34" charset="0"/>
              </a:rPr>
              <a:t> Member, </a:t>
            </a:r>
            <a:r>
              <a:rPr lang="en-US" sz="2000" i="1" dirty="0">
                <a:solidFill>
                  <a:schemeClr val="tx1">
                    <a:lumMod val="65000"/>
                    <a:lumOff val="35000"/>
                  </a:schemeClr>
                </a:solidFill>
                <a:latin typeface="Calibri" panose="020F0502020204030204" pitchFamily="34" charset="0"/>
                <a:ea typeface="Tahoma"/>
                <a:cs typeface="Calibri" panose="020F0502020204030204" pitchFamily="34" charset="0"/>
              </a:rPr>
              <a:t>R&amp;D Institute</a:t>
            </a:r>
            <a:r>
              <a:rPr lang="en-US" sz="2000" dirty="0">
                <a:solidFill>
                  <a:schemeClr val="tx1">
                    <a:lumMod val="65000"/>
                    <a:lumOff val="35000"/>
                  </a:schemeClr>
                </a:solidFill>
                <a:latin typeface="Calibri" panose="020F0502020204030204" pitchFamily="34" charset="0"/>
                <a:ea typeface="Tahoma"/>
                <a:cs typeface="Calibri" panose="020F0502020204030204" pitchFamily="34" charset="0"/>
              </a:rPr>
              <a:t>)</a:t>
            </a:r>
          </a:p>
          <a:p>
            <a:pPr marL="666750" lvl="2" defTabSz="355600"/>
            <a:r>
              <a:rPr lang="en-US" sz="2000" b="1" dirty="0">
                <a:solidFill>
                  <a:schemeClr val="tx1">
                    <a:lumMod val="65000"/>
                    <a:lumOff val="35000"/>
                  </a:schemeClr>
                </a:solidFill>
                <a:latin typeface="Calibri" panose="020F0502020204030204" pitchFamily="34" charset="0"/>
                <a:ea typeface="Tahoma"/>
                <a:cs typeface="Calibri" panose="020F0502020204030204" pitchFamily="34" charset="0"/>
              </a:rPr>
              <a:t>CYCLOMED Technologies</a:t>
            </a:r>
            <a:r>
              <a:rPr lang="en-US" sz="2000" dirty="0">
                <a:solidFill>
                  <a:schemeClr val="tx1">
                    <a:lumMod val="65000"/>
                    <a:lumOff val="35000"/>
                  </a:schemeClr>
                </a:solidFill>
                <a:latin typeface="Calibri" panose="020F0502020204030204" pitchFamily="34" charset="0"/>
                <a:ea typeface="Tahoma"/>
                <a:cs typeface="Calibri" panose="020F0502020204030204" pitchFamily="34" charset="0"/>
              </a:rPr>
              <a:t> (Industrial and </a:t>
            </a:r>
            <a:r>
              <a:rPr lang="en-US" sz="2000" dirty="0" err="1">
                <a:solidFill>
                  <a:schemeClr val="tx1">
                    <a:lumMod val="65000"/>
                    <a:lumOff val="35000"/>
                  </a:schemeClr>
                </a:solidFill>
                <a:latin typeface="Calibri" panose="020F0502020204030204" pitchFamily="34" charset="0"/>
                <a:ea typeface="Tahoma"/>
                <a:cs typeface="Calibri" panose="020F0502020204030204" pitchFamily="34" charset="0"/>
              </a:rPr>
              <a:t>iFast</a:t>
            </a:r>
            <a:r>
              <a:rPr lang="en-US" sz="2000" dirty="0">
                <a:solidFill>
                  <a:schemeClr val="tx1">
                    <a:lumMod val="65000"/>
                    <a:lumOff val="35000"/>
                  </a:schemeClr>
                </a:solidFill>
                <a:latin typeface="Calibri" panose="020F0502020204030204" pitchFamily="34" charset="0"/>
                <a:ea typeface="Tahoma"/>
                <a:cs typeface="Calibri" panose="020F0502020204030204" pitchFamily="34" charset="0"/>
              </a:rPr>
              <a:t> Member,</a:t>
            </a:r>
            <a:r>
              <a:rPr lang="en-US" sz="2000" i="1" dirty="0">
                <a:solidFill>
                  <a:schemeClr val="tx1">
                    <a:lumMod val="65000"/>
                    <a:lumOff val="35000"/>
                  </a:schemeClr>
                </a:solidFill>
                <a:latin typeface="Calibri" panose="020F0502020204030204" pitchFamily="34" charset="0"/>
                <a:ea typeface="Tahoma"/>
                <a:cs typeface="Calibri" panose="020F0502020204030204" pitchFamily="34" charset="0"/>
              </a:rPr>
              <a:t> Start-up company</a:t>
            </a:r>
            <a:r>
              <a:rPr lang="en-US" sz="2000" dirty="0">
                <a:solidFill>
                  <a:schemeClr val="tx1">
                    <a:lumMod val="65000"/>
                    <a:lumOff val="35000"/>
                  </a:schemeClr>
                </a:solidFill>
                <a:latin typeface="Calibri" panose="020F0502020204030204" pitchFamily="34" charset="0"/>
                <a:ea typeface="Tahoma"/>
                <a:cs typeface="Calibri" panose="020F0502020204030204" pitchFamily="34" charset="0"/>
              </a:rPr>
              <a:t>) </a:t>
            </a:r>
          </a:p>
          <a:p>
            <a:pPr marL="666750" lvl="2" defTabSz="355600"/>
            <a:r>
              <a:rPr lang="en-US" sz="2000" b="1" dirty="0">
                <a:solidFill>
                  <a:schemeClr val="tx1">
                    <a:lumMod val="65000"/>
                    <a:lumOff val="35000"/>
                  </a:schemeClr>
                </a:solidFill>
                <a:latin typeface="Calibri" panose="020F0502020204030204" pitchFamily="34" charset="0"/>
                <a:ea typeface="Tahoma"/>
                <a:cs typeface="Calibri" panose="020F0502020204030204" pitchFamily="34" charset="0"/>
              </a:rPr>
              <a:t>ANTEC Magnets</a:t>
            </a:r>
            <a:r>
              <a:rPr lang="en-US" sz="2000" dirty="0">
                <a:solidFill>
                  <a:schemeClr val="tx1">
                    <a:lumMod val="65000"/>
                    <a:lumOff val="35000"/>
                  </a:schemeClr>
                </a:solidFill>
                <a:latin typeface="Calibri" panose="020F0502020204030204" pitchFamily="34" charset="0"/>
                <a:ea typeface="Tahoma"/>
                <a:cs typeface="Calibri" panose="020F0502020204030204" pitchFamily="34" charset="0"/>
              </a:rPr>
              <a:t> (Industrial Partner, </a:t>
            </a:r>
            <a:r>
              <a:rPr lang="en-US" sz="2000" i="1" dirty="0">
                <a:solidFill>
                  <a:schemeClr val="tx1">
                    <a:lumMod val="65000"/>
                    <a:lumOff val="35000"/>
                  </a:schemeClr>
                </a:solidFill>
                <a:latin typeface="Calibri" panose="020F0502020204030204" pitchFamily="34" charset="0"/>
                <a:ea typeface="Tahoma"/>
                <a:cs typeface="Calibri" panose="020F0502020204030204" pitchFamily="34" charset="0"/>
              </a:rPr>
              <a:t>SME company</a:t>
            </a:r>
            <a:r>
              <a:rPr lang="en-US" sz="2000" dirty="0">
                <a:solidFill>
                  <a:schemeClr val="tx1">
                    <a:lumMod val="65000"/>
                    <a:lumOff val="35000"/>
                  </a:schemeClr>
                </a:solidFill>
                <a:latin typeface="Calibri" panose="020F0502020204030204" pitchFamily="34" charset="0"/>
                <a:ea typeface="Tahoma"/>
                <a:cs typeface="Calibri" panose="020F0502020204030204" pitchFamily="34" charset="0"/>
              </a:rPr>
              <a:t>)</a:t>
            </a:r>
          </a:p>
        </p:txBody>
      </p:sp>
      <p:grpSp>
        <p:nvGrpSpPr>
          <p:cNvPr id="4" name="Grupo 3">
            <a:extLst>
              <a:ext uri="{FF2B5EF4-FFF2-40B4-BE49-F238E27FC236}">
                <a16:creationId xmlns:a16="http://schemas.microsoft.com/office/drawing/2014/main" id="{3CCF673F-9DB8-470B-B41B-C67418E26921}"/>
              </a:ext>
            </a:extLst>
          </p:cNvPr>
          <p:cNvGrpSpPr/>
          <p:nvPr/>
        </p:nvGrpSpPr>
        <p:grpSpPr>
          <a:xfrm>
            <a:off x="482619" y="5103241"/>
            <a:ext cx="6697900" cy="638340"/>
            <a:chOff x="2194983" y="5195892"/>
            <a:chExt cx="5179169" cy="550764"/>
          </a:xfrm>
        </p:grpSpPr>
        <p:pic>
          <p:nvPicPr>
            <p:cNvPr id="13" name="Imagen 12">
              <a:extLst>
                <a:ext uri="{FF2B5EF4-FFF2-40B4-BE49-F238E27FC236}">
                  <a16:creationId xmlns:a16="http://schemas.microsoft.com/office/drawing/2014/main" id="{9D734456-507A-4ACA-A2DB-1B25F551CA76}"/>
                </a:ext>
              </a:extLst>
            </p:cNvPr>
            <p:cNvPicPr>
              <a:picLocks noChangeAspect="1"/>
            </p:cNvPicPr>
            <p:nvPr/>
          </p:nvPicPr>
          <p:blipFill>
            <a:blip r:embed="rId4"/>
            <a:stretch>
              <a:fillRect/>
            </a:stretch>
          </p:blipFill>
          <p:spPr>
            <a:xfrm>
              <a:off x="5356813" y="5195892"/>
              <a:ext cx="893332" cy="550763"/>
            </a:xfrm>
            <a:prstGeom prst="rect">
              <a:avLst/>
            </a:prstGeom>
            <a:ln>
              <a:solidFill>
                <a:schemeClr val="tx1"/>
              </a:solidFill>
            </a:ln>
          </p:spPr>
        </p:pic>
        <p:pic>
          <p:nvPicPr>
            <p:cNvPr id="3" name="Imagen 3">
              <a:extLst>
                <a:ext uri="{FF2B5EF4-FFF2-40B4-BE49-F238E27FC236}">
                  <a16:creationId xmlns:a16="http://schemas.microsoft.com/office/drawing/2014/main" id="{CBB6C5A8-0460-C2A0-8225-4769E5B3E6B7}"/>
                </a:ext>
              </a:extLst>
            </p:cNvPr>
            <p:cNvPicPr>
              <a:picLocks noChangeAspect="1"/>
            </p:cNvPicPr>
            <p:nvPr/>
          </p:nvPicPr>
          <p:blipFill>
            <a:blip r:embed="rId5"/>
            <a:stretch>
              <a:fillRect/>
            </a:stretch>
          </p:blipFill>
          <p:spPr>
            <a:xfrm>
              <a:off x="2194983" y="5195892"/>
              <a:ext cx="3163826" cy="550763"/>
            </a:xfrm>
            <a:prstGeom prst="rect">
              <a:avLst/>
            </a:prstGeom>
            <a:ln>
              <a:solidFill>
                <a:schemeClr val="tx1"/>
              </a:solidFill>
            </a:ln>
          </p:spPr>
        </p:pic>
        <p:pic>
          <p:nvPicPr>
            <p:cNvPr id="14" name="Picture 4" descr="Ver las imágenes de origen">
              <a:extLst>
                <a:ext uri="{FF2B5EF4-FFF2-40B4-BE49-F238E27FC236}">
                  <a16:creationId xmlns:a16="http://schemas.microsoft.com/office/drawing/2014/main" id="{E96A2794-59BB-4BCF-90B0-7772D84DD8E0}"/>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7955" t="28135" r="14091" b="29465"/>
            <a:stretch/>
          </p:blipFill>
          <p:spPr bwMode="auto">
            <a:xfrm>
              <a:off x="6262423" y="5195892"/>
              <a:ext cx="1111729" cy="55076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3077613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124B7A6-4171-4848-B6C3-F6E6438B9927}"/>
              </a:ext>
            </a:extLst>
          </p:cNvPr>
          <p:cNvSpPr txBox="1"/>
          <p:nvPr/>
        </p:nvSpPr>
        <p:spPr>
          <a:xfrm>
            <a:off x="0" y="0"/>
            <a:ext cx="11839699" cy="646331"/>
          </a:xfrm>
          <a:prstGeom prst="rect">
            <a:avLst/>
          </a:prstGeom>
          <a:noFill/>
        </p:spPr>
        <p:txBody>
          <a:bodyPr wrap="square" rtlCol="0">
            <a:spAutoFit/>
          </a:bodyPr>
          <a:lstStyle/>
          <a:p>
            <a:pPr algn="ctr"/>
            <a:r>
              <a:rPr lang="en-GB" sz="3600" dirty="0">
                <a:latin typeface="Calibri" panose="020F0502020204030204" pitchFamily="34" charset="0"/>
                <a:cs typeface="Calibri" panose="020F0502020204030204" pitchFamily="34" charset="0"/>
              </a:rPr>
              <a:t>Selected Applications and Impact</a:t>
            </a:r>
          </a:p>
        </p:txBody>
      </p:sp>
      <p:sp>
        <p:nvSpPr>
          <p:cNvPr id="21" name="Slide Number Placeholder 3">
            <a:extLst>
              <a:ext uri="{FF2B5EF4-FFF2-40B4-BE49-F238E27FC236}">
                <a16:creationId xmlns:a16="http://schemas.microsoft.com/office/drawing/2014/main" id="{F47DFF02-1441-4515-BBAC-05D5806EE3BF}"/>
              </a:ext>
            </a:extLst>
          </p:cNvPr>
          <p:cNvSpPr>
            <a:spLocks noGrp="1"/>
          </p:cNvSpPr>
          <p:nvPr>
            <p:ph type="sldNum" sz="quarter" idx="12"/>
          </p:nvPr>
        </p:nvSpPr>
        <p:spPr>
          <a:xfrm>
            <a:off x="9982036" y="6461211"/>
            <a:ext cx="1657400" cy="365125"/>
          </a:xfrm>
        </p:spPr>
        <p:txBody>
          <a:bodyPr/>
          <a:lstStyle>
            <a:lvl1pPr>
              <a:defRPr sz="1200">
                <a:solidFill>
                  <a:schemeClr val="accent5"/>
                </a:solidFill>
              </a:defRPr>
            </a:lvl1pPr>
          </a:lstStyle>
          <a:p>
            <a:fld id="{F7A1A58B-7BA1-7E42-8231-6D1CB1C760B1}" type="slidenum">
              <a:rPr lang="en-US" smtClean="0"/>
              <a:pPr/>
              <a:t>10</a:t>
            </a:fld>
            <a:endParaRPr lang="en-US" dirty="0"/>
          </a:p>
        </p:txBody>
      </p:sp>
      <p:pic>
        <p:nvPicPr>
          <p:cNvPr id="22" name="Imagen 21">
            <a:extLst>
              <a:ext uri="{FF2B5EF4-FFF2-40B4-BE49-F238E27FC236}">
                <a16:creationId xmlns:a16="http://schemas.microsoft.com/office/drawing/2014/main" id="{009D59A9-D658-49A1-A8C6-F400D27FF99D}"/>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468352" y="127373"/>
            <a:ext cx="1219096" cy="462416"/>
          </a:xfrm>
          <a:prstGeom prst="rect">
            <a:avLst/>
          </a:prstGeom>
        </p:spPr>
      </p:pic>
      <p:graphicFrame>
        <p:nvGraphicFramePr>
          <p:cNvPr id="4" name="Tabla 5">
            <a:extLst>
              <a:ext uri="{FF2B5EF4-FFF2-40B4-BE49-F238E27FC236}">
                <a16:creationId xmlns:a16="http://schemas.microsoft.com/office/drawing/2014/main" id="{99F7F92F-A0E1-0BDC-DE86-0E76705B5123}"/>
              </a:ext>
            </a:extLst>
          </p:cNvPr>
          <p:cNvGraphicFramePr>
            <a:graphicFrameLocks noGrp="1"/>
          </p:cNvGraphicFramePr>
          <p:nvPr>
            <p:extLst>
              <p:ext uri="{D42A27DB-BD31-4B8C-83A1-F6EECF244321}">
                <p14:modId xmlns:p14="http://schemas.microsoft.com/office/powerpoint/2010/main" val="726894062"/>
              </p:ext>
            </p:extLst>
          </p:nvPr>
        </p:nvGraphicFramePr>
        <p:xfrm>
          <a:off x="397564" y="792763"/>
          <a:ext cx="11092070" cy="4973640"/>
        </p:xfrm>
        <a:graphic>
          <a:graphicData uri="http://schemas.openxmlformats.org/drawingml/2006/table">
            <a:tbl>
              <a:tblPr firstRow="1" bandRow="1">
                <a:tableStyleId>{5940675A-B579-460E-94D1-54222C63F5DA}</a:tableStyleId>
              </a:tblPr>
              <a:tblGrid>
                <a:gridCol w="2107097">
                  <a:extLst>
                    <a:ext uri="{9D8B030D-6E8A-4147-A177-3AD203B41FA5}">
                      <a16:colId xmlns:a16="http://schemas.microsoft.com/office/drawing/2014/main" val="3774270598"/>
                    </a:ext>
                  </a:extLst>
                </a:gridCol>
                <a:gridCol w="2782956">
                  <a:extLst>
                    <a:ext uri="{9D8B030D-6E8A-4147-A177-3AD203B41FA5}">
                      <a16:colId xmlns:a16="http://schemas.microsoft.com/office/drawing/2014/main" val="1208377828"/>
                    </a:ext>
                  </a:extLst>
                </a:gridCol>
                <a:gridCol w="3564835">
                  <a:extLst>
                    <a:ext uri="{9D8B030D-6E8A-4147-A177-3AD203B41FA5}">
                      <a16:colId xmlns:a16="http://schemas.microsoft.com/office/drawing/2014/main" val="3713333744"/>
                    </a:ext>
                  </a:extLst>
                </a:gridCol>
                <a:gridCol w="2637182">
                  <a:extLst>
                    <a:ext uri="{9D8B030D-6E8A-4147-A177-3AD203B41FA5}">
                      <a16:colId xmlns:a16="http://schemas.microsoft.com/office/drawing/2014/main" val="806712465"/>
                    </a:ext>
                  </a:extLst>
                </a:gridCol>
              </a:tblGrid>
              <a:tr h="504000">
                <a:tc>
                  <a:txBody>
                    <a:bodyPr/>
                    <a:lstStyle/>
                    <a:p>
                      <a:pPr algn="ctr"/>
                      <a:r>
                        <a:rPr lang="es-ES" sz="2000" b="1" dirty="0">
                          <a:solidFill>
                            <a:schemeClr val="bg1"/>
                          </a:solidFill>
                          <a:latin typeface="Calibri" panose="020F0502020204030204" pitchFamily="34" charset="0"/>
                          <a:cs typeface="Calibri" panose="020F0502020204030204" pitchFamily="34" charset="0"/>
                        </a:rPr>
                        <a:t>TYPE</a:t>
                      </a:r>
                    </a:p>
                  </a:txBody>
                  <a:tcPr anchor="ctr">
                    <a:solidFill>
                      <a:srgbClr val="0070C0"/>
                    </a:solidFill>
                  </a:tcPr>
                </a:tc>
                <a:tc>
                  <a:txBody>
                    <a:bodyPr/>
                    <a:lstStyle/>
                    <a:p>
                      <a:pPr algn="ctr"/>
                      <a:r>
                        <a:rPr lang="es-ES" sz="2000" b="1" dirty="0">
                          <a:solidFill>
                            <a:schemeClr val="bg1"/>
                          </a:solidFill>
                          <a:latin typeface="Calibri" panose="020F0502020204030204" pitchFamily="34" charset="0"/>
                          <a:cs typeface="Calibri" panose="020F0502020204030204" pitchFamily="34" charset="0"/>
                        </a:rPr>
                        <a:t>APPLICATION</a:t>
                      </a:r>
                    </a:p>
                  </a:txBody>
                  <a:tcPr anchor="ctr">
                    <a:solidFill>
                      <a:srgbClr val="0070C0"/>
                    </a:solidFill>
                  </a:tcPr>
                </a:tc>
                <a:tc>
                  <a:txBody>
                    <a:bodyPr/>
                    <a:lstStyle/>
                    <a:p>
                      <a:pPr algn="ctr"/>
                      <a:r>
                        <a:rPr lang="es-ES" sz="2000" b="1" dirty="0">
                          <a:solidFill>
                            <a:schemeClr val="bg1"/>
                          </a:solidFill>
                          <a:latin typeface="Calibri" panose="020F0502020204030204" pitchFamily="34" charset="0"/>
                          <a:cs typeface="Calibri" panose="020F0502020204030204" pitchFamily="34" charset="0"/>
                        </a:rPr>
                        <a:t>DESCRIPTION</a:t>
                      </a:r>
                    </a:p>
                  </a:txBody>
                  <a:tcPr anchor="ctr">
                    <a:solidFill>
                      <a:srgbClr val="0070C0"/>
                    </a:solidFill>
                  </a:tcPr>
                </a:tc>
                <a:tc>
                  <a:txBody>
                    <a:bodyPr/>
                    <a:lstStyle/>
                    <a:p>
                      <a:pPr algn="ctr"/>
                      <a:r>
                        <a:rPr lang="es-ES" sz="2000" b="1" dirty="0">
                          <a:solidFill>
                            <a:schemeClr val="bg1"/>
                          </a:solidFill>
                          <a:latin typeface="Calibri" panose="020F0502020204030204" pitchFamily="34" charset="0"/>
                          <a:cs typeface="Calibri" panose="020F0502020204030204" pitchFamily="34" charset="0"/>
                        </a:rPr>
                        <a:t>IMPACT</a:t>
                      </a:r>
                    </a:p>
                  </a:txBody>
                  <a:tcPr anchor="ctr">
                    <a:solidFill>
                      <a:srgbClr val="0070C0"/>
                    </a:solidFill>
                  </a:tcPr>
                </a:tc>
                <a:extLst>
                  <a:ext uri="{0D108BD9-81ED-4DB2-BD59-A6C34878D82A}">
                    <a16:rowId xmlns:a16="http://schemas.microsoft.com/office/drawing/2014/main" val="1472816233"/>
                  </a:ext>
                </a:extLst>
              </a:tr>
              <a:tr h="504000">
                <a:tc rowSpan="4">
                  <a:txBody>
                    <a:bodyPr/>
                    <a:lstStyle/>
                    <a:p>
                      <a:pPr algn="ctr"/>
                      <a:r>
                        <a:rPr lang="en-GB" sz="1600" noProof="0" dirty="0">
                          <a:latin typeface="Calibri" panose="020F0502020204030204" pitchFamily="34" charset="0"/>
                          <a:cs typeface="Calibri" panose="020F0502020204030204" pitchFamily="34" charset="0"/>
                        </a:rPr>
                        <a:t>ACCELERATORS &amp; SCIENTIFIC FACILITIES</a:t>
                      </a:r>
                    </a:p>
                  </a:txBody>
                  <a:tcPr anchor="ctr">
                    <a:solidFill>
                      <a:schemeClr val="bg1">
                        <a:lumMod val="95000"/>
                      </a:schemeClr>
                    </a:solidFill>
                  </a:tcPr>
                </a:tc>
                <a:tc>
                  <a:txBody>
                    <a:bodyPr/>
                    <a:lstStyle/>
                    <a:p>
                      <a:r>
                        <a:rPr lang="en-GB" sz="1300" b="1" noProof="0" dirty="0">
                          <a:solidFill>
                            <a:srgbClr val="005DE0"/>
                          </a:solidFill>
                          <a:latin typeface="Calibri" panose="020F0502020204030204" pitchFamily="34" charset="0"/>
                          <a:cs typeface="Calibri" panose="020F0502020204030204" pitchFamily="34" charset="0"/>
                        </a:rPr>
                        <a:t>Cycled Magnet </a:t>
                      </a:r>
                      <a:r>
                        <a:rPr lang="en-GB" sz="1300" noProof="0" dirty="0">
                          <a:latin typeface="Calibri" panose="020F0502020204030204" pitchFamily="34" charset="0"/>
                          <a:cs typeface="Calibri" panose="020F0502020204030204" pitchFamily="34" charset="0"/>
                        </a:rPr>
                        <a:t>Power Management</a:t>
                      </a:r>
                    </a:p>
                  </a:txBody>
                  <a:tcPr anchor="ctr">
                    <a:solidFill>
                      <a:schemeClr val="bg1">
                        <a:lumMod val="95000"/>
                      </a:schemeClr>
                    </a:solidFill>
                  </a:tcPr>
                </a:tc>
                <a:tc>
                  <a:txBody>
                    <a:bodyPr/>
                    <a:lstStyle/>
                    <a:p>
                      <a:r>
                        <a:rPr lang="en-GB" sz="1300" noProof="0" dirty="0">
                          <a:latin typeface="Calibri" panose="020F0502020204030204" pitchFamily="34" charset="0"/>
                          <a:cs typeface="Calibri" panose="020F0502020204030204" pitchFamily="34" charset="0"/>
                        </a:rPr>
                        <a:t>Power recovery of cycled magnets </a:t>
                      </a:r>
                    </a:p>
                  </a:txBody>
                  <a:tcPr anchor="ctr">
                    <a:solidFill>
                      <a:schemeClr val="bg1">
                        <a:lumMod val="95000"/>
                      </a:schemeClr>
                    </a:solidFill>
                  </a:tcPr>
                </a:tc>
                <a:tc rowSpan="3">
                  <a:txBody>
                    <a:bodyPr/>
                    <a:lstStyle/>
                    <a:p>
                      <a:r>
                        <a:rPr lang="en-GB" sz="1300" noProof="0" dirty="0">
                          <a:latin typeface="Calibri" panose="020F0502020204030204" pitchFamily="34" charset="0"/>
                          <a:cs typeface="Calibri" panose="020F0502020204030204" pitchFamily="34" charset="0"/>
                        </a:rPr>
                        <a:t>&gt; Reduction of size and cost of electrical protection systems</a:t>
                      </a:r>
                    </a:p>
                    <a:p>
                      <a:endParaRPr lang="en-GB" sz="1300" noProof="0" dirty="0">
                        <a:latin typeface="Calibri" panose="020F0502020204030204" pitchFamily="34" charset="0"/>
                        <a:cs typeface="Calibri" panose="020F0502020204030204" pitchFamily="34" charset="0"/>
                      </a:endParaRPr>
                    </a:p>
                    <a:p>
                      <a:r>
                        <a:rPr lang="en-GB" sz="1300" noProof="0" dirty="0">
                          <a:latin typeface="Calibri" panose="020F0502020204030204" pitchFamily="34" charset="0"/>
                          <a:cs typeface="Calibri" panose="020F0502020204030204" pitchFamily="34" charset="0"/>
                        </a:rPr>
                        <a:t>&gt; Reduction of the electricity bill</a:t>
                      </a:r>
                    </a:p>
                    <a:p>
                      <a:endParaRPr lang="en-GB" sz="1300" noProof="0" dirty="0">
                        <a:latin typeface="Calibri" panose="020F0502020204030204" pitchFamily="34" charset="0"/>
                        <a:cs typeface="Calibri" panose="020F0502020204030204" pitchFamily="34" charset="0"/>
                      </a:endParaRPr>
                    </a:p>
                    <a:p>
                      <a:r>
                        <a:rPr lang="en-GB" sz="1300" noProof="0" dirty="0">
                          <a:latin typeface="Calibri" panose="020F0502020204030204" pitchFamily="34" charset="0"/>
                          <a:cs typeface="Calibri" panose="020F0502020204030204" pitchFamily="34" charset="0"/>
                        </a:rPr>
                        <a:t>&gt; More energy efficient accelerators (less reactive power consumption)</a:t>
                      </a:r>
                    </a:p>
                  </a:txBody>
                  <a:tcPr anchor="ctr">
                    <a:solidFill>
                      <a:schemeClr val="bg1">
                        <a:lumMod val="95000"/>
                      </a:schemeClr>
                    </a:solidFill>
                  </a:tcPr>
                </a:tc>
                <a:extLst>
                  <a:ext uri="{0D108BD9-81ED-4DB2-BD59-A6C34878D82A}">
                    <a16:rowId xmlns:a16="http://schemas.microsoft.com/office/drawing/2014/main" val="3128728416"/>
                  </a:ext>
                </a:extLst>
              </a:tr>
              <a:tr h="504000">
                <a:tc vMerge="1">
                  <a:txBody>
                    <a:bodyPr/>
                    <a:lstStyle/>
                    <a:p>
                      <a:endParaRPr lang="es-ES" sz="1200" dirty="0"/>
                    </a:p>
                  </a:txBody>
                  <a:tcPr/>
                </a:tc>
                <a:tc>
                  <a:txBody>
                    <a:bodyPr/>
                    <a:lstStyle/>
                    <a:p>
                      <a:r>
                        <a:rPr lang="en-GB" sz="1300" noProof="0" dirty="0">
                          <a:latin typeface="Calibri" panose="020F0502020204030204" pitchFamily="34" charset="0"/>
                          <a:cs typeface="Calibri" panose="020F0502020204030204" pitchFamily="34" charset="0"/>
                        </a:rPr>
                        <a:t>Powering of </a:t>
                      </a:r>
                      <a:r>
                        <a:rPr lang="en-GB" sz="1300" b="1" noProof="0" dirty="0">
                          <a:solidFill>
                            <a:srgbClr val="005DE0"/>
                          </a:solidFill>
                          <a:latin typeface="Calibri" panose="020F0502020204030204" pitchFamily="34" charset="0"/>
                          <a:cs typeface="Calibri" panose="020F0502020204030204" pitchFamily="34" charset="0"/>
                        </a:rPr>
                        <a:t>Pulsed Power Supplies </a:t>
                      </a:r>
                      <a:r>
                        <a:rPr lang="en-GB" sz="1300" noProof="0" dirty="0">
                          <a:latin typeface="Calibri" panose="020F0502020204030204" pitchFamily="34" charset="0"/>
                          <a:cs typeface="Calibri" panose="020F0502020204030204" pitchFamily="34" charset="0"/>
                        </a:rPr>
                        <a:t>for Accelerator Components</a:t>
                      </a:r>
                    </a:p>
                  </a:txBody>
                  <a:tcPr anchor="ctr">
                    <a:solidFill>
                      <a:schemeClr val="bg1">
                        <a:lumMod val="95000"/>
                      </a:schemeClr>
                    </a:solidFill>
                  </a:tcPr>
                </a:tc>
                <a:tc>
                  <a:txBody>
                    <a:bodyPr/>
                    <a:lstStyle/>
                    <a:p>
                      <a:r>
                        <a:rPr lang="en-GB" sz="1300" noProof="0" dirty="0">
                          <a:latin typeface="Calibri" panose="020F0502020204030204" pitchFamily="34" charset="0"/>
                          <a:cs typeface="Calibri" panose="020F0502020204030204" pitchFamily="34" charset="0"/>
                        </a:rPr>
                        <a:t>Powering of modulators for klystrons</a:t>
                      </a:r>
                    </a:p>
                  </a:txBody>
                  <a:tcPr anchor="ctr">
                    <a:solidFill>
                      <a:schemeClr val="bg1">
                        <a:lumMod val="95000"/>
                      </a:schemeClr>
                    </a:solidFill>
                  </a:tcPr>
                </a:tc>
                <a:tc vMerge="1">
                  <a:txBody>
                    <a:bodyPr/>
                    <a:lstStyle/>
                    <a:p>
                      <a:endParaRPr lang="es-ES" sz="1200" dirty="0"/>
                    </a:p>
                  </a:txBody>
                  <a:tcPr/>
                </a:tc>
                <a:extLst>
                  <a:ext uri="{0D108BD9-81ED-4DB2-BD59-A6C34878D82A}">
                    <a16:rowId xmlns:a16="http://schemas.microsoft.com/office/drawing/2014/main" val="4089518629"/>
                  </a:ext>
                </a:extLst>
              </a:tr>
              <a:tr h="504000">
                <a:tc vMerge="1">
                  <a:txBody>
                    <a:bodyPr/>
                    <a:lstStyle/>
                    <a:p>
                      <a:endParaRPr lang="es-ES" sz="1200" dirty="0"/>
                    </a:p>
                  </a:txBody>
                  <a:tcPr/>
                </a:tc>
                <a:tc>
                  <a:txBody>
                    <a:bodyPr/>
                    <a:lstStyle/>
                    <a:p>
                      <a:r>
                        <a:rPr lang="en-GB" sz="1300" noProof="0" dirty="0">
                          <a:latin typeface="Calibri" panose="020F0502020204030204" pitchFamily="34" charset="0"/>
                          <a:cs typeface="Calibri" panose="020F0502020204030204" pitchFamily="34" charset="0"/>
                        </a:rPr>
                        <a:t>Grid </a:t>
                      </a:r>
                      <a:r>
                        <a:rPr lang="en-GB" sz="1300" b="1" noProof="0" dirty="0">
                          <a:solidFill>
                            <a:srgbClr val="005DE0"/>
                          </a:solidFill>
                          <a:latin typeface="Calibri" panose="020F0502020204030204" pitchFamily="34" charset="0"/>
                          <a:cs typeface="Calibri" panose="020F0502020204030204" pitchFamily="34" charset="0"/>
                        </a:rPr>
                        <a:t>Power Filters for Pulsed Facilities</a:t>
                      </a:r>
                    </a:p>
                  </a:txBody>
                  <a:tcPr anchor="ctr">
                    <a:solidFill>
                      <a:schemeClr val="bg1">
                        <a:lumMod val="95000"/>
                      </a:schemeClr>
                    </a:solidFill>
                  </a:tcPr>
                </a:tc>
                <a:tc>
                  <a:txBody>
                    <a:bodyPr/>
                    <a:lstStyle/>
                    <a:p>
                      <a:r>
                        <a:rPr lang="en-GB" sz="1300" noProof="0" dirty="0">
                          <a:latin typeface="Calibri" panose="020F0502020204030204" pitchFamily="34" charset="0"/>
                          <a:cs typeface="Calibri" panose="020F0502020204030204" pitchFamily="34" charset="0"/>
                        </a:rPr>
                        <a:t>Reduction of power peaks to the grid for experimental facilities running in  pulsed mode (Fusion, Ultra High Field pulsed magnets, Hyperloop,…)</a:t>
                      </a:r>
                    </a:p>
                  </a:txBody>
                  <a:tcPr anchor="ctr">
                    <a:solidFill>
                      <a:schemeClr val="bg1">
                        <a:lumMod val="95000"/>
                      </a:schemeClr>
                    </a:solidFill>
                  </a:tcPr>
                </a:tc>
                <a:tc vMerge="1">
                  <a:txBody>
                    <a:bodyPr/>
                    <a:lstStyle/>
                    <a:p>
                      <a:endParaRPr lang="es-ES" sz="1200" dirty="0"/>
                    </a:p>
                  </a:txBody>
                  <a:tcPr/>
                </a:tc>
                <a:extLst>
                  <a:ext uri="{0D108BD9-81ED-4DB2-BD59-A6C34878D82A}">
                    <a16:rowId xmlns:a16="http://schemas.microsoft.com/office/drawing/2014/main" val="3208340257"/>
                  </a:ext>
                </a:extLst>
              </a:tr>
              <a:tr h="504000">
                <a:tc vMerge="1">
                  <a:txBody>
                    <a:bodyPr/>
                    <a:lstStyle/>
                    <a:p>
                      <a:endParaRPr lang="es-ES" sz="1200" dirty="0"/>
                    </a:p>
                  </a:txBody>
                  <a:tcPr/>
                </a:tc>
                <a:tc>
                  <a:txBody>
                    <a:bodyPr/>
                    <a:lstStyle/>
                    <a:p>
                      <a:r>
                        <a:rPr lang="en-GB" sz="1300" b="1" noProof="0" dirty="0">
                          <a:solidFill>
                            <a:srgbClr val="005DE0"/>
                          </a:solidFill>
                          <a:latin typeface="Calibri" panose="020F0502020204030204" pitchFamily="34" charset="0"/>
                          <a:cs typeface="Calibri" panose="020F0502020204030204" pitchFamily="34" charset="0"/>
                        </a:rPr>
                        <a:t>UPS</a:t>
                      </a:r>
                      <a:r>
                        <a:rPr lang="en-GB" sz="1300" noProof="0" dirty="0">
                          <a:latin typeface="Calibri" panose="020F0502020204030204" pitchFamily="34" charset="0"/>
                          <a:cs typeface="Calibri" panose="020F0502020204030204" pitchFamily="34" charset="0"/>
                        </a:rPr>
                        <a:t> for Grid Disturbances Load Protection</a:t>
                      </a:r>
                    </a:p>
                  </a:txBody>
                  <a:tcPr anchor="ctr">
                    <a:solidFill>
                      <a:schemeClr val="bg1">
                        <a:lumMod val="95000"/>
                      </a:schemeClr>
                    </a:solidFill>
                  </a:tcPr>
                </a:tc>
                <a:tc>
                  <a:txBody>
                    <a:bodyPr/>
                    <a:lstStyle/>
                    <a:p>
                      <a:r>
                        <a:rPr lang="en-GB" sz="1300" noProof="0" dirty="0">
                          <a:latin typeface="Calibri" panose="020F0502020204030204" pitchFamily="34" charset="0"/>
                          <a:cs typeface="Calibri" panose="020F0502020204030204" pitchFamily="34" charset="0"/>
                        </a:rPr>
                        <a:t>Fast protection of high power loads and safe shutdown of the accelerator</a:t>
                      </a:r>
                    </a:p>
                  </a:txBody>
                  <a:tcPr anchor="ctr">
                    <a:solidFill>
                      <a:schemeClr val="bg1">
                        <a:lumMod val="95000"/>
                      </a:schemeClr>
                    </a:solidFill>
                  </a:tcPr>
                </a:tc>
                <a:tc>
                  <a:txBody>
                    <a:bodyPr/>
                    <a:lstStyle/>
                    <a:p>
                      <a:r>
                        <a:rPr lang="en-GB" sz="1300" noProof="0" dirty="0">
                          <a:latin typeface="Calibri" panose="020F0502020204030204" pitchFamily="34" charset="0"/>
                          <a:cs typeface="Calibri" panose="020F0502020204030204" pitchFamily="34" charset="0"/>
                        </a:rPr>
                        <a:t>&gt; More reliable accelerators with less impact of shutdowns </a:t>
                      </a:r>
                    </a:p>
                  </a:txBody>
                  <a:tcPr anchor="ctr">
                    <a:solidFill>
                      <a:schemeClr val="bg1">
                        <a:lumMod val="95000"/>
                      </a:schemeClr>
                    </a:solidFill>
                  </a:tcPr>
                </a:tc>
                <a:extLst>
                  <a:ext uri="{0D108BD9-81ED-4DB2-BD59-A6C34878D82A}">
                    <a16:rowId xmlns:a16="http://schemas.microsoft.com/office/drawing/2014/main" val="2396084847"/>
                  </a:ext>
                </a:extLst>
              </a:tr>
              <a:tr h="504000">
                <a:tc rowSpan="3">
                  <a:txBody>
                    <a:bodyPr/>
                    <a:lstStyle/>
                    <a:p>
                      <a:pPr algn="ctr"/>
                      <a:r>
                        <a:rPr lang="en-GB" sz="1600" noProof="0" dirty="0">
                          <a:latin typeface="Calibri" panose="020F0502020204030204" pitchFamily="34" charset="0"/>
                          <a:cs typeface="Calibri" panose="020F0502020204030204" pitchFamily="34" charset="0"/>
                        </a:rPr>
                        <a:t>SOCIAL APPLICATIONS</a:t>
                      </a:r>
                    </a:p>
                  </a:txBody>
                  <a:tcPr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b="1" noProof="0" dirty="0">
                          <a:solidFill>
                            <a:srgbClr val="005DE0"/>
                          </a:solidFill>
                          <a:latin typeface="Calibri" panose="020F0502020204030204" pitchFamily="34" charset="0"/>
                          <a:cs typeface="Calibri" panose="020F0502020204030204" pitchFamily="34" charset="0"/>
                        </a:rPr>
                        <a:t>UPS</a:t>
                      </a:r>
                      <a:r>
                        <a:rPr lang="en-GB" sz="1300" noProof="0" dirty="0">
                          <a:solidFill>
                            <a:srgbClr val="005DE0"/>
                          </a:solidFill>
                          <a:latin typeface="Calibri" panose="020F0502020204030204" pitchFamily="34" charset="0"/>
                          <a:cs typeface="Calibri" panose="020F0502020204030204" pitchFamily="34" charset="0"/>
                        </a:rPr>
                        <a:t> </a:t>
                      </a:r>
                      <a:r>
                        <a:rPr lang="en-GB" sz="1300" noProof="0" dirty="0">
                          <a:latin typeface="Calibri" panose="020F0502020204030204" pitchFamily="34" charset="0"/>
                          <a:cs typeface="Calibri" panose="020F0502020204030204" pitchFamily="34" charset="0"/>
                        </a:rPr>
                        <a:t>for Grid Disturbances </a:t>
                      </a:r>
                      <a:r>
                        <a:rPr lang="en-GB" sz="1300" b="1" noProof="0" dirty="0">
                          <a:solidFill>
                            <a:srgbClr val="005DE0"/>
                          </a:solidFill>
                          <a:latin typeface="Calibri" panose="020F0502020204030204" pitchFamily="34" charset="0"/>
                          <a:cs typeface="Calibri" panose="020F0502020204030204" pitchFamily="34" charset="0"/>
                        </a:rPr>
                        <a:t>Critical Load </a:t>
                      </a:r>
                      <a:r>
                        <a:rPr lang="en-GB" sz="1300" noProof="0" dirty="0">
                          <a:latin typeface="Calibri" panose="020F0502020204030204" pitchFamily="34" charset="0"/>
                          <a:cs typeface="Calibri" panose="020F0502020204030204" pitchFamily="34" charset="0"/>
                        </a:rPr>
                        <a:t>Protection</a:t>
                      </a:r>
                    </a:p>
                  </a:txBody>
                  <a:tcPr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noProof="0" dirty="0">
                          <a:latin typeface="Calibri" panose="020F0502020204030204" pitchFamily="34" charset="0"/>
                          <a:cs typeface="Calibri" panose="020F0502020204030204" pitchFamily="34" charset="0"/>
                        </a:rPr>
                        <a:t>Fast protection of high power loads in delicate fabrication processes</a:t>
                      </a:r>
                    </a:p>
                  </a:txBody>
                  <a:tcPr anchor="ctr">
                    <a:solidFill>
                      <a:schemeClr val="bg1">
                        <a:lumMod val="85000"/>
                      </a:schemeClr>
                    </a:solidFill>
                  </a:tcPr>
                </a:tc>
                <a:tc>
                  <a:txBody>
                    <a:bodyPr/>
                    <a:lstStyle/>
                    <a:p>
                      <a:r>
                        <a:rPr lang="en-GB" sz="1300" noProof="0" dirty="0">
                          <a:latin typeface="Calibri" panose="020F0502020204030204" pitchFamily="34" charset="0"/>
                          <a:cs typeface="Calibri" panose="020F0502020204030204" pitchFamily="34" charset="0"/>
                        </a:rPr>
                        <a:t>&gt; Reduction of costs due to unexpected grid disturbances</a:t>
                      </a:r>
                    </a:p>
                  </a:txBody>
                  <a:tcPr anchor="ctr">
                    <a:solidFill>
                      <a:schemeClr val="bg1">
                        <a:lumMod val="85000"/>
                      </a:schemeClr>
                    </a:solidFill>
                  </a:tcPr>
                </a:tc>
                <a:extLst>
                  <a:ext uri="{0D108BD9-81ED-4DB2-BD59-A6C34878D82A}">
                    <a16:rowId xmlns:a16="http://schemas.microsoft.com/office/drawing/2014/main" val="1490947519"/>
                  </a:ext>
                </a:extLst>
              </a:tr>
              <a:tr h="504000">
                <a:tc vMerge="1">
                  <a:txBody>
                    <a:bodyPr/>
                    <a:lstStyle/>
                    <a:p>
                      <a:endParaRPr lang="es-ES" sz="1200" dirty="0"/>
                    </a:p>
                  </a:txBody>
                  <a:tcPr/>
                </a:tc>
                <a:tc>
                  <a:txBody>
                    <a:bodyPr/>
                    <a:lstStyle/>
                    <a:p>
                      <a:r>
                        <a:rPr lang="en-GB" sz="1300" b="1" noProof="0" dirty="0">
                          <a:solidFill>
                            <a:srgbClr val="005DE0"/>
                          </a:solidFill>
                          <a:latin typeface="Calibri" panose="020F0502020204030204" pitchFamily="34" charset="0"/>
                          <a:cs typeface="Calibri" panose="020F0502020204030204" pitchFamily="34" charset="0"/>
                        </a:rPr>
                        <a:t>Fast Cycling Load Levelling</a:t>
                      </a:r>
                    </a:p>
                  </a:txBody>
                  <a:tcPr anchor="ctr">
                    <a:solidFill>
                      <a:schemeClr val="bg1">
                        <a:lumMod val="85000"/>
                      </a:schemeClr>
                    </a:solidFill>
                  </a:tcPr>
                </a:tc>
                <a:tc>
                  <a:txBody>
                    <a:bodyPr/>
                    <a:lstStyle/>
                    <a:p>
                      <a:r>
                        <a:rPr lang="en-GB" sz="1300" noProof="0" dirty="0">
                          <a:solidFill>
                            <a:schemeClr val="tx1"/>
                          </a:solidFill>
                          <a:latin typeface="Calibri" panose="020F0502020204030204" pitchFamily="34" charset="0"/>
                          <a:cs typeface="Calibri" panose="020F0502020204030204" pitchFamily="34" charset="0"/>
                        </a:rPr>
                        <a:t>Short period peak shaving. Part of load levelling hybrid systems in combination with batteries or fuel cells and  microgrids  or for renewable energies applications.</a:t>
                      </a:r>
                    </a:p>
                  </a:txBody>
                  <a:tcPr anchor="ctr">
                    <a:solidFill>
                      <a:schemeClr val="bg1">
                        <a:lumMod val="85000"/>
                      </a:schemeClr>
                    </a:solidFill>
                  </a:tcPr>
                </a:tc>
                <a:tc>
                  <a:txBody>
                    <a:bodyPr/>
                    <a:lstStyle/>
                    <a:p>
                      <a:r>
                        <a:rPr lang="en-GB" sz="1300" noProof="0" dirty="0">
                          <a:latin typeface="Calibri" panose="020F0502020204030204" pitchFamily="34" charset="0"/>
                          <a:cs typeface="Calibri" panose="020F0502020204030204" pitchFamily="34" charset="0"/>
                        </a:rPr>
                        <a:t>&gt; More efficient grids with more penetration of renewables in the overall context of energy storage</a:t>
                      </a:r>
                    </a:p>
                  </a:txBody>
                  <a:tcPr anchor="ctr">
                    <a:solidFill>
                      <a:schemeClr val="bg1">
                        <a:lumMod val="85000"/>
                      </a:schemeClr>
                    </a:solidFill>
                  </a:tcPr>
                </a:tc>
                <a:extLst>
                  <a:ext uri="{0D108BD9-81ED-4DB2-BD59-A6C34878D82A}">
                    <a16:rowId xmlns:a16="http://schemas.microsoft.com/office/drawing/2014/main" val="3605865811"/>
                  </a:ext>
                </a:extLst>
              </a:tr>
              <a:tr h="504000">
                <a:tc vMerge="1">
                  <a:txBody>
                    <a:bodyPr/>
                    <a:lstStyle/>
                    <a:p>
                      <a:endParaRPr lang="es-ES" sz="1200" dirty="0"/>
                    </a:p>
                  </a:txBody>
                  <a:tcPr/>
                </a:tc>
                <a:tc>
                  <a:txBody>
                    <a:bodyPr/>
                    <a:lstStyle/>
                    <a:p>
                      <a:r>
                        <a:rPr lang="en-GB" sz="1300" b="1" noProof="0" dirty="0">
                          <a:solidFill>
                            <a:srgbClr val="005DE0"/>
                          </a:solidFill>
                          <a:latin typeface="Calibri" panose="020F0502020204030204" pitchFamily="34" charset="0"/>
                          <a:cs typeface="Calibri" panose="020F0502020204030204" pitchFamily="34" charset="0"/>
                        </a:rPr>
                        <a:t>Hybrid Vessels </a:t>
                      </a:r>
                    </a:p>
                  </a:txBody>
                  <a:tcPr anchor="ctr">
                    <a:solidFill>
                      <a:schemeClr val="bg1">
                        <a:lumMod val="85000"/>
                      </a:schemeClr>
                    </a:solidFill>
                  </a:tcPr>
                </a:tc>
                <a:tc>
                  <a:txBody>
                    <a:bodyPr/>
                    <a:lstStyle/>
                    <a:p>
                      <a:r>
                        <a:rPr lang="en-GB" sz="1300" noProof="0">
                          <a:latin typeface="Calibri" panose="020F0502020204030204" pitchFamily="34" charset="0"/>
                          <a:cs typeface="Calibri" panose="020F0502020204030204" pitchFamily="34" charset="0"/>
                        </a:rPr>
                        <a:t>Peak support to Electric &amp; Hybrid vessel (ships) for manouvring and harbour operation</a:t>
                      </a:r>
                    </a:p>
                  </a:txBody>
                  <a:tcPr anchor="ctr">
                    <a:solidFill>
                      <a:schemeClr val="bg1">
                        <a:lumMod val="85000"/>
                      </a:schemeClr>
                    </a:solidFill>
                  </a:tcPr>
                </a:tc>
                <a:tc>
                  <a:txBody>
                    <a:bodyPr/>
                    <a:lstStyle/>
                    <a:p>
                      <a:r>
                        <a:rPr lang="en-GB" sz="1300" noProof="0" dirty="0">
                          <a:latin typeface="Calibri" panose="020F0502020204030204" pitchFamily="34" charset="0"/>
                          <a:cs typeface="Calibri" panose="020F0502020204030204" pitchFamily="34" charset="0"/>
                        </a:rPr>
                        <a:t>&gt; Substitution of fossil fuel based vessel with hybrid o full electric sustainable ships</a:t>
                      </a:r>
                    </a:p>
                  </a:txBody>
                  <a:tcPr anchor="ctr">
                    <a:solidFill>
                      <a:schemeClr val="bg1">
                        <a:lumMod val="85000"/>
                      </a:schemeClr>
                    </a:solidFill>
                  </a:tcPr>
                </a:tc>
                <a:extLst>
                  <a:ext uri="{0D108BD9-81ED-4DB2-BD59-A6C34878D82A}">
                    <a16:rowId xmlns:a16="http://schemas.microsoft.com/office/drawing/2014/main" val="1278717316"/>
                  </a:ext>
                </a:extLst>
              </a:tr>
            </a:tbl>
          </a:graphicData>
        </a:graphic>
      </p:graphicFrame>
    </p:spTree>
    <p:extLst>
      <p:ext uri="{BB962C8B-B14F-4D97-AF65-F5344CB8AC3E}">
        <p14:creationId xmlns:p14="http://schemas.microsoft.com/office/powerpoint/2010/main" val="3821654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2191109-906C-0E4F-9223-286C2A470A61}"/>
              </a:ext>
            </a:extLst>
          </p:cNvPr>
          <p:cNvSpPr txBox="1"/>
          <p:nvPr/>
        </p:nvSpPr>
        <p:spPr>
          <a:xfrm>
            <a:off x="0" y="30609"/>
            <a:ext cx="11781182" cy="646331"/>
          </a:xfrm>
          <a:prstGeom prst="rect">
            <a:avLst/>
          </a:prstGeom>
          <a:noFill/>
        </p:spPr>
        <p:txBody>
          <a:bodyPr wrap="square" rtlCol="0">
            <a:spAutoFit/>
          </a:bodyPr>
          <a:lstStyle/>
          <a:p>
            <a:pPr algn="ctr"/>
            <a:r>
              <a:rPr lang="en-GB" sz="3600" dirty="0">
                <a:latin typeface="Calibri" panose="020F0502020204030204" pitchFamily="34" charset="0"/>
                <a:cs typeface="Calibri" panose="020F0502020204030204" pitchFamily="34" charset="0"/>
              </a:rPr>
              <a:t>Business Plan</a:t>
            </a:r>
          </a:p>
        </p:txBody>
      </p:sp>
      <p:sp>
        <p:nvSpPr>
          <p:cNvPr id="11" name="Slide Number Placeholder 3">
            <a:extLst>
              <a:ext uri="{FF2B5EF4-FFF2-40B4-BE49-F238E27FC236}">
                <a16:creationId xmlns:a16="http://schemas.microsoft.com/office/drawing/2014/main" id="{6592A226-C358-4E87-B9C2-DB5F3F7BCC0C}"/>
              </a:ext>
            </a:extLst>
          </p:cNvPr>
          <p:cNvSpPr>
            <a:spLocks noGrp="1"/>
          </p:cNvSpPr>
          <p:nvPr>
            <p:ph type="sldNum" sz="quarter" idx="12"/>
          </p:nvPr>
        </p:nvSpPr>
        <p:spPr>
          <a:xfrm>
            <a:off x="9982036" y="6475329"/>
            <a:ext cx="1657400" cy="365125"/>
          </a:xfrm>
        </p:spPr>
        <p:txBody>
          <a:bodyPr/>
          <a:lstStyle>
            <a:lvl1pPr>
              <a:defRPr sz="1200">
                <a:solidFill>
                  <a:schemeClr val="accent5"/>
                </a:solidFill>
              </a:defRPr>
            </a:lvl1pPr>
          </a:lstStyle>
          <a:p>
            <a:fld id="{F7A1A58B-7BA1-7E42-8231-6D1CB1C760B1}" type="slidenum">
              <a:rPr lang="en-US" smtClean="0"/>
              <a:pPr/>
              <a:t>11</a:t>
            </a:fld>
            <a:endParaRPr lang="en-US" dirty="0"/>
          </a:p>
        </p:txBody>
      </p:sp>
      <p:sp>
        <p:nvSpPr>
          <p:cNvPr id="27" name="TextBox 26">
            <a:extLst>
              <a:ext uri="{FF2B5EF4-FFF2-40B4-BE49-F238E27FC236}">
                <a16:creationId xmlns:a16="http://schemas.microsoft.com/office/drawing/2014/main" id="{761B5F6D-5B16-E1B6-506E-2F0B59FC1CC0}"/>
              </a:ext>
            </a:extLst>
          </p:cNvPr>
          <p:cNvSpPr txBox="1"/>
          <p:nvPr/>
        </p:nvSpPr>
        <p:spPr>
          <a:xfrm>
            <a:off x="9418525" y="6257064"/>
            <a:ext cx="1925859" cy="218265"/>
          </a:xfrm>
          <a:prstGeom prst="rect">
            <a:avLst/>
          </a:prstGeom>
          <a:noFill/>
        </p:spPr>
        <p:txBody>
          <a:bodyPr wrap="square">
            <a:spAutoFit/>
          </a:bodyPr>
          <a:lstStyle/>
          <a:p>
            <a:pPr marL="406400" marR="0" indent="-406400">
              <a:lnSpc>
                <a:spcPct val="107000"/>
              </a:lnSpc>
              <a:spcBef>
                <a:spcPts val="0"/>
              </a:spcBef>
              <a:spcAft>
                <a:spcPts val="800"/>
              </a:spcAft>
            </a:pPr>
            <a:r>
              <a:rPr lang="en-US" sz="800" b="1" dirty="0">
                <a:effectLst/>
                <a:latin typeface="Calibri" panose="020F0502020204030204" pitchFamily="34" charset="0"/>
                <a:ea typeface="Calibri" panose="020F0502020204030204" pitchFamily="34" charset="0"/>
                <a:cs typeface="Calibri" panose="020F0502020204030204" pitchFamily="34" charset="0"/>
              </a:rPr>
              <a:t>1</a:t>
            </a:r>
            <a:r>
              <a:rPr lang="en-US" sz="800" dirty="0">
                <a:effectLst/>
                <a:latin typeface="Calibri" panose="020F0502020204030204" pitchFamily="34" charset="0"/>
                <a:ea typeface="Calibri" panose="020F0502020204030204" pitchFamily="34" charset="0"/>
                <a:cs typeface="Calibri" panose="020F0502020204030204" pitchFamily="34" charset="0"/>
              </a:rPr>
              <a:t> </a:t>
            </a:r>
            <a:r>
              <a:rPr lang="en-US" sz="800" dirty="0" err="1">
                <a:effectLst/>
                <a:latin typeface="Calibri" panose="020F0502020204030204" pitchFamily="34" charset="0"/>
                <a:ea typeface="Calibri" panose="020F0502020204030204" pitchFamily="34" charset="0"/>
                <a:cs typeface="Calibri" panose="020F0502020204030204" pitchFamily="34" charset="0"/>
              </a:rPr>
              <a:t>doi</a:t>
            </a:r>
            <a:r>
              <a:rPr lang="en-US" sz="800" dirty="0">
                <a:effectLst/>
                <a:latin typeface="Calibri" panose="020F0502020204030204" pitchFamily="34" charset="0"/>
                <a:ea typeface="Calibri" panose="020F0502020204030204" pitchFamily="34" charset="0"/>
                <a:cs typeface="Calibri" panose="020F0502020204030204" pitchFamily="34" charset="0"/>
              </a:rPr>
              <a:t>: 10.1016/J.APENERGY.2014.09.081.</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3" name="Imagen 12">
            <a:extLst>
              <a:ext uri="{FF2B5EF4-FFF2-40B4-BE49-F238E27FC236}">
                <a16:creationId xmlns:a16="http://schemas.microsoft.com/office/drawing/2014/main" id="{16F1C6E0-3556-4F26-AD28-033EA3695CD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468352" y="127373"/>
            <a:ext cx="1219096" cy="462416"/>
          </a:xfrm>
          <a:prstGeom prst="rect">
            <a:avLst/>
          </a:prstGeom>
        </p:spPr>
      </p:pic>
      <p:graphicFrame>
        <p:nvGraphicFramePr>
          <p:cNvPr id="8" name="Tabla 7">
            <a:extLst>
              <a:ext uri="{FF2B5EF4-FFF2-40B4-BE49-F238E27FC236}">
                <a16:creationId xmlns:a16="http://schemas.microsoft.com/office/drawing/2014/main" id="{C4BF0FE5-5441-4D26-9508-128C6F9AA4BF}"/>
              </a:ext>
            </a:extLst>
          </p:cNvPr>
          <p:cNvGraphicFramePr>
            <a:graphicFrameLocks noGrp="1"/>
          </p:cNvGraphicFramePr>
          <p:nvPr>
            <p:extLst>
              <p:ext uri="{D42A27DB-BD31-4B8C-83A1-F6EECF244321}">
                <p14:modId xmlns:p14="http://schemas.microsoft.com/office/powerpoint/2010/main" val="107114273"/>
              </p:ext>
            </p:extLst>
          </p:nvPr>
        </p:nvGraphicFramePr>
        <p:xfrm>
          <a:off x="212035" y="802253"/>
          <a:ext cx="11569147" cy="5062363"/>
        </p:xfrm>
        <a:graphic>
          <a:graphicData uri="http://schemas.openxmlformats.org/drawingml/2006/table">
            <a:tbl>
              <a:tblPr>
                <a:tableStyleId>{5C22544A-7EE6-4342-B048-85BDC9FD1C3A}</a:tableStyleId>
              </a:tblPr>
              <a:tblGrid>
                <a:gridCol w="980661">
                  <a:extLst>
                    <a:ext uri="{9D8B030D-6E8A-4147-A177-3AD203B41FA5}">
                      <a16:colId xmlns:a16="http://schemas.microsoft.com/office/drawing/2014/main" val="2165340708"/>
                    </a:ext>
                  </a:extLst>
                </a:gridCol>
                <a:gridCol w="10588486">
                  <a:extLst>
                    <a:ext uri="{9D8B030D-6E8A-4147-A177-3AD203B41FA5}">
                      <a16:colId xmlns:a16="http://schemas.microsoft.com/office/drawing/2014/main" val="799539275"/>
                    </a:ext>
                  </a:extLst>
                </a:gridCol>
              </a:tblGrid>
              <a:tr h="490363">
                <a:tc>
                  <a:txBody>
                    <a:bodyPr/>
                    <a:lstStyle/>
                    <a:p>
                      <a:pPr algn="ctr">
                        <a:lnSpc>
                          <a:spcPct val="107000"/>
                        </a:lnSpc>
                        <a:spcAft>
                          <a:spcPts val="0"/>
                        </a:spcAft>
                      </a:pPr>
                      <a:endParaRPr lang="es-ES" sz="1400" b="1" kern="1200" dirty="0">
                        <a:solidFill>
                          <a:schemeClr val="bg1"/>
                        </a:solidFill>
                        <a:effectLst/>
                        <a:latin typeface="Montserrat" panose="0000050000000000000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lnSpc>
                          <a:spcPct val="107000"/>
                        </a:lnSpc>
                        <a:spcAft>
                          <a:spcPts val="0"/>
                        </a:spcAft>
                      </a:pPr>
                      <a:r>
                        <a:rPr lang="en-GB" sz="2000" b="1" noProof="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rPr>
                        <a:t>DESCRIPTION</a:t>
                      </a:r>
                      <a:endParaRPr lang="en-GB" sz="20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1964452058"/>
                  </a:ext>
                </a:extLst>
              </a:tr>
              <a:tr h="5763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effectLst/>
                          <a:latin typeface="Calibri" panose="020F0502020204030204" pitchFamily="34" charset="0"/>
                          <a:ea typeface="Times New Roman" panose="02020603050405020304" pitchFamily="18" charset="0"/>
                          <a:cs typeface="Calibri" panose="020F0502020204030204" pitchFamily="34" charset="0"/>
                        </a:rPr>
                        <a:t>Hadron Therapy</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222250" lvl="1" indent="-171450" algn="l">
                        <a:lnSpc>
                          <a:spcPct val="100000"/>
                        </a:lnSpc>
                        <a:spcAft>
                          <a:spcPts val="0"/>
                        </a:spcAft>
                        <a:tabLst/>
                      </a:pPr>
                      <a:r>
                        <a:rPr lang="en-US" sz="1400" u="sng" dirty="0">
                          <a:effectLst/>
                          <a:latin typeface="Calibri" panose="020F0502020204030204" pitchFamily="34" charset="0"/>
                          <a:ea typeface="Times New Roman" panose="02020603050405020304" pitchFamily="18" charset="0"/>
                          <a:cs typeface="Calibri" panose="020F0502020204030204" pitchFamily="34" charset="0"/>
                        </a:rPr>
                        <a:t>Sustainable medical accelerators</a:t>
                      </a:r>
                    </a:p>
                    <a:p>
                      <a:pPr marL="222250" lvl="1" indent="-171450" algn="l">
                        <a:lnSpc>
                          <a:spcPct val="100000"/>
                        </a:lnSpc>
                        <a:spcAft>
                          <a:spcPts val="0"/>
                        </a:spcAft>
                        <a:buFont typeface="Courier New" panose="02070309020205020404" pitchFamily="49" charset="0"/>
                        <a:buChar char="o"/>
                        <a:tabLst/>
                      </a:pPr>
                      <a:r>
                        <a:rPr lang="en-US" sz="1400" dirty="0">
                          <a:effectLst/>
                          <a:latin typeface="Calibri" panose="020F0502020204030204" pitchFamily="34" charset="0"/>
                          <a:ea typeface="Times New Roman" panose="02020603050405020304" pitchFamily="18" charset="0"/>
                          <a:cs typeface="Calibri" panose="020F0502020204030204" pitchFamily="34" charset="0"/>
                        </a:rPr>
                        <a:t>Advanced medical equipment to treat cancer. Local control of tumors and lower toxicity to healthy tissue</a:t>
                      </a:r>
                    </a:p>
                    <a:p>
                      <a:pPr marL="222250" lvl="1" indent="-171450" algn="l">
                        <a:lnSpc>
                          <a:spcPct val="100000"/>
                        </a:lnSpc>
                        <a:spcAft>
                          <a:spcPts val="0"/>
                        </a:spcAft>
                        <a:buFont typeface="Courier New" panose="02070309020205020404" pitchFamily="49" charset="0"/>
                        <a:buChar char="o"/>
                        <a:tabLst/>
                      </a:pPr>
                      <a:r>
                        <a:rPr lang="en-US" sz="1400" dirty="0">
                          <a:effectLst/>
                          <a:latin typeface="Calibri" panose="020F0502020204030204" pitchFamily="34" charset="0"/>
                          <a:ea typeface="Times New Roman" panose="02020603050405020304" pitchFamily="18" charset="0"/>
                          <a:cs typeface="Calibri" panose="020F0502020204030204" pitchFamily="34" charset="0"/>
                        </a:rPr>
                        <a:t>Requires accelerators with large load consumptions. </a:t>
                      </a:r>
                    </a:p>
                    <a:p>
                      <a:pPr marL="222250" lvl="1" indent="-171450" algn="l">
                        <a:lnSpc>
                          <a:spcPct val="100000"/>
                        </a:lnSpc>
                        <a:spcAft>
                          <a:spcPts val="0"/>
                        </a:spcAft>
                        <a:buFont typeface="Courier New" panose="02070309020205020404" pitchFamily="49" charset="0"/>
                        <a:buChar char="o"/>
                        <a:tabLst/>
                      </a:pPr>
                      <a:endParaRPr lang="en-US" sz="600" dirty="0">
                        <a:effectLst/>
                        <a:latin typeface="Calibri" panose="020F0502020204030204" pitchFamily="34" charset="0"/>
                        <a:ea typeface="Times New Roman" panose="02020603050405020304" pitchFamily="18" charset="0"/>
                        <a:cs typeface="Calibri" panose="020F0502020204030204" pitchFamily="34" charset="0"/>
                      </a:endParaRPr>
                    </a:p>
                  </a:txBody>
                  <a:tcPr marL="17780" marR="177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559776508"/>
                  </a:ext>
                </a:extLst>
              </a:tr>
              <a:tr h="50263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effectLst/>
                          <a:latin typeface="Calibri" panose="020F0502020204030204" pitchFamily="34" charset="0"/>
                          <a:ea typeface="Times New Roman" panose="02020603050405020304" pitchFamily="18" charset="0"/>
                          <a:cs typeface="Calibri" panose="020F0502020204030204" pitchFamily="34" charset="0"/>
                        </a:rPr>
                        <a:t>Business model</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222250" lvl="1" indent="-171450" algn="l">
                        <a:lnSpc>
                          <a:spcPct val="100000"/>
                        </a:lnSpc>
                        <a:spcAft>
                          <a:spcPts val="0"/>
                        </a:spcAft>
                        <a:tabLst/>
                      </a:pPr>
                      <a:r>
                        <a:rPr lang="en-US" sz="1400" u="sng" dirty="0">
                          <a:effectLst/>
                          <a:latin typeface="Calibri" panose="020F0502020204030204" pitchFamily="34" charset="0"/>
                          <a:ea typeface="Times New Roman" panose="02020603050405020304" pitchFamily="18" charset="0"/>
                          <a:cs typeface="Calibri" panose="020F0502020204030204" pitchFamily="34" charset="0"/>
                        </a:rPr>
                        <a:t>Market &amp; Revenue:</a:t>
                      </a:r>
                      <a:r>
                        <a:rPr lang="en-US" sz="1400" dirty="0">
                          <a:effectLst/>
                          <a:latin typeface="Calibri" panose="020F0502020204030204" pitchFamily="34" charset="0"/>
                          <a:ea typeface="Times New Roman" panose="02020603050405020304" pitchFamily="18" charset="0"/>
                          <a:cs typeface="Calibri" panose="020F0502020204030204" pitchFamily="34" charset="0"/>
                        </a:rPr>
                        <a:t> </a:t>
                      </a:r>
                    </a:p>
                    <a:p>
                      <a:pPr marL="222250" lvl="1" indent="-171450" algn="l">
                        <a:lnSpc>
                          <a:spcPct val="100000"/>
                        </a:lnSpc>
                        <a:spcAft>
                          <a:spcPts val="0"/>
                        </a:spcAft>
                        <a:buFont typeface="Courier New" panose="02070309020205020404" pitchFamily="49" charset="0"/>
                        <a:buChar char="o"/>
                        <a:tabLst/>
                      </a:pPr>
                      <a:r>
                        <a:rPr lang="en-US" sz="1400" dirty="0">
                          <a:effectLst/>
                          <a:latin typeface="Calibri" panose="020F0502020204030204" pitchFamily="34" charset="0"/>
                          <a:ea typeface="Times New Roman" panose="02020603050405020304" pitchFamily="18" charset="0"/>
                          <a:cs typeface="Calibri" panose="020F0502020204030204" pitchFamily="34" charset="0"/>
                        </a:rPr>
                        <a:t>5</a:t>
                      </a:r>
                      <a:r>
                        <a:rPr lang="en-US" sz="1400" dirty="0">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 P-HT </a:t>
                      </a:r>
                      <a:r>
                        <a:rPr lang="en-US" sz="1400" dirty="0">
                          <a:effectLst/>
                          <a:latin typeface="Calibri" panose="020F0502020204030204" pitchFamily="34" charset="0"/>
                          <a:ea typeface="Times New Roman" panose="02020603050405020304" pitchFamily="18" charset="0"/>
                          <a:cs typeface="Calibri" panose="020F0502020204030204" pitchFamily="34" charset="0"/>
                        </a:rPr>
                        <a:t>centers in 2009, 15 in 2017, and 33 in 2021 just in Europe with expected </a:t>
                      </a:r>
                      <a:r>
                        <a:rPr lang="en-US" sz="1400" b="1" dirty="0">
                          <a:solidFill>
                            <a:srgbClr val="005DE0"/>
                          </a:solidFill>
                          <a:effectLst/>
                          <a:latin typeface="Calibri" panose="020F0502020204030204" pitchFamily="34" charset="0"/>
                          <a:ea typeface="Times New Roman" panose="02020603050405020304" pitchFamily="18" charset="0"/>
                          <a:cs typeface="Calibri" panose="020F0502020204030204" pitchFamily="34" charset="0"/>
                        </a:rPr>
                        <a:t>double digit CAGR for the next decade for the HT sector </a:t>
                      </a:r>
                      <a:r>
                        <a:rPr lang="en-US" sz="1400" dirty="0">
                          <a:effectLst/>
                          <a:latin typeface="Calibri" panose="020F0502020204030204" pitchFamily="34" charset="0"/>
                          <a:ea typeface="Times New Roman" panose="02020603050405020304" pitchFamily="18" charset="0"/>
                          <a:cs typeface="Calibri" panose="020F0502020204030204" pitchFamily="34" charset="0"/>
                        </a:rPr>
                        <a:t>worldwide. </a:t>
                      </a:r>
                    </a:p>
                    <a:p>
                      <a:pPr marL="222250" lvl="1" indent="-171450" algn="l">
                        <a:lnSpc>
                          <a:spcPct val="100000"/>
                        </a:lnSpc>
                        <a:spcAft>
                          <a:spcPts val="0"/>
                        </a:spcAft>
                        <a:buFont typeface="Courier New" panose="02070309020205020404" pitchFamily="49" charset="0"/>
                        <a:buChar char="o"/>
                        <a:tabLst/>
                      </a:pPr>
                      <a:r>
                        <a:rPr lang="en-US" sz="1400" dirty="0">
                          <a:effectLst/>
                          <a:latin typeface="Calibri" panose="020F0502020204030204" pitchFamily="34" charset="0"/>
                          <a:ea typeface="Times New Roman" panose="02020603050405020304" pitchFamily="18" charset="0"/>
                          <a:cs typeface="Calibri" panose="020F0502020204030204" pitchFamily="34" charset="0"/>
                        </a:rPr>
                        <a:t>Sector growth, and need for sustainability </a:t>
                      </a:r>
                      <a:r>
                        <a:rPr lang="en-US" sz="1400" b="1" dirty="0">
                          <a:solidFill>
                            <a:srgbClr val="005DE0"/>
                          </a:solidFill>
                          <a:effectLst/>
                          <a:latin typeface="Calibri" panose="020F0502020204030204" pitchFamily="34" charset="0"/>
                          <a:ea typeface="Times New Roman" panose="02020603050405020304" pitchFamily="18" charset="0"/>
                          <a:cs typeface="Calibri" panose="020F0502020204030204" pitchFamily="34" charset="0"/>
                        </a:rPr>
                        <a:t>will drive demand for Energy Storage </a:t>
                      </a:r>
                      <a:r>
                        <a:rPr lang="en-US" sz="1400" dirty="0">
                          <a:effectLst/>
                          <a:latin typeface="Calibri" panose="020F0502020204030204" pitchFamily="34" charset="0"/>
                          <a:ea typeface="Times New Roman" panose="02020603050405020304" pitchFamily="18" charset="0"/>
                          <a:cs typeface="Calibri" panose="020F0502020204030204" pitchFamily="34" charset="0"/>
                        </a:rPr>
                        <a:t>solutions in the accelerator area, in which our proposed solution will thrive due to its </a:t>
                      </a:r>
                      <a:r>
                        <a:rPr lang="en-US" sz="1400" b="1" dirty="0">
                          <a:solidFill>
                            <a:srgbClr val="005DE0"/>
                          </a:solidFill>
                          <a:effectLst/>
                          <a:latin typeface="Calibri" panose="020F0502020204030204" pitchFamily="34" charset="0"/>
                          <a:ea typeface="Times New Roman" panose="02020603050405020304" pitchFamily="18" charset="0"/>
                          <a:cs typeface="Calibri" panose="020F0502020204030204" pitchFamily="34" charset="0"/>
                        </a:rPr>
                        <a:t>key competitive advantages: high nº of duty cycles, and low specific cost per kW</a:t>
                      </a:r>
                      <a:r>
                        <a:rPr lang="en-US" sz="1400" b="1" dirty="0">
                          <a:effectLst/>
                          <a:latin typeface="Calibri" panose="020F0502020204030204" pitchFamily="34" charset="0"/>
                          <a:ea typeface="Times New Roman" panose="02020603050405020304" pitchFamily="18" charset="0"/>
                          <a:cs typeface="Calibri" panose="020F0502020204030204" pitchFamily="34" charset="0"/>
                        </a:rPr>
                        <a:t>.</a:t>
                      </a:r>
                    </a:p>
                    <a:p>
                      <a:pPr marL="222250" lvl="1" indent="-171450" algn="l">
                        <a:lnSpc>
                          <a:spcPct val="100000"/>
                        </a:lnSpc>
                        <a:spcAft>
                          <a:spcPts val="0"/>
                        </a:spcAft>
                        <a:buFont typeface="Courier New" panose="02070309020205020404" pitchFamily="49" charset="0"/>
                        <a:buChar char="o"/>
                        <a:tabLst/>
                      </a:pPr>
                      <a:r>
                        <a:rPr lang="en-US" sz="1400" dirty="0">
                          <a:effectLst/>
                          <a:latin typeface="Calibri" panose="020F0502020204030204" pitchFamily="34" charset="0"/>
                          <a:ea typeface="Times New Roman" panose="02020603050405020304" pitchFamily="18" charset="0"/>
                          <a:cs typeface="Calibri" panose="020F0502020204030204" pitchFamily="34" charset="0"/>
                        </a:rPr>
                        <a:t>Proposed direct sales business model since partners has established connections in the medical accelerator area</a:t>
                      </a:r>
                    </a:p>
                    <a:p>
                      <a:pPr marL="222250" lvl="1" indent="-209550" algn="l">
                        <a:lnSpc>
                          <a:spcPct val="100000"/>
                        </a:lnSpc>
                        <a:spcAft>
                          <a:spcPts val="0"/>
                        </a:spcAft>
                        <a:buFont typeface="Courier New" panose="02070309020205020404" pitchFamily="49" charset="0"/>
                        <a:buChar char="o"/>
                        <a:tabLst/>
                      </a:pPr>
                      <a:endParaRPr lang="en-US" sz="600" dirty="0">
                        <a:effectLst/>
                        <a:latin typeface="Calibri" panose="020F0502020204030204" pitchFamily="34" charset="0"/>
                        <a:ea typeface="Times New Roman" panose="02020603050405020304" pitchFamily="18" charset="0"/>
                        <a:cs typeface="Calibri" panose="020F0502020204030204" pitchFamily="34" charset="0"/>
                      </a:endParaRPr>
                    </a:p>
                  </a:txBody>
                  <a:tcPr marL="17780" marR="177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168328511"/>
                  </a:ext>
                </a:extLst>
              </a:tr>
              <a:tr h="6088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effectLst/>
                          <a:latin typeface="Calibri" panose="020F0502020204030204" pitchFamily="34" charset="0"/>
                          <a:ea typeface="Times New Roman" panose="02020603050405020304" pitchFamily="18" charset="0"/>
                          <a:cs typeface="Calibri" panose="020F0502020204030204" pitchFamily="34" charset="0"/>
                        </a:rPr>
                        <a:t>Use case</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222250" lvl="1" indent="-209550" algn="l">
                        <a:lnSpc>
                          <a:spcPct val="100000"/>
                        </a:lnSpc>
                        <a:spcAft>
                          <a:spcPts val="300"/>
                        </a:spcAft>
                        <a:tabLst/>
                      </a:pPr>
                      <a:r>
                        <a:rPr lang="en-US" sz="1400" b="1" dirty="0">
                          <a:solidFill>
                            <a:srgbClr val="005DE0"/>
                          </a:solidFill>
                          <a:effectLst/>
                          <a:latin typeface="Calibri" panose="020F0502020204030204" pitchFamily="34" charset="0"/>
                          <a:ea typeface="Times New Roman" panose="02020603050405020304" pitchFamily="18" charset="0"/>
                          <a:cs typeface="Calibri" panose="020F0502020204030204" pitchFamily="34" charset="0"/>
                        </a:rPr>
                        <a:t>CNAO: </a:t>
                      </a:r>
                      <a:r>
                        <a:rPr lang="en-US" sz="1400" dirty="0">
                          <a:effectLst/>
                          <a:latin typeface="Calibri" panose="020F0502020204030204" pitchFamily="34" charset="0"/>
                          <a:ea typeface="Times New Roman" panose="02020603050405020304" pitchFamily="18" charset="0"/>
                          <a:cs typeface="Calibri" panose="020F0502020204030204" pitchFamily="34" charset="0"/>
                        </a:rPr>
                        <a:t>a multi-modal European clinical center (protons and carbon ions to 250 MeV and 4800 MeV respectively)  </a:t>
                      </a:r>
                    </a:p>
                    <a:p>
                      <a:pPr marL="222250" lvl="1" indent="-209550" algn="l">
                        <a:lnSpc>
                          <a:spcPct val="100000"/>
                        </a:lnSpc>
                        <a:spcAft>
                          <a:spcPts val="300"/>
                        </a:spcAft>
                        <a:tabLst/>
                      </a:pPr>
                      <a:r>
                        <a:rPr lang="en-US" sz="1400" b="0" i="1" dirty="0">
                          <a:effectLst/>
                          <a:latin typeface="Calibri" panose="020F0502020204030204" pitchFamily="34" charset="0"/>
                          <a:ea typeface="Times New Roman" panose="02020603050405020304" pitchFamily="18" charset="0"/>
                          <a:cs typeface="Calibri" panose="020F0502020204030204" pitchFamily="34" charset="0"/>
                        </a:rPr>
                        <a:t>*Support letter CNAO director.</a:t>
                      </a:r>
                    </a:p>
                    <a:p>
                      <a:pPr marL="222250" lvl="1" indent="-209550" algn="l">
                        <a:lnSpc>
                          <a:spcPct val="100000"/>
                        </a:lnSpc>
                        <a:spcAft>
                          <a:spcPts val="300"/>
                        </a:spcAft>
                        <a:tabLst/>
                      </a:pPr>
                      <a:r>
                        <a:rPr lang="en-US" sz="1400" b="1" dirty="0">
                          <a:solidFill>
                            <a:srgbClr val="005DE0"/>
                          </a:solidFill>
                          <a:effectLst/>
                          <a:latin typeface="Calibri" panose="020F0502020204030204" pitchFamily="34" charset="0"/>
                          <a:ea typeface="Times New Roman" panose="02020603050405020304" pitchFamily="18" charset="0"/>
                          <a:cs typeface="Calibri" panose="020F0502020204030204" pitchFamily="34" charset="0"/>
                        </a:rPr>
                        <a:t>Power consumption: </a:t>
                      </a:r>
                      <a:r>
                        <a:rPr lang="en-US" sz="1400" dirty="0">
                          <a:effectLst/>
                          <a:latin typeface="Calibri" panose="020F0502020204030204" pitchFamily="34" charset="0"/>
                          <a:ea typeface="Times New Roman" panose="02020603050405020304" pitchFamily="18" charset="0"/>
                          <a:cs typeface="Calibri" panose="020F0502020204030204" pitchFamily="34" charset="0"/>
                        </a:rPr>
                        <a:t>Est. consumption of 100 kW for the dipole magnets with a deceleration period of 0.5s in pulsed mode.</a:t>
                      </a:r>
                      <a:endParaRPr lang="en-US" sz="1400" b="1" dirty="0">
                        <a:effectLst/>
                        <a:latin typeface="Calibri" panose="020F0502020204030204" pitchFamily="34" charset="0"/>
                        <a:ea typeface="Times New Roman" panose="02020603050405020304" pitchFamily="18" charset="0"/>
                        <a:cs typeface="Calibri" panose="020F0502020204030204" pitchFamily="34" charset="0"/>
                      </a:endParaRPr>
                    </a:p>
                    <a:p>
                      <a:pPr marL="222250" lvl="1" indent="-209550" algn="l">
                        <a:lnSpc>
                          <a:spcPct val="100000"/>
                        </a:lnSpc>
                        <a:spcAft>
                          <a:spcPts val="300"/>
                        </a:spcAft>
                        <a:tabLst/>
                      </a:pPr>
                      <a:r>
                        <a:rPr lang="en-US" sz="1400" b="1" dirty="0">
                          <a:solidFill>
                            <a:srgbClr val="005DE0"/>
                          </a:solidFill>
                          <a:effectLst/>
                          <a:latin typeface="Calibri" panose="020F0502020204030204" pitchFamily="34" charset="0"/>
                          <a:ea typeface="Times New Roman" panose="02020603050405020304" pitchFamily="18" charset="0"/>
                          <a:cs typeface="Calibri" panose="020F0502020204030204" pitchFamily="34" charset="0"/>
                        </a:rPr>
                        <a:t>Advantages</a:t>
                      </a:r>
                      <a:r>
                        <a:rPr lang="en-US" sz="1400" dirty="0">
                          <a:effectLst/>
                          <a:latin typeface="Calibri" panose="020F0502020204030204" pitchFamily="34" charset="0"/>
                          <a:ea typeface="Times New Roman" panose="02020603050405020304" pitchFamily="18" charset="0"/>
                          <a:cs typeface="Calibri" panose="020F0502020204030204" pitchFamily="34" charset="0"/>
                        </a:rPr>
                        <a:t>: Incorporating a 100 kW SMES </a:t>
                      </a:r>
                      <a:r>
                        <a:rPr lang="en-US" sz="1400" b="1" dirty="0">
                          <a:solidFill>
                            <a:srgbClr val="005DE0"/>
                          </a:solidFill>
                          <a:effectLst/>
                          <a:latin typeface="Calibri" panose="020F0502020204030204" pitchFamily="34" charset="0"/>
                          <a:ea typeface="Times New Roman" panose="02020603050405020304" pitchFamily="18" charset="0"/>
                          <a:cs typeface="Calibri" panose="020F0502020204030204" pitchFamily="34" charset="0"/>
                        </a:rPr>
                        <a:t>(Est. CAPEX: 80-100k€).</a:t>
                      </a:r>
                      <a:endParaRPr lang="en-US" sz="1400" u="sng" dirty="0">
                        <a:solidFill>
                          <a:srgbClr val="005DE0"/>
                        </a:solidFill>
                        <a:effectLst/>
                        <a:latin typeface="Calibri" panose="020F0502020204030204" pitchFamily="34" charset="0"/>
                        <a:ea typeface="Times New Roman" panose="02020603050405020304" pitchFamily="18" charset="0"/>
                        <a:cs typeface="Calibri" panose="020F0502020204030204" pitchFamily="34" charset="0"/>
                      </a:endParaRPr>
                    </a:p>
                    <a:p>
                      <a:pPr marL="222250" lvl="1" indent="-209550" algn="l">
                        <a:lnSpc>
                          <a:spcPct val="100000"/>
                        </a:lnSpc>
                        <a:spcAft>
                          <a:spcPts val="0"/>
                        </a:spcAft>
                        <a:buFont typeface="Courier New" panose="02070309020205020404" pitchFamily="49" charset="0"/>
                        <a:buChar char="o"/>
                        <a:tabLst/>
                      </a:pPr>
                      <a:r>
                        <a:rPr lang="en-US" sz="1400" u="sng" dirty="0">
                          <a:effectLst/>
                          <a:latin typeface="Calibri" panose="020F0502020204030204" pitchFamily="34" charset="0"/>
                          <a:ea typeface="Times New Roman" panose="02020603050405020304" pitchFamily="18" charset="0"/>
                          <a:cs typeface="Calibri" panose="020F0502020204030204" pitchFamily="34" charset="0"/>
                        </a:rPr>
                        <a:t>Energy savings:  </a:t>
                      </a:r>
                      <a:r>
                        <a:rPr lang="en-US" sz="1400" dirty="0">
                          <a:effectLst/>
                          <a:latin typeface="Calibri" panose="020F0502020204030204" pitchFamily="34" charset="0"/>
                          <a:ea typeface="Times New Roman" panose="02020603050405020304" pitchFamily="18" charset="0"/>
                          <a:cs typeface="Calibri" panose="020F0502020204030204" pitchFamily="34" charset="0"/>
                        </a:rPr>
                        <a:t>Energy can be recovered in the deceleration phase / </a:t>
                      </a:r>
                      <a:r>
                        <a:rPr lang="en-US" sz="1400" i="1" dirty="0">
                          <a:effectLst/>
                          <a:latin typeface="Calibri" panose="020F0502020204030204" pitchFamily="34" charset="0"/>
                          <a:ea typeface="Times New Roman" panose="02020603050405020304" pitchFamily="18" charset="0"/>
                          <a:cs typeface="Calibri" panose="020F0502020204030204" pitchFamily="34" charset="0"/>
                        </a:rPr>
                        <a:t>90% efficiency 45kJ could de recuperated per cycle, which with a 200€/MWh electricity cost yields 0.25c€ savings per cycle. Est. nº of cycles per year are about </a:t>
                      </a:r>
                      <a:r>
                        <a:rPr lang="en-US" sz="1400" b="1" i="1" dirty="0">
                          <a:solidFill>
                            <a:srgbClr val="005DE0"/>
                          </a:solidFill>
                          <a:effectLst/>
                          <a:latin typeface="Calibri" panose="020F0502020204030204" pitchFamily="34" charset="0"/>
                          <a:ea typeface="Times New Roman" panose="02020603050405020304" pitchFamily="18" charset="0"/>
                          <a:cs typeface="Calibri" panose="020F0502020204030204" pitchFamily="34" charset="0"/>
                        </a:rPr>
                        <a:t>3M</a:t>
                      </a:r>
                      <a:r>
                        <a:rPr lang="en-US" sz="1400" i="1" dirty="0">
                          <a:effectLst/>
                          <a:latin typeface="Calibri" panose="020F0502020204030204" pitchFamily="34" charset="0"/>
                          <a:ea typeface="Times New Roman" panose="02020603050405020304" pitchFamily="18" charset="0"/>
                          <a:cs typeface="Calibri" panose="020F0502020204030204" pitchFamily="34" charset="0"/>
                        </a:rPr>
                        <a:t>, thus </a:t>
                      </a:r>
                      <a:r>
                        <a:rPr lang="en-US" sz="1400" b="1" i="1" dirty="0">
                          <a:solidFill>
                            <a:srgbClr val="005DE0"/>
                          </a:solidFill>
                          <a:effectLst/>
                          <a:latin typeface="Calibri" panose="020F0502020204030204" pitchFamily="34" charset="0"/>
                          <a:ea typeface="Times New Roman" panose="02020603050405020304" pitchFamily="18" charset="0"/>
                          <a:cs typeface="Calibri" panose="020F0502020204030204" pitchFamily="34" charset="0"/>
                        </a:rPr>
                        <a:t>7.5k€ savings per year</a:t>
                      </a:r>
                      <a:r>
                        <a:rPr lang="en-US" sz="1400" i="1" dirty="0">
                          <a:effectLst/>
                          <a:latin typeface="Calibri" panose="020F0502020204030204" pitchFamily="34" charset="0"/>
                          <a:ea typeface="Times New Roman" panose="02020603050405020304" pitchFamily="18" charset="0"/>
                          <a:cs typeface="Calibri" panose="020F0502020204030204" pitchFamily="34" charset="0"/>
                        </a:rPr>
                        <a:t>. Pay-back of 11 years.</a:t>
                      </a:r>
                      <a:endParaRPr lang="en-US" sz="1400" dirty="0">
                        <a:effectLst/>
                        <a:latin typeface="Calibri" panose="020F0502020204030204" pitchFamily="34" charset="0"/>
                        <a:ea typeface="Times New Roman" panose="02020603050405020304" pitchFamily="18" charset="0"/>
                        <a:cs typeface="Calibri" panose="020F0502020204030204" pitchFamily="34" charset="0"/>
                      </a:endParaRPr>
                    </a:p>
                    <a:p>
                      <a:pPr marL="222250" lvl="1" indent="-209550" algn="l">
                        <a:lnSpc>
                          <a:spcPct val="100000"/>
                        </a:lnSpc>
                        <a:spcAft>
                          <a:spcPts val="0"/>
                        </a:spcAft>
                        <a:buFont typeface="Courier New" panose="02070309020205020404" pitchFamily="49" charset="0"/>
                        <a:buChar char="o"/>
                        <a:tabLst/>
                      </a:pPr>
                      <a:r>
                        <a:rPr lang="en-US" sz="1400" u="sng" dirty="0">
                          <a:effectLst/>
                          <a:latin typeface="Calibri" panose="020F0502020204030204" pitchFamily="34" charset="0"/>
                          <a:ea typeface="Times New Roman" panose="02020603050405020304" pitchFamily="18" charset="0"/>
                          <a:cs typeface="Calibri" panose="020F0502020204030204" pitchFamily="34" charset="0"/>
                        </a:rPr>
                        <a:t>Grid stability: </a:t>
                      </a:r>
                      <a:r>
                        <a:rPr lang="en-US" sz="1400" dirty="0">
                          <a:effectLst/>
                          <a:latin typeface="Calibri" panose="020F0502020204030204" pitchFamily="34" charset="0"/>
                          <a:ea typeface="Times New Roman" panose="02020603050405020304" pitchFamily="18" charset="0"/>
                          <a:cs typeface="Calibri" panose="020F0502020204030204" pitchFamily="34" charset="0"/>
                        </a:rPr>
                        <a:t>SMES can </a:t>
                      </a:r>
                      <a:r>
                        <a:rPr lang="en-US" sz="1400" b="1" dirty="0">
                          <a:solidFill>
                            <a:srgbClr val="005DE0"/>
                          </a:solidFill>
                          <a:effectLst/>
                          <a:latin typeface="Calibri" panose="020F0502020204030204" pitchFamily="34" charset="0"/>
                          <a:ea typeface="Times New Roman" panose="02020603050405020304" pitchFamily="18" charset="0"/>
                          <a:cs typeface="Calibri" panose="020F0502020204030204" pitchFamily="34" charset="0"/>
                        </a:rPr>
                        <a:t>provide dynamic stability </a:t>
                      </a:r>
                      <a:r>
                        <a:rPr lang="en-US" sz="1400" dirty="0">
                          <a:effectLst/>
                          <a:latin typeface="Calibri" panose="020F0502020204030204" pitchFamily="34" charset="0"/>
                          <a:ea typeface="Times New Roman" panose="02020603050405020304" pitchFamily="18" charset="0"/>
                          <a:cs typeface="Calibri" panose="020F0502020204030204" pitchFamily="34" charset="0"/>
                        </a:rPr>
                        <a:t>during voltage sags or act as a UPS to assure correct the operation of the facility.</a:t>
                      </a:r>
                    </a:p>
                    <a:p>
                      <a:pPr marL="222250" lvl="1" indent="-171450" algn="l">
                        <a:lnSpc>
                          <a:spcPct val="100000"/>
                        </a:lnSpc>
                        <a:spcAft>
                          <a:spcPts val="0"/>
                        </a:spcAft>
                        <a:buFont typeface="Courier New" panose="02070309020205020404" pitchFamily="49" charset="0"/>
                        <a:buChar char="o"/>
                        <a:tabLst/>
                      </a:pPr>
                      <a:endParaRPr lang="en-US" sz="600" dirty="0">
                        <a:effectLst/>
                        <a:latin typeface="Calibri" panose="020F0502020204030204" pitchFamily="34" charset="0"/>
                        <a:ea typeface="Times New Roman" panose="02020603050405020304" pitchFamily="18" charset="0"/>
                        <a:cs typeface="Calibri" panose="020F0502020204030204" pitchFamily="34" charset="0"/>
                      </a:endParaRPr>
                    </a:p>
                  </a:txBody>
                  <a:tcPr marL="17780" marR="177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294890093"/>
                  </a:ext>
                </a:extLst>
              </a:tr>
              <a:tr h="47124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dirty="0">
                          <a:effectLst/>
                          <a:latin typeface="Calibri" panose="020F0502020204030204" pitchFamily="34" charset="0"/>
                          <a:ea typeface="Times New Roman" panose="02020603050405020304" pitchFamily="18" charset="0"/>
                          <a:cs typeface="Calibri" panose="020F0502020204030204" pitchFamily="34" charset="0"/>
                        </a:rPr>
                        <a:t>IPR Status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182563" lvl="1" indent="-169863" algn="l">
                        <a:lnSpc>
                          <a:spcPct val="100000"/>
                        </a:lnSpc>
                        <a:spcAft>
                          <a:spcPts val="0"/>
                        </a:spcAft>
                        <a:buFont typeface="Courier New" panose="02070309020205020404" pitchFamily="49" charset="0"/>
                        <a:buChar char="o"/>
                        <a:tabLst/>
                      </a:pPr>
                      <a:r>
                        <a:rPr lang="en-US" sz="1400" u="sng" dirty="0">
                          <a:effectLst/>
                          <a:latin typeface="Calibri" panose="020F0502020204030204" pitchFamily="34" charset="0"/>
                          <a:ea typeface="Times New Roman" panose="02020603050405020304" pitchFamily="18" charset="0"/>
                          <a:cs typeface="Calibri" panose="020F0502020204030204" pitchFamily="34" charset="0"/>
                        </a:rPr>
                        <a:t>Current status:</a:t>
                      </a:r>
                      <a:r>
                        <a:rPr lang="en-US" sz="1400" dirty="0">
                          <a:effectLst/>
                          <a:latin typeface="Calibri" panose="020F0502020204030204" pitchFamily="34" charset="0"/>
                          <a:ea typeface="Times New Roman" panose="02020603050405020304" pitchFamily="18" charset="0"/>
                          <a:cs typeface="Calibri" panose="020F0502020204030204" pitchFamily="34" charset="0"/>
                        </a:rPr>
                        <a:t> There is no existing patent to protect the proposed solution and results on the CSS have been published</a:t>
                      </a:r>
                      <a:endParaRPr lang="en-US" sz="1400" dirty="0">
                        <a:solidFill>
                          <a:srgbClr val="FF0000"/>
                        </a:solidFill>
                        <a:effectLst/>
                        <a:latin typeface="Calibri" panose="020F0502020204030204" pitchFamily="34" charset="0"/>
                        <a:ea typeface="Times New Roman" panose="02020603050405020304" pitchFamily="18" charset="0"/>
                        <a:cs typeface="Calibri" panose="020F0502020204030204" pitchFamily="34" charset="0"/>
                      </a:endParaRPr>
                    </a:p>
                    <a:p>
                      <a:pPr marL="182563" lvl="1" indent="-169863" algn="l">
                        <a:lnSpc>
                          <a:spcPct val="100000"/>
                        </a:lnSpc>
                        <a:spcAft>
                          <a:spcPts val="0"/>
                        </a:spcAft>
                        <a:buFont typeface="Courier New" panose="02070309020205020404" pitchFamily="49" charset="0"/>
                        <a:buChar char="o"/>
                        <a:tabLst/>
                      </a:pPr>
                      <a:r>
                        <a:rPr lang="en-US" sz="1400" u="sng" dirty="0">
                          <a:effectLst/>
                          <a:latin typeface="Calibri" panose="020F0502020204030204" pitchFamily="34" charset="0"/>
                          <a:ea typeface="Times New Roman" panose="02020603050405020304" pitchFamily="18" charset="0"/>
                          <a:cs typeface="Calibri" panose="020F0502020204030204" pitchFamily="34" charset="0"/>
                        </a:rPr>
                        <a:t>IP Strategy:</a:t>
                      </a:r>
                      <a:r>
                        <a:rPr lang="en-US" sz="1400" dirty="0">
                          <a:effectLst/>
                          <a:latin typeface="Calibri" panose="020F0502020204030204" pitchFamily="34" charset="0"/>
                          <a:ea typeface="Times New Roman" panose="02020603050405020304" pitchFamily="18" charset="0"/>
                          <a:cs typeface="Calibri" panose="020F0502020204030204" pitchFamily="34" charset="0"/>
                        </a:rPr>
                        <a:t>  The consortium will adopt a mixed IP strategy, combining industrial secret with dedicated patents on specific subsystems</a:t>
                      </a:r>
                    </a:p>
                    <a:p>
                      <a:pPr marL="182563" lvl="1" indent="-169863" algn="l">
                        <a:lnSpc>
                          <a:spcPct val="100000"/>
                        </a:lnSpc>
                        <a:spcAft>
                          <a:spcPts val="0"/>
                        </a:spcAft>
                        <a:buFont typeface="Courier New" panose="02070309020205020404" pitchFamily="49" charset="0"/>
                        <a:buChar char="o"/>
                        <a:tabLst/>
                      </a:pPr>
                      <a:endParaRPr lang="en-US" sz="600" dirty="0">
                        <a:effectLst/>
                        <a:latin typeface="Calibri" panose="020F0502020204030204" pitchFamily="34" charset="0"/>
                        <a:ea typeface="Times New Roman" panose="02020603050405020304" pitchFamily="18" charset="0"/>
                        <a:cs typeface="Calibri" panose="020F0502020204030204" pitchFamily="34" charset="0"/>
                      </a:endParaRPr>
                    </a:p>
                  </a:txBody>
                  <a:tcPr marL="17780" marR="177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525152235"/>
                  </a:ext>
                </a:extLst>
              </a:tr>
            </a:tbl>
          </a:graphicData>
        </a:graphic>
      </p:graphicFrame>
      <p:sp>
        <p:nvSpPr>
          <p:cNvPr id="9" name="CuadroTexto 8">
            <a:extLst>
              <a:ext uri="{FF2B5EF4-FFF2-40B4-BE49-F238E27FC236}">
                <a16:creationId xmlns:a16="http://schemas.microsoft.com/office/drawing/2014/main" id="{56E824E2-CF74-4335-B85B-C56A46C3994F}"/>
              </a:ext>
            </a:extLst>
          </p:cNvPr>
          <p:cNvSpPr txBox="1"/>
          <p:nvPr/>
        </p:nvSpPr>
        <p:spPr>
          <a:xfrm>
            <a:off x="482518" y="218916"/>
            <a:ext cx="7888596" cy="384721"/>
          </a:xfrm>
          <a:prstGeom prst="rect">
            <a:avLst/>
          </a:prstGeom>
          <a:noFill/>
        </p:spPr>
        <p:txBody>
          <a:bodyPr wrap="square" rtlCol="0">
            <a:spAutoFit/>
          </a:bodyPr>
          <a:lstStyle/>
          <a:p>
            <a:r>
              <a:rPr lang="en-US" sz="1900" b="1" dirty="0">
                <a:solidFill>
                  <a:srgbClr val="005DE0"/>
                </a:solidFill>
                <a:latin typeface="Calibri" panose="020F0502020204030204" pitchFamily="34" charset="0"/>
                <a:cs typeface="Calibri" panose="020F0502020204030204" pitchFamily="34" charset="0"/>
              </a:rPr>
              <a:t>Use case. Business plan  </a:t>
            </a:r>
            <a:r>
              <a:rPr lang="en-US" sz="1900" dirty="0">
                <a:solidFill>
                  <a:srgbClr val="FF0000"/>
                </a:solidFill>
                <a:latin typeface="Calibri" panose="020F0502020204030204" pitchFamily="34" charset="0"/>
                <a:cs typeface="Calibri" panose="020F0502020204030204" pitchFamily="34" charset="0"/>
              </a:rPr>
              <a:t>(*) </a:t>
            </a:r>
            <a:endParaRPr lang="en-GB" sz="1900" dirty="0">
              <a:solidFill>
                <a:srgbClr val="FF0000"/>
              </a:solidFill>
              <a:latin typeface="Calibri" panose="020F0502020204030204" pitchFamily="34" charset="0"/>
              <a:cs typeface="Calibri" panose="020F0502020204030204" pitchFamily="34" charset="0"/>
            </a:endParaRPr>
          </a:p>
        </p:txBody>
      </p:sp>
      <p:sp>
        <p:nvSpPr>
          <p:cNvPr id="2" name="CuadroTexto 8">
            <a:extLst>
              <a:ext uri="{FF2B5EF4-FFF2-40B4-BE49-F238E27FC236}">
                <a16:creationId xmlns:a16="http://schemas.microsoft.com/office/drawing/2014/main" id="{13E77AF1-21C6-A9E8-2FE2-473C3FC6946E}"/>
              </a:ext>
            </a:extLst>
          </p:cNvPr>
          <p:cNvSpPr txBox="1"/>
          <p:nvPr/>
        </p:nvSpPr>
        <p:spPr>
          <a:xfrm>
            <a:off x="2373115" y="6153895"/>
            <a:ext cx="5355742" cy="338554"/>
          </a:xfrm>
          <a:prstGeom prst="rect">
            <a:avLst/>
          </a:prstGeom>
          <a:noFill/>
        </p:spPr>
        <p:txBody>
          <a:bodyPr wrap="square" rtlCol="0">
            <a:spAutoFit/>
          </a:bodyPr>
          <a:lstStyle/>
          <a:p>
            <a:r>
              <a:rPr lang="en-US" sz="1600" dirty="0">
                <a:solidFill>
                  <a:srgbClr val="FF0000"/>
                </a:solidFill>
                <a:latin typeface="Calibri" panose="020F0502020204030204" pitchFamily="34" charset="0"/>
                <a:cs typeface="Calibri" panose="020F0502020204030204" pitchFamily="34" charset="0"/>
              </a:rPr>
              <a:t>(*)  </a:t>
            </a:r>
            <a:r>
              <a:rPr lang="en-US" sz="1600" dirty="0">
                <a:solidFill>
                  <a:srgbClr val="005DE0"/>
                </a:solidFill>
                <a:latin typeface="Calibri" panose="020F0502020204030204" pitchFamily="34" charset="0"/>
                <a:cs typeface="Calibri" panose="020F0502020204030204" pitchFamily="34" charset="0"/>
              </a:rPr>
              <a:t>Selected among </a:t>
            </a:r>
            <a:r>
              <a:rPr lang="en-US" sz="1600" i="1" dirty="0">
                <a:solidFill>
                  <a:srgbClr val="005DE0"/>
                </a:solidFill>
                <a:latin typeface="Calibri" panose="020F0502020204030204" pitchFamily="34" charset="0"/>
                <a:cs typeface="Calibri" panose="020F0502020204030204" pitchFamily="34" charset="0"/>
              </a:rPr>
              <a:t>several other possible options</a:t>
            </a:r>
            <a:endParaRPr lang="en-GB" sz="1600" dirty="0">
              <a:solidFill>
                <a:srgbClr val="005DE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200439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B261AFC-509E-9F46-992A-58F8196358ED}"/>
              </a:ext>
            </a:extLst>
          </p:cNvPr>
          <p:cNvSpPr txBox="1"/>
          <p:nvPr/>
        </p:nvSpPr>
        <p:spPr>
          <a:xfrm>
            <a:off x="0" y="-9606"/>
            <a:ext cx="11848563" cy="646331"/>
          </a:xfrm>
          <a:prstGeom prst="rect">
            <a:avLst/>
          </a:prstGeom>
          <a:noFill/>
        </p:spPr>
        <p:txBody>
          <a:bodyPr wrap="square" rtlCol="0">
            <a:spAutoFit/>
          </a:bodyPr>
          <a:lstStyle/>
          <a:p>
            <a:pPr algn="ctr"/>
            <a:r>
              <a:rPr lang="en-GB" sz="3600" dirty="0">
                <a:latin typeface="Calibri" panose="020F0502020204030204" pitchFamily="34" charset="0"/>
                <a:cs typeface="Calibri" panose="020F0502020204030204" pitchFamily="34" charset="0"/>
              </a:rPr>
              <a:t>The commercialization</a:t>
            </a:r>
          </a:p>
        </p:txBody>
      </p:sp>
      <p:grpSp>
        <p:nvGrpSpPr>
          <p:cNvPr id="6" name="Grupo 5">
            <a:extLst>
              <a:ext uri="{FF2B5EF4-FFF2-40B4-BE49-F238E27FC236}">
                <a16:creationId xmlns:a16="http://schemas.microsoft.com/office/drawing/2014/main" id="{E89F52FA-7783-A0B4-1136-85E3E208CBCE}"/>
              </a:ext>
            </a:extLst>
          </p:cNvPr>
          <p:cNvGrpSpPr/>
          <p:nvPr/>
        </p:nvGrpSpPr>
        <p:grpSpPr>
          <a:xfrm>
            <a:off x="665365" y="458379"/>
            <a:ext cx="10180101" cy="4213644"/>
            <a:chOff x="665365" y="844749"/>
            <a:chExt cx="10180101" cy="4213644"/>
          </a:xfrm>
        </p:grpSpPr>
        <p:graphicFrame>
          <p:nvGraphicFramePr>
            <p:cNvPr id="5" name="Diagram 4">
              <a:extLst>
                <a:ext uri="{FF2B5EF4-FFF2-40B4-BE49-F238E27FC236}">
                  <a16:creationId xmlns:a16="http://schemas.microsoft.com/office/drawing/2014/main" id="{2219366E-2DC2-58BA-A359-24E46A9802C2}"/>
                </a:ext>
              </a:extLst>
            </p:cNvPr>
            <p:cNvGraphicFramePr/>
            <p:nvPr>
              <p:extLst>
                <p:ext uri="{D42A27DB-BD31-4B8C-83A1-F6EECF244321}">
                  <p14:modId xmlns:p14="http://schemas.microsoft.com/office/powerpoint/2010/main" val="915960565"/>
                </p:ext>
              </p:extLst>
            </p:nvPr>
          </p:nvGraphicFramePr>
          <p:xfrm>
            <a:off x="2717466" y="1372825"/>
            <a:ext cx="8128000" cy="3685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a:extLst>
                <a:ext uri="{FF2B5EF4-FFF2-40B4-BE49-F238E27FC236}">
                  <a16:creationId xmlns:a16="http://schemas.microsoft.com/office/drawing/2014/main" id="{0A1CAD77-0798-2AED-3141-6BA05F3E50C1}"/>
                </a:ext>
              </a:extLst>
            </p:cNvPr>
            <p:cNvGraphicFramePr/>
            <p:nvPr>
              <p:extLst>
                <p:ext uri="{D42A27DB-BD31-4B8C-83A1-F6EECF244321}">
                  <p14:modId xmlns:p14="http://schemas.microsoft.com/office/powerpoint/2010/main" val="2180992779"/>
                </p:ext>
              </p:extLst>
            </p:nvPr>
          </p:nvGraphicFramePr>
          <p:xfrm>
            <a:off x="2714585" y="844749"/>
            <a:ext cx="8121701" cy="248064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9" name="TextBox 8">
              <a:extLst>
                <a:ext uri="{FF2B5EF4-FFF2-40B4-BE49-F238E27FC236}">
                  <a16:creationId xmlns:a16="http://schemas.microsoft.com/office/drawing/2014/main" id="{96B9F0A2-87AA-B83F-C1DA-EE873BF6674E}"/>
                </a:ext>
              </a:extLst>
            </p:cNvPr>
            <p:cNvSpPr txBox="1"/>
            <p:nvPr/>
          </p:nvSpPr>
          <p:spPr>
            <a:xfrm>
              <a:off x="665365" y="1655286"/>
              <a:ext cx="2205164" cy="923330"/>
            </a:xfrm>
            <a:prstGeom prst="rect">
              <a:avLst/>
            </a:prstGeom>
            <a:noFill/>
          </p:spPr>
          <p:txBody>
            <a:bodyPr wrap="square" rtlCol="0">
              <a:spAutoFit/>
            </a:bodyPr>
            <a:lstStyle/>
            <a:p>
              <a:pPr indent="0" algn="ctr" defTabSz="914400">
                <a:lnSpc>
                  <a:spcPct val="90000"/>
                </a:lnSpc>
                <a:spcBef>
                  <a:spcPts val="1000"/>
                </a:spcBef>
                <a:buClr>
                  <a:schemeClr val="accent1"/>
                </a:buClr>
                <a:buNone/>
              </a:pPr>
              <a:r>
                <a:rPr lang="en-US" sz="2000" dirty="0">
                  <a:solidFill>
                    <a:schemeClr val="accent6">
                      <a:lumMod val="75000"/>
                    </a:schemeClr>
                  </a:solidFill>
                  <a:latin typeface="Calibri" panose="020F0502020204030204" pitchFamily="34" charset="0"/>
                  <a:cs typeface="Calibri" panose="020F0502020204030204" pitchFamily="34" charset="0"/>
                </a:rPr>
                <a:t>Product development phases</a:t>
              </a:r>
            </a:p>
          </p:txBody>
        </p:sp>
        <p:sp>
          <p:nvSpPr>
            <p:cNvPr id="10" name="TextBox 9">
              <a:extLst>
                <a:ext uri="{FF2B5EF4-FFF2-40B4-BE49-F238E27FC236}">
                  <a16:creationId xmlns:a16="http://schemas.microsoft.com/office/drawing/2014/main" id="{AB5E080F-0C6B-5CD7-E999-37BE2E0A4EC2}"/>
                </a:ext>
              </a:extLst>
            </p:cNvPr>
            <p:cNvSpPr txBox="1"/>
            <p:nvPr/>
          </p:nvSpPr>
          <p:spPr>
            <a:xfrm>
              <a:off x="807956" y="2957961"/>
              <a:ext cx="2033714" cy="646331"/>
            </a:xfrm>
            <a:prstGeom prst="rect">
              <a:avLst/>
            </a:prstGeom>
            <a:noFill/>
          </p:spPr>
          <p:txBody>
            <a:bodyPr wrap="square" rtlCol="0">
              <a:spAutoFit/>
            </a:bodyPr>
            <a:lstStyle/>
            <a:p>
              <a:pPr indent="0" algn="ctr" defTabSz="914400">
                <a:lnSpc>
                  <a:spcPct val="90000"/>
                </a:lnSpc>
                <a:spcBef>
                  <a:spcPts val="1000"/>
                </a:spcBef>
                <a:buClr>
                  <a:schemeClr val="accent1"/>
                </a:buClr>
                <a:buNone/>
              </a:pPr>
              <a:r>
                <a:rPr lang="en-US" sz="2000" dirty="0">
                  <a:solidFill>
                    <a:schemeClr val="accent1"/>
                  </a:solidFill>
                  <a:latin typeface="Calibri" panose="020F0502020204030204" pitchFamily="34" charset="0"/>
                  <a:cs typeface="Calibri" panose="020F0502020204030204" pitchFamily="34" charset="0"/>
                </a:rPr>
                <a:t>Funding path to market</a:t>
              </a:r>
            </a:p>
          </p:txBody>
        </p:sp>
      </p:grpSp>
      <p:sp>
        <p:nvSpPr>
          <p:cNvPr id="12" name="TextBox 11">
            <a:extLst>
              <a:ext uri="{FF2B5EF4-FFF2-40B4-BE49-F238E27FC236}">
                <a16:creationId xmlns:a16="http://schemas.microsoft.com/office/drawing/2014/main" id="{C46CAD93-6107-0E70-CB41-C1FD9E0C285B}"/>
              </a:ext>
            </a:extLst>
          </p:cNvPr>
          <p:cNvSpPr txBox="1"/>
          <p:nvPr/>
        </p:nvSpPr>
        <p:spPr>
          <a:xfrm>
            <a:off x="2537138" y="3688127"/>
            <a:ext cx="2150473" cy="1533753"/>
          </a:xfrm>
          <a:prstGeom prst="rect">
            <a:avLst/>
          </a:prstGeom>
          <a:noFill/>
        </p:spPr>
        <p:txBody>
          <a:bodyPr wrap="square" lIns="91440" tIns="45720" rIns="91440" bIns="45720" rtlCol="0" anchor="t">
            <a:spAutoFit/>
          </a:bodyPr>
          <a:lstStyle/>
          <a:p>
            <a:pPr indent="0" defTabSz="914400">
              <a:lnSpc>
                <a:spcPct val="90000"/>
              </a:lnSpc>
              <a:spcBef>
                <a:spcPts val="1000"/>
              </a:spcBef>
              <a:buClr>
                <a:schemeClr val="accent1"/>
              </a:buClr>
              <a:buNone/>
            </a:pPr>
            <a:r>
              <a:rPr lang="en-US" sz="1400" u="sng" dirty="0">
                <a:solidFill>
                  <a:schemeClr val="accent1"/>
                </a:solidFill>
                <a:latin typeface="Calibri" panose="020F0502020204030204" pitchFamily="34" charset="0"/>
                <a:cs typeface="Calibri" panose="020F0502020204030204" pitchFamily="34" charset="0"/>
              </a:rPr>
              <a:t>Jan. 2023</a:t>
            </a:r>
          </a:p>
          <a:p>
            <a:pPr indent="0" defTabSz="914400">
              <a:lnSpc>
                <a:spcPct val="90000"/>
              </a:lnSpc>
              <a:spcBef>
                <a:spcPts val="1000"/>
              </a:spcBef>
              <a:buClr>
                <a:schemeClr val="accent1"/>
              </a:buClr>
              <a:buNone/>
            </a:pPr>
            <a:r>
              <a:rPr lang="en-US" sz="1400" b="1" dirty="0">
                <a:solidFill>
                  <a:srgbClr val="0070C0"/>
                </a:solidFill>
                <a:latin typeface="Calibri" panose="020F0502020204030204" pitchFamily="34" charset="0"/>
                <a:cs typeface="Calibri" panose="020F0502020204030204" pitchFamily="34" charset="0"/>
              </a:rPr>
              <a:t>IFAST Innovation Fund</a:t>
            </a:r>
          </a:p>
          <a:p>
            <a:pPr indent="0" defTabSz="914400">
              <a:lnSpc>
                <a:spcPct val="90000"/>
              </a:lnSpc>
              <a:spcBef>
                <a:spcPts val="1000"/>
              </a:spcBef>
              <a:buClr>
                <a:schemeClr val="accent1"/>
              </a:buClr>
              <a:buNone/>
            </a:pPr>
            <a:r>
              <a:rPr lang="en-US" sz="1400" dirty="0">
                <a:latin typeface="Calibri" panose="020F0502020204030204" pitchFamily="34" charset="0"/>
                <a:cs typeface="Calibri" panose="020F0502020204030204" pitchFamily="34" charset="0"/>
              </a:rPr>
              <a:t>Test &amp; Validate the technology. Confirm market interest.</a:t>
            </a:r>
          </a:p>
          <a:p>
            <a:pPr marL="0" indent="0">
              <a:buNone/>
            </a:pPr>
            <a:endParaRPr lang="en-US" sz="1400" dirty="0">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10BA6DA6-B92E-1D9A-9E64-120C260DC447}"/>
              </a:ext>
            </a:extLst>
          </p:cNvPr>
          <p:cNvSpPr txBox="1"/>
          <p:nvPr/>
        </p:nvSpPr>
        <p:spPr>
          <a:xfrm>
            <a:off x="4897926" y="3690136"/>
            <a:ext cx="1983818" cy="2417072"/>
          </a:xfrm>
          <a:prstGeom prst="rect">
            <a:avLst/>
          </a:prstGeom>
          <a:noFill/>
        </p:spPr>
        <p:txBody>
          <a:bodyPr wrap="square" lIns="91440" tIns="45720" rIns="91440" bIns="45720" rtlCol="0" anchor="t">
            <a:spAutoFit/>
          </a:bodyPr>
          <a:lstStyle/>
          <a:p>
            <a:pPr indent="0" defTabSz="914400">
              <a:lnSpc>
                <a:spcPct val="90000"/>
              </a:lnSpc>
              <a:spcBef>
                <a:spcPts val="1000"/>
              </a:spcBef>
              <a:buClr>
                <a:schemeClr val="accent1"/>
              </a:buClr>
              <a:buNone/>
            </a:pPr>
            <a:r>
              <a:rPr lang="en-US" sz="1400" u="sng" dirty="0">
                <a:solidFill>
                  <a:schemeClr val="accent1"/>
                </a:solidFill>
                <a:latin typeface="Calibri" panose="020F0502020204030204" pitchFamily="34" charset="0"/>
                <a:cs typeface="Calibri" panose="020F0502020204030204" pitchFamily="34" charset="0"/>
              </a:rPr>
              <a:t>March-Sept 2024</a:t>
            </a:r>
          </a:p>
          <a:p>
            <a:pPr indent="0" defTabSz="914400">
              <a:lnSpc>
                <a:spcPct val="90000"/>
              </a:lnSpc>
              <a:spcBef>
                <a:spcPts val="1000"/>
              </a:spcBef>
              <a:buClr>
                <a:schemeClr val="accent1"/>
              </a:buClr>
              <a:buNone/>
            </a:pPr>
            <a:r>
              <a:rPr lang="en-US" sz="1400" b="1" dirty="0">
                <a:solidFill>
                  <a:srgbClr val="0070C0"/>
                </a:solidFill>
                <a:latin typeface="Calibri" panose="020F0502020204030204" pitchFamily="34" charset="0"/>
                <a:cs typeface="Calibri" panose="020F0502020204030204" pitchFamily="34" charset="0"/>
              </a:rPr>
              <a:t>&gt; HORIZON-INFRA-2024-TECH-01-02 (*)</a:t>
            </a:r>
          </a:p>
          <a:p>
            <a:pPr indent="0" defTabSz="914400">
              <a:lnSpc>
                <a:spcPct val="90000"/>
              </a:lnSpc>
              <a:spcBef>
                <a:spcPts val="1000"/>
              </a:spcBef>
              <a:buClr>
                <a:schemeClr val="accent1"/>
              </a:buClr>
              <a:buNone/>
            </a:pPr>
            <a:r>
              <a:rPr lang="en-US" sz="1400" b="1" dirty="0">
                <a:solidFill>
                  <a:srgbClr val="0070C0"/>
                </a:solidFill>
                <a:latin typeface="Calibri" panose="020F0502020204030204" pitchFamily="34" charset="0"/>
                <a:cs typeface="Calibri" panose="020F0502020204030204" pitchFamily="34" charset="0"/>
              </a:rPr>
              <a:t>&gt; EIC Pathfinder</a:t>
            </a:r>
          </a:p>
          <a:p>
            <a:pPr marL="0" indent="0">
              <a:buNone/>
            </a:pPr>
            <a:endParaRPr lang="en-US" sz="1400" dirty="0">
              <a:latin typeface="Calibri" panose="020F0502020204030204" pitchFamily="34" charset="0"/>
              <a:cs typeface="Calibri" panose="020F0502020204030204" pitchFamily="34" charset="0"/>
            </a:endParaRPr>
          </a:p>
          <a:p>
            <a:pPr marL="0" indent="0">
              <a:buNone/>
            </a:pPr>
            <a:r>
              <a:rPr lang="en-US" sz="1400" dirty="0">
                <a:latin typeface="Calibri" panose="020F0502020204030204" pitchFamily="34" charset="0"/>
                <a:cs typeface="Calibri" panose="020F0502020204030204" pitchFamily="34" charset="0"/>
              </a:rPr>
              <a:t>Develop full prototype (TRL 6/7). Define partners, in the accelerator sector, to test the technology.</a:t>
            </a:r>
          </a:p>
        </p:txBody>
      </p:sp>
      <p:sp>
        <p:nvSpPr>
          <p:cNvPr id="16" name="TextBox 15">
            <a:extLst>
              <a:ext uri="{FF2B5EF4-FFF2-40B4-BE49-F238E27FC236}">
                <a16:creationId xmlns:a16="http://schemas.microsoft.com/office/drawing/2014/main" id="{B4F83A4B-DCE8-37A3-CA55-4B3256AAFE54}"/>
              </a:ext>
            </a:extLst>
          </p:cNvPr>
          <p:cNvSpPr txBox="1"/>
          <p:nvPr/>
        </p:nvSpPr>
        <p:spPr>
          <a:xfrm>
            <a:off x="6881744" y="3695536"/>
            <a:ext cx="1716142" cy="1685590"/>
          </a:xfrm>
          <a:prstGeom prst="rect">
            <a:avLst/>
          </a:prstGeom>
          <a:noFill/>
        </p:spPr>
        <p:txBody>
          <a:bodyPr wrap="square" lIns="91440" tIns="45720" rIns="91440" bIns="45720" rtlCol="0" anchor="t">
            <a:spAutoFit/>
          </a:bodyPr>
          <a:lstStyle/>
          <a:p>
            <a:pPr indent="0" defTabSz="914400">
              <a:lnSpc>
                <a:spcPct val="90000"/>
              </a:lnSpc>
              <a:spcBef>
                <a:spcPts val="1000"/>
              </a:spcBef>
              <a:buClr>
                <a:schemeClr val="accent1"/>
              </a:buClr>
              <a:buNone/>
            </a:pPr>
            <a:r>
              <a:rPr lang="en-US" sz="1400" u="sng" dirty="0">
                <a:solidFill>
                  <a:schemeClr val="accent1"/>
                </a:solidFill>
                <a:latin typeface="Calibri" panose="020F0502020204030204" pitchFamily="34" charset="0"/>
                <a:cs typeface="Calibri" panose="020F0502020204030204" pitchFamily="34" charset="0"/>
              </a:rPr>
              <a:t>2</a:t>
            </a:r>
            <a:r>
              <a:rPr lang="en-US" sz="1400" u="sng" baseline="30000" dirty="0">
                <a:solidFill>
                  <a:schemeClr val="accent1"/>
                </a:solidFill>
                <a:latin typeface="Calibri" panose="020F0502020204030204" pitchFamily="34" charset="0"/>
                <a:cs typeface="Calibri" panose="020F0502020204030204" pitchFamily="34" charset="0"/>
              </a:rPr>
              <a:t>nd</a:t>
            </a:r>
            <a:r>
              <a:rPr lang="en-US" sz="1400" u="sng" dirty="0">
                <a:solidFill>
                  <a:schemeClr val="accent1"/>
                </a:solidFill>
                <a:latin typeface="Calibri" panose="020F0502020204030204" pitchFamily="34" charset="0"/>
                <a:cs typeface="Calibri" panose="020F0502020204030204" pitchFamily="34" charset="0"/>
              </a:rPr>
              <a:t> Sem. 2026</a:t>
            </a:r>
          </a:p>
          <a:p>
            <a:pPr indent="0" defTabSz="914400">
              <a:lnSpc>
                <a:spcPct val="90000"/>
              </a:lnSpc>
              <a:spcBef>
                <a:spcPts val="1000"/>
              </a:spcBef>
              <a:buClr>
                <a:schemeClr val="accent1"/>
              </a:buClr>
              <a:buNone/>
            </a:pPr>
            <a:r>
              <a:rPr lang="en-US" sz="1400" b="1" dirty="0">
                <a:solidFill>
                  <a:srgbClr val="0070C0"/>
                </a:solidFill>
                <a:latin typeface="Calibri" panose="020F0502020204030204" pitchFamily="34" charset="0"/>
                <a:cs typeface="Calibri" panose="020F0502020204030204" pitchFamily="34" charset="0"/>
              </a:rPr>
              <a:t>EIC Accelerator</a:t>
            </a:r>
          </a:p>
          <a:p>
            <a:pPr marL="0" indent="0">
              <a:buNone/>
            </a:pPr>
            <a:endParaRPr lang="en-US" sz="1400" dirty="0">
              <a:latin typeface="Calibri" panose="020F0502020204030204" pitchFamily="34" charset="0"/>
              <a:cs typeface="Calibri" panose="020F0502020204030204" pitchFamily="34" charset="0"/>
            </a:endParaRPr>
          </a:p>
          <a:p>
            <a:pPr marL="0" indent="0">
              <a:buNone/>
            </a:pPr>
            <a:r>
              <a:rPr lang="en-US" sz="1400" dirty="0">
                <a:latin typeface="Calibri" panose="020F0502020204030204" pitchFamily="34" charset="0"/>
                <a:cs typeface="Calibri" panose="020F0502020204030204" pitchFamily="34" charset="0"/>
              </a:rPr>
              <a:t>Test product in real conditions. Open new collaborations: medical accelerators.</a:t>
            </a:r>
          </a:p>
        </p:txBody>
      </p:sp>
      <p:sp>
        <p:nvSpPr>
          <p:cNvPr id="17" name="TextBox 16">
            <a:extLst>
              <a:ext uri="{FF2B5EF4-FFF2-40B4-BE49-F238E27FC236}">
                <a16:creationId xmlns:a16="http://schemas.microsoft.com/office/drawing/2014/main" id="{BCF736F5-1BEB-0D15-ED2A-80BDB0756485}"/>
              </a:ext>
            </a:extLst>
          </p:cNvPr>
          <p:cNvSpPr txBox="1"/>
          <p:nvPr/>
        </p:nvSpPr>
        <p:spPr>
          <a:xfrm>
            <a:off x="8864289" y="3713883"/>
            <a:ext cx="1716142" cy="1901033"/>
          </a:xfrm>
          <a:prstGeom prst="rect">
            <a:avLst/>
          </a:prstGeom>
          <a:noFill/>
        </p:spPr>
        <p:txBody>
          <a:bodyPr wrap="square" lIns="91440" tIns="45720" rIns="91440" bIns="45720" rtlCol="0" anchor="t">
            <a:spAutoFit/>
          </a:bodyPr>
          <a:lstStyle/>
          <a:p>
            <a:pPr indent="0" defTabSz="914400">
              <a:lnSpc>
                <a:spcPct val="90000"/>
              </a:lnSpc>
              <a:spcBef>
                <a:spcPts val="1000"/>
              </a:spcBef>
              <a:buClr>
                <a:schemeClr val="accent1"/>
              </a:buClr>
              <a:buNone/>
            </a:pPr>
            <a:r>
              <a:rPr lang="en-US" sz="1400" u="sng" dirty="0">
                <a:solidFill>
                  <a:schemeClr val="accent1"/>
                </a:solidFill>
                <a:latin typeface="Calibri" panose="020F0502020204030204" pitchFamily="34" charset="0"/>
                <a:cs typeface="Calibri" panose="020F0502020204030204" pitchFamily="34" charset="0"/>
              </a:rPr>
              <a:t>Year 2028/2029</a:t>
            </a:r>
          </a:p>
          <a:p>
            <a:pPr indent="0" defTabSz="914400">
              <a:lnSpc>
                <a:spcPct val="90000"/>
              </a:lnSpc>
              <a:spcBef>
                <a:spcPts val="1000"/>
              </a:spcBef>
              <a:buClr>
                <a:schemeClr val="accent1"/>
              </a:buClr>
              <a:buNone/>
            </a:pPr>
            <a:r>
              <a:rPr lang="en-US" sz="1400" b="1" dirty="0">
                <a:solidFill>
                  <a:srgbClr val="0070C0"/>
                </a:solidFill>
                <a:latin typeface="Calibri" panose="020F0502020204030204" pitchFamily="34" charset="0"/>
                <a:cs typeface="Calibri" panose="020F0502020204030204" pitchFamily="34" charset="0"/>
              </a:rPr>
              <a:t>Go to Market</a:t>
            </a:r>
          </a:p>
          <a:p>
            <a:pPr marL="0" indent="0">
              <a:buNone/>
            </a:pPr>
            <a:endParaRPr lang="en-US" sz="1400" dirty="0">
              <a:latin typeface="Calibri" panose="020F0502020204030204" pitchFamily="34" charset="0"/>
              <a:cs typeface="Calibri" panose="020F0502020204030204" pitchFamily="34" charset="0"/>
            </a:endParaRPr>
          </a:p>
          <a:p>
            <a:pPr marL="0" indent="0">
              <a:buNone/>
            </a:pPr>
            <a:r>
              <a:rPr lang="en-US" sz="1400" dirty="0">
                <a:latin typeface="Calibri" panose="020F0502020204030204" pitchFamily="34" charset="0"/>
                <a:cs typeface="Calibri" panose="020F0502020204030204" pitchFamily="34" charset="0"/>
              </a:rPr>
              <a:t>Expand to new sectors, find new partners (Energy, aerospace or military).</a:t>
            </a:r>
          </a:p>
        </p:txBody>
      </p:sp>
      <p:sp>
        <p:nvSpPr>
          <p:cNvPr id="13" name="Slide Number Placeholder 3">
            <a:extLst>
              <a:ext uri="{FF2B5EF4-FFF2-40B4-BE49-F238E27FC236}">
                <a16:creationId xmlns:a16="http://schemas.microsoft.com/office/drawing/2014/main" id="{C1D16092-A34E-4637-85B0-5A7B904F960C}"/>
              </a:ext>
            </a:extLst>
          </p:cNvPr>
          <p:cNvSpPr>
            <a:spLocks noGrp="1"/>
          </p:cNvSpPr>
          <p:nvPr>
            <p:ph type="sldNum" sz="quarter" idx="12"/>
          </p:nvPr>
        </p:nvSpPr>
        <p:spPr>
          <a:xfrm>
            <a:off x="9982036" y="6461211"/>
            <a:ext cx="1657400" cy="365125"/>
          </a:xfrm>
        </p:spPr>
        <p:txBody>
          <a:bodyPr/>
          <a:lstStyle>
            <a:lvl1pPr>
              <a:defRPr sz="1200">
                <a:solidFill>
                  <a:schemeClr val="accent5"/>
                </a:solidFill>
              </a:defRPr>
            </a:lvl1pPr>
          </a:lstStyle>
          <a:p>
            <a:fld id="{F7A1A58B-7BA1-7E42-8231-6D1CB1C760B1}" type="slidenum">
              <a:rPr lang="en-US" smtClean="0"/>
              <a:pPr/>
              <a:t>12</a:t>
            </a:fld>
            <a:endParaRPr lang="en-US"/>
          </a:p>
        </p:txBody>
      </p:sp>
      <p:pic>
        <p:nvPicPr>
          <p:cNvPr id="14" name="Imagen 13">
            <a:extLst>
              <a:ext uri="{FF2B5EF4-FFF2-40B4-BE49-F238E27FC236}">
                <a16:creationId xmlns:a16="http://schemas.microsoft.com/office/drawing/2014/main" id="{6BDB9B31-86A0-4DE9-8ECF-F15C24C3177B}"/>
              </a:ext>
            </a:extLst>
          </p:cNvPr>
          <p:cNvPicPr>
            <a:picLocks noChangeAspect="1"/>
          </p:cNvPicPr>
          <p:nvPr/>
        </p:nvPicPr>
        <p:blipFill>
          <a:blip r:embed="rId13">
            <a:clrChange>
              <a:clrFrom>
                <a:srgbClr val="FFFFFF"/>
              </a:clrFrom>
              <a:clrTo>
                <a:srgbClr val="FFFFFF">
                  <a:alpha val="0"/>
                </a:srgbClr>
              </a:clrTo>
            </a:clrChange>
          </a:blip>
          <a:stretch>
            <a:fillRect/>
          </a:stretch>
        </p:blipFill>
        <p:spPr>
          <a:xfrm>
            <a:off x="10468352" y="127373"/>
            <a:ext cx="1219096" cy="462416"/>
          </a:xfrm>
          <a:prstGeom prst="rect">
            <a:avLst/>
          </a:prstGeom>
        </p:spPr>
      </p:pic>
      <p:sp>
        <p:nvSpPr>
          <p:cNvPr id="8" name="CuadroTexto 7">
            <a:extLst>
              <a:ext uri="{FF2B5EF4-FFF2-40B4-BE49-F238E27FC236}">
                <a16:creationId xmlns:a16="http://schemas.microsoft.com/office/drawing/2014/main" id="{5B652A5D-FC7C-8C8A-D01F-C2AC4D3EC986}"/>
              </a:ext>
            </a:extLst>
          </p:cNvPr>
          <p:cNvSpPr txBox="1"/>
          <p:nvPr/>
        </p:nvSpPr>
        <p:spPr>
          <a:xfrm>
            <a:off x="4950238" y="6433981"/>
            <a:ext cx="6434690" cy="43088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r>
              <a:rPr lang="en-US" sz="1600" b="1" dirty="0">
                <a:solidFill>
                  <a:srgbClr val="0991D1"/>
                </a:solidFill>
                <a:latin typeface="Arial"/>
              </a:rPr>
              <a:t>IFAST IIF PITCH </a:t>
            </a:r>
            <a:r>
              <a:rPr lang="en-US" sz="1200" dirty="0">
                <a:solidFill>
                  <a:srgbClr val="0991D1"/>
                </a:solidFill>
                <a:latin typeface="Arial"/>
              </a:rPr>
              <a:t>CERN</a:t>
            </a:r>
            <a:r>
              <a:rPr lang="en-US" sz="1200" b="1" dirty="0">
                <a:solidFill>
                  <a:srgbClr val="0991D1"/>
                </a:solidFill>
                <a:latin typeface="Arial"/>
              </a:rPr>
              <a:t>, </a:t>
            </a:r>
            <a:r>
              <a:rPr lang="en-US" sz="1200" dirty="0">
                <a:solidFill>
                  <a:srgbClr val="0991D1"/>
                </a:solidFill>
                <a:latin typeface="Arial"/>
              </a:rPr>
              <a:t>GENEVA   NOVEMBER 16 2022</a:t>
            </a:r>
            <a:r>
              <a:rPr lang="en-US" sz="2800" b="1" dirty="0">
                <a:solidFill>
                  <a:srgbClr val="0991D1"/>
                </a:solidFill>
                <a:latin typeface="Arial"/>
              </a:rPr>
              <a:t> </a:t>
            </a:r>
            <a:endParaRPr lang="es-ES" sz="2800" dirty="0"/>
          </a:p>
        </p:txBody>
      </p:sp>
      <p:sp>
        <p:nvSpPr>
          <p:cNvPr id="11" name="CuadroTexto 10">
            <a:extLst>
              <a:ext uri="{FF2B5EF4-FFF2-40B4-BE49-F238E27FC236}">
                <a16:creationId xmlns:a16="http://schemas.microsoft.com/office/drawing/2014/main" id="{B647A64A-119E-CE76-15DB-8DB09BAF6E41}"/>
              </a:ext>
            </a:extLst>
          </p:cNvPr>
          <p:cNvSpPr txBox="1"/>
          <p:nvPr/>
        </p:nvSpPr>
        <p:spPr>
          <a:xfrm>
            <a:off x="2537138" y="3313216"/>
            <a:ext cx="8299148" cy="338554"/>
          </a:xfrm>
          <a:prstGeom prst="rect">
            <a:avLst/>
          </a:prstGeom>
          <a:noFill/>
        </p:spPr>
        <p:txBody>
          <a:bodyPr wrap="square" rtlCol="0">
            <a:spAutoFit/>
          </a:bodyPr>
          <a:lstStyle/>
          <a:p>
            <a:r>
              <a:rPr lang="es-ES" sz="1600" b="1" dirty="0">
                <a:solidFill>
                  <a:srgbClr val="005DE0"/>
                </a:solidFill>
              </a:rPr>
              <a:t>TRL 3                     TRL 4                          TRL6                         TRL8</a:t>
            </a:r>
          </a:p>
        </p:txBody>
      </p:sp>
      <p:sp>
        <p:nvSpPr>
          <p:cNvPr id="4" name="Rectángulo 3">
            <a:extLst>
              <a:ext uri="{FF2B5EF4-FFF2-40B4-BE49-F238E27FC236}">
                <a16:creationId xmlns:a16="http://schemas.microsoft.com/office/drawing/2014/main" id="{EEE8EA12-69CF-4BC0-AB58-D172E3FE06C5}"/>
              </a:ext>
            </a:extLst>
          </p:cNvPr>
          <p:cNvSpPr/>
          <p:nvPr/>
        </p:nvSpPr>
        <p:spPr>
          <a:xfrm>
            <a:off x="12528617" y="2182908"/>
            <a:ext cx="3664769" cy="2308324"/>
          </a:xfrm>
          <a:prstGeom prst="rect">
            <a:avLst/>
          </a:prstGeom>
        </p:spPr>
        <p:txBody>
          <a:bodyPr wrap="square">
            <a:spAutoFit/>
          </a:bodyPr>
          <a:lstStyle/>
          <a:p>
            <a:r>
              <a:rPr lang="en-GB" sz="1200" b="1" i="1" dirty="0">
                <a:solidFill>
                  <a:srgbClr val="7030A0"/>
                </a:solidFill>
              </a:rPr>
              <a:t>TRL 6: </a:t>
            </a:r>
            <a:r>
              <a:rPr lang="en-GB" sz="1200" i="1" dirty="0">
                <a:solidFill>
                  <a:srgbClr val="7030A0"/>
                </a:solidFill>
              </a:rPr>
              <a:t>Prototype System Verified. System/process prototype demonstration in an operational environment- (Beta prototype system level).</a:t>
            </a:r>
          </a:p>
          <a:p>
            <a:endParaRPr lang="en-GB" sz="1200" i="1" dirty="0">
              <a:solidFill>
                <a:srgbClr val="7030A0"/>
              </a:solidFill>
            </a:endParaRPr>
          </a:p>
          <a:p>
            <a:r>
              <a:rPr lang="en-GB" sz="1200" b="1" i="1" dirty="0">
                <a:solidFill>
                  <a:srgbClr val="7030A0"/>
                </a:solidFill>
              </a:rPr>
              <a:t>TRL 7: </a:t>
            </a:r>
            <a:r>
              <a:rPr lang="en-GB" sz="1200" i="1" dirty="0">
                <a:solidFill>
                  <a:srgbClr val="7030A0"/>
                </a:solidFill>
              </a:rPr>
              <a:t>Integrated Pilot System Demonstrated. System/process prototype demonstration in an operational environment-(integrated pilot system level).</a:t>
            </a:r>
          </a:p>
          <a:p>
            <a:endParaRPr lang="en-GB" sz="1200" i="1" dirty="0">
              <a:solidFill>
                <a:srgbClr val="7030A0"/>
              </a:solidFill>
            </a:endParaRPr>
          </a:p>
          <a:p>
            <a:r>
              <a:rPr lang="en-GB" sz="1200" b="1" i="1" dirty="0">
                <a:solidFill>
                  <a:srgbClr val="7030A0"/>
                </a:solidFill>
              </a:rPr>
              <a:t>TRL 8: </a:t>
            </a:r>
            <a:r>
              <a:rPr lang="en-GB" sz="1200" i="1" dirty="0">
                <a:solidFill>
                  <a:srgbClr val="7030A0"/>
                </a:solidFill>
              </a:rPr>
              <a:t>System Incorporated in Commercial Design. Actual system/process completed and qualified through test and demonstration- (Pre-commercial demonstration).</a:t>
            </a:r>
          </a:p>
        </p:txBody>
      </p:sp>
    </p:spTree>
    <p:extLst>
      <p:ext uri="{BB962C8B-B14F-4D97-AF65-F5344CB8AC3E}">
        <p14:creationId xmlns:p14="http://schemas.microsoft.com/office/powerpoint/2010/main" val="29844916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B261AFC-509E-9F46-992A-58F8196358ED}"/>
              </a:ext>
            </a:extLst>
          </p:cNvPr>
          <p:cNvSpPr txBox="1"/>
          <p:nvPr/>
        </p:nvSpPr>
        <p:spPr>
          <a:xfrm>
            <a:off x="4079776" y="548680"/>
            <a:ext cx="4370107" cy="584775"/>
          </a:xfrm>
          <a:prstGeom prst="rect">
            <a:avLst/>
          </a:prstGeom>
          <a:noFill/>
        </p:spPr>
        <p:txBody>
          <a:bodyPr wrap="none" rtlCol="0">
            <a:spAutoFit/>
          </a:bodyPr>
          <a:lstStyle/>
          <a:p>
            <a:r>
              <a:rPr lang="en-GB" sz="3200">
                <a:solidFill>
                  <a:srgbClr val="FFFFFF"/>
                </a:solidFill>
              </a:rPr>
              <a:t>Contact information</a:t>
            </a:r>
          </a:p>
        </p:txBody>
      </p:sp>
      <p:sp>
        <p:nvSpPr>
          <p:cNvPr id="6" name="Slide Number Placeholder 3">
            <a:extLst>
              <a:ext uri="{FF2B5EF4-FFF2-40B4-BE49-F238E27FC236}">
                <a16:creationId xmlns:a16="http://schemas.microsoft.com/office/drawing/2014/main" id="{0D1E0D55-A259-4F5C-BE63-AD8279CDA369}"/>
              </a:ext>
            </a:extLst>
          </p:cNvPr>
          <p:cNvSpPr txBox="1">
            <a:spLocks/>
          </p:cNvSpPr>
          <p:nvPr/>
        </p:nvSpPr>
        <p:spPr>
          <a:xfrm>
            <a:off x="9982036" y="6461211"/>
            <a:ext cx="1657400" cy="365125"/>
          </a:xfrm>
          <a:prstGeom prst="rect">
            <a:avLst/>
          </a:prstGeom>
        </p:spPr>
        <p:txBody>
          <a:bodyPr/>
          <a:lstStyle>
            <a:defPPr>
              <a:defRPr lang="fr-FR"/>
            </a:defPPr>
            <a:lvl1pPr marL="0" algn="l" defTabSz="457200" rtl="0" eaLnBrk="1" latinLnBrk="0" hangingPunct="1">
              <a:defRPr sz="1200" kern="1200">
                <a:solidFill>
                  <a:schemeClr val="accent5"/>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7A1A58B-7BA1-7E42-8231-6D1CB1C760B1}" type="slidenum">
              <a:rPr lang="en-US" smtClean="0"/>
              <a:pPr algn="r"/>
              <a:t>13</a:t>
            </a:fld>
            <a:endParaRPr lang="en-US" dirty="0"/>
          </a:p>
        </p:txBody>
      </p:sp>
      <p:sp>
        <p:nvSpPr>
          <p:cNvPr id="7" name="Content Placeholder 6">
            <a:extLst>
              <a:ext uri="{FF2B5EF4-FFF2-40B4-BE49-F238E27FC236}">
                <a16:creationId xmlns:a16="http://schemas.microsoft.com/office/drawing/2014/main" id="{BA69F661-AD87-4FB9-B849-5CC6E0BF93F1}"/>
              </a:ext>
            </a:extLst>
          </p:cNvPr>
          <p:cNvSpPr txBox="1">
            <a:spLocks/>
          </p:cNvSpPr>
          <p:nvPr/>
        </p:nvSpPr>
        <p:spPr>
          <a:xfrm>
            <a:off x="2350390" y="1339546"/>
            <a:ext cx="4381867" cy="2558375"/>
          </a:xfrm>
          <a:prstGeom prst="rect">
            <a:avLst/>
          </a:prstGeom>
        </p:spPr>
        <p:txBody>
          <a:bodyPr lIns="91440" tIns="45720" rIns="91440" bIns="45720" anchor="ct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spcBef>
                <a:spcPts val="0"/>
              </a:spcBef>
              <a:spcAft>
                <a:spcPts val="600"/>
              </a:spcAft>
              <a:buNone/>
            </a:pPr>
            <a:r>
              <a:rPr lang="fr-FR" sz="1600" b="1" dirty="0">
                <a:solidFill>
                  <a:schemeClr val="bg1"/>
                </a:solidFill>
                <a:latin typeface="Tahoma"/>
                <a:ea typeface="Tahoma"/>
                <a:cs typeface="Tahoma"/>
              </a:rPr>
              <a:t>NAME: Luis Garcia-</a:t>
            </a:r>
            <a:r>
              <a:rPr lang="fr-FR" sz="1600" b="1" dirty="0" err="1">
                <a:solidFill>
                  <a:schemeClr val="bg1"/>
                </a:solidFill>
                <a:latin typeface="Tahoma"/>
                <a:ea typeface="Tahoma"/>
                <a:cs typeface="Tahoma"/>
              </a:rPr>
              <a:t>Tabarés</a:t>
            </a:r>
            <a:endParaRPr lang="fr-FR" sz="1600" b="1" dirty="0">
              <a:solidFill>
                <a:schemeClr val="bg1"/>
              </a:solidFill>
              <a:latin typeface="Tahoma"/>
              <a:ea typeface="Tahoma"/>
              <a:cs typeface="Tahoma"/>
            </a:endParaRPr>
          </a:p>
          <a:p>
            <a:pPr marL="0" indent="0">
              <a:lnSpc>
                <a:spcPct val="150000"/>
              </a:lnSpc>
              <a:spcBef>
                <a:spcPts val="0"/>
              </a:spcBef>
              <a:spcAft>
                <a:spcPts val="600"/>
              </a:spcAft>
              <a:buNone/>
            </a:pPr>
            <a:r>
              <a:rPr lang="fr-FR" sz="1200" dirty="0">
                <a:solidFill>
                  <a:schemeClr val="bg1"/>
                </a:solidFill>
                <a:latin typeface="Tahoma"/>
                <a:ea typeface="Tahoma"/>
                <a:cs typeface="Tahoma"/>
              </a:rPr>
              <a:t>PHONE: +34 913 357 196 </a:t>
            </a:r>
          </a:p>
          <a:p>
            <a:pPr marL="0" indent="0">
              <a:lnSpc>
                <a:spcPct val="150000"/>
              </a:lnSpc>
              <a:spcBef>
                <a:spcPts val="0"/>
              </a:spcBef>
              <a:spcAft>
                <a:spcPts val="600"/>
              </a:spcAft>
              <a:buNone/>
            </a:pPr>
            <a:r>
              <a:rPr lang="fr-FR" sz="1200" dirty="0">
                <a:solidFill>
                  <a:schemeClr val="bg1"/>
                </a:solidFill>
                <a:latin typeface="Tahoma"/>
                <a:ea typeface="Tahoma"/>
                <a:cs typeface="Tahoma"/>
              </a:rPr>
              <a:t>MOBILE: +34 629 211 247</a:t>
            </a:r>
          </a:p>
          <a:p>
            <a:pPr marL="0" indent="0">
              <a:lnSpc>
                <a:spcPct val="150000"/>
              </a:lnSpc>
              <a:spcBef>
                <a:spcPts val="0"/>
              </a:spcBef>
              <a:spcAft>
                <a:spcPts val="600"/>
              </a:spcAft>
              <a:buNone/>
            </a:pPr>
            <a:r>
              <a:rPr lang="fr-FR" sz="1200" dirty="0">
                <a:solidFill>
                  <a:schemeClr val="bg1"/>
                </a:solidFill>
                <a:latin typeface="Tahoma"/>
                <a:ea typeface="Tahoma"/>
                <a:cs typeface="Tahoma"/>
              </a:rPr>
              <a:t>E-MAIL: luis.garcia@ciemat.es</a:t>
            </a:r>
          </a:p>
          <a:p>
            <a:pPr marL="0" indent="0">
              <a:lnSpc>
                <a:spcPct val="150000"/>
              </a:lnSpc>
              <a:spcBef>
                <a:spcPts val="0"/>
              </a:spcBef>
              <a:spcAft>
                <a:spcPts val="600"/>
              </a:spcAft>
              <a:buNone/>
            </a:pPr>
            <a:r>
              <a:rPr lang="fr-FR" sz="1200" dirty="0">
                <a:solidFill>
                  <a:schemeClr val="bg1"/>
                </a:solidFill>
                <a:latin typeface="Tahoma"/>
                <a:ea typeface="Tahoma"/>
                <a:cs typeface="Tahoma"/>
              </a:rPr>
              <a:t>WEBSITE: https://www.ciemat.es</a:t>
            </a:r>
            <a:endParaRPr lang="en-US" sz="1200" dirty="0">
              <a:solidFill>
                <a:schemeClr val="bg1"/>
              </a:solidFill>
              <a:latin typeface="Tahoma"/>
              <a:ea typeface="Tahoma"/>
              <a:cs typeface="Tahoma"/>
            </a:endParaRPr>
          </a:p>
        </p:txBody>
      </p:sp>
      <p:sp>
        <p:nvSpPr>
          <p:cNvPr id="2" name="Content Placeholder 6">
            <a:extLst>
              <a:ext uri="{FF2B5EF4-FFF2-40B4-BE49-F238E27FC236}">
                <a16:creationId xmlns:a16="http://schemas.microsoft.com/office/drawing/2014/main" id="{E2D2CA16-9080-61F7-343E-8CB30A1AC6A3}"/>
              </a:ext>
            </a:extLst>
          </p:cNvPr>
          <p:cNvSpPr txBox="1">
            <a:spLocks/>
          </p:cNvSpPr>
          <p:nvPr/>
        </p:nvSpPr>
        <p:spPr>
          <a:xfrm>
            <a:off x="7007198" y="1329263"/>
            <a:ext cx="4381867" cy="2328940"/>
          </a:xfrm>
          <a:prstGeom prst="rect">
            <a:avLst/>
          </a:prstGeom>
        </p:spPr>
        <p:txBody>
          <a:bodyPr lIns="91440" tIns="45720" rIns="91440" bIns="45720" anchor="ct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50000"/>
              </a:lnSpc>
              <a:spcBef>
                <a:spcPts val="0"/>
              </a:spcBef>
              <a:spcAft>
                <a:spcPts val="600"/>
              </a:spcAft>
              <a:buNone/>
            </a:pPr>
            <a:r>
              <a:rPr lang="fr-FR" sz="1600" b="1" dirty="0">
                <a:solidFill>
                  <a:schemeClr val="bg1"/>
                </a:solidFill>
                <a:latin typeface="Tahoma"/>
                <a:ea typeface="Tahoma"/>
                <a:cs typeface="Tahoma"/>
              </a:rPr>
              <a:t>NAME: Carlos Hernando </a:t>
            </a:r>
          </a:p>
          <a:p>
            <a:pPr marL="0" indent="0">
              <a:lnSpc>
                <a:spcPct val="150000"/>
              </a:lnSpc>
              <a:spcBef>
                <a:spcPts val="0"/>
              </a:spcBef>
              <a:spcAft>
                <a:spcPts val="600"/>
              </a:spcAft>
              <a:buNone/>
            </a:pPr>
            <a:r>
              <a:rPr lang="fr-FR" sz="1200" dirty="0">
                <a:solidFill>
                  <a:schemeClr val="bg1"/>
                </a:solidFill>
                <a:latin typeface="Tahoma"/>
                <a:ea typeface="Tahoma"/>
                <a:cs typeface="Tahoma"/>
              </a:rPr>
              <a:t>PHONE: +34 675 419 755‬</a:t>
            </a:r>
          </a:p>
          <a:p>
            <a:pPr marL="0" indent="0">
              <a:lnSpc>
                <a:spcPct val="150000"/>
              </a:lnSpc>
              <a:spcBef>
                <a:spcPts val="0"/>
              </a:spcBef>
              <a:spcAft>
                <a:spcPts val="600"/>
              </a:spcAft>
              <a:buNone/>
            </a:pPr>
            <a:r>
              <a:rPr lang="fr-FR" sz="1200" dirty="0">
                <a:solidFill>
                  <a:schemeClr val="bg1"/>
                </a:solidFill>
                <a:latin typeface="Tahoma"/>
                <a:ea typeface="Tahoma"/>
                <a:cs typeface="Tahoma"/>
              </a:rPr>
              <a:t>E-MAIL: c.hernando@cyclomed.tech</a:t>
            </a:r>
          </a:p>
          <a:p>
            <a:pPr marL="0" indent="0">
              <a:lnSpc>
                <a:spcPct val="150000"/>
              </a:lnSpc>
              <a:spcBef>
                <a:spcPts val="0"/>
              </a:spcBef>
              <a:spcAft>
                <a:spcPts val="600"/>
              </a:spcAft>
              <a:buNone/>
            </a:pPr>
            <a:r>
              <a:rPr lang="fr-FR" sz="1200" dirty="0">
                <a:solidFill>
                  <a:schemeClr val="bg1"/>
                </a:solidFill>
                <a:latin typeface="Tahoma"/>
                <a:ea typeface="Tahoma"/>
                <a:cs typeface="Tahoma"/>
              </a:rPr>
              <a:t>WEBSITE: http://cyclomed.tech</a:t>
            </a:r>
            <a:endParaRPr lang="en-US" sz="1200" dirty="0">
              <a:solidFill>
                <a:schemeClr val="bg1"/>
              </a:solidFill>
              <a:latin typeface="Tahoma"/>
              <a:ea typeface="Tahoma"/>
              <a:cs typeface="Tahoma"/>
            </a:endParaRPr>
          </a:p>
        </p:txBody>
      </p:sp>
    </p:spTree>
    <p:extLst>
      <p:ext uri="{BB962C8B-B14F-4D97-AF65-F5344CB8AC3E}">
        <p14:creationId xmlns:p14="http://schemas.microsoft.com/office/powerpoint/2010/main" val="1297603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02154745-B37F-8EB8-ED24-DF424BBF909A}"/>
              </a:ext>
            </a:extLst>
          </p:cNvPr>
          <p:cNvSpPr txBox="1"/>
          <p:nvPr/>
        </p:nvSpPr>
        <p:spPr>
          <a:xfrm>
            <a:off x="1055914" y="3282985"/>
            <a:ext cx="10308771" cy="2585323"/>
          </a:xfrm>
          <a:prstGeom prst="rect">
            <a:avLst/>
          </a:prstGeom>
          <a:noFill/>
        </p:spPr>
        <p:txBody>
          <a:bodyPr wrap="square">
            <a:spAutoFit/>
          </a:bodyPr>
          <a:lstStyle/>
          <a:p>
            <a:r>
              <a:rPr lang="en-US" dirty="0">
                <a:solidFill>
                  <a:srgbClr val="000000"/>
                </a:solidFill>
                <a:effectLst/>
                <a:latin typeface="Calibri" panose="020F0502020204030204" pitchFamily="34" charset="0"/>
              </a:rPr>
              <a:t>Proposals should address the following aspects, as relevant: </a:t>
            </a:r>
          </a:p>
          <a:p>
            <a:pPr>
              <a:buFont typeface="Arial" panose="020B0604020202020204" pitchFamily="34" charset="0"/>
              <a:buChar char="•"/>
            </a:pPr>
            <a:r>
              <a:rPr lang="en-US" dirty="0">
                <a:solidFill>
                  <a:srgbClr val="000000"/>
                </a:solidFill>
                <a:effectLst/>
                <a:latin typeface="Calibri" panose="020F0502020204030204" pitchFamily="34" charset="0"/>
              </a:rPr>
              <a:t>new technologies and solutions for research infrastructures enabling </a:t>
            </a:r>
            <a:r>
              <a:rPr lang="en-US" b="1" dirty="0">
                <a:solidFill>
                  <a:srgbClr val="290081"/>
                </a:solidFill>
                <a:effectLst/>
                <a:latin typeface="Calibri" panose="020F0502020204030204" pitchFamily="34" charset="0"/>
              </a:rPr>
              <a:t>transformative resource efficiency (e.g. energy consumption) and reduction of environmental (including climate-related) impacts</a:t>
            </a:r>
            <a:r>
              <a:rPr lang="en-US" dirty="0">
                <a:solidFill>
                  <a:srgbClr val="000000"/>
                </a:solidFill>
                <a:effectLst/>
                <a:latin typeface="Calibri" panose="020F0502020204030204" pitchFamily="34" charset="0"/>
              </a:rPr>
              <a:t>, including, when relevant, more sustainable and efficient ways of collecting, processing and providing access to data; </a:t>
            </a:r>
          </a:p>
          <a:p>
            <a:pPr>
              <a:buFont typeface="Arial" panose="020B0604020202020204" pitchFamily="34" charset="0"/>
              <a:buChar char="•"/>
            </a:pPr>
            <a:r>
              <a:rPr lang="en-US" b="1" dirty="0">
                <a:solidFill>
                  <a:srgbClr val="290081"/>
                </a:solidFill>
                <a:effectLst/>
                <a:latin typeface="Calibri" panose="020F0502020204030204" pitchFamily="34" charset="0"/>
              </a:rPr>
              <a:t>validation and prototyping</a:t>
            </a:r>
            <a:r>
              <a:rPr lang="en-US" dirty="0">
                <a:solidFill>
                  <a:srgbClr val="000000"/>
                </a:solidFill>
                <a:effectLst/>
                <a:latin typeface="Calibri" panose="020F0502020204030204" pitchFamily="34" charset="0"/>
              </a:rPr>
              <a:t>; </a:t>
            </a:r>
            <a:endParaRPr lang="en-US" dirty="0">
              <a:solidFill>
                <a:srgbClr val="290081"/>
              </a:solidFill>
              <a:effectLst/>
              <a:latin typeface="Calibri" panose="020F0502020204030204" pitchFamily="34" charset="0"/>
            </a:endParaRPr>
          </a:p>
          <a:p>
            <a:pPr>
              <a:buFont typeface="Arial" panose="020B0604020202020204" pitchFamily="34" charset="0"/>
              <a:buChar char="•"/>
            </a:pPr>
            <a:r>
              <a:rPr lang="en-US" dirty="0">
                <a:solidFill>
                  <a:srgbClr val="000000"/>
                </a:solidFill>
                <a:effectLst/>
                <a:latin typeface="Calibri" panose="020F0502020204030204" pitchFamily="34" charset="0"/>
              </a:rPr>
              <a:t>training of RI staff for the operation and use of the new solutions; </a:t>
            </a:r>
          </a:p>
          <a:p>
            <a:pPr>
              <a:buFont typeface="Arial" panose="020B0604020202020204" pitchFamily="34" charset="0"/>
              <a:buChar char="•"/>
            </a:pPr>
            <a:r>
              <a:rPr lang="en-US" b="1" dirty="0">
                <a:solidFill>
                  <a:srgbClr val="290081"/>
                </a:solidFill>
                <a:effectLst/>
                <a:latin typeface="Calibri" panose="020F0502020204030204" pitchFamily="34" charset="0"/>
              </a:rPr>
              <a:t>action plans to deploy the new developments at wider scale and ensure their sustainability</a:t>
            </a:r>
            <a:r>
              <a:rPr lang="en-US" dirty="0">
                <a:solidFill>
                  <a:srgbClr val="000000"/>
                </a:solidFill>
                <a:effectLst/>
                <a:latin typeface="Calibri" panose="020F0502020204030204" pitchFamily="34" charset="0"/>
              </a:rPr>
              <a:t>; </a:t>
            </a:r>
            <a:endParaRPr lang="en-US" dirty="0">
              <a:solidFill>
                <a:srgbClr val="290081"/>
              </a:solidFill>
              <a:effectLst/>
              <a:latin typeface="Calibri" panose="020F0502020204030204" pitchFamily="34" charset="0"/>
            </a:endParaRPr>
          </a:p>
          <a:p>
            <a:pPr>
              <a:buFont typeface="Arial" panose="020B0604020202020204" pitchFamily="34" charset="0"/>
              <a:buChar char="•"/>
            </a:pPr>
            <a:r>
              <a:rPr lang="en-US" dirty="0">
                <a:solidFill>
                  <a:srgbClr val="000000"/>
                </a:solidFill>
                <a:effectLst/>
                <a:latin typeface="Calibri" panose="020F0502020204030204" pitchFamily="34" charset="0"/>
              </a:rPr>
              <a:t>measures to ensure an environmentally effective integration of the solutions in the local contexts; </a:t>
            </a:r>
          </a:p>
          <a:p>
            <a:pPr>
              <a:buFont typeface="Arial" panose="020B0604020202020204" pitchFamily="34" charset="0"/>
              <a:buChar char="•"/>
            </a:pPr>
            <a:r>
              <a:rPr lang="en-US" b="1" dirty="0">
                <a:solidFill>
                  <a:srgbClr val="290081"/>
                </a:solidFill>
                <a:effectLst/>
                <a:latin typeface="Calibri" panose="020F0502020204030204" pitchFamily="34" charset="0"/>
              </a:rPr>
              <a:t>societal engagement to foster acceptance of the solutions</a:t>
            </a:r>
            <a:r>
              <a:rPr lang="en-US" dirty="0">
                <a:solidFill>
                  <a:srgbClr val="000000"/>
                </a:solidFill>
                <a:effectLst/>
                <a:latin typeface="Calibri" panose="020F0502020204030204" pitchFamily="34" charset="0"/>
              </a:rPr>
              <a:t> in the local and regional communities. </a:t>
            </a:r>
            <a:endParaRPr lang="en-US" dirty="0">
              <a:solidFill>
                <a:srgbClr val="290081"/>
              </a:solidFill>
              <a:effectLst/>
              <a:latin typeface="Calibri" panose="020F0502020204030204" pitchFamily="34" charset="0"/>
            </a:endParaRPr>
          </a:p>
        </p:txBody>
      </p:sp>
      <p:sp>
        <p:nvSpPr>
          <p:cNvPr id="22" name="TextBox 21">
            <a:extLst>
              <a:ext uri="{FF2B5EF4-FFF2-40B4-BE49-F238E27FC236}">
                <a16:creationId xmlns:a16="http://schemas.microsoft.com/office/drawing/2014/main" id="{08C6C94C-0DF1-3BB8-F1AC-95C1F8142CD4}"/>
              </a:ext>
            </a:extLst>
          </p:cNvPr>
          <p:cNvSpPr txBox="1"/>
          <p:nvPr/>
        </p:nvSpPr>
        <p:spPr>
          <a:xfrm>
            <a:off x="1055915" y="1958156"/>
            <a:ext cx="9960428" cy="1200329"/>
          </a:xfrm>
          <a:prstGeom prst="rect">
            <a:avLst/>
          </a:prstGeom>
          <a:noFill/>
        </p:spPr>
        <p:txBody>
          <a:bodyPr wrap="square">
            <a:spAutoFit/>
          </a:bodyPr>
          <a:lstStyle/>
          <a:p>
            <a:r>
              <a:rPr lang="en-US" dirty="0">
                <a:solidFill>
                  <a:srgbClr val="000000"/>
                </a:solidFill>
                <a:effectLst/>
                <a:latin typeface="Calibri" panose="020F0502020204030204" pitchFamily="34" charset="0"/>
              </a:rPr>
              <a:t>Scope: The aim of this topic is to </a:t>
            </a:r>
            <a:r>
              <a:rPr lang="en-US" b="1" dirty="0">
                <a:solidFill>
                  <a:srgbClr val="290081"/>
                </a:solidFill>
                <a:effectLst/>
                <a:latin typeface="Calibri" panose="020F0502020204030204" pitchFamily="34" charset="0"/>
              </a:rPr>
              <a:t>deliver innovative technologies and solutions which reduce the environmental and climate footprint of RIs</a:t>
            </a:r>
            <a:r>
              <a:rPr lang="en-US" dirty="0">
                <a:solidFill>
                  <a:srgbClr val="000000"/>
                </a:solidFill>
                <a:effectLst/>
                <a:latin typeface="Calibri" panose="020F0502020204030204" pitchFamily="34" charset="0"/>
              </a:rPr>
              <a:t> through the full life cycle of research infrastructures. Proposals should </a:t>
            </a:r>
            <a:r>
              <a:rPr lang="en-US" b="1" dirty="0">
                <a:solidFill>
                  <a:srgbClr val="290081"/>
                </a:solidFill>
                <a:effectLst/>
                <a:latin typeface="Calibri" panose="020F0502020204030204" pitchFamily="34" charset="0"/>
              </a:rPr>
              <a:t>identify common methodologies, among the concerned RIs</a:t>
            </a:r>
            <a:r>
              <a:rPr lang="en-US" dirty="0">
                <a:solidFill>
                  <a:srgbClr val="000000"/>
                </a:solidFill>
                <a:effectLst/>
                <a:latin typeface="Calibri" panose="020F0502020204030204" pitchFamily="34" charset="0"/>
              </a:rPr>
              <a:t>, to assess environmental impact and strategies to reduce it. </a:t>
            </a:r>
          </a:p>
        </p:txBody>
      </p:sp>
      <p:sp>
        <p:nvSpPr>
          <p:cNvPr id="24" name="TextBox 23">
            <a:extLst>
              <a:ext uri="{FF2B5EF4-FFF2-40B4-BE49-F238E27FC236}">
                <a16:creationId xmlns:a16="http://schemas.microsoft.com/office/drawing/2014/main" id="{FF1B3290-948F-B0A0-588C-6BEC16A53BCE}"/>
              </a:ext>
            </a:extLst>
          </p:cNvPr>
          <p:cNvSpPr txBox="1"/>
          <p:nvPr/>
        </p:nvSpPr>
        <p:spPr>
          <a:xfrm>
            <a:off x="979713" y="1062718"/>
            <a:ext cx="9818913" cy="707886"/>
          </a:xfrm>
          <a:prstGeom prst="rect">
            <a:avLst/>
          </a:prstGeom>
          <a:noFill/>
        </p:spPr>
        <p:txBody>
          <a:bodyPr wrap="square">
            <a:spAutoFit/>
          </a:bodyPr>
          <a:lstStyle>
            <a:defPPr>
              <a:defRPr lang="fr-FR"/>
            </a:defPPr>
            <a:lvl1pPr>
              <a:defRPr>
                <a:solidFill>
                  <a:srgbClr val="000000"/>
                </a:solidFill>
                <a:effectLst/>
                <a:latin typeface="Calibri" panose="020F0502020204030204" pitchFamily="34" charset="0"/>
              </a:defRPr>
            </a:lvl1pPr>
          </a:lstStyle>
          <a:p>
            <a:r>
              <a:rPr lang="en-US" sz="2000" b="1" dirty="0">
                <a:solidFill>
                  <a:srgbClr val="0070C0"/>
                </a:solidFill>
                <a:cs typeface="Calibri" panose="020F0502020204030204" pitchFamily="34" charset="0"/>
              </a:rPr>
              <a:t>(*) Preliminary information for the HORIZON-INFRA-2024-TECH-01-02: New technologies and solutions for reducing the environmental and climate footprint of RIs </a:t>
            </a:r>
          </a:p>
        </p:txBody>
      </p:sp>
      <p:sp>
        <p:nvSpPr>
          <p:cNvPr id="3" name="TextBox 2">
            <a:extLst>
              <a:ext uri="{FF2B5EF4-FFF2-40B4-BE49-F238E27FC236}">
                <a16:creationId xmlns:a16="http://schemas.microsoft.com/office/drawing/2014/main" id="{7658CACE-4BAE-4A77-2461-BF319FBDF440}"/>
              </a:ext>
            </a:extLst>
          </p:cNvPr>
          <p:cNvSpPr txBox="1"/>
          <p:nvPr/>
        </p:nvSpPr>
        <p:spPr>
          <a:xfrm>
            <a:off x="3874" y="18531"/>
            <a:ext cx="11839699" cy="646331"/>
          </a:xfrm>
          <a:prstGeom prst="rect">
            <a:avLst/>
          </a:prstGeom>
          <a:noFill/>
        </p:spPr>
        <p:txBody>
          <a:bodyPr wrap="square" rtlCol="0">
            <a:spAutoFit/>
          </a:bodyPr>
          <a:lstStyle/>
          <a:p>
            <a:r>
              <a:rPr lang="en-GB" sz="3600" dirty="0">
                <a:latin typeface="Calibri" panose="020F0502020204030204" pitchFamily="34" charset="0"/>
                <a:cs typeface="Calibri" panose="020F0502020204030204" pitchFamily="34" charset="0"/>
              </a:rPr>
              <a:t>Back up Slide</a:t>
            </a:r>
          </a:p>
        </p:txBody>
      </p:sp>
    </p:spTree>
    <p:extLst>
      <p:ext uri="{BB962C8B-B14F-4D97-AF65-F5344CB8AC3E}">
        <p14:creationId xmlns:p14="http://schemas.microsoft.com/office/powerpoint/2010/main" val="8501984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1" y="21213"/>
            <a:ext cx="11835684" cy="646331"/>
          </a:xfrm>
          <a:prstGeom prst="rect">
            <a:avLst/>
          </a:prstGeom>
          <a:noFill/>
        </p:spPr>
        <p:txBody>
          <a:bodyPr wrap="square" lIns="91440" tIns="45720" rIns="91440" bIns="45720" rtlCol="0" anchor="t">
            <a:spAutoFit/>
          </a:bodyPr>
          <a:lstStyle/>
          <a:p>
            <a:pPr algn="ctr"/>
            <a:r>
              <a:rPr lang="en-GB" sz="3600" dirty="0">
                <a:latin typeface="Calibri" panose="020F0502020204030204" pitchFamily="34" charset="0"/>
                <a:cs typeface="Calibri" panose="020F0502020204030204" pitchFamily="34" charset="0"/>
              </a:rPr>
              <a:t>Content </a:t>
            </a:r>
          </a:p>
        </p:txBody>
      </p:sp>
      <p:sp>
        <p:nvSpPr>
          <p:cNvPr id="27" name="Slide Number Placeholder 3">
            <a:extLst>
              <a:ext uri="{FF2B5EF4-FFF2-40B4-BE49-F238E27FC236}">
                <a16:creationId xmlns:a16="http://schemas.microsoft.com/office/drawing/2014/main" id="{EBDE3301-51DB-487C-8DE1-9A29A00F64E5}"/>
              </a:ext>
            </a:extLst>
          </p:cNvPr>
          <p:cNvSpPr>
            <a:spLocks noGrp="1"/>
          </p:cNvSpPr>
          <p:nvPr>
            <p:ph type="sldNum" sz="quarter" idx="12"/>
          </p:nvPr>
        </p:nvSpPr>
        <p:spPr>
          <a:xfrm>
            <a:off x="9982036" y="6461211"/>
            <a:ext cx="1657400" cy="365125"/>
          </a:xfrm>
        </p:spPr>
        <p:txBody>
          <a:bodyPr/>
          <a:lstStyle>
            <a:lvl1pPr>
              <a:defRPr sz="1200">
                <a:solidFill>
                  <a:schemeClr val="accent5"/>
                </a:solidFill>
              </a:defRPr>
            </a:lvl1pPr>
          </a:lstStyle>
          <a:p>
            <a:fld id="{F7A1A58B-7BA1-7E42-8231-6D1CB1C760B1}" type="slidenum">
              <a:rPr lang="en-US" smtClean="0"/>
              <a:pPr/>
              <a:t>2</a:t>
            </a:fld>
            <a:endParaRPr lang="en-US"/>
          </a:p>
        </p:txBody>
      </p:sp>
      <p:pic>
        <p:nvPicPr>
          <p:cNvPr id="5" name="Imagen 4">
            <a:extLst>
              <a:ext uri="{FF2B5EF4-FFF2-40B4-BE49-F238E27FC236}">
                <a16:creationId xmlns:a16="http://schemas.microsoft.com/office/drawing/2014/main" id="{A272F8E6-2CDF-4054-B8A1-CA8FB3AA577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468352" y="127373"/>
            <a:ext cx="1219096" cy="462416"/>
          </a:xfrm>
          <a:prstGeom prst="rect">
            <a:avLst/>
          </a:prstGeom>
        </p:spPr>
      </p:pic>
      <p:sp>
        <p:nvSpPr>
          <p:cNvPr id="3" name="CuadroTexto 2">
            <a:extLst>
              <a:ext uri="{FF2B5EF4-FFF2-40B4-BE49-F238E27FC236}">
                <a16:creationId xmlns:a16="http://schemas.microsoft.com/office/drawing/2014/main" id="{BCDDB74E-DD19-9B24-DFB4-445D0B495023}"/>
              </a:ext>
            </a:extLst>
          </p:cNvPr>
          <p:cNvSpPr txBox="1"/>
          <p:nvPr/>
        </p:nvSpPr>
        <p:spPr>
          <a:xfrm>
            <a:off x="4950238" y="6433981"/>
            <a:ext cx="6434690" cy="43088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r>
              <a:rPr lang="en-US" sz="1600" b="1" dirty="0">
                <a:solidFill>
                  <a:srgbClr val="0991D1"/>
                </a:solidFill>
                <a:latin typeface="Arial"/>
              </a:rPr>
              <a:t>IFAST IIF PITCH </a:t>
            </a:r>
            <a:r>
              <a:rPr lang="en-US" sz="1200" dirty="0">
                <a:solidFill>
                  <a:srgbClr val="0991D1"/>
                </a:solidFill>
                <a:latin typeface="Arial"/>
              </a:rPr>
              <a:t>CERN</a:t>
            </a:r>
            <a:r>
              <a:rPr lang="en-US" sz="1200" b="1" dirty="0">
                <a:solidFill>
                  <a:srgbClr val="0991D1"/>
                </a:solidFill>
                <a:latin typeface="Arial"/>
              </a:rPr>
              <a:t>, </a:t>
            </a:r>
            <a:r>
              <a:rPr lang="en-US" sz="1200" dirty="0">
                <a:solidFill>
                  <a:srgbClr val="0991D1"/>
                </a:solidFill>
                <a:latin typeface="Arial"/>
              </a:rPr>
              <a:t>GENEVA   NOVEMBER 16 2022</a:t>
            </a:r>
            <a:r>
              <a:rPr lang="en-US" sz="2800" b="1" dirty="0">
                <a:solidFill>
                  <a:srgbClr val="0991D1"/>
                </a:solidFill>
                <a:latin typeface="Arial"/>
              </a:rPr>
              <a:t> </a:t>
            </a:r>
            <a:endParaRPr lang="es-ES" sz="2800" dirty="0"/>
          </a:p>
        </p:txBody>
      </p:sp>
      <p:sp>
        <p:nvSpPr>
          <p:cNvPr id="6" name="CuadroTexto 5">
            <a:extLst>
              <a:ext uri="{FF2B5EF4-FFF2-40B4-BE49-F238E27FC236}">
                <a16:creationId xmlns:a16="http://schemas.microsoft.com/office/drawing/2014/main" id="{F83143AE-807A-1942-49B7-78BE55EC9A87}"/>
              </a:ext>
            </a:extLst>
          </p:cNvPr>
          <p:cNvSpPr txBox="1"/>
          <p:nvPr/>
        </p:nvSpPr>
        <p:spPr>
          <a:xfrm>
            <a:off x="1346199" y="1285204"/>
            <a:ext cx="9242287" cy="4273606"/>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p>
            <a:pPr marL="1257300" lvl="2" indent="-342900">
              <a:lnSpc>
                <a:spcPct val="150000"/>
              </a:lnSpc>
              <a:buFont typeface="+mj-lt"/>
              <a:buAutoNum type="arabicPeriod"/>
            </a:pPr>
            <a:endParaRPr lang="en-GB" b="1" dirty="0">
              <a:solidFill>
                <a:srgbClr val="005DE0"/>
              </a:solidFill>
              <a:latin typeface="Calibri" panose="020F0502020204030204" pitchFamily="34" charset="0"/>
              <a:cs typeface="Calibri" panose="020F0502020204030204" pitchFamily="34" charset="0"/>
            </a:endParaRPr>
          </a:p>
          <a:p>
            <a:pPr marL="1257300" lvl="2" indent="-342900">
              <a:lnSpc>
                <a:spcPct val="150000"/>
              </a:lnSpc>
              <a:buFont typeface="+mj-lt"/>
              <a:buAutoNum type="arabicPeriod"/>
            </a:pPr>
            <a:r>
              <a:rPr lang="en-GB" sz="2100" b="1" dirty="0">
                <a:solidFill>
                  <a:schemeClr val="accent5">
                    <a:lumMod val="75000"/>
                  </a:schemeClr>
                </a:solidFill>
                <a:latin typeface="Calibri" panose="020F0502020204030204" pitchFamily="34" charset="0"/>
                <a:cs typeface="Calibri" panose="020F0502020204030204" pitchFamily="34" charset="0"/>
              </a:rPr>
              <a:t>Introduction: The Problem </a:t>
            </a:r>
          </a:p>
          <a:p>
            <a:pPr marL="1257300" lvl="2" indent="-342900">
              <a:lnSpc>
                <a:spcPct val="150000"/>
              </a:lnSpc>
              <a:buFont typeface="+mj-lt"/>
              <a:buAutoNum type="arabicPeriod"/>
            </a:pPr>
            <a:r>
              <a:rPr lang="en-GB" sz="2100" b="1" dirty="0">
                <a:solidFill>
                  <a:schemeClr val="accent5">
                    <a:lumMod val="75000"/>
                  </a:schemeClr>
                </a:solidFill>
                <a:latin typeface="Calibri" panose="020F0502020204030204" pitchFamily="34" charset="0"/>
                <a:cs typeface="Calibri" panose="020F0502020204030204" pitchFamily="34" charset="0"/>
              </a:rPr>
              <a:t>Our Proposal: Concept &amp; Background. The Preferable Choices</a:t>
            </a:r>
          </a:p>
          <a:p>
            <a:pPr marL="1257300" lvl="2" indent="-342900">
              <a:lnSpc>
                <a:spcPct val="150000"/>
              </a:lnSpc>
              <a:buFont typeface="+mj-lt"/>
              <a:buAutoNum type="arabicPeriod"/>
            </a:pPr>
            <a:r>
              <a:rPr lang="en-GB" sz="2100" b="1" dirty="0">
                <a:solidFill>
                  <a:schemeClr val="accent5">
                    <a:lumMod val="75000"/>
                  </a:schemeClr>
                </a:solidFill>
                <a:latin typeface="Calibri" panose="020F0502020204030204" pitchFamily="34" charset="0"/>
                <a:cs typeface="Calibri" panose="020F0502020204030204" pitchFamily="34" charset="0"/>
              </a:rPr>
              <a:t>Project Phases and Workplan</a:t>
            </a:r>
          </a:p>
          <a:p>
            <a:pPr marL="1257300" lvl="2" indent="-342900">
              <a:lnSpc>
                <a:spcPct val="150000"/>
              </a:lnSpc>
              <a:buFont typeface="+mj-lt"/>
              <a:buAutoNum type="arabicPeriod"/>
            </a:pPr>
            <a:r>
              <a:rPr lang="en-GB" sz="2100" b="1" dirty="0">
                <a:solidFill>
                  <a:schemeClr val="accent5">
                    <a:lumMod val="75000"/>
                  </a:schemeClr>
                </a:solidFill>
                <a:latin typeface="Calibri" panose="020F0502020204030204" pitchFamily="34" charset="0"/>
                <a:cs typeface="Calibri" panose="020F0502020204030204" pitchFamily="34" charset="0"/>
              </a:rPr>
              <a:t>Resources and Budget</a:t>
            </a:r>
          </a:p>
          <a:p>
            <a:pPr marL="1257300" lvl="2" indent="-342900">
              <a:lnSpc>
                <a:spcPct val="150000"/>
              </a:lnSpc>
              <a:buFont typeface="+mj-lt"/>
              <a:buAutoNum type="arabicPeriod"/>
            </a:pPr>
            <a:r>
              <a:rPr lang="en-GB" sz="2100" b="1" dirty="0">
                <a:solidFill>
                  <a:schemeClr val="accent5">
                    <a:lumMod val="75000"/>
                  </a:schemeClr>
                </a:solidFill>
                <a:latin typeface="Calibri" panose="020F0502020204030204" pitchFamily="34" charset="0"/>
                <a:cs typeface="Calibri" panose="020F0502020204030204" pitchFamily="34" charset="0"/>
              </a:rPr>
              <a:t>Risk Analysis</a:t>
            </a:r>
          </a:p>
          <a:p>
            <a:pPr marL="1257300" lvl="2" indent="-342900">
              <a:lnSpc>
                <a:spcPct val="150000"/>
              </a:lnSpc>
              <a:buFont typeface="+mj-lt"/>
              <a:buAutoNum type="arabicPeriod"/>
            </a:pPr>
            <a:r>
              <a:rPr lang="en-GB" sz="2100" b="1" dirty="0">
                <a:solidFill>
                  <a:schemeClr val="accent5">
                    <a:lumMod val="75000"/>
                  </a:schemeClr>
                </a:solidFill>
                <a:latin typeface="Calibri" panose="020F0502020204030204" pitchFamily="34" charset="0"/>
                <a:cs typeface="Calibri" panose="020F0502020204030204" pitchFamily="34" charset="0"/>
              </a:rPr>
              <a:t>Application and Impact</a:t>
            </a:r>
          </a:p>
          <a:p>
            <a:pPr marL="1257300" lvl="2" indent="-342900">
              <a:lnSpc>
                <a:spcPct val="150000"/>
              </a:lnSpc>
              <a:buFont typeface="+mj-lt"/>
              <a:buAutoNum type="arabicPeriod"/>
            </a:pPr>
            <a:r>
              <a:rPr lang="en-GB" sz="2100" b="1" dirty="0">
                <a:solidFill>
                  <a:schemeClr val="accent5">
                    <a:lumMod val="75000"/>
                  </a:schemeClr>
                </a:solidFill>
                <a:latin typeface="Calibri" panose="020F0502020204030204" pitchFamily="34" charset="0"/>
                <a:cs typeface="Calibri" panose="020F0502020204030204" pitchFamily="34" charset="0"/>
              </a:rPr>
              <a:t>Business Plan and Commercialization Phases</a:t>
            </a:r>
          </a:p>
          <a:p>
            <a:pPr marL="1257300" lvl="2" indent="-342900">
              <a:lnSpc>
                <a:spcPct val="150000"/>
              </a:lnSpc>
              <a:buFont typeface="+mj-lt"/>
              <a:buAutoNum type="arabicPeriod"/>
            </a:pPr>
            <a:endParaRPr lang="en-GB" b="1" dirty="0">
              <a:solidFill>
                <a:srgbClr val="005DE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442533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14746" y="4240"/>
            <a:ext cx="11862190" cy="646331"/>
          </a:xfrm>
          <a:prstGeom prst="rect">
            <a:avLst/>
          </a:prstGeom>
          <a:noFill/>
        </p:spPr>
        <p:txBody>
          <a:bodyPr wrap="square" lIns="91440" tIns="45720" rIns="91440" bIns="45720" rtlCol="0" anchor="t">
            <a:spAutoFit/>
          </a:bodyPr>
          <a:lstStyle/>
          <a:p>
            <a:pPr algn="ctr"/>
            <a:r>
              <a:rPr lang="en-GB" sz="3600" dirty="0">
                <a:latin typeface="Calibri" panose="020F0502020204030204" pitchFamily="34" charset="0"/>
                <a:cs typeface="Calibri" panose="020F0502020204030204" pitchFamily="34" charset="0"/>
              </a:rPr>
              <a:t>Introduction: The Problem </a:t>
            </a:r>
          </a:p>
        </p:txBody>
      </p:sp>
      <p:sp>
        <p:nvSpPr>
          <p:cNvPr id="27" name="Slide Number Placeholder 3">
            <a:extLst>
              <a:ext uri="{FF2B5EF4-FFF2-40B4-BE49-F238E27FC236}">
                <a16:creationId xmlns:a16="http://schemas.microsoft.com/office/drawing/2014/main" id="{EBDE3301-51DB-487C-8DE1-9A29A00F64E5}"/>
              </a:ext>
            </a:extLst>
          </p:cNvPr>
          <p:cNvSpPr>
            <a:spLocks noGrp="1"/>
          </p:cNvSpPr>
          <p:nvPr>
            <p:ph type="sldNum" sz="quarter" idx="12"/>
          </p:nvPr>
        </p:nvSpPr>
        <p:spPr>
          <a:xfrm>
            <a:off x="9982036" y="6461211"/>
            <a:ext cx="1657400" cy="365125"/>
          </a:xfrm>
        </p:spPr>
        <p:txBody>
          <a:bodyPr/>
          <a:lstStyle>
            <a:lvl1pPr>
              <a:defRPr sz="1200">
                <a:solidFill>
                  <a:schemeClr val="accent5"/>
                </a:solidFill>
              </a:defRPr>
            </a:lvl1pPr>
          </a:lstStyle>
          <a:p>
            <a:fld id="{F7A1A58B-7BA1-7E42-8231-6D1CB1C760B1}" type="slidenum">
              <a:rPr lang="en-US" smtClean="0"/>
              <a:pPr/>
              <a:t>3</a:t>
            </a:fld>
            <a:endParaRPr lang="en-US"/>
          </a:p>
        </p:txBody>
      </p:sp>
      <p:pic>
        <p:nvPicPr>
          <p:cNvPr id="5" name="Imagen 4">
            <a:extLst>
              <a:ext uri="{FF2B5EF4-FFF2-40B4-BE49-F238E27FC236}">
                <a16:creationId xmlns:a16="http://schemas.microsoft.com/office/drawing/2014/main" id="{A272F8E6-2CDF-4054-B8A1-CA8FB3AA577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468352" y="127373"/>
            <a:ext cx="1219096" cy="462416"/>
          </a:xfrm>
          <a:prstGeom prst="rect">
            <a:avLst/>
          </a:prstGeom>
        </p:spPr>
      </p:pic>
      <p:sp>
        <p:nvSpPr>
          <p:cNvPr id="3" name="CuadroTexto 2">
            <a:extLst>
              <a:ext uri="{FF2B5EF4-FFF2-40B4-BE49-F238E27FC236}">
                <a16:creationId xmlns:a16="http://schemas.microsoft.com/office/drawing/2014/main" id="{BCDDB74E-DD19-9B24-DFB4-445D0B495023}"/>
              </a:ext>
            </a:extLst>
          </p:cNvPr>
          <p:cNvSpPr txBox="1"/>
          <p:nvPr/>
        </p:nvSpPr>
        <p:spPr>
          <a:xfrm>
            <a:off x="4950238" y="6433981"/>
            <a:ext cx="6434690" cy="43088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r>
              <a:rPr lang="en-US" sz="1600" b="1" dirty="0">
                <a:solidFill>
                  <a:srgbClr val="0991D1"/>
                </a:solidFill>
                <a:latin typeface="Arial"/>
              </a:rPr>
              <a:t>IFAST IIF PITCH </a:t>
            </a:r>
            <a:r>
              <a:rPr lang="en-US" sz="1200" dirty="0">
                <a:solidFill>
                  <a:srgbClr val="0991D1"/>
                </a:solidFill>
                <a:latin typeface="Arial"/>
              </a:rPr>
              <a:t>CERN</a:t>
            </a:r>
            <a:r>
              <a:rPr lang="en-US" sz="1200" b="1" dirty="0">
                <a:solidFill>
                  <a:srgbClr val="0991D1"/>
                </a:solidFill>
                <a:latin typeface="Arial"/>
              </a:rPr>
              <a:t>, </a:t>
            </a:r>
            <a:r>
              <a:rPr lang="en-US" sz="1200" dirty="0">
                <a:solidFill>
                  <a:srgbClr val="0991D1"/>
                </a:solidFill>
                <a:latin typeface="Arial"/>
              </a:rPr>
              <a:t>GENEVA   NOVEMBER 16 2022</a:t>
            </a:r>
            <a:r>
              <a:rPr lang="en-US" sz="2800" b="1" dirty="0">
                <a:solidFill>
                  <a:srgbClr val="0991D1"/>
                </a:solidFill>
                <a:latin typeface="Arial"/>
              </a:rPr>
              <a:t> </a:t>
            </a:r>
            <a:endParaRPr lang="es-ES" sz="2800" dirty="0"/>
          </a:p>
        </p:txBody>
      </p:sp>
      <p:sp>
        <p:nvSpPr>
          <p:cNvPr id="7" name="CuadroTexto 6">
            <a:extLst>
              <a:ext uri="{FF2B5EF4-FFF2-40B4-BE49-F238E27FC236}">
                <a16:creationId xmlns:a16="http://schemas.microsoft.com/office/drawing/2014/main" id="{E7FB0066-A05D-5E17-3967-688F91F6E5F5}"/>
              </a:ext>
            </a:extLst>
          </p:cNvPr>
          <p:cNvSpPr txBox="1"/>
          <p:nvPr/>
        </p:nvSpPr>
        <p:spPr>
          <a:xfrm>
            <a:off x="615343" y="2837823"/>
            <a:ext cx="2882769" cy="2985433"/>
          </a:xfrm>
          <a:prstGeom prst="rect">
            <a:avLst/>
          </a:prstGeom>
          <a:noFill/>
        </p:spPr>
        <p:txBody>
          <a:bodyPr wrap="square" rtlCol="0">
            <a:spAutoFit/>
          </a:bodyPr>
          <a:lstStyle/>
          <a:p>
            <a:pPr algn="just"/>
            <a:r>
              <a:rPr lang="en-GB" sz="1600" b="1" dirty="0">
                <a:solidFill>
                  <a:srgbClr val="005DE0"/>
                </a:solidFill>
                <a:latin typeface="Calibri" panose="020F0502020204030204" pitchFamily="34" charset="0"/>
                <a:cs typeface="Calibri" panose="020F0502020204030204" pitchFamily="34" charset="0"/>
              </a:rPr>
              <a:t>THE GENERAL SOLUTION: USING AN ENERGY STORAGE SYSTEM AS A POWER FILTER</a:t>
            </a:r>
          </a:p>
          <a:p>
            <a:pPr algn="just"/>
            <a:endParaRPr lang="en-GB" sz="1400" dirty="0">
              <a:solidFill>
                <a:srgbClr val="005DE0"/>
              </a:solidFill>
              <a:latin typeface="Calibri" panose="020F0502020204030204" pitchFamily="34" charset="0"/>
              <a:cs typeface="Calibri" panose="020F0502020204030204" pitchFamily="34" charset="0"/>
            </a:endParaRPr>
          </a:p>
          <a:p>
            <a:pPr algn="just"/>
            <a:r>
              <a:rPr lang="en-GB" sz="1400" dirty="0">
                <a:solidFill>
                  <a:srgbClr val="005DE0"/>
                </a:solidFill>
                <a:latin typeface="Calibri" panose="020F0502020204030204" pitchFamily="34" charset="0"/>
                <a:cs typeface="Calibri" panose="020F0502020204030204" pitchFamily="34" charset="0"/>
              </a:rPr>
              <a:t>The solution to the above mentioned problem is to use a fast energy storage system which will act as a filter to smooth the power taken from the grid. Eventually it will also act as an Uninterruptible Power Supply.</a:t>
            </a:r>
          </a:p>
          <a:p>
            <a:pPr algn="just"/>
            <a:endParaRPr lang="en-GB" sz="1400" b="1" dirty="0">
              <a:solidFill>
                <a:srgbClr val="005DE0"/>
              </a:solidFill>
              <a:latin typeface="Calibri" panose="020F0502020204030204" pitchFamily="34" charset="0"/>
              <a:cs typeface="Calibri" panose="020F0502020204030204" pitchFamily="34" charset="0"/>
            </a:endParaRPr>
          </a:p>
          <a:p>
            <a:pPr algn="just"/>
            <a:endParaRPr lang="en-GB" sz="1400" b="1" dirty="0">
              <a:solidFill>
                <a:srgbClr val="005DE0"/>
              </a:solidFill>
              <a:latin typeface="Calibri" panose="020F0502020204030204" pitchFamily="34" charset="0"/>
              <a:cs typeface="Calibri" panose="020F0502020204030204" pitchFamily="34" charset="0"/>
            </a:endParaRPr>
          </a:p>
        </p:txBody>
      </p:sp>
      <p:graphicFrame>
        <p:nvGraphicFramePr>
          <p:cNvPr id="9" name="Tabla 8">
            <a:extLst>
              <a:ext uri="{FF2B5EF4-FFF2-40B4-BE49-F238E27FC236}">
                <a16:creationId xmlns:a16="http://schemas.microsoft.com/office/drawing/2014/main" id="{12112A9A-C1F3-B157-85C1-7BDD5A53F821}"/>
              </a:ext>
            </a:extLst>
          </p:cNvPr>
          <p:cNvGraphicFramePr>
            <a:graphicFrameLocks noGrp="1"/>
          </p:cNvGraphicFramePr>
          <p:nvPr>
            <p:extLst>
              <p:ext uri="{D42A27DB-BD31-4B8C-83A1-F6EECF244321}">
                <p14:modId xmlns:p14="http://schemas.microsoft.com/office/powerpoint/2010/main" val="4215729047"/>
              </p:ext>
            </p:extLst>
          </p:nvPr>
        </p:nvGraphicFramePr>
        <p:xfrm>
          <a:off x="3710763" y="2313942"/>
          <a:ext cx="7674165" cy="4053840"/>
        </p:xfrm>
        <a:graphic>
          <a:graphicData uri="http://schemas.openxmlformats.org/drawingml/2006/table">
            <a:tbl>
              <a:tblPr firstRow="1" bandRow="1">
                <a:tableStyleId>{5940675A-B579-460E-94D1-54222C63F5DA}</a:tableStyleId>
              </a:tblPr>
              <a:tblGrid>
                <a:gridCol w="1385325">
                  <a:extLst>
                    <a:ext uri="{9D8B030D-6E8A-4147-A177-3AD203B41FA5}">
                      <a16:colId xmlns:a16="http://schemas.microsoft.com/office/drawing/2014/main" val="1472649180"/>
                    </a:ext>
                  </a:extLst>
                </a:gridCol>
                <a:gridCol w="2152851">
                  <a:extLst>
                    <a:ext uri="{9D8B030D-6E8A-4147-A177-3AD203B41FA5}">
                      <a16:colId xmlns:a16="http://schemas.microsoft.com/office/drawing/2014/main" val="4010782780"/>
                    </a:ext>
                  </a:extLst>
                </a:gridCol>
                <a:gridCol w="4135989">
                  <a:extLst>
                    <a:ext uri="{9D8B030D-6E8A-4147-A177-3AD203B41FA5}">
                      <a16:colId xmlns:a16="http://schemas.microsoft.com/office/drawing/2014/main" val="869478540"/>
                    </a:ext>
                  </a:extLst>
                </a:gridCol>
              </a:tblGrid>
              <a:tr h="274910">
                <a:tc rowSpan="2">
                  <a:txBody>
                    <a:bodyPr/>
                    <a:lstStyle/>
                    <a:p>
                      <a:pPr algn="ctr"/>
                      <a:r>
                        <a:rPr lang="en-GB" sz="1400" b="1" dirty="0">
                          <a:solidFill>
                            <a:schemeClr val="bg2"/>
                          </a:solidFill>
                          <a:latin typeface="Calibri" panose="020F0502020204030204" pitchFamily="34" charset="0"/>
                          <a:cs typeface="Calibri" panose="020F0502020204030204" pitchFamily="34" charset="0"/>
                        </a:rPr>
                        <a:t>Device</a:t>
                      </a:r>
                    </a:p>
                  </a:txBody>
                  <a:tcPr anchor="ctr">
                    <a:lnL w="12700">
                      <a:solidFill>
                        <a:schemeClr val="bg1"/>
                      </a:solidFill>
                    </a:lnL>
                    <a:lnR w="12700">
                      <a:solidFill>
                        <a:schemeClr val="bg1"/>
                      </a:solidFill>
                    </a:lnR>
                    <a:lnT w="12700">
                      <a:solidFill>
                        <a:schemeClr val="bg1"/>
                      </a:solidFill>
                    </a:lnT>
                    <a:lnB w="12700" cap="flat" cmpd="sng" algn="ctr">
                      <a:solidFill>
                        <a:schemeClr val="bg1"/>
                      </a:solidFill>
                      <a:prstDash val="solid"/>
                      <a:round/>
                      <a:headEnd type="none" w="med" len="med"/>
                      <a:tailEnd type="none" w="med" len="med"/>
                    </a:lnB>
                    <a:solidFill>
                      <a:srgbClr val="0070C0"/>
                    </a:solidFill>
                  </a:tcPr>
                </a:tc>
                <a:tc rowSpan="2">
                  <a:txBody>
                    <a:bodyPr/>
                    <a:lstStyle/>
                    <a:p>
                      <a:pPr algn="ctr"/>
                      <a:r>
                        <a:rPr lang="en-GB" sz="1400" b="1" dirty="0">
                          <a:solidFill>
                            <a:schemeClr val="bg2"/>
                          </a:solidFill>
                          <a:latin typeface="Calibri" panose="020F0502020204030204" pitchFamily="34" charset="0"/>
                          <a:cs typeface="Calibri" panose="020F0502020204030204" pitchFamily="34" charset="0"/>
                        </a:rPr>
                        <a:t>Characteristics</a:t>
                      </a:r>
                    </a:p>
                  </a:txBody>
                  <a:tcPr anchor="ctr">
                    <a:lnL w="12700">
                      <a:solidFill>
                        <a:schemeClr val="bg1"/>
                      </a:solidFill>
                    </a:lnL>
                    <a:lnR w="12700">
                      <a:solidFill>
                        <a:schemeClr val="bg1"/>
                      </a:solidFill>
                    </a:lnR>
                    <a:lnT w="12700">
                      <a:solidFill>
                        <a:schemeClr val="bg1"/>
                      </a:solidFill>
                    </a:lnT>
                    <a:lnB w="12700" cap="flat" cmpd="sng" algn="ctr">
                      <a:solidFill>
                        <a:schemeClr val="bg1"/>
                      </a:solidFill>
                      <a:prstDash val="solid"/>
                      <a:round/>
                      <a:headEnd type="none" w="med" len="med"/>
                      <a:tailEnd type="none" w="med" len="med"/>
                    </a:lnB>
                    <a:solidFill>
                      <a:srgbClr val="0070C0"/>
                    </a:solidFill>
                  </a:tcPr>
                </a:tc>
                <a:tc>
                  <a:txBody>
                    <a:bodyPr/>
                    <a:lstStyle/>
                    <a:p>
                      <a:pPr algn="ctr"/>
                      <a:r>
                        <a:rPr lang="en-GB" sz="1400" b="1" dirty="0">
                          <a:solidFill>
                            <a:schemeClr val="bg2"/>
                          </a:solidFill>
                          <a:latin typeface="Calibri" panose="020F0502020204030204" pitchFamily="34" charset="0"/>
                          <a:cs typeface="Calibri" panose="020F0502020204030204" pitchFamily="34" charset="0"/>
                        </a:rPr>
                        <a:t>Results – Real installations (examples)</a:t>
                      </a:r>
                    </a:p>
                  </a:txBody>
                  <a:tcPr>
                    <a:lnL w="12700">
                      <a:solidFill>
                        <a:schemeClr val="bg1"/>
                      </a:solidFill>
                    </a:lnL>
                    <a:lnR w="12700">
                      <a:solidFill>
                        <a:schemeClr val="bg1"/>
                      </a:solidFill>
                    </a:lnR>
                    <a:lnT w="12700">
                      <a:solidFill>
                        <a:schemeClr val="bg1"/>
                      </a:solidFill>
                    </a:lnT>
                    <a:lnB w="12700">
                      <a:solidFill>
                        <a:schemeClr val="bg1"/>
                      </a:solidFill>
                    </a:lnB>
                    <a:solidFill>
                      <a:srgbClr val="0070C0"/>
                    </a:solidFill>
                  </a:tcPr>
                </a:tc>
                <a:extLst>
                  <a:ext uri="{0D108BD9-81ED-4DB2-BD59-A6C34878D82A}">
                    <a16:rowId xmlns:a16="http://schemas.microsoft.com/office/drawing/2014/main" val="1805987419"/>
                  </a:ext>
                </a:extLst>
              </a:tr>
              <a:tr h="274910">
                <a:tc vMerge="1">
                  <a:txBody>
                    <a:bodyPr/>
                    <a:lstStyle/>
                    <a:p>
                      <a:pPr algn="ctr"/>
                      <a:endParaRPr lang="es-ES" sz="1000">
                        <a:latin typeface="Arial Narrow" panose="020B0606020202030204" pitchFamily="34" charset="0"/>
                      </a:endParaRPr>
                    </a:p>
                  </a:txBody>
                  <a:tcPr/>
                </a:tc>
                <a:tc vMerge="1">
                  <a:txBody>
                    <a:bodyPr/>
                    <a:lstStyle/>
                    <a:p>
                      <a:pPr algn="ctr"/>
                      <a:endParaRPr lang="es-ES" sz="1000">
                        <a:latin typeface="Arial Narrow" panose="020B0606020202030204" pitchFamily="34" charset="0"/>
                      </a:endParaRPr>
                    </a:p>
                  </a:txBody>
                  <a:tcPr/>
                </a:tc>
                <a:tc>
                  <a:txBody>
                    <a:bodyPr/>
                    <a:lstStyle/>
                    <a:p>
                      <a:pPr algn="ctr"/>
                      <a:r>
                        <a:rPr lang="en-GB" sz="1400" b="1" dirty="0">
                          <a:solidFill>
                            <a:schemeClr val="bg2"/>
                          </a:solidFill>
                          <a:latin typeface="Calibri" panose="020F0502020204030204" pitchFamily="34" charset="0"/>
                          <a:cs typeface="Calibri" panose="020F0502020204030204" pitchFamily="34" charset="0"/>
                        </a:rPr>
                        <a:t>Facility (energy/power)</a:t>
                      </a:r>
                    </a:p>
                  </a:txBody>
                  <a:tcPr anchor="ctr">
                    <a:lnL w="12700">
                      <a:solidFill>
                        <a:schemeClr val="bg1"/>
                      </a:solidFill>
                    </a:lnL>
                    <a:lnR w="12700" cap="flat" cmpd="sng" algn="ctr">
                      <a:solidFill>
                        <a:schemeClr val="bg1"/>
                      </a:solidFill>
                      <a:prstDash val="solid"/>
                      <a:round/>
                      <a:headEnd type="none" w="med" len="med"/>
                      <a:tailEnd type="none" w="med" len="med"/>
                    </a:lnR>
                    <a:lnT w="12700">
                      <a:solidFill>
                        <a:schemeClr val="bg1"/>
                      </a:solidFill>
                    </a:lnT>
                    <a:lnB w="12700" cap="flat" cmpd="sng" algn="ctr">
                      <a:solidFill>
                        <a:schemeClr val="bg1"/>
                      </a:solidFill>
                      <a:prstDash val="solid"/>
                      <a:round/>
                      <a:headEnd type="none" w="med" len="med"/>
                      <a:tailEnd type="none" w="med" len="med"/>
                    </a:lnB>
                    <a:solidFill>
                      <a:srgbClr val="0070C0"/>
                    </a:solidFill>
                  </a:tcPr>
                </a:tc>
                <a:extLst>
                  <a:ext uri="{0D108BD9-81ED-4DB2-BD59-A6C34878D82A}">
                    <a16:rowId xmlns:a16="http://schemas.microsoft.com/office/drawing/2014/main" val="3774896846"/>
                  </a:ext>
                </a:extLst>
              </a:tr>
              <a:tr h="774747">
                <a:tc>
                  <a:txBody>
                    <a:bodyPr/>
                    <a:lstStyle/>
                    <a:p>
                      <a:pPr algn="ctr"/>
                      <a:r>
                        <a:rPr lang="en-GB" sz="1600" b="1" dirty="0">
                          <a:solidFill>
                            <a:schemeClr val="bg1"/>
                          </a:solidFill>
                          <a:latin typeface="Calibri" panose="020F0502020204030204" pitchFamily="34" charset="0"/>
                          <a:cs typeface="Calibri" panose="020F0502020204030204" pitchFamily="34" charset="0"/>
                        </a:rPr>
                        <a:t>KESS</a:t>
                      </a:r>
                    </a:p>
                  </a:txBody>
                  <a:tcPr anchor="ctr">
                    <a:lnL w="12700">
                      <a:solidFill>
                        <a:schemeClr val="bg1"/>
                      </a:solid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a:solidFill>
                        <a:schemeClr val="bg1"/>
                      </a:solidFill>
                    </a:lnB>
                    <a:solidFill>
                      <a:schemeClr val="bg1">
                        <a:lumMod val="65000"/>
                      </a:schemeClr>
                    </a:solidFill>
                  </a:tcPr>
                </a:tc>
                <a:tc>
                  <a:txBody>
                    <a:bodyPr/>
                    <a:lstStyle/>
                    <a:p>
                      <a:pPr algn="l"/>
                      <a:r>
                        <a:rPr lang="en-GB" sz="1300" dirty="0">
                          <a:solidFill>
                            <a:schemeClr val="tx1"/>
                          </a:solidFill>
                          <a:latin typeface="Calibri" panose="020F0502020204030204" pitchFamily="34" charset="0"/>
                          <a:cs typeface="Calibri" panose="020F0502020204030204" pitchFamily="34" charset="0"/>
                        </a:rPr>
                        <a:t>&gt; 90% Efficiency</a:t>
                      </a:r>
                    </a:p>
                    <a:p>
                      <a:pPr lvl="0" algn="l">
                        <a:buNone/>
                      </a:pPr>
                      <a:r>
                        <a:rPr lang="en-GB" sz="1300" dirty="0">
                          <a:solidFill>
                            <a:schemeClr val="tx1"/>
                          </a:solidFill>
                          <a:latin typeface="Calibri" panose="020F0502020204030204" pitchFamily="34" charset="0"/>
                          <a:cs typeface="Calibri" panose="020F0502020204030204" pitchFamily="34" charset="0"/>
                        </a:rPr>
                        <a:t>&gt; Fast response</a:t>
                      </a:r>
                    </a:p>
                    <a:p>
                      <a:pPr lvl="0" algn="l">
                        <a:buNone/>
                      </a:pPr>
                      <a:r>
                        <a:rPr lang="en-GB" sz="1300" dirty="0">
                          <a:solidFill>
                            <a:schemeClr val="tx1"/>
                          </a:solidFill>
                          <a:latin typeface="Calibri" panose="020F0502020204030204" pitchFamily="34" charset="0"/>
                          <a:cs typeface="Calibri" panose="020F0502020204030204" pitchFamily="34" charset="0"/>
                        </a:rPr>
                        <a:t>&gt; Infinite Nº of Cycles</a:t>
                      </a:r>
                    </a:p>
                    <a:p>
                      <a:pPr lvl="0" algn="l">
                        <a:buNone/>
                      </a:pPr>
                      <a:r>
                        <a:rPr lang="en-GB" sz="1300" dirty="0">
                          <a:solidFill>
                            <a:schemeClr val="tx1"/>
                          </a:solidFill>
                          <a:latin typeface="Calibri" panose="020F0502020204030204" pitchFamily="34" charset="0"/>
                          <a:cs typeface="Calibri" panose="020F0502020204030204" pitchFamily="34" charset="0"/>
                        </a:rPr>
                        <a:t>&gt; Maintenance Req.</a:t>
                      </a:r>
                    </a:p>
                    <a:p>
                      <a:pPr algn="ctr"/>
                      <a:r>
                        <a:rPr lang="en-GB" sz="1300" dirty="0">
                          <a:solidFill>
                            <a:srgbClr val="FF0000"/>
                          </a:solidFill>
                          <a:latin typeface="Calibri" panose="020F0502020204030204" pitchFamily="34" charset="0"/>
                          <a:cs typeface="Calibri" panose="020F0502020204030204" pitchFamily="34" charset="0"/>
                        </a:rPr>
                        <a:t>COMMERCIAL</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a:solidFill>
                        <a:schemeClr val="bg1"/>
                      </a:solidFill>
                    </a:lnB>
                    <a:solidFill>
                      <a:schemeClr val="bg1">
                        <a:lumMod val="85000"/>
                      </a:schemeClr>
                    </a:solidFill>
                  </a:tcPr>
                </a:tc>
                <a:tc>
                  <a:txBody>
                    <a:bodyPr/>
                    <a:lstStyle/>
                    <a:p>
                      <a:pPr marL="88900" marR="0" lvl="0" indent="-88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solidFill>
                            <a:schemeClr val="tx1"/>
                          </a:solidFill>
                          <a:latin typeface="Calibri" panose="020F0502020204030204" pitchFamily="34" charset="0"/>
                          <a:cs typeface="Calibri" panose="020F0502020204030204" pitchFamily="34" charset="0"/>
                        </a:rPr>
                        <a:t>Fusion JT-60 (1300 MJ)</a:t>
                      </a:r>
                    </a:p>
                    <a:p>
                      <a:pPr marL="88900" indent="-88900" algn="l">
                        <a:buFont typeface="Arial" panose="020B0604020202020204" pitchFamily="34" charset="0"/>
                        <a:buChar char="•"/>
                      </a:pPr>
                      <a:r>
                        <a:rPr lang="en-GB" sz="1400" dirty="0">
                          <a:solidFill>
                            <a:schemeClr val="tx1"/>
                          </a:solidFill>
                          <a:latin typeface="Calibri" panose="020F0502020204030204" pitchFamily="34" charset="0"/>
                          <a:cs typeface="Calibri" panose="020F0502020204030204" pitchFamily="34" charset="0"/>
                        </a:rPr>
                        <a:t>Accelerator J-PARC (original design) (51 MVA)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a:solidFill>
                        <a:schemeClr val="bg1"/>
                      </a:solidFill>
                    </a:lnB>
                    <a:solidFill>
                      <a:schemeClr val="bg1">
                        <a:lumMod val="85000"/>
                      </a:schemeClr>
                    </a:solidFill>
                  </a:tcPr>
                </a:tc>
                <a:extLst>
                  <a:ext uri="{0D108BD9-81ED-4DB2-BD59-A6C34878D82A}">
                    <a16:rowId xmlns:a16="http://schemas.microsoft.com/office/drawing/2014/main" val="3788058700"/>
                  </a:ext>
                </a:extLst>
              </a:tr>
              <a:tr h="769823">
                <a:tc>
                  <a:txBody>
                    <a:bodyPr/>
                    <a:lstStyle/>
                    <a:p>
                      <a:pPr algn="ctr"/>
                      <a:r>
                        <a:rPr lang="en-GB" sz="1600" b="1" dirty="0">
                          <a:solidFill>
                            <a:schemeClr val="bg1"/>
                          </a:solidFill>
                          <a:latin typeface="Calibri" panose="020F0502020204030204" pitchFamily="34" charset="0"/>
                          <a:cs typeface="Calibri" panose="020F0502020204030204" pitchFamily="34" charset="0"/>
                        </a:rPr>
                        <a:t>ESS</a:t>
                      </a:r>
                    </a:p>
                    <a:p>
                      <a:pPr algn="ctr"/>
                      <a:r>
                        <a:rPr lang="en-GB" sz="1600" b="1" dirty="0">
                          <a:solidFill>
                            <a:schemeClr val="bg1"/>
                          </a:solidFill>
                          <a:latin typeface="Calibri" panose="020F0502020204030204" pitchFamily="34" charset="0"/>
                          <a:cs typeface="Calibri" panose="020F0502020204030204" pitchFamily="34" charset="0"/>
                        </a:rPr>
                        <a:t>Super-Caps</a:t>
                      </a:r>
                    </a:p>
                  </a:txBody>
                  <a:tcPr anchor="ctr">
                    <a:lnL w="12700">
                      <a:solidFill>
                        <a:schemeClr val="bg1"/>
                      </a:solidFill>
                    </a:lnL>
                    <a:lnR w="12700">
                      <a:solidFill>
                        <a:schemeClr val="bg1"/>
                      </a:solidFill>
                    </a:lnR>
                    <a:lnT w="12700" cap="flat" cmpd="sng" algn="ctr">
                      <a:solidFill>
                        <a:schemeClr val="bg1"/>
                      </a:solidFill>
                      <a:prstDash val="solid"/>
                      <a:round/>
                      <a:headEnd type="none" w="med" len="med"/>
                      <a:tailEnd type="none" w="med" len="med"/>
                    </a:lnT>
                    <a:lnB w="12700">
                      <a:solidFill>
                        <a:schemeClr val="bg1"/>
                      </a:solidFill>
                    </a:lnB>
                    <a:solidFill>
                      <a:schemeClr val="bg1">
                        <a:lumMod val="65000"/>
                      </a:schemeClr>
                    </a:solidFill>
                  </a:tcPr>
                </a:tc>
                <a:tc>
                  <a:txBody>
                    <a:bodyPr/>
                    <a:lstStyle/>
                    <a:p>
                      <a:pPr lvl="0" algn="l">
                        <a:lnSpc>
                          <a:spcPct val="100000"/>
                        </a:lnSpc>
                        <a:spcBef>
                          <a:spcPts val="0"/>
                        </a:spcBef>
                        <a:spcAft>
                          <a:spcPts val="0"/>
                        </a:spcAft>
                        <a:buNone/>
                      </a:pPr>
                      <a:r>
                        <a:rPr lang="en-GB" sz="1300" b="0" i="0" u="none" strike="noStrike" noProof="0" dirty="0">
                          <a:solidFill>
                            <a:schemeClr val="tx1"/>
                          </a:solidFill>
                          <a:latin typeface="Calibri" panose="020F0502020204030204" pitchFamily="34" charset="0"/>
                          <a:cs typeface="Calibri" panose="020F0502020204030204" pitchFamily="34" charset="0"/>
                        </a:rPr>
                        <a:t>&gt; 95% Efficiency</a:t>
                      </a:r>
                    </a:p>
                    <a:p>
                      <a:pPr lvl="0" algn="l">
                        <a:buNone/>
                      </a:pPr>
                      <a:r>
                        <a:rPr lang="en-GB" sz="1300" dirty="0">
                          <a:solidFill>
                            <a:schemeClr val="tx1"/>
                          </a:solidFill>
                          <a:latin typeface="Calibri" panose="020F0502020204030204" pitchFamily="34" charset="0"/>
                          <a:cs typeface="Calibri" panose="020F0502020204030204" pitchFamily="34" charset="0"/>
                        </a:rPr>
                        <a:t>&gt; Fast response</a:t>
                      </a:r>
                    </a:p>
                    <a:p>
                      <a:pPr lvl="0" algn="l">
                        <a:buNone/>
                      </a:pPr>
                      <a:r>
                        <a:rPr lang="en-GB" sz="1300" dirty="0">
                          <a:solidFill>
                            <a:schemeClr val="tx1"/>
                          </a:solidFill>
                          <a:latin typeface="Calibri" panose="020F0502020204030204" pitchFamily="34" charset="0"/>
                          <a:cs typeface="Calibri" panose="020F0502020204030204" pitchFamily="34" charset="0"/>
                        </a:rPr>
                        <a:t>&gt; Degradation</a:t>
                      </a:r>
                    </a:p>
                    <a:p>
                      <a:pPr algn="l"/>
                      <a:r>
                        <a:rPr lang="en-GB" sz="1300" dirty="0">
                          <a:solidFill>
                            <a:schemeClr val="tx1"/>
                          </a:solidFill>
                          <a:latin typeface="Calibri" panose="020F0502020204030204" pitchFamily="34" charset="0"/>
                          <a:cs typeface="Calibri" panose="020F0502020204030204" pitchFamily="34" charset="0"/>
                        </a:rPr>
                        <a:t>&gt; Repetitive life (~100.000)</a:t>
                      </a:r>
                    </a:p>
                    <a:p>
                      <a:pPr lvl="0" algn="ctr">
                        <a:buNone/>
                      </a:pPr>
                      <a:r>
                        <a:rPr lang="en-GB" sz="1300" b="0" i="0" u="none" strike="noStrike" noProof="0" dirty="0">
                          <a:solidFill>
                            <a:srgbClr val="FF0000"/>
                          </a:solidFill>
                          <a:latin typeface="Calibri" panose="020F0502020204030204" pitchFamily="34" charset="0"/>
                          <a:cs typeface="Calibri" panose="020F0502020204030204" pitchFamily="34" charset="0"/>
                        </a:rPr>
                        <a:t>MEDIUM-HIGH TRL</a:t>
                      </a:r>
                      <a:endParaRPr lang="en-GB" sz="1300" dirty="0">
                        <a:solidFill>
                          <a:srgbClr val="FF0000"/>
                        </a:solidFill>
                        <a:latin typeface="Calibri" panose="020F0502020204030204" pitchFamily="34" charset="0"/>
                        <a:cs typeface="Calibri" panose="020F0502020204030204" pitchFamily="34" charset="0"/>
                      </a:endParaRPr>
                    </a:p>
                  </a:txBody>
                  <a:tcPr anchor="ctr">
                    <a:lnL w="12700">
                      <a:solidFill>
                        <a:schemeClr val="bg1"/>
                      </a:solidFill>
                    </a:lnL>
                    <a:lnR w="12700">
                      <a:solidFill>
                        <a:schemeClr val="bg1"/>
                      </a:solidFill>
                    </a:lnR>
                    <a:lnT w="12700" cap="flat" cmpd="sng" algn="ctr">
                      <a:solidFill>
                        <a:schemeClr val="bg1"/>
                      </a:solidFill>
                      <a:prstDash val="solid"/>
                      <a:round/>
                      <a:headEnd type="none" w="med" len="med"/>
                      <a:tailEnd type="none" w="med" len="med"/>
                    </a:lnT>
                    <a:lnB w="12700">
                      <a:solidFill>
                        <a:schemeClr val="bg1"/>
                      </a:solidFill>
                    </a:lnB>
                    <a:solidFill>
                      <a:schemeClr val="bg1">
                        <a:lumMod val="85000"/>
                      </a:schemeClr>
                    </a:solidFill>
                  </a:tcPr>
                </a:tc>
                <a:tc>
                  <a:txBody>
                    <a:bodyPr/>
                    <a:lstStyle/>
                    <a:p>
                      <a:pPr marL="88900" indent="-88900" algn="l">
                        <a:buFont typeface="Arial" panose="020B0604020202020204" pitchFamily="34" charset="0"/>
                        <a:buChar char="•"/>
                      </a:pPr>
                      <a:r>
                        <a:rPr lang="en-GB" sz="1400" dirty="0">
                          <a:solidFill>
                            <a:schemeClr val="tx1"/>
                          </a:solidFill>
                          <a:latin typeface="Calibri" panose="020F0502020204030204" pitchFamily="34" charset="0"/>
                          <a:cs typeface="Calibri" panose="020F0502020204030204" pitchFamily="34" charset="0"/>
                        </a:rPr>
                        <a:t>Accelerators: BNL-AGS;  CERN-PS (12 MJ)</a:t>
                      </a:r>
                    </a:p>
                  </a:txBody>
                  <a:tcPr anchor="ctr">
                    <a:lnL w="12700">
                      <a:solidFill>
                        <a:schemeClr val="bg1"/>
                      </a:solidFill>
                    </a:lnL>
                    <a:lnR w="12700">
                      <a:solidFill>
                        <a:schemeClr val="bg1"/>
                      </a:solidFill>
                    </a:lnR>
                    <a:lnT w="12700" cap="flat" cmpd="sng" algn="ctr">
                      <a:solidFill>
                        <a:schemeClr val="bg1"/>
                      </a:solidFill>
                      <a:prstDash val="solid"/>
                      <a:round/>
                      <a:headEnd type="none" w="med" len="med"/>
                      <a:tailEnd type="none" w="med" len="med"/>
                    </a:lnT>
                    <a:lnB w="12700">
                      <a:solidFill>
                        <a:schemeClr val="bg1"/>
                      </a:solidFill>
                    </a:lnB>
                    <a:solidFill>
                      <a:schemeClr val="bg1">
                        <a:lumMod val="85000"/>
                      </a:schemeClr>
                    </a:solidFill>
                  </a:tcPr>
                </a:tc>
                <a:extLst>
                  <a:ext uri="{0D108BD9-81ED-4DB2-BD59-A6C34878D82A}">
                    <a16:rowId xmlns:a16="http://schemas.microsoft.com/office/drawing/2014/main" val="1392608051"/>
                  </a:ext>
                </a:extLst>
              </a:tr>
              <a:tr h="949688">
                <a:tc>
                  <a:txBody>
                    <a:bodyPr/>
                    <a:lstStyle/>
                    <a:p>
                      <a:pPr lvl="0" algn="ctr">
                        <a:buNone/>
                      </a:pPr>
                      <a:r>
                        <a:rPr lang="en-GB" sz="1600" b="1" dirty="0">
                          <a:solidFill>
                            <a:schemeClr val="bg1"/>
                          </a:solidFill>
                          <a:latin typeface="Calibri" panose="020F0502020204030204" pitchFamily="34" charset="0"/>
                          <a:cs typeface="Calibri" panose="020F0502020204030204" pitchFamily="34" charset="0"/>
                        </a:rPr>
                        <a:t>SMES</a:t>
                      </a:r>
                    </a:p>
                  </a:txBody>
                  <a:tcPr anchor="ctr">
                    <a:lnL w="12700">
                      <a:solidFill>
                        <a:schemeClr val="bg1"/>
                      </a:solid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a:solidFill>
                        <a:schemeClr val="bg1"/>
                      </a:solidFill>
                    </a:lnB>
                    <a:solidFill>
                      <a:srgbClr val="7AC8FF"/>
                    </a:solidFill>
                  </a:tcPr>
                </a:tc>
                <a:tc>
                  <a:txBody>
                    <a:bodyPr/>
                    <a:lstStyle/>
                    <a:p>
                      <a:pPr lvl="0" algn="l">
                        <a:lnSpc>
                          <a:spcPct val="100000"/>
                        </a:lnSpc>
                        <a:spcBef>
                          <a:spcPts val="0"/>
                        </a:spcBef>
                        <a:spcAft>
                          <a:spcPts val="0"/>
                        </a:spcAft>
                        <a:buNone/>
                      </a:pPr>
                      <a:r>
                        <a:rPr lang="en-GB" sz="1300" b="0" i="0" u="none" strike="noStrike" noProof="0" dirty="0">
                          <a:solidFill>
                            <a:schemeClr val="tx1"/>
                          </a:solidFill>
                          <a:latin typeface="Calibri" panose="020F0502020204030204" pitchFamily="34" charset="0"/>
                          <a:cs typeface="Calibri" panose="020F0502020204030204" pitchFamily="34" charset="0"/>
                        </a:rPr>
                        <a:t>&gt; 95% Efficiency</a:t>
                      </a:r>
                    </a:p>
                    <a:p>
                      <a:pPr lvl="0" algn="l">
                        <a:buNone/>
                      </a:pPr>
                      <a:r>
                        <a:rPr lang="en-GB" sz="1300" dirty="0">
                          <a:solidFill>
                            <a:schemeClr val="tx1"/>
                          </a:solidFill>
                          <a:latin typeface="Calibri" panose="020F0502020204030204" pitchFamily="34" charset="0"/>
                          <a:cs typeface="Calibri" panose="020F0502020204030204" pitchFamily="34" charset="0"/>
                        </a:rPr>
                        <a:t>&gt; Fast response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300" dirty="0">
                          <a:solidFill>
                            <a:schemeClr val="tx1"/>
                          </a:solidFill>
                          <a:latin typeface="Calibri" panose="020F0502020204030204" pitchFamily="34" charset="0"/>
                          <a:cs typeface="Calibri" panose="020F0502020204030204" pitchFamily="34" charset="0"/>
                        </a:rPr>
                        <a:t>&gt; Infinite Nº of Cycles</a:t>
                      </a:r>
                    </a:p>
                    <a:p>
                      <a:pPr algn="l"/>
                      <a:r>
                        <a:rPr lang="en-GB" sz="1300" dirty="0">
                          <a:solidFill>
                            <a:schemeClr val="tx1"/>
                          </a:solidFill>
                          <a:latin typeface="Calibri" panose="020F0502020204030204" pitchFamily="34" charset="0"/>
                          <a:cs typeface="Calibri" panose="020F0502020204030204" pitchFamily="34" charset="0"/>
                        </a:rPr>
                        <a:t>&gt; Maintenance Req.</a:t>
                      </a:r>
                    </a:p>
                    <a:p>
                      <a:pPr algn="l"/>
                      <a:r>
                        <a:rPr lang="en-GB" sz="1300" dirty="0">
                          <a:solidFill>
                            <a:schemeClr val="tx1"/>
                          </a:solidFill>
                          <a:latin typeface="Calibri" panose="020F0502020204030204" pitchFamily="34" charset="0"/>
                          <a:cs typeface="Calibri" panose="020F0502020204030204" pitchFamily="34" charset="0"/>
                        </a:rPr>
                        <a:t>&gt; AC Losses limitation</a:t>
                      </a:r>
                    </a:p>
                    <a:p>
                      <a:pPr algn="ctr"/>
                      <a:r>
                        <a:rPr lang="en-GB" sz="1300" dirty="0">
                          <a:solidFill>
                            <a:srgbClr val="FF0000"/>
                          </a:solidFill>
                          <a:latin typeface="Calibri" panose="020F0502020204030204" pitchFamily="34" charset="0"/>
                          <a:cs typeface="Calibri" panose="020F0502020204030204" pitchFamily="34" charset="0"/>
                        </a:rPr>
                        <a:t>LOW TRL (HTS)</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a:solidFill>
                        <a:schemeClr val="bg1"/>
                      </a:solidFill>
                    </a:lnB>
                    <a:solidFill>
                      <a:srgbClr val="7AC8FF"/>
                    </a:solidFill>
                  </a:tcPr>
                </a:tc>
                <a:tc>
                  <a:txBody>
                    <a:bodyPr/>
                    <a:lstStyle/>
                    <a:p>
                      <a:pPr marL="88900" indent="-88900" algn="l">
                        <a:buFont typeface="Arial" panose="020B0604020202020204" pitchFamily="34" charset="0"/>
                        <a:buChar char="•"/>
                      </a:pPr>
                      <a:r>
                        <a:rPr lang="en-GB" sz="1400" dirty="0">
                          <a:solidFill>
                            <a:schemeClr val="tx1"/>
                          </a:solidFill>
                          <a:latin typeface="Calibri" panose="020F0502020204030204" pitchFamily="34" charset="0"/>
                          <a:cs typeface="Calibri" panose="020F0502020204030204" pitchFamily="34" charset="0"/>
                        </a:rPr>
                        <a:t>Accelerator BNL NSLS (2.4 MJ)</a:t>
                      </a:r>
                    </a:p>
                    <a:p>
                      <a:pPr marL="88900" indent="-88900" algn="l">
                        <a:buFont typeface="Arial" panose="020B0604020202020204" pitchFamily="34" charset="0"/>
                        <a:buChar char="•"/>
                      </a:pPr>
                      <a:r>
                        <a:rPr lang="en-GB" sz="1400" dirty="0">
                          <a:solidFill>
                            <a:schemeClr val="tx1"/>
                          </a:solidFill>
                          <a:latin typeface="Calibri" panose="020F0502020204030204" pitchFamily="34" charset="0"/>
                          <a:cs typeface="Calibri" panose="020F0502020204030204" pitchFamily="34" charset="0"/>
                        </a:rPr>
                        <a:t>Accelerator J-PARC (enhanced design) (90MVA)</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a:solidFill>
                        <a:schemeClr val="bg1"/>
                      </a:solidFill>
                    </a:lnB>
                    <a:solidFill>
                      <a:srgbClr val="7AC8FF"/>
                    </a:solidFill>
                  </a:tcPr>
                </a:tc>
                <a:extLst>
                  <a:ext uri="{0D108BD9-81ED-4DB2-BD59-A6C34878D82A}">
                    <a16:rowId xmlns:a16="http://schemas.microsoft.com/office/drawing/2014/main" val="1352243795"/>
                  </a:ext>
                </a:extLst>
              </a:tr>
            </a:tbl>
          </a:graphicData>
        </a:graphic>
      </p:graphicFrame>
      <p:grpSp>
        <p:nvGrpSpPr>
          <p:cNvPr id="13" name="Grupo 12">
            <a:extLst>
              <a:ext uri="{FF2B5EF4-FFF2-40B4-BE49-F238E27FC236}">
                <a16:creationId xmlns:a16="http://schemas.microsoft.com/office/drawing/2014/main" id="{7130797F-13F5-4158-B42E-5B4ED8FC8833}"/>
              </a:ext>
            </a:extLst>
          </p:cNvPr>
          <p:cNvGrpSpPr/>
          <p:nvPr/>
        </p:nvGrpSpPr>
        <p:grpSpPr>
          <a:xfrm>
            <a:off x="540915" y="770752"/>
            <a:ext cx="10844014" cy="1616259"/>
            <a:chOff x="540915" y="916524"/>
            <a:chExt cx="10844014" cy="1616259"/>
          </a:xfrm>
        </p:grpSpPr>
        <p:sp>
          <p:nvSpPr>
            <p:cNvPr id="6" name="CuadroTexto 5">
              <a:extLst>
                <a:ext uri="{FF2B5EF4-FFF2-40B4-BE49-F238E27FC236}">
                  <a16:creationId xmlns:a16="http://schemas.microsoft.com/office/drawing/2014/main" id="{F83143AE-807A-1942-49B7-78BE55EC9A87}"/>
                </a:ext>
              </a:extLst>
            </p:cNvPr>
            <p:cNvSpPr txBox="1"/>
            <p:nvPr/>
          </p:nvSpPr>
          <p:spPr>
            <a:xfrm>
              <a:off x="1181101" y="1286288"/>
              <a:ext cx="10203828" cy="1246495"/>
            </a:xfrm>
            <a:prstGeom prst="rect">
              <a:avLst/>
            </a:prstGeom>
            <a:noFill/>
          </p:spPr>
          <p:txBody>
            <a:bodyPr wrap="square" rtlCol="0">
              <a:spAutoFit/>
            </a:bodyPr>
            <a:lstStyle/>
            <a:p>
              <a:pPr marL="342900" indent="-342900">
                <a:buAutoNum type="arabicParenR"/>
              </a:pPr>
              <a:r>
                <a:rPr lang="en-GB" sz="1500" dirty="0">
                  <a:solidFill>
                    <a:srgbClr val="005DE0"/>
                  </a:solidFill>
                  <a:latin typeface="Calibri" panose="020F0502020204030204" pitchFamily="34" charset="0"/>
                  <a:cs typeface="Calibri" panose="020F0502020204030204" pitchFamily="34" charset="0"/>
                </a:rPr>
                <a:t>The pulsed operation of some accelerators components (cycled magnets, special power supplies, etc) may have and impact on the grid stability inducing voltage drops or frequency fluctuations.</a:t>
              </a:r>
            </a:p>
            <a:p>
              <a:pPr marL="342900" indent="-342900">
                <a:buAutoNum type="arabicParenR"/>
              </a:pPr>
              <a:endParaRPr lang="en-GB" sz="1500" dirty="0">
                <a:solidFill>
                  <a:srgbClr val="005DE0"/>
                </a:solidFill>
                <a:latin typeface="Calibri" panose="020F0502020204030204" pitchFamily="34" charset="0"/>
                <a:cs typeface="Calibri" panose="020F0502020204030204" pitchFamily="34" charset="0"/>
              </a:endParaRPr>
            </a:p>
            <a:p>
              <a:pPr marL="342900" indent="-342900">
                <a:buAutoNum type="arabicParenR"/>
              </a:pPr>
              <a:r>
                <a:rPr lang="en-GB" sz="1500" dirty="0">
                  <a:solidFill>
                    <a:srgbClr val="005DE0"/>
                  </a:solidFill>
                  <a:latin typeface="Calibri" panose="020F0502020204030204" pitchFamily="34" charset="0"/>
                  <a:cs typeface="Calibri" panose="020F0502020204030204" pitchFamily="34" charset="0"/>
                </a:rPr>
                <a:t>A lack of quality of the power grid like voltage drops &amp; sags or frequency excursions may affect the operation of the Accelerator.</a:t>
              </a:r>
            </a:p>
          </p:txBody>
        </p:sp>
        <p:sp>
          <p:nvSpPr>
            <p:cNvPr id="4" name="Flecha izquierda 3">
              <a:extLst>
                <a:ext uri="{FF2B5EF4-FFF2-40B4-BE49-F238E27FC236}">
                  <a16:creationId xmlns:a16="http://schemas.microsoft.com/office/drawing/2014/main" id="{31E3554D-E73E-525F-F0B1-11D68A6B640D}"/>
                </a:ext>
              </a:extLst>
            </p:cNvPr>
            <p:cNvSpPr/>
            <p:nvPr/>
          </p:nvSpPr>
          <p:spPr>
            <a:xfrm>
              <a:off x="733801" y="1304379"/>
              <a:ext cx="286601" cy="27150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00"/>
            </a:p>
          </p:txBody>
        </p:sp>
        <p:sp>
          <p:nvSpPr>
            <p:cNvPr id="8" name="Flecha izquierda 7">
              <a:extLst>
                <a:ext uri="{FF2B5EF4-FFF2-40B4-BE49-F238E27FC236}">
                  <a16:creationId xmlns:a16="http://schemas.microsoft.com/office/drawing/2014/main" id="{924BA6AB-0263-3284-5FC0-F8FDE2EA2337}"/>
                </a:ext>
              </a:extLst>
            </p:cNvPr>
            <p:cNvSpPr/>
            <p:nvPr/>
          </p:nvSpPr>
          <p:spPr>
            <a:xfrm rot="10800000">
              <a:off x="769101" y="1991432"/>
              <a:ext cx="286603" cy="27150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300"/>
            </a:p>
          </p:txBody>
        </p:sp>
        <p:sp>
          <p:nvSpPr>
            <p:cNvPr id="11" name="Rectángulo 10">
              <a:extLst>
                <a:ext uri="{FF2B5EF4-FFF2-40B4-BE49-F238E27FC236}">
                  <a16:creationId xmlns:a16="http://schemas.microsoft.com/office/drawing/2014/main" id="{C730C692-A13C-46CD-BEA8-B52EEAB10356}"/>
                </a:ext>
              </a:extLst>
            </p:cNvPr>
            <p:cNvSpPr/>
            <p:nvPr/>
          </p:nvSpPr>
          <p:spPr>
            <a:xfrm>
              <a:off x="540915" y="916524"/>
              <a:ext cx="2882768" cy="338554"/>
            </a:xfrm>
            <a:prstGeom prst="rect">
              <a:avLst/>
            </a:prstGeom>
          </p:spPr>
          <p:txBody>
            <a:bodyPr wrap="square">
              <a:spAutoFit/>
            </a:bodyPr>
            <a:lstStyle/>
            <a:p>
              <a:r>
                <a:rPr lang="en-GB" sz="1600" b="1" dirty="0">
                  <a:solidFill>
                    <a:srgbClr val="005DE0"/>
                  </a:solidFill>
                  <a:latin typeface="Calibri" panose="020F0502020204030204" pitchFamily="34" charset="0"/>
                  <a:cs typeface="Calibri" panose="020F0502020204030204" pitchFamily="34" charset="0"/>
                </a:rPr>
                <a:t>A ROUND-TRIP PROBLEM</a:t>
              </a:r>
            </a:p>
          </p:txBody>
        </p:sp>
      </p:grpSp>
    </p:spTree>
    <p:extLst>
      <p:ext uri="{BB962C8B-B14F-4D97-AF65-F5344CB8AC3E}">
        <p14:creationId xmlns:p14="http://schemas.microsoft.com/office/powerpoint/2010/main" val="2702393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0" y="8334"/>
            <a:ext cx="11861441" cy="646331"/>
          </a:xfrm>
          <a:prstGeom prst="rect">
            <a:avLst/>
          </a:prstGeom>
          <a:noFill/>
        </p:spPr>
        <p:txBody>
          <a:bodyPr wrap="square" lIns="91440" tIns="45720" rIns="91440" bIns="45720" rtlCol="0" anchor="t">
            <a:spAutoFit/>
          </a:bodyPr>
          <a:lstStyle/>
          <a:p>
            <a:pPr algn="ctr"/>
            <a:r>
              <a:rPr lang="en-GB" sz="3600" dirty="0">
                <a:latin typeface="Calibri" panose="020F0502020204030204" pitchFamily="34" charset="0"/>
                <a:cs typeface="Calibri" panose="020F0502020204030204" pitchFamily="34" charset="0"/>
              </a:rPr>
              <a:t>Our Proposal (I): Concept &amp; Background </a:t>
            </a:r>
          </a:p>
        </p:txBody>
      </p:sp>
      <p:sp>
        <p:nvSpPr>
          <p:cNvPr id="27" name="Slide Number Placeholder 3">
            <a:extLst>
              <a:ext uri="{FF2B5EF4-FFF2-40B4-BE49-F238E27FC236}">
                <a16:creationId xmlns:a16="http://schemas.microsoft.com/office/drawing/2014/main" id="{EBDE3301-51DB-487C-8DE1-9A29A00F64E5}"/>
              </a:ext>
            </a:extLst>
          </p:cNvPr>
          <p:cNvSpPr>
            <a:spLocks noGrp="1"/>
          </p:cNvSpPr>
          <p:nvPr>
            <p:ph type="sldNum" sz="quarter" idx="12"/>
          </p:nvPr>
        </p:nvSpPr>
        <p:spPr>
          <a:xfrm>
            <a:off x="9982036" y="6461211"/>
            <a:ext cx="1657400" cy="365125"/>
          </a:xfrm>
        </p:spPr>
        <p:txBody>
          <a:bodyPr/>
          <a:lstStyle>
            <a:lvl1pPr>
              <a:defRPr sz="1200">
                <a:solidFill>
                  <a:schemeClr val="accent5"/>
                </a:solidFill>
              </a:defRPr>
            </a:lvl1pPr>
          </a:lstStyle>
          <a:p>
            <a:fld id="{F7A1A58B-7BA1-7E42-8231-6D1CB1C760B1}" type="slidenum">
              <a:rPr lang="en-US" smtClean="0"/>
              <a:pPr/>
              <a:t>4</a:t>
            </a:fld>
            <a:endParaRPr lang="en-US"/>
          </a:p>
        </p:txBody>
      </p:sp>
      <p:pic>
        <p:nvPicPr>
          <p:cNvPr id="5" name="Imagen 4">
            <a:extLst>
              <a:ext uri="{FF2B5EF4-FFF2-40B4-BE49-F238E27FC236}">
                <a16:creationId xmlns:a16="http://schemas.microsoft.com/office/drawing/2014/main" id="{A272F8E6-2CDF-4054-B8A1-CA8FB3AA577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468352" y="127373"/>
            <a:ext cx="1219096" cy="462416"/>
          </a:xfrm>
          <a:prstGeom prst="rect">
            <a:avLst/>
          </a:prstGeom>
        </p:spPr>
      </p:pic>
      <p:graphicFrame>
        <p:nvGraphicFramePr>
          <p:cNvPr id="52" name="Tabla 52">
            <a:extLst>
              <a:ext uri="{FF2B5EF4-FFF2-40B4-BE49-F238E27FC236}">
                <a16:creationId xmlns:a16="http://schemas.microsoft.com/office/drawing/2014/main" id="{A5BAEB88-6BC9-C67B-C5AA-E2D1B555B044}"/>
              </a:ext>
            </a:extLst>
          </p:cNvPr>
          <p:cNvGraphicFramePr>
            <a:graphicFrameLocks noGrp="1"/>
          </p:cNvGraphicFramePr>
          <p:nvPr>
            <p:extLst>
              <p:ext uri="{D42A27DB-BD31-4B8C-83A1-F6EECF244321}">
                <p14:modId xmlns:p14="http://schemas.microsoft.com/office/powerpoint/2010/main" val="3787322200"/>
              </p:ext>
            </p:extLst>
          </p:nvPr>
        </p:nvGraphicFramePr>
        <p:xfrm>
          <a:off x="322478" y="1173042"/>
          <a:ext cx="11448569" cy="1659645"/>
        </p:xfrm>
        <a:graphic>
          <a:graphicData uri="http://schemas.openxmlformats.org/drawingml/2006/table">
            <a:tbl>
              <a:tblPr firstRow="1" bandRow="1">
                <a:tableStyleId>{2D5ABB26-0587-4C30-8999-92F81FD0307C}</a:tableStyleId>
              </a:tblPr>
              <a:tblGrid>
                <a:gridCol w="3756689">
                  <a:extLst>
                    <a:ext uri="{9D8B030D-6E8A-4147-A177-3AD203B41FA5}">
                      <a16:colId xmlns:a16="http://schemas.microsoft.com/office/drawing/2014/main" val="2630428117"/>
                    </a:ext>
                  </a:extLst>
                </a:gridCol>
                <a:gridCol w="3756689">
                  <a:extLst>
                    <a:ext uri="{9D8B030D-6E8A-4147-A177-3AD203B41FA5}">
                      <a16:colId xmlns:a16="http://schemas.microsoft.com/office/drawing/2014/main" val="2844574692"/>
                    </a:ext>
                  </a:extLst>
                </a:gridCol>
                <a:gridCol w="3935191">
                  <a:extLst>
                    <a:ext uri="{9D8B030D-6E8A-4147-A177-3AD203B41FA5}">
                      <a16:colId xmlns:a16="http://schemas.microsoft.com/office/drawing/2014/main" val="3081345773"/>
                    </a:ext>
                  </a:extLst>
                </a:gridCol>
              </a:tblGrid>
              <a:tr h="465710">
                <a:tc>
                  <a:txBody>
                    <a:bodyPr/>
                    <a:lstStyle/>
                    <a:p>
                      <a:pPr marL="0" algn="ctr" defTabSz="914400" rtl="0" eaLnBrk="1" latinLnBrk="0" hangingPunct="1">
                        <a:lnSpc>
                          <a:spcPct val="107000"/>
                        </a:lnSpc>
                        <a:spcAft>
                          <a:spcPts val="0"/>
                        </a:spcAft>
                      </a:pPr>
                      <a:r>
                        <a:rPr lang="en-GB" sz="1600" b="1" kern="1200" noProof="0" dirty="0">
                          <a:solidFill>
                            <a:schemeClr val="bg1"/>
                          </a:solidFill>
                          <a:effectLst/>
                          <a:latin typeface="Calibri" panose="020F0502020204030204" pitchFamily="34" charset="0"/>
                          <a:ea typeface="+mn-ea"/>
                          <a:cs typeface="Calibri" panose="020F0502020204030204" pitchFamily="34" charset="0"/>
                        </a:rPr>
                        <a:t>General SMES  Pros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algn="ctr" defTabSz="914400" rtl="0" eaLnBrk="1" latinLnBrk="0" hangingPunct="1">
                        <a:lnSpc>
                          <a:spcPct val="107000"/>
                        </a:lnSpc>
                        <a:spcAft>
                          <a:spcPts val="0"/>
                        </a:spcAft>
                      </a:pPr>
                      <a:r>
                        <a:rPr lang="en-GB" sz="1600" b="1" kern="1200" noProof="0" dirty="0">
                          <a:solidFill>
                            <a:schemeClr val="bg1"/>
                          </a:solidFill>
                          <a:effectLst/>
                          <a:latin typeface="Calibri" panose="020F0502020204030204" pitchFamily="34" charset="0"/>
                          <a:ea typeface="+mn-ea"/>
                          <a:cs typeface="Calibri" panose="020F0502020204030204" pitchFamily="34" charset="0"/>
                        </a:rPr>
                        <a:t>Specific BASE3 SMES Pros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marL="0" algn="ctr" defTabSz="914400" rtl="0" eaLnBrk="1" latinLnBrk="0" hangingPunct="1">
                        <a:lnSpc>
                          <a:spcPct val="107000"/>
                        </a:lnSpc>
                        <a:spcAft>
                          <a:spcPts val="0"/>
                        </a:spcAft>
                      </a:pPr>
                      <a:r>
                        <a:rPr lang="en-GB" sz="1600" b="1" kern="1200" noProof="0" dirty="0">
                          <a:solidFill>
                            <a:schemeClr val="bg1"/>
                          </a:solidFill>
                          <a:effectLst/>
                          <a:latin typeface="Calibri" panose="020F0502020204030204" pitchFamily="34" charset="0"/>
                          <a:ea typeface="+mn-ea"/>
                          <a:cs typeface="Calibri" panose="020F0502020204030204" pitchFamily="34" charset="0"/>
                        </a:rPr>
                        <a:t>SMES  Cons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2179157788"/>
                  </a:ext>
                </a:extLst>
              </a:tr>
              <a:tr h="1193935">
                <a:tc>
                  <a:txBody>
                    <a:bodyPr/>
                    <a:lstStyle/>
                    <a:p>
                      <a:r>
                        <a:rPr lang="en-GB" sz="1400" noProof="0" dirty="0">
                          <a:latin typeface="Calibri" panose="020F0502020204030204" pitchFamily="34" charset="0"/>
                          <a:cs typeface="Calibri" panose="020F0502020204030204" pitchFamily="34" charset="0"/>
                        </a:rPr>
                        <a:t>* No moving parts</a:t>
                      </a:r>
                    </a:p>
                    <a:p>
                      <a:r>
                        <a:rPr lang="en-GB" sz="1400" noProof="0" dirty="0">
                          <a:latin typeface="Calibri" panose="020F0502020204030204" pitchFamily="34" charset="0"/>
                          <a:cs typeface="Calibri" panose="020F0502020204030204" pitchFamily="34" charset="0"/>
                        </a:rPr>
                        <a:t>* Fast response time</a:t>
                      </a:r>
                    </a:p>
                    <a:p>
                      <a:r>
                        <a:rPr lang="en-GB" sz="1400" noProof="0" dirty="0">
                          <a:latin typeface="Calibri" panose="020F0502020204030204" pitchFamily="34" charset="0"/>
                          <a:cs typeface="Calibri" panose="020F0502020204030204" pitchFamily="34" charset="0"/>
                        </a:rPr>
                        <a:t>* High Power Density</a:t>
                      </a:r>
                    </a:p>
                    <a:p>
                      <a:r>
                        <a:rPr lang="en-GB" sz="1400" noProof="0" dirty="0">
                          <a:latin typeface="Calibri" panose="020F0502020204030204" pitchFamily="34" charset="0"/>
                          <a:cs typeface="Calibri" panose="020F0502020204030204" pitchFamily="34" charset="0"/>
                        </a:rPr>
                        <a:t>* Infinite Charge/Discharge cycles</a:t>
                      </a:r>
                    </a:p>
                    <a:p>
                      <a:r>
                        <a:rPr lang="en-GB" sz="1400" noProof="0" dirty="0">
                          <a:latin typeface="Calibri" panose="020F0502020204030204" pitchFamily="34" charset="0"/>
                          <a:cs typeface="Calibri" panose="020F0502020204030204" pitchFamily="34" charset="0"/>
                        </a:rPr>
                        <a:t>* Low Environmental Impact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just"/>
                      <a:r>
                        <a:rPr lang="en-GB" sz="1400" noProof="0" dirty="0">
                          <a:latin typeface="Calibri" panose="020F0502020204030204" pitchFamily="34" charset="0"/>
                          <a:cs typeface="Calibri" panose="020F0502020204030204" pitchFamily="34" charset="0"/>
                        </a:rPr>
                        <a:t>* Modularity allowing  to be scaled to different electrical requirements</a:t>
                      </a:r>
                    </a:p>
                    <a:p>
                      <a:pPr algn="just"/>
                      <a:r>
                        <a:rPr lang="en-GB" sz="1400" noProof="0" dirty="0">
                          <a:latin typeface="Calibri" panose="020F0502020204030204" pitchFamily="34" charset="0"/>
                          <a:cs typeface="Calibri" panose="020F0502020204030204" pitchFamily="34" charset="0"/>
                        </a:rPr>
                        <a:t>* Refrigeration system aimed at efficiently  evacuating the heat produced by AC losses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r>
                        <a:rPr lang="en-GB" sz="1400" noProof="0" dirty="0">
                          <a:latin typeface="Calibri" panose="020F0502020204030204" pitchFamily="34" charset="0"/>
                          <a:cs typeface="Calibri" panose="020F0502020204030204" pitchFamily="34" charset="0"/>
                        </a:rPr>
                        <a:t>* Low energy density</a:t>
                      </a:r>
                    </a:p>
                    <a:p>
                      <a:r>
                        <a:rPr lang="en-GB" sz="1400" noProof="0" dirty="0">
                          <a:latin typeface="Calibri" panose="020F0502020204030204" pitchFamily="34" charset="0"/>
                          <a:cs typeface="Calibri" panose="020F0502020204030204" pitchFamily="34" charset="0"/>
                        </a:rPr>
                        <a:t>* Presently, high CAPEX</a:t>
                      </a:r>
                    </a:p>
                    <a:p>
                      <a:r>
                        <a:rPr lang="en-GB" sz="1400" noProof="0" dirty="0">
                          <a:latin typeface="Calibri" panose="020F0502020204030204" pitchFamily="34" charset="0"/>
                          <a:cs typeface="Calibri" panose="020F0502020204030204" pitchFamily="34" charset="0"/>
                        </a:rPr>
                        <a:t>* Dependence of HTS wire development</a:t>
                      </a:r>
                    </a:p>
                    <a:p>
                      <a:r>
                        <a:rPr lang="en-GB" sz="1400" noProof="0" dirty="0">
                          <a:latin typeface="Calibri" panose="020F0502020204030204" pitchFamily="34" charset="0"/>
                          <a:cs typeface="Calibri" panose="020F0502020204030204" pitchFamily="34" charset="0"/>
                        </a:rPr>
                        <a:t>* Requirements of technically advanced operation personnel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607635195"/>
                  </a:ext>
                </a:extLst>
              </a:tr>
            </a:tbl>
          </a:graphicData>
        </a:graphic>
      </p:graphicFrame>
      <p:sp>
        <p:nvSpPr>
          <p:cNvPr id="53" name="CuadroTexto 52">
            <a:extLst>
              <a:ext uri="{FF2B5EF4-FFF2-40B4-BE49-F238E27FC236}">
                <a16:creationId xmlns:a16="http://schemas.microsoft.com/office/drawing/2014/main" id="{0BD6EB95-BA9B-4405-4C4F-EFA98A994B8E}"/>
              </a:ext>
            </a:extLst>
          </p:cNvPr>
          <p:cNvSpPr txBox="1"/>
          <p:nvPr/>
        </p:nvSpPr>
        <p:spPr>
          <a:xfrm>
            <a:off x="257576" y="730861"/>
            <a:ext cx="11290531" cy="369332"/>
          </a:xfrm>
          <a:prstGeom prst="rect">
            <a:avLst/>
          </a:prstGeom>
          <a:noFill/>
        </p:spPr>
        <p:txBody>
          <a:bodyPr wrap="square" rtlCol="0">
            <a:spAutoFit/>
          </a:bodyPr>
          <a:lstStyle/>
          <a:p>
            <a:r>
              <a:rPr lang="en-GB" dirty="0">
                <a:solidFill>
                  <a:srgbClr val="005DE0"/>
                </a:solidFill>
                <a:latin typeface="Calibri" panose="020F0502020204030204" pitchFamily="34" charset="0"/>
                <a:cs typeface="Calibri" panose="020F0502020204030204" pitchFamily="34" charset="0"/>
              </a:rPr>
              <a:t>A modular SMES based on HTS and a He gas cooling system to guarantee an optimum refrigeration to the magnet  </a:t>
            </a:r>
          </a:p>
        </p:txBody>
      </p:sp>
      <p:sp>
        <p:nvSpPr>
          <p:cNvPr id="61" name="CuadroTexto 60">
            <a:extLst>
              <a:ext uri="{FF2B5EF4-FFF2-40B4-BE49-F238E27FC236}">
                <a16:creationId xmlns:a16="http://schemas.microsoft.com/office/drawing/2014/main" id="{2F2A4378-05FD-B557-38FC-BA957FD62E7E}"/>
              </a:ext>
            </a:extLst>
          </p:cNvPr>
          <p:cNvSpPr txBox="1"/>
          <p:nvPr/>
        </p:nvSpPr>
        <p:spPr>
          <a:xfrm>
            <a:off x="4950238" y="6433981"/>
            <a:ext cx="6434690" cy="43088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r>
              <a:rPr lang="en-US" sz="1600" b="1" dirty="0">
                <a:solidFill>
                  <a:srgbClr val="0991D1"/>
                </a:solidFill>
                <a:latin typeface="Arial"/>
              </a:rPr>
              <a:t>IFAST IIF PITCH </a:t>
            </a:r>
            <a:r>
              <a:rPr lang="en-US" sz="1200" dirty="0">
                <a:solidFill>
                  <a:srgbClr val="0991D1"/>
                </a:solidFill>
                <a:latin typeface="Arial"/>
              </a:rPr>
              <a:t>CERN</a:t>
            </a:r>
            <a:r>
              <a:rPr lang="en-US" sz="1200" b="1" dirty="0">
                <a:solidFill>
                  <a:srgbClr val="0991D1"/>
                </a:solidFill>
                <a:latin typeface="Arial"/>
              </a:rPr>
              <a:t>, </a:t>
            </a:r>
            <a:r>
              <a:rPr lang="en-US" sz="1200" dirty="0">
                <a:solidFill>
                  <a:srgbClr val="0991D1"/>
                </a:solidFill>
                <a:latin typeface="Arial"/>
              </a:rPr>
              <a:t>GENEVA   NOVEMBER 16 2022</a:t>
            </a:r>
            <a:r>
              <a:rPr lang="en-US" sz="2800" b="1" dirty="0">
                <a:solidFill>
                  <a:srgbClr val="0991D1"/>
                </a:solidFill>
                <a:latin typeface="Arial"/>
              </a:rPr>
              <a:t> </a:t>
            </a:r>
            <a:endParaRPr lang="es-ES" sz="2800" dirty="0"/>
          </a:p>
        </p:txBody>
      </p:sp>
      <p:grpSp>
        <p:nvGrpSpPr>
          <p:cNvPr id="4" name="Grupo 3">
            <a:extLst>
              <a:ext uri="{FF2B5EF4-FFF2-40B4-BE49-F238E27FC236}">
                <a16:creationId xmlns:a16="http://schemas.microsoft.com/office/drawing/2014/main" id="{BCD6E34E-DD0E-695F-2B3F-3E89AFDE9F0C}"/>
              </a:ext>
            </a:extLst>
          </p:cNvPr>
          <p:cNvGrpSpPr/>
          <p:nvPr/>
        </p:nvGrpSpPr>
        <p:grpSpPr>
          <a:xfrm>
            <a:off x="45456" y="2906496"/>
            <a:ext cx="11921361" cy="3568427"/>
            <a:chOff x="45456" y="2906496"/>
            <a:chExt cx="11921361" cy="3568427"/>
          </a:xfrm>
        </p:grpSpPr>
        <p:grpSp>
          <p:nvGrpSpPr>
            <p:cNvPr id="60" name="Grupo 59">
              <a:extLst>
                <a:ext uri="{FF2B5EF4-FFF2-40B4-BE49-F238E27FC236}">
                  <a16:creationId xmlns:a16="http://schemas.microsoft.com/office/drawing/2014/main" id="{FD483F37-A8C3-7822-489D-8F81EB4CBF99}"/>
                </a:ext>
              </a:extLst>
            </p:cNvPr>
            <p:cNvGrpSpPr/>
            <p:nvPr/>
          </p:nvGrpSpPr>
          <p:grpSpPr>
            <a:xfrm>
              <a:off x="45456" y="2906496"/>
              <a:ext cx="11921361" cy="3568427"/>
              <a:chOff x="45456" y="2906496"/>
              <a:chExt cx="11921361" cy="3568427"/>
            </a:xfrm>
          </p:grpSpPr>
          <p:sp>
            <p:nvSpPr>
              <p:cNvPr id="54" name="CuadroTexto 18">
                <a:extLst>
                  <a:ext uri="{FF2B5EF4-FFF2-40B4-BE49-F238E27FC236}">
                    <a16:creationId xmlns:a16="http://schemas.microsoft.com/office/drawing/2014/main" id="{6CA7FCBF-CD5C-5968-AC92-FDC38ED76901}"/>
                  </a:ext>
                </a:extLst>
              </p:cNvPr>
              <p:cNvSpPr txBox="1"/>
              <p:nvPr/>
            </p:nvSpPr>
            <p:spPr>
              <a:xfrm>
                <a:off x="10346992" y="4535931"/>
                <a:ext cx="1619825" cy="1938992"/>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r>
                  <a:rPr lang="en-GB" sz="1200" dirty="0">
                    <a:latin typeface="Calibri" panose="020F0502020204030204" pitchFamily="34" charset="0"/>
                    <a:cs typeface="Calibri" panose="020F0502020204030204" pitchFamily="34" charset="0"/>
                  </a:rPr>
                  <a:t>H2020 Project granted to a consortium in which CIEMAT, CYCLOMED &amp; ANTEC are included to analyse maritime  applications of SMES &amp; other Energy Storage Systems</a:t>
                </a:r>
              </a:p>
              <a:p>
                <a:endParaRPr lang="en-GB" sz="1200" dirty="0">
                  <a:latin typeface="Calibri" panose="020F0502020204030204" pitchFamily="34" charset="0"/>
                  <a:cs typeface="Calibri" panose="020F0502020204030204" pitchFamily="34" charset="0"/>
                </a:endParaRPr>
              </a:p>
            </p:txBody>
          </p:sp>
          <p:grpSp>
            <p:nvGrpSpPr>
              <p:cNvPr id="59" name="Grupo 58">
                <a:extLst>
                  <a:ext uri="{FF2B5EF4-FFF2-40B4-BE49-F238E27FC236}">
                    <a16:creationId xmlns:a16="http://schemas.microsoft.com/office/drawing/2014/main" id="{0438F245-914F-85E5-0AF2-66F136BC1286}"/>
                  </a:ext>
                </a:extLst>
              </p:cNvPr>
              <p:cNvGrpSpPr/>
              <p:nvPr/>
            </p:nvGrpSpPr>
            <p:grpSpPr>
              <a:xfrm>
                <a:off x="45456" y="2906496"/>
                <a:ext cx="11881605" cy="3005674"/>
                <a:chOff x="45456" y="2906496"/>
                <a:chExt cx="11881605" cy="3005674"/>
              </a:xfrm>
            </p:grpSpPr>
            <p:sp>
              <p:nvSpPr>
                <p:cNvPr id="58" name="Lágrima 57">
                  <a:extLst>
                    <a:ext uri="{FF2B5EF4-FFF2-40B4-BE49-F238E27FC236}">
                      <a16:creationId xmlns:a16="http://schemas.microsoft.com/office/drawing/2014/main" id="{42DB3D85-9A56-BACD-0657-63C6E6BBED0B}"/>
                    </a:ext>
                  </a:extLst>
                </p:cNvPr>
                <p:cNvSpPr/>
                <p:nvPr/>
              </p:nvSpPr>
              <p:spPr>
                <a:xfrm rot="8100000">
                  <a:off x="8965318" y="2919935"/>
                  <a:ext cx="1050369" cy="1065681"/>
                </a:xfrm>
                <a:prstGeom prst="teardrop">
                  <a:avLst>
                    <a:gd name="adj" fmla="val 92583"/>
                  </a:avLst>
                </a:prstGeom>
                <a:gradFill flip="none" rotWithShape="1">
                  <a:gsLst>
                    <a:gs pos="63000">
                      <a:schemeClr val="bg1"/>
                    </a:gs>
                    <a:gs pos="100000">
                      <a:srgbClr val="005DE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a:p>
              </p:txBody>
            </p:sp>
            <p:grpSp>
              <p:nvGrpSpPr>
                <p:cNvPr id="7" name="Grupo 6">
                  <a:extLst>
                    <a:ext uri="{FF2B5EF4-FFF2-40B4-BE49-F238E27FC236}">
                      <a16:creationId xmlns:a16="http://schemas.microsoft.com/office/drawing/2014/main" id="{A8D8EA7F-AC59-61AF-1EBD-E03185BD4E0E}"/>
                    </a:ext>
                  </a:extLst>
                </p:cNvPr>
                <p:cNvGrpSpPr/>
                <p:nvPr/>
              </p:nvGrpSpPr>
              <p:grpSpPr>
                <a:xfrm>
                  <a:off x="45456" y="2906496"/>
                  <a:ext cx="11881605" cy="2996893"/>
                  <a:chOff x="-77319" y="712148"/>
                  <a:chExt cx="11881605" cy="2996893"/>
                </a:xfrm>
              </p:grpSpPr>
              <p:grpSp>
                <p:nvGrpSpPr>
                  <p:cNvPr id="8" name="Grupo 7">
                    <a:extLst>
                      <a:ext uri="{FF2B5EF4-FFF2-40B4-BE49-F238E27FC236}">
                        <a16:creationId xmlns:a16="http://schemas.microsoft.com/office/drawing/2014/main" id="{22DFEC1D-A87E-18E4-D27F-91434DE5E886}"/>
                      </a:ext>
                    </a:extLst>
                  </p:cNvPr>
                  <p:cNvGrpSpPr/>
                  <p:nvPr/>
                </p:nvGrpSpPr>
                <p:grpSpPr>
                  <a:xfrm>
                    <a:off x="-77319" y="712148"/>
                    <a:ext cx="11881605" cy="2996893"/>
                    <a:chOff x="-31660" y="2429540"/>
                    <a:chExt cx="11881605" cy="2996893"/>
                  </a:xfrm>
                </p:grpSpPr>
                <p:sp>
                  <p:nvSpPr>
                    <p:cNvPr id="10" name="Lágrima 9">
                      <a:extLst>
                        <a:ext uri="{FF2B5EF4-FFF2-40B4-BE49-F238E27FC236}">
                          <a16:creationId xmlns:a16="http://schemas.microsoft.com/office/drawing/2014/main" id="{5EEC111B-2848-E0A4-3D42-2DF3F7EEF9AE}"/>
                        </a:ext>
                      </a:extLst>
                    </p:cNvPr>
                    <p:cNvSpPr/>
                    <p:nvPr/>
                  </p:nvSpPr>
                  <p:spPr>
                    <a:xfrm rot="8100000">
                      <a:off x="1440082" y="2429540"/>
                      <a:ext cx="1050369" cy="1065681"/>
                    </a:xfrm>
                    <a:prstGeom prst="teardrop">
                      <a:avLst>
                        <a:gd name="adj" fmla="val 92583"/>
                      </a:avLst>
                    </a:prstGeom>
                    <a:gradFill flip="none" rotWithShape="1">
                      <a:gsLst>
                        <a:gs pos="63000">
                          <a:schemeClr val="bg1"/>
                        </a:gs>
                        <a:gs pos="100000">
                          <a:srgbClr val="005DE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a:p>
                  </p:txBody>
                </p:sp>
                <p:grpSp>
                  <p:nvGrpSpPr>
                    <p:cNvPr id="11" name="Grupo 10">
                      <a:extLst>
                        <a:ext uri="{FF2B5EF4-FFF2-40B4-BE49-F238E27FC236}">
                          <a16:creationId xmlns:a16="http://schemas.microsoft.com/office/drawing/2014/main" id="{DD90A17F-06D9-606E-B94F-B96E975A501A}"/>
                        </a:ext>
                      </a:extLst>
                    </p:cNvPr>
                    <p:cNvGrpSpPr/>
                    <p:nvPr/>
                  </p:nvGrpSpPr>
                  <p:grpSpPr>
                    <a:xfrm>
                      <a:off x="-31660" y="2445127"/>
                      <a:ext cx="11881605" cy="2981306"/>
                      <a:chOff x="-31660" y="2445127"/>
                      <a:chExt cx="11881605" cy="2981306"/>
                    </a:xfrm>
                  </p:grpSpPr>
                  <p:sp>
                    <p:nvSpPr>
                      <p:cNvPr id="12" name="Lágrima 11">
                        <a:extLst>
                          <a:ext uri="{FF2B5EF4-FFF2-40B4-BE49-F238E27FC236}">
                            <a16:creationId xmlns:a16="http://schemas.microsoft.com/office/drawing/2014/main" id="{1501DE2A-9CCD-6A25-252B-18ACECA0D225}"/>
                          </a:ext>
                        </a:extLst>
                      </p:cNvPr>
                      <p:cNvSpPr/>
                      <p:nvPr/>
                    </p:nvSpPr>
                    <p:spPr>
                      <a:xfrm rot="8100000">
                        <a:off x="3958023" y="2450383"/>
                        <a:ext cx="1050369" cy="1065681"/>
                      </a:xfrm>
                      <a:prstGeom prst="teardrop">
                        <a:avLst>
                          <a:gd name="adj" fmla="val 92583"/>
                        </a:avLst>
                      </a:prstGeom>
                      <a:gradFill flip="none" rotWithShape="1">
                        <a:gsLst>
                          <a:gs pos="63000">
                            <a:schemeClr val="bg1"/>
                          </a:gs>
                          <a:gs pos="100000">
                            <a:srgbClr val="005DE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dirty="0"/>
                      </a:p>
                    </p:txBody>
                  </p:sp>
                  <p:grpSp>
                    <p:nvGrpSpPr>
                      <p:cNvPr id="13" name="Grupo 12">
                        <a:extLst>
                          <a:ext uri="{FF2B5EF4-FFF2-40B4-BE49-F238E27FC236}">
                            <a16:creationId xmlns:a16="http://schemas.microsoft.com/office/drawing/2014/main" id="{1B533FD9-7FDB-CB31-DD2E-B87C04352CFA}"/>
                          </a:ext>
                        </a:extLst>
                      </p:cNvPr>
                      <p:cNvGrpSpPr/>
                      <p:nvPr/>
                    </p:nvGrpSpPr>
                    <p:grpSpPr>
                      <a:xfrm>
                        <a:off x="-31660" y="2445127"/>
                        <a:ext cx="11881605" cy="2981306"/>
                        <a:chOff x="-31660" y="1612941"/>
                        <a:chExt cx="11881605" cy="3279435"/>
                      </a:xfrm>
                    </p:grpSpPr>
                    <p:grpSp>
                      <p:nvGrpSpPr>
                        <p:cNvPr id="14" name="Grupo 13">
                          <a:extLst>
                            <a:ext uri="{FF2B5EF4-FFF2-40B4-BE49-F238E27FC236}">
                              <a16:creationId xmlns:a16="http://schemas.microsoft.com/office/drawing/2014/main" id="{DC821467-70A5-0461-3833-AE2FE8A5B63B}"/>
                            </a:ext>
                          </a:extLst>
                        </p:cNvPr>
                        <p:cNvGrpSpPr/>
                        <p:nvPr/>
                      </p:nvGrpSpPr>
                      <p:grpSpPr>
                        <a:xfrm>
                          <a:off x="1433900" y="1612941"/>
                          <a:ext cx="5956800" cy="1172249"/>
                          <a:chOff x="1433900" y="1612941"/>
                          <a:chExt cx="5956800" cy="1172249"/>
                        </a:xfrm>
                      </p:grpSpPr>
                      <p:pic>
                        <p:nvPicPr>
                          <p:cNvPr id="48" name="Imagen 47">
                            <a:extLst>
                              <a:ext uri="{FF2B5EF4-FFF2-40B4-BE49-F238E27FC236}">
                                <a16:creationId xmlns:a16="http://schemas.microsoft.com/office/drawing/2014/main" id="{C29579F0-A67A-0124-5966-AD00965B92D8}"/>
                              </a:ext>
                            </a:extLst>
                          </p:cNvPr>
                          <p:cNvPicPr>
                            <a:picLocks noChangeAspect="1"/>
                          </p:cNvPicPr>
                          <p:nvPr/>
                        </p:nvPicPr>
                        <p:blipFill rotWithShape="1">
                          <a:blip r:embed="rId4"/>
                          <a:srcRect l="3813" t="2566" b="3287"/>
                          <a:stretch/>
                        </p:blipFill>
                        <p:spPr>
                          <a:xfrm>
                            <a:off x="1433900" y="1612990"/>
                            <a:ext cx="1048973" cy="1128072"/>
                          </a:xfrm>
                          <a:prstGeom prst="ellipse">
                            <a:avLst/>
                          </a:prstGeom>
                          <a:effectLst>
                            <a:softEdge rad="63500"/>
                          </a:effectLst>
                        </p:spPr>
                      </p:pic>
                      <p:pic>
                        <p:nvPicPr>
                          <p:cNvPr id="47" name="Imagen 46">
                            <a:extLst>
                              <a:ext uri="{FF2B5EF4-FFF2-40B4-BE49-F238E27FC236}">
                                <a16:creationId xmlns:a16="http://schemas.microsoft.com/office/drawing/2014/main" id="{EFFEE444-4D98-BD6E-4C4D-1F115E32EED6}"/>
                              </a:ext>
                            </a:extLst>
                          </p:cNvPr>
                          <p:cNvPicPr>
                            <a:picLocks noChangeAspect="1"/>
                          </p:cNvPicPr>
                          <p:nvPr/>
                        </p:nvPicPr>
                        <p:blipFill rotWithShape="1">
                          <a:blip r:embed="rId5"/>
                          <a:srcRect l="-8528" t="1" b="-14397"/>
                          <a:stretch/>
                        </p:blipFill>
                        <p:spPr>
                          <a:xfrm>
                            <a:off x="3997227" y="1823963"/>
                            <a:ext cx="918743" cy="834404"/>
                          </a:xfrm>
                          <a:prstGeom prst="ellipse">
                            <a:avLst/>
                          </a:prstGeom>
                        </p:spPr>
                      </p:pic>
                      <p:grpSp>
                        <p:nvGrpSpPr>
                          <p:cNvPr id="49" name="Grupo 48">
                            <a:extLst>
                              <a:ext uri="{FF2B5EF4-FFF2-40B4-BE49-F238E27FC236}">
                                <a16:creationId xmlns:a16="http://schemas.microsoft.com/office/drawing/2014/main" id="{E79E2E79-78E3-1A37-4A7F-A20073E6D6EA}"/>
                              </a:ext>
                            </a:extLst>
                          </p:cNvPr>
                          <p:cNvGrpSpPr/>
                          <p:nvPr/>
                        </p:nvGrpSpPr>
                        <p:grpSpPr>
                          <a:xfrm>
                            <a:off x="6340331" y="1612941"/>
                            <a:ext cx="1050369" cy="1172249"/>
                            <a:chOff x="6348268" y="1612941"/>
                            <a:chExt cx="1050369" cy="1172249"/>
                          </a:xfrm>
                        </p:grpSpPr>
                        <p:sp>
                          <p:nvSpPr>
                            <p:cNvPr id="50" name="Lágrima 49">
                              <a:extLst>
                                <a:ext uri="{FF2B5EF4-FFF2-40B4-BE49-F238E27FC236}">
                                  <a16:creationId xmlns:a16="http://schemas.microsoft.com/office/drawing/2014/main" id="{2917844D-53D2-ECD7-B1F7-A26A9060C3C6}"/>
                                </a:ext>
                              </a:extLst>
                            </p:cNvPr>
                            <p:cNvSpPr/>
                            <p:nvPr/>
                          </p:nvSpPr>
                          <p:spPr>
                            <a:xfrm rot="8100000">
                              <a:off x="6348268" y="1612941"/>
                              <a:ext cx="1050369" cy="1172249"/>
                            </a:xfrm>
                            <a:prstGeom prst="teardrop">
                              <a:avLst>
                                <a:gd name="adj" fmla="val 92583"/>
                              </a:avLst>
                            </a:prstGeom>
                            <a:gradFill flip="none" rotWithShape="1">
                              <a:gsLst>
                                <a:gs pos="63000">
                                  <a:schemeClr val="bg1"/>
                                </a:gs>
                                <a:gs pos="100000">
                                  <a:srgbClr val="005DE0"/>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s-ES"/>
                            </a:p>
                          </p:txBody>
                        </p:sp>
                        <p:pic>
                          <p:nvPicPr>
                            <p:cNvPr id="51" name="Imagen 50">
                              <a:extLst>
                                <a:ext uri="{FF2B5EF4-FFF2-40B4-BE49-F238E27FC236}">
                                  <a16:creationId xmlns:a16="http://schemas.microsoft.com/office/drawing/2014/main" id="{9BCBEE29-8616-ECD4-7ADB-0F13BAB77055}"/>
                                </a:ext>
                              </a:extLst>
                            </p:cNvPr>
                            <p:cNvPicPr>
                              <a:picLocks noChangeAspect="1"/>
                            </p:cNvPicPr>
                            <p:nvPr/>
                          </p:nvPicPr>
                          <p:blipFill rotWithShape="1">
                            <a:blip r:embed="rId6"/>
                            <a:srcRect l="12620" t="236" r="9938" b="-11732"/>
                            <a:stretch/>
                          </p:blipFill>
                          <p:spPr>
                            <a:xfrm>
                              <a:off x="6422630" y="1732250"/>
                              <a:ext cx="901202" cy="894567"/>
                            </a:xfrm>
                            <a:prstGeom prst="ellipse">
                              <a:avLst/>
                            </a:prstGeom>
                          </p:spPr>
                        </p:pic>
                      </p:grpSp>
                    </p:grpSp>
                    <p:grpSp>
                      <p:nvGrpSpPr>
                        <p:cNvPr id="15" name="Grupo 14">
                          <a:extLst>
                            <a:ext uri="{FF2B5EF4-FFF2-40B4-BE49-F238E27FC236}">
                              <a16:creationId xmlns:a16="http://schemas.microsoft.com/office/drawing/2014/main" id="{AFAD76BD-93F1-5063-619F-E08BFAFAF07B}"/>
                            </a:ext>
                          </a:extLst>
                        </p:cNvPr>
                        <p:cNvGrpSpPr/>
                        <p:nvPr/>
                      </p:nvGrpSpPr>
                      <p:grpSpPr>
                        <a:xfrm>
                          <a:off x="-31660" y="2852504"/>
                          <a:ext cx="10233812" cy="748970"/>
                          <a:chOff x="-31660" y="2852504"/>
                          <a:chExt cx="10233812" cy="748970"/>
                        </a:xfrm>
                      </p:grpSpPr>
                      <p:sp>
                        <p:nvSpPr>
                          <p:cNvPr id="38" name="Forma libre: forma 284">
                            <a:extLst>
                              <a:ext uri="{FF2B5EF4-FFF2-40B4-BE49-F238E27FC236}">
                                <a16:creationId xmlns:a16="http://schemas.microsoft.com/office/drawing/2014/main" id="{970D8C60-76CD-F557-8BEE-1157B22140B5}"/>
                              </a:ext>
                            </a:extLst>
                          </p:cNvPr>
                          <p:cNvSpPr/>
                          <p:nvPr/>
                        </p:nvSpPr>
                        <p:spPr>
                          <a:xfrm>
                            <a:off x="-31660" y="2855897"/>
                            <a:ext cx="1626209" cy="707270"/>
                          </a:xfrm>
                          <a:custGeom>
                            <a:avLst/>
                            <a:gdLst>
                              <a:gd name="connsiteX0" fmla="*/ 0 w 1626209"/>
                              <a:gd name="connsiteY0" fmla="*/ 0 h 707270"/>
                              <a:gd name="connsiteX1" fmla="*/ 1626209 w 1626209"/>
                              <a:gd name="connsiteY1" fmla="*/ 0 h 707270"/>
                              <a:gd name="connsiteX2" fmla="*/ 1626209 w 1626209"/>
                              <a:gd name="connsiteY2" fmla="*/ 707270 h 707270"/>
                              <a:gd name="connsiteX3" fmla="*/ 0 w 1626209"/>
                              <a:gd name="connsiteY3" fmla="*/ 707270 h 707270"/>
                              <a:gd name="connsiteX4" fmla="*/ 0 w 1626209"/>
                              <a:gd name="connsiteY4" fmla="*/ 0 h 707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09" h="707270">
                                <a:moveTo>
                                  <a:pt x="0" y="0"/>
                                </a:moveTo>
                                <a:lnTo>
                                  <a:pt x="1626209" y="0"/>
                                </a:lnTo>
                                <a:lnTo>
                                  <a:pt x="1626209" y="707270"/>
                                </a:lnTo>
                                <a:lnTo>
                                  <a:pt x="0" y="7072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0" tIns="177800" rIns="177800" bIns="177800" numCol="1" spcCol="1270" anchor="b" anchorCtr="0">
                            <a:noAutofit/>
                          </a:bodyPr>
                          <a:lstStyle>
                            <a:defPPr>
                              <a:defRPr lang="fr-FR"/>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lvl="0" indent="0" algn="ctr" defTabSz="1111250">
                              <a:lnSpc>
                                <a:spcPct val="90000"/>
                              </a:lnSpc>
                              <a:spcBef>
                                <a:spcPct val="0"/>
                              </a:spcBef>
                              <a:spcAft>
                                <a:spcPct val="35000"/>
                              </a:spcAft>
                              <a:buNone/>
                            </a:pPr>
                            <a:r>
                              <a:rPr lang="es-ES" sz="2800" b="1" kern="1200" dirty="0">
                                <a:solidFill>
                                  <a:srgbClr val="0070C0"/>
                                </a:solidFill>
                                <a:latin typeface="Calibri" panose="020F0502020204030204" pitchFamily="34" charset="0"/>
                                <a:cs typeface="Calibri" panose="020F0502020204030204" pitchFamily="34" charset="0"/>
                              </a:rPr>
                              <a:t>1984</a:t>
                            </a:r>
                          </a:p>
                        </p:txBody>
                      </p:sp>
                      <p:sp>
                        <p:nvSpPr>
                          <p:cNvPr id="39" name="Forma libre: forma 286">
                            <a:extLst>
                              <a:ext uri="{FF2B5EF4-FFF2-40B4-BE49-F238E27FC236}">
                                <a16:creationId xmlns:a16="http://schemas.microsoft.com/office/drawing/2014/main" id="{6FE551D1-4A76-0C69-3BD5-A07F033D6ED0}"/>
                              </a:ext>
                            </a:extLst>
                          </p:cNvPr>
                          <p:cNvSpPr/>
                          <p:nvPr/>
                        </p:nvSpPr>
                        <p:spPr>
                          <a:xfrm>
                            <a:off x="1183120" y="2852504"/>
                            <a:ext cx="1626209" cy="707270"/>
                          </a:xfrm>
                          <a:custGeom>
                            <a:avLst/>
                            <a:gdLst>
                              <a:gd name="connsiteX0" fmla="*/ 0 w 1626209"/>
                              <a:gd name="connsiteY0" fmla="*/ 0 h 707270"/>
                              <a:gd name="connsiteX1" fmla="*/ 1626209 w 1626209"/>
                              <a:gd name="connsiteY1" fmla="*/ 0 h 707270"/>
                              <a:gd name="connsiteX2" fmla="*/ 1626209 w 1626209"/>
                              <a:gd name="connsiteY2" fmla="*/ 707270 h 707270"/>
                              <a:gd name="connsiteX3" fmla="*/ 0 w 1626209"/>
                              <a:gd name="connsiteY3" fmla="*/ 707270 h 707270"/>
                              <a:gd name="connsiteX4" fmla="*/ 0 w 1626209"/>
                              <a:gd name="connsiteY4" fmla="*/ 0 h 707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09" h="707270">
                                <a:moveTo>
                                  <a:pt x="0" y="0"/>
                                </a:moveTo>
                                <a:lnTo>
                                  <a:pt x="1626209" y="0"/>
                                </a:lnTo>
                                <a:lnTo>
                                  <a:pt x="1626209" y="707270"/>
                                </a:lnTo>
                                <a:lnTo>
                                  <a:pt x="0" y="7072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0" tIns="177800" rIns="177800" bIns="177800" numCol="1" spcCol="1270" anchor="b" anchorCtr="0">
                            <a:noAutofit/>
                          </a:bodyPr>
                          <a:lstStyle>
                            <a:defPPr>
                              <a:defRPr lang="fr-FR"/>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lvl="0" indent="0" algn="ctr" defTabSz="1111250">
                              <a:lnSpc>
                                <a:spcPct val="90000"/>
                              </a:lnSpc>
                              <a:spcBef>
                                <a:spcPct val="0"/>
                              </a:spcBef>
                              <a:spcAft>
                                <a:spcPct val="35000"/>
                              </a:spcAft>
                              <a:buNone/>
                            </a:pPr>
                            <a:r>
                              <a:rPr lang="es-ES" sz="2800" b="1" kern="1200" dirty="0">
                                <a:solidFill>
                                  <a:srgbClr val="0070C0"/>
                                </a:solidFill>
                                <a:latin typeface="Calibri" panose="020F0502020204030204" pitchFamily="34" charset="0"/>
                                <a:cs typeface="Calibri" panose="020F0502020204030204" pitchFamily="34" charset="0"/>
                              </a:rPr>
                              <a:t>1997</a:t>
                            </a:r>
                          </a:p>
                        </p:txBody>
                      </p:sp>
                      <p:sp>
                        <p:nvSpPr>
                          <p:cNvPr id="40" name="Forma libre: forma 288">
                            <a:extLst>
                              <a:ext uri="{FF2B5EF4-FFF2-40B4-BE49-F238E27FC236}">
                                <a16:creationId xmlns:a16="http://schemas.microsoft.com/office/drawing/2014/main" id="{1BE13EAF-6E34-4426-B7D8-4ADACD9BA38D}"/>
                              </a:ext>
                            </a:extLst>
                          </p:cNvPr>
                          <p:cNvSpPr/>
                          <p:nvPr/>
                        </p:nvSpPr>
                        <p:spPr>
                          <a:xfrm>
                            <a:off x="2482241" y="2866276"/>
                            <a:ext cx="1626209" cy="707270"/>
                          </a:xfrm>
                          <a:custGeom>
                            <a:avLst/>
                            <a:gdLst>
                              <a:gd name="connsiteX0" fmla="*/ 0 w 1626209"/>
                              <a:gd name="connsiteY0" fmla="*/ 0 h 707270"/>
                              <a:gd name="connsiteX1" fmla="*/ 1626209 w 1626209"/>
                              <a:gd name="connsiteY1" fmla="*/ 0 h 707270"/>
                              <a:gd name="connsiteX2" fmla="*/ 1626209 w 1626209"/>
                              <a:gd name="connsiteY2" fmla="*/ 707270 h 707270"/>
                              <a:gd name="connsiteX3" fmla="*/ 0 w 1626209"/>
                              <a:gd name="connsiteY3" fmla="*/ 707270 h 707270"/>
                              <a:gd name="connsiteX4" fmla="*/ 0 w 1626209"/>
                              <a:gd name="connsiteY4" fmla="*/ 0 h 707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09" h="707270">
                                <a:moveTo>
                                  <a:pt x="0" y="0"/>
                                </a:moveTo>
                                <a:lnTo>
                                  <a:pt x="1626209" y="0"/>
                                </a:lnTo>
                                <a:lnTo>
                                  <a:pt x="1626209" y="707270"/>
                                </a:lnTo>
                                <a:lnTo>
                                  <a:pt x="0" y="7072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0" tIns="177800" rIns="177800" bIns="177800" numCol="1" spcCol="1270" anchor="b" anchorCtr="0">
                            <a:noAutofit/>
                          </a:bodyPr>
                          <a:lstStyle>
                            <a:defPPr>
                              <a:defRPr lang="fr-FR"/>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lvl="0" indent="0" algn="ctr" defTabSz="1111250">
                              <a:lnSpc>
                                <a:spcPct val="90000"/>
                              </a:lnSpc>
                              <a:spcBef>
                                <a:spcPct val="0"/>
                              </a:spcBef>
                              <a:spcAft>
                                <a:spcPct val="35000"/>
                              </a:spcAft>
                              <a:buNone/>
                            </a:pPr>
                            <a:r>
                              <a:rPr lang="es-ES" sz="2800" b="1" dirty="0">
                                <a:solidFill>
                                  <a:srgbClr val="0070C0"/>
                                </a:solidFill>
                                <a:latin typeface="Calibri" panose="020F0502020204030204" pitchFamily="34" charset="0"/>
                                <a:cs typeface="Calibri" panose="020F0502020204030204" pitchFamily="34" charset="0"/>
                              </a:rPr>
                              <a:t>1999</a:t>
                            </a:r>
                            <a:endParaRPr lang="es-ES" sz="2800" b="1" kern="1200" dirty="0">
                              <a:solidFill>
                                <a:srgbClr val="0070C0"/>
                              </a:solidFill>
                              <a:latin typeface="Calibri" panose="020F0502020204030204" pitchFamily="34" charset="0"/>
                              <a:cs typeface="Calibri" panose="020F0502020204030204" pitchFamily="34" charset="0"/>
                            </a:endParaRPr>
                          </a:p>
                        </p:txBody>
                      </p:sp>
                      <p:sp>
                        <p:nvSpPr>
                          <p:cNvPr id="41" name="Forma libre: forma 290">
                            <a:extLst>
                              <a:ext uri="{FF2B5EF4-FFF2-40B4-BE49-F238E27FC236}">
                                <a16:creationId xmlns:a16="http://schemas.microsoft.com/office/drawing/2014/main" id="{F1EB0C9D-131E-8452-950E-5BE23D2A1604}"/>
                              </a:ext>
                            </a:extLst>
                          </p:cNvPr>
                          <p:cNvSpPr/>
                          <p:nvPr/>
                        </p:nvSpPr>
                        <p:spPr>
                          <a:xfrm>
                            <a:off x="3657229" y="2876977"/>
                            <a:ext cx="1626209" cy="707270"/>
                          </a:xfrm>
                          <a:custGeom>
                            <a:avLst/>
                            <a:gdLst>
                              <a:gd name="connsiteX0" fmla="*/ 0 w 1626209"/>
                              <a:gd name="connsiteY0" fmla="*/ 0 h 707270"/>
                              <a:gd name="connsiteX1" fmla="*/ 1626209 w 1626209"/>
                              <a:gd name="connsiteY1" fmla="*/ 0 h 707270"/>
                              <a:gd name="connsiteX2" fmla="*/ 1626209 w 1626209"/>
                              <a:gd name="connsiteY2" fmla="*/ 707270 h 707270"/>
                              <a:gd name="connsiteX3" fmla="*/ 0 w 1626209"/>
                              <a:gd name="connsiteY3" fmla="*/ 707270 h 707270"/>
                              <a:gd name="connsiteX4" fmla="*/ 0 w 1626209"/>
                              <a:gd name="connsiteY4" fmla="*/ 0 h 707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09" h="707270">
                                <a:moveTo>
                                  <a:pt x="0" y="0"/>
                                </a:moveTo>
                                <a:lnTo>
                                  <a:pt x="1626209" y="0"/>
                                </a:lnTo>
                                <a:lnTo>
                                  <a:pt x="1626209" y="707270"/>
                                </a:lnTo>
                                <a:lnTo>
                                  <a:pt x="0" y="7072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0" tIns="177800" rIns="177800" bIns="177800" numCol="1" spcCol="1270" anchor="b" anchorCtr="0">
                            <a:noAutofit/>
                          </a:bodyPr>
                          <a:lstStyle>
                            <a:defPPr>
                              <a:defRPr lang="fr-FR"/>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lvl="0" indent="0" algn="ctr" defTabSz="1111250">
                              <a:lnSpc>
                                <a:spcPct val="90000"/>
                              </a:lnSpc>
                              <a:spcBef>
                                <a:spcPct val="0"/>
                              </a:spcBef>
                              <a:spcAft>
                                <a:spcPct val="35000"/>
                              </a:spcAft>
                              <a:buNone/>
                            </a:pPr>
                            <a:r>
                              <a:rPr lang="es-ES" sz="2800" b="1" dirty="0">
                                <a:solidFill>
                                  <a:srgbClr val="0070C0"/>
                                </a:solidFill>
                                <a:latin typeface="Calibri" panose="020F0502020204030204" pitchFamily="34" charset="0"/>
                                <a:cs typeface="Calibri" panose="020F0502020204030204" pitchFamily="34" charset="0"/>
                              </a:rPr>
                              <a:t>2003</a:t>
                            </a:r>
                          </a:p>
                        </p:txBody>
                      </p:sp>
                      <p:sp>
                        <p:nvSpPr>
                          <p:cNvPr id="42" name="Forma libre: forma 292">
                            <a:extLst>
                              <a:ext uri="{FF2B5EF4-FFF2-40B4-BE49-F238E27FC236}">
                                <a16:creationId xmlns:a16="http://schemas.microsoft.com/office/drawing/2014/main" id="{29E03608-BA19-130F-A640-DCCD41F4551E}"/>
                              </a:ext>
                            </a:extLst>
                          </p:cNvPr>
                          <p:cNvSpPr/>
                          <p:nvPr/>
                        </p:nvSpPr>
                        <p:spPr>
                          <a:xfrm>
                            <a:off x="4851575" y="2877862"/>
                            <a:ext cx="1626209" cy="707270"/>
                          </a:xfrm>
                          <a:custGeom>
                            <a:avLst/>
                            <a:gdLst>
                              <a:gd name="connsiteX0" fmla="*/ 0 w 1626209"/>
                              <a:gd name="connsiteY0" fmla="*/ 0 h 707270"/>
                              <a:gd name="connsiteX1" fmla="*/ 1626209 w 1626209"/>
                              <a:gd name="connsiteY1" fmla="*/ 0 h 707270"/>
                              <a:gd name="connsiteX2" fmla="*/ 1626209 w 1626209"/>
                              <a:gd name="connsiteY2" fmla="*/ 707270 h 707270"/>
                              <a:gd name="connsiteX3" fmla="*/ 0 w 1626209"/>
                              <a:gd name="connsiteY3" fmla="*/ 707270 h 707270"/>
                              <a:gd name="connsiteX4" fmla="*/ 0 w 1626209"/>
                              <a:gd name="connsiteY4" fmla="*/ 0 h 707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09" h="707270">
                                <a:moveTo>
                                  <a:pt x="0" y="0"/>
                                </a:moveTo>
                                <a:lnTo>
                                  <a:pt x="1626209" y="0"/>
                                </a:lnTo>
                                <a:lnTo>
                                  <a:pt x="1626209" y="707270"/>
                                </a:lnTo>
                                <a:lnTo>
                                  <a:pt x="0" y="7072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0" tIns="177800" rIns="177800" bIns="177800" numCol="1" spcCol="1270" anchor="b" anchorCtr="0">
                            <a:noAutofit/>
                          </a:bodyPr>
                          <a:lstStyle>
                            <a:defPPr>
                              <a:defRPr lang="fr-FR"/>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lvl="0" indent="0" algn="ctr" defTabSz="1111250">
                              <a:lnSpc>
                                <a:spcPct val="90000"/>
                              </a:lnSpc>
                              <a:spcBef>
                                <a:spcPct val="0"/>
                              </a:spcBef>
                              <a:spcAft>
                                <a:spcPct val="35000"/>
                              </a:spcAft>
                              <a:buNone/>
                            </a:pPr>
                            <a:r>
                              <a:rPr lang="es-ES" sz="2800" b="1" kern="1200" dirty="0">
                                <a:solidFill>
                                  <a:srgbClr val="0070C0"/>
                                </a:solidFill>
                                <a:latin typeface="Calibri" panose="020F0502020204030204" pitchFamily="34" charset="0"/>
                                <a:cs typeface="Calibri" panose="020F0502020204030204" pitchFamily="34" charset="0"/>
                              </a:rPr>
                              <a:t>2006</a:t>
                            </a:r>
                          </a:p>
                        </p:txBody>
                      </p:sp>
                      <p:sp>
                        <p:nvSpPr>
                          <p:cNvPr id="43" name="Forma libre: forma 295">
                            <a:extLst>
                              <a:ext uri="{FF2B5EF4-FFF2-40B4-BE49-F238E27FC236}">
                                <a16:creationId xmlns:a16="http://schemas.microsoft.com/office/drawing/2014/main" id="{115C3AC8-CFBE-CBA3-1954-0DB3B9A82D7F}"/>
                              </a:ext>
                            </a:extLst>
                          </p:cNvPr>
                          <p:cNvSpPr/>
                          <p:nvPr/>
                        </p:nvSpPr>
                        <p:spPr>
                          <a:xfrm>
                            <a:off x="6055464" y="2874884"/>
                            <a:ext cx="1626209" cy="707270"/>
                          </a:xfrm>
                          <a:custGeom>
                            <a:avLst/>
                            <a:gdLst>
                              <a:gd name="connsiteX0" fmla="*/ 0 w 1626209"/>
                              <a:gd name="connsiteY0" fmla="*/ 0 h 707270"/>
                              <a:gd name="connsiteX1" fmla="*/ 1626209 w 1626209"/>
                              <a:gd name="connsiteY1" fmla="*/ 0 h 707270"/>
                              <a:gd name="connsiteX2" fmla="*/ 1626209 w 1626209"/>
                              <a:gd name="connsiteY2" fmla="*/ 707270 h 707270"/>
                              <a:gd name="connsiteX3" fmla="*/ 0 w 1626209"/>
                              <a:gd name="connsiteY3" fmla="*/ 707270 h 707270"/>
                              <a:gd name="connsiteX4" fmla="*/ 0 w 1626209"/>
                              <a:gd name="connsiteY4" fmla="*/ 0 h 707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09" h="707270">
                                <a:moveTo>
                                  <a:pt x="0" y="0"/>
                                </a:moveTo>
                                <a:lnTo>
                                  <a:pt x="1626209" y="0"/>
                                </a:lnTo>
                                <a:lnTo>
                                  <a:pt x="1626209" y="707270"/>
                                </a:lnTo>
                                <a:lnTo>
                                  <a:pt x="0" y="7072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0" tIns="177800" rIns="177800" bIns="177800" numCol="1" spcCol="1270" anchor="b" anchorCtr="0">
                            <a:noAutofit/>
                          </a:bodyPr>
                          <a:lstStyle>
                            <a:defPPr>
                              <a:defRPr lang="fr-FR"/>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lvl="0" indent="0" algn="ctr" defTabSz="1111250">
                              <a:lnSpc>
                                <a:spcPct val="90000"/>
                              </a:lnSpc>
                              <a:spcBef>
                                <a:spcPct val="0"/>
                              </a:spcBef>
                              <a:spcAft>
                                <a:spcPct val="35000"/>
                              </a:spcAft>
                              <a:buNone/>
                            </a:pPr>
                            <a:r>
                              <a:rPr lang="es-ES" sz="2800" b="1" kern="1200" dirty="0">
                                <a:solidFill>
                                  <a:srgbClr val="0070C0"/>
                                </a:solidFill>
                                <a:latin typeface="Calibri" panose="020F0502020204030204" pitchFamily="34" charset="0"/>
                                <a:cs typeface="Calibri" panose="020F0502020204030204" pitchFamily="34" charset="0"/>
                              </a:rPr>
                              <a:t>2008</a:t>
                            </a:r>
                          </a:p>
                        </p:txBody>
                      </p:sp>
                      <p:sp>
                        <p:nvSpPr>
                          <p:cNvPr id="44" name="Forma libre: forma 296">
                            <a:extLst>
                              <a:ext uri="{FF2B5EF4-FFF2-40B4-BE49-F238E27FC236}">
                                <a16:creationId xmlns:a16="http://schemas.microsoft.com/office/drawing/2014/main" id="{779E74C8-89D8-1391-23FE-A2F9A66DAA3A}"/>
                              </a:ext>
                            </a:extLst>
                          </p:cNvPr>
                          <p:cNvSpPr/>
                          <p:nvPr/>
                        </p:nvSpPr>
                        <p:spPr>
                          <a:xfrm>
                            <a:off x="7231990" y="2894204"/>
                            <a:ext cx="1626209" cy="707270"/>
                          </a:xfrm>
                          <a:custGeom>
                            <a:avLst/>
                            <a:gdLst>
                              <a:gd name="connsiteX0" fmla="*/ 0 w 1626209"/>
                              <a:gd name="connsiteY0" fmla="*/ 0 h 707270"/>
                              <a:gd name="connsiteX1" fmla="*/ 1626209 w 1626209"/>
                              <a:gd name="connsiteY1" fmla="*/ 0 h 707270"/>
                              <a:gd name="connsiteX2" fmla="*/ 1626209 w 1626209"/>
                              <a:gd name="connsiteY2" fmla="*/ 707270 h 707270"/>
                              <a:gd name="connsiteX3" fmla="*/ 0 w 1626209"/>
                              <a:gd name="connsiteY3" fmla="*/ 707270 h 707270"/>
                              <a:gd name="connsiteX4" fmla="*/ 0 w 1626209"/>
                              <a:gd name="connsiteY4" fmla="*/ 0 h 707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09" h="707270">
                                <a:moveTo>
                                  <a:pt x="0" y="0"/>
                                </a:moveTo>
                                <a:lnTo>
                                  <a:pt x="1626209" y="0"/>
                                </a:lnTo>
                                <a:lnTo>
                                  <a:pt x="1626209" y="707270"/>
                                </a:lnTo>
                                <a:lnTo>
                                  <a:pt x="0" y="7072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0" tIns="177800" rIns="177800" bIns="177800" numCol="1" spcCol="1270" anchor="b" anchorCtr="0">
                            <a:noAutofit/>
                          </a:bodyPr>
                          <a:lstStyle>
                            <a:defPPr>
                              <a:defRPr lang="fr-FR"/>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lvl="0" indent="0" algn="ctr" defTabSz="1111250">
                              <a:lnSpc>
                                <a:spcPct val="90000"/>
                              </a:lnSpc>
                              <a:spcBef>
                                <a:spcPct val="0"/>
                              </a:spcBef>
                              <a:spcAft>
                                <a:spcPct val="35000"/>
                              </a:spcAft>
                              <a:buNone/>
                            </a:pPr>
                            <a:r>
                              <a:rPr lang="es-ES" sz="2800" b="1" kern="1200" dirty="0">
                                <a:solidFill>
                                  <a:srgbClr val="0070C0"/>
                                </a:solidFill>
                                <a:latin typeface="Calibri" panose="020F0502020204030204" pitchFamily="34" charset="0"/>
                                <a:cs typeface="Calibri" panose="020F0502020204030204" pitchFamily="34" charset="0"/>
                              </a:rPr>
                              <a:t>2009</a:t>
                            </a:r>
                          </a:p>
                        </p:txBody>
                      </p:sp>
                      <p:sp>
                        <p:nvSpPr>
                          <p:cNvPr id="45" name="Forma libre: forma 298">
                            <a:extLst>
                              <a:ext uri="{FF2B5EF4-FFF2-40B4-BE49-F238E27FC236}">
                                <a16:creationId xmlns:a16="http://schemas.microsoft.com/office/drawing/2014/main" id="{DB0B2D5F-887A-A856-7CC3-4B7BCAE024D4}"/>
                              </a:ext>
                            </a:extLst>
                          </p:cNvPr>
                          <p:cNvSpPr/>
                          <p:nvPr/>
                        </p:nvSpPr>
                        <p:spPr>
                          <a:xfrm>
                            <a:off x="8575943" y="2886348"/>
                            <a:ext cx="1626209" cy="707270"/>
                          </a:xfrm>
                          <a:custGeom>
                            <a:avLst/>
                            <a:gdLst>
                              <a:gd name="connsiteX0" fmla="*/ 0 w 1626209"/>
                              <a:gd name="connsiteY0" fmla="*/ 0 h 707270"/>
                              <a:gd name="connsiteX1" fmla="*/ 1626209 w 1626209"/>
                              <a:gd name="connsiteY1" fmla="*/ 0 h 707270"/>
                              <a:gd name="connsiteX2" fmla="*/ 1626209 w 1626209"/>
                              <a:gd name="connsiteY2" fmla="*/ 707270 h 707270"/>
                              <a:gd name="connsiteX3" fmla="*/ 0 w 1626209"/>
                              <a:gd name="connsiteY3" fmla="*/ 707270 h 707270"/>
                              <a:gd name="connsiteX4" fmla="*/ 0 w 1626209"/>
                              <a:gd name="connsiteY4" fmla="*/ 0 h 707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09" h="707270">
                                <a:moveTo>
                                  <a:pt x="0" y="0"/>
                                </a:moveTo>
                                <a:lnTo>
                                  <a:pt x="1626209" y="0"/>
                                </a:lnTo>
                                <a:lnTo>
                                  <a:pt x="1626209" y="707270"/>
                                </a:lnTo>
                                <a:lnTo>
                                  <a:pt x="0" y="7072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0" tIns="177800" rIns="177800" bIns="177800" numCol="1" spcCol="1270" anchor="b" anchorCtr="0">
                            <a:noAutofit/>
                          </a:bodyPr>
                          <a:lstStyle>
                            <a:defPPr>
                              <a:defRPr lang="fr-FR"/>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lvl="0" indent="0" algn="ctr" defTabSz="1111250">
                              <a:lnSpc>
                                <a:spcPct val="90000"/>
                              </a:lnSpc>
                              <a:spcBef>
                                <a:spcPct val="0"/>
                              </a:spcBef>
                              <a:spcAft>
                                <a:spcPct val="35000"/>
                              </a:spcAft>
                              <a:buNone/>
                            </a:pPr>
                            <a:r>
                              <a:rPr lang="es-ES" sz="2800" b="1" kern="1200" dirty="0">
                                <a:solidFill>
                                  <a:srgbClr val="0070C0"/>
                                </a:solidFill>
                                <a:latin typeface="Calibri" panose="020F0502020204030204" pitchFamily="34" charset="0"/>
                                <a:cs typeface="Calibri" panose="020F0502020204030204" pitchFamily="34" charset="0"/>
                              </a:rPr>
                              <a:t>2022</a:t>
                            </a:r>
                          </a:p>
                        </p:txBody>
                      </p:sp>
                    </p:grpSp>
                    <p:grpSp>
                      <p:nvGrpSpPr>
                        <p:cNvPr id="16" name="Grupo 15">
                          <a:extLst>
                            <a:ext uri="{FF2B5EF4-FFF2-40B4-BE49-F238E27FC236}">
                              <a16:creationId xmlns:a16="http://schemas.microsoft.com/office/drawing/2014/main" id="{5BCAC252-400B-7857-5DFB-9CCEE092280B}"/>
                            </a:ext>
                          </a:extLst>
                        </p:cNvPr>
                        <p:cNvGrpSpPr/>
                        <p:nvPr/>
                      </p:nvGrpSpPr>
                      <p:grpSpPr>
                        <a:xfrm>
                          <a:off x="-14276" y="3357878"/>
                          <a:ext cx="11589707" cy="1534498"/>
                          <a:chOff x="-14276" y="3357878"/>
                          <a:chExt cx="11589707" cy="1534498"/>
                        </a:xfrm>
                      </p:grpSpPr>
                      <p:sp>
                        <p:nvSpPr>
                          <p:cNvPr id="29" name="CuadroTexto 34">
                            <a:extLst>
                              <a:ext uri="{FF2B5EF4-FFF2-40B4-BE49-F238E27FC236}">
                                <a16:creationId xmlns:a16="http://schemas.microsoft.com/office/drawing/2014/main" id="{3D5130B0-85B3-9684-E3CC-158EB16D3413}"/>
                              </a:ext>
                            </a:extLst>
                          </p:cNvPr>
                          <p:cNvSpPr txBox="1">
                            <a:spLocks/>
                          </p:cNvSpPr>
                          <p:nvPr/>
                        </p:nvSpPr>
                        <p:spPr>
                          <a:xfrm>
                            <a:off x="10169025" y="3357878"/>
                            <a:ext cx="1406406" cy="406265"/>
                          </a:xfrm>
                          <a:prstGeom prst="rect">
                            <a:avLst/>
                          </a:prstGeom>
                          <a:noFill/>
                        </p:spPr>
                        <p:txBody>
                          <a:bodyPr wrap="square" lIns="91440" tIns="45720" rIns="91440" bIns="45720" rtlCol="0" anchor="t">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GB" dirty="0"/>
                          </a:p>
                        </p:txBody>
                      </p:sp>
                      <p:sp>
                        <p:nvSpPr>
                          <p:cNvPr id="30" name="CuadroTexto 18">
                            <a:extLst>
                              <a:ext uri="{FF2B5EF4-FFF2-40B4-BE49-F238E27FC236}">
                                <a16:creationId xmlns:a16="http://schemas.microsoft.com/office/drawing/2014/main" id="{6072B9F7-9801-C703-B59B-8AB55A6B5585}"/>
                              </a:ext>
                            </a:extLst>
                          </p:cNvPr>
                          <p:cNvSpPr txBox="1"/>
                          <p:nvPr/>
                        </p:nvSpPr>
                        <p:spPr>
                          <a:xfrm>
                            <a:off x="-14276" y="3362202"/>
                            <a:ext cx="1384453" cy="1320361"/>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r>
                              <a:rPr lang="en-GB" sz="1200" dirty="0">
                                <a:latin typeface="Calibri" panose="020F0502020204030204" pitchFamily="34" charset="0"/>
                                <a:cs typeface="Calibri" panose="020F0502020204030204" pitchFamily="34" charset="0"/>
                              </a:rPr>
                              <a:t>SMES based on </a:t>
                            </a:r>
                            <a:r>
                              <a:rPr lang="en-GB" sz="1200" b="1" dirty="0" err="1">
                                <a:solidFill>
                                  <a:srgbClr val="C00000"/>
                                </a:solidFill>
                                <a:latin typeface="Calibri" panose="020F0502020204030204" pitchFamily="34" charset="0"/>
                                <a:cs typeface="Calibri" panose="020F0502020204030204" pitchFamily="34" charset="0"/>
                              </a:rPr>
                              <a:t>NbTi</a:t>
                            </a:r>
                            <a:r>
                              <a:rPr lang="en-GB" sz="1200" dirty="0">
                                <a:latin typeface="Calibri" panose="020F0502020204030204" pitchFamily="34" charset="0"/>
                                <a:cs typeface="Calibri" panose="020F0502020204030204" pitchFamily="34" charset="0"/>
                              </a:rPr>
                              <a:t> installed at the Tacoma Substation</a:t>
                            </a:r>
                          </a:p>
                          <a:p>
                            <a:pPr lvl="0"/>
                            <a:r>
                              <a:rPr lang="en-GB" sz="1200" i="1" dirty="0">
                                <a:solidFill>
                                  <a:srgbClr val="FF0000"/>
                                </a:solidFill>
                                <a:latin typeface="Calibri" panose="020F0502020204030204" pitchFamily="34" charset="0"/>
                                <a:cs typeface="Calibri" panose="020F0502020204030204" pitchFamily="34" charset="0"/>
                              </a:rPr>
                              <a:t>10 MW, 30 MJ.</a:t>
                            </a:r>
                          </a:p>
                          <a:p>
                            <a:endParaRPr lang="en-GB" sz="1200" dirty="0">
                              <a:latin typeface="Calibri" panose="020F0502020204030204" pitchFamily="34" charset="0"/>
                              <a:cs typeface="Calibri" panose="020F0502020204030204" pitchFamily="34" charset="0"/>
                            </a:endParaRPr>
                          </a:p>
                        </p:txBody>
                      </p:sp>
                      <p:sp>
                        <p:nvSpPr>
                          <p:cNvPr id="31" name="CuadroTexto 20">
                            <a:extLst>
                              <a:ext uri="{FF2B5EF4-FFF2-40B4-BE49-F238E27FC236}">
                                <a16:creationId xmlns:a16="http://schemas.microsoft.com/office/drawing/2014/main" id="{623BA6A5-5F36-2110-CD71-24A083039422}"/>
                              </a:ext>
                            </a:extLst>
                          </p:cNvPr>
                          <p:cNvSpPr txBox="1"/>
                          <p:nvPr/>
                        </p:nvSpPr>
                        <p:spPr>
                          <a:xfrm>
                            <a:off x="1232624" y="3375180"/>
                            <a:ext cx="1490318" cy="1320361"/>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dirty="0">
                                <a:latin typeface="Calibri" panose="020F0502020204030204" pitchFamily="34" charset="0"/>
                                <a:cs typeface="Calibri" panose="020F0502020204030204" pitchFamily="34" charset="0"/>
                              </a:rPr>
                              <a:t>CIEMAT  &amp;  ANTEC collaborated in the AMAS 500 </a:t>
                            </a:r>
                            <a:r>
                              <a:rPr lang="en-GB" sz="1200" dirty="0">
                                <a:latin typeface="Calibri" panose="020F0502020204030204" pitchFamily="34" charset="0"/>
                                <a:cs typeface="Calibri" panose="020F0502020204030204" pitchFamily="34" charset="0"/>
                              </a:rPr>
                              <a:t>SMES</a:t>
                            </a:r>
                          </a:p>
                          <a:p>
                            <a:r>
                              <a:rPr lang="en-GB" sz="1200" dirty="0">
                                <a:latin typeface="Calibri" panose="020F0502020204030204" pitchFamily="34" charset="0"/>
                                <a:cs typeface="Calibri" panose="020F0502020204030204" pitchFamily="34" charset="0"/>
                              </a:rPr>
                              <a:t>for improving grid power quality</a:t>
                            </a:r>
                            <a:endParaRPr lang="en-GB" sz="1200" i="1" dirty="0">
                              <a:highlight>
                                <a:srgbClr val="FFFF00"/>
                              </a:highlight>
                              <a:latin typeface="Calibri" panose="020F0502020204030204" pitchFamily="34" charset="0"/>
                              <a:cs typeface="Calibri" panose="020F0502020204030204" pitchFamily="34" charset="0"/>
                            </a:endParaRPr>
                          </a:p>
                          <a:p>
                            <a:pPr lvl="0">
                              <a:buFont typeface="Arial" panose="020B0604020202020204" pitchFamily="34" charset="0"/>
                              <a:buNone/>
                            </a:pPr>
                            <a:r>
                              <a:rPr lang="en-GB" sz="1200" i="1" dirty="0">
                                <a:solidFill>
                                  <a:srgbClr val="FF0000"/>
                                </a:solidFill>
                                <a:latin typeface="Calibri" panose="020F0502020204030204" pitchFamily="34" charset="0"/>
                                <a:cs typeface="Calibri" panose="020F0502020204030204" pitchFamily="34" charset="0"/>
                              </a:rPr>
                              <a:t>500 kVA, 1 MJ,</a:t>
                            </a:r>
                          </a:p>
                        </p:txBody>
                      </p:sp>
                      <p:sp>
                        <p:nvSpPr>
                          <p:cNvPr id="32" name="CuadroTexto 22">
                            <a:extLst>
                              <a:ext uri="{FF2B5EF4-FFF2-40B4-BE49-F238E27FC236}">
                                <a16:creationId xmlns:a16="http://schemas.microsoft.com/office/drawing/2014/main" id="{1848A0CC-AB70-6218-5F4F-4B67BD168270}"/>
                              </a:ext>
                            </a:extLst>
                          </p:cNvPr>
                          <p:cNvSpPr txBox="1"/>
                          <p:nvPr/>
                        </p:nvSpPr>
                        <p:spPr>
                          <a:xfrm>
                            <a:off x="2652257" y="3376164"/>
                            <a:ext cx="1435123" cy="914096"/>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r>
                              <a:rPr lang="en-GB" sz="1200" dirty="0">
                                <a:latin typeface="Calibri" panose="020F0502020204030204" pitchFamily="34" charset="0"/>
                                <a:cs typeface="Calibri" panose="020F0502020204030204" pitchFamily="34" charset="0"/>
                              </a:rPr>
                              <a:t>Toroidal SMES, based on </a:t>
                            </a:r>
                            <a:r>
                              <a:rPr lang="en-GB" sz="1200" b="1" dirty="0" err="1">
                                <a:solidFill>
                                  <a:srgbClr val="C00000"/>
                                </a:solidFill>
                                <a:latin typeface="Calibri" panose="020F0502020204030204" pitchFamily="34" charset="0"/>
                                <a:cs typeface="Calibri" panose="020F0502020204030204" pitchFamily="34" charset="0"/>
                              </a:rPr>
                              <a:t>NbTi</a:t>
                            </a:r>
                            <a:r>
                              <a:rPr lang="en-GB" sz="1200" b="1" dirty="0">
                                <a:solidFill>
                                  <a:srgbClr val="C00000"/>
                                </a:solidFill>
                                <a:latin typeface="Calibri" panose="020F0502020204030204" pitchFamily="34" charset="0"/>
                                <a:cs typeface="Calibri" panose="020F0502020204030204" pitchFamily="34" charset="0"/>
                              </a:rPr>
                              <a:t>, </a:t>
                            </a:r>
                            <a:r>
                              <a:rPr lang="en-GB" sz="1200" dirty="0">
                                <a:latin typeface="Calibri" panose="020F0502020204030204" pitchFamily="34" charset="0"/>
                                <a:cs typeface="Calibri" panose="020F0502020204030204" pitchFamily="34" charset="0"/>
                              </a:rPr>
                              <a:t>for grid stabilization</a:t>
                            </a:r>
                            <a:endParaRPr lang="en-GB" sz="1200" i="1" dirty="0">
                              <a:latin typeface="Calibri" panose="020F0502020204030204" pitchFamily="34" charset="0"/>
                              <a:cs typeface="Calibri" panose="020F0502020204030204" pitchFamily="34" charset="0"/>
                            </a:endParaRPr>
                          </a:p>
                          <a:p>
                            <a:pPr lvl="0"/>
                            <a:r>
                              <a:rPr lang="en-GB" sz="1200" i="1" dirty="0">
                                <a:solidFill>
                                  <a:srgbClr val="FF0000"/>
                                </a:solidFill>
                                <a:latin typeface="Calibri" panose="020F0502020204030204" pitchFamily="34" charset="0"/>
                                <a:cs typeface="Calibri" panose="020F0502020204030204" pitchFamily="34" charset="0"/>
                              </a:rPr>
                              <a:t>1 MW, 3.6 MJ</a:t>
                            </a:r>
                          </a:p>
                        </p:txBody>
                      </p:sp>
                      <p:sp>
                        <p:nvSpPr>
                          <p:cNvPr id="33" name="CuadroTexto 24">
                            <a:extLst>
                              <a:ext uri="{FF2B5EF4-FFF2-40B4-BE49-F238E27FC236}">
                                <a16:creationId xmlns:a16="http://schemas.microsoft.com/office/drawing/2014/main" id="{D71CF2B1-E8E7-C960-0133-96643F79E984}"/>
                              </a:ext>
                            </a:extLst>
                          </p:cNvPr>
                          <p:cNvSpPr txBox="1"/>
                          <p:nvPr/>
                        </p:nvSpPr>
                        <p:spPr>
                          <a:xfrm>
                            <a:off x="3923664" y="3388246"/>
                            <a:ext cx="1281340" cy="914096"/>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r>
                              <a:rPr lang="en-GB" sz="1200" b="1" dirty="0">
                                <a:solidFill>
                                  <a:srgbClr val="C00000"/>
                                </a:solidFill>
                                <a:latin typeface="Calibri" panose="020F0502020204030204" pitchFamily="34" charset="0"/>
                                <a:cs typeface="Calibri" panose="020F0502020204030204" pitchFamily="34" charset="0"/>
                              </a:rPr>
                              <a:t>HTS</a:t>
                            </a:r>
                            <a:r>
                              <a:rPr lang="en-GB" sz="1200" dirty="0">
                                <a:latin typeface="Calibri" panose="020F0502020204030204" pitchFamily="34" charset="0"/>
                                <a:cs typeface="Calibri" panose="020F0502020204030204" pitchFamily="34" charset="0"/>
                              </a:rPr>
                              <a:t> SMES</a:t>
                            </a:r>
                          </a:p>
                          <a:p>
                            <a:pPr lvl="0"/>
                            <a:r>
                              <a:rPr lang="en-GB" sz="1200" dirty="0">
                                <a:latin typeface="Calibri" panose="020F0502020204030204" pitchFamily="34" charset="0"/>
                                <a:cs typeface="Calibri" panose="020F0502020204030204" pitchFamily="34" charset="0"/>
                              </a:rPr>
                              <a:t>UPS system</a:t>
                            </a:r>
                            <a:endParaRPr lang="en-GB" sz="1200" i="1" dirty="0">
                              <a:latin typeface="Calibri" panose="020F0502020204030204" pitchFamily="34" charset="0"/>
                              <a:cs typeface="Calibri" panose="020F0502020204030204" pitchFamily="34" charset="0"/>
                            </a:endParaRPr>
                          </a:p>
                          <a:p>
                            <a:pPr lvl="0"/>
                            <a:r>
                              <a:rPr lang="en-GB" sz="1200" i="1" dirty="0">
                                <a:solidFill>
                                  <a:srgbClr val="FF0000"/>
                                </a:solidFill>
                                <a:latin typeface="Calibri" panose="020F0502020204030204" pitchFamily="34" charset="0"/>
                                <a:cs typeface="Calibri" panose="020F0502020204030204" pitchFamily="34" charset="0"/>
                              </a:rPr>
                              <a:t>20 kVA, 150 kJ</a:t>
                            </a:r>
                          </a:p>
                          <a:p>
                            <a:endParaRPr lang="en-GB" sz="1200" dirty="0">
                              <a:latin typeface="Calibri" panose="020F0502020204030204" pitchFamily="34" charset="0"/>
                              <a:cs typeface="Calibri" panose="020F0502020204030204" pitchFamily="34" charset="0"/>
                            </a:endParaRPr>
                          </a:p>
                        </p:txBody>
                      </p:sp>
                      <p:sp>
                        <p:nvSpPr>
                          <p:cNvPr id="34" name="CuadroTexto 26">
                            <a:extLst>
                              <a:ext uri="{FF2B5EF4-FFF2-40B4-BE49-F238E27FC236}">
                                <a16:creationId xmlns:a16="http://schemas.microsoft.com/office/drawing/2014/main" id="{61C9573A-1698-5674-298C-ABA5FFC132C2}"/>
                              </a:ext>
                            </a:extLst>
                          </p:cNvPr>
                          <p:cNvSpPr txBox="1"/>
                          <p:nvPr/>
                        </p:nvSpPr>
                        <p:spPr>
                          <a:xfrm>
                            <a:off x="5034471" y="3376341"/>
                            <a:ext cx="1303250" cy="1320361"/>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r>
                              <a:rPr lang="en-GB" sz="1200" dirty="0">
                                <a:latin typeface="Calibri" panose="020F0502020204030204" pitchFamily="34" charset="0"/>
                                <a:cs typeface="Calibri" panose="020F0502020204030204" pitchFamily="34" charset="0"/>
                              </a:rPr>
                              <a:t>SMES installed at the Electra Synchrotron Light facility as protecting device</a:t>
                            </a:r>
                          </a:p>
                          <a:p>
                            <a:pPr lvl="0"/>
                            <a:r>
                              <a:rPr lang="en-GB" sz="1200" i="1" dirty="0">
                                <a:solidFill>
                                  <a:srgbClr val="FF0000"/>
                                </a:solidFill>
                                <a:latin typeface="Calibri" panose="020F0502020204030204" pitchFamily="34" charset="0"/>
                                <a:cs typeface="Calibri" panose="020F0502020204030204" pitchFamily="34" charset="0"/>
                              </a:rPr>
                              <a:t>1.2 MW, 2.6 MJ</a:t>
                            </a:r>
                          </a:p>
                        </p:txBody>
                      </p:sp>
                      <p:sp>
                        <p:nvSpPr>
                          <p:cNvPr id="35" name="CuadroTexto 27">
                            <a:extLst>
                              <a:ext uri="{FF2B5EF4-FFF2-40B4-BE49-F238E27FC236}">
                                <a16:creationId xmlns:a16="http://schemas.microsoft.com/office/drawing/2014/main" id="{637C229C-1093-F172-10AD-582E8359BD14}"/>
                              </a:ext>
                            </a:extLst>
                          </p:cNvPr>
                          <p:cNvSpPr txBox="1"/>
                          <p:nvPr/>
                        </p:nvSpPr>
                        <p:spPr>
                          <a:xfrm>
                            <a:off x="6276231" y="3367075"/>
                            <a:ext cx="1281340" cy="1320361"/>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r>
                              <a:rPr lang="en-GB" sz="1200" dirty="0">
                                <a:latin typeface="Calibri" panose="020F0502020204030204" pitchFamily="34" charset="0"/>
                                <a:cs typeface="Calibri" panose="020F0502020204030204" pitchFamily="34" charset="0"/>
                              </a:rPr>
                              <a:t>SMES, based on</a:t>
                            </a:r>
                            <a:r>
                              <a:rPr lang="en-GB" sz="1200" dirty="0">
                                <a:solidFill>
                                  <a:srgbClr val="C00000"/>
                                </a:solidFill>
                                <a:latin typeface="Calibri" panose="020F0502020204030204" pitchFamily="34" charset="0"/>
                                <a:cs typeface="Calibri" panose="020F0502020204030204" pitchFamily="34" charset="0"/>
                              </a:rPr>
                              <a:t> </a:t>
                            </a:r>
                            <a:r>
                              <a:rPr lang="en-GB" sz="1200" b="1" dirty="0">
                                <a:solidFill>
                                  <a:srgbClr val="C00000"/>
                                </a:solidFill>
                                <a:latin typeface="Calibri" panose="020F0502020204030204" pitchFamily="34" charset="0"/>
                                <a:cs typeface="Calibri" panose="020F0502020204030204" pitchFamily="34" charset="0"/>
                              </a:rPr>
                              <a:t>Bi2212 </a:t>
                            </a:r>
                            <a:r>
                              <a:rPr lang="en-GB" sz="1200" dirty="0">
                                <a:latin typeface="Calibri" panose="020F0502020204030204" pitchFamily="34" charset="0"/>
                                <a:cs typeface="Calibri" panose="020F0502020204030204" pitchFamily="34" charset="0"/>
                              </a:rPr>
                              <a:t>for a power pulse source.</a:t>
                            </a:r>
                          </a:p>
                          <a:p>
                            <a:pPr lvl="0"/>
                            <a:r>
                              <a:rPr lang="en-GB" sz="1200" i="1" dirty="0">
                                <a:solidFill>
                                  <a:srgbClr val="FF0000"/>
                                </a:solidFill>
                                <a:latin typeface="Calibri" panose="020F0502020204030204" pitchFamily="34" charset="0"/>
                                <a:cs typeface="Calibri" panose="020F0502020204030204" pitchFamily="34" charset="0"/>
                              </a:rPr>
                              <a:t>814 kJ, 315 A</a:t>
                            </a:r>
                          </a:p>
                          <a:p>
                            <a:endParaRPr lang="en-GB" sz="1200" dirty="0">
                              <a:latin typeface="Calibri" panose="020F0502020204030204" pitchFamily="34" charset="0"/>
                              <a:cs typeface="Calibri" panose="020F0502020204030204" pitchFamily="34" charset="0"/>
                            </a:endParaRPr>
                          </a:p>
                        </p:txBody>
                      </p:sp>
                      <p:sp>
                        <p:nvSpPr>
                          <p:cNvPr id="36" name="CuadroTexto 30">
                            <a:extLst>
                              <a:ext uri="{FF2B5EF4-FFF2-40B4-BE49-F238E27FC236}">
                                <a16:creationId xmlns:a16="http://schemas.microsoft.com/office/drawing/2014/main" id="{5701829F-467F-7FE9-37E8-2704146708E2}"/>
                              </a:ext>
                            </a:extLst>
                          </p:cNvPr>
                          <p:cNvSpPr txBox="1"/>
                          <p:nvPr/>
                        </p:nvSpPr>
                        <p:spPr>
                          <a:xfrm>
                            <a:off x="7372054" y="3368882"/>
                            <a:ext cx="1303251" cy="1523494"/>
                          </a:xfrm>
                          <a:prstGeom prst="rect">
                            <a:avLst/>
                          </a:prstGeom>
                          <a:noFill/>
                        </p:spPr>
                        <p:txBody>
                          <a:bodyPr wrap="square" rtlCol="0">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lvl="0"/>
                            <a:r>
                              <a:rPr lang="en-GB" sz="1200" dirty="0">
                                <a:latin typeface="Calibri" panose="020F0502020204030204" pitchFamily="34" charset="0"/>
                                <a:cs typeface="Calibri" panose="020F0502020204030204" pitchFamily="34" charset="0"/>
                              </a:rPr>
                              <a:t>SMES based on </a:t>
                            </a:r>
                            <a:r>
                              <a:rPr lang="en-GB" sz="1200" b="1" dirty="0">
                                <a:solidFill>
                                  <a:srgbClr val="C00000"/>
                                </a:solidFill>
                                <a:latin typeface="Calibri" panose="020F0502020204030204" pitchFamily="34" charset="0"/>
                                <a:cs typeface="Calibri" panose="020F0502020204030204" pitchFamily="34" charset="0"/>
                              </a:rPr>
                              <a:t>YBCO</a:t>
                            </a:r>
                            <a:r>
                              <a:rPr lang="en-GB" sz="1200" dirty="0">
                                <a:latin typeface="Calibri" panose="020F0502020204030204" pitchFamily="34" charset="0"/>
                                <a:cs typeface="Calibri" panose="020F0502020204030204" pitchFamily="34" charset="0"/>
                              </a:rPr>
                              <a:t> wire for 100 MVA/2 GJ class load fluctuation compensating</a:t>
                            </a:r>
                          </a:p>
                          <a:p>
                            <a:pPr lvl="0"/>
                            <a:r>
                              <a:rPr lang="en-GB" sz="1200" i="1" dirty="0">
                                <a:solidFill>
                                  <a:srgbClr val="FF0000"/>
                                </a:solidFill>
                                <a:latin typeface="Calibri" panose="020F0502020204030204" pitchFamily="34" charset="0"/>
                                <a:cs typeface="Calibri" panose="020F0502020204030204" pitchFamily="34" charset="0"/>
                              </a:rPr>
                              <a:t>100 MVA, 2.4 GJ</a:t>
                            </a:r>
                            <a:endParaRPr lang="en-GB" sz="1200" dirty="0">
                              <a:latin typeface="Calibri" panose="020F0502020204030204" pitchFamily="34" charset="0"/>
                              <a:cs typeface="Calibri" panose="020F0502020204030204" pitchFamily="34" charset="0"/>
                            </a:endParaRPr>
                          </a:p>
                        </p:txBody>
                      </p:sp>
                    </p:grpSp>
                    <p:grpSp>
                      <p:nvGrpSpPr>
                        <p:cNvPr id="17" name="Grupo 16">
                          <a:extLst>
                            <a:ext uri="{FF2B5EF4-FFF2-40B4-BE49-F238E27FC236}">
                              <a16:creationId xmlns:a16="http://schemas.microsoft.com/office/drawing/2014/main" id="{FF14B008-4C98-01F2-CAC2-FADC1478DA7D}"/>
                            </a:ext>
                          </a:extLst>
                        </p:cNvPr>
                        <p:cNvGrpSpPr/>
                        <p:nvPr/>
                      </p:nvGrpSpPr>
                      <p:grpSpPr>
                        <a:xfrm>
                          <a:off x="845" y="2745257"/>
                          <a:ext cx="11849100" cy="195650"/>
                          <a:chOff x="845" y="2745257"/>
                          <a:chExt cx="11849100" cy="195650"/>
                        </a:xfrm>
                      </p:grpSpPr>
                      <p:cxnSp>
                        <p:nvCxnSpPr>
                          <p:cNvPr id="18" name="Conector recto 17">
                            <a:extLst>
                              <a:ext uri="{FF2B5EF4-FFF2-40B4-BE49-F238E27FC236}">
                                <a16:creationId xmlns:a16="http://schemas.microsoft.com/office/drawing/2014/main" id="{B5E122C8-B7A4-57A3-2DBC-88B42B9C3A30}"/>
                              </a:ext>
                            </a:extLst>
                          </p:cNvPr>
                          <p:cNvCxnSpPr>
                            <a:cxnSpLocks/>
                          </p:cNvCxnSpPr>
                          <p:nvPr/>
                        </p:nvCxnSpPr>
                        <p:spPr>
                          <a:xfrm>
                            <a:off x="845" y="2856263"/>
                            <a:ext cx="11849100" cy="30168"/>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sp>
                        <p:nvSpPr>
                          <p:cNvPr id="19" name="Elipse 18">
                            <a:extLst>
                              <a:ext uri="{FF2B5EF4-FFF2-40B4-BE49-F238E27FC236}">
                                <a16:creationId xmlns:a16="http://schemas.microsoft.com/office/drawing/2014/main" id="{BFEEFC1B-6EF4-EB01-BF55-94DB43DEAE4E}"/>
                              </a:ext>
                            </a:extLst>
                          </p:cNvPr>
                          <p:cNvSpPr/>
                          <p:nvPr/>
                        </p:nvSpPr>
                        <p:spPr>
                          <a:xfrm>
                            <a:off x="689332" y="2745258"/>
                            <a:ext cx="195649" cy="195649"/>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Elipse 19">
                            <a:extLst>
                              <a:ext uri="{FF2B5EF4-FFF2-40B4-BE49-F238E27FC236}">
                                <a16:creationId xmlns:a16="http://schemas.microsoft.com/office/drawing/2014/main" id="{DF2528E1-B0BC-1AB0-4E08-3C1BE747679B}"/>
                              </a:ext>
                            </a:extLst>
                          </p:cNvPr>
                          <p:cNvSpPr/>
                          <p:nvPr/>
                        </p:nvSpPr>
                        <p:spPr>
                          <a:xfrm>
                            <a:off x="1862036" y="2745258"/>
                            <a:ext cx="195649" cy="195649"/>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1" name="Elipse 20">
                            <a:extLst>
                              <a:ext uri="{FF2B5EF4-FFF2-40B4-BE49-F238E27FC236}">
                                <a16:creationId xmlns:a16="http://schemas.microsoft.com/office/drawing/2014/main" id="{ECBA6417-7EB8-6427-91B5-EAC14FD63760}"/>
                              </a:ext>
                            </a:extLst>
                          </p:cNvPr>
                          <p:cNvSpPr/>
                          <p:nvPr/>
                        </p:nvSpPr>
                        <p:spPr>
                          <a:xfrm>
                            <a:off x="3231694" y="2745258"/>
                            <a:ext cx="195649" cy="195649"/>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Elipse 21">
                            <a:extLst>
                              <a:ext uri="{FF2B5EF4-FFF2-40B4-BE49-F238E27FC236}">
                                <a16:creationId xmlns:a16="http://schemas.microsoft.com/office/drawing/2014/main" id="{4B780036-9178-6A40-EFF7-7E8FDA5F32DC}"/>
                              </a:ext>
                            </a:extLst>
                          </p:cNvPr>
                          <p:cNvSpPr/>
                          <p:nvPr/>
                        </p:nvSpPr>
                        <p:spPr>
                          <a:xfrm>
                            <a:off x="4377305" y="2745258"/>
                            <a:ext cx="195649" cy="195649"/>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Elipse 22">
                            <a:extLst>
                              <a:ext uri="{FF2B5EF4-FFF2-40B4-BE49-F238E27FC236}">
                                <a16:creationId xmlns:a16="http://schemas.microsoft.com/office/drawing/2014/main" id="{D84EE112-623D-D3AF-F0BE-40C536BA362D}"/>
                              </a:ext>
                            </a:extLst>
                          </p:cNvPr>
                          <p:cNvSpPr/>
                          <p:nvPr/>
                        </p:nvSpPr>
                        <p:spPr>
                          <a:xfrm>
                            <a:off x="5538288" y="2745257"/>
                            <a:ext cx="195649" cy="195649"/>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Elipse 23">
                            <a:extLst>
                              <a:ext uri="{FF2B5EF4-FFF2-40B4-BE49-F238E27FC236}">
                                <a16:creationId xmlns:a16="http://schemas.microsoft.com/office/drawing/2014/main" id="{3A403F87-77A1-FD13-1739-8F7573267DC4}"/>
                              </a:ext>
                            </a:extLst>
                          </p:cNvPr>
                          <p:cNvSpPr/>
                          <p:nvPr/>
                        </p:nvSpPr>
                        <p:spPr>
                          <a:xfrm>
                            <a:off x="6758533" y="2745257"/>
                            <a:ext cx="195649" cy="195649"/>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Elipse 24">
                            <a:extLst>
                              <a:ext uri="{FF2B5EF4-FFF2-40B4-BE49-F238E27FC236}">
                                <a16:creationId xmlns:a16="http://schemas.microsoft.com/office/drawing/2014/main" id="{A4B8F2B1-4096-CAF0-CA6B-65ECB0EBCFCE}"/>
                              </a:ext>
                            </a:extLst>
                          </p:cNvPr>
                          <p:cNvSpPr/>
                          <p:nvPr/>
                        </p:nvSpPr>
                        <p:spPr>
                          <a:xfrm>
                            <a:off x="7924710" y="2745257"/>
                            <a:ext cx="195649" cy="195649"/>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Elipse 25">
                            <a:extLst>
                              <a:ext uri="{FF2B5EF4-FFF2-40B4-BE49-F238E27FC236}">
                                <a16:creationId xmlns:a16="http://schemas.microsoft.com/office/drawing/2014/main" id="{8BEF2EF8-BA52-ABC1-42DF-19E01318E71B}"/>
                              </a:ext>
                            </a:extLst>
                          </p:cNvPr>
                          <p:cNvSpPr/>
                          <p:nvPr/>
                        </p:nvSpPr>
                        <p:spPr>
                          <a:xfrm>
                            <a:off x="9304636" y="2745258"/>
                            <a:ext cx="195649" cy="195649"/>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Elipse 27">
                            <a:extLst>
                              <a:ext uri="{FF2B5EF4-FFF2-40B4-BE49-F238E27FC236}">
                                <a16:creationId xmlns:a16="http://schemas.microsoft.com/office/drawing/2014/main" id="{21293BA7-1519-CC26-B468-557A1C748732}"/>
                              </a:ext>
                            </a:extLst>
                          </p:cNvPr>
                          <p:cNvSpPr/>
                          <p:nvPr/>
                        </p:nvSpPr>
                        <p:spPr>
                          <a:xfrm>
                            <a:off x="10837598" y="2745258"/>
                            <a:ext cx="195649" cy="195649"/>
                          </a:xfrm>
                          <a:prstGeom prst="ellipse">
                            <a:avLst/>
                          </a:prstGeom>
                          <a:solidFill>
                            <a:schemeClr val="bg1"/>
                          </a:solid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grpSp>
              </p:grpSp>
              <p:pic>
                <p:nvPicPr>
                  <p:cNvPr id="9" name="Imagen 8">
                    <a:extLst>
                      <a:ext uri="{FF2B5EF4-FFF2-40B4-BE49-F238E27FC236}">
                        <a16:creationId xmlns:a16="http://schemas.microsoft.com/office/drawing/2014/main" id="{B7D7244C-6499-20F4-AA7D-BB2C632945BC}"/>
                      </a:ext>
                    </a:extLst>
                  </p:cNvPr>
                  <p:cNvPicPr>
                    <a:picLocks noChangeAspect="1"/>
                  </p:cNvPicPr>
                  <p:nvPr/>
                </p:nvPicPr>
                <p:blipFill>
                  <a:blip r:embed="rId7"/>
                  <a:stretch>
                    <a:fillRect/>
                  </a:stretch>
                </p:blipFill>
                <p:spPr>
                  <a:xfrm>
                    <a:off x="10206219" y="1107989"/>
                    <a:ext cx="1399420" cy="455688"/>
                  </a:xfrm>
                  <a:prstGeom prst="rect">
                    <a:avLst/>
                  </a:prstGeom>
                  <a:ln w="28575">
                    <a:solidFill>
                      <a:srgbClr val="FF0000"/>
                    </a:solidFill>
                  </a:ln>
                </p:spPr>
              </p:pic>
            </p:grpSp>
            <p:sp>
              <p:nvSpPr>
                <p:cNvPr id="55" name="CuadroTexto 32">
                  <a:extLst>
                    <a:ext uri="{FF2B5EF4-FFF2-40B4-BE49-F238E27FC236}">
                      <a16:creationId xmlns:a16="http://schemas.microsoft.com/office/drawing/2014/main" id="{C8A6A65D-E1BF-253D-56CF-13A13580D2AC}"/>
                    </a:ext>
                  </a:extLst>
                </p:cNvPr>
                <p:cNvSpPr txBox="1"/>
                <p:nvPr/>
              </p:nvSpPr>
              <p:spPr>
                <a:xfrm>
                  <a:off x="8653059" y="4527175"/>
                  <a:ext cx="1775975" cy="1384995"/>
                </a:xfrm>
                <a:prstGeom prst="rect">
                  <a:avLst/>
                </a:prstGeom>
                <a:noFill/>
              </p:spPr>
              <p:txBody>
                <a:bodyPr wrap="square" lIns="91440" tIns="45720" rIns="91440" bIns="45720" rtlCol="0" anchor="t">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200" b="1" dirty="0">
                      <a:solidFill>
                        <a:srgbClr val="C00000"/>
                      </a:solidFill>
                      <a:latin typeface="Calibri" panose="020F0502020204030204" pitchFamily="34" charset="0"/>
                      <a:cs typeface="Calibri" panose="020F0502020204030204" pitchFamily="34" charset="0"/>
                    </a:rPr>
                    <a:t>YBCO </a:t>
                  </a:r>
                  <a:r>
                    <a:rPr lang="en-GB" sz="1200" dirty="0">
                      <a:latin typeface="Calibri" panose="020F0502020204030204" pitchFamily="34" charset="0"/>
                      <a:cs typeface="Calibri" panose="020F0502020204030204" pitchFamily="34" charset="0"/>
                    </a:rPr>
                    <a:t>tape based SMES for fluctuation suppression and energy compensation  of the power system of a particle accelerator</a:t>
                  </a:r>
                </a:p>
                <a:p>
                  <a:r>
                    <a:rPr lang="en-GB" sz="1200" dirty="0">
                      <a:solidFill>
                        <a:srgbClr val="C00000"/>
                      </a:solidFill>
                      <a:latin typeface="Calibri" panose="020F0502020204030204" pitchFamily="34" charset="0"/>
                      <a:cs typeface="Calibri" panose="020F0502020204030204" pitchFamily="34" charset="0"/>
                    </a:rPr>
                    <a:t>1MJ</a:t>
                  </a:r>
                </a:p>
              </p:txBody>
            </p:sp>
            <p:pic>
              <p:nvPicPr>
                <p:cNvPr id="57" name="Imagen 56">
                  <a:extLst>
                    <a:ext uri="{FF2B5EF4-FFF2-40B4-BE49-F238E27FC236}">
                      <a16:creationId xmlns:a16="http://schemas.microsoft.com/office/drawing/2014/main" id="{29033380-6CBB-106A-9748-A83591884CDC}"/>
                    </a:ext>
                  </a:extLst>
                </p:cNvPr>
                <p:cNvPicPr>
                  <a:picLocks noChangeAspect="1"/>
                </p:cNvPicPr>
                <p:nvPr/>
              </p:nvPicPr>
              <p:blipFill>
                <a:blip r:embed="rId8"/>
                <a:stretch>
                  <a:fillRect/>
                </a:stretch>
              </p:blipFill>
              <p:spPr>
                <a:xfrm>
                  <a:off x="9080408" y="3160601"/>
                  <a:ext cx="823446" cy="580155"/>
                </a:xfrm>
                <a:prstGeom prst="rect">
                  <a:avLst/>
                </a:prstGeom>
                <a:effectLst>
                  <a:softEdge rad="9162"/>
                </a:effectLst>
              </p:spPr>
            </p:pic>
          </p:grpSp>
        </p:grpSp>
        <p:sp>
          <p:nvSpPr>
            <p:cNvPr id="3" name="Forma libre: forma 298">
              <a:extLst>
                <a:ext uri="{FF2B5EF4-FFF2-40B4-BE49-F238E27FC236}">
                  <a16:creationId xmlns:a16="http://schemas.microsoft.com/office/drawing/2014/main" id="{898646CD-9290-2694-59BD-81972ADD6244}"/>
                </a:ext>
              </a:extLst>
            </p:cNvPr>
            <p:cNvSpPr/>
            <p:nvPr/>
          </p:nvSpPr>
          <p:spPr>
            <a:xfrm>
              <a:off x="10223440" y="4086354"/>
              <a:ext cx="1626209" cy="642973"/>
            </a:xfrm>
            <a:custGeom>
              <a:avLst/>
              <a:gdLst>
                <a:gd name="connsiteX0" fmla="*/ 0 w 1626209"/>
                <a:gd name="connsiteY0" fmla="*/ 0 h 707270"/>
                <a:gd name="connsiteX1" fmla="*/ 1626209 w 1626209"/>
                <a:gd name="connsiteY1" fmla="*/ 0 h 707270"/>
                <a:gd name="connsiteX2" fmla="*/ 1626209 w 1626209"/>
                <a:gd name="connsiteY2" fmla="*/ 707270 h 707270"/>
                <a:gd name="connsiteX3" fmla="*/ 0 w 1626209"/>
                <a:gd name="connsiteY3" fmla="*/ 707270 h 707270"/>
                <a:gd name="connsiteX4" fmla="*/ 0 w 1626209"/>
                <a:gd name="connsiteY4" fmla="*/ 0 h 7072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26209" h="707270">
                  <a:moveTo>
                    <a:pt x="0" y="0"/>
                  </a:moveTo>
                  <a:lnTo>
                    <a:pt x="1626209" y="0"/>
                  </a:lnTo>
                  <a:lnTo>
                    <a:pt x="1626209" y="707270"/>
                  </a:lnTo>
                  <a:lnTo>
                    <a:pt x="0" y="707270"/>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77800" tIns="177800" rIns="177800" bIns="177800" numCol="1" spcCol="1270" anchor="b" anchorCtr="0">
              <a:noAutofit/>
            </a:bodyPr>
            <a:lstStyle>
              <a:defPPr>
                <a:defRPr lang="fr-FR"/>
              </a:defPPr>
              <a:lvl1pPr marL="0" algn="l" defTabSz="457200" rtl="0" eaLnBrk="1" latinLnBrk="0" hangingPunct="1">
                <a:defRPr sz="1800" kern="1200">
                  <a:solidFill>
                    <a:schemeClr val="tx1">
                      <a:hueOff val="0"/>
                      <a:satOff val="0"/>
                      <a:lumOff val="0"/>
                      <a:alphaOff val="0"/>
                    </a:schemeClr>
                  </a:solidFill>
                  <a:latin typeface="+mn-lt"/>
                  <a:ea typeface="+mn-ea"/>
                  <a:cs typeface="+mn-cs"/>
                </a:defRPr>
              </a:lvl1pPr>
              <a:lvl2pPr marL="457200" algn="l" defTabSz="457200" rtl="0" eaLnBrk="1" latinLnBrk="0" hangingPunct="1">
                <a:defRPr sz="1800" kern="1200">
                  <a:solidFill>
                    <a:schemeClr val="tx1">
                      <a:hueOff val="0"/>
                      <a:satOff val="0"/>
                      <a:lumOff val="0"/>
                      <a:alphaOff val="0"/>
                    </a:schemeClr>
                  </a:solidFill>
                  <a:latin typeface="+mn-lt"/>
                  <a:ea typeface="+mn-ea"/>
                  <a:cs typeface="+mn-cs"/>
                </a:defRPr>
              </a:lvl2pPr>
              <a:lvl3pPr marL="914400" algn="l" defTabSz="457200" rtl="0" eaLnBrk="1" latinLnBrk="0" hangingPunct="1">
                <a:defRPr sz="1800" kern="1200">
                  <a:solidFill>
                    <a:schemeClr val="tx1">
                      <a:hueOff val="0"/>
                      <a:satOff val="0"/>
                      <a:lumOff val="0"/>
                      <a:alphaOff val="0"/>
                    </a:schemeClr>
                  </a:solidFill>
                  <a:latin typeface="+mn-lt"/>
                  <a:ea typeface="+mn-ea"/>
                  <a:cs typeface="+mn-cs"/>
                </a:defRPr>
              </a:lvl3pPr>
              <a:lvl4pPr marL="1371600" algn="l" defTabSz="457200" rtl="0" eaLnBrk="1" latinLnBrk="0" hangingPunct="1">
                <a:defRPr sz="1800" kern="1200">
                  <a:solidFill>
                    <a:schemeClr val="tx1">
                      <a:hueOff val="0"/>
                      <a:satOff val="0"/>
                      <a:lumOff val="0"/>
                      <a:alphaOff val="0"/>
                    </a:schemeClr>
                  </a:solidFill>
                  <a:latin typeface="+mn-lt"/>
                  <a:ea typeface="+mn-ea"/>
                  <a:cs typeface="+mn-cs"/>
                </a:defRPr>
              </a:lvl4pPr>
              <a:lvl5pPr marL="1828800" algn="l" defTabSz="457200" rtl="0" eaLnBrk="1" latinLnBrk="0" hangingPunct="1">
                <a:defRPr sz="1800" kern="1200">
                  <a:solidFill>
                    <a:schemeClr val="tx1">
                      <a:hueOff val="0"/>
                      <a:satOff val="0"/>
                      <a:lumOff val="0"/>
                      <a:alphaOff val="0"/>
                    </a:schemeClr>
                  </a:solidFill>
                  <a:latin typeface="+mn-lt"/>
                  <a:ea typeface="+mn-ea"/>
                  <a:cs typeface="+mn-cs"/>
                </a:defRPr>
              </a:lvl5pPr>
              <a:lvl6pPr marL="2286000" algn="l" defTabSz="457200" rtl="0" eaLnBrk="1" latinLnBrk="0" hangingPunct="1">
                <a:defRPr sz="1800" kern="1200">
                  <a:solidFill>
                    <a:schemeClr val="tx1">
                      <a:hueOff val="0"/>
                      <a:satOff val="0"/>
                      <a:lumOff val="0"/>
                      <a:alphaOff val="0"/>
                    </a:schemeClr>
                  </a:solidFill>
                  <a:latin typeface="+mn-lt"/>
                  <a:ea typeface="+mn-ea"/>
                  <a:cs typeface="+mn-cs"/>
                </a:defRPr>
              </a:lvl6pPr>
              <a:lvl7pPr marL="2743200" algn="l" defTabSz="457200" rtl="0" eaLnBrk="1" latinLnBrk="0" hangingPunct="1">
                <a:defRPr sz="1800" kern="1200">
                  <a:solidFill>
                    <a:schemeClr val="tx1">
                      <a:hueOff val="0"/>
                      <a:satOff val="0"/>
                      <a:lumOff val="0"/>
                      <a:alphaOff val="0"/>
                    </a:schemeClr>
                  </a:solidFill>
                  <a:latin typeface="+mn-lt"/>
                  <a:ea typeface="+mn-ea"/>
                  <a:cs typeface="+mn-cs"/>
                </a:defRPr>
              </a:lvl7pPr>
              <a:lvl8pPr marL="3200400" algn="l" defTabSz="457200" rtl="0" eaLnBrk="1" latinLnBrk="0" hangingPunct="1">
                <a:defRPr sz="1800" kern="1200">
                  <a:solidFill>
                    <a:schemeClr val="tx1">
                      <a:hueOff val="0"/>
                      <a:satOff val="0"/>
                      <a:lumOff val="0"/>
                      <a:alphaOff val="0"/>
                    </a:schemeClr>
                  </a:solidFill>
                  <a:latin typeface="+mn-lt"/>
                  <a:ea typeface="+mn-ea"/>
                  <a:cs typeface="+mn-cs"/>
                </a:defRPr>
              </a:lvl8pPr>
              <a:lvl9pPr marL="3657600" algn="l" defTabSz="457200" rtl="0" eaLnBrk="1" latinLnBrk="0" hangingPunct="1">
                <a:defRPr sz="1800" kern="1200">
                  <a:solidFill>
                    <a:schemeClr val="tx1">
                      <a:hueOff val="0"/>
                      <a:satOff val="0"/>
                      <a:lumOff val="0"/>
                      <a:alphaOff val="0"/>
                    </a:schemeClr>
                  </a:solidFill>
                  <a:latin typeface="+mn-lt"/>
                  <a:ea typeface="+mn-ea"/>
                  <a:cs typeface="+mn-cs"/>
                </a:defRPr>
              </a:lvl9pPr>
            </a:lstStyle>
            <a:p>
              <a:pPr marL="0" lvl="0" indent="0" algn="ctr" defTabSz="1111250">
                <a:lnSpc>
                  <a:spcPct val="90000"/>
                </a:lnSpc>
                <a:spcBef>
                  <a:spcPct val="0"/>
                </a:spcBef>
                <a:spcAft>
                  <a:spcPct val="35000"/>
                </a:spcAft>
                <a:buNone/>
              </a:pPr>
              <a:r>
                <a:rPr lang="es-ES" sz="2800" b="1" kern="1200" dirty="0">
                  <a:solidFill>
                    <a:srgbClr val="0070C0"/>
                  </a:solidFill>
                  <a:latin typeface="Calibri" panose="020F0502020204030204" pitchFamily="34" charset="0"/>
                  <a:cs typeface="Calibri" panose="020F0502020204030204" pitchFamily="34" charset="0"/>
                </a:rPr>
                <a:t>2022</a:t>
              </a:r>
            </a:p>
          </p:txBody>
        </p:sp>
      </p:grpSp>
    </p:spTree>
    <p:extLst>
      <p:ext uri="{BB962C8B-B14F-4D97-AF65-F5344CB8AC3E}">
        <p14:creationId xmlns:p14="http://schemas.microsoft.com/office/powerpoint/2010/main" val="400601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0" y="8334"/>
            <a:ext cx="11861441" cy="646331"/>
          </a:xfrm>
          <a:prstGeom prst="rect">
            <a:avLst/>
          </a:prstGeom>
          <a:noFill/>
        </p:spPr>
        <p:txBody>
          <a:bodyPr wrap="square" lIns="91440" tIns="45720" rIns="91440" bIns="45720" rtlCol="0" anchor="t">
            <a:spAutoFit/>
          </a:bodyPr>
          <a:lstStyle/>
          <a:p>
            <a:pPr algn="ctr"/>
            <a:r>
              <a:rPr lang="en-GB" sz="3200" dirty="0"/>
              <a:t>Our </a:t>
            </a:r>
            <a:r>
              <a:rPr lang="en-GB" sz="3600" dirty="0">
                <a:latin typeface="Calibri" panose="020F0502020204030204" pitchFamily="34" charset="0"/>
                <a:cs typeface="Calibri" panose="020F0502020204030204" pitchFamily="34" charset="0"/>
              </a:rPr>
              <a:t>Proposal</a:t>
            </a:r>
            <a:r>
              <a:rPr lang="en-GB" sz="3200" dirty="0"/>
              <a:t> (II): The Preferable Choices </a:t>
            </a:r>
          </a:p>
        </p:txBody>
      </p:sp>
      <p:sp>
        <p:nvSpPr>
          <p:cNvPr id="27" name="Slide Number Placeholder 3">
            <a:extLst>
              <a:ext uri="{FF2B5EF4-FFF2-40B4-BE49-F238E27FC236}">
                <a16:creationId xmlns:a16="http://schemas.microsoft.com/office/drawing/2014/main" id="{EBDE3301-51DB-487C-8DE1-9A29A00F64E5}"/>
              </a:ext>
            </a:extLst>
          </p:cNvPr>
          <p:cNvSpPr>
            <a:spLocks noGrp="1"/>
          </p:cNvSpPr>
          <p:nvPr>
            <p:ph type="sldNum" sz="quarter" idx="12"/>
          </p:nvPr>
        </p:nvSpPr>
        <p:spPr>
          <a:xfrm>
            <a:off x="9982036" y="6461211"/>
            <a:ext cx="1657400" cy="365125"/>
          </a:xfrm>
        </p:spPr>
        <p:txBody>
          <a:bodyPr/>
          <a:lstStyle>
            <a:lvl1pPr>
              <a:defRPr sz="1200">
                <a:solidFill>
                  <a:schemeClr val="accent5"/>
                </a:solidFill>
              </a:defRPr>
            </a:lvl1pPr>
          </a:lstStyle>
          <a:p>
            <a:fld id="{F7A1A58B-7BA1-7E42-8231-6D1CB1C760B1}" type="slidenum">
              <a:rPr lang="en-US" smtClean="0"/>
              <a:pPr/>
              <a:t>5</a:t>
            </a:fld>
            <a:endParaRPr lang="en-US"/>
          </a:p>
        </p:txBody>
      </p:sp>
      <p:pic>
        <p:nvPicPr>
          <p:cNvPr id="5" name="Imagen 4">
            <a:extLst>
              <a:ext uri="{FF2B5EF4-FFF2-40B4-BE49-F238E27FC236}">
                <a16:creationId xmlns:a16="http://schemas.microsoft.com/office/drawing/2014/main" id="{A272F8E6-2CDF-4054-B8A1-CA8FB3AA577C}"/>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468352" y="127373"/>
            <a:ext cx="1219096" cy="462416"/>
          </a:xfrm>
          <a:prstGeom prst="rect">
            <a:avLst/>
          </a:prstGeom>
        </p:spPr>
      </p:pic>
      <p:graphicFrame>
        <p:nvGraphicFramePr>
          <p:cNvPr id="4" name="Tabla 3">
            <a:extLst>
              <a:ext uri="{FF2B5EF4-FFF2-40B4-BE49-F238E27FC236}">
                <a16:creationId xmlns:a16="http://schemas.microsoft.com/office/drawing/2014/main" id="{7A189675-6433-AEE4-3348-A0F98C56096E}"/>
              </a:ext>
            </a:extLst>
          </p:cNvPr>
          <p:cNvGraphicFramePr>
            <a:graphicFrameLocks noGrp="1"/>
          </p:cNvGraphicFramePr>
          <p:nvPr>
            <p:extLst>
              <p:ext uri="{D42A27DB-BD31-4B8C-83A1-F6EECF244321}">
                <p14:modId xmlns:p14="http://schemas.microsoft.com/office/powerpoint/2010/main" val="1954516655"/>
              </p:ext>
            </p:extLst>
          </p:nvPr>
        </p:nvGraphicFramePr>
        <p:xfrm>
          <a:off x="361500" y="658281"/>
          <a:ext cx="11023428" cy="2972553"/>
        </p:xfrm>
        <a:graphic>
          <a:graphicData uri="http://schemas.openxmlformats.org/drawingml/2006/table">
            <a:tbl>
              <a:tblPr firstRow="1" bandRow="1">
                <a:tableStyleId>{5C22544A-7EE6-4342-B048-85BDC9FD1C3A}</a:tableStyleId>
              </a:tblPr>
              <a:tblGrid>
                <a:gridCol w="1366939">
                  <a:extLst>
                    <a:ext uri="{9D8B030D-6E8A-4147-A177-3AD203B41FA5}">
                      <a16:colId xmlns:a16="http://schemas.microsoft.com/office/drawing/2014/main" val="2469424284"/>
                    </a:ext>
                  </a:extLst>
                </a:gridCol>
                <a:gridCol w="1146225">
                  <a:extLst>
                    <a:ext uri="{9D8B030D-6E8A-4147-A177-3AD203B41FA5}">
                      <a16:colId xmlns:a16="http://schemas.microsoft.com/office/drawing/2014/main" val="3777364234"/>
                    </a:ext>
                  </a:extLst>
                </a:gridCol>
                <a:gridCol w="2910874">
                  <a:extLst>
                    <a:ext uri="{9D8B030D-6E8A-4147-A177-3AD203B41FA5}">
                      <a16:colId xmlns:a16="http://schemas.microsoft.com/office/drawing/2014/main" val="26098817"/>
                    </a:ext>
                  </a:extLst>
                </a:gridCol>
                <a:gridCol w="3642050">
                  <a:extLst>
                    <a:ext uri="{9D8B030D-6E8A-4147-A177-3AD203B41FA5}">
                      <a16:colId xmlns:a16="http://schemas.microsoft.com/office/drawing/2014/main" val="3901594759"/>
                    </a:ext>
                  </a:extLst>
                </a:gridCol>
                <a:gridCol w="1957340">
                  <a:extLst>
                    <a:ext uri="{9D8B030D-6E8A-4147-A177-3AD203B41FA5}">
                      <a16:colId xmlns:a16="http://schemas.microsoft.com/office/drawing/2014/main" val="1254574672"/>
                    </a:ext>
                  </a:extLst>
                </a:gridCol>
              </a:tblGrid>
              <a:tr h="408603">
                <a:tc>
                  <a:txBody>
                    <a:bodyPr/>
                    <a:lstStyle/>
                    <a:p>
                      <a:pPr algn="ctr"/>
                      <a:endParaRPr lang="en-GB" sz="1600" noProof="0" dirty="0"/>
                    </a:p>
                  </a:txBody>
                  <a:tcPr>
                    <a:noFill/>
                  </a:tcPr>
                </a:tc>
                <a:tc>
                  <a:txBody>
                    <a:bodyPr/>
                    <a:lstStyle/>
                    <a:p>
                      <a:pPr lvl="0" algn="ctr">
                        <a:buNone/>
                      </a:pPr>
                      <a:r>
                        <a:rPr lang="en-GB" sz="1600" b="1" kern="1200" noProof="0" dirty="0">
                          <a:solidFill>
                            <a:schemeClr val="lt1"/>
                          </a:solidFill>
                          <a:latin typeface="Calibri" panose="020F0502020204030204" pitchFamily="34" charset="0"/>
                          <a:ea typeface="+mn-ea"/>
                          <a:cs typeface="Calibri" panose="020F0502020204030204" pitchFamily="34" charset="0"/>
                        </a:rPr>
                        <a:t>Type</a:t>
                      </a:r>
                    </a:p>
                  </a:txBody>
                  <a:tcPr>
                    <a:solidFill>
                      <a:srgbClr val="0070C0"/>
                    </a:solidFill>
                  </a:tcPr>
                </a:tc>
                <a:tc>
                  <a:txBody>
                    <a:bodyPr/>
                    <a:lstStyle/>
                    <a:p>
                      <a:pPr algn="ctr"/>
                      <a:r>
                        <a:rPr lang="en-GB" sz="1600" b="1" kern="1200" noProof="0" dirty="0">
                          <a:solidFill>
                            <a:schemeClr val="lt1"/>
                          </a:solidFill>
                          <a:latin typeface="Calibri" panose="020F0502020204030204" pitchFamily="34" charset="0"/>
                          <a:ea typeface="+mn-ea"/>
                          <a:cs typeface="Calibri" panose="020F0502020204030204" pitchFamily="34" charset="0"/>
                        </a:rPr>
                        <a:t>Description</a:t>
                      </a:r>
                    </a:p>
                  </a:txBody>
                  <a:tcPr>
                    <a:solidFill>
                      <a:srgbClr val="0070C0"/>
                    </a:solidFill>
                  </a:tcPr>
                </a:tc>
                <a:tc>
                  <a:txBody>
                    <a:bodyPr/>
                    <a:lstStyle/>
                    <a:p>
                      <a:pPr algn="ctr"/>
                      <a:r>
                        <a:rPr lang="en-GB" sz="1600" b="1" kern="1200" noProof="0" dirty="0">
                          <a:solidFill>
                            <a:schemeClr val="lt1"/>
                          </a:solidFill>
                          <a:latin typeface="Calibri" panose="020F0502020204030204" pitchFamily="34" charset="0"/>
                          <a:ea typeface="+mn-ea"/>
                          <a:cs typeface="Calibri" panose="020F0502020204030204" pitchFamily="34" charset="0"/>
                        </a:rPr>
                        <a:t>Advantages</a:t>
                      </a:r>
                    </a:p>
                  </a:txBody>
                  <a:tcPr>
                    <a:solidFill>
                      <a:srgbClr val="0070C0"/>
                    </a:solidFill>
                  </a:tcPr>
                </a:tc>
                <a:tc>
                  <a:txBody>
                    <a:bodyPr/>
                    <a:lstStyle/>
                    <a:p>
                      <a:pPr algn="ctr"/>
                      <a:r>
                        <a:rPr lang="en-GB" sz="1600" b="1" noProof="0" dirty="0">
                          <a:latin typeface="Calibri" panose="020F0502020204030204" pitchFamily="34" charset="0"/>
                          <a:cs typeface="Calibri" panose="020F0502020204030204" pitchFamily="34" charset="0"/>
                        </a:rPr>
                        <a:t>Disadvantages</a:t>
                      </a:r>
                    </a:p>
                  </a:txBody>
                  <a:tcPr>
                    <a:solidFill>
                      <a:srgbClr val="0070C0"/>
                    </a:solidFill>
                  </a:tcPr>
                </a:tc>
                <a:extLst>
                  <a:ext uri="{0D108BD9-81ED-4DB2-BD59-A6C34878D82A}">
                    <a16:rowId xmlns:a16="http://schemas.microsoft.com/office/drawing/2014/main" val="791248791"/>
                  </a:ext>
                </a:extLst>
              </a:tr>
              <a:tr h="6641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kern="1200" noProof="0" dirty="0">
                          <a:solidFill>
                            <a:schemeClr val="lt1"/>
                          </a:solidFill>
                          <a:latin typeface="Calibri" panose="020F0502020204030204" pitchFamily="34" charset="0"/>
                          <a:ea typeface="+mn-ea"/>
                          <a:cs typeface="Calibri" panose="020F0502020204030204" pitchFamily="34" charset="0"/>
                        </a:rPr>
                        <a:t>Material</a:t>
                      </a:r>
                    </a:p>
                  </a:txBody>
                  <a:tcPr marL="36000" marR="36000" marT="36000" marB="36000" anchor="ctr">
                    <a:solidFill>
                      <a:schemeClr val="bg1">
                        <a:lumMod val="65000"/>
                      </a:schemeClr>
                    </a:solidFill>
                  </a:tcPr>
                </a:tc>
                <a:tc>
                  <a:txBody>
                    <a:bodyPr/>
                    <a:lstStyle/>
                    <a:p>
                      <a:pPr algn="ctr"/>
                      <a:r>
                        <a:rPr lang="en-GB" sz="1300" noProof="0" dirty="0">
                          <a:latin typeface="Calibri" panose="020F0502020204030204" pitchFamily="34" charset="0"/>
                          <a:cs typeface="Calibri" panose="020F0502020204030204" pitchFamily="34" charset="0"/>
                        </a:rPr>
                        <a:t>Conventional HTS tape</a:t>
                      </a:r>
                    </a:p>
                  </a:txBody>
                  <a:tcPr marL="36000" marR="36000" marT="36000" marB="36000" anchor="ctr">
                    <a:solidFill>
                      <a:schemeClr val="bg1">
                        <a:lumMod val="8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300" noProof="0" dirty="0">
                          <a:latin typeface="Calibri" panose="020F0502020204030204" pitchFamily="34" charset="0"/>
                          <a:cs typeface="Calibri" panose="020F0502020204030204" pitchFamily="34" charset="0"/>
                        </a:rPr>
                        <a:t>REBCO tapes as a first choice. </a:t>
                      </a:r>
                      <a:r>
                        <a:rPr lang="en-GB" sz="1300" noProof="0" dirty="0" err="1">
                          <a:latin typeface="Calibri" panose="020F0502020204030204" pitchFamily="34" charset="0"/>
                          <a:cs typeface="Calibri" panose="020F0502020204030204" pitchFamily="34" charset="0"/>
                        </a:rPr>
                        <a:t>BiSCCO</a:t>
                      </a:r>
                      <a:r>
                        <a:rPr lang="en-GB" sz="1300" noProof="0" dirty="0">
                          <a:latin typeface="Calibri" panose="020F0502020204030204" pitchFamily="34" charset="0"/>
                          <a:cs typeface="Calibri" panose="020F0502020204030204" pitchFamily="34" charset="0"/>
                        </a:rPr>
                        <a:t> 2212 and </a:t>
                      </a:r>
                      <a:r>
                        <a:rPr lang="en-GB" sz="1300" noProof="0" dirty="0" err="1">
                          <a:latin typeface="Calibri" panose="020F0502020204030204" pitchFamily="34" charset="0"/>
                          <a:cs typeface="Calibri" panose="020F0502020204030204" pitchFamily="34" charset="0"/>
                        </a:rPr>
                        <a:t>BiSCCO</a:t>
                      </a:r>
                      <a:r>
                        <a:rPr lang="en-GB" sz="1300" noProof="0" dirty="0">
                          <a:latin typeface="Calibri" panose="020F0502020204030204" pitchFamily="34" charset="0"/>
                          <a:cs typeface="Calibri" panose="020F0502020204030204" pitchFamily="34" charset="0"/>
                        </a:rPr>
                        <a:t> 2223 will also be considered.</a:t>
                      </a:r>
                    </a:p>
                  </a:txBody>
                  <a:tcPr marL="36000" marR="36000" marT="36000" marB="36000" anchor="ctr">
                    <a:solidFill>
                      <a:schemeClr val="bg1">
                        <a:lumMod val="85000"/>
                      </a:schemeClr>
                    </a:solidFill>
                  </a:tcPr>
                </a:tc>
                <a:tc>
                  <a:txBody>
                    <a:bodyPr/>
                    <a:lstStyle/>
                    <a:p>
                      <a:pPr algn="l"/>
                      <a:r>
                        <a:rPr lang="en-GB" sz="1300" noProof="0" dirty="0">
                          <a:latin typeface="Calibri" panose="020F0502020204030204" pitchFamily="34" charset="0"/>
                          <a:cs typeface="Calibri" panose="020F0502020204030204" pitchFamily="34" charset="0"/>
                        </a:rPr>
                        <a:t>High critical temperature</a:t>
                      </a:r>
                    </a:p>
                    <a:p>
                      <a:pPr algn="l"/>
                      <a:r>
                        <a:rPr lang="en-GB" sz="1300" noProof="0" dirty="0">
                          <a:latin typeface="Calibri" panose="020F0502020204030204" pitchFamily="34" charset="0"/>
                          <a:cs typeface="Calibri" panose="020F0502020204030204" pitchFamily="34" charset="0"/>
                        </a:rPr>
                        <a:t>Less power required by the refrigeration system. Easier to remove AC losses.</a:t>
                      </a:r>
                    </a:p>
                  </a:txBody>
                  <a:tcPr marL="36000" marR="36000" marT="36000" marB="36000" anchor="ctr">
                    <a:solidFill>
                      <a:schemeClr val="bg1">
                        <a:lumMod val="85000"/>
                      </a:schemeClr>
                    </a:solidFill>
                  </a:tcPr>
                </a:tc>
                <a:tc>
                  <a:txBody>
                    <a:bodyPr/>
                    <a:lstStyle/>
                    <a:p>
                      <a:pPr algn="l"/>
                      <a:r>
                        <a:rPr lang="en-GB" sz="1300" kern="1200" noProof="0" dirty="0">
                          <a:solidFill>
                            <a:schemeClr val="tx1"/>
                          </a:solidFill>
                          <a:latin typeface="Calibri" panose="020F0502020204030204" pitchFamily="34" charset="0"/>
                          <a:ea typeface="+mn-ea"/>
                          <a:cs typeface="Calibri" panose="020F0502020204030204" pitchFamily="34" charset="0"/>
                        </a:rPr>
                        <a:t>Currently expensive. High AC losses which must be reduced.</a:t>
                      </a:r>
                    </a:p>
                  </a:txBody>
                  <a:tcPr marL="36000" marR="36000" marT="36000" marB="36000" anchor="ctr">
                    <a:solidFill>
                      <a:schemeClr val="bg1">
                        <a:lumMod val="85000"/>
                      </a:schemeClr>
                    </a:solidFill>
                  </a:tcPr>
                </a:tc>
                <a:extLst>
                  <a:ext uri="{0D108BD9-81ED-4DB2-BD59-A6C34878D82A}">
                    <a16:rowId xmlns:a16="http://schemas.microsoft.com/office/drawing/2014/main" val="3867988742"/>
                  </a:ext>
                </a:extLst>
              </a:tr>
              <a:tr h="84862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kern="1200" noProof="0" dirty="0">
                          <a:solidFill>
                            <a:schemeClr val="lt1"/>
                          </a:solidFill>
                          <a:latin typeface="Calibri" panose="020F0502020204030204" pitchFamily="34" charset="0"/>
                          <a:ea typeface="+mn-ea"/>
                          <a:cs typeface="Calibri" panose="020F0502020204030204" pitchFamily="34" charset="0"/>
                        </a:rPr>
                        <a:t>Topology</a:t>
                      </a:r>
                    </a:p>
                  </a:txBody>
                  <a:tcPr marL="36000" marR="36000" marT="36000" marB="36000" anchor="ctr">
                    <a:solidFill>
                      <a:schemeClr val="bg1">
                        <a:lumMod val="65000"/>
                      </a:schemeClr>
                    </a:solidFill>
                  </a:tcPr>
                </a:tc>
                <a:tc>
                  <a:txBody>
                    <a:bodyPr/>
                    <a:lstStyle/>
                    <a:p>
                      <a:pPr algn="ctr"/>
                      <a:r>
                        <a:rPr lang="en-GB" sz="1300" noProof="0" dirty="0">
                          <a:latin typeface="Calibri" panose="020F0502020204030204" pitchFamily="34" charset="0"/>
                          <a:cs typeface="Calibri" panose="020F0502020204030204" pitchFamily="34" charset="0"/>
                        </a:rPr>
                        <a:t>MODULAR</a:t>
                      </a:r>
                    </a:p>
                    <a:p>
                      <a:pPr algn="ctr"/>
                      <a:r>
                        <a:rPr lang="en-GB" sz="1300" noProof="0" dirty="0">
                          <a:latin typeface="Calibri" panose="020F0502020204030204" pitchFamily="34" charset="0"/>
                          <a:cs typeface="Calibri" panose="020F0502020204030204" pitchFamily="34" charset="0"/>
                        </a:rPr>
                        <a:t>TOROIDAL</a:t>
                      </a:r>
                    </a:p>
                  </a:txBody>
                  <a:tcPr marL="36000" marR="36000" marT="36000" marB="36000" anchor="ctr">
                    <a:solidFill>
                      <a:schemeClr val="bg1">
                        <a:lumMod val="85000"/>
                      </a:schemeClr>
                    </a:solidFill>
                  </a:tcPr>
                </a:tc>
                <a:tc>
                  <a:txBody>
                    <a:bodyPr/>
                    <a:lstStyle/>
                    <a:p>
                      <a:pPr algn="l"/>
                      <a:r>
                        <a:rPr lang="en-GB" sz="1300" noProof="0" dirty="0">
                          <a:latin typeface="Calibri" panose="020F0502020204030204" pitchFamily="34" charset="0"/>
                          <a:cs typeface="Calibri" panose="020F0502020204030204" pitchFamily="34" charset="0"/>
                        </a:rPr>
                        <a:t>Toroidal arrangement of individual double-pancake solenoids . Solenoids made from double-pancake coils will also be considered.</a:t>
                      </a:r>
                    </a:p>
                  </a:txBody>
                  <a:tcPr marL="36000" marR="36000" marT="36000" marB="36000" anchor="ctr">
                    <a:solidFill>
                      <a:schemeClr val="bg1">
                        <a:lumMod val="85000"/>
                      </a:schemeClr>
                    </a:solidFill>
                  </a:tcPr>
                </a:tc>
                <a:tc>
                  <a:txBody>
                    <a:bodyPr/>
                    <a:lstStyle/>
                    <a:p>
                      <a:pPr algn="l"/>
                      <a:r>
                        <a:rPr lang="en-GB" sz="1300" noProof="0" dirty="0">
                          <a:latin typeface="Calibri" panose="020F0502020204030204" pitchFamily="34" charset="0"/>
                          <a:cs typeface="Calibri" panose="020F0502020204030204" pitchFamily="34" charset="0"/>
                        </a:rPr>
                        <a:t>Very low leakage flux. Easy to assemble from individual magnets easy to fabricate. Easy scalability and adaptation to different applications (modularity).</a:t>
                      </a:r>
                    </a:p>
                  </a:txBody>
                  <a:tcPr marL="36000" marR="36000" marT="36000" marB="36000" anchor="ctr">
                    <a:solidFill>
                      <a:schemeClr val="bg1">
                        <a:lumMod val="85000"/>
                      </a:schemeClr>
                    </a:solidFill>
                  </a:tcPr>
                </a:tc>
                <a:tc>
                  <a:txBody>
                    <a:bodyPr/>
                    <a:lstStyle/>
                    <a:p>
                      <a:pPr marL="0" indent="0" algn="l">
                        <a:buFontTx/>
                        <a:buNone/>
                      </a:pPr>
                      <a:r>
                        <a:rPr lang="en-GB" sz="1300" noProof="0" dirty="0">
                          <a:solidFill>
                            <a:schemeClr val="tx1"/>
                          </a:solidFill>
                          <a:latin typeface="Calibri" panose="020F0502020204030204" pitchFamily="34" charset="0"/>
                          <a:cs typeface="Calibri" panose="020F0502020204030204" pitchFamily="34" charset="0"/>
                        </a:rPr>
                        <a:t>Lower magnetic energy  density (J/Kg).</a:t>
                      </a:r>
                    </a:p>
                  </a:txBody>
                  <a:tcPr marL="36000" marR="36000" marT="36000" marB="36000" anchor="ctr">
                    <a:solidFill>
                      <a:schemeClr val="bg1">
                        <a:lumMod val="85000"/>
                      </a:schemeClr>
                    </a:solidFill>
                  </a:tcPr>
                </a:tc>
                <a:extLst>
                  <a:ext uri="{0D108BD9-81ED-4DB2-BD59-A6C34878D82A}">
                    <a16:rowId xmlns:a16="http://schemas.microsoft.com/office/drawing/2014/main" val="739923631"/>
                  </a:ext>
                </a:extLst>
              </a:tr>
              <a:tr h="10331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kern="1200" noProof="0" dirty="0">
                          <a:solidFill>
                            <a:schemeClr val="lt1"/>
                          </a:solidFill>
                          <a:latin typeface="Calibri" panose="020F0502020204030204" pitchFamily="34" charset="0"/>
                          <a:ea typeface="+mn-ea"/>
                          <a:cs typeface="Calibri" panose="020F0502020204030204" pitchFamily="34" charset="0"/>
                        </a:rPr>
                        <a:t>Refrigeration</a:t>
                      </a:r>
                    </a:p>
                  </a:txBody>
                  <a:tcPr marL="36000" marR="36000" marT="36000" marB="36000" anchor="ctr">
                    <a:solidFill>
                      <a:schemeClr val="bg1">
                        <a:lumMod val="65000"/>
                      </a:schemeClr>
                    </a:solidFill>
                  </a:tcPr>
                </a:tc>
                <a:tc>
                  <a:txBody>
                    <a:bodyPr/>
                    <a:lstStyle/>
                    <a:p>
                      <a:pPr algn="ctr"/>
                      <a:r>
                        <a:rPr lang="en-GB" sz="1300" noProof="0">
                          <a:latin typeface="Calibri" panose="020F0502020204030204" pitchFamily="34" charset="0"/>
                          <a:cs typeface="Calibri" panose="020F0502020204030204" pitchFamily="34" charset="0"/>
                        </a:rPr>
                        <a:t>CSS</a:t>
                      </a:r>
                    </a:p>
                  </a:txBody>
                  <a:tcPr marL="36000" marR="36000" marT="36000" marB="36000" anchor="ctr">
                    <a:solidFill>
                      <a:schemeClr val="bg1">
                        <a:lumMod val="85000"/>
                      </a:schemeClr>
                    </a:solidFill>
                  </a:tcPr>
                </a:tc>
                <a:tc>
                  <a:txBody>
                    <a:bodyPr/>
                    <a:lstStyle/>
                    <a:p>
                      <a:pPr marL="0" marR="0" lvl="0" indent="0" algn="l" rtl="0" eaLnBrk="1" fontAlgn="auto" latinLnBrk="0" hangingPunct="1">
                        <a:lnSpc>
                          <a:spcPct val="100000"/>
                        </a:lnSpc>
                        <a:spcBef>
                          <a:spcPts val="0"/>
                        </a:spcBef>
                        <a:spcAft>
                          <a:spcPts val="0"/>
                        </a:spcAft>
                        <a:buClrTx/>
                        <a:buSzTx/>
                        <a:buFontTx/>
                        <a:buNone/>
                      </a:pPr>
                      <a:r>
                        <a:rPr lang="en-GB" sz="1300" noProof="0" dirty="0">
                          <a:latin typeface="Calibri" panose="020F0502020204030204" pitchFamily="34" charset="0"/>
                          <a:cs typeface="Calibri" panose="020F0502020204030204" pitchFamily="34" charset="0"/>
                        </a:rPr>
                        <a:t>Forced-flow configuration with the Cryogenic Supply System, where helium gas is circulated through the magnet and cooled down with a cryocooler.</a:t>
                      </a:r>
                    </a:p>
                  </a:txBody>
                  <a:tcPr marL="36000" marR="36000" marT="36000" marB="36000" anchor="ctr">
                    <a:solidFill>
                      <a:schemeClr val="bg1">
                        <a:lumMod val="85000"/>
                      </a:schemeClr>
                    </a:solidFill>
                  </a:tcPr>
                </a:tc>
                <a:tc>
                  <a:txBody>
                    <a:bodyPr/>
                    <a:lstStyle/>
                    <a:p>
                      <a:pPr lvl="0" algn="l"/>
                      <a:r>
                        <a:rPr lang="en-GB" sz="1300" kern="1200" noProof="0" dirty="0">
                          <a:solidFill>
                            <a:schemeClr val="dk1"/>
                          </a:solidFill>
                          <a:latin typeface="Calibri" panose="020F0502020204030204" pitchFamily="34" charset="0"/>
                          <a:ea typeface="+mn-ea"/>
                          <a:cs typeface="Calibri" panose="020F0502020204030204" pitchFamily="34" charset="0"/>
                        </a:rPr>
                        <a:t>Released heat is extracted very close to where it is produced (the wire) since the gas is circulated through the magnet and not removed from conduction.</a:t>
                      </a:r>
                    </a:p>
                  </a:txBody>
                  <a:tcPr marL="36000" marR="36000" marT="36000" marB="36000" anchor="ctr">
                    <a:solidFill>
                      <a:schemeClr val="bg1">
                        <a:lumMod val="85000"/>
                      </a:schemeClr>
                    </a:solidFill>
                  </a:tcPr>
                </a:tc>
                <a:tc>
                  <a:txBody>
                    <a:bodyPr/>
                    <a:lstStyle/>
                    <a:p>
                      <a:pPr marL="0" lvl="0" algn="l" defTabSz="914400" rtl="0" eaLnBrk="1" latinLnBrk="0" hangingPunct="1"/>
                      <a:r>
                        <a:rPr lang="en-GB" sz="1300" kern="1200" noProof="0" dirty="0">
                          <a:solidFill>
                            <a:schemeClr val="dk1"/>
                          </a:solidFill>
                          <a:latin typeface="Calibri" panose="020F0502020204030204" pitchFamily="34" charset="0"/>
                          <a:ea typeface="+mn-ea"/>
                          <a:cs typeface="Calibri" panose="020F0502020204030204" pitchFamily="34" charset="0"/>
                        </a:rPr>
                        <a:t>More complex system than other solutions like conduction cooled devices.</a:t>
                      </a:r>
                    </a:p>
                  </a:txBody>
                  <a:tcPr marL="36000" marR="36000" marT="36000" marB="36000" anchor="ctr">
                    <a:solidFill>
                      <a:schemeClr val="bg1">
                        <a:lumMod val="85000"/>
                      </a:schemeClr>
                    </a:solidFill>
                  </a:tcPr>
                </a:tc>
                <a:extLst>
                  <a:ext uri="{0D108BD9-81ED-4DB2-BD59-A6C34878D82A}">
                    <a16:rowId xmlns:a16="http://schemas.microsoft.com/office/drawing/2014/main" val="1082346225"/>
                  </a:ext>
                </a:extLst>
              </a:tr>
            </a:tbl>
          </a:graphicData>
        </a:graphic>
      </p:graphicFrame>
      <p:sp>
        <p:nvSpPr>
          <p:cNvPr id="6" name="CuadroTexto 5">
            <a:extLst>
              <a:ext uri="{FF2B5EF4-FFF2-40B4-BE49-F238E27FC236}">
                <a16:creationId xmlns:a16="http://schemas.microsoft.com/office/drawing/2014/main" id="{BFAE2EC0-BA8E-8A84-0DA5-8523E2097BB1}"/>
              </a:ext>
            </a:extLst>
          </p:cNvPr>
          <p:cNvSpPr txBox="1"/>
          <p:nvPr/>
        </p:nvSpPr>
        <p:spPr>
          <a:xfrm>
            <a:off x="4950238" y="6433981"/>
            <a:ext cx="6434690" cy="43088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r>
              <a:rPr lang="en-US" sz="1600" b="1" dirty="0">
                <a:solidFill>
                  <a:srgbClr val="7AC8FF"/>
                </a:solidFill>
                <a:latin typeface="Arial"/>
              </a:rPr>
              <a:t>IFAST IIF PITCH </a:t>
            </a:r>
            <a:r>
              <a:rPr lang="en-US" sz="1200" dirty="0">
                <a:solidFill>
                  <a:srgbClr val="7AC8FF"/>
                </a:solidFill>
                <a:latin typeface="Arial"/>
              </a:rPr>
              <a:t>CERN</a:t>
            </a:r>
            <a:r>
              <a:rPr lang="en-US" sz="1200" b="1" dirty="0">
                <a:solidFill>
                  <a:srgbClr val="7AC8FF"/>
                </a:solidFill>
                <a:latin typeface="Arial"/>
              </a:rPr>
              <a:t>, </a:t>
            </a:r>
            <a:r>
              <a:rPr lang="en-US" sz="1200" dirty="0">
                <a:solidFill>
                  <a:srgbClr val="7AC8FF"/>
                </a:solidFill>
                <a:latin typeface="Arial"/>
              </a:rPr>
              <a:t>GENEVA   NOVEMBER 16 2022</a:t>
            </a:r>
            <a:r>
              <a:rPr lang="en-US" sz="2800" b="1" dirty="0">
                <a:solidFill>
                  <a:srgbClr val="7AC8FF"/>
                </a:solidFill>
                <a:latin typeface="Arial"/>
              </a:rPr>
              <a:t> </a:t>
            </a:r>
            <a:endParaRPr lang="es-ES" sz="2800" dirty="0">
              <a:solidFill>
                <a:srgbClr val="7AC8FF"/>
              </a:solidFill>
            </a:endParaRPr>
          </a:p>
        </p:txBody>
      </p:sp>
      <p:grpSp>
        <p:nvGrpSpPr>
          <p:cNvPr id="67" name="Grupo 66">
            <a:extLst>
              <a:ext uri="{FF2B5EF4-FFF2-40B4-BE49-F238E27FC236}">
                <a16:creationId xmlns:a16="http://schemas.microsoft.com/office/drawing/2014/main" id="{4BFF27A3-43A4-BFF9-D3DF-E3D46BE65ED5}"/>
              </a:ext>
            </a:extLst>
          </p:cNvPr>
          <p:cNvGrpSpPr/>
          <p:nvPr/>
        </p:nvGrpSpPr>
        <p:grpSpPr>
          <a:xfrm>
            <a:off x="800628" y="3975982"/>
            <a:ext cx="2154455" cy="2090374"/>
            <a:chOff x="111512" y="3815466"/>
            <a:chExt cx="2154455" cy="2090374"/>
          </a:xfrm>
        </p:grpSpPr>
        <p:pic>
          <p:nvPicPr>
            <p:cNvPr id="37" name="Imagen 167" descr="Diagrama&#10;&#10;Descripción generada automáticamente">
              <a:extLst>
                <a:ext uri="{FF2B5EF4-FFF2-40B4-BE49-F238E27FC236}">
                  <a16:creationId xmlns:a16="http://schemas.microsoft.com/office/drawing/2014/main" id="{5CFC3998-A794-B87E-8A45-1CDDC5C90C89}"/>
                </a:ext>
              </a:extLst>
            </p:cNvPr>
            <p:cNvPicPr>
              <a:picLocks noChangeAspect="1"/>
            </p:cNvPicPr>
            <p:nvPr/>
          </p:nvPicPr>
          <p:blipFill>
            <a:blip r:embed="rId4"/>
            <a:stretch>
              <a:fillRect/>
            </a:stretch>
          </p:blipFill>
          <p:spPr>
            <a:xfrm>
              <a:off x="255809" y="5020873"/>
              <a:ext cx="2010158" cy="884967"/>
            </a:xfrm>
            <a:prstGeom prst="rect">
              <a:avLst/>
            </a:prstGeom>
          </p:spPr>
        </p:pic>
        <p:sp>
          <p:nvSpPr>
            <p:cNvPr id="56" name="CuadroTexto 55">
              <a:extLst>
                <a:ext uri="{FF2B5EF4-FFF2-40B4-BE49-F238E27FC236}">
                  <a16:creationId xmlns:a16="http://schemas.microsoft.com/office/drawing/2014/main" id="{9B9B6C56-CF9E-7A4D-3DEC-82E431CC143E}"/>
                </a:ext>
              </a:extLst>
            </p:cNvPr>
            <p:cNvSpPr txBox="1"/>
            <p:nvPr/>
          </p:nvSpPr>
          <p:spPr>
            <a:xfrm>
              <a:off x="333242" y="3815466"/>
              <a:ext cx="1548083" cy="10156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000" b="1" dirty="0">
                  <a:latin typeface="Calibri" panose="020F0502020204030204" pitchFamily="34" charset="0"/>
                  <a:cs typeface="Calibri" panose="020F0502020204030204" pitchFamily="34" charset="0"/>
                </a:rPr>
                <a:t>MATERIAL:</a:t>
              </a:r>
            </a:p>
            <a:p>
              <a:r>
                <a:rPr lang="en-GB" sz="1000" dirty="0">
                  <a:latin typeface="Calibri" panose="020F0502020204030204" pitchFamily="34" charset="0"/>
                  <a:cs typeface="Calibri" panose="020F0502020204030204" pitchFamily="34" charset="0"/>
                </a:rPr>
                <a:t>1. CU stabilisation (opt.)</a:t>
              </a:r>
            </a:p>
            <a:p>
              <a:r>
                <a:rPr lang="en-GB" sz="1000" dirty="0">
                  <a:latin typeface="Calibri" panose="020F0502020204030204" pitchFamily="34" charset="0"/>
                  <a:cs typeface="Calibri" panose="020F0502020204030204" pitchFamily="34" charset="0"/>
                </a:rPr>
                <a:t>2. Ag </a:t>
              </a:r>
              <a:r>
                <a:rPr lang="en-GB" sz="1000" dirty="0" err="1">
                  <a:latin typeface="Calibri" panose="020F0502020204030204" pitchFamily="34" charset="0"/>
                  <a:cs typeface="Calibri" panose="020F0502020204030204" pitchFamily="34" charset="0"/>
                </a:rPr>
                <a:t>cao</a:t>
              </a:r>
              <a:r>
                <a:rPr lang="en-GB" sz="1000" dirty="0">
                  <a:latin typeface="Calibri" panose="020F0502020204030204" pitchFamily="34" charset="0"/>
                  <a:cs typeface="Calibri" panose="020F0502020204030204" pitchFamily="34" charset="0"/>
                </a:rPr>
                <a:t> layer</a:t>
              </a:r>
            </a:p>
            <a:p>
              <a:r>
                <a:rPr lang="en-GB" sz="1000" dirty="0">
                  <a:latin typeface="Calibri" panose="020F0502020204030204" pitchFamily="34" charset="0"/>
                  <a:cs typeface="Calibri" panose="020F0502020204030204" pitchFamily="34" charset="0"/>
                </a:rPr>
                <a:t>3. REBCO layer</a:t>
              </a:r>
            </a:p>
            <a:p>
              <a:r>
                <a:rPr lang="en-GB" sz="1000" dirty="0">
                  <a:latin typeface="Calibri" panose="020F0502020204030204" pitchFamily="34" charset="0"/>
                  <a:cs typeface="Calibri" panose="020F0502020204030204" pitchFamily="34" charset="0"/>
                </a:rPr>
                <a:t>4. Buffer layer stack</a:t>
              </a:r>
            </a:p>
            <a:p>
              <a:r>
                <a:rPr lang="en-GB" sz="1000" dirty="0">
                  <a:latin typeface="Calibri" panose="020F0502020204030204" pitchFamily="34" charset="0"/>
                  <a:cs typeface="Calibri" panose="020F0502020204030204" pitchFamily="34" charset="0"/>
                </a:rPr>
                <a:t>5. Substrate</a:t>
              </a:r>
            </a:p>
          </p:txBody>
        </p:sp>
        <p:sp>
          <p:nvSpPr>
            <p:cNvPr id="62" name="CuadroTexto 61">
              <a:extLst>
                <a:ext uri="{FF2B5EF4-FFF2-40B4-BE49-F238E27FC236}">
                  <a16:creationId xmlns:a16="http://schemas.microsoft.com/office/drawing/2014/main" id="{400DBE9F-407C-C93A-F2A5-9675F617977A}"/>
                </a:ext>
              </a:extLst>
            </p:cNvPr>
            <p:cNvSpPr txBox="1"/>
            <p:nvPr/>
          </p:nvSpPr>
          <p:spPr>
            <a:xfrm>
              <a:off x="111512" y="4888404"/>
              <a:ext cx="1349297" cy="369332"/>
            </a:xfrm>
            <a:prstGeom prst="rect">
              <a:avLst/>
            </a:prstGeom>
            <a:noFill/>
          </p:spPr>
          <p:txBody>
            <a:bodyPr wrap="square" rtlCol="0">
              <a:spAutoFit/>
            </a:bodyPr>
            <a:lstStyle/>
            <a:p>
              <a:r>
                <a:rPr lang="es-ES" b="1" dirty="0">
                  <a:solidFill>
                    <a:srgbClr val="005DE0"/>
                  </a:solidFill>
                  <a:latin typeface="Calibri" panose="020F0502020204030204" pitchFamily="34" charset="0"/>
                  <a:cs typeface="Calibri" panose="020F0502020204030204" pitchFamily="34" charset="0"/>
                </a:rPr>
                <a:t>WIRE</a:t>
              </a:r>
            </a:p>
          </p:txBody>
        </p:sp>
      </p:grpSp>
      <p:grpSp>
        <p:nvGrpSpPr>
          <p:cNvPr id="3" name="Grupo 2">
            <a:extLst>
              <a:ext uri="{FF2B5EF4-FFF2-40B4-BE49-F238E27FC236}">
                <a16:creationId xmlns:a16="http://schemas.microsoft.com/office/drawing/2014/main" id="{14709E21-7497-709E-4F38-6AC6DCA01807}"/>
              </a:ext>
            </a:extLst>
          </p:cNvPr>
          <p:cNvGrpSpPr/>
          <p:nvPr/>
        </p:nvGrpSpPr>
        <p:grpSpPr>
          <a:xfrm>
            <a:off x="3332667" y="4093290"/>
            <a:ext cx="3703047" cy="2246707"/>
            <a:chOff x="3001366" y="4093290"/>
            <a:chExt cx="3703047" cy="2246707"/>
          </a:xfrm>
        </p:grpSpPr>
        <p:grpSp>
          <p:nvGrpSpPr>
            <p:cNvPr id="68" name="Grupo 67">
              <a:extLst>
                <a:ext uri="{FF2B5EF4-FFF2-40B4-BE49-F238E27FC236}">
                  <a16:creationId xmlns:a16="http://schemas.microsoft.com/office/drawing/2014/main" id="{C2B1D678-E525-7BD7-73D2-A4AB02F9A0B1}"/>
                </a:ext>
              </a:extLst>
            </p:cNvPr>
            <p:cNvGrpSpPr/>
            <p:nvPr/>
          </p:nvGrpSpPr>
          <p:grpSpPr>
            <a:xfrm>
              <a:off x="3001366" y="4712095"/>
              <a:ext cx="3703047" cy="1627902"/>
              <a:chOff x="3001366" y="4866643"/>
              <a:chExt cx="3703047" cy="1627902"/>
            </a:xfrm>
          </p:grpSpPr>
          <p:sp>
            <p:nvSpPr>
              <p:cNvPr id="63" name="CuadroTexto 62">
                <a:extLst>
                  <a:ext uri="{FF2B5EF4-FFF2-40B4-BE49-F238E27FC236}">
                    <a16:creationId xmlns:a16="http://schemas.microsoft.com/office/drawing/2014/main" id="{A6B5AA71-0A19-C0E1-61B0-1C0C46EA36C6}"/>
                  </a:ext>
                </a:extLst>
              </p:cNvPr>
              <p:cNvSpPr txBox="1"/>
              <p:nvPr/>
            </p:nvSpPr>
            <p:spPr>
              <a:xfrm>
                <a:off x="3001366" y="5933617"/>
                <a:ext cx="2196794" cy="369332"/>
              </a:xfrm>
              <a:prstGeom prst="rect">
                <a:avLst/>
              </a:prstGeom>
              <a:noFill/>
            </p:spPr>
            <p:txBody>
              <a:bodyPr wrap="square" rtlCol="0">
                <a:spAutoFit/>
              </a:bodyPr>
              <a:lstStyle/>
              <a:p>
                <a:r>
                  <a:rPr lang="es-ES" b="1" dirty="0">
                    <a:solidFill>
                      <a:srgbClr val="005DE0"/>
                    </a:solidFill>
                    <a:latin typeface="Calibri" panose="020F0502020204030204" pitchFamily="34" charset="0"/>
                    <a:cs typeface="Calibri" panose="020F0502020204030204" pitchFamily="34" charset="0"/>
                  </a:rPr>
                  <a:t>ARRANGEMENT</a:t>
                </a:r>
              </a:p>
            </p:txBody>
          </p:sp>
          <p:pic>
            <p:nvPicPr>
              <p:cNvPr id="60" name="Imagen 59">
                <a:extLst>
                  <a:ext uri="{FF2B5EF4-FFF2-40B4-BE49-F238E27FC236}">
                    <a16:creationId xmlns:a16="http://schemas.microsoft.com/office/drawing/2014/main" id="{D8616FA6-B6DE-89B0-FAFD-151570532E25}"/>
                  </a:ext>
                </a:extLst>
              </p:cNvPr>
              <p:cNvPicPr>
                <a:picLocks noChangeAspect="1"/>
              </p:cNvPicPr>
              <p:nvPr/>
            </p:nvPicPr>
            <p:blipFill rotWithShape="1">
              <a:blip r:embed="rId5"/>
              <a:srcRect l="20000" r="19688"/>
              <a:stretch/>
            </p:blipFill>
            <p:spPr>
              <a:xfrm>
                <a:off x="4743820" y="4866643"/>
                <a:ext cx="1960593" cy="1627902"/>
              </a:xfrm>
              <a:prstGeom prst="rect">
                <a:avLst/>
              </a:prstGeom>
            </p:spPr>
          </p:pic>
        </p:grpSp>
        <p:pic>
          <p:nvPicPr>
            <p:cNvPr id="8" name="Imagen 7">
              <a:extLst>
                <a:ext uri="{FF2B5EF4-FFF2-40B4-BE49-F238E27FC236}">
                  <a16:creationId xmlns:a16="http://schemas.microsoft.com/office/drawing/2014/main" id="{71241A63-9472-DC4C-A60D-C360B2834A1A}"/>
                </a:ext>
              </a:extLst>
            </p:cNvPr>
            <p:cNvPicPr>
              <a:picLocks noChangeAspect="1"/>
            </p:cNvPicPr>
            <p:nvPr/>
          </p:nvPicPr>
          <p:blipFill rotWithShape="1">
            <a:blip r:embed="rId6"/>
            <a:srcRect l="24552" r="21398" b="25661"/>
            <a:stretch/>
          </p:blipFill>
          <p:spPr>
            <a:xfrm>
              <a:off x="3220281" y="4093290"/>
              <a:ext cx="1311966" cy="1353353"/>
            </a:xfrm>
            <a:prstGeom prst="rect">
              <a:avLst/>
            </a:prstGeom>
          </p:spPr>
        </p:pic>
      </p:grpSp>
      <p:grpSp>
        <p:nvGrpSpPr>
          <p:cNvPr id="11" name="Grupo 10">
            <a:extLst>
              <a:ext uri="{FF2B5EF4-FFF2-40B4-BE49-F238E27FC236}">
                <a16:creationId xmlns:a16="http://schemas.microsoft.com/office/drawing/2014/main" id="{65D850EE-F285-EBA7-C69E-7AA8E65CA21D}"/>
              </a:ext>
            </a:extLst>
          </p:cNvPr>
          <p:cNvGrpSpPr/>
          <p:nvPr/>
        </p:nvGrpSpPr>
        <p:grpSpPr>
          <a:xfrm>
            <a:off x="7267412" y="3724178"/>
            <a:ext cx="5397039" cy="2866617"/>
            <a:chOff x="6167480" y="3724178"/>
            <a:chExt cx="5397039" cy="2866617"/>
          </a:xfrm>
        </p:grpSpPr>
        <p:pic>
          <p:nvPicPr>
            <p:cNvPr id="61" name="Imagen 60">
              <a:extLst>
                <a:ext uri="{FF2B5EF4-FFF2-40B4-BE49-F238E27FC236}">
                  <a16:creationId xmlns:a16="http://schemas.microsoft.com/office/drawing/2014/main" id="{927FDAFE-D1E2-D534-922F-F102A4806ED6}"/>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167480" y="3724818"/>
              <a:ext cx="3932313" cy="2865977"/>
            </a:xfrm>
            <a:prstGeom prst="rect">
              <a:avLst/>
            </a:prstGeom>
            <a:noFill/>
            <a:ln>
              <a:noFill/>
            </a:ln>
          </p:spPr>
        </p:pic>
        <p:sp>
          <p:nvSpPr>
            <p:cNvPr id="64" name="CuadroTexto 63">
              <a:extLst>
                <a:ext uri="{FF2B5EF4-FFF2-40B4-BE49-F238E27FC236}">
                  <a16:creationId xmlns:a16="http://schemas.microsoft.com/office/drawing/2014/main" id="{B5D90AB7-B3D4-FA15-977A-06D83A1D5920}"/>
                </a:ext>
              </a:extLst>
            </p:cNvPr>
            <p:cNvSpPr txBox="1"/>
            <p:nvPr/>
          </p:nvSpPr>
          <p:spPr>
            <a:xfrm>
              <a:off x="9105256" y="6200400"/>
              <a:ext cx="2459263" cy="369332"/>
            </a:xfrm>
            <a:prstGeom prst="rect">
              <a:avLst/>
            </a:prstGeom>
            <a:noFill/>
          </p:spPr>
          <p:txBody>
            <a:bodyPr wrap="square" rtlCol="0">
              <a:spAutoFit/>
            </a:bodyPr>
            <a:lstStyle/>
            <a:p>
              <a:r>
                <a:rPr lang="es-ES" b="1" dirty="0">
                  <a:solidFill>
                    <a:srgbClr val="005DE0"/>
                  </a:solidFill>
                  <a:latin typeface="Calibri" panose="020F0502020204030204" pitchFamily="34" charset="0"/>
                  <a:cs typeface="Calibri" panose="020F0502020204030204" pitchFamily="34" charset="0"/>
                </a:rPr>
                <a:t>REFRIGERATION</a:t>
              </a:r>
            </a:p>
          </p:txBody>
        </p:sp>
        <p:pic>
          <p:nvPicPr>
            <p:cNvPr id="9" name="Imagen 8">
              <a:extLst>
                <a:ext uri="{FF2B5EF4-FFF2-40B4-BE49-F238E27FC236}">
                  <a16:creationId xmlns:a16="http://schemas.microsoft.com/office/drawing/2014/main" id="{16259C39-16B0-3329-CD57-A76665CE94F2}"/>
                </a:ext>
              </a:extLst>
            </p:cNvPr>
            <p:cNvPicPr>
              <a:picLocks noChangeAspect="1"/>
            </p:cNvPicPr>
            <p:nvPr/>
          </p:nvPicPr>
          <p:blipFill rotWithShape="1">
            <a:blip r:embed="rId8"/>
            <a:srcRect l="6763" t="27326" b="28491"/>
            <a:stretch/>
          </p:blipFill>
          <p:spPr>
            <a:xfrm rot="5400000">
              <a:off x="6868516" y="4496955"/>
              <a:ext cx="2397719" cy="852166"/>
            </a:xfrm>
            <a:prstGeom prst="rect">
              <a:avLst/>
            </a:prstGeom>
          </p:spPr>
        </p:pic>
      </p:grpSp>
    </p:spTree>
    <p:extLst>
      <p:ext uri="{BB962C8B-B14F-4D97-AF65-F5344CB8AC3E}">
        <p14:creationId xmlns:p14="http://schemas.microsoft.com/office/powerpoint/2010/main" val="2663420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
            <a:extLst>
              <a:ext uri="{FF2B5EF4-FFF2-40B4-BE49-F238E27FC236}">
                <a16:creationId xmlns:a16="http://schemas.microsoft.com/office/drawing/2014/main" id="{C6CD862B-A99B-44B6-896D-BD639F09DF16}"/>
              </a:ext>
            </a:extLst>
          </p:cNvPr>
          <p:cNvSpPr txBox="1"/>
          <p:nvPr/>
        </p:nvSpPr>
        <p:spPr>
          <a:xfrm>
            <a:off x="0" y="17854"/>
            <a:ext cx="11864898" cy="646331"/>
          </a:xfrm>
          <a:prstGeom prst="rect">
            <a:avLst/>
          </a:prstGeom>
          <a:noFill/>
        </p:spPr>
        <p:txBody>
          <a:bodyPr wrap="square" lIns="91440" tIns="45720" rIns="91440" bIns="45720" rtlCol="0" anchor="t">
            <a:spAutoFit/>
          </a:bodyPr>
          <a:lstStyle/>
          <a:p>
            <a:pPr algn="ctr"/>
            <a:r>
              <a:rPr lang="en-GB" sz="3600" dirty="0">
                <a:latin typeface="Calibri" panose="020F0502020204030204" pitchFamily="34" charset="0"/>
                <a:cs typeface="Calibri" panose="020F0502020204030204" pitchFamily="34" charset="0"/>
              </a:rPr>
              <a:t>Project Phases</a:t>
            </a:r>
          </a:p>
        </p:txBody>
      </p:sp>
      <p:sp>
        <p:nvSpPr>
          <p:cNvPr id="102" name="Slide Number Placeholder 3">
            <a:extLst>
              <a:ext uri="{FF2B5EF4-FFF2-40B4-BE49-F238E27FC236}">
                <a16:creationId xmlns:a16="http://schemas.microsoft.com/office/drawing/2014/main" id="{64CAD0DC-DC4D-47BB-B9A0-3AC3E37A1DCB}"/>
              </a:ext>
            </a:extLst>
          </p:cNvPr>
          <p:cNvSpPr>
            <a:spLocks noGrp="1"/>
          </p:cNvSpPr>
          <p:nvPr>
            <p:ph type="sldNum" sz="quarter" idx="12"/>
          </p:nvPr>
        </p:nvSpPr>
        <p:spPr>
          <a:xfrm>
            <a:off x="9982036" y="6461211"/>
            <a:ext cx="1657400" cy="365125"/>
          </a:xfrm>
        </p:spPr>
        <p:txBody>
          <a:bodyPr/>
          <a:lstStyle>
            <a:lvl1pPr>
              <a:defRPr sz="1200">
                <a:solidFill>
                  <a:schemeClr val="accent5"/>
                </a:solidFill>
              </a:defRPr>
            </a:lvl1pPr>
          </a:lstStyle>
          <a:p>
            <a:fld id="{F7A1A58B-7BA1-7E42-8231-6D1CB1C760B1}" type="slidenum">
              <a:rPr lang="en-US" smtClean="0"/>
              <a:pPr/>
              <a:t>6</a:t>
            </a:fld>
            <a:endParaRPr lang="en-US"/>
          </a:p>
        </p:txBody>
      </p:sp>
      <p:pic>
        <p:nvPicPr>
          <p:cNvPr id="114" name="Imagen 113">
            <a:extLst>
              <a:ext uri="{FF2B5EF4-FFF2-40B4-BE49-F238E27FC236}">
                <a16:creationId xmlns:a16="http://schemas.microsoft.com/office/drawing/2014/main" id="{B27AEB8A-A55D-4847-9736-F4E037B63500}"/>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468352" y="127373"/>
            <a:ext cx="1219096" cy="462416"/>
          </a:xfrm>
          <a:prstGeom prst="rect">
            <a:avLst/>
          </a:prstGeom>
        </p:spPr>
      </p:pic>
      <p:sp>
        <p:nvSpPr>
          <p:cNvPr id="2" name="CuadroTexto 1">
            <a:extLst>
              <a:ext uri="{FF2B5EF4-FFF2-40B4-BE49-F238E27FC236}">
                <a16:creationId xmlns:a16="http://schemas.microsoft.com/office/drawing/2014/main" id="{DCBD7644-F91A-FAAF-5E71-FD67E870ACC9}"/>
              </a:ext>
            </a:extLst>
          </p:cNvPr>
          <p:cNvSpPr txBox="1"/>
          <p:nvPr/>
        </p:nvSpPr>
        <p:spPr>
          <a:xfrm>
            <a:off x="4950238" y="6433981"/>
            <a:ext cx="6434690" cy="43088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r>
              <a:rPr lang="en-US" sz="1600" b="1" dirty="0">
                <a:solidFill>
                  <a:srgbClr val="0991D1"/>
                </a:solidFill>
                <a:latin typeface="Arial"/>
              </a:rPr>
              <a:t>IFAST IIF PITCH </a:t>
            </a:r>
            <a:r>
              <a:rPr lang="en-US" sz="1200" dirty="0">
                <a:solidFill>
                  <a:srgbClr val="0991D1"/>
                </a:solidFill>
                <a:latin typeface="Arial"/>
              </a:rPr>
              <a:t>CERN</a:t>
            </a:r>
            <a:r>
              <a:rPr lang="en-US" sz="1200" b="1" dirty="0">
                <a:solidFill>
                  <a:srgbClr val="0991D1"/>
                </a:solidFill>
                <a:latin typeface="Arial"/>
              </a:rPr>
              <a:t>, </a:t>
            </a:r>
            <a:r>
              <a:rPr lang="en-US" sz="1200" dirty="0">
                <a:solidFill>
                  <a:srgbClr val="0991D1"/>
                </a:solidFill>
                <a:latin typeface="Arial"/>
              </a:rPr>
              <a:t>GENEVA   NOVEMBER 16 2022</a:t>
            </a:r>
            <a:r>
              <a:rPr lang="en-US" sz="2800" b="1" dirty="0">
                <a:solidFill>
                  <a:srgbClr val="0991D1"/>
                </a:solidFill>
                <a:latin typeface="Arial"/>
              </a:rPr>
              <a:t> </a:t>
            </a:r>
            <a:endParaRPr lang="es-ES" sz="2800" dirty="0"/>
          </a:p>
        </p:txBody>
      </p:sp>
      <p:grpSp>
        <p:nvGrpSpPr>
          <p:cNvPr id="28" name="Grupo 27">
            <a:extLst>
              <a:ext uri="{FF2B5EF4-FFF2-40B4-BE49-F238E27FC236}">
                <a16:creationId xmlns:a16="http://schemas.microsoft.com/office/drawing/2014/main" id="{D4E9A1A7-8527-30FE-C95D-3DD07BA373B7}"/>
              </a:ext>
            </a:extLst>
          </p:cNvPr>
          <p:cNvGrpSpPr/>
          <p:nvPr/>
        </p:nvGrpSpPr>
        <p:grpSpPr>
          <a:xfrm>
            <a:off x="329243" y="1087228"/>
            <a:ext cx="2562051" cy="4662077"/>
            <a:chOff x="329243" y="1087228"/>
            <a:chExt cx="2562051" cy="4662077"/>
          </a:xfrm>
        </p:grpSpPr>
        <p:sp>
          <p:nvSpPr>
            <p:cNvPr id="30" name="CuadroTexto 3">
              <a:extLst>
                <a:ext uri="{FF2B5EF4-FFF2-40B4-BE49-F238E27FC236}">
                  <a16:creationId xmlns:a16="http://schemas.microsoft.com/office/drawing/2014/main" id="{6A9A26CA-6B69-4189-A610-457DE2A73D2E}"/>
                </a:ext>
              </a:extLst>
            </p:cNvPr>
            <p:cNvSpPr txBox="1"/>
            <p:nvPr/>
          </p:nvSpPr>
          <p:spPr>
            <a:xfrm>
              <a:off x="329243" y="2613786"/>
              <a:ext cx="2240924" cy="138499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1400" dirty="0">
                  <a:solidFill>
                    <a:srgbClr val="005DE0"/>
                  </a:solidFill>
                  <a:latin typeface="Calibri" panose="020F0502020204030204" pitchFamily="34" charset="0"/>
                  <a:cs typeface="Calibri" panose="020F0502020204030204" pitchFamily="34" charset="0"/>
                </a:rPr>
                <a:t>Design of the magnet and the cryostat as well as  the adaptation of the CSS. The system will be modelled and simulated, especially for calculation of AC losses</a:t>
              </a:r>
            </a:p>
          </p:txBody>
        </p:sp>
        <p:pic>
          <p:nvPicPr>
            <p:cNvPr id="91" name="Imagen 90">
              <a:extLst>
                <a:ext uri="{FF2B5EF4-FFF2-40B4-BE49-F238E27FC236}">
                  <a16:creationId xmlns:a16="http://schemas.microsoft.com/office/drawing/2014/main" id="{3E700C9A-4B96-C643-302C-6E022E7FFAFD}"/>
                </a:ext>
              </a:extLst>
            </p:cNvPr>
            <p:cNvPicPr>
              <a:picLocks noChangeAspect="1"/>
            </p:cNvPicPr>
            <p:nvPr/>
          </p:nvPicPr>
          <p:blipFill>
            <a:blip r:embed="rId4"/>
            <a:stretch>
              <a:fillRect/>
            </a:stretch>
          </p:blipFill>
          <p:spPr>
            <a:xfrm>
              <a:off x="375795" y="4220850"/>
              <a:ext cx="2186695" cy="1528455"/>
            </a:xfrm>
            <a:prstGeom prst="rect">
              <a:avLst/>
            </a:prstGeom>
            <a:ln w="19050">
              <a:solidFill>
                <a:schemeClr val="tx1"/>
              </a:solidFill>
            </a:ln>
          </p:spPr>
        </p:pic>
        <p:sp>
          <p:nvSpPr>
            <p:cNvPr id="9" name="Forma libre 8">
              <a:extLst>
                <a:ext uri="{FF2B5EF4-FFF2-40B4-BE49-F238E27FC236}">
                  <a16:creationId xmlns:a16="http://schemas.microsoft.com/office/drawing/2014/main" id="{4FE58A30-E1E4-C877-F724-0B302C2433F9}"/>
                </a:ext>
              </a:extLst>
            </p:cNvPr>
            <p:cNvSpPr/>
            <p:nvPr/>
          </p:nvSpPr>
          <p:spPr>
            <a:xfrm>
              <a:off x="353127" y="1087228"/>
              <a:ext cx="2538167" cy="878500"/>
            </a:xfrm>
            <a:custGeom>
              <a:avLst/>
              <a:gdLst>
                <a:gd name="connsiteX0" fmla="*/ 0 w 2538167"/>
                <a:gd name="connsiteY0" fmla="*/ 0 h 878500"/>
                <a:gd name="connsiteX1" fmla="*/ 2098917 w 2538167"/>
                <a:gd name="connsiteY1" fmla="*/ 0 h 878500"/>
                <a:gd name="connsiteX2" fmla="*/ 2538167 w 2538167"/>
                <a:gd name="connsiteY2" fmla="*/ 439250 h 878500"/>
                <a:gd name="connsiteX3" fmla="*/ 2098917 w 2538167"/>
                <a:gd name="connsiteY3" fmla="*/ 878500 h 878500"/>
                <a:gd name="connsiteX4" fmla="*/ 0 w 2538167"/>
                <a:gd name="connsiteY4" fmla="*/ 878500 h 878500"/>
                <a:gd name="connsiteX5" fmla="*/ 439250 w 2538167"/>
                <a:gd name="connsiteY5" fmla="*/ 439250 h 878500"/>
                <a:gd name="connsiteX6" fmla="*/ 0 w 2538167"/>
                <a:gd name="connsiteY6" fmla="*/ 0 h 87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38167" h="878500">
                  <a:moveTo>
                    <a:pt x="0" y="0"/>
                  </a:moveTo>
                  <a:lnTo>
                    <a:pt x="2098917" y="0"/>
                  </a:lnTo>
                  <a:lnTo>
                    <a:pt x="2538167" y="439250"/>
                  </a:lnTo>
                  <a:lnTo>
                    <a:pt x="2098917" y="878500"/>
                  </a:lnTo>
                  <a:lnTo>
                    <a:pt x="0" y="878500"/>
                  </a:lnTo>
                  <a:lnTo>
                    <a:pt x="439250" y="439250"/>
                  </a:lnTo>
                  <a:lnTo>
                    <a:pt x="0" y="0"/>
                  </a:lnTo>
                  <a:close/>
                </a:path>
              </a:pathLst>
            </a:custGeom>
          </p:spPr>
          <p:style>
            <a:lnRef idx="0">
              <a:schemeClr val="lt1">
                <a:hueOff val="0"/>
                <a:satOff val="0"/>
                <a:lumOff val="0"/>
                <a:alphaOff val="0"/>
              </a:schemeClr>
            </a:lnRef>
            <a:fillRef idx="3">
              <a:schemeClr val="accent4">
                <a:alpha val="90000"/>
                <a:hueOff val="0"/>
                <a:satOff val="0"/>
                <a:lumOff val="0"/>
                <a:alphaOff val="0"/>
              </a:schemeClr>
            </a:fillRef>
            <a:effectRef idx="3">
              <a:schemeClr val="accent4">
                <a:alpha val="90000"/>
                <a:hueOff val="0"/>
                <a:satOff val="0"/>
                <a:lumOff val="0"/>
                <a:alphaOff val="0"/>
              </a:schemeClr>
            </a:effectRef>
            <a:fontRef idx="minor">
              <a:schemeClr val="lt1"/>
            </a:fontRef>
          </p:style>
          <p:txBody>
            <a:bodyPr spcFirstLastPara="0" vert="horz" wrap="square" lIns="491257" tIns="17336" rIns="456586" bIns="17336" numCol="1" spcCol="1270" anchor="ctr" anchorCtr="0">
              <a:noAutofit/>
            </a:bodyPr>
            <a:lstStyle/>
            <a:p>
              <a:pPr marL="0" lvl="0" indent="0" algn="ctr" defTabSz="577850">
                <a:lnSpc>
                  <a:spcPct val="90000"/>
                </a:lnSpc>
                <a:spcBef>
                  <a:spcPct val="0"/>
                </a:spcBef>
                <a:spcAft>
                  <a:spcPct val="35000"/>
                </a:spcAft>
                <a:buNone/>
              </a:pPr>
              <a:r>
                <a:rPr lang="en-GB" sz="1300" kern="1200" noProof="0" dirty="0">
                  <a:latin typeface="Montserrat"/>
                </a:rPr>
                <a:t>Design, </a:t>
              </a:r>
              <a:r>
                <a:rPr lang="en-GB" sz="1400" kern="1200" noProof="0" dirty="0">
                  <a:latin typeface="Montserrat"/>
                </a:rPr>
                <a:t>Modelling</a:t>
              </a:r>
              <a:r>
                <a:rPr lang="en-GB" sz="1300" kern="1200" noProof="0" dirty="0">
                  <a:latin typeface="Montserrat"/>
                </a:rPr>
                <a:t> &amp; simulation</a:t>
              </a:r>
            </a:p>
          </p:txBody>
        </p:sp>
      </p:grpSp>
      <p:grpSp>
        <p:nvGrpSpPr>
          <p:cNvPr id="29" name="Grupo 28">
            <a:extLst>
              <a:ext uri="{FF2B5EF4-FFF2-40B4-BE49-F238E27FC236}">
                <a16:creationId xmlns:a16="http://schemas.microsoft.com/office/drawing/2014/main" id="{90B418F4-75DD-4E94-522F-0D87833F8CAE}"/>
              </a:ext>
            </a:extLst>
          </p:cNvPr>
          <p:cNvGrpSpPr/>
          <p:nvPr/>
        </p:nvGrpSpPr>
        <p:grpSpPr>
          <a:xfrm>
            <a:off x="2629537" y="1087228"/>
            <a:ext cx="2648276" cy="4673396"/>
            <a:chOff x="2629537" y="1087228"/>
            <a:chExt cx="2648276" cy="4673396"/>
          </a:xfrm>
        </p:grpSpPr>
        <p:sp>
          <p:nvSpPr>
            <p:cNvPr id="31" name="CuadroTexto 4">
              <a:extLst>
                <a:ext uri="{FF2B5EF4-FFF2-40B4-BE49-F238E27FC236}">
                  <a16:creationId xmlns:a16="http://schemas.microsoft.com/office/drawing/2014/main" id="{E2CEDC57-4A5B-493B-BA3E-59029655EC7B}"/>
                </a:ext>
              </a:extLst>
            </p:cNvPr>
            <p:cNvSpPr txBox="1"/>
            <p:nvPr/>
          </p:nvSpPr>
          <p:spPr>
            <a:xfrm>
              <a:off x="2629537" y="2615414"/>
              <a:ext cx="2240924" cy="138499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1400" dirty="0">
                  <a:solidFill>
                    <a:srgbClr val="005DE0"/>
                  </a:solidFill>
                  <a:latin typeface="Calibri" panose="020F0502020204030204" pitchFamily="34" charset="0"/>
                  <a:cs typeface="Calibri" panose="020F0502020204030204" pitchFamily="34" charset="0"/>
                </a:rPr>
                <a:t>The magnet will be made from a commercial HTS coil. The CSS will be adapted from an existing unit and the cryostat will be done ad hoc</a:t>
              </a:r>
            </a:p>
          </p:txBody>
        </p:sp>
        <p:pic>
          <p:nvPicPr>
            <p:cNvPr id="92" name="Imagen 91">
              <a:extLst>
                <a:ext uri="{FF2B5EF4-FFF2-40B4-BE49-F238E27FC236}">
                  <a16:creationId xmlns:a16="http://schemas.microsoft.com/office/drawing/2014/main" id="{E55D5920-B227-F98D-C889-7DB711757373}"/>
                </a:ext>
              </a:extLst>
            </p:cNvPr>
            <p:cNvPicPr>
              <a:picLocks noChangeAspect="1"/>
            </p:cNvPicPr>
            <p:nvPr/>
          </p:nvPicPr>
          <p:blipFill>
            <a:blip r:embed="rId5"/>
            <a:stretch>
              <a:fillRect/>
            </a:stretch>
          </p:blipFill>
          <p:spPr>
            <a:xfrm>
              <a:off x="2741176" y="4205290"/>
              <a:ext cx="1924263" cy="1555334"/>
            </a:xfrm>
            <a:prstGeom prst="rect">
              <a:avLst/>
            </a:prstGeom>
            <a:ln w="19050">
              <a:solidFill>
                <a:schemeClr val="tx1"/>
              </a:solidFill>
            </a:ln>
          </p:spPr>
        </p:pic>
        <p:sp>
          <p:nvSpPr>
            <p:cNvPr id="93" name="Forma libre 92">
              <a:extLst>
                <a:ext uri="{FF2B5EF4-FFF2-40B4-BE49-F238E27FC236}">
                  <a16:creationId xmlns:a16="http://schemas.microsoft.com/office/drawing/2014/main" id="{3E031C81-8396-9BA3-61B7-D367E8AE8C12}"/>
                </a:ext>
              </a:extLst>
            </p:cNvPr>
            <p:cNvSpPr/>
            <p:nvPr/>
          </p:nvSpPr>
          <p:spPr>
            <a:xfrm>
              <a:off x="2667484" y="1087228"/>
              <a:ext cx="2610329" cy="878500"/>
            </a:xfrm>
            <a:custGeom>
              <a:avLst/>
              <a:gdLst>
                <a:gd name="connsiteX0" fmla="*/ 0 w 2610329"/>
                <a:gd name="connsiteY0" fmla="*/ 0 h 878500"/>
                <a:gd name="connsiteX1" fmla="*/ 2171079 w 2610329"/>
                <a:gd name="connsiteY1" fmla="*/ 0 h 878500"/>
                <a:gd name="connsiteX2" fmla="*/ 2610329 w 2610329"/>
                <a:gd name="connsiteY2" fmla="*/ 439250 h 878500"/>
                <a:gd name="connsiteX3" fmla="*/ 2171079 w 2610329"/>
                <a:gd name="connsiteY3" fmla="*/ 878500 h 878500"/>
                <a:gd name="connsiteX4" fmla="*/ 0 w 2610329"/>
                <a:gd name="connsiteY4" fmla="*/ 878500 h 878500"/>
                <a:gd name="connsiteX5" fmla="*/ 439250 w 2610329"/>
                <a:gd name="connsiteY5" fmla="*/ 439250 h 878500"/>
                <a:gd name="connsiteX6" fmla="*/ 0 w 2610329"/>
                <a:gd name="connsiteY6" fmla="*/ 0 h 87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10329" h="878500">
                  <a:moveTo>
                    <a:pt x="0" y="0"/>
                  </a:moveTo>
                  <a:lnTo>
                    <a:pt x="2171079" y="0"/>
                  </a:lnTo>
                  <a:lnTo>
                    <a:pt x="2610329" y="439250"/>
                  </a:lnTo>
                  <a:lnTo>
                    <a:pt x="2171079" y="878500"/>
                  </a:lnTo>
                  <a:lnTo>
                    <a:pt x="0" y="878500"/>
                  </a:lnTo>
                  <a:lnTo>
                    <a:pt x="439250" y="439250"/>
                  </a:lnTo>
                  <a:lnTo>
                    <a:pt x="0" y="0"/>
                  </a:lnTo>
                  <a:close/>
                </a:path>
              </a:pathLst>
            </a:custGeom>
          </p:spPr>
          <p:style>
            <a:lnRef idx="0">
              <a:schemeClr val="lt1">
                <a:hueOff val="0"/>
                <a:satOff val="0"/>
                <a:lumOff val="0"/>
                <a:alphaOff val="0"/>
              </a:schemeClr>
            </a:lnRef>
            <a:fillRef idx="3">
              <a:schemeClr val="accent4">
                <a:alpha val="90000"/>
                <a:hueOff val="0"/>
                <a:satOff val="0"/>
                <a:lumOff val="0"/>
                <a:alphaOff val="-13333"/>
              </a:schemeClr>
            </a:fillRef>
            <a:effectRef idx="3">
              <a:schemeClr val="accent4">
                <a:alpha val="90000"/>
                <a:hueOff val="0"/>
                <a:satOff val="0"/>
                <a:lumOff val="0"/>
                <a:alphaOff val="-13333"/>
              </a:schemeClr>
            </a:effectRef>
            <a:fontRef idx="minor">
              <a:schemeClr val="lt1"/>
            </a:fontRef>
          </p:style>
          <p:txBody>
            <a:bodyPr spcFirstLastPara="0" vert="horz" wrap="square" lIns="495257" tIns="18669" rIns="457919" bIns="18669" numCol="1" spcCol="1270" anchor="ctr" anchorCtr="0">
              <a:noAutofit/>
            </a:bodyPr>
            <a:lstStyle/>
            <a:p>
              <a:pPr marL="0" lvl="0" indent="0" algn="ctr" defTabSz="622300">
                <a:lnSpc>
                  <a:spcPct val="90000"/>
                </a:lnSpc>
                <a:spcBef>
                  <a:spcPct val="0"/>
                </a:spcBef>
                <a:spcAft>
                  <a:spcPct val="35000"/>
                </a:spcAft>
                <a:buNone/>
              </a:pPr>
              <a:r>
                <a:rPr lang="en-GB" sz="1400" kern="1200" noProof="0" dirty="0">
                  <a:latin typeface="Montserrat"/>
                </a:rPr>
                <a:t>Manufacturing</a:t>
              </a:r>
            </a:p>
          </p:txBody>
        </p:sp>
      </p:grpSp>
      <p:grpSp>
        <p:nvGrpSpPr>
          <p:cNvPr id="96" name="Grupo 95">
            <a:extLst>
              <a:ext uri="{FF2B5EF4-FFF2-40B4-BE49-F238E27FC236}">
                <a16:creationId xmlns:a16="http://schemas.microsoft.com/office/drawing/2014/main" id="{7650C933-B520-6ADE-8EEC-2354993830A4}"/>
              </a:ext>
            </a:extLst>
          </p:cNvPr>
          <p:cNvGrpSpPr/>
          <p:nvPr/>
        </p:nvGrpSpPr>
        <p:grpSpPr>
          <a:xfrm>
            <a:off x="5007866" y="1087228"/>
            <a:ext cx="2822767" cy="5194394"/>
            <a:chOff x="5007866" y="1087228"/>
            <a:chExt cx="2822767" cy="5194394"/>
          </a:xfrm>
        </p:grpSpPr>
        <p:sp>
          <p:nvSpPr>
            <p:cNvPr id="32" name="CuadroTexto 5">
              <a:extLst>
                <a:ext uri="{FF2B5EF4-FFF2-40B4-BE49-F238E27FC236}">
                  <a16:creationId xmlns:a16="http://schemas.microsoft.com/office/drawing/2014/main" id="{37C6FEA3-AB56-4849-9D09-277FF777697E}"/>
                </a:ext>
              </a:extLst>
            </p:cNvPr>
            <p:cNvSpPr txBox="1"/>
            <p:nvPr/>
          </p:nvSpPr>
          <p:spPr>
            <a:xfrm>
              <a:off x="5007866" y="2602412"/>
              <a:ext cx="2540906" cy="138499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GB" sz="1400" dirty="0">
                  <a:solidFill>
                    <a:srgbClr val="005DE0"/>
                  </a:solidFill>
                  <a:latin typeface="Calibri" panose="020F0502020204030204" pitchFamily="34" charset="0"/>
                  <a:cs typeface="Calibri" panose="020F0502020204030204" pitchFamily="34" charset="0"/>
                </a:rPr>
                <a:t>Static &amp; Dynamic tests will be performed. The first to characterise the magnet critical current vs temperature and the second to evaluate AC losses when ramping the magnet. </a:t>
              </a:r>
            </a:p>
          </p:txBody>
        </p:sp>
        <p:grpSp>
          <p:nvGrpSpPr>
            <p:cNvPr id="3" name="Grupo 2">
              <a:extLst>
                <a:ext uri="{FF2B5EF4-FFF2-40B4-BE49-F238E27FC236}">
                  <a16:creationId xmlns:a16="http://schemas.microsoft.com/office/drawing/2014/main" id="{C66E2B03-68E1-6E05-E567-604AF7A54889}"/>
                </a:ext>
              </a:extLst>
            </p:cNvPr>
            <p:cNvGrpSpPr/>
            <p:nvPr/>
          </p:nvGrpSpPr>
          <p:grpSpPr>
            <a:xfrm>
              <a:off x="5185722" y="4171262"/>
              <a:ext cx="1924263" cy="2110360"/>
              <a:chOff x="6836180" y="3677652"/>
              <a:chExt cx="2195752" cy="2528328"/>
            </a:xfrm>
          </p:grpSpPr>
          <p:grpSp>
            <p:nvGrpSpPr>
              <p:cNvPr id="4" name="Grupo 3">
                <a:extLst>
                  <a:ext uri="{FF2B5EF4-FFF2-40B4-BE49-F238E27FC236}">
                    <a16:creationId xmlns:a16="http://schemas.microsoft.com/office/drawing/2014/main" id="{7DAFF815-4505-E2E0-A4BA-C0014C99E223}"/>
                  </a:ext>
                </a:extLst>
              </p:cNvPr>
              <p:cNvGrpSpPr/>
              <p:nvPr/>
            </p:nvGrpSpPr>
            <p:grpSpPr>
              <a:xfrm>
                <a:off x="6836180" y="3677652"/>
                <a:ext cx="2195752" cy="2528328"/>
                <a:chOff x="7334948" y="3677652"/>
                <a:chExt cx="2195752" cy="2528328"/>
              </a:xfrm>
            </p:grpSpPr>
            <p:grpSp>
              <p:nvGrpSpPr>
                <p:cNvPr id="10" name="Grupo 9">
                  <a:extLst>
                    <a:ext uri="{FF2B5EF4-FFF2-40B4-BE49-F238E27FC236}">
                      <a16:creationId xmlns:a16="http://schemas.microsoft.com/office/drawing/2014/main" id="{CEB7185C-A44F-8CCE-6055-D6C3E292EDC3}"/>
                    </a:ext>
                  </a:extLst>
                </p:cNvPr>
                <p:cNvGrpSpPr/>
                <p:nvPr/>
              </p:nvGrpSpPr>
              <p:grpSpPr>
                <a:xfrm>
                  <a:off x="7334949" y="3677652"/>
                  <a:ext cx="2195751" cy="2528328"/>
                  <a:chOff x="8647857" y="1365225"/>
                  <a:chExt cx="5067053" cy="4747583"/>
                </a:xfrm>
              </p:grpSpPr>
              <p:grpSp>
                <p:nvGrpSpPr>
                  <p:cNvPr id="11" name="Grupo 10">
                    <a:extLst>
                      <a:ext uri="{FF2B5EF4-FFF2-40B4-BE49-F238E27FC236}">
                        <a16:creationId xmlns:a16="http://schemas.microsoft.com/office/drawing/2014/main" id="{455EC493-7331-A3B5-6626-7BF9FEAEDE56}"/>
                      </a:ext>
                    </a:extLst>
                  </p:cNvPr>
                  <p:cNvGrpSpPr/>
                  <p:nvPr/>
                </p:nvGrpSpPr>
                <p:grpSpPr>
                  <a:xfrm>
                    <a:off x="8647857" y="1365225"/>
                    <a:ext cx="5067053" cy="4747583"/>
                    <a:chOff x="4318416" y="150344"/>
                    <a:chExt cx="5067053" cy="4747583"/>
                  </a:xfrm>
                </p:grpSpPr>
                <p:grpSp>
                  <p:nvGrpSpPr>
                    <p:cNvPr id="35" name="Grupo 34">
                      <a:extLst>
                        <a:ext uri="{FF2B5EF4-FFF2-40B4-BE49-F238E27FC236}">
                          <a16:creationId xmlns:a16="http://schemas.microsoft.com/office/drawing/2014/main" id="{400E70F5-0D50-243D-2CBD-AD898EC230EB}"/>
                        </a:ext>
                      </a:extLst>
                    </p:cNvPr>
                    <p:cNvGrpSpPr/>
                    <p:nvPr/>
                  </p:nvGrpSpPr>
                  <p:grpSpPr>
                    <a:xfrm>
                      <a:off x="4318416" y="150344"/>
                      <a:ext cx="5067053" cy="4747583"/>
                      <a:chOff x="4318416" y="150344"/>
                      <a:chExt cx="5067053" cy="4747583"/>
                    </a:xfrm>
                  </p:grpSpPr>
                  <p:sp>
                    <p:nvSpPr>
                      <p:cNvPr id="37" name="Rectángulo 36">
                        <a:extLst>
                          <a:ext uri="{FF2B5EF4-FFF2-40B4-BE49-F238E27FC236}">
                            <a16:creationId xmlns:a16="http://schemas.microsoft.com/office/drawing/2014/main" id="{EB6D04F5-EA03-7E99-FF2C-C250EEB342C3}"/>
                          </a:ext>
                        </a:extLst>
                      </p:cNvPr>
                      <p:cNvSpPr/>
                      <p:nvPr/>
                    </p:nvSpPr>
                    <p:spPr>
                      <a:xfrm>
                        <a:off x="4318416" y="824006"/>
                        <a:ext cx="5067053" cy="4073921"/>
                      </a:xfrm>
                      <a:prstGeom prst="rect">
                        <a:avLst/>
                      </a:prstGeom>
                      <a:solidFill>
                        <a:schemeClr val="bg2">
                          <a:lumMod val="8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nvGrpSpPr>
                      <p:cNvPr id="38" name="Grupo 37">
                        <a:extLst>
                          <a:ext uri="{FF2B5EF4-FFF2-40B4-BE49-F238E27FC236}">
                            <a16:creationId xmlns:a16="http://schemas.microsoft.com/office/drawing/2014/main" id="{A11EE6FF-0A34-84D8-A248-CE9D98074210}"/>
                          </a:ext>
                        </a:extLst>
                      </p:cNvPr>
                      <p:cNvGrpSpPr/>
                      <p:nvPr/>
                    </p:nvGrpSpPr>
                    <p:grpSpPr>
                      <a:xfrm>
                        <a:off x="4814608" y="619884"/>
                        <a:ext cx="3845520" cy="4034278"/>
                        <a:chOff x="4460278" y="1319134"/>
                        <a:chExt cx="3845520" cy="4034278"/>
                      </a:xfrm>
                    </p:grpSpPr>
                    <p:sp>
                      <p:nvSpPr>
                        <p:cNvPr id="64" name="Rectángulo 63">
                          <a:extLst>
                            <a:ext uri="{FF2B5EF4-FFF2-40B4-BE49-F238E27FC236}">
                              <a16:creationId xmlns:a16="http://schemas.microsoft.com/office/drawing/2014/main" id="{BE04843F-09CB-253D-EB2A-E3A0C79BB538}"/>
                            </a:ext>
                          </a:extLst>
                        </p:cNvPr>
                        <p:cNvSpPr/>
                        <p:nvPr/>
                      </p:nvSpPr>
                      <p:spPr>
                        <a:xfrm>
                          <a:off x="4460278" y="3054629"/>
                          <a:ext cx="3829485" cy="2297580"/>
                        </a:xfrm>
                        <a:prstGeom prst="rect">
                          <a:avLst/>
                        </a:prstGeom>
                        <a:solidFill>
                          <a:schemeClr val="accent2">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ángulo 64">
                          <a:extLst>
                            <a:ext uri="{FF2B5EF4-FFF2-40B4-BE49-F238E27FC236}">
                              <a16:creationId xmlns:a16="http://schemas.microsoft.com/office/drawing/2014/main" id="{B85A2490-CCBD-C28B-997E-BF6157BF6ACC}"/>
                            </a:ext>
                          </a:extLst>
                        </p:cNvPr>
                        <p:cNvSpPr/>
                        <p:nvPr/>
                      </p:nvSpPr>
                      <p:spPr>
                        <a:xfrm>
                          <a:off x="7630192" y="3057998"/>
                          <a:ext cx="675606" cy="2295408"/>
                        </a:xfrm>
                        <a:prstGeom prst="rect">
                          <a:avLst/>
                        </a:prstGeom>
                        <a:solidFill>
                          <a:schemeClr val="accent2">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66" name="Rectángulo 65">
                          <a:extLst>
                            <a:ext uri="{FF2B5EF4-FFF2-40B4-BE49-F238E27FC236}">
                              <a16:creationId xmlns:a16="http://schemas.microsoft.com/office/drawing/2014/main" id="{51630028-108B-232A-9CEA-7D2B08312075}"/>
                            </a:ext>
                          </a:extLst>
                        </p:cNvPr>
                        <p:cNvSpPr/>
                        <p:nvPr/>
                      </p:nvSpPr>
                      <p:spPr>
                        <a:xfrm>
                          <a:off x="4460278" y="3059045"/>
                          <a:ext cx="675606" cy="2294367"/>
                        </a:xfrm>
                        <a:prstGeom prst="rect">
                          <a:avLst/>
                        </a:prstGeom>
                        <a:solidFill>
                          <a:schemeClr val="accent2">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en-GB"/>
                        </a:p>
                      </p:txBody>
                    </p:sp>
                    <p:sp>
                      <p:nvSpPr>
                        <p:cNvPr id="67" name="Rectángulo 66">
                          <a:extLst>
                            <a:ext uri="{FF2B5EF4-FFF2-40B4-BE49-F238E27FC236}">
                              <a16:creationId xmlns:a16="http://schemas.microsoft.com/office/drawing/2014/main" id="{862EAA18-10C0-834D-4757-6161320CE501}"/>
                            </a:ext>
                          </a:extLst>
                        </p:cNvPr>
                        <p:cNvSpPr/>
                        <p:nvPr/>
                      </p:nvSpPr>
                      <p:spPr>
                        <a:xfrm>
                          <a:off x="4608213" y="3186821"/>
                          <a:ext cx="371193" cy="2064190"/>
                        </a:xfrm>
                        <a:prstGeom prst="rect">
                          <a:avLst/>
                        </a:prstGeom>
                        <a:pattFill prst="sphere">
                          <a:fgClr>
                            <a:srgbClr val="CFA532"/>
                          </a:fgClr>
                          <a:bgClr>
                            <a:schemeClr val="bg1"/>
                          </a:bgClr>
                        </a:pattFill>
                        <a:ln w="28575">
                          <a:solidFill>
                            <a:srgbClr val="996633"/>
                          </a:solidFill>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8" name="Rectángulo 67">
                          <a:extLst>
                            <a:ext uri="{FF2B5EF4-FFF2-40B4-BE49-F238E27FC236}">
                              <a16:creationId xmlns:a16="http://schemas.microsoft.com/office/drawing/2014/main" id="{8FE39027-BD4F-24F9-994A-BEDA4B47F53D}"/>
                            </a:ext>
                          </a:extLst>
                        </p:cNvPr>
                        <p:cNvSpPr/>
                        <p:nvPr/>
                      </p:nvSpPr>
                      <p:spPr>
                        <a:xfrm>
                          <a:off x="7766364" y="3186820"/>
                          <a:ext cx="371192" cy="2064190"/>
                        </a:xfrm>
                        <a:prstGeom prst="rect">
                          <a:avLst/>
                        </a:prstGeom>
                        <a:pattFill prst="sphere">
                          <a:fgClr>
                            <a:srgbClr val="CFA532"/>
                          </a:fgClr>
                          <a:bgClr>
                            <a:schemeClr val="bg1"/>
                          </a:bgClr>
                        </a:pattFill>
                        <a:ln w="28575">
                          <a:solidFill>
                            <a:srgbClr val="996633"/>
                          </a:solidFill>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9" name="Grupo 68">
                          <a:extLst>
                            <a:ext uri="{FF2B5EF4-FFF2-40B4-BE49-F238E27FC236}">
                              <a16:creationId xmlns:a16="http://schemas.microsoft.com/office/drawing/2014/main" id="{ADC3E8C1-0415-60B1-01F3-DF0A4CE7450D}"/>
                            </a:ext>
                          </a:extLst>
                        </p:cNvPr>
                        <p:cNvGrpSpPr/>
                        <p:nvPr/>
                      </p:nvGrpSpPr>
                      <p:grpSpPr>
                        <a:xfrm>
                          <a:off x="4719828" y="1489946"/>
                          <a:ext cx="2963852" cy="1608852"/>
                          <a:chOff x="9097851" y="1693146"/>
                          <a:chExt cx="1940233" cy="1320952"/>
                        </a:xfrm>
                      </p:grpSpPr>
                      <p:grpSp>
                        <p:nvGrpSpPr>
                          <p:cNvPr id="72" name="Grupo 71">
                            <a:extLst>
                              <a:ext uri="{FF2B5EF4-FFF2-40B4-BE49-F238E27FC236}">
                                <a16:creationId xmlns:a16="http://schemas.microsoft.com/office/drawing/2014/main" id="{6D7C5EED-96F0-AC2A-6C1C-8FAA9C7B922D}"/>
                              </a:ext>
                            </a:extLst>
                          </p:cNvPr>
                          <p:cNvGrpSpPr/>
                          <p:nvPr/>
                        </p:nvGrpSpPr>
                        <p:grpSpPr>
                          <a:xfrm>
                            <a:off x="9154343" y="1693146"/>
                            <a:ext cx="1883741" cy="898255"/>
                            <a:chOff x="9198793" y="1489946"/>
                            <a:chExt cx="1883741" cy="898255"/>
                          </a:xfrm>
                        </p:grpSpPr>
                        <p:grpSp>
                          <p:nvGrpSpPr>
                            <p:cNvPr id="76" name="Grupo 75">
                              <a:extLst>
                                <a:ext uri="{FF2B5EF4-FFF2-40B4-BE49-F238E27FC236}">
                                  <a16:creationId xmlns:a16="http://schemas.microsoft.com/office/drawing/2014/main" id="{7CB7BE3F-385B-5A57-9BB3-DD2448BF38BE}"/>
                                </a:ext>
                              </a:extLst>
                            </p:cNvPr>
                            <p:cNvGrpSpPr/>
                            <p:nvPr/>
                          </p:nvGrpSpPr>
                          <p:grpSpPr>
                            <a:xfrm>
                              <a:off x="9247078" y="1763208"/>
                              <a:ext cx="1835456" cy="624993"/>
                              <a:chOff x="9247078" y="1763208"/>
                              <a:chExt cx="1835456" cy="624993"/>
                            </a:xfrm>
                          </p:grpSpPr>
                          <p:grpSp>
                            <p:nvGrpSpPr>
                              <p:cNvPr id="83" name="Grupo 82">
                                <a:extLst>
                                  <a:ext uri="{FF2B5EF4-FFF2-40B4-BE49-F238E27FC236}">
                                    <a16:creationId xmlns:a16="http://schemas.microsoft.com/office/drawing/2014/main" id="{6585ABB1-56CC-0043-A7D3-417C2CA7945B}"/>
                                  </a:ext>
                                </a:extLst>
                              </p:cNvPr>
                              <p:cNvGrpSpPr/>
                              <p:nvPr/>
                            </p:nvGrpSpPr>
                            <p:grpSpPr>
                              <a:xfrm>
                                <a:off x="10007304" y="1763208"/>
                                <a:ext cx="961719" cy="253500"/>
                                <a:chOff x="10007304" y="1763208"/>
                                <a:chExt cx="961719" cy="253500"/>
                              </a:xfrm>
                            </p:grpSpPr>
                            <p:cxnSp>
                              <p:nvCxnSpPr>
                                <p:cNvPr id="89" name="Conector: angular 733">
                                  <a:extLst>
                                    <a:ext uri="{FF2B5EF4-FFF2-40B4-BE49-F238E27FC236}">
                                      <a16:creationId xmlns:a16="http://schemas.microsoft.com/office/drawing/2014/main" id="{8045DE1D-19A3-CECF-4C8E-6EB8395DFB37}"/>
                                    </a:ext>
                                  </a:extLst>
                                </p:cNvPr>
                                <p:cNvCxnSpPr>
                                  <a:cxnSpLocks/>
                                </p:cNvCxnSpPr>
                                <p:nvPr/>
                              </p:nvCxnSpPr>
                              <p:spPr>
                                <a:xfrm rot="10800000" flipV="1">
                                  <a:off x="10336792" y="1763208"/>
                                  <a:ext cx="632231" cy="253500"/>
                                </a:xfrm>
                                <a:prstGeom prst="bentConnector3">
                                  <a:avLst>
                                    <a:gd name="adj1" fmla="val -51671"/>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0" name="Conector recto 89">
                                  <a:extLst>
                                    <a:ext uri="{FF2B5EF4-FFF2-40B4-BE49-F238E27FC236}">
                                      <a16:creationId xmlns:a16="http://schemas.microsoft.com/office/drawing/2014/main" id="{FE375A13-EEF8-3950-1831-1E17BB07FA14}"/>
                                    </a:ext>
                                  </a:extLst>
                                </p:cNvPr>
                                <p:cNvCxnSpPr>
                                  <a:cxnSpLocks/>
                                </p:cNvCxnSpPr>
                                <p:nvPr/>
                              </p:nvCxnSpPr>
                              <p:spPr>
                                <a:xfrm flipH="1" flipV="1">
                                  <a:off x="10007304" y="2015301"/>
                                  <a:ext cx="329488" cy="625"/>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84" name="Conector: angular 728">
                                <a:extLst>
                                  <a:ext uri="{FF2B5EF4-FFF2-40B4-BE49-F238E27FC236}">
                                    <a16:creationId xmlns:a16="http://schemas.microsoft.com/office/drawing/2014/main" id="{20C1B148-4FB8-67C3-19A6-B842E67722D8}"/>
                                  </a:ext>
                                </a:extLst>
                              </p:cNvPr>
                              <p:cNvCxnSpPr>
                                <a:cxnSpLocks/>
                              </p:cNvCxnSpPr>
                              <p:nvPr/>
                            </p:nvCxnSpPr>
                            <p:spPr>
                              <a:xfrm flipV="1">
                                <a:off x="9327295" y="2015277"/>
                                <a:ext cx="685420" cy="117695"/>
                              </a:xfrm>
                              <a:prstGeom prst="bentConnector3">
                                <a:avLst>
                                  <a:gd name="adj1" fmla="val -23242"/>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85" name="Grupo 84">
                                <a:extLst>
                                  <a:ext uri="{FF2B5EF4-FFF2-40B4-BE49-F238E27FC236}">
                                    <a16:creationId xmlns:a16="http://schemas.microsoft.com/office/drawing/2014/main" id="{0CB9C32E-2E49-A148-D2A5-665174706F0A}"/>
                                  </a:ext>
                                </a:extLst>
                              </p:cNvPr>
                              <p:cNvGrpSpPr/>
                              <p:nvPr/>
                            </p:nvGrpSpPr>
                            <p:grpSpPr>
                              <a:xfrm>
                                <a:off x="9247078" y="2133837"/>
                                <a:ext cx="1832466" cy="254364"/>
                                <a:chOff x="9247078" y="1762644"/>
                                <a:chExt cx="1832466" cy="254364"/>
                              </a:xfrm>
                            </p:grpSpPr>
                            <p:cxnSp>
                              <p:nvCxnSpPr>
                                <p:cNvPr id="87" name="Conector: angular 731">
                                  <a:extLst>
                                    <a:ext uri="{FF2B5EF4-FFF2-40B4-BE49-F238E27FC236}">
                                      <a16:creationId xmlns:a16="http://schemas.microsoft.com/office/drawing/2014/main" id="{E84FB7A5-6C3C-E93E-C8BA-9539040069FB}"/>
                                    </a:ext>
                                  </a:extLst>
                                </p:cNvPr>
                                <p:cNvCxnSpPr>
                                  <a:cxnSpLocks/>
                                </p:cNvCxnSpPr>
                                <p:nvPr/>
                              </p:nvCxnSpPr>
                              <p:spPr>
                                <a:xfrm rot="10800000" flipV="1">
                                  <a:off x="10447313" y="1762644"/>
                                  <a:ext cx="632231" cy="253500"/>
                                </a:xfrm>
                                <a:prstGeom prst="bentConnector3">
                                  <a:avLst>
                                    <a:gd name="adj1" fmla="val -34412"/>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8" name="Conector recto 87">
                                  <a:extLst>
                                    <a:ext uri="{FF2B5EF4-FFF2-40B4-BE49-F238E27FC236}">
                                      <a16:creationId xmlns:a16="http://schemas.microsoft.com/office/drawing/2014/main" id="{FB1F75B8-A258-E683-0021-96AD7E59E9B6}"/>
                                    </a:ext>
                                  </a:extLst>
                                </p:cNvPr>
                                <p:cNvCxnSpPr>
                                  <a:cxnSpLocks/>
                                </p:cNvCxnSpPr>
                                <p:nvPr/>
                              </p:nvCxnSpPr>
                              <p:spPr>
                                <a:xfrm flipH="1">
                                  <a:off x="9247078" y="2016992"/>
                                  <a:ext cx="1202117" cy="16"/>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86" name="Conector recto 85">
                                <a:extLst>
                                  <a:ext uri="{FF2B5EF4-FFF2-40B4-BE49-F238E27FC236}">
                                    <a16:creationId xmlns:a16="http://schemas.microsoft.com/office/drawing/2014/main" id="{7924DE1B-DCF3-9D42-F225-356E9F40B0F3}"/>
                                  </a:ext>
                                </a:extLst>
                              </p:cNvPr>
                              <p:cNvCxnSpPr/>
                              <p:nvPr/>
                            </p:nvCxnSpPr>
                            <p:spPr>
                              <a:xfrm>
                                <a:off x="9327295" y="2132972"/>
                                <a:ext cx="1755239"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77" name="Conector recto 76">
                              <a:extLst>
                                <a:ext uri="{FF2B5EF4-FFF2-40B4-BE49-F238E27FC236}">
                                  <a16:creationId xmlns:a16="http://schemas.microsoft.com/office/drawing/2014/main" id="{DD1CA24D-A2EE-6AE0-C892-0BC70DD8FFDA}"/>
                                </a:ext>
                              </a:extLst>
                            </p:cNvPr>
                            <p:cNvCxnSpPr>
                              <a:cxnSpLocks/>
                            </p:cNvCxnSpPr>
                            <p:nvPr/>
                          </p:nvCxnSpPr>
                          <p:spPr>
                            <a:xfrm flipH="1">
                              <a:off x="9307600" y="1763208"/>
                              <a:ext cx="1661423"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8" name="Conector recto 77">
                              <a:extLst>
                                <a:ext uri="{FF2B5EF4-FFF2-40B4-BE49-F238E27FC236}">
                                  <a16:creationId xmlns:a16="http://schemas.microsoft.com/office/drawing/2014/main" id="{058DAD81-3368-B13C-35B8-E5A0A13E2EF3}"/>
                                </a:ext>
                              </a:extLst>
                            </p:cNvPr>
                            <p:cNvCxnSpPr>
                              <a:cxnSpLocks/>
                            </p:cNvCxnSpPr>
                            <p:nvPr/>
                          </p:nvCxnSpPr>
                          <p:spPr>
                            <a:xfrm flipV="1">
                              <a:off x="9307600" y="1489946"/>
                              <a:ext cx="0" cy="275478"/>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Conector: angular 723">
                              <a:extLst>
                                <a:ext uri="{FF2B5EF4-FFF2-40B4-BE49-F238E27FC236}">
                                  <a16:creationId xmlns:a16="http://schemas.microsoft.com/office/drawing/2014/main" id="{74FDF7CB-AFB8-6ABE-EE56-A99A567274F5}"/>
                                </a:ext>
                              </a:extLst>
                            </p:cNvPr>
                            <p:cNvCxnSpPr>
                              <a:cxnSpLocks/>
                            </p:cNvCxnSpPr>
                            <p:nvPr/>
                          </p:nvCxnSpPr>
                          <p:spPr>
                            <a:xfrm rot="10800000">
                              <a:off x="9198795" y="1832806"/>
                              <a:ext cx="1526123" cy="119346"/>
                            </a:xfrm>
                            <a:prstGeom prst="bentConnector3">
                              <a:avLst>
                                <a:gd name="adj1" fmla="val -32634"/>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0" name="Conector: angular 725">
                              <a:extLst>
                                <a:ext uri="{FF2B5EF4-FFF2-40B4-BE49-F238E27FC236}">
                                  <a16:creationId xmlns:a16="http://schemas.microsoft.com/office/drawing/2014/main" id="{0F433B64-6F94-7B22-04C0-73E7147462EF}"/>
                                </a:ext>
                              </a:extLst>
                            </p:cNvPr>
                            <p:cNvCxnSpPr>
                              <a:cxnSpLocks/>
                            </p:cNvCxnSpPr>
                            <p:nvPr/>
                          </p:nvCxnSpPr>
                          <p:spPr>
                            <a:xfrm rot="10800000" flipV="1">
                              <a:off x="10093939" y="1952152"/>
                              <a:ext cx="632231" cy="253500"/>
                            </a:xfrm>
                            <a:prstGeom prst="bentConnector3">
                              <a:avLst>
                                <a:gd name="adj1" fmla="val 255846"/>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1" name="Conector: angular 726">
                              <a:extLst>
                                <a:ext uri="{FF2B5EF4-FFF2-40B4-BE49-F238E27FC236}">
                                  <a16:creationId xmlns:a16="http://schemas.microsoft.com/office/drawing/2014/main" id="{8BCFF08E-ACF5-4C5E-1888-77816D3CF213}"/>
                                </a:ext>
                              </a:extLst>
                            </p:cNvPr>
                            <p:cNvCxnSpPr>
                              <a:cxnSpLocks/>
                            </p:cNvCxnSpPr>
                            <p:nvPr/>
                          </p:nvCxnSpPr>
                          <p:spPr>
                            <a:xfrm flipV="1">
                              <a:off x="9945496" y="2204519"/>
                              <a:ext cx="148443" cy="115439"/>
                            </a:xfrm>
                            <a:prstGeom prst="bentConnector3">
                              <a:avLst>
                                <a:gd name="adj1" fmla="val 865950"/>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2" name="Conector recto 81">
                              <a:extLst>
                                <a:ext uri="{FF2B5EF4-FFF2-40B4-BE49-F238E27FC236}">
                                  <a16:creationId xmlns:a16="http://schemas.microsoft.com/office/drawing/2014/main" id="{C0650E3D-FC23-E8E8-5804-4035923AE1E7}"/>
                                </a:ext>
                              </a:extLst>
                            </p:cNvPr>
                            <p:cNvCxnSpPr/>
                            <p:nvPr/>
                          </p:nvCxnSpPr>
                          <p:spPr>
                            <a:xfrm flipV="1">
                              <a:off x="9198793" y="1489946"/>
                              <a:ext cx="0" cy="34450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grpSp>
                      <p:cxnSp>
                        <p:nvCxnSpPr>
                          <p:cNvPr id="73" name="Conector recto 72">
                            <a:extLst>
                              <a:ext uri="{FF2B5EF4-FFF2-40B4-BE49-F238E27FC236}">
                                <a16:creationId xmlns:a16="http://schemas.microsoft.com/office/drawing/2014/main" id="{EB4FB4AB-F3C6-82DD-40D0-7669CE91105A}"/>
                              </a:ext>
                            </a:extLst>
                          </p:cNvPr>
                          <p:cNvCxnSpPr/>
                          <p:nvPr/>
                        </p:nvCxnSpPr>
                        <p:spPr>
                          <a:xfrm flipH="1">
                            <a:off x="9097851" y="2523158"/>
                            <a:ext cx="1068309" cy="0"/>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4" name="Conector recto 73">
                            <a:extLst>
                              <a:ext uri="{FF2B5EF4-FFF2-40B4-BE49-F238E27FC236}">
                                <a16:creationId xmlns:a16="http://schemas.microsoft.com/office/drawing/2014/main" id="{AE897BC5-B800-1616-553A-B38C340DF913}"/>
                              </a:ext>
                            </a:extLst>
                          </p:cNvPr>
                          <p:cNvCxnSpPr>
                            <a:cxnSpLocks/>
                          </p:cNvCxnSpPr>
                          <p:nvPr/>
                        </p:nvCxnSpPr>
                        <p:spPr>
                          <a:xfrm flipV="1">
                            <a:off x="9103345" y="2523159"/>
                            <a:ext cx="0" cy="490939"/>
                          </a:xfrm>
                          <a:prstGeom prst="line">
                            <a:avLst/>
                          </a:prstGeom>
                          <a:ln w="190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75" name="Conector recto 74">
                            <a:extLst>
                              <a:ext uri="{FF2B5EF4-FFF2-40B4-BE49-F238E27FC236}">
                                <a16:creationId xmlns:a16="http://schemas.microsoft.com/office/drawing/2014/main" id="{6F5AF016-81AB-F638-A878-8896695ED2C3}"/>
                              </a:ext>
                            </a:extLst>
                          </p:cNvPr>
                          <p:cNvCxnSpPr>
                            <a:cxnSpLocks/>
                          </p:cNvCxnSpPr>
                          <p:nvPr/>
                        </p:nvCxnSpPr>
                        <p:spPr>
                          <a:xfrm flipV="1">
                            <a:off x="9205618" y="2590537"/>
                            <a:ext cx="0" cy="42356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70" name="Flecha: hacia arriba 714">
                          <a:extLst>
                            <a:ext uri="{FF2B5EF4-FFF2-40B4-BE49-F238E27FC236}">
                              <a16:creationId xmlns:a16="http://schemas.microsoft.com/office/drawing/2014/main" id="{8952B2C2-50B3-FC14-BE3B-F4669A2701FD}"/>
                            </a:ext>
                          </a:extLst>
                        </p:cNvPr>
                        <p:cNvSpPr/>
                        <p:nvPr/>
                      </p:nvSpPr>
                      <p:spPr>
                        <a:xfrm rot="10800000">
                          <a:off x="4769249" y="1329152"/>
                          <a:ext cx="73759" cy="175430"/>
                        </a:xfrm>
                        <a:prstGeom prst="upArrow">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rgbClr val="C00000"/>
                              </a:solidFill>
                            </a:ln>
                            <a:solidFill>
                              <a:srgbClr val="C00000"/>
                            </a:solidFill>
                          </a:endParaRPr>
                        </a:p>
                      </p:txBody>
                    </p:sp>
                    <p:sp>
                      <p:nvSpPr>
                        <p:cNvPr id="71" name="Flecha: hacia arriba 715">
                          <a:extLst>
                            <a:ext uri="{FF2B5EF4-FFF2-40B4-BE49-F238E27FC236}">
                              <a16:creationId xmlns:a16="http://schemas.microsoft.com/office/drawing/2014/main" id="{274F90CA-6303-E814-3341-C11E607248DA}"/>
                            </a:ext>
                          </a:extLst>
                        </p:cNvPr>
                        <p:cNvSpPr/>
                        <p:nvPr/>
                      </p:nvSpPr>
                      <p:spPr>
                        <a:xfrm>
                          <a:off x="4935460" y="1319134"/>
                          <a:ext cx="73759" cy="175430"/>
                        </a:xfrm>
                        <a:prstGeom prst="up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rgbClr val="C00000"/>
                              </a:solidFill>
                            </a:ln>
                            <a:solidFill>
                              <a:srgbClr val="C00000"/>
                            </a:solidFill>
                          </a:endParaRPr>
                        </a:p>
                      </p:txBody>
                    </p:sp>
                  </p:grpSp>
                  <p:grpSp>
                    <p:nvGrpSpPr>
                      <p:cNvPr id="39" name="Grupo 38">
                        <a:extLst>
                          <a:ext uri="{FF2B5EF4-FFF2-40B4-BE49-F238E27FC236}">
                            <a16:creationId xmlns:a16="http://schemas.microsoft.com/office/drawing/2014/main" id="{F151ED9C-A97A-A4E1-A4CC-AD38B2CD9D9E}"/>
                          </a:ext>
                        </a:extLst>
                      </p:cNvPr>
                      <p:cNvGrpSpPr/>
                      <p:nvPr/>
                    </p:nvGrpSpPr>
                    <p:grpSpPr>
                      <a:xfrm>
                        <a:off x="4863096" y="2571273"/>
                        <a:ext cx="570087" cy="1925710"/>
                        <a:chOff x="4508282" y="3253740"/>
                        <a:chExt cx="570087" cy="1925710"/>
                      </a:xfrm>
                    </p:grpSpPr>
                    <p:sp>
                      <p:nvSpPr>
                        <p:cNvPr id="49" name="Elipse 48">
                          <a:extLst>
                            <a:ext uri="{FF2B5EF4-FFF2-40B4-BE49-F238E27FC236}">
                              <a16:creationId xmlns:a16="http://schemas.microsoft.com/office/drawing/2014/main" id="{211E81DC-D3B6-2F1A-5D29-FABC03EDA75D}"/>
                            </a:ext>
                          </a:extLst>
                        </p:cNvPr>
                        <p:cNvSpPr/>
                        <p:nvPr/>
                      </p:nvSpPr>
                      <p:spPr>
                        <a:xfrm>
                          <a:off x="4511428" y="3502083"/>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Elipse 49">
                          <a:extLst>
                            <a:ext uri="{FF2B5EF4-FFF2-40B4-BE49-F238E27FC236}">
                              <a16:creationId xmlns:a16="http://schemas.microsoft.com/office/drawing/2014/main" id="{63BA44A2-B066-DA1C-18FC-783B35F71FCE}"/>
                            </a:ext>
                          </a:extLst>
                        </p:cNvPr>
                        <p:cNvSpPr/>
                        <p:nvPr/>
                      </p:nvSpPr>
                      <p:spPr>
                        <a:xfrm>
                          <a:off x="5026185" y="3376393"/>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Elipse 50">
                          <a:extLst>
                            <a:ext uri="{FF2B5EF4-FFF2-40B4-BE49-F238E27FC236}">
                              <a16:creationId xmlns:a16="http://schemas.microsoft.com/office/drawing/2014/main" id="{5C10756D-A5E8-619F-28CB-E0C96295762A}"/>
                            </a:ext>
                          </a:extLst>
                        </p:cNvPr>
                        <p:cNvSpPr/>
                        <p:nvPr/>
                      </p:nvSpPr>
                      <p:spPr>
                        <a:xfrm>
                          <a:off x="4511428" y="3998769"/>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Elipse 51">
                          <a:extLst>
                            <a:ext uri="{FF2B5EF4-FFF2-40B4-BE49-F238E27FC236}">
                              <a16:creationId xmlns:a16="http://schemas.microsoft.com/office/drawing/2014/main" id="{F3DDEFEE-85E1-65CA-99BE-38F743A3280D}"/>
                            </a:ext>
                          </a:extLst>
                        </p:cNvPr>
                        <p:cNvSpPr/>
                        <p:nvPr/>
                      </p:nvSpPr>
                      <p:spPr>
                        <a:xfrm>
                          <a:off x="5027262" y="3669283"/>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Elipse 52">
                          <a:extLst>
                            <a:ext uri="{FF2B5EF4-FFF2-40B4-BE49-F238E27FC236}">
                              <a16:creationId xmlns:a16="http://schemas.microsoft.com/office/drawing/2014/main" id="{293A8748-682B-959B-BEBE-32563B818AFF}"/>
                            </a:ext>
                          </a:extLst>
                        </p:cNvPr>
                        <p:cNvSpPr/>
                        <p:nvPr/>
                      </p:nvSpPr>
                      <p:spPr>
                        <a:xfrm>
                          <a:off x="4511428" y="4247112"/>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Elipse 53">
                          <a:extLst>
                            <a:ext uri="{FF2B5EF4-FFF2-40B4-BE49-F238E27FC236}">
                              <a16:creationId xmlns:a16="http://schemas.microsoft.com/office/drawing/2014/main" id="{68AFDA4D-675A-61DE-863B-42EB1885353D}"/>
                            </a:ext>
                          </a:extLst>
                        </p:cNvPr>
                        <p:cNvSpPr/>
                        <p:nvPr/>
                      </p:nvSpPr>
                      <p:spPr>
                        <a:xfrm>
                          <a:off x="5032650" y="3962173"/>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Elipse 54">
                          <a:extLst>
                            <a:ext uri="{FF2B5EF4-FFF2-40B4-BE49-F238E27FC236}">
                              <a16:creationId xmlns:a16="http://schemas.microsoft.com/office/drawing/2014/main" id="{F5D2F87A-6627-8B96-F934-4C3FF7CA8F43}"/>
                            </a:ext>
                          </a:extLst>
                        </p:cNvPr>
                        <p:cNvSpPr/>
                        <p:nvPr/>
                      </p:nvSpPr>
                      <p:spPr>
                        <a:xfrm>
                          <a:off x="4511428" y="3750426"/>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Elipse 55">
                          <a:extLst>
                            <a:ext uri="{FF2B5EF4-FFF2-40B4-BE49-F238E27FC236}">
                              <a16:creationId xmlns:a16="http://schemas.microsoft.com/office/drawing/2014/main" id="{C3B4D652-150A-6262-8F76-7AA9CB6902D0}"/>
                            </a:ext>
                          </a:extLst>
                        </p:cNvPr>
                        <p:cNvSpPr/>
                        <p:nvPr/>
                      </p:nvSpPr>
                      <p:spPr>
                        <a:xfrm>
                          <a:off x="5028339" y="4255063"/>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Elipse 56">
                          <a:extLst>
                            <a:ext uri="{FF2B5EF4-FFF2-40B4-BE49-F238E27FC236}">
                              <a16:creationId xmlns:a16="http://schemas.microsoft.com/office/drawing/2014/main" id="{46063FBB-AE58-7887-D2AE-7C1D13B27CB0}"/>
                            </a:ext>
                          </a:extLst>
                        </p:cNvPr>
                        <p:cNvSpPr/>
                        <p:nvPr/>
                      </p:nvSpPr>
                      <p:spPr>
                        <a:xfrm>
                          <a:off x="4511428" y="4495455"/>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Elipse 57">
                          <a:extLst>
                            <a:ext uri="{FF2B5EF4-FFF2-40B4-BE49-F238E27FC236}">
                              <a16:creationId xmlns:a16="http://schemas.microsoft.com/office/drawing/2014/main" id="{E590493F-B4CE-EA35-82E9-FD0C9F9FB68B}"/>
                            </a:ext>
                          </a:extLst>
                        </p:cNvPr>
                        <p:cNvSpPr/>
                        <p:nvPr/>
                      </p:nvSpPr>
                      <p:spPr>
                        <a:xfrm>
                          <a:off x="5029417" y="4547953"/>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Elipse 58">
                          <a:extLst>
                            <a:ext uri="{FF2B5EF4-FFF2-40B4-BE49-F238E27FC236}">
                              <a16:creationId xmlns:a16="http://schemas.microsoft.com/office/drawing/2014/main" id="{D87A6FE0-B914-D4AB-3ABD-B6F8AFFCD12A}"/>
                            </a:ext>
                          </a:extLst>
                        </p:cNvPr>
                        <p:cNvSpPr/>
                        <p:nvPr/>
                      </p:nvSpPr>
                      <p:spPr>
                        <a:xfrm>
                          <a:off x="4511428" y="4743798"/>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Elipse 59">
                          <a:extLst>
                            <a:ext uri="{FF2B5EF4-FFF2-40B4-BE49-F238E27FC236}">
                              <a16:creationId xmlns:a16="http://schemas.microsoft.com/office/drawing/2014/main" id="{194C48C0-0D9C-BD3B-BF03-1A09E2AD902A}"/>
                            </a:ext>
                          </a:extLst>
                        </p:cNvPr>
                        <p:cNvSpPr/>
                        <p:nvPr/>
                      </p:nvSpPr>
                      <p:spPr>
                        <a:xfrm>
                          <a:off x="5030495" y="4840843"/>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Elipse 60">
                          <a:extLst>
                            <a:ext uri="{FF2B5EF4-FFF2-40B4-BE49-F238E27FC236}">
                              <a16:creationId xmlns:a16="http://schemas.microsoft.com/office/drawing/2014/main" id="{3E13CCE7-CC58-3AB3-182E-963F410E8362}"/>
                            </a:ext>
                          </a:extLst>
                        </p:cNvPr>
                        <p:cNvSpPr/>
                        <p:nvPr/>
                      </p:nvSpPr>
                      <p:spPr>
                        <a:xfrm>
                          <a:off x="4508282" y="4992142"/>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Elipse 61">
                          <a:extLst>
                            <a:ext uri="{FF2B5EF4-FFF2-40B4-BE49-F238E27FC236}">
                              <a16:creationId xmlns:a16="http://schemas.microsoft.com/office/drawing/2014/main" id="{8CFCED20-F30E-B11C-539C-9EC5E4C631BB}"/>
                            </a:ext>
                          </a:extLst>
                        </p:cNvPr>
                        <p:cNvSpPr/>
                        <p:nvPr/>
                      </p:nvSpPr>
                      <p:spPr>
                        <a:xfrm>
                          <a:off x="4511428" y="3253740"/>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Elipse 62">
                          <a:extLst>
                            <a:ext uri="{FF2B5EF4-FFF2-40B4-BE49-F238E27FC236}">
                              <a16:creationId xmlns:a16="http://schemas.microsoft.com/office/drawing/2014/main" id="{ADF74350-F738-78BB-8C92-D163C2A5EE28}"/>
                            </a:ext>
                          </a:extLst>
                        </p:cNvPr>
                        <p:cNvSpPr/>
                        <p:nvPr/>
                      </p:nvSpPr>
                      <p:spPr>
                        <a:xfrm>
                          <a:off x="5031573" y="5133731"/>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40" name="Conector recto 39">
                        <a:extLst>
                          <a:ext uri="{FF2B5EF4-FFF2-40B4-BE49-F238E27FC236}">
                            <a16:creationId xmlns:a16="http://schemas.microsoft.com/office/drawing/2014/main" id="{CA2931B4-7231-EF1D-3AE6-6ADE0E79D1EA}"/>
                          </a:ext>
                        </a:extLst>
                      </p:cNvPr>
                      <p:cNvCxnSpPr>
                        <a:cxnSpLocks/>
                      </p:cNvCxnSpPr>
                      <p:nvPr/>
                    </p:nvCxnSpPr>
                    <p:spPr>
                      <a:xfrm flipV="1">
                        <a:off x="8244041" y="2171489"/>
                        <a:ext cx="0" cy="316081"/>
                      </a:xfrm>
                      <a:prstGeom prst="line">
                        <a:avLst/>
                      </a:prstGeom>
                      <a:ln w="19050">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A40CDEC6-A0A9-467A-A0AD-77C557394139}"/>
                          </a:ext>
                        </a:extLst>
                      </p:cNvPr>
                      <p:cNvCxnSpPr>
                        <a:cxnSpLocks/>
                      </p:cNvCxnSpPr>
                      <p:nvPr/>
                    </p:nvCxnSpPr>
                    <p:spPr>
                      <a:xfrm flipH="1" flipV="1">
                        <a:off x="8384436" y="2236404"/>
                        <a:ext cx="6956" cy="251166"/>
                      </a:xfrm>
                      <a:prstGeom prst="line">
                        <a:avLst/>
                      </a:prstGeom>
                      <a:ln w="19050">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D47B2F27-2D9D-AC67-4FB8-EF894D8E348B}"/>
                          </a:ext>
                        </a:extLst>
                      </p:cNvPr>
                      <p:cNvCxnSpPr>
                        <a:cxnSpLocks/>
                      </p:cNvCxnSpPr>
                      <p:nvPr/>
                    </p:nvCxnSpPr>
                    <p:spPr>
                      <a:xfrm flipV="1">
                        <a:off x="9216887" y="746126"/>
                        <a:ext cx="0" cy="1508952"/>
                      </a:xfrm>
                      <a:prstGeom prst="line">
                        <a:avLst/>
                      </a:prstGeom>
                      <a:ln w="19050">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1D2E8E95-4F90-ABB7-5B9C-50B18E9C24C5}"/>
                          </a:ext>
                        </a:extLst>
                      </p:cNvPr>
                      <p:cNvCxnSpPr>
                        <a:cxnSpLocks/>
                      </p:cNvCxnSpPr>
                      <p:nvPr/>
                    </p:nvCxnSpPr>
                    <p:spPr>
                      <a:xfrm flipV="1">
                        <a:off x="9063339" y="746124"/>
                        <a:ext cx="3" cy="1425365"/>
                      </a:xfrm>
                      <a:prstGeom prst="line">
                        <a:avLst/>
                      </a:prstGeom>
                      <a:ln w="19050">
                        <a:solidFill>
                          <a:srgbClr val="996633"/>
                        </a:solidFill>
                      </a:ln>
                    </p:spPr>
                    <p:style>
                      <a:lnRef idx="1">
                        <a:schemeClr val="accent1"/>
                      </a:lnRef>
                      <a:fillRef idx="0">
                        <a:schemeClr val="accent1"/>
                      </a:fillRef>
                      <a:effectRef idx="0">
                        <a:schemeClr val="accent1"/>
                      </a:effectRef>
                      <a:fontRef idx="minor">
                        <a:schemeClr val="tx1"/>
                      </a:fontRef>
                    </p:style>
                  </p:cxnSp>
                  <p:sp>
                    <p:nvSpPr>
                      <p:cNvPr id="44" name="Flecha: hacia arriba 610">
                        <a:extLst>
                          <a:ext uri="{FF2B5EF4-FFF2-40B4-BE49-F238E27FC236}">
                            <a16:creationId xmlns:a16="http://schemas.microsoft.com/office/drawing/2014/main" id="{622975AE-1517-33A2-0679-B4EA95BED725}"/>
                          </a:ext>
                        </a:extLst>
                      </p:cNvPr>
                      <p:cNvSpPr/>
                      <p:nvPr/>
                    </p:nvSpPr>
                    <p:spPr>
                      <a:xfrm rot="10800000">
                        <a:off x="9032034" y="628391"/>
                        <a:ext cx="73758" cy="175431"/>
                      </a:xfrm>
                      <a:prstGeom prst="upArrow">
                        <a:avLst/>
                      </a:prstGeom>
                      <a:solidFill>
                        <a:srgbClr val="996633"/>
                      </a:solidFill>
                      <a:ln>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ln>
                            <a:solidFill>
                              <a:srgbClr val="C00000"/>
                            </a:solidFill>
                          </a:ln>
                          <a:solidFill>
                            <a:srgbClr val="C00000"/>
                          </a:solidFill>
                        </a:endParaRPr>
                      </a:p>
                    </p:txBody>
                  </p:sp>
                  <p:sp>
                    <p:nvSpPr>
                      <p:cNvPr id="45" name="Flecha: hacia arriba 611">
                        <a:extLst>
                          <a:ext uri="{FF2B5EF4-FFF2-40B4-BE49-F238E27FC236}">
                            <a16:creationId xmlns:a16="http://schemas.microsoft.com/office/drawing/2014/main" id="{000BBA0D-0BB8-5C21-1143-E5F57D138E0E}"/>
                          </a:ext>
                        </a:extLst>
                      </p:cNvPr>
                      <p:cNvSpPr/>
                      <p:nvPr/>
                    </p:nvSpPr>
                    <p:spPr>
                      <a:xfrm>
                        <a:off x="9180008" y="628393"/>
                        <a:ext cx="73758" cy="175431"/>
                      </a:xfrm>
                      <a:prstGeom prst="upArrow">
                        <a:avLst/>
                      </a:prstGeom>
                      <a:solidFill>
                        <a:srgbClr val="996633"/>
                      </a:solidFill>
                      <a:ln>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rgbClr val="C00000"/>
                            </a:solidFill>
                          </a:ln>
                          <a:solidFill>
                            <a:srgbClr val="C00000"/>
                          </a:solidFill>
                        </a:endParaRPr>
                      </a:p>
                    </p:txBody>
                  </p:sp>
                  <p:sp>
                    <p:nvSpPr>
                      <p:cNvPr id="46" name="Rectángulo 45">
                        <a:extLst>
                          <a:ext uri="{FF2B5EF4-FFF2-40B4-BE49-F238E27FC236}">
                            <a16:creationId xmlns:a16="http://schemas.microsoft.com/office/drawing/2014/main" id="{ACA0B1B7-D282-E2E4-7FE9-0CB0909E90CC}"/>
                          </a:ext>
                        </a:extLst>
                      </p:cNvPr>
                      <p:cNvSpPr/>
                      <p:nvPr/>
                    </p:nvSpPr>
                    <p:spPr>
                      <a:xfrm>
                        <a:off x="7486346" y="150344"/>
                        <a:ext cx="1899123" cy="447382"/>
                      </a:xfrm>
                      <a:prstGeom prst="rect">
                        <a:avLst/>
                      </a:prstGeom>
                      <a:noFill/>
                      <a:ln w="28575">
                        <a:solidFill>
                          <a:schemeClr val="tx1"/>
                        </a:solidFill>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600" b="1" dirty="0">
                            <a:solidFill>
                              <a:schemeClr val="tx1"/>
                            </a:solidFill>
                          </a:rPr>
                          <a:t>Power Converter</a:t>
                        </a:r>
                        <a:endParaRPr lang="en-GB" sz="600" dirty="0">
                          <a:solidFill>
                            <a:schemeClr val="tx1"/>
                          </a:solidFill>
                        </a:endParaRPr>
                      </a:p>
                    </p:txBody>
                  </p:sp>
                  <p:cxnSp>
                    <p:nvCxnSpPr>
                      <p:cNvPr id="47" name="Conector recto 46">
                        <a:extLst>
                          <a:ext uri="{FF2B5EF4-FFF2-40B4-BE49-F238E27FC236}">
                            <a16:creationId xmlns:a16="http://schemas.microsoft.com/office/drawing/2014/main" id="{D0B04706-2EB0-A7F7-34C0-CFD28CEC6918}"/>
                          </a:ext>
                        </a:extLst>
                      </p:cNvPr>
                      <p:cNvCxnSpPr>
                        <a:cxnSpLocks/>
                      </p:cNvCxnSpPr>
                      <p:nvPr/>
                    </p:nvCxnSpPr>
                    <p:spPr>
                      <a:xfrm flipH="1">
                        <a:off x="8378679" y="2245237"/>
                        <a:ext cx="832449" cy="0"/>
                      </a:xfrm>
                      <a:prstGeom prst="line">
                        <a:avLst/>
                      </a:prstGeom>
                      <a:ln w="19050">
                        <a:solidFill>
                          <a:srgbClr val="996633"/>
                        </a:solidFill>
                      </a:ln>
                    </p:spPr>
                    <p:style>
                      <a:lnRef idx="1">
                        <a:schemeClr val="accent1"/>
                      </a:lnRef>
                      <a:fillRef idx="0">
                        <a:schemeClr val="accent1"/>
                      </a:fillRef>
                      <a:effectRef idx="0">
                        <a:schemeClr val="accent1"/>
                      </a:effectRef>
                      <a:fontRef idx="minor">
                        <a:schemeClr val="tx1"/>
                      </a:fontRef>
                    </p:style>
                  </p:cxnSp>
                  <p:cxnSp>
                    <p:nvCxnSpPr>
                      <p:cNvPr id="48" name="Conector recto 47">
                        <a:extLst>
                          <a:ext uri="{FF2B5EF4-FFF2-40B4-BE49-F238E27FC236}">
                            <a16:creationId xmlns:a16="http://schemas.microsoft.com/office/drawing/2014/main" id="{BB45390B-55EF-9657-C870-66EA61BF4319}"/>
                          </a:ext>
                        </a:extLst>
                      </p:cNvPr>
                      <p:cNvCxnSpPr>
                        <a:cxnSpLocks/>
                      </p:cNvCxnSpPr>
                      <p:nvPr/>
                    </p:nvCxnSpPr>
                    <p:spPr>
                      <a:xfrm flipH="1">
                        <a:off x="8224086" y="2171489"/>
                        <a:ext cx="839253" cy="1166"/>
                      </a:xfrm>
                      <a:prstGeom prst="line">
                        <a:avLst/>
                      </a:prstGeom>
                      <a:ln w="19050">
                        <a:solidFill>
                          <a:srgbClr val="996633"/>
                        </a:solidFill>
                      </a:ln>
                    </p:spPr>
                    <p:style>
                      <a:lnRef idx="1">
                        <a:schemeClr val="accent1"/>
                      </a:lnRef>
                      <a:fillRef idx="0">
                        <a:schemeClr val="accent1"/>
                      </a:fillRef>
                      <a:effectRef idx="0">
                        <a:schemeClr val="accent1"/>
                      </a:effectRef>
                      <a:fontRef idx="minor">
                        <a:schemeClr val="tx1"/>
                      </a:fontRef>
                    </p:style>
                  </p:cxnSp>
                </p:grpSp>
                <p:sp>
                  <p:nvSpPr>
                    <p:cNvPr id="36" name="CuadroTexto 35">
                      <a:extLst>
                        <a:ext uri="{FF2B5EF4-FFF2-40B4-BE49-F238E27FC236}">
                          <a16:creationId xmlns:a16="http://schemas.microsoft.com/office/drawing/2014/main" id="{CBF1892F-19CB-3C9A-2278-FFE706672B32}"/>
                        </a:ext>
                      </a:extLst>
                    </p:cNvPr>
                    <p:cNvSpPr txBox="1"/>
                    <p:nvPr/>
                  </p:nvSpPr>
                  <p:spPr>
                    <a:xfrm rot="5400000">
                      <a:off x="6401790" y="2158120"/>
                      <a:ext cx="520136" cy="2613248"/>
                    </a:xfrm>
                    <a:prstGeom prst="rect">
                      <a:avLst/>
                    </a:prstGeom>
                    <a:noFill/>
                  </p:spPr>
                  <p:txBody>
                    <a:bodyPr vert="vert270" wrap="square" lIns="91440" tIns="45720" rIns="91440" bIns="45720" rtlCol="0" anchor="ctr">
                      <a:spAutoFit/>
                    </a:bodyPr>
                    <a:lstStyle/>
                    <a:p>
                      <a:pPr algn="ctr"/>
                      <a:r>
                        <a:rPr lang="es-ES" sz="600" b="1" dirty="0"/>
                        <a:t>SC MAGNET</a:t>
                      </a:r>
                      <a:endParaRPr lang="en-GB" sz="600" b="1" dirty="0"/>
                    </a:p>
                  </p:txBody>
                </p:sp>
              </p:grpSp>
              <p:grpSp>
                <p:nvGrpSpPr>
                  <p:cNvPr id="13" name="Grupo 12">
                    <a:extLst>
                      <a:ext uri="{FF2B5EF4-FFF2-40B4-BE49-F238E27FC236}">
                        <a16:creationId xmlns:a16="http://schemas.microsoft.com/office/drawing/2014/main" id="{42FC3DA5-5A07-068C-B8CF-4269C6BBEA1B}"/>
                      </a:ext>
                    </a:extLst>
                  </p:cNvPr>
                  <p:cNvGrpSpPr/>
                  <p:nvPr/>
                </p:nvGrpSpPr>
                <p:grpSpPr>
                  <a:xfrm flipV="1">
                    <a:off x="12358301" y="3782690"/>
                    <a:ext cx="570087" cy="1925710"/>
                    <a:chOff x="12366960" y="3774031"/>
                    <a:chExt cx="570087" cy="1925710"/>
                  </a:xfrm>
                </p:grpSpPr>
                <p:sp>
                  <p:nvSpPr>
                    <p:cNvPr id="14" name="Elipse 13">
                      <a:extLst>
                        <a:ext uri="{FF2B5EF4-FFF2-40B4-BE49-F238E27FC236}">
                          <a16:creationId xmlns:a16="http://schemas.microsoft.com/office/drawing/2014/main" id="{167BD778-865C-C9B3-E4F9-0A88131F93A7}"/>
                        </a:ext>
                      </a:extLst>
                    </p:cNvPr>
                    <p:cNvSpPr/>
                    <p:nvPr/>
                  </p:nvSpPr>
                  <p:spPr>
                    <a:xfrm>
                      <a:off x="12370106" y="4022374"/>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Elipse 14">
                      <a:extLst>
                        <a:ext uri="{FF2B5EF4-FFF2-40B4-BE49-F238E27FC236}">
                          <a16:creationId xmlns:a16="http://schemas.microsoft.com/office/drawing/2014/main" id="{B1644779-2B14-B9CA-E5D3-2A9DD67D2BAA}"/>
                        </a:ext>
                      </a:extLst>
                    </p:cNvPr>
                    <p:cNvSpPr/>
                    <p:nvPr/>
                  </p:nvSpPr>
                  <p:spPr>
                    <a:xfrm>
                      <a:off x="12884863" y="3896684"/>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Elipse 15">
                      <a:extLst>
                        <a:ext uri="{FF2B5EF4-FFF2-40B4-BE49-F238E27FC236}">
                          <a16:creationId xmlns:a16="http://schemas.microsoft.com/office/drawing/2014/main" id="{F4F99989-2B0A-0DB7-BD42-30B7C60F22D2}"/>
                        </a:ext>
                      </a:extLst>
                    </p:cNvPr>
                    <p:cNvSpPr/>
                    <p:nvPr/>
                  </p:nvSpPr>
                  <p:spPr>
                    <a:xfrm>
                      <a:off x="12370106" y="4519060"/>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Elipse 16">
                      <a:extLst>
                        <a:ext uri="{FF2B5EF4-FFF2-40B4-BE49-F238E27FC236}">
                          <a16:creationId xmlns:a16="http://schemas.microsoft.com/office/drawing/2014/main" id="{BFFB00D4-8A87-371D-DD9E-F2ECE65164BD}"/>
                        </a:ext>
                      </a:extLst>
                    </p:cNvPr>
                    <p:cNvSpPr/>
                    <p:nvPr/>
                  </p:nvSpPr>
                  <p:spPr>
                    <a:xfrm>
                      <a:off x="12885940" y="4189574"/>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Elipse 17">
                      <a:extLst>
                        <a:ext uri="{FF2B5EF4-FFF2-40B4-BE49-F238E27FC236}">
                          <a16:creationId xmlns:a16="http://schemas.microsoft.com/office/drawing/2014/main" id="{2AE1C20C-4BB4-9BD3-24D1-15628B186752}"/>
                        </a:ext>
                      </a:extLst>
                    </p:cNvPr>
                    <p:cNvSpPr/>
                    <p:nvPr/>
                  </p:nvSpPr>
                  <p:spPr>
                    <a:xfrm>
                      <a:off x="12370106" y="4767403"/>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Elipse 18">
                      <a:extLst>
                        <a:ext uri="{FF2B5EF4-FFF2-40B4-BE49-F238E27FC236}">
                          <a16:creationId xmlns:a16="http://schemas.microsoft.com/office/drawing/2014/main" id="{D0FD3596-C2C4-985E-8113-AC07F3FC324D}"/>
                        </a:ext>
                      </a:extLst>
                    </p:cNvPr>
                    <p:cNvSpPr/>
                    <p:nvPr/>
                  </p:nvSpPr>
                  <p:spPr>
                    <a:xfrm>
                      <a:off x="12891328" y="4482464"/>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Elipse 19">
                      <a:extLst>
                        <a:ext uri="{FF2B5EF4-FFF2-40B4-BE49-F238E27FC236}">
                          <a16:creationId xmlns:a16="http://schemas.microsoft.com/office/drawing/2014/main" id="{6B7F45DF-A372-C2C8-A090-323AF25D3C92}"/>
                        </a:ext>
                      </a:extLst>
                    </p:cNvPr>
                    <p:cNvSpPr/>
                    <p:nvPr/>
                  </p:nvSpPr>
                  <p:spPr>
                    <a:xfrm>
                      <a:off x="12370106" y="4270717"/>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Elipse 20">
                      <a:extLst>
                        <a:ext uri="{FF2B5EF4-FFF2-40B4-BE49-F238E27FC236}">
                          <a16:creationId xmlns:a16="http://schemas.microsoft.com/office/drawing/2014/main" id="{985DDA87-BAF2-1877-86FF-ADB5F17F884F}"/>
                        </a:ext>
                      </a:extLst>
                    </p:cNvPr>
                    <p:cNvSpPr/>
                    <p:nvPr/>
                  </p:nvSpPr>
                  <p:spPr>
                    <a:xfrm>
                      <a:off x="12887017" y="4775354"/>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Elipse 21">
                      <a:extLst>
                        <a:ext uri="{FF2B5EF4-FFF2-40B4-BE49-F238E27FC236}">
                          <a16:creationId xmlns:a16="http://schemas.microsoft.com/office/drawing/2014/main" id="{7158C733-6DA4-F04A-156A-B72AFCFD4490}"/>
                        </a:ext>
                      </a:extLst>
                    </p:cNvPr>
                    <p:cNvSpPr/>
                    <p:nvPr/>
                  </p:nvSpPr>
                  <p:spPr>
                    <a:xfrm>
                      <a:off x="12370106" y="5015746"/>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Elipse 22">
                      <a:extLst>
                        <a:ext uri="{FF2B5EF4-FFF2-40B4-BE49-F238E27FC236}">
                          <a16:creationId xmlns:a16="http://schemas.microsoft.com/office/drawing/2014/main" id="{3A51DE2D-379A-3CA8-408A-6AE1059514A1}"/>
                        </a:ext>
                      </a:extLst>
                    </p:cNvPr>
                    <p:cNvSpPr/>
                    <p:nvPr/>
                  </p:nvSpPr>
                  <p:spPr>
                    <a:xfrm>
                      <a:off x="12888095" y="5068244"/>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Elipse 23">
                      <a:extLst>
                        <a:ext uri="{FF2B5EF4-FFF2-40B4-BE49-F238E27FC236}">
                          <a16:creationId xmlns:a16="http://schemas.microsoft.com/office/drawing/2014/main" id="{8B9DC08D-D24D-0517-1F63-D00DF3D24879}"/>
                        </a:ext>
                      </a:extLst>
                    </p:cNvPr>
                    <p:cNvSpPr/>
                    <p:nvPr/>
                  </p:nvSpPr>
                  <p:spPr>
                    <a:xfrm>
                      <a:off x="12370106" y="5264089"/>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Elipse 24">
                      <a:extLst>
                        <a:ext uri="{FF2B5EF4-FFF2-40B4-BE49-F238E27FC236}">
                          <a16:creationId xmlns:a16="http://schemas.microsoft.com/office/drawing/2014/main" id="{E56867CB-2930-1B76-9826-7F2FA592A4A8}"/>
                        </a:ext>
                      </a:extLst>
                    </p:cNvPr>
                    <p:cNvSpPr/>
                    <p:nvPr/>
                  </p:nvSpPr>
                  <p:spPr>
                    <a:xfrm>
                      <a:off x="12889173" y="5361134"/>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Elipse 25">
                      <a:extLst>
                        <a:ext uri="{FF2B5EF4-FFF2-40B4-BE49-F238E27FC236}">
                          <a16:creationId xmlns:a16="http://schemas.microsoft.com/office/drawing/2014/main" id="{D74D5E55-D96F-4064-EB7C-3F58F8E7EFE2}"/>
                        </a:ext>
                      </a:extLst>
                    </p:cNvPr>
                    <p:cNvSpPr/>
                    <p:nvPr/>
                  </p:nvSpPr>
                  <p:spPr>
                    <a:xfrm>
                      <a:off x="12366960" y="5512433"/>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Elipse 26">
                      <a:extLst>
                        <a:ext uri="{FF2B5EF4-FFF2-40B4-BE49-F238E27FC236}">
                          <a16:creationId xmlns:a16="http://schemas.microsoft.com/office/drawing/2014/main" id="{8AD59C27-AC73-3B49-13A1-33EA1EEEE2C2}"/>
                        </a:ext>
                      </a:extLst>
                    </p:cNvPr>
                    <p:cNvSpPr/>
                    <p:nvPr/>
                  </p:nvSpPr>
                  <p:spPr>
                    <a:xfrm>
                      <a:off x="12370106" y="3774031"/>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Elipse 33">
                      <a:extLst>
                        <a:ext uri="{FF2B5EF4-FFF2-40B4-BE49-F238E27FC236}">
                          <a16:creationId xmlns:a16="http://schemas.microsoft.com/office/drawing/2014/main" id="{BC2749E9-E8A7-BFDD-6DC8-FC6E551BC23B}"/>
                        </a:ext>
                      </a:extLst>
                    </p:cNvPr>
                    <p:cNvSpPr/>
                    <p:nvPr/>
                  </p:nvSpPr>
                  <p:spPr>
                    <a:xfrm>
                      <a:off x="12890251" y="5654022"/>
                      <a:ext cx="45719" cy="45719"/>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7" name="Rectángulo 6">
                  <a:extLst>
                    <a:ext uri="{FF2B5EF4-FFF2-40B4-BE49-F238E27FC236}">
                      <a16:creationId xmlns:a16="http://schemas.microsoft.com/office/drawing/2014/main" id="{1ECACEA2-8B18-F988-4D73-5C9C1645C6D0}"/>
                    </a:ext>
                  </a:extLst>
                </p:cNvPr>
                <p:cNvSpPr/>
                <p:nvPr/>
              </p:nvSpPr>
              <p:spPr>
                <a:xfrm>
                  <a:off x="7876562" y="4922322"/>
                  <a:ext cx="1010169" cy="1099287"/>
                </a:xfrm>
                <a:prstGeom prst="rect">
                  <a:avLst/>
                </a:prstGeom>
                <a:pattFill prst="dkHorz">
                  <a:fgClr>
                    <a:srgbClr val="FFC000"/>
                  </a:fgClr>
                  <a:bgClr>
                    <a:schemeClr val="bg1"/>
                  </a:bgClr>
                </a:pattFill>
                <a:ln w="31750">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8" name="Rectángulo 7">
                  <a:extLst>
                    <a:ext uri="{FF2B5EF4-FFF2-40B4-BE49-F238E27FC236}">
                      <a16:creationId xmlns:a16="http://schemas.microsoft.com/office/drawing/2014/main" id="{6075AA5F-194A-8B3F-B01A-C6FEE21AFB4F}"/>
                    </a:ext>
                  </a:extLst>
                </p:cNvPr>
                <p:cNvSpPr/>
                <p:nvPr/>
              </p:nvSpPr>
              <p:spPr>
                <a:xfrm>
                  <a:off x="7334948" y="3694973"/>
                  <a:ext cx="1034662" cy="213333"/>
                </a:xfrm>
                <a:prstGeom prst="rect">
                  <a:avLst/>
                </a:prstGeom>
                <a:noFill/>
                <a:ln w="28575">
                  <a:solidFill>
                    <a:schemeClr val="tx1"/>
                  </a:solidFill>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600" b="1" dirty="0">
                      <a:solidFill>
                        <a:schemeClr val="tx1"/>
                      </a:solidFill>
                    </a:rPr>
                    <a:t>Cryogenic Supply System</a:t>
                  </a:r>
                  <a:endParaRPr lang="en-GB" sz="600" dirty="0">
                    <a:solidFill>
                      <a:schemeClr val="tx1"/>
                    </a:solidFill>
                  </a:endParaRPr>
                </a:p>
              </p:txBody>
            </p:sp>
          </p:grpSp>
          <p:sp>
            <p:nvSpPr>
              <p:cNvPr id="5" name="CuadroTexto 4">
                <a:extLst>
                  <a:ext uri="{FF2B5EF4-FFF2-40B4-BE49-F238E27FC236}">
                    <a16:creationId xmlns:a16="http://schemas.microsoft.com/office/drawing/2014/main" id="{9AF4D8D2-A2BB-7F4E-5792-C6AEF31EE346}"/>
                  </a:ext>
                </a:extLst>
              </p:cNvPr>
              <p:cNvSpPr txBox="1"/>
              <p:nvPr/>
            </p:nvSpPr>
            <p:spPr>
              <a:xfrm rot="5400000">
                <a:off x="7782447" y="4893847"/>
                <a:ext cx="276999" cy="1132420"/>
              </a:xfrm>
              <a:prstGeom prst="rect">
                <a:avLst/>
              </a:prstGeom>
              <a:noFill/>
            </p:spPr>
            <p:txBody>
              <a:bodyPr vert="vert270" wrap="square" lIns="91440" tIns="45720" rIns="91440" bIns="45720" rtlCol="0" anchor="ctr">
                <a:spAutoFit/>
              </a:bodyPr>
              <a:lstStyle/>
              <a:p>
                <a:pPr algn="ctr"/>
                <a:r>
                  <a:rPr lang="es-ES" sz="600" b="1" dirty="0"/>
                  <a:t>SC MAGNET</a:t>
                </a:r>
                <a:endParaRPr lang="en-GB" sz="600" b="1" dirty="0"/>
              </a:p>
            </p:txBody>
          </p:sp>
        </p:grpSp>
        <p:sp>
          <p:nvSpPr>
            <p:cNvPr id="94" name="Forma libre 93">
              <a:extLst>
                <a:ext uri="{FF2B5EF4-FFF2-40B4-BE49-F238E27FC236}">
                  <a16:creationId xmlns:a16="http://schemas.microsoft.com/office/drawing/2014/main" id="{B7C2C3F3-F95C-0A3A-1359-A57B3796A186}"/>
                </a:ext>
              </a:extLst>
            </p:cNvPr>
            <p:cNvSpPr/>
            <p:nvPr/>
          </p:nvSpPr>
          <p:spPr>
            <a:xfrm>
              <a:off x="5052730" y="1087228"/>
              <a:ext cx="2777903" cy="878500"/>
            </a:xfrm>
            <a:custGeom>
              <a:avLst/>
              <a:gdLst>
                <a:gd name="connsiteX0" fmla="*/ 0 w 2777903"/>
                <a:gd name="connsiteY0" fmla="*/ 0 h 878500"/>
                <a:gd name="connsiteX1" fmla="*/ 2338653 w 2777903"/>
                <a:gd name="connsiteY1" fmla="*/ 0 h 878500"/>
                <a:gd name="connsiteX2" fmla="*/ 2777903 w 2777903"/>
                <a:gd name="connsiteY2" fmla="*/ 439250 h 878500"/>
                <a:gd name="connsiteX3" fmla="*/ 2338653 w 2777903"/>
                <a:gd name="connsiteY3" fmla="*/ 878500 h 878500"/>
                <a:gd name="connsiteX4" fmla="*/ 0 w 2777903"/>
                <a:gd name="connsiteY4" fmla="*/ 878500 h 878500"/>
                <a:gd name="connsiteX5" fmla="*/ 439250 w 2777903"/>
                <a:gd name="connsiteY5" fmla="*/ 439250 h 878500"/>
                <a:gd name="connsiteX6" fmla="*/ 0 w 2777903"/>
                <a:gd name="connsiteY6" fmla="*/ 0 h 878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77903" h="878500">
                  <a:moveTo>
                    <a:pt x="0" y="0"/>
                  </a:moveTo>
                  <a:lnTo>
                    <a:pt x="2338653" y="0"/>
                  </a:lnTo>
                  <a:lnTo>
                    <a:pt x="2777903" y="439250"/>
                  </a:lnTo>
                  <a:lnTo>
                    <a:pt x="2338653" y="878500"/>
                  </a:lnTo>
                  <a:lnTo>
                    <a:pt x="0" y="878500"/>
                  </a:lnTo>
                  <a:lnTo>
                    <a:pt x="439250" y="439250"/>
                  </a:lnTo>
                  <a:lnTo>
                    <a:pt x="0" y="0"/>
                  </a:lnTo>
                  <a:close/>
                </a:path>
              </a:pathLst>
            </a:custGeom>
          </p:spPr>
          <p:style>
            <a:lnRef idx="0">
              <a:schemeClr val="lt1">
                <a:hueOff val="0"/>
                <a:satOff val="0"/>
                <a:lumOff val="0"/>
                <a:alphaOff val="0"/>
              </a:schemeClr>
            </a:lnRef>
            <a:fillRef idx="3">
              <a:schemeClr val="accent4">
                <a:alpha val="90000"/>
                <a:hueOff val="0"/>
                <a:satOff val="0"/>
                <a:lumOff val="0"/>
                <a:alphaOff val="-26667"/>
              </a:schemeClr>
            </a:fillRef>
            <a:effectRef idx="3">
              <a:schemeClr val="accent4">
                <a:alpha val="90000"/>
                <a:hueOff val="0"/>
                <a:satOff val="0"/>
                <a:lumOff val="0"/>
                <a:alphaOff val="-26667"/>
              </a:schemeClr>
            </a:effectRef>
            <a:fontRef idx="minor">
              <a:schemeClr val="lt1"/>
            </a:fontRef>
          </p:style>
          <p:txBody>
            <a:bodyPr spcFirstLastPara="0" vert="horz" wrap="square" lIns="495257" tIns="18669" rIns="457919" bIns="18669" numCol="1" spcCol="1270" anchor="ctr" anchorCtr="0">
              <a:noAutofit/>
            </a:bodyPr>
            <a:lstStyle/>
            <a:p>
              <a:pPr marL="0" lvl="0" indent="0" algn="ctr" defTabSz="622300" rtl="0">
                <a:lnSpc>
                  <a:spcPct val="90000"/>
                </a:lnSpc>
                <a:spcBef>
                  <a:spcPct val="0"/>
                </a:spcBef>
                <a:spcAft>
                  <a:spcPct val="35000"/>
                </a:spcAft>
                <a:buNone/>
              </a:pPr>
              <a:r>
                <a:rPr lang="en-GB" sz="1400" kern="1200" noProof="0" dirty="0">
                  <a:latin typeface="Montserrat"/>
                </a:rPr>
                <a:t>Validation</a:t>
              </a:r>
              <a:r>
                <a:rPr lang="en-GB" sz="1300" kern="1200" noProof="0" dirty="0">
                  <a:latin typeface="Montserrat"/>
                </a:rPr>
                <a:t> &amp; Testing </a:t>
              </a:r>
            </a:p>
          </p:txBody>
        </p:sp>
      </p:grpSp>
      <p:grpSp>
        <p:nvGrpSpPr>
          <p:cNvPr id="103" name="Grupo 102">
            <a:extLst>
              <a:ext uri="{FF2B5EF4-FFF2-40B4-BE49-F238E27FC236}">
                <a16:creationId xmlns:a16="http://schemas.microsoft.com/office/drawing/2014/main" id="{AC888A82-7BBE-DECA-3161-22EC20FA181A}"/>
              </a:ext>
            </a:extLst>
          </p:cNvPr>
          <p:cNvGrpSpPr/>
          <p:nvPr/>
        </p:nvGrpSpPr>
        <p:grpSpPr>
          <a:xfrm>
            <a:off x="398142" y="1326737"/>
            <a:ext cx="11050511" cy="1384995"/>
            <a:chOff x="398142" y="1326737"/>
            <a:chExt cx="11050511" cy="1384995"/>
          </a:xfrm>
        </p:grpSpPr>
        <p:sp>
          <p:nvSpPr>
            <p:cNvPr id="33" name="CuadroTexto 5">
              <a:extLst>
                <a:ext uri="{FF2B5EF4-FFF2-40B4-BE49-F238E27FC236}">
                  <a16:creationId xmlns:a16="http://schemas.microsoft.com/office/drawing/2014/main" id="{27D9B6F5-8B84-424A-A9ED-AEFA05A0A49A}"/>
                </a:ext>
              </a:extLst>
            </p:cNvPr>
            <p:cNvSpPr txBox="1"/>
            <p:nvPr/>
          </p:nvSpPr>
          <p:spPr>
            <a:xfrm>
              <a:off x="8108293" y="1326737"/>
              <a:ext cx="3340360" cy="138499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US" sz="1400" dirty="0">
                  <a:solidFill>
                    <a:srgbClr val="005DE0"/>
                  </a:solidFill>
                  <a:latin typeface="Calibri" panose="020F0502020204030204" pitchFamily="34" charset="0"/>
                  <a:cs typeface="Calibri" panose="020F0502020204030204" pitchFamily="34" charset="0"/>
                </a:rPr>
                <a:t>The project includes a specific work package (WP7) about business development in order to create new market opportunities and benefits to society, disseminate and exploit the project results, including management of IPR.</a:t>
              </a:r>
            </a:p>
          </p:txBody>
        </p:sp>
        <p:sp>
          <p:nvSpPr>
            <p:cNvPr id="98" name="Cheurón 97">
              <a:extLst>
                <a:ext uri="{FF2B5EF4-FFF2-40B4-BE49-F238E27FC236}">
                  <a16:creationId xmlns:a16="http://schemas.microsoft.com/office/drawing/2014/main" id="{4DEAFF2A-2CE0-41F8-FF94-04A54A03B48D}"/>
                </a:ext>
              </a:extLst>
            </p:cNvPr>
            <p:cNvSpPr/>
            <p:nvPr/>
          </p:nvSpPr>
          <p:spPr>
            <a:xfrm>
              <a:off x="398142" y="2097284"/>
              <a:ext cx="7432491" cy="464069"/>
            </a:xfrm>
            <a:prstGeom prst="chevron">
              <a:avLst/>
            </a:prstGeom>
            <a:gradFill flip="none" rotWithShape="1">
              <a:gsLst>
                <a:gs pos="0">
                  <a:schemeClr val="accent4">
                    <a:lumMod val="40000"/>
                    <a:lumOff val="60000"/>
                  </a:schemeClr>
                </a:gs>
                <a:gs pos="46000">
                  <a:schemeClr val="accent4">
                    <a:lumMod val="95000"/>
                    <a:lumOff val="5000"/>
                  </a:schemeClr>
                </a:gs>
                <a:gs pos="100000">
                  <a:schemeClr val="accent4">
                    <a:lumMod val="60000"/>
                  </a:schemeClr>
                </a:gs>
              </a:gsLst>
              <a:path path="circle">
                <a:fillToRect l="50000" t="130000" r="50000" b="-3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500" dirty="0">
                  <a:solidFill>
                    <a:schemeClr val="bg1"/>
                  </a:solidFill>
                </a:rPr>
                <a:t>Business Plan &amp; </a:t>
              </a:r>
              <a:r>
                <a:rPr lang="en-GB" sz="1500" dirty="0">
                  <a:solidFill>
                    <a:schemeClr val="bg1"/>
                  </a:solidFill>
                </a:rPr>
                <a:t>Dissemination</a:t>
              </a:r>
            </a:p>
          </p:txBody>
        </p:sp>
      </p:grpSp>
      <p:grpSp>
        <p:nvGrpSpPr>
          <p:cNvPr id="104" name="Grupo 103">
            <a:extLst>
              <a:ext uri="{FF2B5EF4-FFF2-40B4-BE49-F238E27FC236}">
                <a16:creationId xmlns:a16="http://schemas.microsoft.com/office/drawing/2014/main" id="{05253807-2643-486B-E97B-04427BA2E9EA}"/>
              </a:ext>
            </a:extLst>
          </p:cNvPr>
          <p:cNvGrpSpPr/>
          <p:nvPr/>
        </p:nvGrpSpPr>
        <p:grpSpPr>
          <a:xfrm>
            <a:off x="312153" y="665160"/>
            <a:ext cx="11354865" cy="6265971"/>
            <a:chOff x="312153" y="665160"/>
            <a:chExt cx="11354865" cy="6265971"/>
          </a:xfrm>
        </p:grpSpPr>
        <p:sp>
          <p:nvSpPr>
            <p:cNvPr id="100" name="CuadroTexto 99">
              <a:extLst>
                <a:ext uri="{FF2B5EF4-FFF2-40B4-BE49-F238E27FC236}">
                  <a16:creationId xmlns:a16="http://schemas.microsoft.com/office/drawing/2014/main" id="{2D068C3D-9FAA-79B3-D957-48993AEACE9B}"/>
                </a:ext>
              </a:extLst>
            </p:cNvPr>
            <p:cNvSpPr txBox="1"/>
            <p:nvPr/>
          </p:nvSpPr>
          <p:spPr>
            <a:xfrm>
              <a:off x="312153" y="665160"/>
              <a:ext cx="1389413" cy="369332"/>
            </a:xfrm>
            <a:prstGeom prst="rect">
              <a:avLst/>
            </a:prstGeom>
            <a:noFill/>
          </p:spPr>
          <p:txBody>
            <a:bodyPr wrap="square" rtlCol="0">
              <a:spAutoFit/>
            </a:bodyPr>
            <a:lstStyle/>
            <a:p>
              <a:r>
                <a:rPr lang="es-ES" b="1" dirty="0">
                  <a:solidFill>
                    <a:srgbClr val="005DE0"/>
                  </a:solidFill>
                </a:rPr>
                <a:t>TRL=3</a:t>
              </a:r>
            </a:p>
          </p:txBody>
        </p:sp>
        <p:sp>
          <p:nvSpPr>
            <p:cNvPr id="101" name="CuadroTexto 100">
              <a:extLst>
                <a:ext uri="{FF2B5EF4-FFF2-40B4-BE49-F238E27FC236}">
                  <a16:creationId xmlns:a16="http://schemas.microsoft.com/office/drawing/2014/main" id="{9D3CE125-CAA0-089E-BE50-B37CBB31D516}"/>
                </a:ext>
              </a:extLst>
            </p:cNvPr>
            <p:cNvSpPr txBox="1"/>
            <p:nvPr/>
          </p:nvSpPr>
          <p:spPr>
            <a:xfrm>
              <a:off x="6913704" y="675056"/>
              <a:ext cx="1389413" cy="369332"/>
            </a:xfrm>
            <a:prstGeom prst="rect">
              <a:avLst/>
            </a:prstGeom>
            <a:noFill/>
          </p:spPr>
          <p:txBody>
            <a:bodyPr wrap="square" rtlCol="0">
              <a:spAutoFit/>
            </a:bodyPr>
            <a:lstStyle/>
            <a:p>
              <a:r>
                <a:rPr lang="es-ES" b="1" dirty="0">
                  <a:solidFill>
                    <a:srgbClr val="005DE0"/>
                  </a:solidFill>
                </a:rPr>
                <a:t>TRL=4</a:t>
              </a:r>
            </a:p>
          </p:txBody>
        </p:sp>
        <p:sp>
          <p:nvSpPr>
            <p:cNvPr id="95" name="CuadroTexto 94">
              <a:extLst>
                <a:ext uri="{FF2B5EF4-FFF2-40B4-BE49-F238E27FC236}">
                  <a16:creationId xmlns:a16="http://schemas.microsoft.com/office/drawing/2014/main" id="{AF2939FB-1846-12D0-0077-207010B24A99}"/>
                </a:ext>
              </a:extLst>
            </p:cNvPr>
            <p:cNvSpPr txBox="1"/>
            <p:nvPr/>
          </p:nvSpPr>
          <p:spPr>
            <a:xfrm>
              <a:off x="7949041" y="2606870"/>
              <a:ext cx="3717977" cy="4324261"/>
            </a:xfrm>
            <a:prstGeom prst="rect">
              <a:avLst/>
            </a:prstGeom>
            <a:noFill/>
          </p:spPr>
          <p:txBody>
            <a:bodyPr wrap="square" rtlCol="0">
              <a:spAutoFit/>
            </a:bodyPr>
            <a:lstStyle/>
            <a:p>
              <a:pPr>
                <a:lnSpc>
                  <a:spcPct val="150000"/>
                </a:lnSpc>
              </a:pPr>
              <a:r>
                <a:rPr lang="en-US" sz="1400" b="1" dirty="0">
                  <a:solidFill>
                    <a:srgbClr val="7030A0"/>
                  </a:solidFill>
                  <a:latin typeface="Calibri" panose="020F0502020204030204" pitchFamily="34" charset="0"/>
                  <a:cs typeface="Calibri" panose="020F0502020204030204" pitchFamily="34" charset="0"/>
                </a:rPr>
                <a:t>Reminders:</a:t>
              </a:r>
            </a:p>
            <a:p>
              <a:endParaRPr lang="en-US" sz="800" i="1" dirty="0">
                <a:solidFill>
                  <a:srgbClr val="7030A0"/>
                </a:solidFill>
                <a:latin typeface="Calibri" panose="020F0502020204030204" pitchFamily="34" charset="0"/>
                <a:cs typeface="Calibri" panose="020F0502020204030204" pitchFamily="34" charset="0"/>
              </a:endParaRPr>
            </a:p>
            <a:p>
              <a:r>
                <a:rPr lang="en-US" sz="1400" b="1" i="1" dirty="0">
                  <a:solidFill>
                    <a:srgbClr val="7030A0"/>
                  </a:solidFill>
                  <a:latin typeface="Calibri" panose="020F0502020204030204" pitchFamily="34" charset="0"/>
                  <a:cs typeface="Calibri" panose="020F0502020204030204" pitchFamily="34" charset="0"/>
                </a:rPr>
                <a:t>TRL3: </a:t>
              </a:r>
              <a:r>
                <a:rPr lang="en-GB" sz="1400" i="1" dirty="0">
                  <a:solidFill>
                    <a:srgbClr val="7030A0"/>
                  </a:solidFill>
                  <a:latin typeface="Calibri" panose="020F0502020204030204" pitchFamily="34" charset="0"/>
                  <a:cs typeface="Calibri" panose="020F0502020204030204" pitchFamily="34" charset="0"/>
                </a:rPr>
                <a:t>Critical Function, i.e., Proof of Concept Established. Applied research continues and early stage development begins. Includes studies and initial laboratory measurements to validate analytical predictions of separate elements of the technology. Examples include research on materials, components, or processes that are not yet integrated.</a:t>
              </a:r>
            </a:p>
            <a:p>
              <a:endParaRPr lang="en-GB" sz="800" i="1" dirty="0">
                <a:solidFill>
                  <a:srgbClr val="7030A0"/>
                </a:solidFill>
                <a:latin typeface="Calibri" panose="020F0502020204030204" pitchFamily="34" charset="0"/>
                <a:cs typeface="Calibri" panose="020F0502020204030204" pitchFamily="34" charset="0"/>
              </a:endParaRPr>
            </a:p>
            <a:p>
              <a:endParaRPr lang="en-US" sz="800" i="1" dirty="0">
                <a:solidFill>
                  <a:srgbClr val="7030A0"/>
                </a:solidFill>
                <a:latin typeface="Calibri" panose="020F0502020204030204" pitchFamily="34" charset="0"/>
                <a:cs typeface="Calibri" panose="020F0502020204030204" pitchFamily="34" charset="0"/>
              </a:endParaRPr>
            </a:p>
            <a:p>
              <a:r>
                <a:rPr lang="en-US" sz="1400" b="1" i="1" dirty="0">
                  <a:solidFill>
                    <a:srgbClr val="7030A0"/>
                  </a:solidFill>
                  <a:latin typeface="Calibri" panose="020F0502020204030204" pitchFamily="34" charset="0"/>
                  <a:cs typeface="Calibri" panose="020F0502020204030204" pitchFamily="34" charset="0"/>
                </a:rPr>
                <a:t>TRL4: </a:t>
              </a:r>
              <a:r>
                <a:rPr lang="en-GB" sz="1400" i="1" dirty="0">
                  <a:solidFill>
                    <a:srgbClr val="7030A0"/>
                  </a:solidFill>
                  <a:latin typeface="Calibri" panose="020F0502020204030204" pitchFamily="34" charset="0"/>
                  <a:cs typeface="Calibri" panose="020F0502020204030204" pitchFamily="34" charset="0"/>
                </a:rPr>
                <a:t>Laboratory Testing/Validation of Alpha Prototype Component/Process. Design, development and lab testing of technological components are performed. Results provide evidence that applicable component/process performance targets may be attainable based on projected or modelled systems.</a:t>
              </a:r>
              <a:endParaRPr lang="en-US" sz="1400" i="1" dirty="0">
                <a:solidFill>
                  <a:srgbClr val="7030A0"/>
                </a:solidFill>
                <a:latin typeface="Calibri" panose="020F0502020204030204" pitchFamily="34" charset="0"/>
                <a:cs typeface="Calibri" panose="020F0502020204030204" pitchFamily="34" charset="0"/>
              </a:endParaRPr>
            </a:p>
            <a:p>
              <a:endParaRPr lang="en-US" sz="1400" b="1" i="1" dirty="0">
                <a:solidFill>
                  <a:srgbClr val="005DE0"/>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093748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0" y="8334"/>
            <a:ext cx="11848563" cy="646331"/>
          </a:xfrm>
          <a:prstGeom prst="rect">
            <a:avLst/>
          </a:prstGeom>
          <a:noFill/>
        </p:spPr>
        <p:txBody>
          <a:bodyPr wrap="square" rtlCol="0">
            <a:spAutoFit/>
          </a:bodyPr>
          <a:lstStyle/>
          <a:p>
            <a:pPr algn="ctr"/>
            <a:r>
              <a:rPr lang="en-GB" sz="3600" dirty="0">
                <a:latin typeface="Calibri" panose="020F0502020204030204" pitchFamily="34" charset="0"/>
                <a:cs typeface="Calibri" panose="020F0502020204030204" pitchFamily="34" charset="0"/>
              </a:rPr>
              <a:t>Work Plan </a:t>
            </a:r>
          </a:p>
        </p:txBody>
      </p:sp>
      <p:sp>
        <p:nvSpPr>
          <p:cNvPr id="17" name="Slide Number Placeholder 3">
            <a:extLst>
              <a:ext uri="{FF2B5EF4-FFF2-40B4-BE49-F238E27FC236}">
                <a16:creationId xmlns:a16="http://schemas.microsoft.com/office/drawing/2014/main" id="{92AA932A-E650-4C29-A348-A657081D5624}"/>
              </a:ext>
            </a:extLst>
          </p:cNvPr>
          <p:cNvSpPr>
            <a:spLocks noGrp="1"/>
          </p:cNvSpPr>
          <p:nvPr>
            <p:ph type="sldNum" sz="quarter" idx="12"/>
          </p:nvPr>
        </p:nvSpPr>
        <p:spPr>
          <a:xfrm>
            <a:off x="9982036" y="6461211"/>
            <a:ext cx="1657400" cy="365125"/>
          </a:xfrm>
        </p:spPr>
        <p:txBody>
          <a:bodyPr/>
          <a:lstStyle>
            <a:lvl1pPr>
              <a:defRPr sz="1200">
                <a:solidFill>
                  <a:schemeClr val="accent5"/>
                </a:solidFill>
              </a:defRPr>
            </a:lvl1pPr>
          </a:lstStyle>
          <a:p>
            <a:fld id="{F7A1A58B-7BA1-7E42-8231-6D1CB1C760B1}" type="slidenum">
              <a:rPr lang="en-US" smtClean="0"/>
              <a:pPr/>
              <a:t>7</a:t>
            </a:fld>
            <a:endParaRPr lang="en-US" dirty="0"/>
          </a:p>
        </p:txBody>
      </p:sp>
      <p:pic>
        <p:nvPicPr>
          <p:cNvPr id="8" name="Imagen 7">
            <a:extLst>
              <a:ext uri="{FF2B5EF4-FFF2-40B4-BE49-F238E27FC236}">
                <a16:creationId xmlns:a16="http://schemas.microsoft.com/office/drawing/2014/main" id="{1E44395C-EEFC-49B5-8E3A-D2A511D9ABC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468352" y="127373"/>
            <a:ext cx="1219096" cy="462416"/>
          </a:xfrm>
          <a:prstGeom prst="rect">
            <a:avLst/>
          </a:prstGeom>
        </p:spPr>
      </p:pic>
      <p:grpSp>
        <p:nvGrpSpPr>
          <p:cNvPr id="5" name="Grupo 4">
            <a:extLst>
              <a:ext uri="{FF2B5EF4-FFF2-40B4-BE49-F238E27FC236}">
                <a16:creationId xmlns:a16="http://schemas.microsoft.com/office/drawing/2014/main" id="{C6F44B0B-3B4E-4FC1-BBCD-EEF0D5862621}"/>
              </a:ext>
            </a:extLst>
          </p:cNvPr>
          <p:cNvGrpSpPr/>
          <p:nvPr/>
        </p:nvGrpSpPr>
        <p:grpSpPr>
          <a:xfrm>
            <a:off x="235718" y="4968808"/>
            <a:ext cx="6646803" cy="1017033"/>
            <a:chOff x="235718" y="4968808"/>
            <a:chExt cx="6646803" cy="1017033"/>
          </a:xfrm>
        </p:grpSpPr>
        <p:sp>
          <p:nvSpPr>
            <p:cNvPr id="4" name="CuadroTexto 3">
              <a:extLst>
                <a:ext uri="{FF2B5EF4-FFF2-40B4-BE49-F238E27FC236}">
                  <a16:creationId xmlns:a16="http://schemas.microsoft.com/office/drawing/2014/main" id="{3BCB663E-2599-7E46-3BA9-2FECACCCFC89}"/>
                </a:ext>
              </a:extLst>
            </p:cNvPr>
            <p:cNvSpPr txBox="1"/>
            <p:nvPr/>
          </p:nvSpPr>
          <p:spPr>
            <a:xfrm>
              <a:off x="235718" y="4970178"/>
              <a:ext cx="3861165" cy="1015663"/>
            </a:xfrm>
            <a:prstGeom prst="rect">
              <a:avLst/>
            </a:prstGeom>
            <a:solidFill>
              <a:srgbClr val="AFCFFF"/>
            </a:solidFill>
          </p:spPr>
          <p:txBody>
            <a:bodyPr wrap="square" rtlCol="0">
              <a:spAutoFit/>
            </a:bodyPr>
            <a:lstStyle/>
            <a:p>
              <a:pPr rtl="0" eaLnBrk="1" latinLnBrk="0" hangingPunct="1"/>
              <a:r>
                <a:rPr lang="en-US" sz="1200" b="1" u="sng" dirty="0">
                  <a:solidFill>
                    <a:sysClr val="windowText" lastClr="000000"/>
                  </a:solidFill>
                  <a:effectLst/>
                  <a:latin typeface="Calibri" panose="020F0502020204030204" pitchFamily="34" charset="0"/>
                  <a:cs typeface="Calibri" panose="020F0502020204030204" pitchFamily="34" charset="0"/>
                </a:rPr>
                <a:t>Deliverables:</a:t>
              </a:r>
            </a:p>
            <a:p>
              <a:pPr marL="88900" lvl="1" rtl="0" eaLnBrk="1" latinLnBrk="0" hangingPunct="1"/>
              <a:r>
                <a:rPr lang="en-US" sz="1200" b="1" dirty="0">
                  <a:solidFill>
                    <a:sysClr val="windowText" lastClr="000000"/>
                  </a:solidFill>
                  <a:effectLst/>
                  <a:latin typeface="Calibri" panose="020F0502020204030204" pitchFamily="34" charset="0"/>
                  <a:cs typeface="Calibri" panose="020F0502020204030204" pitchFamily="34" charset="0"/>
                </a:rPr>
                <a:t>D1</a:t>
              </a:r>
              <a:r>
                <a:rPr lang="en-US" sz="1200" dirty="0">
                  <a:solidFill>
                    <a:sysClr val="windowText" lastClr="000000"/>
                  </a:solidFill>
                  <a:effectLst/>
                  <a:latin typeface="Calibri" panose="020F0502020204030204" pitchFamily="34" charset="0"/>
                  <a:cs typeface="Calibri" panose="020F0502020204030204" pitchFamily="34" charset="0"/>
                </a:rPr>
                <a:t> System Design Report (M7) </a:t>
              </a:r>
            </a:p>
            <a:p>
              <a:pPr marL="88900" lvl="1" rtl="0" eaLnBrk="1" latinLnBrk="0" hangingPunct="1"/>
              <a:r>
                <a:rPr lang="en-US" sz="1200" b="1" dirty="0">
                  <a:solidFill>
                    <a:sysClr val="windowText" lastClr="000000"/>
                  </a:solidFill>
                  <a:effectLst/>
                  <a:latin typeface="Calibri" panose="020F0502020204030204" pitchFamily="34" charset="0"/>
                  <a:cs typeface="Calibri" panose="020F0502020204030204" pitchFamily="34" charset="0"/>
                </a:rPr>
                <a:t>D2</a:t>
              </a:r>
              <a:r>
                <a:rPr lang="en-US" sz="1200" dirty="0">
                  <a:solidFill>
                    <a:sysClr val="windowText" lastClr="000000"/>
                  </a:solidFill>
                  <a:effectLst/>
                  <a:latin typeface="Calibri" panose="020F0502020204030204" pitchFamily="34" charset="0"/>
                  <a:cs typeface="Calibri" panose="020F0502020204030204" pitchFamily="34" charset="0"/>
                </a:rPr>
                <a:t> SMES System: D2.1 Magnet / D2.2 Cryostat / D2.3 CSS </a:t>
              </a:r>
            </a:p>
            <a:p>
              <a:pPr marL="88900" lvl="1" rtl="0" eaLnBrk="1" latinLnBrk="0" hangingPunct="1"/>
              <a:r>
                <a:rPr lang="en-US" sz="1200" b="1" dirty="0">
                  <a:solidFill>
                    <a:sysClr val="windowText" lastClr="000000"/>
                  </a:solidFill>
                  <a:effectLst/>
                  <a:latin typeface="Calibri" panose="020F0502020204030204" pitchFamily="34" charset="0"/>
                  <a:cs typeface="Calibri" panose="020F0502020204030204" pitchFamily="34" charset="0"/>
                </a:rPr>
                <a:t>D3 </a:t>
              </a:r>
              <a:r>
                <a:rPr lang="en-US" sz="1200" dirty="0">
                  <a:solidFill>
                    <a:sysClr val="windowText" lastClr="000000"/>
                  </a:solidFill>
                  <a:effectLst/>
                  <a:latin typeface="Calibri" panose="020F0502020204030204" pitchFamily="34" charset="0"/>
                  <a:cs typeface="Calibri" panose="020F0502020204030204" pitchFamily="34" charset="0"/>
                </a:rPr>
                <a:t>Laboratory Tests Results Report</a:t>
              </a:r>
            </a:p>
            <a:p>
              <a:pPr marL="88900" lvl="1" rtl="0" eaLnBrk="1" latinLnBrk="0" hangingPunct="1"/>
              <a:endParaRPr lang="en-US" sz="1200" dirty="0">
                <a:solidFill>
                  <a:sysClr val="windowText" lastClr="000000"/>
                </a:solidFill>
                <a:effectLst/>
                <a:latin typeface="Calibri" panose="020F0502020204030204" pitchFamily="34" charset="0"/>
                <a:cs typeface="Calibri" panose="020F0502020204030204" pitchFamily="34" charset="0"/>
              </a:endParaRPr>
            </a:p>
          </p:txBody>
        </p:sp>
        <p:sp>
          <p:nvSpPr>
            <p:cNvPr id="6" name="CuadroTexto 5">
              <a:extLst>
                <a:ext uri="{FF2B5EF4-FFF2-40B4-BE49-F238E27FC236}">
                  <a16:creationId xmlns:a16="http://schemas.microsoft.com/office/drawing/2014/main" id="{4D29A781-9A7D-DB9A-FFEF-8A64D1E83C50}"/>
                </a:ext>
              </a:extLst>
            </p:cNvPr>
            <p:cNvSpPr txBox="1"/>
            <p:nvPr/>
          </p:nvSpPr>
          <p:spPr>
            <a:xfrm>
              <a:off x="4032995" y="4968808"/>
              <a:ext cx="2849526" cy="1015663"/>
            </a:xfrm>
            <a:prstGeom prst="rect">
              <a:avLst/>
            </a:prstGeom>
            <a:solidFill>
              <a:srgbClr val="AFCFFF"/>
            </a:solidFill>
          </p:spPr>
          <p:txBody>
            <a:bodyPr wrap="square" rtlCol="0">
              <a:spAutoFit/>
            </a:bodyPr>
            <a:lstStyle/>
            <a:p>
              <a:pPr rtl="0" eaLnBrk="1" latinLnBrk="0" hangingPunct="1"/>
              <a:r>
                <a:rPr lang="en-US" sz="1200" b="1" u="sng" dirty="0">
                  <a:solidFill>
                    <a:sysClr val="windowText" lastClr="000000"/>
                  </a:solidFill>
                  <a:effectLst/>
                  <a:latin typeface="Calibri" panose="020F0502020204030204" pitchFamily="34" charset="0"/>
                  <a:cs typeface="Calibri" panose="020F0502020204030204" pitchFamily="34" charset="0"/>
                </a:rPr>
                <a:t>Milestones</a:t>
              </a:r>
              <a:r>
                <a:rPr lang="en-US" sz="1200" b="1" dirty="0">
                  <a:solidFill>
                    <a:sysClr val="windowText" lastClr="000000"/>
                  </a:solidFill>
                  <a:effectLst/>
                  <a:latin typeface="Calibri" panose="020F0502020204030204" pitchFamily="34" charset="0"/>
                  <a:cs typeface="Calibri" panose="020F0502020204030204" pitchFamily="34" charset="0"/>
                </a:rPr>
                <a:t>:</a:t>
              </a:r>
            </a:p>
            <a:p>
              <a:pPr marL="88900" lvl="1" rtl="0" eaLnBrk="1" latinLnBrk="0" hangingPunct="1"/>
              <a:r>
                <a:rPr lang="en-US" sz="1200" b="1" dirty="0">
                  <a:solidFill>
                    <a:sysClr val="windowText" lastClr="000000"/>
                  </a:solidFill>
                  <a:effectLst/>
                  <a:latin typeface="Calibri" panose="020F0502020204030204" pitchFamily="34" charset="0"/>
                  <a:cs typeface="Calibri" panose="020F0502020204030204" pitchFamily="34" charset="0"/>
                </a:rPr>
                <a:t>M1 </a:t>
              </a:r>
              <a:r>
                <a:rPr lang="en-US" sz="1200" dirty="0">
                  <a:solidFill>
                    <a:sysClr val="windowText" lastClr="000000"/>
                  </a:solidFill>
                  <a:effectLst/>
                  <a:latin typeface="Calibri" panose="020F0502020204030204" pitchFamily="34" charset="0"/>
                  <a:cs typeface="Calibri" panose="020F0502020204030204" pitchFamily="34" charset="0"/>
                </a:rPr>
                <a:t>System Designed </a:t>
              </a:r>
            </a:p>
            <a:p>
              <a:pPr marL="88900" lvl="1" rtl="0" eaLnBrk="1" latinLnBrk="0" hangingPunct="1"/>
              <a:r>
                <a:rPr lang="en-US" sz="1200" b="1" dirty="0">
                  <a:solidFill>
                    <a:sysClr val="windowText" lastClr="000000"/>
                  </a:solidFill>
                  <a:effectLst/>
                  <a:latin typeface="Calibri" panose="020F0502020204030204" pitchFamily="34" charset="0"/>
                  <a:cs typeface="Calibri" panose="020F0502020204030204" pitchFamily="34" charset="0"/>
                </a:rPr>
                <a:t>M2</a:t>
              </a:r>
              <a:r>
                <a:rPr lang="en-US" sz="1200" dirty="0">
                  <a:solidFill>
                    <a:sysClr val="windowText" lastClr="000000"/>
                  </a:solidFill>
                  <a:effectLst/>
                  <a:latin typeface="Calibri" panose="020F0502020204030204" pitchFamily="34" charset="0"/>
                  <a:cs typeface="Calibri" panose="020F0502020204030204" pitchFamily="34" charset="0"/>
                </a:rPr>
                <a:t> Magnet Fabricated in Its Cryostat </a:t>
              </a:r>
            </a:p>
            <a:p>
              <a:pPr marL="88900" lvl="1" rtl="0" eaLnBrk="1" latinLnBrk="0" hangingPunct="1"/>
              <a:r>
                <a:rPr lang="en-US" sz="1200" b="1" dirty="0">
                  <a:solidFill>
                    <a:sysClr val="windowText" lastClr="000000"/>
                  </a:solidFill>
                  <a:effectLst/>
                  <a:latin typeface="Calibri" panose="020F0502020204030204" pitchFamily="34" charset="0"/>
                  <a:cs typeface="Calibri" panose="020F0502020204030204" pitchFamily="34" charset="0"/>
                </a:rPr>
                <a:t>M3 </a:t>
              </a:r>
              <a:r>
                <a:rPr lang="en-US" sz="1200" dirty="0">
                  <a:solidFill>
                    <a:sysClr val="windowText" lastClr="000000"/>
                  </a:solidFill>
                  <a:effectLst/>
                  <a:latin typeface="Calibri" panose="020F0502020204030204" pitchFamily="34" charset="0"/>
                  <a:cs typeface="Calibri" panose="020F0502020204030204" pitchFamily="34" charset="0"/>
                </a:rPr>
                <a:t>Experimental facility ready Incl.  Cooling System &amp; Power Supply</a:t>
              </a:r>
              <a:endParaRPr lang="es-ES" sz="1200" dirty="0">
                <a:solidFill>
                  <a:sysClr val="windowText" lastClr="000000"/>
                </a:solidFill>
                <a:effectLst/>
                <a:latin typeface="Calibri" panose="020F0502020204030204" pitchFamily="34" charset="0"/>
                <a:cs typeface="Calibri" panose="020F0502020204030204" pitchFamily="34" charset="0"/>
              </a:endParaRPr>
            </a:p>
          </p:txBody>
        </p:sp>
      </p:grpSp>
      <p:grpSp>
        <p:nvGrpSpPr>
          <p:cNvPr id="9" name="Grupo 8">
            <a:extLst>
              <a:ext uri="{FF2B5EF4-FFF2-40B4-BE49-F238E27FC236}">
                <a16:creationId xmlns:a16="http://schemas.microsoft.com/office/drawing/2014/main" id="{2D297934-0FCA-4239-AB8E-1217709F9FFB}"/>
              </a:ext>
            </a:extLst>
          </p:cNvPr>
          <p:cNvGrpSpPr/>
          <p:nvPr/>
        </p:nvGrpSpPr>
        <p:grpSpPr>
          <a:xfrm>
            <a:off x="6935596" y="4960368"/>
            <a:ext cx="4673755" cy="1024103"/>
            <a:chOff x="6335574" y="4979907"/>
            <a:chExt cx="5412678" cy="1024103"/>
          </a:xfrm>
        </p:grpSpPr>
        <p:sp>
          <p:nvSpPr>
            <p:cNvPr id="3" name="CuadroTexto 2">
              <a:extLst>
                <a:ext uri="{FF2B5EF4-FFF2-40B4-BE49-F238E27FC236}">
                  <a16:creationId xmlns:a16="http://schemas.microsoft.com/office/drawing/2014/main" id="{B15D80F6-5F94-AE74-6859-19FF4EE37542}"/>
                </a:ext>
              </a:extLst>
            </p:cNvPr>
            <p:cNvSpPr txBox="1"/>
            <p:nvPr/>
          </p:nvSpPr>
          <p:spPr>
            <a:xfrm>
              <a:off x="6335574" y="4979907"/>
              <a:ext cx="2770383" cy="1015663"/>
            </a:xfrm>
            <a:prstGeom prst="rect">
              <a:avLst/>
            </a:prstGeom>
            <a:solidFill>
              <a:schemeClr val="bg1">
                <a:lumMod val="85000"/>
              </a:schemeClr>
            </a:solidFill>
          </p:spPr>
          <p:txBody>
            <a:bodyPr wrap="square" rtlCol="0">
              <a:spAutoFit/>
            </a:bodyPr>
            <a:lstStyle/>
            <a:p>
              <a:pPr rtl="0" eaLnBrk="1" latinLnBrk="0" hangingPunct="1"/>
              <a:r>
                <a:rPr lang="en-US" sz="1200" b="1" u="sng" dirty="0">
                  <a:solidFill>
                    <a:sysClr val="windowText" lastClr="000000"/>
                  </a:solidFill>
                  <a:effectLst/>
                  <a:latin typeface="Calibri" panose="020F0502020204030204" pitchFamily="34" charset="0"/>
                  <a:cs typeface="Calibri" panose="020F0502020204030204" pitchFamily="34" charset="0"/>
                </a:rPr>
                <a:t>Consortium Background:</a:t>
              </a:r>
            </a:p>
            <a:p>
              <a:pPr marL="88900" lvl="1" rtl="0" eaLnBrk="1" latinLnBrk="0" hangingPunct="1"/>
              <a:r>
                <a:rPr lang="en-US" sz="1200" b="1" u="none" dirty="0">
                  <a:solidFill>
                    <a:sysClr val="windowText" lastClr="000000"/>
                  </a:solidFill>
                  <a:effectLst/>
                  <a:latin typeface="Calibri" panose="020F0502020204030204" pitchFamily="34" charset="0"/>
                  <a:cs typeface="Calibri" panose="020F0502020204030204" pitchFamily="34" charset="0"/>
                </a:rPr>
                <a:t>CIEMAT</a:t>
              </a:r>
              <a:r>
                <a:rPr lang="en-US" sz="1200" b="0" u="none" dirty="0">
                  <a:solidFill>
                    <a:sysClr val="windowText" lastClr="000000"/>
                  </a:solidFill>
                  <a:effectLst/>
                  <a:latin typeface="Calibri" panose="020F0502020204030204" pitchFamily="34" charset="0"/>
                  <a:cs typeface="Calibri" panose="020F0502020204030204" pitchFamily="34" charset="0"/>
                </a:rPr>
                <a:t>: </a:t>
              </a:r>
            </a:p>
            <a:p>
              <a:pPr marL="88900" lvl="1" rtl="0" eaLnBrk="1" latinLnBrk="0" hangingPunct="1"/>
              <a:r>
                <a:rPr lang="en-US" sz="1200" b="0" u="none" dirty="0">
                  <a:solidFill>
                    <a:sysClr val="windowText" lastClr="000000"/>
                  </a:solidFill>
                  <a:effectLst/>
                  <a:latin typeface="Calibri" panose="020F0502020204030204" pitchFamily="34" charset="0"/>
                  <a:cs typeface="Calibri" panose="020F0502020204030204" pitchFamily="34" charset="0"/>
                </a:rPr>
                <a:t>- SC Laboratory</a:t>
              </a:r>
            </a:p>
            <a:p>
              <a:pPr marL="88900" lvl="1" rtl="0" eaLnBrk="1" latinLnBrk="0" hangingPunct="1"/>
              <a:r>
                <a:rPr lang="en-US" sz="1200" b="0" u="none" dirty="0">
                  <a:solidFill>
                    <a:sysClr val="windowText" lastClr="000000"/>
                  </a:solidFill>
                  <a:effectLst/>
                  <a:latin typeface="Calibri" panose="020F0502020204030204" pitchFamily="34" charset="0"/>
                  <a:cs typeface="Calibri" panose="020F0502020204030204" pitchFamily="34" charset="0"/>
                </a:rPr>
                <a:t>- Manufacturing of SC Accelerator - Magnets. - Power Converters.</a:t>
              </a:r>
            </a:p>
          </p:txBody>
        </p:sp>
        <p:sp>
          <p:nvSpPr>
            <p:cNvPr id="7" name="Rectángulo 6">
              <a:extLst>
                <a:ext uri="{FF2B5EF4-FFF2-40B4-BE49-F238E27FC236}">
                  <a16:creationId xmlns:a16="http://schemas.microsoft.com/office/drawing/2014/main" id="{E6CCCC10-682E-45F8-A160-3845D3200B0D}"/>
                </a:ext>
              </a:extLst>
            </p:cNvPr>
            <p:cNvSpPr/>
            <p:nvPr/>
          </p:nvSpPr>
          <p:spPr>
            <a:xfrm>
              <a:off x="9099289" y="4988347"/>
              <a:ext cx="2648963" cy="1015663"/>
            </a:xfrm>
            <a:prstGeom prst="rect">
              <a:avLst/>
            </a:prstGeom>
            <a:solidFill>
              <a:schemeClr val="bg1">
                <a:lumMod val="85000"/>
              </a:schemeClr>
            </a:solidFill>
          </p:spPr>
          <p:txBody>
            <a:bodyPr wrap="square" rtlCol="0">
              <a:spAutoFit/>
            </a:bodyPr>
            <a:lstStyle/>
            <a:p>
              <a:pPr marL="88900" lvl="1"/>
              <a:r>
                <a:rPr lang="en-US" sz="1200" b="1" dirty="0">
                  <a:solidFill>
                    <a:sysClr val="windowText" lastClr="000000"/>
                  </a:solidFill>
                  <a:latin typeface="Calibri" panose="020F0502020204030204" pitchFamily="34" charset="0"/>
                  <a:cs typeface="Calibri" panose="020F0502020204030204" pitchFamily="34" charset="0"/>
                </a:rPr>
                <a:t>CYCLOMED: </a:t>
              </a:r>
            </a:p>
            <a:p>
              <a:pPr marL="88900" lvl="1"/>
              <a:r>
                <a:rPr lang="en-US" sz="1200" b="1" dirty="0">
                  <a:solidFill>
                    <a:sysClr val="windowText" lastClr="000000"/>
                  </a:solidFill>
                  <a:latin typeface="Calibri" panose="020F0502020204030204" pitchFamily="34" charset="0"/>
                  <a:cs typeface="Calibri" panose="020F0502020204030204" pitchFamily="34" charset="0"/>
                </a:rPr>
                <a:t>   - </a:t>
              </a:r>
              <a:r>
                <a:rPr lang="en-US" sz="1200" dirty="0" err="1">
                  <a:solidFill>
                    <a:sysClr val="windowText" lastClr="000000"/>
                  </a:solidFill>
                  <a:latin typeface="Calibri" panose="020F0502020204030204" pitchFamily="34" charset="0"/>
                  <a:cs typeface="Calibri" panose="020F0502020204030204" pitchFamily="34" charset="0"/>
                </a:rPr>
                <a:t>Cryosystem</a:t>
              </a:r>
              <a:r>
                <a:rPr lang="en-US" sz="1200" dirty="0">
                  <a:solidFill>
                    <a:sysClr val="windowText" lastClr="000000"/>
                  </a:solidFill>
                  <a:latin typeface="Calibri" panose="020F0502020204030204" pitchFamily="34" charset="0"/>
                  <a:cs typeface="Calibri" panose="020F0502020204030204" pitchFamily="34" charset="0"/>
                </a:rPr>
                <a:t> </a:t>
              </a:r>
            </a:p>
            <a:p>
              <a:pPr marL="88900" lvl="1"/>
              <a:r>
                <a:rPr lang="en-US" sz="1200" dirty="0">
                  <a:solidFill>
                    <a:sysClr val="windowText" lastClr="000000"/>
                  </a:solidFill>
                  <a:latin typeface="Calibri" panose="020F0502020204030204" pitchFamily="34" charset="0"/>
                  <a:cs typeface="Calibri" panose="020F0502020204030204" pitchFamily="34" charset="0"/>
                </a:rPr>
                <a:t>   - SC Accelerators Magnets</a:t>
              </a:r>
            </a:p>
            <a:p>
              <a:pPr marL="88900" lvl="1"/>
              <a:r>
                <a:rPr lang="en-US" sz="1200" b="1" dirty="0">
                  <a:solidFill>
                    <a:sysClr val="windowText" lastClr="000000"/>
                  </a:solidFill>
                  <a:latin typeface="Calibri" panose="020F0502020204030204" pitchFamily="34" charset="0"/>
                  <a:cs typeface="Calibri" panose="020F0502020204030204" pitchFamily="34" charset="0"/>
                </a:rPr>
                <a:t>ANTEC: </a:t>
              </a:r>
            </a:p>
            <a:p>
              <a:pPr marL="88900" lvl="1"/>
              <a:r>
                <a:rPr lang="en-US" sz="1200" b="1" dirty="0">
                  <a:solidFill>
                    <a:sysClr val="windowText" lastClr="000000"/>
                  </a:solidFill>
                  <a:latin typeface="Calibri" panose="020F0502020204030204" pitchFamily="34" charset="0"/>
                  <a:cs typeface="Calibri" panose="020F0502020204030204" pitchFamily="34" charset="0"/>
                </a:rPr>
                <a:t>   - </a:t>
              </a:r>
              <a:r>
                <a:rPr lang="en-US" sz="1200" dirty="0">
                  <a:solidFill>
                    <a:sysClr val="windowText" lastClr="000000"/>
                  </a:solidFill>
                  <a:latin typeface="Calibri" panose="020F0502020204030204" pitchFamily="34" charset="0"/>
                  <a:cs typeface="Calibri" panose="020F0502020204030204" pitchFamily="34" charset="0"/>
                </a:rPr>
                <a:t>SC &amp; Resistive Magnets</a:t>
              </a:r>
            </a:p>
          </p:txBody>
        </p:sp>
      </p:grpSp>
      <p:pic>
        <p:nvPicPr>
          <p:cNvPr id="11" name="Imagen 10">
            <a:extLst>
              <a:ext uri="{FF2B5EF4-FFF2-40B4-BE49-F238E27FC236}">
                <a16:creationId xmlns:a16="http://schemas.microsoft.com/office/drawing/2014/main" id="{CA93A771-EEA6-4884-9598-9A93EC573AC3}"/>
              </a:ext>
            </a:extLst>
          </p:cNvPr>
          <p:cNvPicPr>
            <a:picLocks noChangeAspect="1"/>
          </p:cNvPicPr>
          <p:nvPr/>
        </p:nvPicPr>
        <p:blipFill>
          <a:blip r:embed="rId4"/>
          <a:stretch>
            <a:fillRect/>
          </a:stretch>
        </p:blipFill>
        <p:spPr>
          <a:xfrm>
            <a:off x="346350" y="708827"/>
            <a:ext cx="11264898" cy="4181821"/>
          </a:xfrm>
          <a:prstGeom prst="rect">
            <a:avLst/>
          </a:prstGeom>
        </p:spPr>
      </p:pic>
    </p:spTree>
    <p:extLst>
      <p:ext uri="{BB962C8B-B14F-4D97-AF65-F5344CB8AC3E}">
        <p14:creationId xmlns:p14="http://schemas.microsoft.com/office/powerpoint/2010/main" val="425470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4117498" y="26150"/>
            <a:ext cx="7719497" cy="646331"/>
          </a:xfrm>
          <a:prstGeom prst="rect">
            <a:avLst/>
          </a:prstGeom>
          <a:noFill/>
        </p:spPr>
        <p:txBody>
          <a:bodyPr wrap="square" rtlCol="0">
            <a:spAutoFit/>
          </a:bodyPr>
          <a:lstStyle/>
          <a:p>
            <a:r>
              <a:rPr lang="en-GB" sz="3600" dirty="0">
                <a:latin typeface="Calibri" panose="020F0502020204030204" pitchFamily="34" charset="0"/>
                <a:cs typeface="Calibri" panose="020F0502020204030204" pitchFamily="34" charset="0"/>
              </a:rPr>
              <a:t>Resources and budget</a:t>
            </a:r>
          </a:p>
        </p:txBody>
      </p:sp>
      <p:grpSp>
        <p:nvGrpSpPr>
          <p:cNvPr id="19" name="Grupo 18">
            <a:extLst>
              <a:ext uri="{FF2B5EF4-FFF2-40B4-BE49-F238E27FC236}">
                <a16:creationId xmlns:a16="http://schemas.microsoft.com/office/drawing/2014/main" id="{972F0338-67A6-384B-4CF3-36B73F2D608A}"/>
              </a:ext>
            </a:extLst>
          </p:cNvPr>
          <p:cNvGrpSpPr/>
          <p:nvPr/>
        </p:nvGrpSpPr>
        <p:grpSpPr>
          <a:xfrm>
            <a:off x="88545" y="2818743"/>
            <a:ext cx="3689301" cy="1339703"/>
            <a:chOff x="8058909" y="2896675"/>
            <a:chExt cx="3696383" cy="1339703"/>
          </a:xfrm>
        </p:grpSpPr>
        <p:pic>
          <p:nvPicPr>
            <p:cNvPr id="23" name="Imagen 22">
              <a:extLst>
                <a:ext uri="{FF2B5EF4-FFF2-40B4-BE49-F238E27FC236}">
                  <a16:creationId xmlns:a16="http://schemas.microsoft.com/office/drawing/2014/main" id="{FB93949A-396D-BABB-5C8B-D1A260AF5240}"/>
                </a:ext>
              </a:extLst>
            </p:cNvPr>
            <p:cNvPicPr>
              <a:picLocks noChangeAspect="1"/>
            </p:cNvPicPr>
            <p:nvPr/>
          </p:nvPicPr>
          <p:blipFill>
            <a:blip r:embed="rId3"/>
            <a:stretch>
              <a:fillRect/>
            </a:stretch>
          </p:blipFill>
          <p:spPr>
            <a:xfrm rot="16200000">
              <a:off x="7848046" y="3107538"/>
              <a:ext cx="1047606" cy="625879"/>
            </a:xfrm>
            <a:prstGeom prst="rect">
              <a:avLst/>
            </a:prstGeom>
          </p:spPr>
        </p:pic>
        <p:sp>
          <p:nvSpPr>
            <p:cNvPr id="24" name="CuadroTexto 6">
              <a:extLst>
                <a:ext uri="{FF2B5EF4-FFF2-40B4-BE49-F238E27FC236}">
                  <a16:creationId xmlns:a16="http://schemas.microsoft.com/office/drawing/2014/main" id="{B34A62F7-4D77-3F5E-59BC-2AFB5FC4C5C9}"/>
                </a:ext>
              </a:extLst>
            </p:cNvPr>
            <p:cNvSpPr txBox="1"/>
            <p:nvPr/>
          </p:nvSpPr>
          <p:spPr>
            <a:xfrm>
              <a:off x="8674738" y="2943716"/>
              <a:ext cx="3080554" cy="1292662"/>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US" sz="1300" b="1" dirty="0">
                  <a:latin typeface="Calibri" panose="020F0502020204030204" pitchFamily="34" charset="0"/>
                  <a:cs typeface="Calibri" panose="020F0502020204030204" pitchFamily="34" charset="0"/>
                </a:rPr>
                <a:t>CYCLOMED Technologies </a:t>
              </a:r>
              <a:r>
                <a:rPr lang="en-US" sz="1300" i="1" dirty="0">
                  <a:solidFill>
                    <a:schemeClr val="bg1">
                      <a:lumMod val="50000"/>
                    </a:schemeClr>
                  </a:solidFill>
                  <a:latin typeface="Calibri" panose="020F0502020204030204" pitchFamily="34" charset="0"/>
                  <a:cs typeface="Calibri" panose="020F0502020204030204" pitchFamily="34" charset="0"/>
                </a:rPr>
                <a:t>is a Spanish company specialized  in superconductivity and cryogenics. Founded in 2019 for the development and commercial exploitation of a superconducting particle accelerator aimed at radioisotope production</a:t>
              </a:r>
            </a:p>
          </p:txBody>
        </p:sp>
      </p:grpSp>
      <p:grpSp>
        <p:nvGrpSpPr>
          <p:cNvPr id="20" name="Grupo 19">
            <a:extLst>
              <a:ext uri="{FF2B5EF4-FFF2-40B4-BE49-F238E27FC236}">
                <a16:creationId xmlns:a16="http://schemas.microsoft.com/office/drawing/2014/main" id="{0D28FE42-430E-BDB9-D3FE-35A7A7177C04}"/>
              </a:ext>
            </a:extLst>
          </p:cNvPr>
          <p:cNvGrpSpPr/>
          <p:nvPr/>
        </p:nvGrpSpPr>
        <p:grpSpPr>
          <a:xfrm>
            <a:off x="197366" y="4561767"/>
            <a:ext cx="3633135" cy="1492716"/>
            <a:chOff x="8259563" y="5412711"/>
            <a:chExt cx="3278914" cy="1492716"/>
          </a:xfrm>
        </p:grpSpPr>
        <p:pic>
          <p:nvPicPr>
            <p:cNvPr id="21" name="Picture 4" descr="Ver las imágenes de origen">
              <a:extLst>
                <a:ext uri="{FF2B5EF4-FFF2-40B4-BE49-F238E27FC236}">
                  <a16:creationId xmlns:a16="http://schemas.microsoft.com/office/drawing/2014/main" id="{2A87FBBE-B8C5-C845-2BF5-75BDCDE0E9D5}"/>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7955" t="35300" r="14091" b="38514"/>
            <a:stretch/>
          </p:blipFill>
          <p:spPr bwMode="auto">
            <a:xfrm rot="16200000">
              <a:off x="7809099" y="5966460"/>
              <a:ext cx="1231830" cy="330902"/>
            </a:xfrm>
            <a:prstGeom prst="rect">
              <a:avLst/>
            </a:prstGeom>
            <a:noFill/>
            <a:extLst>
              <a:ext uri="{909E8E84-426E-40DD-AFC4-6F175D3DCCD1}">
                <a14:hiddenFill xmlns:a14="http://schemas.microsoft.com/office/drawing/2010/main">
                  <a:solidFill>
                    <a:srgbClr val="FFFFFF"/>
                  </a:solidFill>
                </a14:hiddenFill>
              </a:ext>
            </a:extLst>
          </p:spPr>
        </p:pic>
        <p:sp>
          <p:nvSpPr>
            <p:cNvPr id="22" name="CuadroTexto 9">
              <a:extLst>
                <a:ext uri="{FF2B5EF4-FFF2-40B4-BE49-F238E27FC236}">
                  <a16:creationId xmlns:a16="http://schemas.microsoft.com/office/drawing/2014/main" id="{BDCB1C06-B094-4051-DF5B-DB7F076CD5DE}"/>
                </a:ext>
              </a:extLst>
            </p:cNvPr>
            <p:cNvSpPr txBox="1"/>
            <p:nvPr/>
          </p:nvSpPr>
          <p:spPr>
            <a:xfrm>
              <a:off x="8763597" y="5412711"/>
              <a:ext cx="2774880" cy="149271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US" sz="1300" b="1" dirty="0">
                  <a:latin typeface="Calibri" panose="020F0502020204030204" pitchFamily="34" charset="0"/>
                  <a:cs typeface="Calibri" panose="020F0502020204030204" pitchFamily="34" charset="0"/>
                </a:rPr>
                <a:t>ANTEC Magnets</a:t>
              </a:r>
              <a:r>
                <a:rPr lang="en-US" sz="1300" i="1" dirty="0">
                  <a:solidFill>
                    <a:schemeClr val="bg1">
                      <a:lumMod val="50000"/>
                    </a:schemeClr>
                  </a:solidFill>
                  <a:latin typeface="Calibri" panose="020F0502020204030204" pitchFamily="34" charset="0"/>
                  <a:cs typeface="Calibri" panose="020F0502020204030204" pitchFamily="34" charset="0"/>
                </a:rPr>
                <a:t> designs and manufactures state-of-the-art magnetic systems and components for all types of applications. It is specialized in the manufacture of electromagnets (resistive and superconducting) and permanent magnets special configurations (Halbach etc.). </a:t>
              </a:r>
              <a:endParaRPr lang="es-ES" sz="1300" i="1" dirty="0">
                <a:solidFill>
                  <a:schemeClr val="bg1">
                    <a:lumMod val="50000"/>
                  </a:schemeClr>
                </a:solidFill>
                <a:latin typeface="Calibri" panose="020F0502020204030204" pitchFamily="34" charset="0"/>
                <a:cs typeface="Calibri" panose="020F0502020204030204" pitchFamily="34" charset="0"/>
              </a:endParaRPr>
            </a:p>
          </p:txBody>
        </p:sp>
      </p:grpSp>
      <p:cxnSp>
        <p:nvCxnSpPr>
          <p:cNvPr id="27" name="Conector recto de flecha 26">
            <a:extLst>
              <a:ext uri="{FF2B5EF4-FFF2-40B4-BE49-F238E27FC236}">
                <a16:creationId xmlns:a16="http://schemas.microsoft.com/office/drawing/2014/main" id="{86681C30-4C19-7016-C357-D5F9295C1F80}"/>
              </a:ext>
            </a:extLst>
          </p:cNvPr>
          <p:cNvCxnSpPr>
            <a:cxnSpLocks/>
          </p:cNvCxnSpPr>
          <p:nvPr/>
        </p:nvCxnSpPr>
        <p:spPr>
          <a:xfrm>
            <a:off x="4018257" y="823390"/>
            <a:ext cx="0" cy="5503325"/>
          </a:xfrm>
          <a:prstGeom prst="straightConnector1">
            <a:avLst/>
          </a:prstGeom>
          <a:ln w="57150">
            <a:solidFill>
              <a:schemeClr val="bg1">
                <a:lumMod val="75000"/>
              </a:schemeClr>
            </a:solidFill>
          </a:ln>
        </p:spPr>
        <p:style>
          <a:lnRef idx="3">
            <a:schemeClr val="accent6"/>
          </a:lnRef>
          <a:fillRef idx="0">
            <a:schemeClr val="accent6"/>
          </a:fillRef>
          <a:effectRef idx="2">
            <a:schemeClr val="accent6"/>
          </a:effectRef>
          <a:fontRef idx="minor">
            <a:schemeClr val="tx1"/>
          </a:fontRef>
        </p:style>
      </p:cxnSp>
      <p:sp>
        <p:nvSpPr>
          <p:cNvPr id="28" name="Slide Number Placeholder 3">
            <a:extLst>
              <a:ext uri="{FF2B5EF4-FFF2-40B4-BE49-F238E27FC236}">
                <a16:creationId xmlns:a16="http://schemas.microsoft.com/office/drawing/2014/main" id="{D6ABD028-29BB-4FBD-85C5-06FF58553C1F}"/>
              </a:ext>
            </a:extLst>
          </p:cNvPr>
          <p:cNvSpPr>
            <a:spLocks noGrp="1"/>
          </p:cNvSpPr>
          <p:nvPr>
            <p:ph type="sldNum" sz="quarter" idx="12"/>
          </p:nvPr>
        </p:nvSpPr>
        <p:spPr>
          <a:xfrm>
            <a:off x="9982036" y="6448501"/>
            <a:ext cx="1657400" cy="365125"/>
          </a:xfrm>
        </p:spPr>
        <p:txBody>
          <a:bodyPr/>
          <a:lstStyle>
            <a:lvl1pPr>
              <a:defRPr sz="1200">
                <a:solidFill>
                  <a:schemeClr val="accent5"/>
                </a:solidFill>
              </a:defRPr>
            </a:lvl1pPr>
          </a:lstStyle>
          <a:p>
            <a:fld id="{F7A1A58B-7BA1-7E42-8231-6D1CB1C760B1}" type="slidenum">
              <a:rPr lang="en-US" smtClean="0"/>
              <a:pPr/>
              <a:t>8</a:t>
            </a:fld>
            <a:endParaRPr lang="en-US" dirty="0"/>
          </a:p>
        </p:txBody>
      </p:sp>
      <p:pic>
        <p:nvPicPr>
          <p:cNvPr id="29" name="Imagen 28">
            <a:extLst>
              <a:ext uri="{FF2B5EF4-FFF2-40B4-BE49-F238E27FC236}">
                <a16:creationId xmlns:a16="http://schemas.microsoft.com/office/drawing/2014/main" id="{7E6E2F02-4257-49A1-AFD3-697A5B1F52CF}"/>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0468352" y="127373"/>
            <a:ext cx="1219096" cy="462416"/>
          </a:xfrm>
          <a:prstGeom prst="rect">
            <a:avLst/>
          </a:prstGeom>
        </p:spPr>
      </p:pic>
      <p:grpSp>
        <p:nvGrpSpPr>
          <p:cNvPr id="5" name="Grupo 4">
            <a:extLst>
              <a:ext uri="{FF2B5EF4-FFF2-40B4-BE49-F238E27FC236}">
                <a16:creationId xmlns:a16="http://schemas.microsoft.com/office/drawing/2014/main" id="{B3C1C2E8-3D37-3022-60E9-E77E9C43421F}"/>
              </a:ext>
            </a:extLst>
          </p:cNvPr>
          <p:cNvGrpSpPr/>
          <p:nvPr/>
        </p:nvGrpSpPr>
        <p:grpSpPr>
          <a:xfrm>
            <a:off x="185233" y="628704"/>
            <a:ext cx="3518622" cy="1892826"/>
            <a:chOff x="124265" y="826964"/>
            <a:chExt cx="3904161" cy="1892826"/>
          </a:xfrm>
        </p:grpSpPr>
        <p:pic>
          <p:nvPicPr>
            <p:cNvPr id="25" name="Picture 2" descr="Ver las imágenes de origen">
              <a:extLst>
                <a:ext uri="{FF2B5EF4-FFF2-40B4-BE49-F238E27FC236}">
                  <a16:creationId xmlns:a16="http://schemas.microsoft.com/office/drawing/2014/main" id="{21D24450-57E9-2029-F24E-F12A1F16E06E}"/>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57923"/>
            <a:stretch/>
          </p:blipFill>
          <p:spPr bwMode="auto">
            <a:xfrm rot="16200000">
              <a:off x="-406146" y="1619967"/>
              <a:ext cx="1345119" cy="284298"/>
            </a:xfrm>
            <a:prstGeom prst="rect">
              <a:avLst/>
            </a:prstGeom>
            <a:noFill/>
            <a:extLst>
              <a:ext uri="{909E8E84-426E-40DD-AFC4-6F175D3DCCD1}">
                <a14:hiddenFill xmlns:a14="http://schemas.microsoft.com/office/drawing/2010/main">
                  <a:solidFill>
                    <a:srgbClr val="FFFFFF"/>
                  </a:solidFill>
                </a14:hiddenFill>
              </a:ext>
            </a:extLst>
          </p:spPr>
        </p:pic>
        <p:sp>
          <p:nvSpPr>
            <p:cNvPr id="26" name="CuadroTexto 3">
              <a:extLst>
                <a:ext uri="{FF2B5EF4-FFF2-40B4-BE49-F238E27FC236}">
                  <a16:creationId xmlns:a16="http://schemas.microsoft.com/office/drawing/2014/main" id="{7B3549DF-847D-3635-CBC1-69DAB00517C5}"/>
                </a:ext>
              </a:extLst>
            </p:cNvPr>
            <p:cNvSpPr txBox="1"/>
            <p:nvPr/>
          </p:nvSpPr>
          <p:spPr>
            <a:xfrm>
              <a:off x="616881" y="826964"/>
              <a:ext cx="3411545" cy="1892826"/>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fontAlgn="base"/>
              <a:r>
                <a:rPr lang="en-US" sz="1300" b="1" dirty="0">
                  <a:latin typeface="Calibri" panose="020F0502020204030204" pitchFamily="34" charset="0"/>
                  <a:cs typeface="Calibri" panose="020F0502020204030204" pitchFamily="34" charset="0"/>
                </a:rPr>
                <a:t>CIEMAT</a:t>
              </a:r>
              <a:r>
                <a:rPr lang="en-US" sz="1300" b="1" i="1" dirty="0">
                  <a:latin typeface="Calibri" panose="020F0502020204030204" pitchFamily="34" charset="0"/>
                  <a:cs typeface="Calibri" panose="020F0502020204030204" pitchFamily="34" charset="0"/>
                </a:rPr>
                <a:t> </a:t>
              </a:r>
              <a:r>
                <a:rPr lang="en-US" sz="1300" i="1" dirty="0">
                  <a:solidFill>
                    <a:schemeClr val="bg1">
                      <a:lumMod val="50000"/>
                    </a:schemeClr>
                  </a:solidFill>
                  <a:latin typeface="Calibri" panose="020F0502020204030204" pitchFamily="34" charset="0"/>
                  <a:cs typeface="Calibri" panose="020F0502020204030204" pitchFamily="34" charset="0"/>
                </a:rPr>
                <a:t> is a public research institute depending on the Ministry of Science and Innovation. The Technology Department is one of the five Departments in which CIEMAT is organized and it is where the Electrical Engineering Division belongs. The division has more than 30 years of experience in superconducting magnets, cryogenics and power electronics</a:t>
              </a:r>
              <a:endParaRPr lang="es-ES" sz="1300" dirty="0">
                <a:latin typeface="Calibri" panose="020F0502020204030204" pitchFamily="34" charset="0"/>
                <a:cs typeface="Calibri" panose="020F0502020204030204" pitchFamily="34" charset="0"/>
              </a:endParaRPr>
            </a:p>
          </p:txBody>
        </p:sp>
      </p:grpSp>
      <p:pic>
        <p:nvPicPr>
          <p:cNvPr id="7" name="Imagen 6">
            <a:extLst>
              <a:ext uri="{FF2B5EF4-FFF2-40B4-BE49-F238E27FC236}">
                <a16:creationId xmlns:a16="http://schemas.microsoft.com/office/drawing/2014/main" id="{2035D2DB-E97E-47D8-9AAD-4B6A5D9977EB}"/>
              </a:ext>
            </a:extLst>
          </p:cNvPr>
          <p:cNvPicPr>
            <a:picLocks noChangeAspect="1"/>
          </p:cNvPicPr>
          <p:nvPr/>
        </p:nvPicPr>
        <p:blipFill>
          <a:blip r:embed="rId7"/>
          <a:stretch>
            <a:fillRect/>
          </a:stretch>
        </p:blipFill>
        <p:spPr>
          <a:xfrm>
            <a:off x="4813685" y="2672999"/>
            <a:ext cx="5861660" cy="1331409"/>
          </a:xfrm>
          <a:prstGeom prst="rect">
            <a:avLst/>
          </a:prstGeom>
        </p:spPr>
      </p:pic>
      <p:sp>
        <p:nvSpPr>
          <p:cNvPr id="4" name="Content Placeholder 2">
            <a:extLst>
              <a:ext uri="{FF2B5EF4-FFF2-40B4-BE49-F238E27FC236}">
                <a16:creationId xmlns:a16="http://schemas.microsoft.com/office/drawing/2014/main" id="{2835EC22-7D1A-C04A-BEF4-9AC399A83135}"/>
              </a:ext>
            </a:extLst>
          </p:cNvPr>
          <p:cNvSpPr txBox="1">
            <a:spLocks/>
          </p:cNvSpPr>
          <p:nvPr/>
        </p:nvSpPr>
        <p:spPr>
          <a:xfrm>
            <a:off x="4536219" y="683877"/>
            <a:ext cx="7111082" cy="4629616"/>
          </a:xfrm>
          <a:prstGeom prst="rect">
            <a:avLst/>
          </a:prstGeom>
        </p:spPr>
        <p:txBody>
          <a:bodyPr lIns="91440" tIns="45720" rIns="91440" bIns="45720" anchor="t"/>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1400" b="1" dirty="0">
                <a:solidFill>
                  <a:srgbClr val="000000"/>
                </a:solidFill>
                <a:latin typeface="Calibri" panose="020F0502020204030204" pitchFamily="34" charset="0"/>
                <a:cs typeface="Calibri" panose="020F0502020204030204" pitchFamily="34" charset="0"/>
              </a:rPr>
              <a:t>Team and organizational expertise fully dedicated to the project </a:t>
            </a:r>
          </a:p>
          <a:p>
            <a:pPr marL="457200" lvl="1">
              <a:buNone/>
            </a:pPr>
            <a:r>
              <a:rPr lang="en-US" sz="1400" dirty="0">
                <a:solidFill>
                  <a:srgbClr val="0070C0"/>
                </a:solidFill>
                <a:latin typeface="Calibri" panose="020F0502020204030204" pitchFamily="34" charset="0"/>
                <a:cs typeface="Calibri" panose="020F0502020204030204" pitchFamily="34" charset="0"/>
              </a:rPr>
              <a:t>CIEMAT: Electric Eng. Division (Accelerator Unit &amp; Power Systems): 1,5 FTE (Full-time equivalent)</a:t>
            </a:r>
          </a:p>
          <a:p>
            <a:pPr marL="457200" lvl="1">
              <a:buNone/>
            </a:pPr>
            <a:r>
              <a:rPr lang="en-US" sz="1400" dirty="0">
                <a:solidFill>
                  <a:srgbClr val="0070C0"/>
                </a:solidFill>
                <a:latin typeface="Calibri" panose="020F0502020204030204" pitchFamily="34" charset="0"/>
                <a:cs typeface="Calibri" panose="020F0502020204030204" pitchFamily="34" charset="0"/>
              </a:rPr>
              <a:t>CMT: 2 FTE</a:t>
            </a:r>
          </a:p>
          <a:p>
            <a:pPr marL="0" indent="0">
              <a:buNone/>
            </a:pPr>
            <a:r>
              <a:rPr lang="en-US" sz="1400" b="1" dirty="0">
                <a:latin typeface="Calibri" panose="020F0502020204030204" pitchFamily="34" charset="0"/>
                <a:cs typeface="Calibri" panose="020F0502020204030204" pitchFamily="34" charset="0"/>
              </a:rPr>
              <a:t>Industry participation and involvement</a:t>
            </a:r>
          </a:p>
          <a:p>
            <a:pPr marL="457200" lvl="1">
              <a:buNone/>
            </a:pPr>
            <a:r>
              <a:rPr lang="en-US" sz="1400" dirty="0">
                <a:solidFill>
                  <a:srgbClr val="0070C0"/>
                </a:solidFill>
                <a:latin typeface="Calibri" panose="020F0502020204030204" pitchFamily="34" charset="0"/>
                <a:cs typeface="Calibri" panose="020F0502020204030204" pitchFamily="34" charset="0"/>
              </a:rPr>
              <a:t>ANTEC : 1 FTE</a:t>
            </a:r>
          </a:p>
          <a:p>
            <a:pPr marL="0" indent="0">
              <a:buNone/>
            </a:pPr>
            <a:r>
              <a:rPr lang="en-US" sz="1400" b="1" dirty="0">
                <a:latin typeface="Calibri" panose="020F0502020204030204" pitchFamily="34" charset="0"/>
                <a:cs typeface="Calibri" panose="020F0502020204030204" pitchFamily="34" charset="0"/>
              </a:rPr>
              <a:t>Budget and resources provided by the consortium and IIF</a:t>
            </a:r>
          </a:p>
          <a:p>
            <a:pPr marL="0" indent="0">
              <a:buNone/>
            </a:pPr>
            <a:endParaRPr lang="en-US" sz="1400" b="1" dirty="0">
              <a:latin typeface="Calibri" panose="020F0502020204030204" pitchFamily="34" charset="0"/>
              <a:cs typeface="Calibri" panose="020F0502020204030204" pitchFamily="34" charset="0"/>
            </a:endParaRPr>
          </a:p>
          <a:p>
            <a:pPr marL="0" indent="0">
              <a:buNone/>
            </a:pPr>
            <a:endParaRPr lang="en-US" sz="1400" dirty="0">
              <a:latin typeface="Calibri" panose="020F0502020204030204" pitchFamily="34" charset="0"/>
              <a:cs typeface="Calibri" panose="020F0502020204030204" pitchFamily="34" charset="0"/>
            </a:endParaRPr>
          </a:p>
          <a:p>
            <a:pPr marL="0" indent="0">
              <a:buNone/>
            </a:pPr>
            <a:endParaRPr lang="en-US" sz="1400" dirty="0">
              <a:latin typeface="Calibri" panose="020F0502020204030204" pitchFamily="34" charset="0"/>
              <a:cs typeface="Calibri" panose="020F0502020204030204" pitchFamily="34" charset="0"/>
            </a:endParaRPr>
          </a:p>
          <a:p>
            <a:pPr marL="0" indent="0">
              <a:buNone/>
            </a:pPr>
            <a:endParaRPr lang="en-US" sz="1400" dirty="0">
              <a:latin typeface="Calibri" panose="020F0502020204030204" pitchFamily="34" charset="0"/>
              <a:cs typeface="Calibri" panose="020F0502020204030204" pitchFamily="34" charset="0"/>
            </a:endParaRPr>
          </a:p>
          <a:p>
            <a:pPr marL="0" indent="0">
              <a:buNone/>
            </a:pPr>
            <a:endParaRPr lang="en-US" sz="1400" dirty="0">
              <a:latin typeface="Calibri" panose="020F0502020204030204" pitchFamily="34" charset="0"/>
              <a:cs typeface="Calibri" panose="020F0502020204030204" pitchFamily="34" charset="0"/>
            </a:endParaRPr>
          </a:p>
          <a:p>
            <a:pPr marL="0" indent="0">
              <a:buNone/>
            </a:pPr>
            <a:endParaRPr lang="en-US" sz="1400" dirty="0">
              <a:latin typeface="Calibri" panose="020F0502020204030204" pitchFamily="34" charset="0"/>
              <a:cs typeface="Calibri" panose="020F0502020204030204" pitchFamily="34" charset="0"/>
            </a:endParaRPr>
          </a:p>
        </p:txBody>
      </p:sp>
      <p:grpSp>
        <p:nvGrpSpPr>
          <p:cNvPr id="13" name="Grupo 12">
            <a:extLst>
              <a:ext uri="{FF2B5EF4-FFF2-40B4-BE49-F238E27FC236}">
                <a16:creationId xmlns:a16="http://schemas.microsoft.com/office/drawing/2014/main" id="{3672730F-3962-4475-A187-939F698909E0}"/>
              </a:ext>
            </a:extLst>
          </p:cNvPr>
          <p:cNvGrpSpPr/>
          <p:nvPr/>
        </p:nvGrpSpPr>
        <p:grpSpPr>
          <a:xfrm>
            <a:off x="4571852" y="4084186"/>
            <a:ext cx="6052692" cy="2061769"/>
            <a:chOff x="4571852" y="4264947"/>
            <a:chExt cx="6052692" cy="2061769"/>
          </a:xfrm>
        </p:grpSpPr>
        <p:sp>
          <p:nvSpPr>
            <p:cNvPr id="15" name="CuadroTexto 14">
              <a:extLst>
                <a:ext uri="{FF2B5EF4-FFF2-40B4-BE49-F238E27FC236}">
                  <a16:creationId xmlns:a16="http://schemas.microsoft.com/office/drawing/2014/main" id="{CCD0D3A8-0792-8E96-9D7B-F425C462CB89}"/>
                </a:ext>
              </a:extLst>
            </p:cNvPr>
            <p:cNvSpPr txBox="1"/>
            <p:nvPr/>
          </p:nvSpPr>
          <p:spPr>
            <a:xfrm>
              <a:off x="4571852" y="4264947"/>
              <a:ext cx="5059040" cy="307777"/>
            </a:xfrm>
            <a:prstGeom prst="rect">
              <a:avLst/>
            </a:prstGeom>
            <a:noFill/>
          </p:spPr>
          <p:txBody>
            <a:bodyPr wrap="square" rtlCol="0">
              <a:spAutoFit/>
            </a:bodyPr>
            <a:lstStyle/>
            <a:p>
              <a:pPr marL="0" indent="0">
                <a:buNone/>
              </a:pPr>
              <a:r>
                <a:rPr lang="en-US" sz="1400" b="1" dirty="0">
                  <a:latin typeface="Calibri" panose="020F0502020204030204" pitchFamily="34" charset="0"/>
                  <a:cs typeface="Calibri" panose="020F0502020204030204" pitchFamily="34" charset="0"/>
                </a:rPr>
                <a:t>Budget breakdown</a:t>
              </a:r>
              <a:endParaRPr lang="en-US" sz="1400" dirty="0">
                <a:latin typeface="Calibri" panose="020F0502020204030204" pitchFamily="34" charset="0"/>
                <a:cs typeface="Calibri" panose="020F0502020204030204" pitchFamily="34" charset="0"/>
              </a:endParaRPr>
            </a:p>
          </p:txBody>
        </p:sp>
        <p:pic>
          <p:nvPicPr>
            <p:cNvPr id="12" name="Imagen 11">
              <a:extLst>
                <a:ext uri="{FF2B5EF4-FFF2-40B4-BE49-F238E27FC236}">
                  <a16:creationId xmlns:a16="http://schemas.microsoft.com/office/drawing/2014/main" id="{72345219-BB40-4926-97A5-A25B3499C58A}"/>
                </a:ext>
              </a:extLst>
            </p:cNvPr>
            <p:cNvPicPr>
              <a:picLocks noChangeAspect="1"/>
            </p:cNvPicPr>
            <p:nvPr/>
          </p:nvPicPr>
          <p:blipFill>
            <a:blip r:embed="rId8"/>
            <a:stretch>
              <a:fillRect/>
            </a:stretch>
          </p:blipFill>
          <p:spPr>
            <a:xfrm>
              <a:off x="4710225" y="4566374"/>
              <a:ext cx="5914319" cy="1760342"/>
            </a:xfrm>
            <a:prstGeom prst="rect">
              <a:avLst/>
            </a:prstGeom>
          </p:spPr>
        </p:pic>
      </p:grpSp>
    </p:spTree>
    <p:extLst>
      <p:ext uri="{BB962C8B-B14F-4D97-AF65-F5344CB8AC3E}">
        <p14:creationId xmlns:p14="http://schemas.microsoft.com/office/powerpoint/2010/main" val="35901542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542EE27-4E2D-7B40-81BB-89EDB591B9A8}"/>
              </a:ext>
            </a:extLst>
          </p:cNvPr>
          <p:cNvSpPr txBox="1"/>
          <p:nvPr/>
        </p:nvSpPr>
        <p:spPr>
          <a:xfrm>
            <a:off x="-1" y="21213"/>
            <a:ext cx="11848563" cy="646331"/>
          </a:xfrm>
          <a:prstGeom prst="rect">
            <a:avLst/>
          </a:prstGeom>
          <a:noFill/>
        </p:spPr>
        <p:txBody>
          <a:bodyPr wrap="square" rtlCol="0">
            <a:spAutoFit/>
          </a:bodyPr>
          <a:lstStyle/>
          <a:p>
            <a:pPr algn="ctr"/>
            <a:r>
              <a:rPr lang="en-GB" sz="3200" dirty="0"/>
              <a:t>Risk </a:t>
            </a:r>
            <a:r>
              <a:rPr lang="en-GB" sz="3600" dirty="0">
                <a:latin typeface="Calibri" panose="020F0502020204030204" pitchFamily="34" charset="0"/>
                <a:cs typeface="Calibri" panose="020F0502020204030204" pitchFamily="34" charset="0"/>
              </a:rPr>
              <a:t>Analysis</a:t>
            </a:r>
          </a:p>
        </p:txBody>
      </p:sp>
      <p:graphicFrame>
        <p:nvGraphicFramePr>
          <p:cNvPr id="7" name="Tabla 6">
            <a:extLst>
              <a:ext uri="{FF2B5EF4-FFF2-40B4-BE49-F238E27FC236}">
                <a16:creationId xmlns:a16="http://schemas.microsoft.com/office/drawing/2014/main" id="{4E6A20FA-883E-4773-B233-FD9217E68BAF}"/>
              </a:ext>
            </a:extLst>
          </p:cNvPr>
          <p:cNvGraphicFramePr>
            <a:graphicFrameLocks noGrp="1"/>
          </p:cNvGraphicFramePr>
          <p:nvPr>
            <p:extLst>
              <p:ext uri="{D42A27DB-BD31-4B8C-83A1-F6EECF244321}">
                <p14:modId xmlns:p14="http://schemas.microsoft.com/office/powerpoint/2010/main" val="3479653957"/>
              </p:ext>
            </p:extLst>
          </p:nvPr>
        </p:nvGraphicFramePr>
        <p:xfrm>
          <a:off x="198784" y="1417210"/>
          <a:ext cx="11475412" cy="3437329"/>
        </p:xfrm>
        <a:graphic>
          <a:graphicData uri="http://schemas.openxmlformats.org/drawingml/2006/table">
            <a:tbl>
              <a:tblPr>
                <a:tableStyleId>{5C22544A-7EE6-4342-B048-85BDC9FD1C3A}</a:tableStyleId>
              </a:tblPr>
              <a:tblGrid>
                <a:gridCol w="3591338">
                  <a:extLst>
                    <a:ext uri="{9D8B030D-6E8A-4147-A177-3AD203B41FA5}">
                      <a16:colId xmlns:a16="http://schemas.microsoft.com/office/drawing/2014/main" val="2165340708"/>
                    </a:ext>
                  </a:extLst>
                </a:gridCol>
                <a:gridCol w="1033669">
                  <a:extLst>
                    <a:ext uri="{9D8B030D-6E8A-4147-A177-3AD203B41FA5}">
                      <a16:colId xmlns:a16="http://schemas.microsoft.com/office/drawing/2014/main" val="799539275"/>
                    </a:ext>
                  </a:extLst>
                </a:gridCol>
                <a:gridCol w="6850405">
                  <a:extLst>
                    <a:ext uri="{9D8B030D-6E8A-4147-A177-3AD203B41FA5}">
                      <a16:colId xmlns:a16="http://schemas.microsoft.com/office/drawing/2014/main" val="2388365884"/>
                    </a:ext>
                  </a:extLst>
                </a:gridCol>
              </a:tblGrid>
              <a:tr h="742895">
                <a:tc>
                  <a:txBody>
                    <a:bodyPr/>
                    <a:lstStyle/>
                    <a:p>
                      <a:pPr algn="ctr">
                        <a:lnSpc>
                          <a:spcPct val="107000"/>
                        </a:lnSpc>
                        <a:spcAft>
                          <a:spcPts val="0"/>
                        </a:spcAft>
                      </a:pPr>
                      <a:r>
                        <a:rPr lang="en-GB" sz="1800" b="1" dirty="0">
                          <a:solidFill>
                            <a:schemeClr val="bg1"/>
                          </a:solidFill>
                          <a:effectLst/>
                          <a:latin typeface="Calibri" panose="020F0502020204030204" pitchFamily="34" charset="0"/>
                          <a:cs typeface="Calibri" panose="020F0502020204030204" pitchFamily="34" charset="0"/>
                        </a:rPr>
                        <a:t>Description of risk</a:t>
                      </a:r>
                      <a:endParaRPr lang="es-ES" sz="18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lnSpc>
                          <a:spcPct val="107000"/>
                        </a:lnSpc>
                        <a:spcAft>
                          <a:spcPts val="0"/>
                        </a:spcAft>
                      </a:pPr>
                      <a:r>
                        <a:rPr lang="en-GB" sz="1600" b="1" noProof="0" dirty="0">
                          <a:solidFill>
                            <a:schemeClr val="bg1"/>
                          </a:solidFill>
                          <a:effectLst/>
                          <a:latin typeface="Calibri" panose="020F0502020204030204" pitchFamily="34" charset="0"/>
                          <a:cs typeface="Calibri" panose="020F0502020204030204" pitchFamily="34" charset="0"/>
                        </a:rPr>
                        <a:t>Impact &amp; Likelihood</a:t>
                      </a:r>
                      <a:endParaRPr lang="en-GB" sz="1600" b="1" noProof="0"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tc>
                  <a:txBody>
                    <a:bodyPr/>
                    <a:lstStyle/>
                    <a:p>
                      <a:pPr algn="ctr">
                        <a:lnSpc>
                          <a:spcPct val="107000"/>
                        </a:lnSpc>
                        <a:spcAft>
                          <a:spcPts val="0"/>
                        </a:spcAft>
                      </a:pPr>
                      <a:r>
                        <a:rPr lang="en-GB" sz="1800" b="1" noProof="0" dirty="0">
                          <a:solidFill>
                            <a:schemeClr val="bg1"/>
                          </a:solidFill>
                          <a:effectLst/>
                          <a:latin typeface="Calibri" panose="020F0502020204030204" pitchFamily="34" charset="0"/>
                          <a:cs typeface="Calibri" panose="020F0502020204030204" pitchFamily="34" charset="0"/>
                        </a:rPr>
                        <a:t>Proposed</a:t>
                      </a:r>
                      <a:r>
                        <a:rPr lang="en-GB" sz="1800" b="1" dirty="0">
                          <a:solidFill>
                            <a:schemeClr val="bg1"/>
                          </a:solidFill>
                          <a:effectLst/>
                          <a:latin typeface="Calibri" panose="020F0502020204030204" pitchFamily="34" charset="0"/>
                          <a:cs typeface="Calibri" panose="020F0502020204030204" pitchFamily="34" charset="0"/>
                        </a:rPr>
                        <a:t> risk-mitigation measures</a:t>
                      </a:r>
                      <a:endParaRPr lang="en-GB" sz="1800" b="1" dirty="0">
                        <a:solidFill>
                          <a:schemeClr val="bg1"/>
                        </a:solidFill>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70C0"/>
                    </a:solidFill>
                  </a:tcPr>
                </a:tc>
                <a:extLst>
                  <a:ext uri="{0D108BD9-81ED-4DB2-BD59-A6C34878D82A}">
                    <a16:rowId xmlns:a16="http://schemas.microsoft.com/office/drawing/2014/main" val="1964452058"/>
                  </a:ext>
                </a:extLst>
              </a:tr>
              <a:tr h="621794">
                <a:tc>
                  <a:txBody>
                    <a:bodyPr/>
                    <a:lstStyle/>
                    <a:p>
                      <a:pPr>
                        <a:lnSpc>
                          <a:spcPct val="100000"/>
                        </a:lnSpc>
                        <a:spcAft>
                          <a:spcPts val="0"/>
                        </a:spcAft>
                      </a:pPr>
                      <a:r>
                        <a:rPr lang="es-ES" sz="1400" dirty="0">
                          <a:effectLst/>
                          <a:latin typeface="Calibri" panose="020F0502020204030204" pitchFamily="34" charset="0"/>
                          <a:ea typeface="Times New Roman" panose="02020603050405020304" pitchFamily="18" charset="0"/>
                          <a:cs typeface="Calibri" panose="020F0502020204030204" pitchFamily="34" charset="0"/>
                        </a:rPr>
                        <a:t>* </a:t>
                      </a:r>
                      <a:r>
                        <a:rPr lang="en-GB" sz="1400" noProof="0" dirty="0">
                          <a:effectLst/>
                          <a:latin typeface="Calibri" panose="020F0502020204030204" pitchFamily="34" charset="0"/>
                          <a:ea typeface="Times New Roman" panose="02020603050405020304" pitchFamily="18" charset="0"/>
                          <a:cs typeface="Calibri" panose="020F0502020204030204" pitchFamily="34" charset="0"/>
                        </a:rPr>
                        <a:t>Partner fails to perform committed tasks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ct val="100000"/>
                        </a:lnSpc>
                        <a:spcAft>
                          <a:spcPts val="0"/>
                        </a:spcAft>
                      </a:pPr>
                      <a:r>
                        <a:rPr lang="en-GB" sz="1400" dirty="0">
                          <a:effectLst/>
                          <a:latin typeface="Calibri" panose="020F0502020204030204" pitchFamily="34" charset="0"/>
                          <a:cs typeface="Calibri" panose="020F0502020204030204" pitchFamily="34" charset="0"/>
                        </a:rPr>
                        <a:t>I: High </a:t>
                      </a:r>
                    </a:p>
                    <a:p>
                      <a:pPr algn="ctr">
                        <a:lnSpc>
                          <a:spcPct val="100000"/>
                        </a:lnSpc>
                        <a:spcAft>
                          <a:spcPts val="0"/>
                        </a:spcAft>
                      </a:pPr>
                      <a:r>
                        <a:rPr lang="en-GB" sz="1400" dirty="0">
                          <a:effectLst/>
                          <a:latin typeface="Calibri" panose="020F0502020204030204" pitchFamily="34" charset="0"/>
                          <a:cs typeface="Calibri" panose="020F0502020204030204" pitchFamily="34" charset="0"/>
                        </a:rPr>
                        <a:t>L: Low</a:t>
                      </a:r>
                      <a:endParaRPr lang="es-ES" sz="1400" dirty="0">
                        <a:effectLst/>
                        <a:latin typeface="Calibri" panose="020F0502020204030204" pitchFamily="34" charset="0"/>
                        <a:ea typeface="Times New Roman" panose="02020603050405020304" pitchFamily="18" charset="0"/>
                        <a:cs typeface="Calibri" panose="020F0502020204030204" pitchFamily="34"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a:lnSpc>
                          <a:spcPct val="100000"/>
                        </a:lnSpc>
                        <a:spcAft>
                          <a:spcPts val="0"/>
                        </a:spcAft>
                      </a:pPr>
                      <a:r>
                        <a:rPr lang="en-GB" sz="1400" noProof="0" dirty="0">
                          <a:effectLst/>
                          <a:latin typeface="Calibri" panose="020F0502020204030204" pitchFamily="34" charset="0"/>
                          <a:ea typeface="Times New Roman" panose="02020603050405020304" pitchFamily="18" charset="0"/>
                          <a:cs typeface="Calibri" panose="020F0502020204030204" pitchFamily="34" charset="0"/>
                        </a:rPr>
                        <a:t>&gt; The consortium is relatively redundant. One partner can undertake the tasks of the others</a:t>
                      </a:r>
                    </a:p>
                    <a:p>
                      <a:pPr algn="l">
                        <a:lnSpc>
                          <a:spcPct val="100000"/>
                        </a:lnSpc>
                        <a:spcAft>
                          <a:spcPts val="0"/>
                        </a:spcAft>
                      </a:pPr>
                      <a:r>
                        <a:rPr lang="en-GB" sz="1400" noProof="0" dirty="0">
                          <a:effectLst/>
                          <a:latin typeface="Calibri" panose="020F0502020204030204" pitchFamily="34" charset="0"/>
                          <a:ea typeface="Times New Roman" panose="02020603050405020304" pitchFamily="18" charset="0"/>
                          <a:cs typeface="Calibri" panose="020F0502020204030204" pitchFamily="34" charset="0"/>
                        </a:rPr>
                        <a:t>&gt; Externalization of tasks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4168328511"/>
                  </a:ext>
                </a:extLst>
              </a:tr>
              <a:tr h="408608">
                <a:tc>
                  <a:txBody>
                    <a:bodyPr/>
                    <a:lstStyle/>
                    <a:p>
                      <a:pPr>
                        <a:lnSpc>
                          <a:spcPct val="100000"/>
                        </a:lnSpc>
                        <a:spcAft>
                          <a:spcPts val="0"/>
                        </a:spcAft>
                      </a:pPr>
                      <a:r>
                        <a:rPr lang="en-GB" sz="1400" dirty="0">
                          <a:effectLst/>
                          <a:latin typeface="Calibri" panose="020F0502020204030204" pitchFamily="34" charset="0"/>
                          <a:cs typeface="Calibri" panose="020F0502020204030204" pitchFamily="34" charset="0"/>
                        </a:rPr>
                        <a:t>* Conflicts or disagreements  in the consortium </a:t>
                      </a:r>
                      <a:endParaRPr lang="es-ES" sz="140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ctr">
                        <a:lnSpc>
                          <a:spcPct val="100000"/>
                        </a:lnSpc>
                        <a:spcAft>
                          <a:spcPts val="0"/>
                        </a:spcAft>
                      </a:pPr>
                      <a:r>
                        <a:rPr lang="en-GB" sz="1400" dirty="0">
                          <a:effectLst/>
                          <a:latin typeface="Calibri" panose="020F0502020204030204" pitchFamily="34" charset="0"/>
                          <a:cs typeface="Calibri" panose="020F0502020204030204" pitchFamily="34" charset="0"/>
                        </a:rPr>
                        <a:t>I: High </a:t>
                      </a:r>
                    </a:p>
                    <a:p>
                      <a:pPr algn="ctr">
                        <a:lnSpc>
                          <a:spcPct val="100000"/>
                        </a:lnSpc>
                        <a:spcAft>
                          <a:spcPts val="0"/>
                        </a:spcAft>
                      </a:pPr>
                      <a:r>
                        <a:rPr lang="en-GB" sz="1400" dirty="0">
                          <a:effectLst/>
                          <a:latin typeface="Calibri" panose="020F0502020204030204" pitchFamily="34" charset="0"/>
                          <a:cs typeface="Calibri" panose="020F0502020204030204" pitchFamily="34" charset="0"/>
                        </a:rPr>
                        <a:t>L: Low</a:t>
                      </a:r>
                      <a:endParaRPr lang="es-ES" sz="1400" dirty="0">
                        <a:effectLst/>
                        <a:latin typeface="Calibri" panose="020F0502020204030204" pitchFamily="34" charset="0"/>
                        <a:ea typeface="Times New Roman" panose="02020603050405020304" pitchFamily="18" charset="0"/>
                        <a:cs typeface="Calibri" panose="020F0502020204030204" pitchFamily="34"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a:lnSpc>
                          <a:spcPct val="100000"/>
                        </a:lnSpc>
                        <a:spcAft>
                          <a:spcPts val="0"/>
                        </a:spcAft>
                      </a:pPr>
                      <a:r>
                        <a:rPr lang="en-GB" sz="1400" noProof="0" dirty="0">
                          <a:effectLst/>
                          <a:latin typeface="Calibri" panose="020F0502020204030204" pitchFamily="34" charset="0"/>
                          <a:ea typeface="Times New Roman" panose="02020603050405020304" pitchFamily="18" charset="0"/>
                          <a:cs typeface="Calibri" panose="020F0502020204030204" pitchFamily="34" charset="0"/>
                        </a:rPr>
                        <a:t>&gt; Establishing a management structure  and a clear assignment of responsibilities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294890093"/>
                  </a:ext>
                </a:extLst>
              </a:tr>
              <a:tr h="408608">
                <a:tc>
                  <a:txBody>
                    <a:bodyPr/>
                    <a:lstStyle/>
                    <a:p>
                      <a:pPr>
                        <a:lnSpc>
                          <a:spcPct val="100000"/>
                        </a:lnSpc>
                        <a:spcAft>
                          <a:spcPts val="0"/>
                        </a:spcAft>
                      </a:pPr>
                      <a:endParaRPr lang="en-GB" sz="600" dirty="0">
                        <a:effectLst/>
                        <a:latin typeface="Calibri" panose="020F0502020204030204" pitchFamily="34" charset="0"/>
                        <a:cs typeface="Calibri" panose="020F0502020204030204" pitchFamily="34" charset="0"/>
                      </a:endParaRPr>
                    </a:p>
                    <a:p>
                      <a:pPr>
                        <a:lnSpc>
                          <a:spcPct val="100000"/>
                        </a:lnSpc>
                        <a:spcAft>
                          <a:spcPts val="0"/>
                        </a:spcAft>
                      </a:pPr>
                      <a:r>
                        <a:rPr lang="en-GB" sz="1400" dirty="0">
                          <a:effectLst/>
                          <a:latin typeface="Calibri" panose="020F0502020204030204" pitchFamily="34" charset="0"/>
                          <a:cs typeface="Calibri" panose="020F0502020204030204" pitchFamily="34" charset="0"/>
                        </a:rPr>
                        <a:t>* Delays in critical path deliverables </a:t>
                      </a:r>
                    </a:p>
                    <a:p>
                      <a:pPr>
                        <a:lnSpc>
                          <a:spcPct val="100000"/>
                        </a:lnSpc>
                        <a:spcAft>
                          <a:spcPts val="0"/>
                        </a:spcAft>
                      </a:pPr>
                      <a:r>
                        <a:rPr lang="en-GB" sz="1400" dirty="0">
                          <a:effectLst/>
                          <a:latin typeface="Calibri" panose="020F0502020204030204" pitchFamily="34" charset="0"/>
                          <a:cs typeface="Calibri" panose="020F0502020204030204" pitchFamily="34" charset="0"/>
                        </a:rPr>
                        <a:t>* Non-compliance with specifications</a:t>
                      </a:r>
                    </a:p>
                    <a:p>
                      <a:pPr>
                        <a:lnSpc>
                          <a:spcPct val="100000"/>
                        </a:lnSpc>
                        <a:spcAft>
                          <a:spcPts val="0"/>
                        </a:spcAft>
                      </a:pPr>
                      <a:endParaRPr lang="es-ES" sz="600" dirty="0">
                        <a:effectLst/>
                        <a:latin typeface="Calibri" panose="020F0502020204030204" pitchFamily="34"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00000"/>
                        </a:lnSpc>
                        <a:spcAft>
                          <a:spcPts val="0"/>
                        </a:spcAft>
                      </a:pPr>
                      <a:r>
                        <a:rPr lang="en-GB" sz="1400" dirty="0">
                          <a:effectLst/>
                          <a:latin typeface="Calibri" panose="020F0502020204030204" pitchFamily="34" charset="0"/>
                          <a:cs typeface="Calibri" panose="020F0502020204030204" pitchFamily="34" charset="0"/>
                        </a:rPr>
                        <a:t>I: High </a:t>
                      </a:r>
                    </a:p>
                    <a:p>
                      <a:pPr algn="ctr">
                        <a:lnSpc>
                          <a:spcPct val="100000"/>
                        </a:lnSpc>
                        <a:spcAft>
                          <a:spcPts val="0"/>
                        </a:spcAft>
                      </a:pPr>
                      <a:r>
                        <a:rPr lang="en-GB" sz="1400" dirty="0">
                          <a:effectLst/>
                          <a:latin typeface="Calibri" panose="020F0502020204030204" pitchFamily="34" charset="0"/>
                          <a:cs typeface="Calibri" panose="020F0502020204030204" pitchFamily="34" charset="0"/>
                        </a:rPr>
                        <a:t>L: Low</a:t>
                      </a:r>
                      <a:endParaRPr lang="es-ES" sz="1400" dirty="0">
                        <a:effectLst/>
                        <a:latin typeface="Calibri" panose="020F0502020204030204" pitchFamily="34" charset="0"/>
                        <a:ea typeface="Times New Roman" panose="02020603050405020304" pitchFamily="18" charset="0"/>
                        <a:cs typeface="Calibri" panose="020F0502020204030204" pitchFamily="34"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l">
                        <a:lnSpc>
                          <a:spcPct val="100000"/>
                        </a:lnSpc>
                        <a:spcAft>
                          <a:spcPts val="0"/>
                        </a:spcAft>
                      </a:pPr>
                      <a:r>
                        <a:rPr lang="en-GB" sz="1400" noProof="0" dirty="0">
                          <a:effectLst/>
                          <a:latin typeface="Calibri" panose="020F0502020204030204" pitchFamily="34" charset="0"/>
                          <a:ea typeface="Times New Roman" panose="02020603050405020304" pitchFamily="18" charset="0"/>
                          <a:cs typeface="Calibri" panose="020F0502020204030204" pitchFamily="34" charset="0"/>
                        </a:rPr>
                        <a:t>&gt; A back-up provider will be always consider (especially for HTS coils)</a:t>
                      </a:r>
                    </a:p>
                    <a:p>
                      <a:pPr algn="l">
                        <a:lnSpc>
                          <a:spcPct val="100000"/>
                        </a:lnSpc>
                        <a:spcAft>
                          <a:spcPts val="0"/>
                        </a:spcAft>
                      </a:pPr>
                      <a:r>
                        <a:rPr lang="en-GB" sz="1400" noProof="0" dirty="0">
                          <a:effectLst/>
                          <a:latin typeface="Calibri" panose="020F0502020204030204" pitchFamily="34" charset="0"/>
                          <a:ea typeface="Times New Roman" panose="02020603050405020304" pitchFamily="18" charset="0"/>
                          <a:cs typeface="Calibri" panose="020F0502020204030204" pitchFamily="34" charset="0"/>
                        </a:rPr>
                        <a:t>&gt; A small safety margin has been considered for integration in the project </a:t>
                      </a:r>
                      <a:r>
                        <a:rPr lang="en-GB" sz="1400" noProof="0" dirty="0" err="1">
                          <a:effectLst/>
                          <a:latin typeface="Calibri" panose="020F0502020204030204" pitchFamily="34" charset="0"/>
                          <a:ea typeface="Times New Roman" panose="02020603050405020304" pitchFamily="18" charset="0"/>
                          <a:cs typeface="Calibri" panose="020F0502020204030204" pitchFamily="34" charset="0"/>
                        </a:rPr>
                        <a:t>schedulle</a:t>
                      </a:r>
                      <a:endParaRPr lang="en-GB" sz="1400" noProof="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975047562"/>
                  </a:ext>
                </a:extLst>
              </a:tr>
              <a:tr h="408608">
                <a:tc>
                  <a:txBody>
                    <a:bodyPr/>
                    <a:lstStyle/>
                    <a:p>
                      <a:pPr>
                        <a:lnSpc>
                          <a:spcPct val="100000"/>
                        </a:lnSpc>
                        <a:spcAft>
                          <a:spcPts val="0"/>
                        </a:spcAft>
                      </a:pPr>
                      <a:endParaRPr lang="en-GB" sz="600" dirty="0">
                        <a:effectLst/>
                        <a:latin typeface="Calibri" panose="020F0502020204030204" pitchFamily="34" charset="0"/>
                        <a:cs typeface="Calibri" panose="020F0502020204030204" pitchFamily="34" charset="0"/>
                      </a:endParaRPr>
                    </a:p>
                    <a:p>
                      <a:pPr>
                        <a:lnSpc>
                          <a:spcPct val="100000"/>
                        </a:lnSpc>
                        <a:spcAft>
                          <a:spcPts val="0"/>
                        </a:spcAft>
                      </a:pPr>
                      <a:r>
                        <a:rPr lang="en-GB" sz="1400" dirty="0">
                          <a:effectLst/>
                          <a:latin typeface="Calibri" panose="020F0502020204030204" pitchFamily="34" charset="0"/>
                          <a:cs typeface="Calibri" panose="020F0502020204030204" pitchFamily="34" charset="0"/>
                        </a:rPr>
                        <a:t>* System is unable to</a:t>
                      </a:r>
                      <a:r>
                        <a:rPr lang="en-GB" sz="1400" i="1" dirty="0">
                          <a:effectLst/>
                          <a:latin typeface="Calibri" panose="020F0502020204030204" pitchFamily="34" charset="0"/>
                          <a:cs typeface="Calibri" panose="020F0502020204030204" pitchFamily="34" charset="0"/>
                        </a:rPr>
                        <a:t> </a:t>
                      </a:r>
                      <a:r>
                        <a:rPr lang="en-GB" sz="1400" i="0" dirty="0">
                          <a:effectLst/>
                          <a:latin typeface="Calibri" panose="020F0502020204030204" pitchFamily="34" charset="0"/>
                          <a:cs typeface="Calibri" panose="020F0502020204030204" pitchFamily="34" charset="0"/>
                        </a:rPr>
                        <a:t>achieve nominal temperature</a:t>
                      </a:r>
                    </a:p>
                    <a:p>
                      <a:pPr>
                        <a:lnSpc>
                          <a:spcPct val="100000"/>
                        </a:lnSpc>
                        <a:spcAft>
                          <a:spcPts val="0"/>
                        </a:spcAft>
                      </a:pPr>
                      <a:endParaRPr lang="es-ES" sz="600" i="0" dirty="0">
                        <a:effectLst/>
                        <a:latin typeface="Calibri" panose="020F0502020204030204" pitchFamily="34" charset="0"/>
                        <a:ea typeface="Times New Roman" panose="02020603050405020304" pitchFamily="18" charset="0"/>
                        <a:cs typeface="Calibri" panose="020F050202020403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spcAft>
                          <a:spcPts val="0"/>
                        </a:spcAft>
                      </a:pPr>
                      <a:r>
                        <a:rPr lang="en-GB" sz="1400" dirty="0">
                          <a:effectLst/>
                          <a:latin typeface="Calibri" panose="020F0502020204030204" pitchFamily="34" charset="0"/>
                          <a:cs typeface="Calibri" panose="020F0502020204030204" pitchFamily="34" charset="0"/>
                        </a:rPr>
                        <a:t>I: Low </a:t>
                      </a:r>
                    </a:p>
                    <a:p>
                      <a:pPr algn="ctr">
                        <a:lnSpc>
                          <a:spcPct val="100000"/>
                        </a:lnSpc>
                        <a:spcAft>
                          <a:spcPts val="0"/>
                        </a:spcAft>
                      </a:pPr>
                      <a:r>
                        <a:rPr lang="en-GB" sz="1400" dirty="0">
                          <a:effectLst/>
                          <a:latin typeface="Calibri" panose="020F0502020204030204" pitchFamily="34" charset="0"/>
                          <a:cs typeface="Calibri" panose="020F0502020204030204" pitchFamily="34" charset="0"/>
                        </a:rPr>
                        <a:t>L: Medium</a:t>
                      </a:r>
                      <a:endParaRPr lang="es-ES" sz="1400" dirty="0">
                        <a:effectLst/>
                        <a:latin typeface="Calibri" panose="020F0502020204030204" pitchFamily="34" charset="0"/>
                        <a:ea typeface="Times New Roman" panose="02020603050405020304" pitchFamily="18" charset="0"/>
                        <a:cs typeface="Calibri" panose="020F0502020204030204" pitchFamily="34"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a:lnSpc>
                          <a:spcPct val="100000"/>
                        </a:lnSpc>
                        <a:spcAft>
                          <a:spcPts val="0"/>
                        </a:spcAft>
                      </a:pPr>
                      <a:r>
                        <a:rPr lang="en-GB" sz="1400" noProof="0" dirty="0">
                          <a:effectLst/>
                          <a:latin typeface="Calibri" panose="020F0502020204030204" pitchFamily="34" charset="0"/>
                          <a:ea typeface="Times New Roman" panose="02020603050405020304" pitchFamily="18" charset="0"/>
                          <a:cs typeface="Calibri" panose="020F0502020204030204" pitchFamily="34" charset="0"/>
                        </a:rPr>
                        <a:t>&gt; Coils will be designed to work with a safe temperature margin to allow extracting more power with the refrigerator working at higher temperatures</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525152235"/>
                  </a:ext>
                </a:extLst>
              </a:tr>
              <a:tr h="408608">
                <a:tc>
                  <a:txBody>
                    <a:bodyPr/>
                    <a:lstStyle/>
                    <a:p>
                      <a:pPr>
                        <a:lnSpc>
                          <a:spcPct val="100000"/>
                        </a:lnSpc>
                        <a:spcAft>
                          <a:spcPts val="0"/>
                        </a:spcAft>
                      </a:pPr>
                      <a:r>
                        <a:rPr lang="es-ES" sz="1400" strike="noStrike" dirty="0">
                          <a:effectLst/>
                          <a:latin typeface="Calibri" panose="020F0502020204030204" pitchFamily="34" charset="0"/>
                          <a:cs typeface="Calibri" panose="020F0502020204030204" pitchFamily="34" charset="0"/>
                        </a:rPr>
                        <a:t>* AC losses </a:t>
                      </a:r>
                      <a:r>
                        <a:rPr lang="en-GB" sz="1400" strike="noStrike" noProof="0" dirty="0">
                          <a:effectLst/>
                          <a:latin typeface="Calibri" panose="020F0502020204030204" pitchFamily="34" charset="0"/>
                          <a:cs typeface="Calibri" panose="020F0502020204030204" pitchFamily="34" charset="0"/>
                        </a:rPr>
                        <a:t>above</a:t>
                      </a:r>
                      <a:r>
                        <a:rPr lang="es-ES" sz="1400" strike="noStrike" dirty="0">
                          <a:effectLst/>
                          <a:latin typeface="Calibri" panose="020F0502020204030204" pitchFamily="34" charset="0"/>
                          <a:cs typeface="Calibri" panose="020F0502020204030204" pitchFamily="34" charset="0"/>
                        </a:rPr>
                        <a:t> expected</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ctr">
                        <a:lnSpc>
                          <a:spcPct val="100000"/>
                        </a:lnSpc>
                        <a:spcAft>
                          <a:spcPts val="0"/>
                        </a:spcAft>
                      </a:pPr>
                      <a:r>
                        <a:rPr lang="en-GB" sz="1400" dirty="0">
                          <a:effectLst/>
                          <a:latin typeface="Calibri" panose="020F0502020204030204" pitchFamily="34" charset="0"/>
                          <a:cs typeface="Calibri" panose="020F0502020204030204" pitchFamily="34" charset="0"/>
                        </a:rPr>
                        <a:t>I: Medium </a:t>
                      </a:r>
                    </a:p>
                    <a:p>
                      <a:pPr algn="ctr">
                        <a:lnSpc>
                          <a:spcPct val="100000"/>
                        </a:lnSpc>
                        <a:spcAft>
                          <a:spcPts val="0"/>
                        </a:spcAft>
                      </a:pPr>
                      <a:r>
                        <a:rPr lang="en-GB" sz="1400" dirty="0">
                          <a:effectLst/>
                          <a:latin typeface="Calibri" panose="020F0502020204030204" pitchFamily="34" charset="0"/>
                          <a:cs typeface="Calibri" panose="020F0502020204030204" pitchFamily="34" charset="0"/>
                        </a:rPr>
                        <a:t>L: High</a:t>
                      </a:r>
                      <a:endParaRPr lang="es-ES" sz="1400" dirty="0">
                        <a:effectLst/>
                        <a:latin typeface="Calibri" panose="020F0502020204030204" pitchFamily="34" charset="0"/>
                        <a:ea typeface="Times New Roman" panose="02020603050405020304" pitchFamily="18" charset="0"/>
                        <a:cs typeface="Calibri" panose="020F0502020204030204" pitchFamily="34" charset="0"/>
                      </a:endParaRPr>
                    </a:p>
                  </a:txBody>
                  <a:tcPr marL="17780" marR="177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a:lnSpc>
                          <a:spcPct val="100000"/>
                        </a:lnSpc>
                        <a:spcAft>
                          <a:spcPts val="0"/>
                        </a:spcAft>
                      </a:pPr>
                      <a:r>
                        <a:rPr lang="en-GB" sz="1400" dirty="0">
                          <a:effectLst/>
                          <a:latin typeface="Calibri" panose="020F0502020204030204" pitchFamily="34" charset="0"/>
                          <a:cs typeface="Calibri" panose="020F0502020204030204" pitchFamily="34" charset="0"/>
                        </a:rPr>
                        <a:t>&gt; Increasing working temperature to increase power extraction capacity (see previous point)</a:t>
                      </a:r>
                    </a:p>
                    <a:p>
                      <a:pPr algn="l">
                        <a:lnSpc>
                          <a:spcPct val="100000"/>
                        </a:lnSpc>
                        <a:spcAft>
                          <a:spcPts val="0"/>
                        </a:spcAft>
                      </a:pPr>
                      <a:r>
                        <a:rPr lang="en-GB" sz="1400" dirty="0">
                          <a:effectLst/>
                          <a:latin typeface="Calibri" panose="020F0502020204030204" pitchFamily="34" charset="0"/>
                          <a:cs typeface="Calibri" panose="020F0502020204030204" pitchFamily="34" charset="0"/>
                        </a:rPr>
                        <a:t>&gt; A.C Losses Model reconfiguration  &amp; analysis of other future wire alternatives.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3151503269"/>
                  </a:ext>
                </a:extLst>
              </a:tr>
            </a:tbl>
          </a:graphicData>
        </a:graphic>
      </p:graphicFrame>
      <p:sp>
        <p:nvSpPr>
          <p:cNvPr id="17" name="Slide Number Placeholder 3">
            <a:extLst>
              <a:ext uri="{FF2B5EF4-FFF2-40B4-BE49-F238E27FC236}">
                <a16:creationId xmlns:a16="http://schemas.microsoft.com/office/drawing/2014/main" id="{92AA932A-E650-4C29-A348-A657081D5624}"/>
              </a:ext>
            </a:extLst>
          </p:cNvPr>
          <p:cNvSpPr>
            <a:spLocks noGrp="1"/>
          </p:cNvSpPr>
          <p:nvPr>
            <p:ph type="sldNum" sz="quarter" idx="12"/>
          </p:nvPr>
        </p:nvSpPr>
        <p:spPr>
          <a:xfrm>
            <a:off x="9982036" y="6461211"/>
            <a:ext cx="1657400" cy="365125"/>
          </a:xfrm>
        </p:spPr>
        <p:txBody>
          <a:bodyPr/>
          <a:lstStyle>
            <a:lvl1pPr>
              <a:defRPr sz="1200">
                <a:solidFill>
                  <a:schemeClr val="accent5"/>
                </a:solidFill>
              </a:defRPr>
            </a:lvl1pPr>
          </a:lstStyle>
          <a:p>
            <a:fld id="{F7A1A58B-7BA1-7E42-8231-6D1CB1C760B1}" type="slidenum">
              <a:rPr lang="en-US" smtClean="0"/>
              <a:pPr/>
              <a:t>9</a:t>
            </a:fld>
            <a:endParaRPr lang="en-US"/>
          </a:p>
        </p:txBody>
      </p:sp>
      <p:pic>
        <p:nvPicPr>
          <p:cNvPr id="8" name="Imagen 7">
            <a:extLst>
              <a:ext uri="{FF2B5EF4-FFF2-40B4-BE49-F238E27FC236}">
                <a16:creationId xmlns:a16="http://schemas.microsoft.com/office/drawing/2014/main" id="{1E44395C-EEFC-49B5-8E3A-D2A511D9ABC3}"/>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10468352" y="127373"/>
            <a:ext cx="1219096" cy="462416"/>
          </a:xfrm>
          <a:prstGeom prst="rect">
            <a:avLst/>
          </a:prstGeom>
        </p:spPr>
      </p:pic>
      <p:sp>
        <p:nvSpPr>
          <p:cNvPr id="3" name="CuadroTexto 2">
            <a:extLst>
              <a:ext uri="{FF2B5EF4-FFF2-40B4-BE49-F238E27FC236}">
                <a16:creationId xmlns:a16="http://schemas.microsoft.com/office/drawing/2014/main" id="{B9F8FB4D-8C58-2F87-0FC4-AF3CA53C99F3}"/>
              </a:ext>
            </a:extLst>
          </p:cNvPr>
          <p:cNvSpPr txBox="1"/>
          <p:nvPr/>
        </p:nvSpPr>
        <p:spPr>
          <a:xfrm>
            <a:off x="4950238" y="6433981"/>
            <a:ext cx="6434690" cy="430887"/>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r"/>
            <a:r>
              <a:rPr lang="en-US" sz="1600" b="1" dirty="0">
                <a:solidFill>
                  <a:srgbClr val="0991D1"/>
                </a:solidFill>
                <a:latin typeface="Arial"/>
              </a:rPr>
              <a:t>IFAST IIF PITCH </a:t>
            </a:r>
            <a:r>
              <a:rPr lang="en-US" sz="1200" dirty="0">
                <a:solidFill>
                  <a:srgbClr val="0991D1"/>
                </a:solidFill>
                <a:latin typeface="Arial"/>
              </a:rPr>
              <a:t>CERN</a:t>
            </a:r>
            <a:r>
              <a:rPr lang="en-US" sz="1200" b="1" dirty="0">
                <a:solidFill>
                  <a:srgbClr val="0991D1"/>
                </a:solidFill>
                <a:latin typeface="Arial"/>
              </a:rPr>
              <a:t>, </a:t>
            </a:r>
            <a:r>
              <a:rPr lang="en-US" sz="1200" dirty="0">
                <a:solidFill>
                  <a:srgbClr val="0991D1"/>
                </a:solidFill>
                <a:latin typeface="Arial"/>
              </a:rPr>
              <a:t>GENEVA   NOVEMBER 16 2022</a:t>
            </a:r>
            <a:r>
              <a:rPr lang="en-US" sz="2800" b="1" dirty="0">
                <a:solidFill>
                  <a:srgbClr val="0991D1"/>
                </a:solidFill>
                <a:latin typeface="Arial"/>
              </a:rPr>
              <a:t> </a:t>
            </a:r>
            <a:endParaRPr lang="es-ES" sz="2800" dirty="0"/>
          </a:p>
        </p:txBody>
      </p:sp>
    </p:spTree>
    <p:extLst>
      <p:ext uri="{BB962C8B-B14F-4D97-AF65-F5344CB8AC3E}">
        <p14:creationId xmlns:p14="http://schemas.microsoft.com/office/powerpoint/2010/main" val="2199929754"/>
      </p:ext>
    </p:extLst>
  </p:cSld>
  <p:clrMapOvr>
    <a:masterClrMapping/>
  </p:clrMapOvr>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2.xml><?xml version="1.0" encoding="utf-8"?>
<a:theme xmlns:a="http://schemas.openxmlformats.org/drawingml/2006/main" name="Generi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1E8C41D8840084FB026477C57CA843B" ma:contentTypeVersion="0" ma:contentTypeDescription="Create a new document." ma:contentTypeScope="" ma:versionID="70c9404467b5dc7763dc5ae089d9a81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B81A68-0725-445C-A121-1669D6BEC9DB}">
  <ds:schemaRefs>
    <ds:schemaRef ds:uri="http://schemas.openxmlformats.org/package/2006/metadata/core-properties"/>
    <ds:schemaRef ds:uri="http://schemas.microsoft.com/office/2006/metadata/properties"/>
    <ds:schemaRef ds:uri="http://purl.org/dc/dcmitype/"/>
    <ds:schemaRef ds:uri="http://schemas.microsoft.com/office/2006/documentManagement/types"/>
    <ds:schemaRef ds:uri="http://purl.org/dc/terms/"/>
    <ds:schemaRef ds:uri="http://purl.org/dc/elements/1.1/"/>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9CE991EF-3D82-46B1-B637-757D2AD10BE3}">
  <ds:schemaRefs>
    <ds:schemaRef ds:uri="http://schemas.microsoft.com/sharepoint/v3/contenttype/forms"/>
  </ds:schemaRefs>
</ds:datastoreItem>
</file>

<file path=customXml/itemProps3.xml><?xml version="1.0" encoding="utf-8"?>
<ds:datastoreItem xmlns:ds="http://schemas.openxmlformats.org/officeDocument/2006/customXml" ds:itemID="{B9AEE376-BE79-429C-9C22-C97BCB62AEC6}">
  <ds:schemaRefs>
    <ds:schemaRef ds:uri="http://purl.org/dc/elements/1.1/"/>
    <ds:schemaRef ds:uri="http://purl.org/dc/terms/"/>
    <ds:schemaRef ds:uri="http://schemas.microsoft.com/internal/obd"/>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HLU-Pres-test01.thmx</Template>
  <TotalTime>11720</TotalTime>
  <Words>2636</Words>
  <Application>Microsoft Macintosh PowerPoint</Application>
  <PresentationFormat>Widescreen</PresentationFormat>
  <Paragraphs>357</Paragraphs>
  <Slides>14</Slides>
  <Notes>14</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14</vt:i4>
      </vt:variant>
    </vt:vector>
  </HeadingPairs>
  <TitlesOfParts>
    <vt:vector size="24" baseType="lpstr">
      <vt:lpstr>Arial</vt:lpstr>
      <vt:lpstr>Calibri</vt:lpstr>
      <vt:lpstr>Calibri Light</vt:lpstr>
      <vt:lpstr>Courier New</vt:lpstr>
      <vt:lpstr>Montserrat</vt:lpstr>
      <vt:lpstr>Montserrat ExtraBold</vt:lpstr>
      <vt:lpstr>Montserrat SemiBold</vt:lpstr>
      <vt:lpstr>Tahoma</vt:lpstr>
      <vt:lpstr>I.FAST Custom Slides</vt:lpstr>
      <vt:lpstr>Generic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Marcello Losasso</cp:lastModifiedBy>
  <cp:revision>338</cp:revision>
  <dcterms:created xsi:type="dcterms:W3CDTF">2017-04-26T09:15:49Z</dcterms:created>
  <dcterms:modified xsi:type="dcterms:W3CDTF">2022-11-14T11:14:28Z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0x01010001E8C41D8840084FB026477C57CA843B</vt:lpwstr>
  </property>
</Properties>
</file>