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wdp" ContentType="image/vnd.ms-photo"/>
  <Default Extension="gif" ContentType="image/gif"/>
  <Default Extension="jpg" ContentType="image/jpg"/>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bookmarkIdSeed="3">
  <p:sldMasterIdLst>
    <p:sldMasterId id="2147483692" r:id="rId4"/>
    <p:sldMasterId id="2147483678" r:id="rId5"/>
    <p:sldMasterId id="2147483715" r:id="rId6"/>
  </p:sldMasterIdLst>
  <p:notesMasterIdLst>
    <p:notesMasterId r:id="rId28"/>
  </p:notesMasterIdLst>
  <p:handoutMasterIdLst>
    <p:handoutMasterId r:id="rId29"/>
  </p:handoutMasterIdLst>
  <p:sldIdLst>
    <p:sldId id="325" r:id="rId7"/>
    <p:sldId id="328" r:id="rId8"/>
    <p:sldId id="307" r:id="rId9"/>
    <p:sldId id="309" r:id="rId10"/>
    <p:sldId id="308" r:id="rId11"/>
    <p:sldId id="329" r:id="rId12"/>
    <p:sldId id="327" r:id="rId13"/>
    <p:sldId id="310" r:id="rId14"/>
    <p:sldId id="311" r:id="rId15"/>
    <p:sldId id="312" r:id="rId16"/>
    <p:sldId id="313" r:id="rId17"/>
    <p:sldId id="331" r:id="rId18"/>
    <p:sldId id="326" r:id="rId19"/>
    <p:sldId id="342" r:id="rId20"/>
    <p:sldId id="315" r:id="rId21"/>
    <p:sldId id="334" r:id="rId22"/>
    <p:sldId id="332" r:id="rId23"/>
    <p:sldId id="341" r:id="rId24"/>
    <p:sldId id="343" r:id="rId25"/>
    <p:sldId id="344" r:id="rId26"/>
    <p:sldId id="345" r:id="rId27"/>
  </p:sldIdLst>
  <p:sldSz cx="12192000" cy="6858000"/>
  <p:notesSz cx="6858000" cy="9144000"/>
  <p:defaultTex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67" userDrawn="1">
          <p15:clr>
            <a:srgbClr val="A4A3A4"/>
          </p15:clr>
        </p15:guide>
        <p15:guide id="2" pos="7015" userDrawn="1">
          <p15:clr>
            <a:srgbClr val="A4A3A4"/>
          </p15:clr>
        </p15:guide>
        <p15:guide id="3" pos="665"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B050"/>
    <a:srgbClr val="00B0F0"/>
    <a:srgbClr val="D9E1F2"/>
    <a:srgbClr val="F207CA"/>
    <a:srgbClr val="005DE0"/>
    <a:srgbClr val="0BEAF8"/>
    <a:srgbClr val="E6E6E6"/>
    <a:srgbClr val="0FE6F8"/>
    <a:srgbClr val="253366"/>
    <a:srgbClr val="FEFCD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121"/>
    <p:restoredTop sz="94677"/>
  </p:normalViewPr>
  <p:slideViewPr>
    <p:cSldViewPr snapToGrid="0">
      <p:cViewPr varScale="1">
        <p:scale>
          <a:sx n="124" d="100"/>
          <a:sy n="124" d="100"/>
        </p:scale>
        <p:origin x="438" y="108"/>
      </p:cViewPr>
      <p:guideLst>
        <p:guide orient="horz" pos="3067"/>
        <p:guide pos="7015"/>
        <p:guide pos="665"/>
      </p:guideLst>
    </p:cSldViewPr>
  </p:slideViewPr>
  <p:notesTextViewPr>
    <p:cViewPr>
      <p:scale>
        <a:sx n="1" d="1"/>
        <a:sy n="1" d="1"/>
      </p:scale>
      <p:origin x="0" y="0"/>
    </p:cViewPr>
  </p:notesTextViewPr>
  <p:notesViewPr>
    <p:cSldViewPr snapToGrid="0">
      <p:cViewPr>
        <p:scale>
          <a:sx n="1" d="2"/>
          <a:sy n="1" d="2"/>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slide" Target="slides/slide20.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handoutMaster" Target="handoutMasters/handoutMaster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openxmlformats.org/officeDocument/2006/relationships/theme" Target="theme/theme1.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notesMaster" Target="notesMasters/notesMaster1.xml"/><Relationship Id="rId10" Type="http://schemas.openxmlformats.org/officeDocument/2006/relationships/slide" Target="slides/slide4.xml"/><Relationship Id="rId19" Type="http://schemas.openxmlformats.org/officeDocument/2006/relationships/slide" Target="slides/slide13.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slide" Target="slides/slide21.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5428C6C0-723B-1144-B0BB-13233DB680E2}" type="datetimeFigureOut">
              <a:rPr lang="fr-FR" smtClean="0"/>
              <a:pPr/>
              <a:t>16/11/2022</a:t>
            </a:fld>
            <a:endParaRPr lang="en-GB"/>
          </a:p>
        </p:txBody>
      </p:sp>
      <p:sp>
        <p:nvSpPr>
          <p:cNvPr id="4" name="Espace réservé du pied de page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5" name="Espace réservé du numéro de diapositive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4A649DF4-BFDC-CE44-88D7-285A08214489}" type="slidenum">
              <a:rPr lang="en-GB" smtClean="0"/>
              <a:pPr/>
              <a:t>‹#›</a:t>
            </a:fld>
            <a:endParaRPr lang="en-GB"/>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3625803-7089-5846-80C7-3D9AC85D7E45}" type="datetimeFigureOut">
              <a:rPr lang="fr-FR" smtClean="0"/>
              <a:pPr/>
              <a:t>16/11/2022</a:t>
            </a:fld>
            <a:endParaRPr lang="en-GB"/>
          </a:p>
        </p:txBody>
      </p:sp>
      <p:sp>
        <p:nvSpPr>
          <p:cNvPr id="4" name="Espace réservé de l'image des diapositives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GB"/>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GB"/>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GB"/>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90F73C1-2BD6-684E-AA1B-49165E0DF4BD}" type="slidenum">
              <a:rPr lang="en-GB" smtClean="0"/>
              <a:pPr/>
              <a:t>‹#›</a:t>
            </a:fld>
            <a:endParaRPr lang="en-GB"/>
          </a:p>
        </p:txBody>
      </p:sp>
    </p:spTree>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GB"/>
          </a:p>
        </p:txBody>
      </p:sp>
      <p:sp>
        <p:nvSpPr>
          <p:cNvPr id="4" name="Segnaposto numero diapositiva 3"/>
          <p:cNvSpPr>
            <a:spLocks noGrp="1"/>
          </p:cNvSpPr>
          <p:nvPr>
            <p:ph type="sldNum" sz="quarter" idx="10"/>
          </p:nvPr>
        </p:nvSpPr>
        <p:spPr/>
        <p:txBody>
          <a:bodyPr/>
          <a:lstStyle/>
          <a:p>
            <a:fld id="{090F73C1-2BD6-684E-AA1B-49165E0DF4BD}" type="slidenum">
              <a:rPr lang="en-GB" smtClean="0"/>
              <a:pPr/>
              <a:t>3</a:t>
            </a:fld>
            <a:endParaRPr lang="en-GB"/>
          </a:p>
        </p:txBody>
      </p:sp>
    </p:spTree>
    <p:extLst>
      <p:ext uri="{BB962C8B-B14F-4D97-AF65-F5344CB8AC3E}">
        <p14:creationId xmlns:p14="http://schemas.microsoft.com/office/powerpoint/2010/main" val="35576615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GB"/>
          </a:p>
        </p:txBody>
      </p:sp>
      <p:sp>
        <p:nvSpPr>
          <p:cNvPr id="4" name="Segnaposto numero diapositiva 3"/>
          <p:cNvSpPr>
            <a:spLocks noGrp="1"/>
          </p:cNvSpPr>
          <p:nvPr>
            <p:ph type="sldNum" sz="quarter" idx="10"/>
          </p:nvPr>
        </p:nvSpPr>
        <p:spPr/>
        <p:txBody>
          <a:bodyPr/>
          <a:lstStyle/>
          <a:p>
            <a:fld id="{090F73C1-2BD6-684E-AA1B-49165E0DF4BD}" type="slidenum">
              <a:rPr lang="en-GB" smtClean="0"/>
              <a:pPr/>
              <a:t>4</a:t>
            </a:fld>
            <a:endParaRPr lang="en-GB"/>
          </a:p>
        </p:txBody>
      </p:sp>
    </p:spTree>
    <p:extLst>
      <p:ext uri="{BB962C8B-B14F-4D97-AF65-F5344CB8AC3E}">
        <p14:creationId xmlns:p14="http://schemas.microsoft.com/office/powerpoint/2010/main" val="152562839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GB"/>
          </a:p>
        </p:txBody>
      </p:sp>
      <p:sp>
        <p:nvSpPr>
          <p:cNvPr id="4" name="Segnaposto numero diapositiva 3"/>
          <p:cNvSpPr>
            <a:spLocks noGrp="1"/>
          </p:cNvSpPr>
          <p:nvPr>
            <p:ph type="sldNum" sz="quarter" idx="10"/>
          </p:nvPr>
        </p:nvSpPr>
        <p:spPr/>
        <p:txBody>
          <a:bodyPr/>
          <a:lstStyle/>
          <a:p>
            <a:fld id="{090F73C1-2BD6-684E-AA1B-49165E0DF4BD}" type="slidenum">
              <a:rPr lang="en-GB" smtClean="0"/>
              <a:pPr/>
              <a:t>5</a:t>
            </a:fld>
            <a:endParaRPr lang="en-GB"/>
          </a:p>
        </p:txBody>
      </p:sp>
    </p:spTree>
    <p:extLst>
      <p:ext uri="{BB962C8B-B14F-4D97-AF65-F5344CB8AC3E}">
        <p14:creationId xmlns:p14="http://schemas.microsoft.com/office/powerpoint/2010/main" val="39886881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p:sp>
      <p:sp>
        <p:nvSpPr>
          <p:cNvPr id="3" name="Segnaposto note 2"/>
          <p:cNvSpPr>
            <a:spLocks noGrp="1"/>
          </p:cNvSpPr>
          <p:nvPr>
            <p:ph type="body" idx="1"/>
          </p:nvPr>
        </p:nvSpPr>
        <p:spPr/>
        <p:txBody>
          <a:bodyPr/>
          <a:lstStyle/>
          <a:p>
            <a:endParaRPr lang="en-GB"/>
          </a:p>
        </p:txBody>
      </p:sp>
      <p:sp>
        <p:nvSpPr>
          <p:cNvPr id="4" name="Segnaposto numero diapositiva 3"/>
          <p:cNvSpPr>
            <a:spLocks noGrp="1"/>
          </p:cNvSpPr>
          <p:nvPr>
            <p:ph type="sldNum" sz="quarter" idx="10"/>
          </p:nvPr>
        </p:nvSpPr>
        <p:spPr/>
        <p:txBody>
          <a:bodyPr/>
          <a:lstStyle/>
          <a:p>
            <a:fld id="{090F73C1-2BD6-684E-AA1B-49165E0DF4BD}" type="slidenum">
              <a:rPr lang="en-GB" smtClean="0"/>
              <a:pPr/>
              <a:t>12</a:t>
            </a:fld>
            <a:endParaRPr lang="en-GB"/>
          </a:p>
        </p:txBody>
      </p:sp>
    </p:spTree>
    <p:extLst>
      <p:ext uri="{BB962C8B-B14F-4D97-AF65-F5344CB8AC3E}">
        <p14:creationId xmlns:p14="http://schemas.microsoft.com/office/powerpoint/2010/main" val="321238998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emf"/><Relationship Id="rId1" Type="http://schemas.openxmlformats.org/officeDocument/2006/relationships/slideMaster" Target="../slideMasters/slideMaster1.xml"/><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emf"/><Relationship Id="rId1" Type="http://schemas.openxmlformats.org/officeDocument/2006/relationships/slideMaster" Target="../slideMasters/slideMaster1.xml"/><Relationship Id="rId5" Type="http://schemas.openxmlformats.org/officeDocument/2006/relationships/image" Target="../media/image3.png"/><Relationship Id="rId4" Type="http://schemas.openxmlformats.org/officeDocument/2006/relationships/image" Target="../media/image6.emf"/></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jpeg"/><Relationship Id="rId1" Type="http://schemas.openxmlformats.org/officeDocument/2006/relationships/slideMaster" Target="../slideMasters/slideMaster3.xml"/><Relationship Id="rId4" Type="http://schemas.openxmlformats.org/officeDocument/2006/relationships/image" Target="../media/image11.png"/></Relationships>
</file>

<file path=ppt/slideLayouts/_rels/slideLayout22.xml.rels><?xml version="1.0" encoding="UTF-8" standalone="yes"?>
<Relationships xmlns="http://schemas.openxmlformats.org/package/2006/relationships"><Relationship Id="rId8" Type="http://schemas.openxmlformats.org/officeDocument/2006/relationships/image" Target="../media/image9.jpeg"/><Relationship Id="rId3" Type="http://schemas.openxmlformats.org/officeDocument/2006/relationships/image" Target="../media/image13.png"/><Relationship Id="rId7" Type="http://schemas.openxmlformats.org/officeDocument/2006/relationships/image" Target="../media/image17.png"/><Relationship Id="rId2" Type="http://schemas.openxmlformats.org/officeDocument/2006/relationships/image" Target="../media/image12.png"/><Relationship Id="rId1" Type="http://schemas.openxmlformats.org/officeDocument/2006/relationships/slideMaster" Target="../slideMasters/slideMaster3.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Master" Target="../slideMasters/slideMaster3.xml"/><Relationship Id="rId6" Type="http://schemas.openxmlformats.org/officeDocument/2006/relationships/image" Target="../media/image9.jpeg"/><Relationship Id="rId5" Type="http://schemas.microsoft.com/office/2007/relationships/hdphoto" Target="../media/hdphoto1.wdp"/><Relationship Id="rId4" Type="http://schemas.openxmlformats.org/officeDocument/2006/relationships/image" Target="../media/image18.pn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2">
    <p:spTree>
      <p:nvGrpSpPr>
        <p:cNvPr id="1" name=""/>
        <p:cNvGrpSpPr/>
        <p:nvPr/>
      </p:nvGrpSpPr>
      <p:grpSpPr>
        <a:xfrm>
          <a:off x="0" y="0"/>
          <a:ext cx="0" cy="0"/>
          <a:chOff x="0" y="0"/>
          <a:chExt cx="0" cy="0"/>
        </a:xfrm>
      </p:grpSpPr>
      <p:pic>
        <p:nvPicPr>
          <p:cNvPr id="8" name="Picture 7"/>
          <p:cNvPicPr>
            <a:picLocks noChangeAspect="1"/>
          </p:cNvPicPr>
          <p:nvPr userDrawn="1"/>
        </p:nvPicPr>
        <p:blipFill>
          <a:blip r:embed="rId2"/>
          <a:stretch>
            <a:fillRect/>
          </a:stretch>
        </p:blipFill>
        <p:spPr>
          <a:xfrm>
            <a:off x="-1" y="0"/>
            <a:ext cx="12240000" cy="6879819"/>
          </a:xfrm>
          <a:prstGeom prst="rect">
            <a:avLst/>
          </a:prstGeom>
        </p:spPr>
      </p:pic>
      <p:sp>
        <p:nvSpPr>
          <p:cNvPr id="12" name="Espace réservé du texte 11"/>
          <p:cNvSpPr>
            <a:spLocks noGrp="1"/>
          </p:cNvSpPr>
          <p:nvPr>
            <p:ph type="body" sz="quarter" idx="13" hasCustomPrompt="1"/>
          </p:nvPr>
        </p:nvSpPr>
        <p:spPr>
          <a:xfrm>
            <a:off x="1066432" y="1997805"/>
            <a:ext cx="7402857" cy="1236236"/>
          </a:xfrm>
          <a:prstGeom prst="rect">
            <a:avLst/>
          </a:prstGeom>
        </p:spPr>
        <p:txBody>
          <a:bodyPr vert="horz" wrap="square" lIns="0" tIns="0" rIns="0" bIns="0" anchor="ctr">
            <a:spAutoFit/>
          </a:bodyPr>
          <a:lstStyle>
            <a:lvl1pPr algn="l">
              <a:buFontTx/>
              <a:buNone/>
              <a:defRPr sz="4000" b="0" baseline="0">
                <a:solidFill>
                  <a:schemeClr val="bg1"/>
                </a:solidFill>
                <a:latin typeface="Montserrat SemiBold" panose="00000700000000000000" pitchFamily="2" charset="0"/>
                <a:ea typeface="Tahoma" panose="020B0604030504040204" pitchFamily="34" charset="0"/>
                <a:cs typeface="Tahoma" panose="020B0604030504040204" pitchFamily="34" charset="0"/>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en-US"/>
              <a:t>Test Presentation</a:t>
            </a:r>
          </a:p>
          <a:p>
            <a:pPr lvl="0"/>
            <a:r>
              <a:rPr lang="en-US"/>
              <a:t>Click to add title</a:t>
            </a:r>
            <a:endParaRPr lang="fr-FR"/>
          </a:p>
        </p:txBody>
      </p:sp>
      <p:sp>
        <p:nvSpPr>
          <p:cNvPr id="15" name="Espace réservé du texte 14"/>
          <p:cNvSpPr>
            <a:spLocks noGrp="1"/>
          </p:cNvSpPr>
          <p:nvPr>
            <p:ph type="body" sz="quarter" idx="14" hasCustomPrompt="1"/>
          </p:nvPr>
        </p:nvSpPr>
        <p:spPr>
          <a:xfrm>
            <a:off x="1066432" y="4275445"/>
            <a:ext cx="7402857" cy="378210"/>
          </a:xfrm>
          <a:prstGeom prst="rect">
            <a:avLst/>
          </a:prstGeom>
        </p:spPr>
        <p:txBody>
          <a:bodyPr vert="horz" lIns="0" tIns="0" rIns="0" bIns="0" anchor="ctr">
            <a:normAutofit/>
          </a:bodyPr>
          <a:lstStyle>
            <a:lvl1pPr algn="l">
              <a:buNone/>
              <a:defRPr sz="2000" baseline="0">
                <a:solidFill>
                  <a:schemeClr val="accent5"/>
                </a:solidFill>
                <a:latin typeface="Montserrat" panose="00000500000000000000" pitchFamily="2" charset="0"/>
                <a:cs typeface="Arial"/>
              </a:defRPr>
            </a:lvl1pPr>
            <a:lvl2pPr algn="r">
              <a:buNone/>
              <a:defRPr/>
            </a:lvl2pPr>
            <a:lvl3pPr algn="r">
              <a:buNone/>
              <a:defRPr/>
            </a:lvl3pPr>
            <a:lvl4pPr algn="r">
              <a:buNone/>
              <a:defRPr/>
            </a:lvl4pPr>
            <a:lvl5pPr algn="r">
              <a:buNone/>
              <a:defRPr/>
            </a:lvl5pPr>
          </a:lstStyle>
          <a:p>
            <a:pPr lvl="0"/>
            <a:r>
              <a:rPr lang="fr-FR"/>
              <a:t>Speaker / Project / Organisation</a:t>
            </a:r>
          </a:p>
        </p:txBody>
      </p:sp>
      <p:sp>
        <p:nvSpPr>
          <p:cNvPr id="5" name="Espace réservé du texte 11"/>
          <p:cNvSpPr>
            <a:spLocks noGrp="1"/>
          </p:cNvSpPr>
          <p:nvPr>
            <p:ph type="body" sz="quarter" idx="15" hasCustomPrompt="1"/>
          </p:nvPr>
        </p:nvSpPr>
        <p:spPr>
          <a:xfrm>
            <a:off x="1066432" y="3547178"/>
            <a:ext cx="7402857" cy="533110"/>
          </a:xfrm>
          <a:prstGeom prst="rect">
            <a:avLst/>
          </a:prstGeom>
        </p:spPr>
        <p:txBody>
          <a:bodyPr vert="horz" lIns="0" tIns="0" rIns="0" bIns="0" anchor="ctr"/>
          <a:lstStyle>
            <a:lvl1pPr algn="l">
              <a:buFontTx/>
              <a:buNone/>
              <a:defRPr sz="3000" b="0">
                <a:solidFill>
                  <a:schemeClr val="accent5"/>
                </a:solidFill>
                <a:latin typeface="Montserrat" panose="00000500000000000000" pitchFamily="2" charset="0"/>
                <a:cs typeface="Arial"/>
              </a:defRPr>
            </a:lvl1pPr>
            <a:lvl2pPr>
              <a:buFontTx/>
              <a:buNone/>
              <a:defRPr>
                <a:solidFill>
                  <a:srgbClr val="1E386B"/>
                </a:solidFill>
              </a:defRPr>
            </a:lvl2pPr>
            <a:lvl3pPr>
              <a:buFontTx/>
              <a:buNone/>
              <a:defRPr>
                <a:solidFill>
                  <a:srgbClr val="1E386B"/>
                </a:solidFill>
              </a:defRPr>
            </a:lvl3pPr>
            <a:lvl4pPr>
              <a:buFontTx/>
              <a:buNone/>
              <a:defRPr>
                <a:solidFill>
                  <a:srgbClr val="1E386B"/>
                </a:solidFill>
              </a:defRPr>
            </a:lvl4pPr>
            <a:lvl5pPr>
              <a:buFontTx/>
              <a:buNone/>
              <a:defRPr>
                <a:solidFill>
                  <a:srgbClr val="1E386B"/>
                </a:solidFill>
              </a:defRPr>
            </a:lvl5pPr>
          </a:lstStyle>
          <a:p>
            <a:pPr lvl="0"/>
            <a:r>
              <a:rPr lang="fr-FR"/>
              <a:t>Venue / Date / Event / </a:t>
            </a:r>
            <a:r>
              <a:rPr lang="fr-FR" err="1"/>
              <a:t>Subtitle</a:t>
            </a:r>
            <a:endParaRPr lang="en-GB"/>
          </a:p>
        </p:txBody>
      </p:sp>
      <p:pic>
        <p:nvPicPr>
          <p:cNvPr id="9" name="Picture 8"/>
          <p:cNvPicPr>
            <a:picLocks noChangeAspect="1"/>
          </p:cNvPicPr>
          <p:nvPr userDrawn="1"/>
        </p:nvPicPr>
        <p:blipFill>
          <a:blip r:embed="rId3"/>
          <a:stretch>
            <a:fillRect/>
          </a:stretch>
        </p:blipFill>
        <p:spPr>
          <a:xfrm>
            <a:off x="353752" y="5419756"/>
            <a:ext cx="1562400" cy="891266"/>
          </a:xfrm>
          <a:prstGeom prst="rect">
            <a:avLst/>
          </a:prstGeom>
        </p:spPr>
      </p:pic>
      <p:pic>
        <p:nvPicPr>
          <p:cNvPr id="7" name="Picture 6"/>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1070134" y="558385"/>
            <a:ext cx="648072" cy="432048"/>
          </a:xfrm>
          <a:prstGeom prst="rect">
            <a:avLst/>
          </a:prstGeom>
        </p:spPr>
      </p:pic>
      <p:sp>
        <p:nvSpPr>
          <p:cNvPr id="10" name="Rectangle 9"/>
          <p:cNvSpPr/>
          <p:nvPr userDrawn="1"/>
        </p:nvSpPr>
        <p:spPr>
          <a:xfrm>
            <a:off x="1790214" y="612826"/>
            <a:ext cx="9346346" cy="323165"/>
          </a:xfrm>
          <a:prstGeom prst="rect">
            <a:avLst/>
          </a:prstGeom>
        </p:spPr>
        <p:txBody>
          <a:bodyPr wrap="square" anchor="ctr">
            <a:spAutoFit/>
          </a:bodyPr>
          <a:lstStyle/>
          <a:p>
            <a:pPr algn="l">
              <a:lnSpc>
                <a:spcPct val="150000"/>
              </a:lnSpc>
            </a:pPr>
            <a:r>
              <a:rPr lang="en-GB" sz="1000" b="0" i="0" kern="1200">
                <a:solidFill>
                  <a:schemeClr val="bg1"/>
                </a:solidFill>
                <a:effectLst/>
                <a:latin typeface="Montserrat" panose="00000500000000000000" pitchFamily="2" charset="0"/>
                <a:ea typeface="+mn-ea"/>
                <a:cs typeface="Arial" panose="020B0604020202020204" pitchFamily="34" charset="0"/>
              </a:rPr>
              <a:t>This project has received funding from the European Union’s Horizon 2020 Research and Innovation programme under GA No 101004730.</a:t>
            </a:r>
            <a:endParaRPr lang="en-GB" sz="800">
              <a:solidFill>
                <a:schemeClr val="bg1"/>
              </a:solidFill>
              <a:latin typeface="Montserrat" panose="00000500000000000000" pitchFamily="2" charset="0"/>
              <a:cs typeface="Arial" panose="020B0604020202020204" pitchFamily="34" charset="0"/>
            </a:endParaRPr>
          </a:p>
        </p:txBody>
      </p:sp>
    </p:spTree>
    <p:extLst>
      <p:ext uri="{BB962C8B-B14F-4D97-AF65-F5344CB8AC3E}">
        <p14:creationId xmlns:p14="http://schemas.microsoft.com/office/powerpoint/2010/main" val="147006305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Marcello Losasso–  WP4 – I.FAST OSC  Meeting Nov. 2021</a:t>
            </a:r>
          </a:p>
        </p:txBody>
      </p:sp>
      <p:sp>
        <p:nvSpPr>
          <p:cNvPr id="6" name="Slide Number Placeholder 5"/>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337467001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Marcello Losasso–  WP4 – I.FAST OSC  Meeting Nov. 2021</a:t>
            </a:r>
          </a:p>
        </p:txBody>
      </p:sp>
      <p:sp>
        <p:nvSpPr>
          <p:cNvPr id="6" name="Slide Number Placeholder 5"/>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304580429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1" y="1709739"/>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1" y="4589464"/>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Marcello Losasso–  WP4 – I.FAST OSC  Meeting Nov. 2021</a:t>
            </a:r>
          </a:p>
        </p:txBody>
      </p:sp>
      <p:sp>
        <p:nvSpPr>
          <p:cNvPr id="6" name="Slide Number Placeholder 5"/>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314661471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5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97600" y="1825625"/>
            <a:ext cx="51562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a:t>Marcello Losasso–  WP4 – I.FAST OSC  Meeting Nov. 2021</a:t>
            </a:r>
          </a:p>
        </p:txBody>
      </p:sp>
      <p:sp>
        <p:nvSpPr>
          <p:cNvPr id="7" name="Slide Number Placeholder 6"/>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109937722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40317" y="365126"/>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40318" y="1681163"/>
            <a:ext cx="5158316"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40318" y="2505075"/>
            <a:ext cx="5158316"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71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71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endParaRPr lang="en-GB"/>
          </a:p>
        </p:txBody>
      </p:sp>
      <p:sp>
        <p:nvSpPr>
          <p:cNvPr id="8" name="Footer Placeholder 7"/>
          <p:cNvSpPr>
            <a:spLocks noGrp="1"/>
          </p:cNvSpPr>
          <p:nvPr>
            <p:ph type="ftr" sz="quarter" idx="11"/>
          </p:nvPr>
        </p:nvSpPr>
        <p:spPr/>
        <p:txBody>
          <a:bodyPr/>
          <a:lstStyle/>
          <a:p>
            <a:r>
              <a:rPr lang="en-GB"/>
              <a:t>Marcello Losasso–  WP4 – I.FAST OSC  Meeting Nov. 2021</a:t>
            </a:r>
          </a:p>
        </p:txBody>
      </p:sp>
      <p:sp>
        <p:nvSpPr>
          <p:cNvPr id="9" name="Slide Number Placeholder 8"/>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223598809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endParaRPr lang="en-GB"/>
          </a:p>
        </p:txBody>
      </p:sp>
      <p:sp>
        <p:nvSpPr>
          <p:cNvPr id="4" name="Footer Placeholder 3"/>
          <p:cNvSpPr>
            <a:spLocks noGrp="1"/>
          </p:cNvSpPr>
          <p:nvPr>
            <p:ph type="ftr" sz="quarter" idx="11"/>
          </p:nvPr>
        </p:nvSpPr>
        <p:spPr/>
        <p:txBody>
          <a:bodyPr/>
          <a:lstStyle/>
          <a:p>
            <a:r>
              <a:rPr lang="en-GB"/>
              <a:t>Marcello Losasso–  WP4 – I.FAST OSC  Meeting Nov. 2021</a:t>
            </a:r>
          </a:p>
        </p:txBody>
      </p:sp>
      <p:sp>
        <p:nvSpPr>
          <p:cNvPr id="5" name="Slide Number Placeholder 4"/>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146819022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en-GB"/>
          </a:p>
        </p:txBody>
      </p:sp>
      <p:sp>
        <p:nvSpPr>
          <p:cNvPr id="3" name="Footer Placeholder 2"/>
          <p:cNvSpPr>
            <a:spLocks noGrp="1"/>
          </p:cNvSpPr>
          <p:nvPr>
            <p:ph type="ftr" sz="quarter" idx="11"/>
          </p:nvPr>
        </p:nvSpPr>
        <p:spPr/>
        <p:txBody>
          <a:bodyPr/>
          <a:lstStyle/>
          <a:p>
            <a:r>
              <a:rPr lang="en-GB"/>
              <a:t>Marcello Losasso–  WP4 – I.FAST OSC  Meeting Nov. 2021</a:t>
            </a:r>
          </a:p>
        </p:txBody>
      </p:sp>
      <p:sp>
        <p:nvSpPr>
          <p:cNvPr id="4" name="Slide Number Placeholder 3"/>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985558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717" y="987426"/>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a:t>Marcello Losasso–  WP4 – I.FAST OSC  Meeting Nov. 2021</a:t>
            </a:r>
          </a:p>
        </p:txBody>
      </p:sp>
      <p:sp>
        <p:nvSpPr>
          <p:cNvPr id="7" name="Slide Number Placeholder 6"/>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37321809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40318" y="457200"/>
            <a:ext cx="393276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717" y="987426"/>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40318" y="2057400"/>
            <a:ext cx="393276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endParaRPr lang="en-GB"/>
          </a:p>
        </p:txBody>
      </p:sp>
      <p:sp>
        <p:nvSpPr>
          <p:cNvPr id="6" name="Footer Placeholder 5"/>
          <p:cNvSpPr>
            <a:spLocks noGrp="1"/>
          </p:cNvSpPr>
          <p:nvPr>
            <p:ph type="ftr" sz="quarter" idx="11"/>
          </p:nvPr>
        </p:nvSpPr>
        <p:spPr/>
        <p:txBody>
          <a:bodyPr/>
          <a:lstStyle/>
          <a:p>
            <a:r>
              <a:rPr lang="en-GB"/>
              <a:t>Marcello Losasso–  WP4 – I.FAST OSC  Meeting Nov. 2021</a:t>
            </a:r>
          </a:p>
        </p:txBody>
      </p:sp>
      <p:sp>
        <p:nvSpPr>
          <p:cNvPr id="7" name="Slide Number Placeholder 6"/>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126051341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Marcello Losasso–  WP4 – I.FAST OSC  Meeting Nov. 2021</a:t>
            </a:r>
          </a:p>
        </p:txBody>
      </p:sp>
      <p:sp>
        <p:nvSpPr>
          <p:cNvPr id="6" name="Slide Number Placeholder 5"/>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37449844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End Cover">
    <p:spTree>
      <p:nvGrpSpPr>
        <p:cNvPr id="1" name=""/>
        <p:cNvGrpSpPr/>
        <p:nvPr/>
      </p:nvGrpSpPr>
      <p:grpSpPr>
        <a:xfrm>
          <a:off x="0" y="0"/>
          <a:ext cx="0" cy="0"/>
          <a:chOff x="0" y="0"/>
          <a:chExt cx="0" cy="0"/>
        </a:xfrm>
      </p:grpSpPr>
      <p:pic>
        <p:nvPicPr>
          <p:cNvPr id="6" name="Picture 5"/>
          <p:cNvPicPr>
            <a:picLocks noChangeAspect="1"/>
          </p:cNvPicPr>
          <p:nvPr userDrawn="1"/>
        </p:nvPicPr>
        <p:blipFill>
          <a:blip r:embed="rId2"/>
          <a:stretch>
            <a:fillRect/>
          </a:stretch>
        </p:blipFill>
        <p:spPr>
          <a:xfrm>
            <a:off x="-2" y="0"/>
            <a:ext cx="12240000" cy="6879819"/>
          </a:xfrm>
          <a:prstGeom prst="rect">
            <a:avLst/>
          </a:prstGeom>
        </p:spPr>
      </p:pic>
      <p:sp>
        <p:nvSpPr>
          <p:cNvPr id="11" name="Rectangle 10"/>
          <p:cNvSpPr/>
          <p:nvPr userDrawn="1"/>
        </p:nvSpPr>
        <p:spPr>
          <a:xfrm>
            <a:off x="0" y="0"/>
            <a:ext cx="12240000" cy="6879600"/>
          </a:xfrm>
          <a:prstGeom prst="rect">
            <a:avLst/>
          </a:prstGeom>
          <a:blipFill dpi="0" rotWithShape="1">
            <a:blip r:embed="rId3">
              <a:alphaModFix amt="20000"/>
            </a:blip>
            <a:srcRect/>
            <a:stretch>
              <a:fillRect t="-9305" b="-9305"/>
            </a:stretch>
          </a:blip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8" name="Picture 7"/>
          <p:cNvPicPr>
            <a:picLocks noChangeAspect="1"/>
          </p:cNvPicPr>
          <p:nvPr userDrawn="1"/>
        </p:nvPicPr>
        <p:blipFill>
          <a:blip r:embed="rId4"/>
          <a:stretch>
            <a:fillRect/>
          </a:stretch>
        </p:blipFill>
        <p:spPr>
          <a:xfrm>
            <a:off x="344787" y="556840"/>
            <a:ext cx="2131621" cy="1215976"/>
          </a:xfrm>
          <a:prstGeom prst="rect">
            <a:avLst/>
          </a:prstGeom>
        </p:spPr>
      </p:pic>
      <p:pic>
        <p:nvPicPr>
          <p:cNvPr id="9" name="Picture 8"/>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1064867" y="5816297"/>
            <a:ext cx="648072" cy="432048"/>
          </a:xfrm>
          <a:prstGeom prst="rect">
            <a:avLst/>
          </a:prstGeom>
        </p:spPr>
      </p:pic>
      <p:sp>
        <p:nvSpPr>
          <p:cNvPr id="10" name="Rectangle 9"/>
          <p:cNvSpPr/>
          <p:nvPr userDrawn="1"/>
        </p:nvSpPr>
        <p:spPr>
          <a:xfrm>
            <a:off x="1784947" y="5755322"/>
            <a:ext cx="5031133" cy="553998"/>
          </a:xfrm>
          <a:prstGeom prst="rect">
            <a:avLst/>
          </a:prstGeom>
        </p:spPr>
        <p:txBody>
          <a:bodyPr wrap="square" anchor="ctr">
            <a:spAutoFit/>
          </a:bodyPr>
          <a:lstStyle/>
          <a:p>
            <a:pPr algn="l">
              <a:lnSpc>
                <a:spcPct val="150000"/>
              </a:lnSpc>
            </a:pPr>
            <a:r>
              <a:rPr lang="en-GB" sz="1000" b="0" i="0" kern="1200">
                <a:solidFill>
                  <a:schemeClr val="bg1"/>
                </a:solidFill>
                <a:effectLst/>
                <a:latin typeface="Montserrat" panose="00000500000000000000" pitchFamily="2" charset="0"/>
                <a:ea typeface="+mn-ea"/>
                <a:cs typeface="Arial" panose="020B0604020202020204" pitchFamily="34" charset="0"/>
              </a:rPr>
              <a:t>This project has received funding from the European Union’s Horizon 2020 Research and Innovation programme under GA No 101004730.</a:t>
            </a:r>
            <a:endParaRPr lang="en-GB" sz="800">
              <a:solidFill>
                <a:schemeClr val="bg1"/>
              </a:solidFill>
              <a:latin typeface="Montserrat" panose="00000500000000000000" pitchFamily="2" charset="0"/>
              <a:cs typeface="Arial" panose="020B0604020202020204" pitchFamily="34" charset="0"/>
            </a:endParaRPr>
          </a:p>
        </p:txBody>
      </p:sp>
    </p:spTree>
    <p:extLst>
      <p:ext uri="{BB962C8B-B14F-4D97-AF65-F5344CB8AC3E}">
        <p14:creationId xmlns:p14="http://schemas.microsoft.com/office/powerpoint/2010/main" val="144264534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1"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1" y="365125"/>
            <a:ext cx="76835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endParaRPr lang="en-GB"/>
          </a:p>
        </p:txBody>
      </p:sp>
      <p:sp>
        <p:nvSpPr>
          <p:cNvPr id="5" name="Footer Placeholder 4"/>
          <p:cNvSpPr>
            <a:spLocks noGrp="1"/>
          </p:cNvSpPr>
          <p:nvPr>
            <p:ph type="ftr" sz="quarter" idx="11"/>
          </p:nvPr>
        </p:nvSpPr>
        <p:spPr/>
        <p:txBody>
          <a:bodyPr/>
          <a:lstStyle/>
          <a:p>
            <a:r>
              <a:rPr lang="en-GB"/>
              <a:t>Marcello Losasso–  WP4 – I.FAST OSC  Meeting Nov. 2021</a:t>
            </a:r>
          </a:p>
        </p:txBody>
      </p:sp>
      <p:sp>
        <p:nvSpPr>
          <p:cNvPr id="6" name="Slide Number Placeholder 5"/>
          <p:cNvSpPr>
            <a:spLocks noGrp="1"/>
          </p:cNvSpPr>
          <p:nvPr>
            <p:ph type="sldNum" sz="quarter" idx="12"/>
          </p:nvPr>
        </p:nvSpPr>
        <p:spPr/>
        <p:txBody>
          <a:bodyPr/>
          <a:lstStyle/>
          <a:p>
            <a:fld id="{1D3C9839-AA0F-4FC0-B433-6D4C9F8DFC0C}" type="slidenum">
              <a:rPr lang="en-GB" smtClean="0"/>
              <a:t>‹#›</a:t>
            </a:fld>
            <a:endParaRPr lang="en-GB"/>
          </a:p>
        </p:txBody>
      </p:sp>
    </p:spTree>
    <p:extLst>
      <p:ext uri="{BB962C8B-B14F-4D97-AF65-F5344CB8AC3E}">
        <p14:creationId xmlns:p14="http://schemas.microsoft.com/office/powerpoint/2010/main" val="384056736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1_Section Header">
    <p:spTree>
      <p:nvGrpSpPr>
        <p:cNvPr id="1" name=""/>
        <p:cNvGrpSpPr/>
        <p:nvPr/>
      </p:nvGrpSpPr>
      <p:grpSpPr>
        <a:xfrm>
          <a:off x="0" y="0"/>
          <a:ext cx="0" cy="0"/>
          <a:chOff x="0" y="0"/>
          <a:chExt cx="0" cy="0"/>
        </a:xfrm>
      </p:grpSpPr>
      <p:pic>
        <p:nvPicPr>
          <p:cNvPr id="1026" name="Picture 2" descr="Logo di Vacuum Technology Division"/>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5512762" y="3390524"/>
            <a:ext cx="1156978" cy="1156978"/>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3864969" y="406400"/>
            <a:ext cx="4453982" cy="1397000"/>
          </a:xfrm>
        </p:spPr>
        <p:txBody>
          <a:bodyPr anchor="ctr">
            <a:normAutofit/>
          </a:bodyPr>
          <a:lstStyle>
            <a:lvl1pPr algn="ctr">
              <a:defRPr sz="4000"/>
            </a:lvl1pPr>
          </a:lstStyle>
          <a:p>
            <a:r>
              <a:rPr lang="en-US"/>
              <a:t>Click to edit Master title style</a:t>
            </a:r>
            <a:endParaRPr lang="it-IT"/>
          </a:p>
        </p:txBody>
      </p:sp>
      <p:pic>
        <p:nvPicPr>
          <p:cNvPr id="7" name="Picture 6"/>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935" y="163377"/>
            <a:ext cx="3182388" cy="6547671"/>
          </a:xfrm>
          <a:prstGeom prst="rect">
            <a:avLst/>
          </a:prstGeom>
        </p:spPr>
      </p:pic>
      <p:pic>
        <p:nvPicPr>
          <p:cNvPr id="8" name="Picture 7"/>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8991463" y="163377"/>
            <a:ext cx="3200677" cy="6541575"/>
          </a:xfrm>
          <a:prstGeom prst="rect">
            <a:avLst/>
          </a:prstGeom>
        </p:spPr>
      </p:pic>
      <p:sp>
        <p:nvSpPr>
          <p:cNvPr id="5" name="Rectangle 4"/>
          <p:cNvSpPr/>
          <p:nvPr userDrawn="1"/>
        </p:nvSpPr>
        <p:spPr>
          <a:xfrm>
            <a:off x="-1986" y="119612"/>
            <a:ext cx="3229648" cy="6629103"/>
          </a:xfrm>
          <a:prstGeom prst="rect">
            <a:avLst/>
          </a:prstGeom>
          <a:solidFill>
            <a:schemeClr val="bg1">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Rectangle 5"/>
          <p:cNvSpPr/>
          <p:nvPr userDrawn="1"/>
        </p:nvSpPr>
        <p:spPr>
          <a:xfrm>
            <a:off x="8959715" y="145526"/>
            <a:ext cx="3229648" cy="6629103"/>
          </a:xfrm>
          <a:prstGeom prst="rect">
            <a:avLst/>
          </a:prstGeom>
          <a:solidFill>
            <a:schemeClr val="bg1">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9" name="Straight Connector 8"/>
          <p:cNvCxnSpPr/>
          <p:nvPr userDrawn="1"/>
        </p:nvCxnSpPr>
        <p:spPr>
          <a:xfrm>
            <a:off x="3864969" y="1977384"/>
            <a:ext cx="445398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24" name="Text Placeholder 23"/>
          <p:cNvSpPr>
            <a:spLocks noGrp="1"/>
          </p:cNvSpPr>
          <p:nvPr>
            <p:ph type="body" sz="quarter" idx="10"/>
          </p:nvPr>
        </p:nvSpPr>
        <p:spPr>
          <a:xfrm>
            <a:off x="3865563" y="2184400"/>
            <a:ext cx="4452937" cy="609600"/>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Rectangle 11"/>
          <p:cNvSpPr/>
          <p:nvPr userDrawn="1"/>
        </p:nvSpPr>
        <p:spPr>
          <a:xfrm>
            <a:off x="-8079" y="-1"/>
            <a:ext cx="12200079" cy="199385"/>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 name="Rectangle 24"/>
          <p:cNvSpPr/>
          <p:nvPr userDrawn="1"/>
        </p:nvSpPr>
        <p:spPr>
          <a:xfrm>
            <a:off x="-8080" y="6672561"/>
            <a:ext cx="12200079" cy="199385"/>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Tree>
    <p:extLst>
      <p:ext uri="{BB962C8B-B14F-4D97-AF65-F5344CB8AC3E}">
        <p14:creationId xmlns:p14="http://schemas.microsoft.com/office/powerpoint/2010/main" val="295124556"/>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uti">
    <p:spTree>
      <p:nvGrpSpPr>
        <p:cNvPr id="1" name=""/>
        <p:cNvGrpSpPr/>
        <p:nvPr/>
      </p:nvGrpSpPr>
      <p:grpSpPr>
        <a:xfrm>
          <a:off x="0" y="0"/>
          <a:ext cx="0" cy="0"/>
          <a:chOff x="0" y="0"/>
          <a:chExt cx="0" cy="0"/>
        </a:xfrm>
      </p:grpSpPr>
      <p:sp>
        <p:nvSpPr>
          <p:cNvPr id="7" name="Rectangle 6"/>
          <p:cNvSpPr/>
          <p:nvPr userDrawn="1"/>
        </p:nvSpPr>
        <p:spPr>
          <a:xfrm>
            <a:off x="0" y="20"/>
            <a:ext cx="12192000" cy="268243"/>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it-IT"/>
          </a:p>
        </p:txBody>
      </p:sp>
      <p:sp>
        <p:nvSpPr>
          <p:cNvPr id="8" name="TextBox 7"/>
          <p:cNvSpPr txBox="1"/>
          <p:nvPr userDrawn="1"/>
        </p:nvSpPr>
        <p:spPr>
          <a:xfrm>
            <a:off x="66502" y="5914022"/>
            <a:ext cx="2488122" cy="261610"/>
          </a:xfrm>
          <a:prstGeom prst="rect">
            <a:avLst/>
          </a:prstGeom>
          <a:noFill/>
        </p:spPr>
        <p:txBody>
          <a:bodyPr wrap="square" rtlCol="0">
            <a:spAutoFit/>
          </a:bodyPr>
          <a:lstStyle/>
          <a:p>
            <a:r>
              <a:rPr lang="en-GB" sz="1100" i="1" noProof="0">
                <a:solidFill>
                  <a:schemeClr val="bg2">
                    <a:lumMod val="25000"/>
                  </a:schemeClr>
                </a:solidFill>
              </a:rPr>
              <a:t>making </a:t>
            </a:r>
            <a:r>
              <a:rPr lang="en-GB" sz="1100" i="1" noProof="0">
                <a:solidFill>
                  <a:srgbClr val="C00000"/>
                </a:solidFill>
              </a:rPr>
              <a:t>innovation happen, </a:t>
            </a:r>
            <a:r>
              <a:rPr lang="en-GB" sz="1100" i="1" noProof="0">
                <a:solidFill>
                  <a:schemeClr val="bg2">
                    <a:lumMod val="25000"/>
                  </a:schemeClr>
                </a:solidFill>
              </a:rPr>
              <a:t>together</a:t>
            </a:r>
          </a:p>
        </p:txBody>
      </p:sp>
      <p:sp>
        <p:nvSpPr>
          <p:cNvPr id="10" name="Rectangle 9"/>
          <p:cNvSpPr/>
          <p:nvPr userDrawn="1"/>
        </p:nvSpPr>
        <p:spPr>
          <a:xfrm>
            <a:off x="-636" y="6589757"/>
            <a:ext cx="12192000" cy="268243"/>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endParaRPr lang="it-IT" sz="1400" b="1">
              <a:solidFill>
                <a:schemeClr val="bg1"/>
              </a:solidFill>
              <a:latin typeface="Raleway black"/>
              <a:ea typeface="MS Gothic" panose="020B0609070205080204" pitchFamily="49" charset="-128"/>
            </a:endParaRPr>
          </a:p>
        </p:txBody>
      </p:sp>
      <p:sp>
        <p:nvSpPr>
          <p:cNvPr id="11" name="TextBox 10"/>
          <p:cNvSpPr txBox="1"/>
          <p:nvPr userDrawn="1"/>
        </p:nvSpPr>
        <p:spPr>
          <a:xfrm>
            <a:off x="-6331" y="-17398"/>
            <a:ext cx="2775143" cy="307777"/>
          </a:xfrm>
          <a:prstGeom prst="rect">
            <a:avLst/>
          </a:prstGeom>
          <a:noFill/>
        </p:spPr>
        <p:txBody>
          <a:bodyPr wrap="square" rtlCol="0">
            <a:spAutoFit/>
          </a:bodyPr>
          <a:lstStyle/>
          <a:p>
            <a:r>
              <a:rPr lang="it-IT" sz="1400">
                <a:solidFill>
                  <a:schemeClr val="bg1"/>
                </a:solidFill>
                <a:latin typeface="Raleway black"/>
                <a:ea typeface="MS Gothic" panose="020B0609070205080204" pitchFamily="49" charset="-128"/>
              </a:rPr>
              <a:t>High Vacuum Division</a:t>
            </a:r>
          </a:p>
        </p:txBody>
      </p:sp>
      <p:sp>
        <p:nvSpPr>
          <p:cNvPr id="25" name="Title 13"/>
          <p:cNvSpPr>
            <a:spLocks noGrp="1"/>
          </p:cNvSpPr>
          <p:nvPr>
            <p:ph type="title"/>
          </p:nvPr>
        </p:nvSpPr>
        <p:spPr>
          <a:xfrm>
            <a:off x="2989213" y="444371"/>
            <a:ext cx="8612827" cy="476031"/>
          </a:xfrm>
        </p:spPr>
        <p:txBody>
          <a:bodyPr>
            <a:noAutofit/>
          </a:bodyPr>
          <a:lstStyle>
            <a:lvl1pPr algn="ctr">
              <a:defRPr lang="en-US" sz="2400" kern="1200" dirty="0">
                <a:solidFill>
                  <a:srgbClr val="C00000"/>
                </a:solidFill>
                <a:latin typeface="Raleway Black"/>
                <a:ea typeface="+mj-ea"/>
                <a:cs typeface="+mj-cs"/>
              </a:defRPr>
            </a:lvl1pPr>
          </a:lstStyle>
          <a:p>
            <a:r>
              <a:rPr lang="en-US"/>
              <a:t>Click to edit Master title style</a:t>
            </a:r>
          </a:p>
        </p:txBody>
      </p:sp>
      <p:sp>
        <p:nvSpPr>
          <p:cNvPr id="26" name="Date Placeholder 24"/>
          <p:cNvSpPr txBox="1">
            <a:spLocks/>
          </p:cNvSpPr>
          <p:nvPr userDrawn="1"/>
        </p:nvSpPr>
        <p:spPr>
          <a:xfrm>
            <a:off x="419099" y="6545262"/>
            <a:ext cx="1561053" cy="365125"/>
          </a:xfrm>
          <a:prstGeom prst="rect">
            <a:avLst/>
          </a:prstGeom>
        </p:spPr>
        <p:txBody>
          <a:bodyPr vert="horz" lIns="91440" tIns="45720" rIns="91440" bIns="45720" rtlCol="0" anchor="ctr"/>
          <a:lstStyle>
            <a:defPPr>
              <a:defRPr lang="it-IT"/>
            </a:defPPr>
            <a:lvl1pPr marL="0" algn="ctr" defTabSz="914400" rtl="0" eaLnBrk="1" latinLnBrk="0" hangingPunct="1">
              <a:defRPr sz="12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endParaRPr lang="it-IT"/>
          </a:p>
        </p:txBody>
      </p:sp>
      <p:sp>
        <p:nvSpPr>
          <p:cNvPr id="27" name="Slide Number Placeholder 26"/>
          <p:cNvSpPr txBox="1">
            <a:spLocks/>
          </p:cNvSpPr>
          <p:nvPr userDrawn="1"/>
        </p:nvSpPr>
        <p:spPr>
          <a:xfrm>
            <a:off x="11602040" y="6545262"/>
            <a:ext cx="491067" cy="365125"/>
          </a:xfrm>
          <a:prstGeom prst="rect">
            <a:avLst/>
          </a:prstGeom>
        </p:spPr>
        <p:txBody>
          <a:bodyPr vert="horz" lIns="91440" tIns="45720" rIns="91440" bIns="45720" rtlCol="0" anchor="ctr"/>
          <a:lstStyle>
            <a:defPPr>
              <a:defRPr lang="it-IT"/>
            </a:defPPr>
            <a:lvl1pPr marL="0" algn="r" defTabSz="914400" rtl="0" eaLnBrk="1" latinLnBrk="0" hangingPunct="1">
              <a:defRPr sz="1200" b="1" kern="1200">
                <a:solidFill>
                  <a:schemeClr val="bg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4AED9E1-133E-40EE-894B-15A17D705578}" type="slidenum">
              <a:rPr lang="it-IT" smtClean="0"/>
              <a:pPr/>
              <a:t>‹#›</a:t>
            </a:fld>
            <a:endParaRPr lang="it-IT"/>
          </a:p>
        </p:txBody>
      </p:sp>
      <p:pic>
        <p:nvPicPr>
          <p:cNvPr id="29" name="Picture 28"/>
          <p:cNvPicPr>
            <a:picLocks noChangeAspect="1"/>
          </p:cNvPicPr>
          <p:nvPr userDrawn="1"/>
        </p:nvPicPr>
        <p:blipFill rotWithShape="1">
          <a:blip r:embed="rId2" cstate="print">
            <a:extLst>
              <a:ext uri="{28A0092B-C50C-407E-A947-70E740481C1C}">
                <a14:useLocalDpi xmlns:a14="http://schemas.microsoft.com/office/drawing/2010/main" val="0"/>
              </a:ext>
            </a:extLst>
          </a:blip>
          <a:srcRect l="2002" r="5241"/>
          <a:stretch/>
        </p:blipFill>
        <p:spPr>
          <a:xfrm>
            <a:off x="-634" y="1792605"/>
            <a:ext cx="1187512" cy="788160"/>
          </a:xfrm>
          <a:prstGeom prst="rect">
            <a:avLst/>
          </a:prstGeom>
        </p:spPr>
      </p:pic>
      <p:pic>
        <p:nvPicPr>
          <p:cNvPr id="30" name="Picture 29"/>
          <p:cNvPicPr>
            <a:picLocks noChangeAspect="1"/>
          </p:cNvPicPr>
          <p:nvPr userDrawn="1"/>
        </p:nvPicPr>
        <p:blipFill rotWithShape="1">
          <a:blip r:embed="rId3" cstate="print">
            <a:extLst>
              <a:ext uri="{28A0092B-C50C-407E-A947-70E740481C1C}">
                <a14:useLocalDpi xmlns:a14="http://schemas.microsoft.com/office/drawing/2010/main" val="0"/>
              </a:ext>
            </a:extLst>
          </a:blip>
          <a:srcRect t="5591" r="16312"/>
          <a:stretch/>
        </p:blipFill>
        <p:spPr>
          <a:xfrm>
            <a:off x="1225178" y="3485560"/>
            <a:ext cx="1160313" cy="832558"/>
          </a:xfrm>
          <a:prstGeom prst="rect">
            <a:avLst/>
          </a:prstGeom>
        </p:spPr>
      </p:pic>
      <p:pic>
        <p:nvPicPr>
          <p:cNvPr id="31" name="Picture 30"/>
          <p:cNvPicPr>
            <a:picLocks noChangeAspect="1"/>
          </p:cNvPicPr>
          <p:nvPr userDrawn="1"/>
        </p:nvPicPr>
        <p:blipFill rotWithShape="1">
          <a:blip r:embed="rId4" cstate="print">
            <a:extLst>
              <a:ext uri="{28A0092B-C50C-407E-A947-70E740481C1C}">
                <a14:useLocalDpi xmlns:a14="http://schemas.microsoft.com/office/drawing/2010/main" val="0"/>
              </a:ext>
            </a:extLst>
          </a:blip>
          <a:srcRect l="9017" t="1538" r="2619"/>
          <a:stretch/>
        </p:blipFill>
        <p:spPr>
          <a:xfrm>
            <a:off x="1225179" y="2616529"/>
            <a:ext cx="1174074" cy="831245"/>
          </a:xfrm>
          <a:prstGeom prst="rect">
            <a:avLst/>
          </a:prstGeom>
        </p:spPr>
      </p:pic>
      <p:pic>
        <p:nvPicPr>
          <p:cNvPr id="32" name="Picture 31"/>
          <p:cNvPicPr>
            <a:picLocks noChangeAspect="1"/>
          </p:cNvPicPr>
          <p:nvPr userDrawn="1"/>
        </p:nvPicPr>
        <p:blipFill rotWithShape="1">
          <a:blip r:embed="rId5" cstate="print">
            <a:extLst>
              <a:ext uri="{28A0092B-C50C-407E-A947-70E740481C1C}">
                <a14:useLocalDpi xmlns:a14="http://schemas.microsoft.com/office/drawing/2010/main" val="0"/>
              </a:ext>
            </a:extLst>
          </a:blip>
          <a:srcRect l="21035"/>
          <a:stretch/>
        </p:blipFill>
        <p:spPr>
          <a:xfrm>
            <a:off x="1225178" y="1792605"/>
            <a:ext cx="1174075" cy="786137"/>
          </a:xfrm>
          <a:prstGeom prst="rect">
            <a:avLst/>
          </a:prstGeom>
        </p:spPr>
      </p:pic>
      <p:pic>
        <p:nvPicPr>
          <p:cNvPr id="33" name="Picture 32"/>
          <p:cNvPicPr>
            <a:picLocks noChangeAspect="1"/>
          </p:cNvPicPr>
          <p:nvPr userDrawn="1"/>
        </p:nvPicPr>
        <p:blipFill rotWithShape="1">
          <a:blip r:embed="rId6" cstate="print">
            <a:extLst>
              <a:ext uri="{28A0092B-C50C-407E-A947-70E740481C1C}">
                <a14:useLocalDpi xmlns:a14="http://schemas.microsoft.com/office/drawing/2010/main" val="0"/>
              </a:ext>
            </a:extLst>
          </a:blip>
          <a:srcRect l="5886" r="4933"/>
          <a:stretch/>
        </p:blipFill>
        <p:spPr>
          <a:xfrm>
            <a:off x="-636" y="3485560"/>
            <a:ext cx="1187513" cy="832558"/>
          </a:xfrm>
          <a:prstGeom prst="rect">
            <a:avLst/>
          </a:prstGeom>
        </p:spPr>
      </p:pic>
      <p:pic>
        <p:nvPicPr>
          <p:cNvPr id="34" name="Picture 33"/>
          <p:cNvPicPr>
            <a:picLocks noChangeAspect="1"/>
          </p:cNvPicPr>
          <p:nvPr userDrawn="1"/>
        </p:nvPicPr>
        <p:blipFill rotWithShape="1">
          <a:blip r:embed="rId7"/>
          <a:srcRect l="8921" t="11037" r="3543"/>
          <a:stretch/>
        </p:blipFill>
        <p:spPr>
          <a:xfrm>
            <a:off x="-635" y="2619660"/>
            <a:ext cx="1187513" cy="827006"/>
          </a:xfrm>
          <a:prstGeom prst="rect">
            <a:avLst/>
          </a:prstGeom>
        </p:spPr>
      </p:pic>
      <p:sp>
        <p:nvSpPr>
          <p:cNvPr id="35" name="Rectangle 34"/>
          <p:cNvSpPr/>
          <p:nvPr userDrawn="1"/>
        </p:nvSpPr>
        <p:spPr>
          <a:xfrm>
            <a:off x="-3659" y="1707420"/>
            <a:ext cx="2399887" cy="2868369"/>
          </a:xfrm>
          <a:prstGeom prst="rect">
            <a:avLst/>
          </a:prstGeom>
          <a:solidFill>
            <a:schemeClr val="bg1">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12" name="Straight Connector 11"/>
          <p:cNvCxnSpPr/>
          <p:nvPr userDrawn="1"/>
        </p:nvCxnSpPr>
        <p:spPr>
          <a:xfrm>
            <a:off x="2399888" y="0"/>
            <a:ext cx="0" cy="6858000"/>
          </a:xfrm>
          <a:prstGeom prst="line">
            <a:avLst/>
          </a:prstGeom>
          <a:ln w="28575">
            <a:solidFill>
              <a:srgbClr val="C00000"/>
            </a:solidFill>
          </a:ln>
        </p:spPr>
        <p:style>
          <a:lnRef idx="1">
            <a:schemeClr val="accent1"/>
          </a:lnRef>
          <a:fillRef idx="0">
            <a:schemeClr val="accent1"/>
          </a:fillRef>
          <a:effectRef idx="0">
            <a:schemeClr val="accent1"/>
          </a:effectRef>
          <a:fontRef idx="minor">
            <a:schemeClr val="tx1"/>
          </a:fontRef>
        </p:style>
      </p:cxnSp>
      <p:sp>
        <p:nvSpPr>
          <p:cNvPr id="36" name="Rounded Rectangle 35"/>
          <p:cNvSpPr/>
          <p:nvPr userDrawn="1"/>
        </p:nvSpPr>
        <p:spPr>
          <a:xfrm>
            <a:off x="2989213" y="429570"/>
            <a:ext cx="8612827" cy="505635"/>
          </a:xfrm>
          <a:prstGeom prst="roundRect">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noProof="0"/>
          </a:p>
        </p:txBody>
      </p:sp>
      <p:pic>
        <p:nvPicPr>
          <p:cNvPr id="19" name="Picture 2" descr="Logo di Vacuum Technology Division"/>
          <p:cNvPicPr>
            <a:picLocks noChangeAspect="1" noChangeArrowheads="1"/>
          </p:cNvPicPr>
          <p:nvPr userDrawn="1"/>
        </p:nvPicPr>
        <p:blipFill>
          <a:blip r:embed="rId8" cstate="print">
            <a:extLst>
              <a:ext uri="{28A0092B-C50C-407E-A947-70E740481C1C}">
                <a14:useLocalDpi xmlns:a14="http://schemas.microsoft.com/office/drawing/2010/main" val="0"/>
              </a:ext>
            </a:extLst>
          </a:blip>
          <a:srcRect/>
          <a:stretch>
            <a:fillRect/>
          </a:stretch>
        </p:blipFill>
        <p:spPr bwMode="auto">
          <a:xfrm>
            <a:off x="825212" y="5139737"/>
            <a:ext cx="685421" cy="68542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59173749"/>
      </p:ext>
    </p:extLst>
  </p:cSld>
  <p:clrMapOvr>
    <a:masterClrMapping/>
  </p:clrMapOvr>
  <p:hf hdr="0" ftr="0"/>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2_Section End">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2935" y="163377"/>
            <a:ext cx="3182388" cy="6547671"/>
          </a:xfrm>
          <a:prstGeom prst="rect">
            <a:avLst/>
          </a:prstGeom>
        </p:spPr>
      </p:pic>
      <p:pic>
        <p:nvPicPr>
          <p:cNvPr id="8" name="Picture 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8991463" y="163377"/>
            <a:ext cx="3200677" cy="6541575"/>
          </a:xfrm>
          <a:prstGeom prst="rect">
            <a:avLst/>
          </a:prstGeom>
        </p:spPr>
      </p:pic>
      <p:sp>
        <p:nvSpPr>
          <p:cNvPr id="5" name="Rectangle 4"/>
          <p:cNvSpPr/>
          <p:nvPr userDrawn="1"/>
        </p:nvSpPr>
        <p:spPr>
          <a:xfrm>
            <a:off x="-1986" y="119612"/>
            <a:ext cx="3229648" cy="6629103"/>
          </a:xfrm>
          <a:prstGeom prst="rect">
            <a:avLst/>
          </a:prstGeom>
          <a:solidFill>
            <a:schemeClr val="bg1">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6" name="Rectangle 5"/>
          <p:cNvSpPr/>
          <p:nvPr userDrawn="1"/>
        </p:nvSpPr>
        <p:spPr>
          <a:xfrm>
            <a:off x="8959715" y="145526"/>
            <a:ext cx="3229648" cy="6629103"/>
          </a:xfrm>
          <a:prstGeom prst="rect">
            <a:avLst/>
          </a:prstGeom>
          <a:solidFill>
            <a:schemeClr val="bg1">
              <a:alpha val="7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9" name="Straight Connector 8"/>
          <p:cNvCxnSpPr/>
          <p:nvPr userDrawn="1"/>
        </p:nvCxnSpPr>
        <p:spPr>
          <a:xfrm>
            <a:off x="3864968" y="1985850"/>
            <a:ext cx="445398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12" name="Rectangle 11"/>
          <p:cNvSpPr/>
          <p:nvPr userDrawn="1"/>
        </p:nvSpPr>
        <p:spPr>
          <a:xfrm>
            <a:off x="-8079" y="-1"/>
            <a:ext cx="12200079" cy="199385"/>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25" name="Rectangle 24"/>
          <p:cNvSpPr/>
          <p:nvPr userDrawn="1"/>
        </p:nvSpPr>
        <p:spPr>
          <a:xfrm>
            <a:off x="-8080" y="6672561"/>
            <a:ext cx="12200079" cy="199385"/>
          </a:xfrm>
          <a:prstGeom prst="rect">
            <a:avLst/>
          </a:prstGeom>
          <a:solidFill>
            <a:srgbClr val="C00000"/>
          </a:solid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13" name="TextBox 12"/>
          <p:cNvSpPr txBox="1"/>
          <p:nvPr userDrawn="1"/>
        </p:nvSpPr>
        <p:spPr>
          <a:xfrm>
            <a:off x="4978368" y="3343049"/>
            <a:ext cx="2230640" cy="738664"/>
          </a:xfrm>
          <a:prstGeom prst="rect">
            <a:avLst/>
          </a:prstGeom>
          <a:noFill/>
        </p:spPr>
        <p:txBody>
          <a:bodyPr wrap="square" rtlCol="0">
            <a:spAutoFit/>
          </a:bodyPr>
          <a:lstStyle/>
          <a:p>
            <a:pPr fontAlgn="base"/>
            <a:r>
              <a:rPr lang="it-IT" b="1">
                <a:solidFill>
                  <a:srgbClr val="C00000"/>
                </a:solidFill>
              </a:rPr>
              <a:t>www.saesgroup.com</a:t>
            </a:r>
          </a:p>
          <a:p>
            <a:pPr fontAlgn="base"/>
            <a:endParaRPr lang="en-US" sz="2400" b="0" i="0">
              <a:effectLst/>
            </a:endParaRPr>
          </a:p>
        </p:txBody>
      </p:sp>
      <p:sp>
        <p:nvSpPr>
          <p:cNvPr id="15" name="TextBox 14"/>
          <p:cNvSpPr txBox="1"/>
          <p:nvPr userDrawn="1"/>
        </p:nvSpPr>
        <p:spPr>
          <a:xfrm>
            <a:off x="4076609" y="457131"/>
            <a:ext cx="4030700" cy="1446550"/>
          </a:xfrm>
          <a:prstGeom prst="rect">
            <a:avLst/>
          </a:prstGeom>
          <a:noFill/>
        </p:spPr>
        <p:txBody>
          <a:bodyPr wrap="square" rtlCol="0">
            <a:spAutoFit/>
          </a:bodyPr>
          <a:lstStyle/>
          <a:p>
            <a:pPr algn="ctr"/>
            <a:r>
              <a:rPr lang="en-US" sz="4400" b="0" spc="-150" noProof="0">
                <a:latin typeface="Raleway black"/>
                <a:cs typeface="Arial" panose="020B0604020202020204" pitchFamily="34" charset="0"/>
              </a:rPr>
              <a:t>Thank you for your attention</a:t>
            </a:r>
          </a:p>
        </p:txBody>
      </p:sp>
      <p:grpSp>
        <p:nvGrpSpPr>
          <p:cNvPr id="3" name="Group 2"/>
          <p:cNvGrpSpPr/>
          <p:nvPr userDrawn="1"/>
        </p:nvGrpSpPr>
        <p:grpSpPr>
          <a:xfrm>
            <a:off x="7258609" y="3712381"/>
            <a:ext cx="1730077" cy="2304780"/>
            <a:chOff x="7258609" y="3712381"/>
            <a:chExt cx="1730077" cy="2304780"/>
          </a:xfrm>
        </p:grpSpPr>
        <p:pic>
          <p:nvPicPr>
            <p:cNvPr id="14" name="Picture 3">
              <a:extLst>
                <a:ext uri="{FF2B5EF4-FFF2-40B4-BE49-F238E27FC236}">
                  <a16:creationId xmlns:a16="http://schemas.microsoft.com/office/drawing/2014/main" id="{119E49C0-27A5-4628-A8E9-FA0E4A6B62D4}"/>
                </a:ext>
              </a:extLst>
            </p:cNvPr>
            <p:cNvPicPr>
              <a:picLocks noChangeAspect="1" noChangeArrowheads="1"/>
            </p:cNvPicPr>
            <p:nvPr userDrawn="1"/>
          </p:nvPicPr>
          <p:blipFill rotWithShape="1">
            <a:blip r:embed="rId4">
              <a:extLst>
                <a:ext uri="{BEBA8EAE-BF5A-486C-A8C5-ECC9F3942E4B}">
                  <a14:imgProps xmlns:a14="http://schemas.microsoft.com/office/drawing/2010/main">
                    <a14:imgLayer r:embed="rId5">
                      <a14:imgEffect>
                        <a14:brightnessContrast bright="40000" contrast="-40000"/>
                      </a14:imgEffect>
                    </a14:imgLayer>
                  </a14:imgProps>
                </a:ext>
                <a:ext uri="{28A0092B-C50C-407E-A947-70E740481C1C}">
                  <a14:useLocalDpi xmlns:a14="http://schemas.microsoft.com/office/drawing/2010/main" val="0"/>
                </a:ext>
              </a:extLst>
            </a:blip>
            <a:srcRect r="20389"/>
            <a:stretch/>
          </p:blipFill>
          <p:spPr bwMode="auto">
            <a:xfrm>
              <a:off x="7258609" y="3712381"/>
              <a:ext cx="1730077" cy="22611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Rectangle 1"/>
            <p:cNvSpPr/>
            <p:nvPr userDrawn="1"/>
          </p:nvSpPr>
          <p:spPr>
            <a:xfrm rot="7042676">
              <a:off x="8820322" y="5858344"/>
              <a:ext cx="108085" cy="20955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pic>
        <p:nvPicPr>
          <p:cNvPr id="16" name="Picture 2" descr="Logo di Vacuum Technology Division"/>
          <p:cNvPicPr>
            <a:picLocks noChangeAspect="1" noChangeArrowheads="1"/>
          </p:cNvPicPr>
          <p:nvPr userDrawn="1"/>
        </p:nvPicPr>
        <p:blipFill>
          <a:blip r:embed="rId6">
            <a:extLst>
              <a:ext uri="{28A0092B-C50C-407E-A947-70E740481C1C}">
                <a14:useLocalDpi xmlns:a14="http://schemas.microsoft.com/office/drawing/2010/main" val="0"/>
              </a:ext>
            </a:extLst>
          </a:blip>
          <a:srcRect/>
          <a:stretch>
            <a:fillRect/>
          </a:stretch>
        </p:blipFill>
        <p:spPr bwMode="auto">
          <a:xfrm>
            <a:off x="5512762" y="2176867"/>
            <a:ext cx="1156978" cy="115697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11116575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
        <p:nvSpPr>
          <p:cNvPr id="7" name="Slide Number Placeholder 3"/>
          <p:cNvSpPr>
            <a:spLocks noGrp="1"/>
          </p:cNvSpPr>
          <p:nvPr>
            <p:ph type="sldNum" sz="quarter" idx="12"/>
          </p:nvPr>
        </p:nvSpPr>
        <p:spPr>
          <a:xfrm>
            <a:off x="9970988" y="6386376"/>
            <a:ext cx="1657400" cy="365125"/>
          </a:xfrm>
        </p:spPr>
        <p:txBody>
          <a:bodyPr/>
          <a:lstStyle>
            <a:lvl1pPr>
              <a:defRPr sz="1600">
                <a:solidFill>
                  <a:schemeClr val="accent5"/>
                </a:solidFill>
                <a:latin typeface="Calibri" panose="020F0502020204030204" pitchFamily="34" charset="0"/>
                <a:cs typeface="Calibri" panose="020F0502020204030204" pitchFamily="34" charset="0"/>
              </a:defRPr>
            </a:lvl1pPr>
          </a:lstStyle>
          <a:p>
            <a:fld id="{F7A1A58B-7BA1-7E42-8231-6D1CB1C760B1}" type="slidenum">
              <a:rPr lang="en-US" smtClean="0"/>
              <a:pPr/>
              <a:t>‹#›</a:t>
            </a:fld>
            <a:endParaRPr lang="en-US" dirty="0"/>
          </a:p>
        </p:txBody>
      </p:sp>
      <p:pic>
        <p:nvPicPr>
          <p:cNvPr id="8" name="Picture 7"/>
          <p:cNvPicPr>
            <a:picLocks noChangeAspect="1"/>
          </p:cNvPicPr>
          <p:nvPr userDrawn="1"/>
        </p:nvPicPr>
        <p:blipFill rotWithShape="1">
          <a:blip r:embed="rId2">
            <a:extLst>
              <a:ext uri="{28A0092B-C50C-407E-A947-70E740481C1C}">
                <a14:useLocalDpi xmlns:a14="http://schemas.microsoft.com/office/drawing/2010/main" val="0"/>
              </a:ext>
            </a:extLst>
          </a:blip>
          <a:srcRect b="91155"/>
          <a:stretch/>
        </p:blipFill>
        <p:spPr>
          <a:xfrm rot="5400000">
            <a:off x="8576564" y="3261320"/>
            <a:ext cx="6895511" cy="335360"/>
          </a:xfrm>
          <a:prstGeom prst="rect">
            <a:avLst/>
          </a:prstGeom>
        </p:spPr>
      </p:pic>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9336" y="6302983"/>
            <a:ext cx="850930" cy="484162"/>
          </a:xfrm>
          <a:prstGeom prst="rect">
            <a:avLst/>
          </a:prstGeom>
        </p:spPr>
      </p:pic>
      <p:sp>
        <p:nvSpPr>
          <p:cNvPr id="6" name="Footer Placeholder 4"/>
          <p:cNvSpPr>
            <a:spLocks noGrp="1"/>
          </p:cNvSpPr>
          <p:nvPr>
            <p:ph type="ftr" sz="quarter" idx="11"/>
          </p:nvPr>
        </p:nvSpPr>
        <p:spPr>
          <a:xfrm>
            <a:off x="3227584" y="6386376"/>
            <a:ext cx="5760000" cy="365125"/>
          </a:xfrm>
        </p:spPr>
        <p:txBody>
          <a:bodyPr/>
          <a:lstStyle>
            <a:lvl1pPr>
              <a:defRPr sz="1600">
                <a:solidFill>
                  <a:schemeClr val="accent5"/>
                </a:solidFill>
                <a:latin typeface="Calibri" panose="020F0502020204030204" pitchFamily="34" charset="0"/>
                <a:cs typeface="Calibri" panose="020F0502020204030204" pitchFamily="34" charset="0"/>
              </a:defRPr>
            </a:lvl1pPr>
          </a:lstStyle>
          <a:p>
            <a:r>
              <a:rPr lang="en-US" dirty="0"/>
              <a:t>Eng. Adriano </a:t>
            </a:r>
            <a:r>
              <a:rPr lang="en-US" dirty="0" err="1"/>
              <a:t>Pepato</a:t>
            </a:r>
            <a:r>
              <a:rPr lang="en-US" dirty="0"/>
              <a:t>  –  I.FAST IIF  –  Nov. 16</a:t>
            </a:r>
            <a:r>
              <a:rPr lang="en-US" baseline="30000" dirty="0"/>
              <a:t>th</a:t>
            </a:r>
            <a:r>
              <a:rPr lang="en-US" dirty="0"/>
              <a:t>, 2022</a:t>
            </a:r>
          </a:p>
        </p:txBody>
      </p:sp>
    </p:spTree>
    <p:extLst>
      <p:ext uri="{BB962C8B-B14F-4D97-AF65-F5344CB8AC3E}">
        <p14:creationId xmlns:p14="http://schemas.microsoft.com/office/powerpoint/2010/main" val="59212507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Click to add title</a:t>
            </a:r>
          </a:p>
        </p:txBody>
      </p:sp>
      <p:sp>
        <p:nvSpPr>
          <p:cNvPr id="3" name="Content Placeholder 2"/>
          <p:cNvSpPr>
            <a:spLocks noGrp="1"/>
          </p:cNvSpPr>
          <p:nvPr>
            <p:ph idx="1"/>
          </p:nvPr>
        </p:nvSpPr>
        <p:spPr>
          <a:xfrm>
            <a:off x="838200" y="1825625"/>
            <a:ext cx="10515600" cy="376361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r>
              <a:rPr lang="en-US"/>
              <a:t>Eng. Adriano </a:t>
            </a:r>
            <a:r>
              <a:rPr lang="en-US" err="1"/>
              <a:t>Pepato</a:t>
            </a:r>
            <a:r>
              <a:rPr lang="en-US"/>
              <a:t> – I.FAST IIF - Nov. 16</a:t>
            </a:r>
            <a:r>
              <a:rPr lang="en-US" baseline="30000"/>
              <a:t>th</a:t>
            </a:r>
            <a:r>
              <a:rPr lang="en-US"/>
              <a:t>, 2022</a:t>
            </a:r>
          </a:p>
        </p:txBody>
      </p:sp>
      <p:sp>
        <p:nvSpPr>
          <p:cNvPr id="11"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4" name="Picture 3"/>
          <p:cNvPicPr>
            <a:picLocks noChangeAspect="1"/>
          </p:cNvPicPr>
          <p:nvPr userDrawn="1"/>
        </p:nvPicPr>
        <p:blipFill rotWithShape="1">
          <a:blip r:embed="rId2">
            <a:extLst>
              <a:ext uri="{28A0092B-C50C-407E-A947-70E740481C1C}">
                <a14:useLocalDpi xmlns:a14="http://schemas.microsoft.com/office/drawing/2010/main" val="0"/>
              </a:ext>
            </a:extLst>
          </a:blip>
          <a:srcRect b="91155"/>
          <a:stretch/>
        </p:blipFill>
        <p:spPr>
          <a:xfrm rot="5400000">
            <a:off x="8576564" y="3261320"/>
            <a:ext cx="6895511" cy="335360"/>
          </a:xfrm>
          <a:prstGeom prst="rect">
            <a:avLst/>
          </a:prstGeom>
        </p:spPr>
      </p:pic>
      <p:pic>
        <p:nvPicPr>
          <p:cNvPr id="13" name="Picture 12"/>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45560866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 Two Boxes">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a:t>Click to add title</a:t>
            </a:r>
          </a:p>
        </p:txBody>
      </p:sp>
      <p:sp>
        <p:nvSpPr>
          <p:cNvPr id="3" name="Content Placeholder 2"/>
          <p:cNvSpPr>
            <a:spLocks noGrp="1"/>
          </p:cNvSpPr>
          <p:nvPr>
            <p:ph sz="half" idx="1"/>
          </p:nvPr>
        </p:nvSpPr>
        <p:spPr>
          <a:xfrm>
            <a:off x="838200" y="1825625"/>
            <a:ext cx="5181600" cy="376361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72200" y="1825625"/>
            <a:ext cx="5181600" cy="376361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4" name="Slide Number Placeholder 3"/>
          <p:cNvSpPr>
            <a:spLocks noGrp="1"/>
          </p:cNvSpPr>
          <p:nvPr>
            <p:ph type="sldNum" sz="quarter" idx="12"/>
          </p:nvPr>
        </p:nvSpPr>
        <p:spPr>
          <a:xfrm>
            <a:off x="9696400" y="6129202"/>
            <a:ext cx="1657400" cy="365125"/>
          </a:xfrm>
        </p:spPr>
        <p:txBody>
          <a:bodyPr/>
          <a:lstStyle>
            <a:lvl1pPr>
              <a:defRPr sz="1400">
                <a:solidFill>
                  <a:srgbClr val="0070C0"/>
                </a:solidFill>
              </a:defRPr>
            </a:lvl1pPr>
          </a:lstStyle>
          <a:p>
            <a:fld id="{F7A1A58B-7BA1-7E42-8231-6D1CB1C760B1}" type="slidenum">
              <a:rPr lang="en-US" smtClean="0"/>
              <a:pPr/>
              <a:t>‹#›</a:t>
            </a:fld>
            <a:endParaRPr lang="en-US"/>
          </a:p>
        </p:txBody>
      </p:sp>
      <p:pic>
        <p:nvPicPr>
          <p:cNvPr id="15" name="Picture 14"/>
          <p:cNvPicPr>
            <a:picLocks noChangeAspect="1"/>
          </p:cNvPicPr>
          <p:nvPr userDrawn="1"/>
        </p:nvPicPr>
        <p:blipFill rotWithShape="1">
          <a:blip r:embed="rId2">
            <a:extLst>
              <a:ext uri="{28A0092B-C50C-407E-A947-70E740481C1C}">
                <a14:useLocalDpi xmlns:a14="http://schemas.microsoft.com/office/drawing/2010/main" val="0"/>
              </a:ext>
            </a:extLst>
          </a:blip>
          <a:srcRect b="91155"/>
          <a:stretch/>
        </p:blipFill>
        <p:spPr>
          <a:xfrm rot="5400000">
            <a:off x="8648572" y="3333329"/>
            <a:ext cx="6895511" cy="191344"/>
          </a:xfrm>
          <a:prstGeom prst="rect">
            <a:avLst/>
          </a:prstGeom>
        </p:spPr>
      </p:pic>
      <p:pic>
        <p:nvPicPr>
          <p:cNvPr id="18" name="Picture 1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50600" y="5902053"/>
            <a:ext cx="1440160" cy="819422"/>
          </a:xfrm>
          <a:prstGeom prst="rect">
            <a:avLst/>
          </a:prstGeom>
        </p:spPr>
      </p:pic>
      <p:sp>
        <p:nvSpPr>
          <p:cNvPr id="9" name="Segnaposto piè di pagina 1"/>
          <p:cNvSpPr>
            <a:spLocks noGrp="1"/>
          </p:cNvSpPr>
          <p:nvPr>
            <p:ph type="ftr" sz="quarter" idx="11"/>
          </p:nvPr>
        </p:nvSpPr>
        <p:spPr>
          <a:xfrm>
            <a:off x="3216000" y="6129202"/>
            <a:ext cx="5760000" cy="365125"/>
          </a:xfrm>
        </p:spPr>
        <p:txBody>
          <a:bodyPr/>
          <a:lstStyle>
            <a:lvl1pPr>
              <a:defRPr sz="1100">
                <a:solidFill>
                  <a:srgbClr val="0070C0"/>
                </a:solidFill>
              </a:defRPr>
            </a:lvl1pPr>
          </a:lstStyle>
          <a:p>
            <a:r>
              <a:rPr lang="en-US"/>
              <a:t>Eng. Adriano </a:t>
            </a:r>
            <a:r>
              <a:rPr lang="en-US" err="1"/>
              <a:t>Pepato</a:t>
            </a:r>
            <a:r>
              <a:rPr lang="en-US"/>
              <a:t> – IFAST IIF Pitch</a:t>
            </a:r>
          </a:p>
        </p:txBody>
      </p:sp>
    </p:spTree>
    <p:extLst>
      <p:ext uri="{BB962C8B-B14F-4D97-AF65-F5344CB8AC3E}">
        <p14:creationId xmlns:p14="http://schemas.microsoft.com/office/powerpoint/2010/main" val="7775964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365125"/>
            <a:ext cx="10515600" cy="1325563"/>
          </a:xfrm>
        </p:spPr>
        <p:txBody>
          <a:bodyPr/>
          <a:lstStyle>
            <a:lvl1pPr>
              <a:defRPr/>
            </a:lvl1pPr>
          </a:lstStyle>
          <a:p>
            <a:r>
              <a:rPr lang="en-US"/>
              <a:t>Click to add title</a:t>
            </a:r>
          </a:p>
        </p:txBody>
      </p:sp>
      <p:sp>
        <p:nvSpPr>
          <p:cNvPr id="3" name="Text Placeholder 2"/>
          <p:cNvSpPr>
            <a:spLocks noGrp="1"/>
          </p:cNvSpPr>
          <p:nvPr>
            <p:ph type="body" idx="1" hasCustomPrompt="1"/>
          </p:nvPr>
        </p:nvSpPr>
        <p:spPr>
          <a:xfrm>
            <a:off x="839788" y="1681163"/>
            <a:ext cx="5157787" cy="823912"/>
          </a:xfrm>
        </p:spPr>
        <p:txBody>
          <a:bodyPr anchor="b"/>
          <a:lstStyle>
            <a:lvl1pPr marL="0" indent="0">
              <a:buNone/>
              <a:defRPr sz="2400" b="0">
                <a:latin typeface="Montserrat SemiBold" panose="00000700000000000000"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add subtitle</a:t>
            </a:r>
          </a:p>
        </p:txBody>
      </p:sp>
      <p:sp>
        <p:nvSpPr>
          <p:cNvPr id="4" name="Content Placeholder 3"/>
          <p:cNvSpPr>
            <a:spLocks noGrp="1"/>
          </p:cNvSpPr>
          <p:nvPr>
            <p:ph sz="half" idx="2"/>
          </p:nvPr>
        </p:nvSpPr>
        <p:spPr>
          <a:xfrm>
            <a:off x="839788" y="2505075"/>
            <a:ext cx="5157787" cy="308416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hasCustomPrompt="1"/>
          </p:nvPr>
        </p:nvSpPr>
        <p:spPr>
          <a:xfrm>
            <a:off x="6172200" y="1681163"/>
            <a:ext cx="5183188" cy="823912"/>
          </a:xfrm>
        </p:spPr>
        <p:txBody>
          <a:bodyPr anchor="b"/>
          <a:lstStyle>
            <a:lvl1pPr marL="0" indent="0">
              <a:buNone/>
              <a:defRPr sz="2400" b="0">
                <a:latin typeface="Montserrat SemiBold" panose="00000700000000000000" pitchFamily="2"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add subtitle</a:t>
            </a:r>
          </a:p>
        </p:txBody>
      </p:sp>
      <p:sp>
        <p:nvSpPr>
          <p:cNvPr id="6" name="Content Placeholder 5"/>
          <p:cNvSpPr>
            <a:spLocks noGrp="1"/>
          </p:cNvSpPr>
          <p:nvPr>
            <p:ph sz="quarter" idx="4"/>
          </p:nvPr>
        </p:nvSpPr>
        <p:spPr>
          <a:xfrm>
            <a:off x="6172200" y="2505075"/>
            <a:ext cx="5183188" cy="3084165"/>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5"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r>
              <a:rPr lang="en-US"/>
              <a:t>Marcello Losasso–  WP4 – I.FAST OSC  Meeting Nov. 2021</a:t>
            </a:r>
          </a:p>
        </p:txBody>
      </p:sp>
      <p:sp>
        <p:nvSpPr>
          <p:cNvPr id="16"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17" name="Picture 16"/>
          <p:cNvPicPr>
            <a:picLocks noChangeAspect="1"/>
          </p:cNvPicPr>
          <p:nvPr userDrawn="1"/>
        </p:nvPicPr>
        <p:blipFill rotWithShape="1">
          <a:blip r:embed="rId2">
            <a:extLst>
              <a:ext uri="{28A0092B-C50C-407E-A947-70E740481C1C}">
                <a14:useLocalDpi xmlns:a14="http://schemas.microsoft.com/office/drawing/2010/main" val="0"/>
              </a:ext>
            </a:extLst>
          </a:blip>
          <a:srcRect b="91155"/>
          <a:stretch/>
        </p:blipFill>
        <p:spPr>
          <a:xfrm rot="5400000">
            <a:off x="8576564" y="3261320"/>
            <a:ext cx="6895511" cy="335360"/>
          </a:xfrm>
          <a:prstGeom prst="rect">
            <a:avLst/>
          </a:prstGeom>
        </p:spPr>
      </p:pic>
      <p:pic>
        <p:nvPicPr>
          <p:cNvPr id="20" name="Picture 19"/>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92730678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839788" y="457200"/>
            <a:ext cx="3932237" cy="1600200"/>
          </a:xfrm>
        </p:spPr>
        <p:txBody>
          <a:bodyPr anchor="b">
            <a:normAutofit/>
          </a:bodyPr>
          <a:lstStyle>
            <a:lvl1pPr>
              <a:defRPr sz="3000"/>
            </a:lvl1pPr>
          </a:lstStyle>
          <a:p>
            <a:r>
              <a:rPr lang="en-US"/>
              <a:t>Click to add title</a:t>
            </a:r>
          </a:p>
        </p:txBody>
      </p:sp>
      <p:sp>
        <p:nvSpPr>
          <p:cNvPr id="3" name="Content Placeholder 2"/>
          <p:cNvSpPr>
            <a:spLocks noGrp="1"/>
          </p:cNvSpPr>
          <p:nvPr>
            <p:ph idx="1"/>
          </p:nvPr>
        </p:nvSpPr>
        <p:spPr>
          <a:xfrm>
            <a:off x="5183188" y="457201"/>
            <a:ext cx="6172200" cy="5128198"/>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839788" y="2057399"/>
            <a:ext cx="3932237" cy="3528000"/>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13"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r>
              <a:rPr lang="en-US"/>
              <a:t>Marcello Losasso–  WP4 – I.FAST OSC  Meeting Nov. 2021</a:t>
            </a:r>
          </a:p>
        </p:txBody>
      </p:sp>
      <p:sp>
        <p:nvSpPr>
          <p:cNvPr id="14"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15" name="Picture 14"/>
          <p:cNvPicPr>
            <a:picLocks noChangeAspect="1"/>
          </p:cNvPicPr>
          <p:nvPr userDrawn="1"/>
        </p:nvPicPr>
        <p:blipFill rotWithShape="1">
          <a:blip r:embed="rId2">
            <a:extLst>
              <a:ext uri="{28A0092B-C50C-407E-A947-70E740481C1C}">
                <a14:useLocalDpi xmlns:a14="http://schemas.microsoft.com/office/drawing/2010/main" val="0"/>
              </a:ext>
            </a:extLst>
          </a:blip>
          <a:srcRect b="91155"/>
          <a:stretch/>
        </p:blipFill>
        <p:spPr>
          <a:xfrm rot="5400000">
            <a:off x="8576564" y="3261320"/>
            <a:ext cx="6895511" cy="335360"/>
          </a:xfrm>
          <a:prstGeom prst="rect">
            <a:avLst/>
          </a:prstGeom>
        </p:spPr>
      </p:pic>
      <p:pic>
        <p:nvPicPr>
          <p:cNvPr id="18" name="Picture 17"/>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111177347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Portrait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5178750" y="457200"/>
            <a:ext cx="6175050" cy="5116834"/>
          </a:xfrm>
        </p:spPr>
        <p:txBody>
          <a:bodyPr>
            <a:normAutofit/>
          </a:bodyPr>
          <a:lstStyle>
            <a:lvl1pPr marL="0" indent="0">
              <a:buNone/>
              <a:defRPr sz="3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p>
        </p:txBody>
      </p:sp>
      <p:sp>
        <p:nvSpPr>
          <p:cNvPr id="15" name="Title 1"/>
          <p:cNvSpPr>
            <a:spLocks noGrp="1"/>
          </p:cNvSpPr>
          <p:nvPr>
            <p:ph type="title" hasCustomPrompt="1"/>
          </p:nvPr>
        </p:nvSpPr>
        <p:spPr>
          <a:xfrm>
            <a:off x="839788" y="457200"/>
            <a:ext cx="3932237" cy="1600200"/>
          </a:xfrm>
        </p:spPr>
        <p:txBody>
          <a:bodyPr anchor="b">
            <a:normAutofit/>
          </a:bodyPr>
          <a:lstStyle>
            <a:lvl1pPr>
              <a:defRPr sz="3000"/>
            </a:lvl1pPr>
          </a:lstStyle>
          <a:p>
            <a:r>
              <a:rPr lang="en-US"/>
              <a:t>Click to add title</a:t>
            </a:r>
          </a:p>
        </p:txBody>
      </p:sp>
      <p:sp>
        <p:nvSpPr>
          <p:cNvPr id="16" name="Text Placeholder 3"/>
          <p:cNvSpPr>
            <a:spLocks noGrp="1"/>
          </p:cNvSpPr>
          <p:nvPr>
            <p:ph type="body" sz="half" idx="2"/>
          </p:nvPr>
        </p:nvSpPr>
        <p:spPr>
          <a:xfrm>
            <a:off x="839788" y="2057400"/>
            <a:ext cx="3932237" cy="3516634"/>
          </a:xfrm>
        </p:spPr>
        <p:txBody>
          <a:bodyPr>
            <a:normAutofit/>
          </a:bodyPr>
          <a:lstStyle>
            <a:lvl1pPr marL="0" indent="0">
              <a:buNone/>
              <a:defRPr sz="20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12"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r>
              <a:rPr lang="en-US"/>
              <a:t>Marcello Losasso–  WP4 – I.FAST OSC  Meeting Nov. 2021</a:t>
            </a:r>
          </a:p>
        </p:txBody>
      </p:sp>
      <p:sp>
        <p:nvSpPr>
          <p:cNvPr id="18"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22" name="Picture 21"/>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29467745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ig Picture + Caption">
    <p:spTree>
      <p:nvGrpSpPr>
        <p:cNvPr id="1" name=""/>
        <p:cNvGrpSpPr/>
        <p:nvPr/>
      </p:nvGrpSpPr>
      <p:grpSpPr>
        <a:xfrm>
          <a:off x="0" y="0"/>
          <a:ext cx="0" cy="0"/>
          <a:chOff x="0" y="0"/>
          <a:chExt cx="0" cy="0"/>
        </a:xfrm>
      </p:grpSpPr>
      <p:sp>
        <p:nvSpPr>
          <p:cNvPr id="3" name="Espace réservé pour une image  2"/>
          <p:cNvSpPr>
            <a:spLocks noGrp="1"/>
          </p:cNvSpPr>
          <p:nvPr>
            <p:ph type="pic" idx="1"/>
          </p:nvPr>
        </p:nvSpPr>
        <p:spPr>
          <a:xfrm>
            <a:off x="1775520" y="1268760"/>
            <a:ext cx="9361040" cy="3912840"/>
          </a:xfrm>
        </p:spPr>
        <p:txBody>
          <a:bodyPr>
            <a:normAutofit/>
          </a:bodyPr>
          <a:lstStyle>
            <a:lvl1pPr marL="0" indent="0">
              <a:buNone/>
              <a:defRPr sz="30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Espace réservé du texte 3"/>
          <p:cNvSpPr>
            <a:spLocks noGrp="1"/>
          </p:cNvSpPr>
          <p:nvPr>
            <p:ph type="body" sz="half" idx="2" hasCustomPrompt="1"/>
          </p:nvPr>
        </p:nvSpPr>
        <p:spPr>
          <a:xfrm>
            <a:off x="1069048" y="5390488"/>
            <a:ext cx="6629333" cy="195262"/>
          </a:xfrm>
        </p:spPr>
        <p:txBody>
          <a:bodyPr anchor="ctr"/>
          <a:lstStyle>
            <a:lvl1pPr marL="0" indent="0">
              <a:buNone/>
              <a:defRPr sz="1400" baseline="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a:t>Click to </a:t>
            </a:r>
            <a:r>
              <a:rPr lang="fr-FR" err="1"/>
              <a:t>add</a:t>
            </a:r>
            <a:r>
              <a:rPr lang="fr-FR"/>
              <a:t> </a:t>
            </a:r>
            <a:r>
              <a:rPr lang="fr-FR" err="1"/>
              <a:t>caption</a:t>
            </a:r>
            <a:endParaRPr lang="fr-FR"/>
          </a:p>
        </p:txBody>
      </p:sp>
      <p:sp>
        <p:nvSpPr>
          <p:cNvPr id="13" name="Titre 1"/>
          <p:cNvSpPr>
            <a:spLocks noGrp="1"/>
          </p:cNvSpPr>
          <p:nvPr>
            <p:ph type="title" hasCustomPrompt="1"/>
          </p:nvPr>
        </p:nvSpPr>
        <p:spPr>
          <a:xfrm>
            <a:off x="1069049" y="555625"/>
            <a:ext cx="10067512" cy="561974"/>
          </a:xfrm>
        </p:spPr>
        <p:txBody>
          <a:bodyPr/>
          <a:lstStyle>
            <a:lvl1pPr>
              <a:defRPr/>
            </a:lvl1pPr>
          </a:lstStyle>
          <a:p>
            <a:r>
              <a:rPr lang="fr-FR"/>
              <a:t>Click to </a:t>
            </a:r>
            <a:r>
              <a:rPr lang="fr-FR" err="1"/>
              <a:t>add</a:t>
            </a:r>
            <a:r>
              <a:rPr lang="fr-FR"/>
              <a:t> </a:t>
            </a:r>
            <a:r>
              <a:rPr lang="fr-FR" err="1"/>
              <a:t>title</a:t>
            </a:r>
            <a:endParaRPr lang="en-GB"/>
          </a:p>
        </p:txBody>
      </p:sp>
      <p:sp>
        <p:nvSpPr>
          <p:cNvPr id="16" name="Footer Placeholder 4"/>
          <p:cNvSpPr>
            <a:spLocks noGrp="1"/>
          </p:cNvSpPr>
          <p:nvPr>
            <p:ph type="ftr" sz="quarter" idx="11"/>
          </p:nvPr>
        </p:nvSpPr>
        <p:spPr>
          <a:xfrm>
            <a:off x="3216000" y="6129202"/>
            <a:ext cx="5760000" cy="365125"/>
          </a:xfrm>
        </p:spPr>
        <p:txBody>
          <a:bodyPr/>
          <a:lstStyle>
            <a:lvl1pPr>
              <a:defRPr sz="1200">
                <a:solidFill>
                  <a:schemeClr val="accent5"/>
                </a:solidFill>
              </a:defRPr>
            </a:lvl1pPr>
          </a:lstStyle>
          <a:p>
            <a:r>
              <a:rPr lang="en-US"/>
              <a:t>Marcello Losasso–  WP4 – I.FAST OSC  Meeting Nov. 2021</a:t>
            </a:r>
          </a:p>
        </p:txBody>
      </p:sp>
      <p:sp>
        <p:nvSpPr>
          <p:cNvPr id="17" name="Slide Number Placeholder 3"/>
          <p:cNvSpPr>
            <a:spLocks noGrp="1"/>
          </p:cNvSpPr>
          <p:nvPr>
            <p:ph type="sldNum" sz="quarter" idx="12"/>
          </p:nvPr>
        </p:nvSpPr>
        <p:spPr>
          <a:xfrm>
            <a:off x="9696400" y="6129202"/>
            <a:ext cx="1657400" cy="365125"/>
          </a:xfrm>
        </p:spPr>
        <p:txBody>
          <a:bodyPr/>
          <a:lstStyle>
            <a:lvl1pPr>
              <a:defRPr sz="1200">
                <a:solidFill>
                  <a:schemeClr val="accent5"/>
                </a:solidFill>
              </a:defRPr>
            </a:lvl1pPr>
          </a:lstStyle>
          <a:p>
            <a:fld id="{F7A1A58B-7BA1-7E42-8231-6D1CB1C760B1}" type="slidenum">
              <a:rPr lang="en-US" smtClean="0"/>
              <a:pPr/>
              <a:t>‹#›</a:t>
            </a:fld>
            <a:endParaRPr lang="en-US"/>
          </a:p>
        </p:txBody>
      </p:sp>
      <p:pic>
        <p:nvPicPr>
          <p:cNvPr id="21" name="Picture 2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350600" y="5902053"/>
            <a:ext cx="1440160" cy="819422"/>
          </a:xfrm>
          <a:prstGeom prst="rect">
            <a:avLst/>
          </a:prstGeom>
        </p:spPr>
      </p:pic>
    </p:spTree>
    <p:extLst>
      <p:ext uri="{BB962C8B-B14F-4D97-AF65-F5344CB8AC3E}">
        <p14:creationId xmlns:p14="http://schemas.microsoft.com/office/powerpoint/2010/main" val="123035789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7" name="Slide Number Placeholder 3"/>
          <p:cNvSpPr>
            <a:spLocks noGrp="1"/>
          </p:cNvSpPr>
          <p:nvPr>
            <p:ph type="sldNum" sz="quarter" idx="12"/>
          </p:nvPr>
        </p:nvSpPr>
        <p:spPr>
          <a:xfrm>
            <a:off x="9970988" y="6386376"/>
            <a:ext cx="1657400" cy="365125"/>
          </a:xfrm>
        </p:spPr>
        <p:txBody>
          <a:bodyPr/>
          <a:lstStyle>
            <a:lvl1pPr>
              <a:defRPr sz="1600">
                <a:solidFill>
                  <a:schemeClr val="accent5"/>
                </a:solidFill>
                <a:latin typeface="Calibri" panose="020F0502020204030204" pitchFamily="34" charset="0"/>
                <a:cs typeface="Calibri" panose="020F0502020204030204" pitchFamily="34" charset="0"/>
              </a:defRPr>
            </a:lvl1pPr>
          </a:lstStyle>
          <a:p>
            <a:fld id="{F7A1A58B-7BA1-7E42-8231-6D1CB1C760B1}" type="slidenum">
              <a:rPr lang="en-US" smtClean="0"/>
              <a:pPr/>
              <a:t>‹#›</a:t>
            </a:fld>
            <a:endParaRPr lang="en-US"/>
          </a:p>
        </p:txBody>
      </p:sp>
      <p:pic>
        <p:nvPicPr>
          <p:cNvPr id="8" name="Picture 7"/>
          <p:cNvPicPr>
            <a:picLocks noChangeAspect="1"/>
          </p:cNvPicPr>
          <p:nvPr userDrawn="1"/>
        </p:nvPicPr>
        <p:blipFill rotWithShape="1">
          <a:blip r:embed="rId2">
            <a:extLst>
              <a:ext uri="{28A0092B-C50C-407E-A947-70E740481C1C}">
                <a14:useLocalDpi xmlns:a14="http://schemas.microsoft.com/office/drawing/2010/main" val="0"/>
              </a:ext>
            </a:extLst>
          </a:blip>
          <a:srcRect b="91155"/>
          <a:stretch/>
        </p:blipFill>
        <p:spPr>
          <a:xfrm rot="5400000">
            <a:off x="8576564" y="3261320"/>
            <a:ext cx="6895511" cy="335360"/>
          </a:xfrm>
          <a:prstGeom prst="rect">
            <a:avLst/>
          </a:prstGeom>
        </p:spPr>
      </p:pic>
      <p:pic>
        <p:nvPicPr>
          <p:cNvPr id="9" name="Picture 8"/>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119336" y="6302983"/>
            <a:ext cx="850930" cy="484162"/>
          </a:xfrm>
          <a:prstGeom prst="rect">
            <a:avLst/>
          </a:prstGeom>
        </p:spPr>
      </p:pic>
      <p:sp>
        <p:nvSpPr>
          <p:cNvPr id="6" name="Footer Placeholder 4"/>
          <p:cNvSpPr>
            <a:spLocks noGrp="1"/>
          </p:cNvSpPr>
          <p:nvPr>
            <p:ph type="ftr" sz="quarter" idx="11"/>
          </p:nvPr>
        </p:nvSpPr>
        <p:spPr>
          <a:xfrm>
            <a:off x="3227584" y="6386376"/>
            <a:ext cx="5760000" cy="365125"/>
          </a:xfrm>
        </p:spPr>
        <p:txBody>
          <a:bodyPr/>
          <a:lstStyle>
            <a:lvl1pPr>
              <a:defRPr sz="1600">
                <a:solidFill>
                  <a:schemeClr val="accent5"/>
                </a:solidFill>
                <a:latin typeface="Calibri" panose="020F0502020204030204" pitchFamily="34" charset="0"/>
                <a:cs typeface="Calibri" panose="020F0502020204030204" pitchFamily="34" charset="0"/>
              </a:defRPr>
            </a:lvl1pPr>
          </a:lstStyle>
          <a:p>
            <a:r>
              <a:rPr lang="en-US"/>
              <a:t>Eng. Adriano </a:t>
            </a:r>
            <a:r>
              <a:rPr lang="en-US" err="1"/>
              <a:t>Pepato</a:t>
            </a:r>
            <a:r>
              <a:rPr lang="en-US"/>
              <a:t>  –  I.FAST IIF  –  Nov. 16</a:t>
            </a:r>
            <a:r>
              <a:rPr lang="en-US" baseline="30000"/>
              <a:t>th</a:t>
            </a:r>
            <a:r>
              <a:rPr lang="en-US"/>
              <a:t>, 2022</a:t>
            </a:r>
          </a:p>
        </p:txBody>
      </p:sp>
    </p:spTree>
    <p:extLst>
      <p:ext uri="{BB962C8B-B14F-4D97-AF65-F5344CB8AC3E}">
        <p14:creationId xmlns:p14="http://schemas.microsoft.com/office/powerpoint/2010/main" val="7664961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7.xml"/><Relationship Id="rId3" Type="http://schemas.openxmlformats.org/officeDocument/2006/relationships/slideLayout" Target="../slideLayouts/slideLayout12.xml"/><Relationship Id="rId7" Type="http://schemas.openxmlformats.org/officeDocument/2006/relationships/slideLayout" Target="../slideLayouts/slideLayout16.xml"/><Relationship Id="rId12" Type="http://schemas.openxmlformats.org/officeDocument/2006/relationships/theme" Target="../theme/theme2.xml"/><Relationship Id="rId2" Type="http://schemas.openxmlformats.org/officeDocument/2006/relationships/slideLayout" Target="../slideLayouts/slideLayout11.xml"/><Relationship Id="rId1" Type="http://schemas.openxmlformats.org/officeDocument/2006/relationships/slideLayout" Target="../slideLayouts/slideLayout10.xml"/><Relationship Id="rId6" Type="http://schemas.openxmlformats.org/officeDocument/2006/relationships/slideLayout" Target="../slideLayouts/slideLayout15.xml"/><Relationship Id="rId11" Type="http://schemas.openxmlformats.org/officeDocument/2006/relationships/slideLayout" Target="../slideLayouts/slideLayout20.xml"/><Relationship Id="rId5" Type="http://schemas.openxmlformats.org/officeDocument/2006/relationships/slideLayout" Target="../slideLayouts/slideLayout14.xml"/><Relationship Id="rId10" Type="http://schemas.openxmlformats.org/officeDocument/2006/relationships/slideLayout" Target="../slideLayouts/slideLayout19.xml"/><Relationship Id="rId4" Type="http://schemas.openxmlformats.org/officeDocument/2006/relationships/slideLayout" Target="../slideLayouts/slideLayout13.xml"/><Relationship Id="rId9" Type="http://schemas.openxmlformats.org/officeDocument/2006/relationships/slideLayout" Target="../slideLayouts/slideLayout18.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3.xml"/><Relationship Id="rId2" Type="http://schemas.openxmlformats.org/officeDocument/2006/relationships/slideLayout" Target="../slideLayouts/slideLayout22.xml"/><Relationship Id="rId1" Type="http://schemas.openxmlformats.org/officeDocument/2006/relationships/slideLayout" Target="../slideLayouts/slideLayout21.xml"/><Relationship Id="rId5" Type="http://schemas.openxmlformats.org/officeDocument/2006/relationships/theme" Target="../theme/theme3.xml"/><Relationship Id="rId4" Type="http://schemas.openxmlformats.org/officeDocument/2006/relationships/slideLayout" Target="../slideLayouts/slideLayout2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000">
                <a:solidFill>
                  <a:schemeClr val="tx1">
                    <a:tint val="75000"/>
                  </a:schemeClr>
                </a:solidFill>
                <a:latin typeface="Montserrat" panose="00000500000000000000" pitchFamily="2" charset="0"/>
              </a:defRPr>
            </a:lvl1pPr>
          </a:lstStyle>
          <a:p>
            <a:endParaRPr 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000">
                <a:solidFill>
                  <a:schemeClr val="tx1">
                    <a:tint val="75000"/>
                  </a:schemeClr>
                </a:solidFill>
                <a:latin typeface="Montserrat" panose="00000500000000000000" pitchFamily="2" charset="0"/>
              </a:defRPr>
            </a:lvl1pPr>
          </a:lstStyle>
          <a:p>
            <a:r>
              <a:rPr lang="en-US"/>
              <a:t>Marcello Losasso–  WP4 – I.FAST OSC  Meeting Nov. 2021</a:t>
            </a: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000">
                <a:solidFill>
                  <a:schemeClr val="tx1">
                    <a:tint val="75000"/>
                  </a:schemeClr>
                </a:solidFill>
                <a:latin typeface="Montserrat" panose="00000500000000000000" pitchFamily="2" charset="0"/>
              </a:defRPr>
            </a:lvl1pPr>
          </a:lstStyle>
          <a:p>
            <a:fld id="{F7A1A58B-7BA1-7E42-8231-6D1CB1C760B1}" type="slidenum">
              <a:rPr lang="en-US" smtClean="0"/>
              <a:pPr/>
              <a:t>‹#›</a:t>
            </a:fld>
            <a:endParaRPr lang="en-US"/>
          </a:p>
        </p:txBody>
      </p:sp>
    </p:spTree>
    <p:extLst>
      <p:ext uri="{BB962C8B-B14F-4D97-AF65-F5344CB8AC3E}">
        <p14:creationId xmlns:p14="http://schemas.microsoft.com/office/powerpoint/2010/main" val="947968824"/>
      </p:ext>
    </p:extLst>
  </p:cSld>
  <p:clrMap bg1="lt1" tx1="dk1" bg2="lt2" tx2="dk2" accent1="accent1" accent2="accent2" accent3="accent3" accent4="accent4" accent5="accent5" accent6="accent6" hlink="hlink" folHlink="folHlink"/>
  <p:sldLayoutIdLst>
    <p:sldLayoutId id="2147483708" r:id="rId1"/>
    <p:sldLayoutId id="2147483711" r:id="rId2"/>
    <p:sldLayoutId id="2147483694" r:id="rId3"/>
    <p:sldLayoutId id="2147483696" r:id="rId4"/>
    <p:sldLayoutId id="2147483697" r:id="rId5"/>
    <p:sldLayoutId id="2147483700" r:id="rId6"/>
    <p:sldLayoutId id="2147483701" r:id="rId7"/>
    <p:sldLayoutId id="2147483710" r:id="rId8"/>
    <p:sldLayoutId id="2147483699" r:id="rId9"/>
  </p:sldLayoutIdLst>
  <p:hf hdr="0" dt="0"/>
  <p:txStyles>
    <p:titleStyle>
      <a:lvl1pPr algn="l" defTabSz="914400" rtl="0" eaLnBrk="1" latinLnBrk="0" hangingPunct="1">
        <a:lnSpc>
          <a:spcPct val="90000"/>
        </a:lnSpc>
        <a:spcBef>
          <a:spcPct val="0"/>
        </a:spcBef>
        <a:buNone/>
        <a:defRPr sz="4000" kern="1200">
          <a:solidFill>
            <a:schemeClr val="accent5"/>
          </a:solidFill>
          <a:latin typeface="Montserrat ExtraBold" panose="00000900000000000000" pitchFamily="2" charset="0"/>
          <a:ea typeface="+mj-ea"/>
          <a:cs typeface="+mj-cs"/>
        </a:defRPr>
      </a:lvl1pPr>
    </p:titleStyle>
    <p:bodyStyle>
      <a:lvl1pPr marL="228600" indent="-228600" algn="l" defTabSz="914400" rtl="0" eaLnBrk="1" latinLnBrk="0" hangingPunct="1">
        <a:lnSpc>
          <a:spcPct val="90000"/>
        </a:lnSpc>
        <a:spcBef>
          <a:spcPts val="1000"/>
        </a:spcBef>
        <a:buClr>
          <a:schemeClr val="accent1"/>
        </a:buClr>
        <a:buFont typeface="Arial"/>
        <a:buChar char="•"/>
        <a:defRPr sz="2800" kern="1200">
          <a:solidFill>
            <a:schemeClr val="tx1"/>
          </a:solidFill>
          <a:latin typeface="Montserrat" panose="00000500000000000000" pitchFamily="2" charset="0"/>
          <a:ea typeface="+mn-ea"/>
          <a:cs typeface="+mn-cs"/>
        </a:defRPr>
      </a:lvl1pPr>
      <a:lvl2pPr marL="685800" indent="-228600" algn="l" defTabSz="914400" rtl="0" eaLnBrk="1" latinLnBrk="0" hangingPunct="1">
        <a:lnSpc>
          <a:spcPct val="90000"/>
        </a:lnSpc>
        <a:spcBef>
          <a:spcPts val="500"/>
        </a:spcBef>
        <a:buClr>
          <a:schemeClr val="accent1"/>
        </a:buClr>
        <a:buFont typeface="Arial"/>
        <a:buChar char="•"/>
        <a:defRPr sz="2400" kern="1200">
          <a:solidFill>
            <a:schemeClr val="tx1"/>
          </a:solidFill>
          <a:latin typeface="Montserrat" panose="00000500000000000000" pitchFamily="2" charset="0"/>
          <a:ea typeface="+mn-ea"/>
          <a:cs typeface="+mn-cs"/>
        </a:defRPr>
      </a:lvl2pPr>
      <a:lvl3pPr marL="1143000" indent="-228600" algn="l" defTabSz="914400" rtl="0" eaLnBrk="1" latinLnBrk="0" hangingPunct="1">
        <a:lnSpc>
          <a:spcPct val="90000"/>
        </a:lnSpc>
        <a:spcBef>
          <a:spcPts val="500"/>
        </a:spcBef>
        <a:buClr>
          <a:schemeClr val="accent1"/>
        </a:buClr>
        <a:buFont typeface="Arial"/>
        <a:buChar char="•"/>
        <a:defRPr sz="2000" kern="1200">
          <a:solidFill>
            <a:schemeClr val="tx1"/>
          </a:solidFill>
          <a:latin typeface="Montserrat" panose="00000500000000000000" pitchFamily="2" charset="0"/>
          <a:ea typeface="+mn-ea"/>
          <a:cs typeface="+mn-cs"/>
        </a:defRPr>
      </a:lvl3pPr>
      <a:lvl4pPr marL="16002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4pPr>
      <a:lvl5pPr marL="20574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6"/>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1"/>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GB"/>
          </a:p>
        </p:txBody>
      </p:sp>
      <p:sp>
        <p:nvSpPr>
          <p:cNvPr id="5" name="Footer Placeholder 4"/>
          <p:cNvSpPr>
            <a:spLocks noGrp="1"/>
          </p:cNvSpPr>
          <p:nvPr>
            <p:ph type="ftr" sz="quarter" idx="3"/>
          </p:nvPr>
        </p:nvSpPr>
        <p:spPr>
          <a:xfrm>
            <a:off x="4038600" y="6356351"/>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GB"/>
              <a:t>Marcello Losasso–  WP4 – I.FAST OSC  Meeting Nov. 2021</a:t>
            </a:r>
          </a:p>
        </p:txBody>
      </p:sp>
      <p:sp>
        <p:nvSpPr>
          <p:cNvPr id="6" name="Slide Number Placeholder 5"/>
          <p:cNvSpPr>
            <a:spLocks noGrp="1"/>
          </p:cNvSpPr>
          <p:nvPr>
            <p:ph type="sldNum" sz="quarter" idx="4"/>
          </p:nvPr>
        </p:nvSpPr>
        <p:spPr>
          <a:xfrm>
            <a:off x="8610600" y="6356351"/>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D3C9839-AA0F-4FC0-B433-6D4C9F8DFC0C}" type="slidenum">
              <a:rPr lang="en-GB" smtClean="0"/>
              <a:t>‹#›</a:t>
            </a:fld>
            <a:endParaRPr lang="en-GB"/>
          </a:p>
        </p:txBody>
      </p:sp>
    </p:spTree>
    <p:extLst>
      <p:ext uri="{BB962C8B-B14F-4D97-AF65-F5344CB8AC3E}">
        <p14:creationId xmlns:p14="http://schemas.microsoft.com/office/powerpoint/2010/main" val="3856041133"/>
      </p:ext>
    </p:extLst>
  </p:cSld>
  <p:clrMap bg1="lt1" tx1="dk1" bg2="lt2" tx2="dk2" accent1="accent1" accent2="accent2" accent3="accent3" accent4="accent4" accent5="accent5" accent6="accent6" hlink="hlink" folHlink="folHlink"/>
  <p:sldLayoutIdLst>
    <p:sldLayoutId id="2147483679" r:id="rId1"/>
    <p:sldLayoutId id="2147483680" r:id="rId2"/>
    <p:sldLayoutId id="2147483681" r:id="rId3"/>
    <p:sldLayoutId id="2147483682" r:id="rId4"/>
    <p:sldLayoutId id="2147483683" r:id="rId5"/>
    <p:sldLayoutId id="2147483684" r:id="rId6"/>
    <p:sldLayoutId id="2147483685" r:id="rId7"/>
    <p:sldLayoutId id="2147483686" r:id="rId8"/>
    <p:sldLayoutId id="2147483687" r:id="rId9"/>
    <p:sldLayoutId id="2147483688" r:id="rId10"/>
    <p:sldLayoutId id="2147483689" r:id="rId11"/>
  </p:sldLayoutIdLst>
  <p:hf hd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it-IT"/>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it-IT"/>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AA96BC-3B87-48A8-8AFF-3227C12592AD}" type="datetimeFigureOut">
              <a:rPr lang="it-IT" smtClean="0"/>
              <a:t>16/11/2022</a:t>
            </a:fld>
            <a:endParaRPr lang="it-IT"/>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it-IT"/>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4AED9E1-133E-40EE-894B-15A17D705578}" type="slidenum">
              <a:rPr lang="it-IT" smtClean="0"/>
              <a:t>‹#›</a:t>
            </a:fld>
            <a:endParaRPr lang="it-IT"/>
          </a:p>
        </p:txBody>
      </p:sp>
    </p:spTree>
    <p:extLst>
      <p:ext uri="{BB962C8B-B14F-4D97-AF65-F5344CB8AC3E}">
        <p14:creationId xmlns:p14="http://schemas.microsoft.com/office/powerpoint/2010/main" val="3604071158"/>
      </p:ext>
    </p:extLst>
  </p:cSld>
  <p:clrMap bg1="lt1" tx1="dk1" bg2="lt2" tx2="dk2" accent1="accent1" accent2="accent2" accent3="accent3" accent4="accent4" accent5="accent5" accent6="accent6" hlink="hlink" folHlink="folHlink"/>
  <p:sldLayoutIdLst>
    <p:sldLayoutId id="2147483716" r:id="rId1"/>
    <p:sldLayoutId id="2147483717" r:id="rId2"/>
    <p:sldLayoutId id="2147483718" r:id="rId3"/>
    <p:sldLayoutId id="2147483719" r:id="rId4"/>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3" Type="http://schemas.openxmlformats.org/officeDocument/2006/relationships/hyperlink" Target="http://www.pd.infn.it/eng/" TargetMode="External"/><Relationship Id="rId2" Type="http://schemas.openxmlformats.org/officeDocument/2006/relationships/hyperlink" Target="mailto:adriano.pepato@pd.infn.it"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76.png"/><Relationship Id="rId7" Type="http://schemas.openxmlformats.org/officeDocument/2006/relationships/image" Target="../media/image80.png"/><Relationship Id="rId2" Type="http://schemas.openxmlformats.org/officeDocument/2006/relationships/image" Target="../media/image75.png"/><Relationship Id="rId1" Type="http://schemas.openxmlformats.org/officeDocument/2006/relationships/slideLayout" Target="../slideLayouts/slideLayout9.xml"/><Relationship Id="rId6" Type="http://schemas.openxmlformats.org/officeDocument/2006/relationships/image" Target="../media/image79.png"/><Relationship Id="rId5" Type="http://schemas.openxmlformats.org/officeDocument/2006/relationships/image" Target="../media/image78.png"/><Relationship Id="rId4" Type="http://schemas.openxmlformats.org/officeDocument/2006/relationships/image" Target="../media/image77.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3" Type="http://schemas.openxmlformats.org/officeDocument/2006/relationships/image" Target="../media/image82.png"/><Relationship Id="rId2" Type="http://schemas.openxmlformats.org/officeDocument/2006/relationships/image" Target="../media/image81.png"/><Relationship Id="rId1" Type="http://schemas.openxmlformats.org/officeDocument/2006/relationships/slideLayout" Target="../slideLayouts/slideLayout9.xml"/><Relationship Id="rId6" Type="http://schemas.openxmlformats.org/officeDocument/2006/relationships/image" Target="../media/image85.png"/><Relationship Id="rId5" Type="http://schemas.openxmlformats.org/officeDocument/2006/relationships/image" Target="../media/image84.png"/><Relationship Id="rId4" Type="http://schemas.openxmlformats.org/officeDocument/2006/relationships/image" Target="../media/image83.png"/></Relationships>
</file>

<file path=ppt/slides/_rels/slide17.xml.rels><?xml version="1.0" encoding="UTF-8" standalone="yes"?>
<Relationships xmlns="http://schemas.openxmlformats.org/package/2006/relationships"><Relationship Id="rId8" Type="http://schemas.openxmlformats.org/officeDocument/2006/relationships/image" Target="../media/image90.emf"/><Relationship Id="rId3" Type="http://schemas.openxmlformats.org/officeDocument/2006/relationships/image" Target="../media/image87.png"/><Relationship Id="rId7" Type="http://schemas.openxmlformats.org/officeDocument/2006/relationships/image" Target="../media/image89.png"/><Relationship Id="rId2" Type="http://schemas.openxmlformats.org/officeDocument/2006/relationships/image" Target="../media/image86.png"/><Relationship Id="rId1" Type="http://schemas.openxmlformats.org/officeDocument/2006/relationships/slideLayout" Target="../slideLayouts/slideLayout9.xml"/><Relationship Id="rId6" Type="http://schemas.openxmlformats.org/officeDocument/2006/relationships/image" Target="../media/image61.png"/><Relationship Id="rId5" Type="http://schemas.openxmlformats.org/officeDocument/2006/relationships/image" Target="../media/image60.png"/><Relationship Id="rId4" Type="http://schemas.openxmlformats.org/officeDocument/2006/relationships/image" Target="../media/image88.emf"/><Relationship Id="rId9" Type="http://schemas.openxmlformats.org/officeDocument/2006/relationships/hyperlink" Target="http://hdl.handle.net/1828/14082"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19.xml.rels><?xml version="1.0" encoding="UTF-8" standalone="yes"?>
<Relationships xmlns="http://schemas.openxmlformats.org/package/2006/relationships"><Relationship Id="rId2" Type="http://schemas.openxmlformats.org/officeDocument/2006/relationships/hyperlink" Target="https://doi.org/10.1016/j.ijrmhm.2020.105369" TargetMode="External"/><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3.xml.rels><?xml version="1.0" encoding="UTF-8" standalone="yes"?>
<Relationships xmlns="http://schemas.openxmlformats.org/package/2006/relationships"><Relationship Id="rId8" Type="http://schemas.openxmlformats.org/officeDocument/2006/relationships/image" Target="../media/image25.png"/><Relationship Id="rId3" Type="http://schemas.openxmlformats.org/officeDocument/2006/relationships/image" Target="../media/image20.jpeg"/><Relationship Id="rId7" Type="http://schemas.openxmlformats.org/officeDocument/2006/relationships/image" Target="../media/image24.png"/><Relationship Id="rId2" Type="http://schemas.openxmlformats.org/officeDocument/2006/relationships/notesSlide" Target="../notesSlides/notesSlide1.xml"/><Relationship Id="rId1" Type="http://schemas.openxmlformats.org/officeDocument/2006/relationships/slideLayout" Target="../slideLayouts/slideLayout9.xml"/><Relationship Id="rId6" Type="http://schemas.openxmlformats.org/officeDocument/2006/relationships/image" Target="../media/image23.png"/><Relationship Id="rId5" Type="http://schemas.openxmlformats.org/officeDocument/2006/relationships/image" Target="../media/image22.png"/><Relationship Id="rId10" Type="http://schemas.openxmlformats.org/officeDocument/2006/relationships/image" Target="../media/image27.png"/><Relationship Id="rId4" Type="http://schemas.openxmlformats.org/officeDocument/2006/relationships/image" Target="../media/image21.jpeg"/><Relationship Id="rId9" Type="http://schemas.openxmlformats.org/officeDocument/2006/relationships/image" Target="../media/image26.png"/></Relationships>
</file>

<file path=ppt/slides/_rels/slide4.xml.rels><?xml version="1.0" encoding="UTF-8" standalone="yes"?>
<Relationships xmlns="http://schemas.openxmlformats.org/package/2006/relationships"><Relationship Id="rId8" Type="http://schemas.openxmlformats.org/officeDocument/2006/relationships/image" Target="../media/image31.png"/><Relationship Id="rId13" Type="http://schemas.openxmlformats.org/officeDocument/2006/relationships/image" Target="../media/image35.png"/><Relationship Id="rId18" Type="http://schemas.openxmlformats.org/officeDocument/2006/relationships/image" Target="../media/image40.png"/><Relationship Id="rId3" Type="http://schemas.openxmlformats.org/officeDocument/2006/relationships/image" Target="../media/image21.jpeg"/><Relationship Id="rId7" Type="http://schemas.openxmlformats.org/officeDocument/2006/relationships/image" Target="../media/image30.png"/><Relationship Id="rId12" Type="http://schemas.openxmlformats.org/officeDocument/2006/relationships/image" Target="../media/image34.png"/><Relationship Id="rId17" Type="http://schemas.openxmlformats.org/officeDocument/2006/relationships/image" Target="../media/image39.png"/><Relationship Id="rId2" Type="http://schemas.openxmlformats.org/officeDocument/2006/relationships/notesSlide" Target="../notesSlides/notesSlide2.xml"/><Relationship Id="rId16" Type="http://schemas.openxmlformats.org/officeDocument/2006/relationships/image" Target="../media/image38.png"/><Relationship Id="rId1" Type="http://schemas.openxmlformats.org/officeDocument/2006/relationships/slideLayout" Target="../slideLayouts/slideLayout9.xml"/><Relationship Id="rId6" Type="http://schemas.openxmlformats.org/officeDocument/2006/relationships/image" Target="../media/image29.png"/><Relationship Id="rId11" Type="http://schemas.microsoft.com/office/2007/relationships/hdphoto" Target="../media/hdphoto3.wdp"/><Relationship Id="rId5" Type="http://schemas.microsoft.com/office/2007/relationships/hdphoto" Target="../media/hdphoto2.wdp"/><Relationship Id="rId15" Type="http://schemas.openxmlformats.org/officeDocument/2006/relationships/image" Target="../media/image37.jpeg"/><Relationship Id="rId10" Type="http://schemas.openxmlformats.org/officeDocument/2006/relationships/image" Target="../media/image33.png"/><Relationship Id="rId4" Type="http://schemas.openxmlformats.org/officeDocument/2006/relationships/image" Target="../media/image28.png"/><Relationship Id="rId9" Type="http://schemas.openxmlformats.org/officeDocument/2006/relationships/image" Target="../media/image32.png"/><Relationship Id="rId14" Type="http://schemas.openxmlformats.org/officeDocument/2006/relationships/image" Target="../media/image36.png"/></Relationships>
</file>

<file path=ppt/slides/_rels/slide5.xml.rels><?xml version="1.0" encoding="UTF-8" standalone="yes"?>
<Relationships xmlns="http://schemas.openxmlformats.org/package/2006/relationships"><Relationship Id="rId8" Type="http://schemas.microsoft.com/office/2007/relationships/hdphoto" Target="../media/hdphoto5.wdp"/><Relationship Id="rId13" Type="http://schemas.openxmlformats.org/officeDocument/2006/relationships/image" Target="../media/image49.png"/><Relationship Id="rId18" Type="http://schemas.openxmlformats.org/officeDocument/2006/relationships/image" Target="../media/image53.png"/><Relationship Id="rId3" Type="http://schemas.openxmlformats.org/officeDocument/2006/relationships/image" Target="../media/image41.png"/><Relationship Id="rId21" Type="http://schemas.openxmlformats.org/officeDocument/2006/relationships/hyperlink" Target="https://doi.org/10.1016/j.addma.2021.102277" TargetMode="External"/><Relationship Id="rId7" Type="http://schemas.openxmlformats.org/officeDocument/2006/relationships/image" Target="../media/image44.png"/><Relationship Id="rId12" Type="http://schemas.openxmlformats.org/officeDocument/2006/relationships/image" Target="../media/image48.png"/><Relationship Id="rId17" Type="http://schemas.openxmlformats.org/officeDocument/2006/relationships/image" Target="../media/image52.jpeg"/><Relationship Id="rId2" Type="http://schemas.openxmlformats.org/officeDocument/2006/relationships/notesSlide" Target="../notesSlides/notesSlide3.xml"/><Relationship Id="rId16" Type="http://schemas.openxmlformats.org/officeDocument/2006/relationships/image" Target="../media/image51.png"/><Relationship Id="rId20" Type="http://schemas.openxmlformats.org/officeDocument/2006/relationships/image" Target="../media/image55.jpg"/><Relationship Id="rId1" Type="http://schemas.openxmlformats.org/officeDocument/2006/relationships/slideLayout" Target="../slideLayouts/slideLayout9.xml"/><Relationship Id="rId6" Type="http://schemas.microsoft.com/office/2007/relationships/hdphoto" Target="../media/hdphoto4.wdp"/><Relationship Id="rId11" Type="http://schemas.openxmlformats.org/officeDocument/2006/relationships/image" Target="../media/image47.jpeg"/><Relationship Id="rId5" Type="http://schemas.openxmlformats.org/officeDocument/2006/relationships/image" Target="../media/image43.png"/><Relationship Id="rId15" Type="http://schemas.microsoft.com/office/2007/relationships/hdphoto" Target="../media/hdphoto6.wdp"/><Relationship Id="rId23" Type="http://schemas.openxmlformats.org/officeDocument/2006/relationships/hyperlink" Target="http://dx.doi.org/10.1007/s00501-021-01109-y" TargetMode="External"/><Relationship Id="rId10" Type="http://schemas.openxmlformats.org/officeDocument/2006/relationships/image" Target="../media/image46.png"/><Relationship Id="rId19" Type="http://schemas.openxmlformats.org/officeDocument/2006/relationships/image" Target="../media/image54.png"/><Relationship Id="rId4" Type="http://schemas.openxmlformats.org/officeDocument/2006/relationships/image" Target="../media/image42.gif"/><Relationship Id="rId9" Type="http://schemas.openxmlformats.org/officeDocument/2006/relationships/image" Target="../media/image45.jpeg"/><Relationship Id="rId14" Type="http://schemas.openxmlformats.org/officeDocument/2006/relationships/image" Target="../media/image50.png"/><Relationship Id="rId22" Type="http://schemas.openxmlformats.org/officeDocument/2006/relationships/hyperlink" Target="http://dx.doi.org/10.1016/j.matlet.2021.130763" TargetMode="External"/></Relationships>
</file>

<file path=ppt/slides/_rels/slide6.xml.rels><?xml version="1.0" encoding="UTF-8" standalone="yes"?>
<Relationships xmlns="http://schemas.openxmlformats.org/package/2006/relationships"><Relationship Id="rId8" Type="http://schemas.openxmlformats.org/officeDocument/2006/relationships/hyperlink" Target="https://doi.org/10.1063/1.4933081" TargetMode="External"/><Relationship Id="rId3" Type="http://schemas.openxmlformats.org/officeDocument/2006/relationships/image" Target="../media/image57.png"/><Relationship Id="rId7" Type="http://schemas.openxmlformats.org/officeDocument/2006/relationships/image" Target="../media/image61.png"/><Relationship Id="rId2" Type="http://schemas.openxmlformats.org/officeDocument/2006/relationships/image" Target="../media/image56.png"/><Relationship Id="rId1" Type="http://schemas.openxmlformats.org/officeDocument/2006/relationships/slideLayout" Target="../slideLayouts/slideLayout9.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png"/><Relationship Id="rId9" Type="http://schemas.openxmlformats.org/officeDocument/2006/relationships/image" Target="../media/image62.png"/></Relationships>
</file>

<file path=ppt/slides/_rels/slide7.xml.rels><?xml version="1.0" encoding="UTF-8" standalone="yes"?>
<Relationships xmlns="http://schemas.openxmlformats.org/package/2006/relationships"><Relationship Id="rId3" Type="http://schemas.openxmlformats.org/officeDocument/2006/relationships/hyperlink" Target="https://doi.org/10.1016/" TargetMode="External"/><Relationship Id="rId7" Type="http://schemas.openxmlformats.org/officeDocument/2006/relationships/image" Target="../media/image66.png"/><Relationship Id="rId2" Type="http://schemas.openxmlformats.org/officeDocument/2006/relationships/image" Target="../media/image63.png"/><Relationship Id="rId1" Type="http://schemas.openxmlformats.org/officeDocument/2006/relationships/slideLayout" Target="../slideLayouts/slideLayout9.xml"/><Relationship Id="rId6" Type="http://schemas.openxmlformats.org/officeDocument/2006/relationships/hyperlink" Target="https://doi.org/10.3389/fmed.2021.689281" TargetMode="External"/><Relationship Id="rId5" Type="http://schemas.openxmlformats.org/officeDocument/2006/relationships/image" Target="../media/image65.png"/><Relationship Id="rId4" Type="http://schemas.openxmlformats.org/officeDocument/2006/relationships/image" Target="../media/image64.png"/></Relationships>
</file>

<file path=ppt/slides/_rels/slide8.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image" Target="../media/image37.jpeg"/><Relationship Id="rId7" Type="http://schemas.openxmlformats.org/officeDocument/2006/relationships/image" Target="../media/image70.png"/><Relationship Id="rId2" Type="http://schemas.openxmlformats.org/officeDocument/2006/relationships/image" Target="../media/image32.png"/><Relationship Id="rId1" Type="http://schemas.openxmlformats.org/officeDocument/2006/relationships/slideLayout" Target="../slideLayouts/slideLayout9.xml"/><Relationship Id="rId6" Type="http://schemas.openxmlformats.org/officeDocument/2006/relationships/image" Target="../media/image69.png"/><Relationship Id="rId5" Type="http://schemas.openxmlformats.org/officeDocument/2006/relationships/image" Target="../media/image68.png"/><Relationship Id="rId4" Type="http://schemas.openxmlformats.org/officeDocument/2006/relationships/image" Target="../media/image67.png"/></Relationships>
</file>

<file path=ppt/slides/_rels/slide9.xml.rels><?xml version="1.0" encoding="UTF-8" standalone="yes"?>
<Relationships xmlns="http://schemas.openxmlformats.org/package/2006/relationships"><Relationship Id="rId8" Type="http://schemas.openxmlformats.org/officeDocument/2006/relationships/image" Target="../media/image64.png"/><Relationship Id="rId13" Type="http://schemas.openxmlformats.org/officeDocument/2006/relationships/image" Target="../media/image24.png"/><Relationship Id="rId3" Type="http://schemas.openxmlformats.org/officeDocument/2006/relationships/image" Target="../media/image71.png"/><Relationship Id="rId7" Type="http://schemas.openxmlformats.org/officeDocument/2006/relationships/image" Target="../media/image66.png"/><Relationship Id="rId12" Type="http://schemas.openxmlformats.org/officeDocument/2006/relationships/image" Target="../media/image23.png"/><Relationship Id="rId2" Type="http://schemas.openxmlformats.org/officeDocument/2006/relationships/image" Target="../media/image40.png"/><Relationship Id="rId1" Type="http://schemas.openxmlformats.org/officeDocument/2006/relationships/slideLayout" Target="../slideLayouts/slideLayout9.xml"/><Relationship Id="rId6" Type="http://schemas.openxmlformats.org/officeDocument/2006/relationships/image" Target="../media/image27.png"/><Relationship Id="rId11" Type="http://schemas.openxmlformats.org/officeDocument/2006/relationships/image" Target="../media/image74.jpeg"/><Relationship Id="rId5" Type="http://schemas.openxmlformats.org/officeDocument/2006/relationships/image" Target="../media/image26.png"/><Relationship Id="rId10" Type="http://schemas.openxmlformats.org/officeDocument/2006/relationships/image" Target="../media/image73.png"/><Relationship Id="rId4" Type="http://schemas.openxmlformats.org/officeDocument/2006/relationships/image" Target="../media/image72.png"/><Relationship Id="rId9" Type="http://schemas.openxmlformats.org/officeDocument/2006/relationships/image" Target="../media/image65.png"/><Relationship Id="rId14" Type="http://schemas.openxmlformats.org/officeDocument/2006/relationships/image" Target="../media/image2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testo 1"/>
          <p:cNvSpPr>
            <a:spLocks noGrp="1"/>
          </p:cNvSpPr>
          <p:nvPr>
            <p:ph type="body" sz="quarter" idx="13"/>
          </p:nvPr>
        </p:nvSpPr>
        <p:spPr>
          <a:xfrm>
            <a:off x="555034" y="1296671"/>
            <a:ext cx="12590408" cy="1196225"/>
          </a:xfrm>
        </p:spPr>
        <p:txBody>
          <a:bodyPr/>
          <a:lstStyle/>
          <a:p>
            <a:r>
              <a:rPr lang="en-GB" sz="3600" b="1">
                <a:latin typeface="Arial"/>
                <a:cs typeface="Arial"/>
              </a:rPr>
              <a:t>AM</a:t>
            </a:r>
            <a:r>
              <a:rPr lang="en-GB" sz="3600" b="1" spc="-25">
                <a:latin typeface="Arial"/>
                <a:cs typeface="Arial"/>
              </a:rPr>
              <a:t> </a:t>
            </a:r>
            <a:r>
              <a:rPr lang="en-GB" sz="3600" b="1">
                <a:latin typeface="Arial"/>
                <a:cs typeface="Arial"/>
              </a:rPr>
              <a:t>applications</a:t>
            </a:r>
            <a:r>
              <a:rPr lang="en-GB" sz="3600" b="1" spc="-19">
                <a:latin typeface="Arial"/>
                <a:cs typeface="Arial"/>
              </a:rPr>
              <a:t> </a:t>
            </a:r>
            <a:r>
              <a:rPr lang="en-GB" sz="3600" b="1">
                <a:latin typeface="Arial"/>
                <a:cs typeface="Arial"/>
              </a:rPr>
              <a:t>of</a:t>
            </a:r>
            <a:r>
              <a:rPr lang="en-GB" sz="3600" b="1" spc="-19">
                <a:latin typeface="Arial"/>
                <a:cs typeface="Arial"/>
              </a:rPr>
              <a:t> </a:t>
            </a:r>
            <a:r>
              <a:rPr lang="en-GB" sz="3600" b="1">
                <a:latin typeface="Arial"/>
                <a:cs typeface="Arial"/>
              </a:rPr>
              <a:t>refractory</a:t>
            </a:r>
            <a:r>
              <a:rPr lang="en-GB" sz="3600" b="1" spc="-19">
                <a:latin typeface="Arial"/>
                <a:cs typeface="Arial"/>
              </a:rPr>
              <a:t> </a:t>
            </a:r>
            <a:r>
              <a:rPr lang="en-GB" sz="3600" b="1">
                <a:latin typeface="Arial"/>
                <a:cs typeface="Arial"/>
              </a:rPr>
              <a:t>metals</a:t>
            </a:r>
            <a:r>
              <a:rPr lang="en-GB" sz="3600" b="1" spc="-13">
                <a:latin typeface="Arial"/>
                <a:cs typeface="Arial"/>
              </a:rPr>
              <a:t> </a:t>
            </a:r>
            <a:r>
              <a:rPr lang="en-GB" sz="3600" b="1">
                <a:latin typeface="Arial"/>
                <a:cs typeface="Arial"/>
              </a:rPr>
              <a:t>for</a:t>
            </a:r>
            <a:r>
              <a:rPr lang="en-GB" sz="3600" b="1" spc="-13">
                <a:latin typeface="Arial"/>
                <a:cs typeface="Arial"/>
              </a:rPr>
              <a:t> </a:t>
            </a:r>
            <a:r>
              <a:rPr lang="en-GB" sz="3600" b="1">
                <a:latin typeface="Arial"/>
                <a:cs typeface="Arial"/>
              </a:rPr>
              <a:t>ION</a:t>
            </a:r>
            <a:r>
              <a:rPr lang="en-GB" sz="3600" b="1" spc="-25">
                <a:latin typeface="Arial"/>
                <a:cs typeface="Arial"/>
              </a:rPr>
              <a:t> </a:t>
            </a:r>
            <a:r>
              <a:rPr lang="en-GB" sz="3600" b="1" spc="-13">
                <a:latin typeface="Arial"/>
                <a:cs typeface="Arial"/>
              </a:rPr>
              <a:t>Source</a:t>
            </a:r>
          </a:p>
          <a:p>
            <a:endParaRPr lang="en-GB"/>
          </a:p>
        </p:txBody>
      </p:sp>
      <p:sp>
        <p:nvSpPr>
          <p:cNvPr id="4" name="Segnaposto testo 3"/>
          <p:cNvSpPr>
            <a:spLocks noGrp="1"/>
          </p:cNvSpPr>
          <p:nvPr>
            <p:ph type="body" sz="quarter" idx="15"/>
          </p:nvPr>
        </p:nvSpPr>
        <p:spPr>
          <a:xfrm>
            <a:off x="6158658" y="2507718"/>
            <a:ext cx="5713231" cy="533110"/>
          </a:xfrm>
        </p:spPr>
        <p:txBody>
          <a:bodyPr>
            <a:normAutofit fontScale="62500" lnSpcReduction="20000"/>
          </a:bodyPr>
          <a:lstStyle/>
          <a:p>
            <a:pPr algn="r"/>
            <a:r>
              <a:rPr lang="it-IT" b="1" err="1">
                <a:latin typeface="Calibri" panose="020F0502020204030204" pitchFamily="34" charset="0"/>
                <a:cs typeface="Calibri" panose="020F0502020204030204" pitchFamily="34" charset="0"/>
              </a:rPr>
              <a:t>Eng</a:t>
            </a:r>
            <a:r>
              <a:rPr lang="it-IT" b="1">
                <a:latin typeface="Calibri" panose="020F0502020204030204" pitchFamily="34" charset="0"/>
                <a:cs typeface="Calibri" panose="020F0502020204030204" pitchFamily="34" charset="0"/>
              </a:rPr>
              <a:t>. Adriano Pepato</a:t>
            </a:r>
          </a:p>
          <a:p>
            <a:pPr algn="r"/>
            <a:r>
              <a:rPr lang="it-IT">
                <a:latin typeface="Calibri" panose="020F0502020204030204" pitchFamily="34" charset="0"/>
                <a:cs typeface="Calibri" panose="020F0502020204030204" pitchFamily="34" charset="0"/>
              </a:rPr>
              <a:t>Dirigente Tecnologo INFN</a:t>
            </a:r>
          </a:p>
          <a:p>
            <a:endParaRPr lang="en-GB"/>
          </a:p>
        </p:txBody>
      </p:sp>
      <p:sp>
        <p:nvSpPr>
          <p:cNvPr id="6" name="Rettangolo 5"/>
          <p:cNvSpPr/>
          <p:nvPr/>
        </p:nvSpPr>
        <p:spPr>
          <a:xfrm>
            <a:off x="263352" y="2132856"/>
            <a:ext cx="8751922" cy="3077766"/>
          </a:xfrm>
          <a:prstGeom prst="rect">
            <a:avLst/>
          </a:prstGeom>
        </p:spPr>
        <p:txBody>
          <a:bodyPr wrap="square">
            <a:spAutoFit/>
          </a:bodyPr>
          <a:lstStyle/>
          <a:p>
            <a:r>
              <a:rPr lang="en-GB" sz="2000" b="1" u="sng">
                <a:solidFill>
                  <a:schemeClr val="bg1"/>
                </a:solidFill>
                <a:latin typeface="Calibri" panose="020F0502020204030204" pitchFamily="34" charset="0"/>
                <a:cs typeface="Calibri" panose="020F0502020204030204" pitchFamily="34" charset="0"/>
              </a:rPr>
              <a:t>Beneficiaries</a:t>
            </a:r>
            <a:r>
              <a:rPr lang="en-GB" sz="2000" b="1">
                <a:solidFill>
                  <a:schemeClr val="bg1"/>
                </a:solidFill>
                <a:latin typeface="Calibri" panose="020F0502020204030204" pitchFamily="34" charset="0"/>
                <a:cs typeface="Calibri" panose="020F0502020204030204" pitchFamily="34" charset="0"/>
              </a:rPr>
              <a:t>:</a:t>
            </a:r>
          </a:p>
          <a:p>
            <a:r>
              <a:rPr lang="en-GB" sz="2000">
                <a:solidFill>
                  <a:schemeClr val="bg1"/>
                </a:solidFill>
                <a:latin typeface="Calibri" panose="020F0502020204030204" pitchFamily="34" charset="0"/>
                <a:cs typeface="Calibri" panose="020F0502020204030204" pitchFamily="34" charset="0"/>
              </a:rPr>
              <a:t>	INFN – National Institute for Nuclear Physics (PD and LNL) </a:t>
            </a:r>
          </a:p>
          <a:p>
            <a:r>
              <a:rPr lang="en-GB" sz="2000">
                <a:solidFill>
                  <a:schemeClr val="bg1"/>
                </a:solidFill>
                <a:latin typeface="Calibri" panose="020F0502020204030204" pitchFamily="34" charset="0"/>
                <a:cs typeface="Calibri" panose="020F0502020204030204" pitchFamily="34" charset="0"/>
              </a:rPr>
              <a:t>	CERN ISOLDE</a:t>
            </a:r>
          </a:p>
          <a:p>
            <a:r>
              <a:rPr lang="en-GB" sz="2000">
                <a:solidFill>
                  <a:schemeClr val="bg1"/>
                </a:solidFill>
                <a:latin typeface="Calibri" panose="020F0502020204030204" pitchFamily="34" charset="0"/>
                <a:cs typeface="Calibri" panose="020F0502020204030204" pitchFamily="34" charset="0"/>
              </a:rPr>
              <a:t>	TANIOBIS GmbH</a:t>
            </a:r>
          </a:p>
          <a:p>
            <a:endParaRPr lang="en-GB" sz="1400">
              <a:solidFill>
                <a:schemeClr val="bg1"/>
              </a:solidFill>
              <a:latin typeface="Calibri" panose="020F0502020204030204" pitchFamily="34" charset="0"/>
              <a:cs typeface="Calibri" panose="020F0502020204030204" pitchFamily="34" charset="0"/>
            </a:endParaRPr>
          </a:p>
          <a:p>
            <a:r>
              <a:rPr lang="en-GB" sz="2000" b="1" u="sng">
                <a:solidFill>
                  <a:schemeClr val="bg1"/>
                </a:solidFill>
                <a:latin typeface="Calibri" panose="020F0502020204030204" pitchFamily="34" charset="0"/>
                <a:cs typeface="Calibri" panose="020F0502020204030204" pitchFamily="34" charset="0"/>
              </a:rPr>
              <a:t>Industrial partners</a:t>
            </a:r>
            <a:r>
              <a:rPr lang="en-GB" sz="2000" b="1">
                <a:solidFill>
                  <a:schemeClr val="bg1"/>
                </a:solidFill>
                <a:latin typeface="Calibri" panose="020F0502020204030204" pitchFamily="34" charset="0"/>
                <a:cs typeface="Calibri" panose="020F0502020204030204" pitchFamily="34" charset="0"/>
              </a:rPr>
              <a:t>:</a:t>
            </a:r>
          </a:p>
          <a:p>
            <a:r>
              <a:rPr lang="en-GB" sz="2000">
                <a:solidFill>
                  <a:schemeClr val="bg1"/>
                </a:solidFill>
                <a:latin typeface="Calibri" panose="020F0502020204030204" pitchFamily="34" charset="0"/>
                <a:cs typeface="Calibri" panose="020F0502020204030204" pitchFamily="34" charset="0"/>
              </a:rPr>
              <a:t>	GE UPPSALA </a:t>
            </a:r>
          </a:p>
          <a:p>
            <a:r>
              <a:rPr lang="en-GB" sz="2000">
                <a:solidFill>
                  <a:schemeClr val="bg1"/>
                </a:solidFill>
                <a:latin typeface="Calibri" panose="020F0502020204030204" pitchFamily="34" charset="0"/>
                <a:cs typeface="Calibri" panose="020F0502020204030204" pitchFamily="34" charset="0"/>
              </a:rPr>
              <a:t>	SAES GETTERS S.p.A.</a:t>
            </a:r>
          </a:p>
          <a:p>
            <a:r>
              <a:rPr lang="en-GB" sz="2000"/>
              <a:t>	</a:t>
            </a:r>
            <a:r>
              <a:rPr lang="en-GB" sz="2000">
                <a:solidFill>
                  <a:schemeClr val="bg1"/>
                </a:solidFill>
                <a:latin typeface="Calibri" panose="020F0502020204030204" pitchFamily="34" charset="0"/>
                <a:cs typeface="Calibri" panose="020F0502020204030204" pitchFamily="34" charset="0"/>
              </a:rPr>
              <a:t>EOS - Electro Optical Systems, Finland Oy</a:t>
            </a:r>
          </a:p>
          <a:p>
            <a:r>
              <a:rPr lang="en-GB" sz="2000">
                <a:solidFill>
                  <a:schemeClr val="bg1"/>
                </a:solidFill>
                <a:latin typeface="Calibri" panose="020F0502020204030204" pitchFamily="34" charset="0"/>
                <a:cs typeface="Calibri" panose="020F0502020204030204" pitchFamily="34" charset="0"/>
              </a:rPr>
              <a:t>	TRIUMF</a:t>
            </a:r>
          </a:p>
        </p:txBody>
      </p:sp>
      <p:pic>
        <p:nvPicPr>
          <p:cNvPr id="9" name="Immagine 8"/>
          <p:cNvPicPr>
            <a:picLocks noChangeAspect="1"/>
          </p:cNvPicPr>
          <p:nvPr/>
        </p:nvPicPr>
        <p:blipFill>
          <a:blip r:embed="rId2">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576072" y="2092000"/>
            <a:ext cx="1760288" cy="976960"/>
          </a:xfrm>
          <a:prstGeom prst="roundRect">
            <a:avLst>
              <a:gd name="adj" fmla="val 8594"/>
            </a:avLst>
          </a:prstGeom>
          <a:solidFill>
            <a:srgbClr val="FFFFFF">
              <a:shade val="85000"/>
            </a:srgbClr>
          </a:solidFill>
          <a:ln>
            <a:noFill/>
          </a:ln>
          <a:effectLst>
            <a:reflection blurRad="12700" stA="38000" endPos="28000" dist="5000" dir="5400000" sy="-100000" algn="bl" rotWithShape="0"/>
            <a:softEdge rad="63500"/>
          </a:effectLst>
        </p:spPr>
      </p:pic>
      <p:sp>
        <p:nvSpPr>
          <p:cNvPr id="10" name="Segnaposto testo 3"/>
          <p:cNvSpPr>
            <a:spLocks noGrp="1"/>
          </p:cNvSpPr>
          <p:nvPr>
            <p:ph type="body" sz="quarter" idx="15"/>
          </p:nvPr>
        </p:nvSpPr>
        <p:spPr>
          <a:xfrm>
            <a:off x="1318873" y="5589240"/>
            <a:ext cx="5713231" cy="533110"/>
          </a:xfrm>
        </p:spPr>
        <p:txBody>
          <a:bodyPr>
            <a:normAutofit/>
          </a:bodyPr>
          <a:lstStyle/>
          <a:p>
            <a:pPr algn="r"/>
            <a:r>
              <a:rPr lang="en-GB" sz="2000" b="1">
                <a:latin typeface="Calibri" panose="020F0502020204030204" pitchFamily="34" charset="0"/>
                <a:cs typeface="Calibri" panose="020F0502020204030204" pitchFamily="34" charset="0"/>
              </a:rPr>
              <a:t>Project Evaluation, November</a:t>
            </a:r>
            <a:r>
              <a:rPr lang="it-IT" sz="2000" b="1">
                <a:latin typeface="Calibri" panose="020F0502020204030204" pitchFamily="34" charset="0"/>
                <a:cs typeface="Calibri" panose="020F0502020204030204" pitchFamily="34" charset="0"/>
              </a:rPr>
              <a:t> 16</a:t>
            </a:r>
            <a:r>
              <a:rPr lang="it-IT" sz="2000" b="1" baseline="30000">
                <a:latin typeface="Calibri" panose="020F0502020204030204" pitchFamily="34" charset="0"/>
                <a:cs typeface="Calibri" panose="020F0502020204030204" pitchFamily="34" charset="0"/>
              </a:rPr>
              <a:t>th</a:t>
            </a:r>
            <a:r>
              <a:rPr lang="it-IT" sz="2000" b="1">
                <a:latin typeface="Calibri" panose="020F0502020204030204" pitchFamily="34" charset="0"/>
                <a:cs typeface="Calibri" panose="020F0502020204030204" pitchFamily="34" charset="0"/>
              </a:rPr>
              <a:t>, 2022</a:t>
            </a:r>
            <a:endParaRPr lang="it-IT" sz="2000" b="1" baseline="3000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20353530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F7A1A58B-7BA1-7E42-8231-6D1CB1C760B1}" type="slidenum">
              <a:rPr lang="en-US" smtClean="0"/>
              <a:pPr/>
              <a:t>10</a:t>
            </a:fld>
            <a:endParaRPr lang="en-US"/>
          </a:p>
        </p:txBody>
      </p:sp>
      <p:sp>
        <p:nvSpPr>
          <p:cNvPr id="3" name="Segnaposto piè di pagina 2"/>
          <p:cNvSpPr>
            <a:spLocks noGrp="1"/>
          </p:cNvSpPr>
          <p:nvPr>
            <p:ph type="ftr" sz="quarter" idx="11"/>
          </p:nvPr>
        </p:nvSpPr>
        <p:spPr/>
        <p:txBody>
          <a:bodyPr/>
          <a:lstStyle/>
          <a:p>
            <a:r>
              <a:rPr lang="en-US"/>
              <a:t>Eng. Adriano Pepato  –  I.FAST IIF  –  Nov. 16</a:t>
            </a:r>
            <a:r>
              <a:rPr lang="en-US" baseline="30000"/>
              <a:t>th</a:t>
            </a:r>
            <a:r>
              <a:rPr lang="en-US"/>
              <a:t>, 2022</a:t>
            </a:r>
          </a:p>
        </p:txBody>
      </p:sp>
      <p:graphicFrame>
        <p:nvGraphicFramePr>
          <p:cNvPr id="4" name="Tabella 3">
            <a:extLst>
              <a:ext uri="{FF2B5EF4-FFF2-40B4-BE49-F238E27FC236}">
                <a16:creationId xmlns:a16="http://schemas.microsoft.com/office/drawing/2014/main" id="{6583B4F7-CB11-0CFA-880F-E622112F0E8F}"/>
              </a:ext>
            </a:extLst>
          </p:cNvPr>
          <p:cNvGraphicFramePr>
            <a:graphicFrameLocks noGrp="1"/>
          </p:cNvGraphicFramePr>
          <p:nvPr>
            <p:extLst>
              <p:ext uri="{D42A27DB-BD31-4B8C-83A1-F6EECF244321}">
                <p14:modId xmlns:p14="http://schemas.microsoft.com/office/powerpoint/2010/main" val="4080331598"/>
              </p:ext>
            </p:extLst>
          </p:nvPr>
        </p:nvGraphicFramePr>
        <p:xfrm>
          <a:off x="562270" y="764704"/>
          <a:ext cx="11077000" cy="5353377"/>
        </p:xfrm>
        <a:graphic>
          <a:graphicData uri="http://schemas.openxmlformats.org/drawingml/2006/table">
            <a:tbl>
              <a:tblPr firstRow="1" firstCol="1" bandRow="1"/>
              <a:tblGrid>
                <a:gridCol w="5673793">
                  <a:extLst>
                    <a:ext uri="{9D8B030D-6E8A-4147-A177-3AD203B41FA5}">
                      <a16:colId xmlns:a16="http://schemas.microsoft.com/office/drawing/2014/main" val="4108451878"/>
                    </a:ext>
                  </a:extLst>
                </a:gridCol>
                <a:gridCol w="498837">
                  <a:extLst>
                    <a:ext uri="{9D8B030D-6E8A-4147-A177-3AD203B41FA5}">
                      <a16:colId xmlns:a16="http://schemas.microsoft.com/office/drawing/2014/main" val="3324463645"/>
                    </a:ext>
                  </a:extLst>
                </a:gridCol>
                <a:gridCol w="643090">
                  <a:extLst>
                    <a:ext uri="{9D8B030D-6E8A-4147-A177-3AD203B41FA5}">
                      <a16:colId xmlns:a16="http://schemas.microsoft.com/office/drawing/2014/main" val="3303033628"/>
                    </a:ext>
                  </a:extLst>
                </a:gridCol>
                <a:gridCol w="498837">
                  <a:extLst>
                    <a:ext uri="{9D8B030D-6E8A-4147-A177-3AD203B41FA5}">
                      <a16:colId xmlns:a16="http://schemas.microsoft.com/office/drawing/2014/main" val="766829952"/>
                    </a:ext>
                  </a:extLst>
                </a:gridCol>
                <a:gridCol w="643090">
                  <a:extLst>
                    <a:ext uri="{9D8B030D-6E8A-4147-A177-3AD203B41FA5}">
                      <a16:colId xmlns:a16="http://schemas.microsoft.com/office/drawing/2014/main" val="434101711"/>
                    </a:ext>
                  </a:extLst>
                </a:gridCol>
                <a:gridCol w="546993">
                  <a:extLst>
                    <a:ext uri="{9D8B030D-6E8A-4147-A177-3AD203B41FA5}">
                      <a16:colId xmlns:a16="http://schemas.microsoft.com/office/drawing/2014/main" val="3102697421"/>
                    </a:ext>
                  </a:extLst>
                </a:gridCol>
                <a:gridCol w="643090">
                  <a:extLst>
                    <a:ext uri="{9D8B030D-6E8A-4147-A177-3AD203B41FA5}">
                      <a16:colId xmlns:a16="http://schemas.microsoft.com/office/drawing/2014/main" val="3027403414"/>
                    </a:ext>
                  </a:extLst>
                </a:gridCol>
                <a:gridCol w="643090">
                  <a:extLst>
                    <a:ext uri="{9D8B030D-6E8A-4147-A177-3AD203B41FA5}">
                      <a16:colId xmlns:a16="http://schemas.microsoft.com/office/drawing/2014/main" val="176174556"/>
                    </a:ext>
                  </a:extLst>
                </a:gridCol>
                <a:gridCol w="573990">
                  <a:extLst>
                    <a:ext uri="{9D8B030D-6E8A-4147-A177-3AD203B41FA5}">
                      <a16:colId xmlns:a16="http://schemas.microsoft.com/office/drawing/2014/main" val="4774536"/>
                    </a:ext>
                  </a:extLst>
                </a:gridCol>
                <a:gridCol w="712190">
                  <a:extLst>
                    <a:ext uri="{9D8B030D-6E8A-4147-A177-3AD203B41FA5}">
                      <a16:colId xmlns:a16="http://schemas.microsoft.com/office/drawing/2014/main" val="555109025"/>
                    </a:ext>
                  </a:extLst>
                </a:gridCol>
              </a:tblGrid>
              <a:tr h="274647">
                <a:tc rowSpan="2">
                  <a:txBody>
                    <a:bodyPr/>
                    <a:lstStyle/>
                    <a:p>
                      <a:pPr algn="l" fontAlgn="t">
                        <a:lnSpc>
                          <a:spcPct val="115000"/>
                        </a:lnSpc>
                        <a:spcBef>
                          <a:spcPts val="600"/>
                        </a:spcBef>
                        <a:spcAft>
                          <a:spcPts val="600"/>
                        </a:spcAft>
                      </a:pPr>
                      <a:r>
                        <a:rPr lang="en-US" sz="1400" b="1" i="0" u="none" strike="noStrike" kern="100">
                          <a:effectLst/>
                          <a:latin typeface="Calibri" panose="020F0502020204030204" pitchFamily="34" charset="0"/>
                          <a:ea typeface="Noto Serif CJK SC"/>
                          <a:cs typeface="Lohit Devanagari"/>
                        </a:rPr>
                        <a:t>WP1. Development and Characterization of Innovative Refractory Metals and their Alloys by AM Technology</a:t>
                      </a:r>
                      <a:endParaRPr lang="en-US" sz="3200" b="0" i="0" u="none" strike="noStrike">
                        <a:effectLst/>
                        <a:latin typeface="Arial" panose="020B0604020202020204" pitchFamily="34" charset="0"/>
                      </a:endParaRPr>
                    </a:p>
                  </a:txBody>
                  <a:tcPr marL="87887" marR="87887" marT="43943" marB="4394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fontAlgn="t">
                        <a:lnSpc>
                          <a:spcPct val="115000"/>
                        </a:lnSpc>
                        <a:spcBef>
                          <a:spcPts val="600"/>
                        </a:spcBef>
                        <a:spcAft>
                          <a:spcPts val="600"/>
                        </a:spcAft>
                      </a:pPr>
                      <a:r>
                        <a:rPr lang="en-US" sz="1000" b="1" i="0" u="none" strike="noStrike" kern="100">
                          <a:effectLst/>
                          <a:latin typeface="Calibri" panose="020F0502020204030204" pitchFamily="34" charset="0"/>
                          <a:ea typeface="Noto Serif CJK SC"/>
                          <a:cs typeface="Lohit Devanagari"/>
                        </a:rPr>
                        <a:t>year 1 </a:t>
                      </a:r>
                      <a:endParaRPr lang="en-US" sz="1800" b="0" i="0" u="none" strike="noStrike">
                        <a:effectLst/>
                        <a:latin typeface="Arial" panose="020B0604020202020204" pitchFamily="34" charset="0"/>
                      </a:endParaRPr>
                    </a:p>
                  </a:txBody>
                  <a:tcPr marL="87887" marR="87887" marT="43943" marB="4394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lnL w="12700" cap="flat" cmpd="sng" algn="ctr">
                      <a:solidFill>
                        <a:srgbClr val="000000"/>
                      </a:solidFill>
                      <a:prstDash val="solid"/>
                      <a:round/>
                      <a:headEnd type="none" w="med" len="med"/>
                      <a:tailEnd type="none" w="med" len="med"/>
                    </a:lnL>
                  </a:tcPr>
                </a:tc>
                <a:tc hMerge="1">
                  <a:txBody>
                    <a:bodyPr/>
                    <a:lstStyle/>
                    <a:p>
                      <a:endParaRPr lang="en-GB"/>
                    </a:p>
                  </a:txBody>
                  <a:tcPr/>
                </a:tc>
                <a:tc gridSpan="4">
                  <a:txBody>
                    <a:bodyPr/>
                    <a:lstStyle/>
                    <a:p>
                      <a:pPr algn="ctr" fontAlgn="t">
                        <a:lnSpc>
                          <a:spcPct val="115000"/>
                        </a:lnSpc>
                        <a:spcBef>
                          <a:spcPts val="600"/>
                        </a:spcBef>
                        <a:spcAft>
                          <a:spcPts val="600"/>
                        </a:spcAft>
                      </a:pPr>
                      <a:r>
                        <a:rPr lang="en-US" sz="1000" b="1" i="0" u="none" strike="noStrike" kern="100">
                          <a:effectLst/>
                          <a:latin typeface="Calibri" panose="020F0502020204030204" pitchFamily="34" charset="0"/>
                          <a:ea typeface="Noto Serif CJK SC"/>
                          <a:cs typeface="Lohit Devanagari"/>
                        </a:rPr>
                        <a:t>year 2</a:t>
                      </a:r>
                      <a:endParaRPr lang="en-US" sz="1800" b="0" i="0" u="none" strike="noStrike">
                        <a:effectLst/>
                        <a:latin typeface="Arial" panose="020B0604020202020204" pitchFamily="34" charset="0"/>
                      </a:endParaRPr>
                    </a:p>
                  </a:txBody>
                  <a:tcPr marL="87887" marR="87887" marT="43943" marB="4394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tc>
                  <a:txBody>
                    <a:bodyPr/>
                    <a:lstStyle/>
                    <a:p>
                      <a:pPr algn="ctr" fontAlgn="t">
                        <a:lnSpc>
                          <a:spcPct val="115000"/>
                        </a:lnSpc>
                        <a:spcBef>
                          <a:spcPts val="600"/>
                        </a:spcBef>
                        <a:spcAft>
                          <a:spcPts val="600"/>
                        </a:spcAft>
                      </a:pPr>
                      <a:r>
                        <a:rPr lang="en-US" sz="1000" b="1" i="0" u="none" strike="noStrike">
                          <a:effectLst/>
                          <a:latin typeface="Calibri" panose="020F0502020204030204" pitchFamily="34" charset="0"/>
                          <a:cs typeface="Calibri" panose="020F0502020204030204" pitchFamily="34" charset="0"/>
                        </a:rPr>
                        <a:t>End of IIF</a:t>
                      </a:r>
                    </a:p>
                  </a:txBody>
                  <a:tcPr marL="87887" marR="87887" marT="43943" marB="4394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1180355688"/>
                  </a:ext>
                </a:extLst>
              </a:tr>
              <a:tr h="195915">
                <a:tc vMerge="1">
                  <a:txBody>
                    <a:bodyPr/>
                    <a:lstStyle/>
                    <a:p>
                      <a:endParaRPr lang="en-GB"/>
                    </a:p>
                  </a:txBody>
                  <a:tcPr/>
                </a:tc>
                <a:tc>
                  <a:txBody>
                    <a:bodyPr/>
                    <a:lstStyle/>
                    <a:p>
                      <a:pPr algn="ctr" fontAlgn="t">
                        <a:lnSpc>
                          <a:spcPct val="115000"/>
                        </a:lnSpc>
                        <a:spcBef>
                          <a:spcPts val="600"/>
                        </a:spcBef>
                        <a:spcAft>
                          <a:spcPts val="600"/>
                        </a:spcAft>
                      </a:pPr>
                      <a:r>
                        <a:rPr lang="en-US" sz="1000" b="1" i="0" u="none" strike="noStrike" kern="100">
                          <a:effectLst/>
                          <a:latin typeface="Calibri" panose="020F0502020204030204" pitchFamily="34" charset="0"/>
                          <a:ea typeface="Noto Serif CJK SC"/>
                          <a:cs typeface="Lohit Devanagari"/>
                        </a:rPr>
                        <a:t>M3</a:t>
                      </a:r>
                      <a:endParaRPr lang="en-US" sz="18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15000"/>
                        </a:lnSpc>
                        <a:spcBef>
                          <a:spcPts val="600"/>
                        </a:spcBef>
                        <a:spcAft>
                          <a:spcPts val="600"/>
                        </a:spcAft>
                      </a:pPr>
                      <a:r>
                        <a:rPr lang="en-US" sz="1000" b="1" i="0" u="none" strike="noStrike" kern="100">
                          <a:effectLst/>
                          <a:latin typeface="Calibri" panose="020F0502020204030204" pitchFamily="34" charset="0"/>
                          <a:ea typeface="Noto Serif CJK SC"/>
                          <a:cs typeface="Lohit Devanagari"/>
                        </a:rPr>
                        <a:t>M6</a:t>
                      </a:r>
                      <a:endParaRPr lang="en-US" sz="18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15000"/>
                        </a:lnSpc>
                        <a:spcBef>
                          <a:spcPts val="600"/>
                        </a:spcBef>
                        <a:spcAft>
                          <a:spcPts val="600"/>
                        </a:spcAft>
                      </a:pPr>
                      <a:r>
                        <a:rPr lang="en-US" sz="1000" b="1" i="0" u="none" strike="noStrike" kern="100">
                          <a:effectLst/>
                          <a:latin typeface="Calibri" panose="020F0502020204030204" pitchFamily="34" charset="0"/>
                          <a:ea typeface="Noto Serif CJK SC"/>
                          <a:cs typeface="Lohit Devanagari"/>
                        </a:rPr>
                        <a:t>M9</a:t>
                      </a:r>
                      <a:endParaRPr lang="en-US" sz="18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a:txBody>
                    <a:bodyPr/>
                    <a:lstStyle/>
                    <a:p>
                      <a:pPr algn="ctr" fontAlgn="t">
                        <a:lnSpc>
                          <a:spcPct val="115000"/>
                        </a:lnSpc>
                        <a:spcBef>
                          <a:spcPts val="600"/>
                        </a:spcBef>
                        <a:spcAft>
                          <a:spcPts val="600"/>
                        </a:spcAft>
                      </a:pPr>
                      <a:r>
                        <a:rPr lang="en-US" sz="1000" b="1" i="0" u="none" strike="noStrike" kern="100">
                          <a:effectLst/>
                          <a:latin typeface="Calibri" panose="020F0502020204030204" pitchFamily="34" charset="0"/>
                          <a:ea typeface="Noto Serif CJK SC"/>
                          <a:cs typeface="Lohit Devanagari"/>
                        </a:rPr>
                        <a:t>M12</a:t>
                      </a:r>
                      <a:endParaRPr lang="en-US" sz="18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15000"/>
                        </a:lnSpc>
                        <a:spcBef>
                          <a:spcPts val="600"/>
                        </a:spcBef>
                        <a:spcAft>
                          <a:spcPts val="600"/>
                        </a:spcAft>
                      </a:pPr>
                      <a:r>
                        <a:rPr lang="en-US" sz="1000" b="1" i="0" u="none" strike="noStrike" kern="100">
                          <a:effectLst/>
                          <a:latin typeface="Calibri" panose="020F0502020204030204" pitchFamily="34" charset="0"/>
                          <a:ea typeface="Noto Serif CJK SC"/>
                          <a:cs typeface="Lohit Devanagari"/>
                        </a:rPr>
                        <a:t>M15</a:t>
                      </a:r>
                      <a:endParaRPr lang="en-US" sz="18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15000"/>
                        </a:lnSpc>
                        <a:spcBef>
                          <a:spcPts val="600"/>
                        </a:spcBef>
                        <a:spcAft>
                          <a:spcPts val="600"/>
                        </a:spcAft>
                      </a:pPr>
                      <a:r>
                        <a:rPr lang="en-US" sz="1000" b="1" i="0" u="none" strike="noStrike" kern="100">
                          <a:effectLst/>
                          <a:latin typeface="Calibri" panose="020F0502020204030204" pitchFamily="34" charset="0"/>
                          <a:ea typeface="Noto Serif CJK SC"/>
                          <a:cs typeface="Lohit Devanagari"/>
                        </a:rPr>
                        <a:t>M18</a:t>
                      </a:r>
                      <a:endParaRPr lang="en-US" sz="18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15000"/>
                        </a:lnSpc>
                        <a:spcBef>
                          <a:spcPts val="600"/>
                        </a:spcBef>
                        <a:spcAft>
                          <a:spcPts val="600"/>
                        </a:spcAft>
                      </a:pPr>
                      <a:r>
                        <a:rPr lang="en-US" sz="1000" b="1" i="0" u="none" strike="noStrike" kern="100">
                          <a:effectLst/>
                          <a:latin typeface="Calibri" panose="020F0502020204030204" pitchFamily="34" charset="0"/>
                          <a:ea typeface="Noto Serif CJK SC"/>
                          <a:cs typeface="Lohit Devanagari"/>
                        </a:rPr>
                        <a:t>M21</a:t>
                      </a:r>
                      <a:endParaRPr lang="en-US" sz="18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15000"/>
                        </a:lnSpc>
                        <a:spcBef>
                          <a:spcPts val="600"/>
                        </a:spcBef>
                        <a:spcAft>
                          <a:spcPts val="600"/>
                        </a:spcAft>
                      </a:pPr>
                      <a:r>
                        <a:rPr lang="en-US" sz="1000" b="1" i="0" u="none" strike="noStrike" kern="100">
                          <a:effectLst/>
                          <a:latin typeface="Calibri" panose="020F0502020204030204" pitchFamily="34" charset="0"/>
                          <a:ea typeface="Noto Serif CJK SC"/>
                          <a:cs typeface="Lohit Devanagari"/>
                        </a:rPr>
                        <a:t>M22</a:t>
                      </a:r>
                      <a:endParaRPr lang="en-US" sz="18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a:txBody>
                    <a:bodyPr/>
                    <a:lstStyle/>
                    <a:p>
                      <a:pPr algn="ctr" fontAlgn="t">
                        <a:lnSpc>
                          <a:spcPct val="115000"/>
                        </a:lnSpc>
                        <a:spcBef>
                          <a:spcPts val="600"/>
                        </a:spcBef>
                        <a:spcAft>
                          <a:spcPts val="600"/>
                        </a:spcAft>
                      </a:pPr>
                      <a:r>
                        <a:rPr lang="en-US" sz="1000" b="1" i="0" u="none" strike="noStrike">
                          <a:effectLst/>
                          <a:latin typeface="Calibri" panose="020F0502020204030204" pitchFamily="34" charset="0"/>
                          <a:cs typeface="Calibri" panose="020F0502020204030204" pitchFamily="34" charset="0"/>
                        </a:rPr>
                        <a:t>M26</a:t>
                      </a: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232322185"/>
                  </a:ext>
                </a:extLst>
              </a:tr>
              <a:tr h="195915">
                <a:tc>
                  <a:txBody>
                    <a:bodyPr/>
                    <a:lstStyle/>
                    <a:p>
                      <a:pPr algn="l" fontAlgn="t">
                        <a:lnSpc>
                          <a:spcPct val="115000"/>
                        </a:lnSpc>
                        <a:spcBef>
                          <a:spcPts val="600"/>
                        </a:spcBef>
                        <a:spcAft>
                          <a:spcPts val="600"/>
                        </a:spcAft>
                      </a:pPr>
                      <a:r>
                        <a:rPr lang="en-US" sz="1100" b="0" i="0" u="none" strike="noStrike" kern="100">
                          <a:effectLst/>
                          <a:latin typeface="Calibri" panose="020F0502020204030204" pitchFamily="34" charset="0"/>
                          <a:ea typeface="Noto Serif CJK SC"/>
                          <a:cs typeface="Lohit Devanagari"/>
                        </a:rPr>
                        <a:t>T1.1. Production and characterization</a:t>
                      </a:r>
                      <a:r>
                        <a:rPr lang="en-US" sz="1100" b="0" i="0" u="none" strike="noStrike" kern="100" baseline="0">
                          <a:effectLst/>
                          <a:latin typeface="Calibri" panose="020F0502020204030204" pitchFamily="34" charset="0"/>
                          <a:ea typeface="Noto Serif CJK SC"/>
                          <a:cs typeface="Lohit Devanagari"/>
                        </a:rPr>
                        <a:t> </a:t>
                      </a:r>
                      <a:r>
                        <a:rPr lang="en-US" sz="1100" b="0" i="0" u="none" strike="noStrike" kern="100">
                          <a:effectLst/>
                          <a:latin typeface="Calibri" panose="020F0502020204030204" pitchFamily="34" charset="0"/>
                          <a:ea typeface="Noto Serif CJK SC"/>
                          <a:cs typeface="Lohit Devanagari"/>
                        </a:rPr>
                        <a:t>of Additively Manufactured Ta and/or Ta-based alloys.</a:t>
                      </a:r>
                      <a:endParaRPr lang="en-US" sz="24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8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t">
                        <a:lnSpc>
                          <a:spcPct val="115000"/>
                        </a:lnSpc>
                        <a:spcBef>
                          <a:spcPts val="600"/>
                        </a:spcBef>
                        <a:spcAft>
                          <a:spcPts val="600"/>
                        </a:spcAft>
                      </a:pPr>
                      <a:endParaRPr lang="en-US" sz="10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8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8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8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8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8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8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ctr" fontAlgn="t">
                        <a:lnSpc>
                          <a:spcPct val="115000"/>
                        </a:lnSpc>
                        <a:spcBef>
                          <a:spcPts val="600"/>
                        </a:spcBef>
                        <a:spcAft>
                          <a:spcPts val="600"/>
                        </a:spcAft>
                      </a:pPr>
                      <a:r>
                        <a:rPr lang="en-US" sz="1000" b="1" i="0" u="none" strike="noStrike">
                          <a:effectLst/>
                          <a:latin typeface="Calibri" panose="020F0502020204030204" pitchFamily="34" charset="0"/>
                          <a:cs typeface="Calibri" panose="020F0502020204030204" pitchFamily="34" charset="0"/>
                        </a:rPr>
                        <a:t>MS.1</a:t>
                      </a:r>
                    </a:p>
                  </a:txBody>
                  <a:tcPr marL="65915" marR="65915" marT="91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extLst>
                  <a:ext uri="{0D108BD9-81ED-4DB2-BD59-A6C34878D82A}">
                    <a16:rowId xmlns:a16="http://schemas.microsoft.com/office/drawing/2014/main" val="142277850"/>
                  </a:ext>
                </a:extLst>
              </a:tr>
              <a:tr h="195915">
                <a:tc>
                  <a:txBody>
                    <a:bodyPr/>
                    <a:lstStyle/>
                    <a:p>
                      <a:pPr algn="l" fontAlgn="t">
                        <a:lnSpc>
                          <a:spcPct val="115000"/>
                        </a:lnSpc>
                        <a:spcBef>
                          <a:spcPts val="600"/>
                        </a:spcBef>
                        <a:spcAft>
                          <a:spcPts val="600"/>
                        </a:spcAft>
                      </a:pPr>
                      <a:r>
                        <a:rPr lang="en-US" sz="1100" b="0" i="0" u="none" strike="noStrike" kern="100">
                          <a:effectLst/>
                          <a:latin typeface="Calibri" panose="020F0502020204030204" pitchFamily="34" charset="0"/>
                          <a:ea typeface="Noto Serif CJK SC"/>
                          <a:cs typeface="Lohit Devanagari"/>
                        </a:rPr>
                        <a:t>T1.2. Production and characterization of Additively Manufactured Nb and/or Nb-based alloys.</a:t>
                      </a:r>
                      <a:endParaRPr lang="en-US" sz="24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8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8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8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t">
                        <a:lnSpc>
                          <a:spcPct val="115000"/>
                        </a:lnSpc>
                        <a:spcBef>
                          <a:spcPts val="600"/>
                        </a:spcBef>
                        <a:spcAft>
                          <a:spcPts val="600"/>
                        </a:spcAft>
                      </a:pPr>
                      <a:endParaRPr lang="en-US" sz="1000" b="0" i="0" u="sng"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8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8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8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8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gn="ctr" fontAlgn="t">
                        <a:lnSpc>
                          <a:spcPct val="115000"/>
                        </a:lnSpc>
                        <a:spcBef>
                          <a:spcPts val="600"/>
                        </a:spcBef>
                        <a:spcAft>
                          <a:spcPts val="600"/>
                        </a:spcAft>
                      </a:pPr>
                      <a:endParaRPr lang="en-US" sz="1000" b="1" i="0" u="none" strike="noStrike">
                        <a:effectLst/>
                        <a:latin typeface="Calibri" panose="020F0502020204030204" pitchFamily="34" charset="0"/>
                        <a:cs typeface="Calibri" panose="020F050202020403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602682314"/>
                  </a:ext>
                </a:extLst>
              </a:tr>
              <a:tr h="195915">
                <a:tc>
                  <a:txBody>
                    <a:bodyPr/>
                    <a:lstStyle/>
                    <a:p>
                      <a:pPr marL="0" marR="0" lvl="0" indent="0" algn="l" defTabSz="914400" rtl="0" eaLnBrk="1" fontAlgn="t" latinLnBrk="0" hangingPunct="1">
                        <a:lnSpc>
                          <a:spcPct val="115000"/>
                        </a:lnSpc>
                        <a:spcBef>
                          <a:spcPts val="600"/>
                        </a:spcBef>
                        <a:spcAft>
                          <a:spcPts val="600"/>
                        </a:spcAft>
                        <a:buClrTx/>
                        <a:buSzTx/>
                        <a:buFontTx/>
                        <a:buNone/>
                        <a:tabLst/>
                        <a:defRPr/>
                      </a:pPr>
                      <a:r>
                        <a:rPr lang="en-US" sz="1100" b="0" i="0" u="none" strike="noStrike" kern="100">
                          <a:effectLst/>
                          <a:latin typeface="Calibri" panose="020F0502020204030204" pitchFamily="34" charset="0"/>
                          <a:ea typeface="Noto Serif CJK SC"/>
                          <a:cs typeface="Lohit Devanagari"/>
                        </a:rPr>
                        <a:t>T1.3. </a:t>
                      </a:r>
                      <a:r>
                        <a:rPr kumimoji="0" lang="en-US" sz="1100" b="0" i="0" u="none" strike="noStrike" kern="100" cap="none" spc="0" normalizeH="0" baseline="0" noProof="0">
                          <a:ln>
                            <a:noFill/>
                          </a:ln>
                          <a:solidFill>
                            <a:prstClr val="black"/>
                          </a:solidFill>
                          <a:effectLst/>
                          <a:uLnTx/>
                          <a:uFillTx/>
                          <a:latin typeface="Calibri" panose="020F0502020204030204" pitchFamily="34" charset="0"/>
                          <a:ea typeface="Noto Serif CJK SC"/>
                          <a:cs typeface="Lohit Devanagari"/>
                        </a:rPr>
                        <a:t>Identification and </a:t>
                      </a:r>
                      <a:r>
                        <a:rPr kumimoji="0" lang="en-GB" sz="1100" b="0" i="0" u="none" strike="noStrike" kern="100" cap="none" spc="0" normalizeH="0" baseline="0" noProof="0">
                          <a:ln>
                            <a:noFill/>
                          </a:ln>
                          <a:solidFill>
                            <a:prstClr val="black"/>
                          </a:solidFill>
                          <a:effectLst/>
                          <a:uLnTx/>
                          <a:uFillTx/>
                          <a:latin typeface="Calibri" panose="020F0502020204030204" pitchFamily="34" charset="0"/>
                          <a:ea typeface="Noto Serif CJK SC"/>
                          <a:cs typeface="Lohit Devanagari"/>
                        </a:rPr>
                        <a:t>Development of refractory metal alloys and/or composite powders specifically designed for LPBF process.</a:t>
                      </a:r>
                      <a:endParaRPr kumimoji="0" lang="en-GB" sz="24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8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8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8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8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marL="0" marR="0" lvl="0" indent="0" algn="ctr" defTabSz="914400" rtl="0" eaLnBrk="1" fontAlgn="t" latinLnBrk="0" hangingPunct="1">
                        <a:lnSpc>
                          <a:spcPct val="115000"/>
                        </a:lnSpc>
                        <a:spcBef>
                          <a:spcPts val="600"/>
                        </a:spcBef>
                        <a:spcAft>
                          <a:spcPts val="600"/>
                        </a:spcAft>
                        <a:buClrTx/>
                        <a:buSzTx/>
                        <a:buFontTx/>
                        <a:buNone/>
                        <a:tabLst/>
                        <a:defRPr/>
                      </a:pPr>
                      <a:r>
                        <a:rPr lang="en-US" sz="1000" b="0" i="0" u="none" strike="noStrike" kern="100">
                          <a:effectLst/>
                          <a:latin typeface="Calibri" panose="020F0502020204030204" pitchFamily="34" charset="0"/>
                          <a:ea typeface="Noto Serif CJK SC"/>
                          <a:cs typeface="Lohit Devanagari"/>
                        </a:rPr>
                        <a:t> </a:t>
                      </a:r>
                      <a:endParaRPr lang="en-US" sz="18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8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marL="0" marR="0" lvl="0" indent="0" algn="ctr" defTabSz="914400" rtl="0" eaLnBrk="1" fontAlgn="t" latinLnBrk="0" hangingPunct="1">
                        <a:lnSpc>
                          <a:spcPct val="115000"/>
                        </a:lnSpc>
                        <a:spcBef>
                          <a:spcPts val="600"/>
                        </a:spcBef>
                        <a:spcAft>
                          <a:spcPts val="600"/>
                        </a:spcAft>
                        <a:buClrTx/>
                        <a:buSzTx/>
                        <a:buFontTx/>
                        <a:buNone/>
                        <a:tabLst/>
                        <a:defRPr/>
                      </a:pPr>
                      <a:endParaRPr lang="en-US" sz="18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t">
                        <a:lnSpc>
                          <a:spcPct val="115000"/>
                        </a:lnSpc>
                        <a:spcBef>
                          <a:spcPts val="600"/>
                        </a:spcBef>
                        <a:spcAft>
                          <a:spcPts val="600"/>
                        </a:spcAft>
                      </a:pPr>
                      <a:endParaRPr lang="en-US" sz="18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vMerge="1">
                  <a:txBody>
                    <a:bodyPr/>
                    <a:lstStyle/>
                    <a:p>
                      <a:pPr algn="ctr" fontAlgn="t">
                        <a:lnSpc>
                          <a:spcPct val="115000"/>
                        </a:lnSpc>
                        <a:spcBef>
                          <a:spcPts val="600"/>
                        </a:spcBef>
                        <a:spcAft>
                          <a:spcPts val="600"/>
                        </a:spcAft>
                      </a:pPr>
                      <a:endParaRPr lang="en-US" sz="1000" b="1" i="0" u="none" strike="noStrike">
                        <a:effectLst/>
                        <a:latin typeface="Calibri" panose="020F0502020204030204" pitchFamily="34" charset="0"/>
                        <a:cs typeface="Calibri" panose="020F050202020403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extLst>
                  <a:ext uri="{0D108BD9-81ED-4DB2-BD59-A6C34878D82A}">
                    <a16:rowId xmlns:a16="http://schemas.microsoft.com/office/drawing/2014/main" val="2453625653"/>
                  </a:ext>
                </a:extLst>
              </a:tr>
              <a:tr h="195915">
                <a:tc>
                  <a:txBody>
                    <a:bodyPr/>
                    <a:lstStyle/>
                    <a:p>
                      <a:pPr marL="0" marR="0" lvl="0" indent="0" algn="l" defTabSz="914400" rtl="0" eaLnBrk="1" fontAlgn="t" latinLnBrk="0" hangingPunct="1">
                        <a:lnSpc>
                          <a:spcPct val="115000"/>
                        </a:lnSpc>
                        <a:spcBef>
                          <a:spcPts val="600"/>
                        </a:spcBef>
                        <a:spcAft>
                          <a:spcPts val="600"/>
                        </a:spcAft>
                        <a:buClrTx/>
                        <a:buSzTx/>
                        <a:buFontTx/>
                        <a:buNone/>
                        <a:tabLst/>
                        <a:defRPr/>
                      </a:pPr>
                      <a:r>
                        <a:rPr lang="en-US" sz="1100" b="0" i="0" u="none" strike="noStrike" kern="100">
                          <a:effectLst/>
                          <a:latin typeface="Calibri" panose="020F0502020204030204" pitchFamily="34" charset="0"/>
                          <a:ea typeface="Noto Serif CJK SC"/>
                          <a:cs typeface="Lohit Devanagari"/>
                        </a:rPr>
                        <a:t>T1.4. </a:t>
                      </a:r>
                      <a:r>
                        <a:rPr lang="en-GB" sz="1100" b="0" i="0" u="none" strike="noStrike" kern="100">
                          <a:effectLst/>
                          <a:latin typeface="Calibri" panose="020F0502020204030204" pitchFamily="34" charset="0"/>
                          <a:ea typeface="Noto Serif CJK SC"/>
                          <a:cs typeface="Lohit Devanagari"/>
                        </a:rPr>
                        <a:t>Production</a:t>
                      </a:r>
                      <a:r>
                        <a:rPr lang="en-GB" sz="1100" b="0" i="0" u="none" strike="noStrike" kern="100" baseline="0">
                          <a:effectLst/>
                          <a:latin typeface="Calibri" panose="020F0502020204030204" pitchFamily="34" charset="0"/>
                          <a:ea typeface="Noto Serif CJK SC"/>
                          <a:cs typeface="Lohit Devanagari"/>
                        </a:rPr>
                        <a:t> and characterization</a:t>
                      </a:r>
                      <a:r>
                        <a:rPr lang="en-GB" sz="1100" b="0" i="0" u="none" strike="noStrike" kern="100">
                          <a:effectLst/>
                          <a:latin typeface="Calibri" panose="020F0502020204030204" pitchFamily="34" charset="0"/>
                          <a:ea typeface="Noto Serif CJK SC"/>
                          <a:cs typeface="Lohit Devanagari"/>
                        </a:rPr>
                        <a:t> of samples with innovative</a:t>
                      </a:r>
                      <a:r>
                        <a:rPr lang="en-GB" sz="1100" b="0" i="0" u="none" strike="noStrike" kern="100" baseline="0">
                          <a:effectLst/>
                          <a:latin typeface="Calibri" panose="020F0502020204030204" pitchFamily="34" charset="0"/>
                          <a:ea typeface="Noto Serif CJK SC"/>
                          <a:cs typeface="Lohit Devanagari"/>
                        </a:rPr>
                        <a:t> </a:t>
                      </a:r>
                      <a:r>
                        <a:rPr lang="en-GB" sz="1100" b="0" i="0" u="none" strike="noStrike" kern="100">
                          <a:effectLst/>
                          <a:latin typeface="Calibri" panose="020F0502020204030204" pitchFamily="34" charset="0"/>
                          <a:ea typeface="Noto Serif CJK SC"/>
                          <a:cs typeface="Lohit Devanagari"/>
                        </a:rPr>
                        <a:t>refractory metal</a:t>
                      </a:r>
                      <a:r>
                        <a:rPr lang="en-GB" sz="1100" b="0" i="0" u="none" strike="noStrike" kern="100" baseline="0">
                          <a:effectLst/>
                          <a:latin typeface="Calibri" panose="020F0502020204030204" pitchFamily="34" charset="0"/>
                          <a:ea typeface="Noto Serif CJK SC"/>
                          <a:cs typeface="Lohit Devanagari"/>
                        </a:rPr>
                        <a:t> alloys </a:t>
                      </a:r>
                      <a:r>
                        <a:rPr kumimoji="0" lang="en-GB" sz="1100" b="0" i="0" u="none" strike="noStrike" kern="100" cap="none" spc="0" normalizeH="0" baseline="0" noProof="0">
                          <a:ln>
                            <a:noFill/>
                          </a:ln>
                          <a:solidFill>
                            <a:prstClr val="black"/>
                          </a:solidFill>
                          <a:effectLst/>
                          <a:uLnTx/>
                          <a:uFillTx/>
                          <a:latin typeface="Calibri" panose="020F0502020204030204" pitchFamily="34" charset="0"/>
                          <a:ea typeface="Noto Serif CJK SC"/>
                          <a:cs typeface="Lohit Devanagari"/>
                        </a:rPr>
                        <a:t>and/or composite powders.</a:t>
                      </a:r>
                      <a:endParaRPr lang="en-US" sz="24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8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8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8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8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8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8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algn="ctr" fontAlgn="t">
                        <a:lnSpc>
                          <a:spcPct val="115000"/>
                        </a:lnSpc>
                        <a:spcBef>
                          <a:spcPts val="600"/>
                        </a:spcBef>
                        <a:spcAft>
                          <a:spcPts val="600"/>
                        </a:spcAft>
                      </a:pPr>
                      <a:endParaRPr lang="en-US" sz="18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a:txBody>
                    <a:bodyPr/>
                    <a:lstStyle/>
                    <a:p>
                      <a:pPr marL="0" marR="0" lvl="0" indent="0" algn="ctr" defTabSz="914400" rtl="0" eaLnBrk="1" fontAlgn="t" latinLnBrk="0" hangingPunct="1">
                        <a:lnSpc>
                          <a:spcPct val="115000"/>
                        </a:lnSpc>
                        <a:spcBef>
                          <a:spcPts val="600"/>
                        </a:spcBef>
                        <a:spcAft>
                          <a:spcPts val="600"/>
                        </a:spcAft>
                        <a:buClrTx/>
                        <a:buSzTx/>
                        <a:buFontTx/>
                        <a:buNone/>
                        <a:tabLst/>
                        <a:defRPr/>
                      </a:pPr>
                      <a:r>
                        <a:rPr lang="en-US" sz="1000" b="0" i="0" u="none" strike="noStrike" kern="100">
                          <a:effectLst/>
                          <a:latin typeface="Calibri" panose="020F0502020204030204" pitchFamily="34" charset="0"/>
                          <a:ea typeface="Noto Serif CJK SC"/>
                          <a:cs typeface="Lohit Devanagari"/>
                        </a:rPr>
                        <a:t> </a:t>
                      </a:r>
                      <a:endParaRPr lang="en-US" sz="18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tc vMerge="1">
                  <a:txBody>
                    <a:bodyPr/>
                    <a:lstStyle/>
                    <a:p>
                      <a:pPr marL="0" marR="0" lvl="0" indent="0" algn="ctr" defTabSz="914400" rtl="0" eaLnBrk="1" fontAlgn="t" latinLnBrk="0" hangingPunct="1">
                        <a:lnSpc>
                          <a:spcPct val="115000"/>
                        </a:lnSpc>
                        <a:spcBef>
                          <a:spcPts val="600"/>
                        </a:spcBef>
                        <a:spcAft>
                          <a:spcPts val="600"/>
                        </a:spcAft>
                        <a:buClrTx/>
                        <a:buSzTx/>
                        <a:buFontTx/>
                        <a:buNone/>
                        <a:tabLst/>
                        <a:defRPr/>
                      </a:pPr>
                      <a:endParaRPr lang="en-US" sz="1000" b="1" i="0" u="none" strike="noStrike">
                        <a:effectLst/>
                        <a:latin typeface="Calibri" panose="020F0502020204030204" pitchFamily="34" charset="0"/>
                        <a:cs typeface="Calibri" panose="020F050202020403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F0"/>
                    </a:solidFill>
                  </a:tcPr>
                </a:tc>
                <a:extLst>
                  <a:ext uri="{0D108BD9-81ED-4DB2-BD59-A6C34878D82A}">
                    <a16:rowId xmlns:a16="http://schemas.microsoft.com/office/drawing/2014/main" val="3505134956"/>
                  </a:ext>
                </a:extLst>
              </a:tr>
              <a:tr h="274647">
                <a:tc rowSpan="2">
                  <a:txBody>
                    <a:bodyPr/>
                    <a:lstStyle/>
                    <a:p>
                      <a:pPr algn="l" fontAlgn="t">
                        <a:lnSpc>
                          <a:spcPct val="115000"/>
                        </a:lnSpc>
                        <a:spcBef>
                          <a:spcPts val="600"/>
                        </a:spcBef>
                        <a:spcAft>
                          <a:spcPts val="600"/>
                        </a:spcAft>
                      </a:pPr>
                      <a:r>
                        <a:rPr lang="en-US" sz="1400" b="1" i="0" u="none" strike="noStrike" kern="100">
                          <a:effectLst/>
                          <a:latin typeface="Calibri" panose="020F0502020204030204" pitchFamily="34" charset="0"/>
                          <a:ea typeface="Noto Serif CJK SC"/>
                          <a:cs typeface="Lohit Devanagari"/>
                        </a:rPr>
                        <a:t>WP2. Development of Additively Manufactured Ion Source Components</a:t>
                      </a:r>
                      <a:endParaRPr lang="en-US" sz="3200" b="0" i="0" u="none" strike="noStrike">
                        <a:effectLst/>
                        <a:latin typeface="Arial" panose="020B0604020202020204" pitchFamily="34" charset="0"/>
                      </a:endParaRPr>
                    </a:p>
                  </a:txBody>
                  <a:tcPr marL="87887" marR="87887" marT="43943" marB="4394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fontAlgn="t">
                        <a:lnSpc>
                          <a:spcPct val="115000"/>
                        </a:lnSpc>
                        <a:spcBef>
                          <a:spcPts val="600"/>
                        </a:spcBef>
                        <a:spcAft>
                          <a:spcPts val="600"/>
                        </a:spcAft>
                      </a:pPr>
                      <a:r>
                        <a:rPr lang="en-US" sz="1000" b="1" i="0" u="none" strike="noStrike" kern="100">
                          <a:effectLst/>
                          <a:latin typeface="Calibri" panose="020F0502020204030204" pitchFamily="34" charset="0"/>
                          <a:ea typeface="Noto Serif CJK SC"/>
                          <a:cs typeface="Lohit Devanagari"/>
                        </a:rPr>
                        <a:t>year 1</a:t>
                      </a:r>
                      <a:endParaRPr lang="en-US" sz="1800" b="0" i="0" u="none" strike="noStrike">
                        <a:effectLst/>
                        <a:latin typeface="Arial" panose="020B0604020202020204" pitchFamily="34" charset="0"/>
                      </a:endParaRPr>
                    </a:p>
                  </a:txBody>
                  <a:tcPr marL="87887" marR="87887" marT="43943" marB="4394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lang="en-GB"/>
                    </a:p>
                  </a:txBody>
                  <a:tcPr/>
                </a:tc>
                <a:tc gridSpan="4">
                  <a:txBody>
                    <a:bodyPr/>
                    <a:lstStyle/>
                    <a:p>
                      <a:pPr algn="ctr" fontAlgn="t">
                        <a:lnSpc>
                          <a:spcPct val="115000"/>
                        </a:lnSpc>
                        <a:spcBef>
                          <a:spcPts val="600"/>
                        </a:spcBef>
                        <a:spcAft>
                          <a:spcPts val="600"/>
                        </a:spcAft>
                      </a:pPr>
                      <a:r>
                        <a:rPr lang="en-US" sz="1000" b="1" i="0" u="none" strike="noStrike" kern="100">
                          <a:effectLst/>
                          <a:latin typeface="Calibri" panose="020F0502020204030204" pitchFamily="34" charset="0"/>
                          <a:ea typeface="Noto Serif CJK SC"/>
                          <a:cs typeface="Lohit Devanagari"/>
                        </a:rPr>
                        <a:t>year 2</a:t>
                      </a:r>
                      <a:endParaRPr lang="en-US" sz="1800" b="0" i="0" u="none" strike="noStrike">
                        <a:effectLst/>
                        <a:latin typeface="Arial" panose="020B0604020202020204" pitchFamily="34" charset="0"/>
                      </a:endParaRPr>
                    </a:p>
                  </a:txBody>
                  <a:tcPr marL="87887" marR="87887" marT="43943" marB="4394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lnT w="12700" cap="flat" cmpd="sng" algn="ctr">
                      <a:solidFill>
                        <a:srgbClr val="000000"/>
                      </a:solidFill>
                      <a:prstDash val="solid"/>
                      <a:round/>
                      <a:headEnd type="none" w="med" len="med"/>
                      <a:tailEnd type="none" w="med" len="med"/>
                    </a:lnT>
                  </a:tcPr>
                </a:tc>
                <a:tc>
                  <a:txBody>
                    <a:bodyPr/>
                    <a:lstStyle/>
                    <a:p>
                      <a:pPr algn="ctr" fontAlgn="t">
                        <a:lnSpc>
                          <a:spcPct val="115000"/>
                        </a:lnSpc>
                        <a:spcBef>
                          <a:spcPts val="600"/>
                        </a:spcBef>
                        <a:spcAft>
                          <a:spcPts val="600"/>
                        </a:spcAft>
                      </a:pPr>
                      <a:r>
                        <a:rPr lang="en-US" sz="1000" b="1" i="0" u="none" strike="noStrike">
                          <a:effectLst/>
                          <a:latin typeface="Calibri" panose="020F0502020204030204" pitchFamily="34" charset="0"/>
                          <a:cs typeface="Calibri" panose="020F0502020204030204" pitchFamily="34" charset="0"/>
                        </a:rPr>
                        <a:t>End of IIF</a:t>
                      </a:r>
                    </a:p>
                  </a:txBody>
                  <a:tcPr marL="87887" marR="87887" marT="43943" marB="4394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2445731958"/>
                  </a:ext>
                </a:extLst>
              </a:tr>
              <a:tr h="195915">
                <a:tc vMerge="1">
                  <a:txBody>
                    <a:bodyPr/>
                    <a:lstStyle/>
                    <a:p>
                      <a:endParaRPr lang="en-GB"/>
                    </a:p>
                  </a:txBody>
                  <a:tcPr/>
                </a:tc>
                <a:tc>
                  <a:txBody>
                    <a:bodyPr/>
                    <a:lstStyle/>
                    <a:p>
                      <a:pPr algn="l" fontAlgn="t">
                        <a:lnSpc>
                          <a:spcPct val="115000"/>
                        </a:lnSpc>
                        <a:spcBef>
                          <a:spcPts val="600"/>
                        </a:spcBef>
                        <a:spcAft>
                          <a:spcPts val="600"/>
                        </a:spcAft>
                      </a:pPr>
                      <a:r>
                        <a:rPr lang="en-US" sz="1000" b="1" i="0" u="none" strike="noStrike" kern="100">
                          <a:effectLst/>
                          <a:latin typeface="Calibri" panose="020F0502020204030204" pitchFamily="34" charset="0"/>
                          <a:ea typeface="Noto Serif CJK SC"/>
                          <a:cs typeface="Lohit Devanagari"/>
                        </a:rPr>
                        <a:t>M3</a:t>
                      </a:r>
                      <a:endParaRPr lang="en-US" sz="18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600"/>
                        </a:spcBef>
                        <a:spcAft>
                          <a:spcPts val="600"/>
                        </a:spcAft>
                      </a:pPr>
                      <a:r>
                        <a:rPr lang="en-US" sz="1000" b="1" i="0" u="none" strike="noStrike" kern="100">
                          <a:effectLst/>
                          <a:latin typeface="Calibri" panose="020F0502020204030204" pitchFamily="34" charset="0"/>
                          <a:ea typeface="Noto Serif CJK SC"/>
                          <a:cs typeface="Lohit Devanagari"/>
                        </a:rPr>
                        <a:t>M6</a:t>
                      </a:r>
                      <a:endParaRPr lang="en-US" sz="18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600"/>
                        </a:spcBef>
                        <a:spcAft>
                          <a:spcPts val="600"/>
                        </a:spcAft>
                      </a:pPr>
                      <a:r>
                        <a:rPr lang="en-US" sz="1000" b="1" i="0" u="none" strike="noStrike" kern="100">
                          <a:effectLst/>
                          <a:latin typeface="Calibri" panose="020F0502020204030204" pitchFamily="34" charset="0"/>
                          <a:ea typeface="Noto Serif CJK SC"/>
                          <a:cs typeface="Lohit Devanagari"/>
                        </a:rPr>
                        <a:t>M9</a:t>
                      </a:r>
                      <a:endParaRPr lang="en-US" sz="18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600"/>
                        </a:spcBef>
                        <a:spcAft>
                          <a:spcPts val="600"/>
                        </a:spcAft>
                      </a:pPr>
                      <a:r>
                        <a:rPr lang="en-US" sz="1000" b="1" i="0" u="none" strike="noStrike" kern="100">
                          <a:effectLst/>
                          <a:latin typeface="Calibri" panose="020F0502020204030204" pitchFamily="34" charset="0"/>
                          <a:ea typeface="Noto Serif CJK SC"/>
                          <a:cs typeface="Lohit Devanagari"/>
                        </a:rPr>
                        <a:t>M12</a:t>
                      </a:r>
                      <a:endParaRPr lang="en-US" sz="18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600"/>
                        </a:spcBef>
                        <a:spcAft>
                          <a:spcPts val="600"/>
                        </a:spcAft>
                      </a:pPr>
                      <a:r>
                        <a:rPr lang="en-US" sz="1000" b="1" i="0" u="none" strike="noStrike" kern="100">
                          <a:effectLst/>
                          <a:latin typeface="Calibri" panose="020F0502020204030204" pitchFamily="34" charset="0"/>
                          <a:ea typeface="Noto Serif CJK SC"/>
                          <a:cs typeface="Lohit Devanagari"/>
                        </a:rPr>
                        <a:t>M15</a:t>
                      </a:r>
                      <a:endParaRPr lang="en-US" sz="18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600"/>
                        </a:spcBef>
                        <a:spcAft>
                          <a:spcPts val="600"/>
                        </a:spcAft>
                      </a:pPr>
                      <a:r>
                        <a:rPr lang="en-US" sz="1000" b="1" i="0" u="none" strike="noStrike" kern="100">
                          <a:effectLst/>
                          <a:latin typeface="Calibri" panose="020F0502020204030204" pitchFamily="34" charset="0"/>
                          <a:ea typeface="Noto Serif CJK SC"/>
                          <a:cs typeface="Lohit Devanagari"/>
                        </a:rPr>
                        <a:t>M18</a:t>
                      </a:r>
                      <a:endParaRPr lang="en-US" sz="18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600"/>
                        </a:spcBef>
                        <a:spcAft>
                          <a:spcPts val="600"/>
                        </a:spcAft>
                      </a:pPr>
                      <a:r>
                        <a:rPr lang="en-US" sz="1000" b="1" i="0" u="none" strike="noStrike" kern="100">
                          <a:effectLst/>
                          <a:latin typeface="Calibri" panose="020F0502020204030204" pitchFamily="34" charset="0"/>
                          <a:ea typeface="Noto Serif CJK SC"/>
                          <a:cs typeface="Lohit Devanagari"/>
                        </a:rPr>
                        <a:t>M21</a:t>
                      </a:r>
                      <a:endParaRPr lang="en-US" sz="18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600"/>
                        </a:spcBef>
                        <a:spcAft>
                          <a:spcPts val="600"/>
                        </a:spcAft>
                      </a:pPr>
                      <a:r>
                        <a:rPr lang="en-US" sz="1000" b="1" i="0" u="none" strike="noStrike" kern="100">
                          <a:effectLst/>
                          <a:latin typeface="Calibri" panose="020F0502020204030204" pitchFamily="34" charset="0"/>
                          <a:ea typeface="Noto Serif CJK SC"/>
                          <a:cs typeface="Lohit Devanagari"/>
                        </a:rPr>
                        <a:t>M22</a:t>
                      </a:r>
                      <a:endParaRPr lang="en-US" sz="18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a:txBody>
                    <a:bodyPr/>
                    <a:lstStyle/>
                    <a:p>
                      <a:pPr algn="ctr" fontAlgn="t">
                        <a:lnSpc>
                          <a:spcPct val="115000"/>
                        </a:lnSpc>
                        <a:spcBef>
                          <a:spcPts val="600"/>
                        </a:spcBef>
                        <a:spcAft>
                          <a:spcPts val="600"/>
                        </a:spcAft>
                      </a:pPr>
                      <a:r>
                        <a:rPr lang="en-US" sz="1000" b="1" i="0" u="none" strike="noStrike">
                          <a:effectLst/>
                          <a:latin typeface="Calibri" panose="020F0502020204030204" pitchFamily="34" charset="0"/>
                          <a:cs typeface="Calibri" panose="020F0502020204030204" pitchFamily="34" charset="0"/>
                        </a:rPr>
                        <a:t>M26</a:t>
                      </a: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3298682478"/>
                  </a:ext>
                </a:extLst>
              </a:tr>
              <a:tr h="347520">
                <a:tc>
                  <a:txBody>
                    <a:bodyPr/>
                    <a:lstStyle/>
                    <a:p>
                      <a:pPr algn="l" fontAlgn="t">
                        <a:lnSpc>
                          <a:spcPct val="115000"/>
                        </a:lnSpc>
                        <a:spcBef>
                          <a:spcPts val="600"/>
                        </a:spcBef>
                        <a:spcAft>
                          <a:spcPts val="600"/>
                        </a:spcAft>
                      </a:pPr>
                      <a:r>
                        <a:rPr lang="en-GB" sz="1100" b="0" i="0" u="none" strike="noStrike" kern="100">
                          <a:effectLst/>
                          <a:latin typeface="Calibri" panose="020F0502020204030204" pitchFamily="34" charset="0"/>
                          <a:ea typeface="Noto Serif CJK SC"/>
                          <a:cs typeface="Lohit Devanagari"/>
                        </a:rPr>
                        <a:t>T2.1. Multiphysics Simulation of Ion Sources with dedicated numerical models.</a:t>
                      </a:r>
                      <a:endParaRPr lang="en-GB" sz="24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0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000" b="0" i="0" u="sng"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0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t">
                        <a:lnSpc>
                          <a:spcPct val="115000"/>
                        </a:lnSpc>
                        <a:spcBef>
                          <a:spcPts val="600"/>
                        </a:spcBef>
                        <a:spcAft>
                          <a:spcPts val="600"/>
                        </a:spcAft>
                      </a:pPr>
                      <a:endParaRPr lang="en-US" sz="10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0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000" b="0" i="0" u="sng"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0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0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rowSpan="4">
                  <a:txBody>
                    <a:bodyPr/>
                    <a:lstStyle/>
                    <a:p>
                      <a:pPr algn="ctr" fontAlgn="t">
                        <a:lnSpc>
                          <a:spcPct val="115000"/>
                        </a:lnSpc>
                        <a:spcBef>
                          <a:spcPts val="600"/>
                        </a:spcBef>
                        <a:spcAft>
                          <a:spcPts val="600"/>
                        </a:spcAft>
                      </a:pPr>
                      <a:r>
                        <a:rPr lang="en-US" sz="1000" b="1" i="0" u="none" strike="noStrike">
                          <a:effectLst/>
                          <a:latin typeface="Calibri" panose="020F0502020204030204" pitchFamily="34" charset="0"/>
                          <a:cs typeface="Calibri" panose="020F0502020204030204" pitchFamily="34" charset="0"/>
                        </a:rPr>
                        <a:t>MS.2</a:t>
                      </a:r>
                    </a:p>
                  </a:txBody>
                  <a:tcPr marL="65915" marR="65915" marT="91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2191302166"/>
                  </a:ext>
                </a:extLst>
              </a:tr>
              <a:tr h="195915">
                <a:tc>
                  <a:txBody>
                    <a:bodyPr/>
                    <a:lstStyle/>
                    <a:p>
                      <a:pPr algn="l" fontAlgn="t">
                        <a:lnSpc>
                          <a:spcPct val="115000"/>
                        </a:lnSpc>
                        <a:spcBef>
                          <a:spcPts val="600"/>
                        </a:spcBef>
                        <a:spcAft>
                          <a:spcPts val="600"/>
                        </a:spcAft>
                      </a:pPr>
                      <a:r>
                        <a:rPr lang="en-GB" sz="1100" b="0" i="0" u="none" strike="noStrike" kern="100">
                          <a:effectLst/>
                          <a:latin typeface="Calibri" panose="020F0502020204030204" pitchFamily="34" charset="0"/>
                          <a:ea typeface="Noto Serif CJK SC"/>
                          <a:cs typeface="Lohit Devanagari"/>
                        </a:rPr>
                        <a:t>T2.2. Redesign of specific Ion Source components for an improved assembly repeatability considering hybrid AM-traditional techniques.</a:t>
                      </a:r>
                      <a:endParaRPr lang="en-GB" sz="24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0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0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0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0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0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0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0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0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gn="ctr" fontAlgn="t">
                        <a:lnSpc>
                          <a:spcPct val="115000"/>
                        </a:lnSpc>
                        <a:spcBef>
                          <a:spcPts val="600"/>
                        </a:spcBef>
                        <a:spcAft>
                          <a:spcPts val="600"/>
                        </a:spcAft>
                      </a:pPr>
                      <a:endParaRPr lang="en-US" sz="1000" b="1" i="0" u="none" strike="noStrike">
                        <a:effectLst/>
                        <a:latin typeface="Calibri" panose="020F0502020204030204" pitchFamily="34" charset="0"/>
                        <a:cs typeface="Calibri" panose="020F050202020403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2447495554"/>
                  </a:ext>
                </a:extLst>
              </a:tr>
              <a:tr h="195915">
                <a:tc>
                  <a:txBody>
                    <a:bodyPr/>
                    <a:lstStyle/>
                    <a:p>
                      <a:pPr algn="l" fontAlgn="t">
                        <a:lnSpc>
                          <a:spcPct val="115000"/>
                        </a:lnSpc>
                        <a:spcBef>
                          <a:spcPts val="600"/>
                        </a:spcBef>
                        <a:spcAft>
                          <a:spcPts val="600"/>
                        </a:spcAft>
                      </a:pPr>
                      <a:r>
                        <a:rPr lang="en-GB" sz="1100" b="0" i="0" u="none" strike="noStrike" kern="100">
                          <a:effectLst/>
                          <a:latin typeface="Calibri" panose="020F0502020204030204" pitchFamily="34" charset="0"/>
                          <a:ea typeface="Noto Serif CJK SC"/>
                          <a:cs typeface="Times New Roman" panose="02020603050405020304" pitchFamily="18" charset="0"/>
                        </a:rPr>
                        <a:t>T2.3. Development of innovative Additively Manufactured free-form geometries to improve the performance of specific Ion Source components.</a:t>
                      </a:r>
                      <a:endParaRPr lang="en-GB" sz="24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0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0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0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t">
                        <a:lnSpc>
                          <a:spcPct val="115000"/>
                        </a:lnSpc>
                        <a:spcBef>
                          <a:spcPts val="600"/>
                        </a:spcBef>
                        <a:spcAft>
                          <a:spcPts val="600"/>
                        </a:spcAft>
                      </a:pPr>
                      <a:endParaRPr lang="en-US" sz="10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0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t">
                        <a:lnSpc>
                          <a:spcPct val="115000"/>
                        </a:lnSpc>
                        <a:spcBef>
                          <a:spcPts val="600"/>
                        </a:spcBef>
                        <a:spcAft>
                          <a:spcPts val="600"/>
                        </a:spcAft>
                      </a:pPr>
                      <a:endParaRPr lang="en-US" sz="1000" b="0" i="0" u="sng"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0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marL="0" algn="ctr" defTabSz="914400" rtl="0" eaLnBrk="1" fontAlgn="t" latinLnBrk="0" hangingPunct="1">
                        <a:lnSpc>
                          <a:spcPct val="115000"/>
                        </a:lnSpc>
                        <a:spcBef>
                          <a:spcPts val="600"/>
                        </a:spcBef>
                        <a:spcAft>
                          <a:spcPts val="600"/>
                        </a:spcAft>
                      </a:pPr>
                      <a:endParaRPr lang="en-US" sz="1000" b="0" i="0" u="sng" strike="noStrike" kern="100">
                        <a:solidFill>
                          <a:srgbClr val="000000"/>
                        </a:solidFill>
                        <a:effectLst/>
                        <a:latin typeface="Calibri" panose="020F050202020403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vMerge="1">
                  <a:txBody>
                    <a:bodyPr/>
                    <a:lstStyle/>
                    <a:p>
                      <a:pPr algn="ctr" fontAlgn="t">
                        <a:lnSpc>
                          <a:spcPct val="115000"/>
                        </a:lnSpc>
                        <a:spcBef>
                          <a:spcPts val="600"/>
                        </a:spcBef>
                        <a:spcAft>
                          <a:spcPts val="600"/>
                        </a:spcAft>
                      </a:pPr>
                      <a:endParaRPr lang="en-US" sz="1000" b="1" i="0" u="none" strike="noStrike">
                        <a:effectLst/>
                        <a:latin typeface="Calibri" panose="020F0502020204030204" pitchFamily="34" charset="0"/>
                        <a:cs typeface="Calibri" panose="020F050202020403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3872590416"/>
                  </a:ext>
                </a:extLst>
              </a:tr>
              <a:tr h="195915">
                <a:tc>
                  <a:txBody>
                    <a:bodyPr/>
                    <a:lstStyle/>
                    <a:p>
                      <a:pPr algn="l" fontAlgn="t">
                        <a:lnSpc>
                          <a:spcPct val="115000"/>
                        </a:lnSpc>
                        <a:spcBef>
                          <a:spcPts val="600"/>
                        </a:spcBef>
                        <a:spcAft>
                          <a:spcPts val="600"/>
                        </a:spcAft>
                      </a:pPr>
                      <a:r>
                        <a:rPr lang="en-GB" sz="1100" b="0" i="0" u="none" strike="noStrike" kern="100">
                          <a:effectLst/>
                          <a:latin typeface="Calibri" panose="020F0502020204030204" pitchFamily="34" charset="0"/>
                          <a:ea typeface="Noto Serif CJK SC"/>
                          <a:cs typeface="Times New Roman" panose="02020603050405020304" pitchFamily="18" charset="0"/>
                        </a:rPr>
                        <a:t>T2.4. Development of a fully AM Ion Source prototype for off-line / on-line tests.</a:t>
                      </a:r>
                      <a:endParaRPr lang="en-GB" sz="24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15000"/>
                        </a:lnSpc>
                        <a:spcBef>
                          <a:spcPts val="600"/>
                        </a:spcBef>
                        <a:spcAft>
                          <a:spcPts val="600"/>
                        </a:spcAft>
                      </a:pPr>
                      <a:r>
                        <a:rPr lang="en-GB" sz="1000" b="0" i="0" u="none" strike="noStrike" kern="100">
                          <a:effectLst/>
                          <a:latin typeface="Calibri" panose="020F0502020204030204" pitchFamily="34" charset="0"/>
                          <a:ea typeface="Noto Serif CJK SC"/>
                          <a:cs typeface="Lohit Devanagari"/>
                        </a:rPr>
                        <a:t> </a:t>
                      </a:r>
                      <a:endParaRPr lang="en-GB" sz="10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15000"/>
                        </a:lnSpc>
                        <a:spcBef>
                          <a:spcPts val="600"/>
                        </a:spcBef>
                        <a:spcAft>
                          <a:spcPts val="600"/>
                        </a:spcAft>
                      </a:pPr>
                      <a:r>
                        <a:rPr lang="en-GB" sz="1000" b="0" i="0" u="none" strike="noStrike" kern="100">
                          <a:effectLst/>
                          <a:latin typeface="Calibri" panose="020F0502020204030204" pitchFamily="34" charset="0"/>
                          <a:ea typeface="Noto Serif CJK SC"/>
                          <a:cs typeface="Lohit Devanagari"/>
                        </a:rPr>
                        <a:t> </a:t>
                      </a:r>
                      <a:endParaRPr lang="en-GB" sz="10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t">
                        <a:lnSpc>
                          <a:spcPct val="115000"/>
                        </a:lnSpc>
                        <a:spcBef>
                          <a:spcPts val="600"/>
                        </a:spcBef>
                        <a:spcAft>
                          <a:spcPts val="600"/>
                        </a:spcAft>
                      </a:pPr>
                      <a:r>
                        <a:rPr lang="en-GB" sz="1000" b="0" i="0" u="none" strike="noStrike" kern="100">
                          <a:effectLst/>
                          <a:latin typeface="Calibri" panose="020F0502020204030204" pitchFamily="34" charset="0"/>
                          <a:ea typeface="Noto Serif CJK SC"/>
                          <a:cs typeface="Lohit Devanagari"/>
                        </a:rPr>
                        <a:t> </a:t>
                      </a:r>
                      <a:endParaRPr lang="en-GB" sz="10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600"/>
                        </a:spcBef>
                        <a:spcAft>
                          <a:spcPts val="600"/>
                        </a:spcAft>
                      </a:pPr>
                      <a:r>
                        <a:rPr lang="en-GB" sz="1000" b="0" i="0" u="none" strike="noStrike" kern="100">
                          <a:effectLst/>
                          <a:latin typeface="Calibri" panose="020F0502020204030204" pitchFamily="34" charset="0"/>
                          <a:ea typeface="Noto Serif CJK SC"/>
                          <a:cs typeface="Lohit Devanagari"/>
                        </a:rPr>
                        <a:t> </a:t>
                      </a:r>
                      <a:endParaRPr lang="en-GB" sz="1000" b="0" i="0" u="sng"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algn="ctr" fontAlgn="t">
                        <a:lnSpc>
                          <a:spcPct val="115000"/>
                        </a:lnSpc>
                        <a:spcBef>
                          <a:spcPts val="600"/>
                        </a:spcBef>
                        <a:spcAft>
                          <a:spcPts val="600"/>
                        </a:spcAft>
                      </a:pPr>
                      <a:r>
                        <a:rPr lang="en-GB" sz="1000" b="0" i="0" u="none" strike="noStrike" kern="100">
                          <a:effectLst/>
                          <a:latin typeface="Calibri" panose="020F0502020204030204" pitchFamily="34" charset="0"/>
                          <a:ea typeface="Noto Serif CJK SC"/>
                          <a:cs typeface="Lohit Devanagari"/>
                        </a:rPr>
                        <a:t> </a:t>
                      </a:r>
                      <a:endParaRPr lang="en-GB" sz="10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t">
                        <a:lnSpc>
                          <a:spcPct val="115000"/>
                        </a:lnSpc>
                        <a:spcBef>
                          <a:spcPts val="600"/>
                        </a:spcBef>
                        <a:spcAft>
                          <a:spcPts val="600"/>
                        </a:spcAft>
                      </a:pPr>
                      <a:r>
                        <a:rPr lang="en-GB" sz="1000" b="0" i="0" u="none" strike="noStrike" kern="100">
                          <a:effectLst/>
                          <a:latin typeface="Calibri" panose="020F0502020204030204" pitchFamily="34" charset="0"/>
                          <a:ea typeface="Noto Serif CJK SC"/>
                          <a:cs typeface="Lohit Devanagari"/>
                        </a:rPr>
                        <a:t> </a:t>
                      </a:r>
                      <a:endParaRPr lang="en-GB" sz="10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t">
                        <a:lnSpc>
                          <a:spcPct val="115000"/>
                        </a:lnSpc>
                        <a:spcBef>
                          <a:spcPts val="600"/>
                        </a:spcBef>
                        <a:spcAft>
                          <a:spcPts val="600"/>
                        </a:spcAft>
                      </a:pPr>
                      <a:r>
                        <a:rPr lang="en-GB" sz="1000" b="0" i="0" u="none" strike="noStrike" kern="100">
                          <a:effectLst/>
                          <a:latin typeface="Calibri" panose="020F0502020204030204" pitchFamily="34" charset="0"/>
                          <a:ea typeface="Noto Serif CJK SC"/>
                          <a:cs typeface="Lohit Devanagari"/>
                        </a:rPr>
                        <a:t> </a:t>
                      </a:r>
                      <a:endParaRPr lang="en-GB" sz="10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a:txBody>
                    <a:bodyPr/>
                    <a:lstStyle/>
                    <a:p>
                      <a:pPr algn="ctr" fontAlgn="t">
                        <a:lnSpc>
                          <a:spcPct val="115000"/>
                        </a:lnSpc>
                        <a:spcBef>
                          <a:spcPts val="600"/>
                        </a:spcBef>
                        <a:spcAft>
                          <a:spcPts val="600"/>
                        </a:spcAft>
                      </a:pPr>
                      <a:endParaRPr lang="en-US" sz="10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tc vMerge="1">
                  <a:txBody>
                    <a:bodyPr/>
                    <a:lstStyle/>
                    <a:p>
                      <a:pPr marL="0" marR="0" lvl="0" indent="0" algn="ctr" defTabSz="914400" rtl="0" eaLnBrk="1" fontAlgn="t" latinLnBrk="0" hangingPunct="1">
                        <a:lnSpc>
                          <a:spcPct val="115000"/>
                        </a:lnSpc>
                        <a:spcBef>
                          <a:spcPts val="600"/>
                        </a:spcBef>
                        <a:spcAft>
                          <a:spcPts val="600"/>
                        </a:spcAft>
                        <a:buClrTx/>
                        <a:buSzTx/>
                        <a:buFontTx/>
                        <a:buNone/>
                        <a:tabLst/>
                        <a:defRPr/>
                      </a:pPr>
                      <a:endParaRPr lang="en-US" sz="1000" b="1" i="0" u="none" strike="noStrike">
                        <a:effectLst/>
                        <a:latin typeface="Calibri" panose="020F0502020204030204" pitchFamily="34" charset="0"/>
                        <a:cs typeface="Calibri" panose="020F050202020403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C000"/>
                    </a:solidFill>
                  </a:tcPr>
                </a:tc>
                <a:extLst>
                  <a:ext uri="{0D108BD9-81ED-4DB2-BD59-A6C34878D82A}">
                    <a16:rowId xmlns:a16="http://schemas.microsoft.com/office/drawing/2014/main" val="1429879854"/>
                  </a:ext>
                </a:extLst>
              </a:tr>
              <a:tr h="274647">
                <a:tc rowSpan="2">
                  <a:txBody>
                    <a:bodyPr/>
                    <a:lstStyle/>
                    <a:p>
                      <a:pPr algn="l" fontAlgn="t">
                        <a:lnSpc>
                          <a:spcPct val="115000"/>
                        </a:lnSpc>
                        <a:spcBef>
                          <a:spcPts val="600"/>
                        </a:spcBef>
                        <a:spcAft>
                          <a:spcPts val="600"/>
                        </a:spcAft>
                      </a:pPr>
                      <a:r>
                        <a:rPr lang="en-US" sz="1400" b="1" i="0" u="none" strike="noStrike" kern="100">
                          <a:effectLst/>
                          <a:latin typeface="Calibri" panose="020F0502020204030204" pitchFamily="34" charset="0"/>
                          <a:ea typeface="Noto Serif CJK SC"/>
                          <a:cs typeface="Lohit Devanagari"/>
                        </a:rPr>
                        <a:t>WP3. High Temperature Tests and Beam Production with Additively Manufactured Ion Source Components</a:t>
                      </a:r>
                      <a:endParaRPr lang="en-US" sz="3200" b="0" i="0" u="none" strike="noStrike">
                        <a:effectLst/>
                        <a:latin typeface="Arial" panose="020B0604020202020204" pitchFamily="34" charset="0"/>
                      </a:endParaRPr>
                    </a:p>
                  </a:txBody>
                  <a:tcPr marL="87887" marR="87887" marT="43943" marB="4394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gridSpan="4">
                  <a:txBody>
                    <a:bodyPr/>
                    <a:lstStyle/>
                    <a:p>
                      <a:pPr algn="ctr" fontAlgn="t">
                        <a:lnSpc>
                          <a:spcPct val="115000"/>
                        </a:lnSpc>
                        <a:spcBef>
                          <a:spcPts val="600"/>
                        </a:spcBef>
                        <a:spcAft>
                          <a:spcPts val="600"/>
                        </a:spcAft>
                      </a:pPr>
                      <a:r>
                        <a:rPr lang="en-US" sz="1000" b="1" i="0" u="none" strike="noStrike" kern="100">
                          <a:effectLst/>
                          <a:latin typeface="Calibri" panose="020F0502020204030204" pitchFamily="34" charset="0"/>
                          <a:ea typeface="Noto Serif CJK SC"/>
                          <a:cs typeface="Lohit Devanagari"/>
                        </a:rPr>
                        <a:t>year 1</a:t>
                      </a:r>
                      <a:endParaRPr lang="en-US" sz="1800" b="0" i="0" u="none" strike="noStrike">
                        <a:effectLst/>
                        <a:latin typeface="Arial" panose="020B0604020202020204" pitchFamily="34" charset="0"/>
                      </a:endParaRPr>
                    </a:p>
                  </a:txBody>
                  <a:tcPr marL="87887" marR="87887" marT="43943" marB="4394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lnL w="12700" cap="flat" cmpd="sng" algn="ctr">
                      <a:solidFill>
                        <a:srgbClr val="000000"/>
                      </a:solidFill>
                      <a:prstDash val="solid"/>
                      <a:round/>
                      <a:headEnd type="none" w="med" len="med"/>
                      <a:tailEnd type="none" w="med" len="med"/>
                    </a:lnL>
                    <a:lnT w="12700" cap="flat" cmpd="sng" algn="ctr">
                      <a:solidFill>
                        <a:srgbClr val="000000"/>
                      </a:solidFill>
                      <a:prstDash val="solid"/>
                      <a:round/>
                      <a:headEnd type="none" w="med" len="med"/>
                      <a:tailEnd type="none" w="med" len="med"/>
                    </a:lnT>
                  </a:tcPr>
                </a:tc>
                <a:tc hMerge="1">
                  <a:txBody>
                    <a:bodyPr/>
                    <a:lstStyle/>
                    <a:p>
                      <a:endParaRPr lang="en-GB"/>
                    </a:p>
                  </a:txBody>
                  <a:tcPr/>
                </a:tc>
                <a:tc gridSpan="4">
                  <a:txBody>
                    <a:bodyPr/>
                    <a:lstStyle/>
                    <a:p>
                      <a:pPr algn="ctr" fontAlgn="t">
                        <a:lnSpc>
                          <a:spcPct val="115000"/>
                        </a:lnSpc>
                        <a:spcBef>
                          <a:spcPts val="600"/>
                        </a:spcBef>
                        <a:spcAft>
                          <a:spcPts val="600"/>
                        </a:spcAft>
                      </a:pPr>
                      <a:r>
                        <a:rPr lang="en-US" sz="1000" b="1" i="0" u="none" strike="noStrike" kern="100">
                          <a:effectLst/>
                          <a:latin typeface="Calibri" panose="020F0502020204030204" pitchFamily="34" charset="0"/>
                          <a:ea typeface="Noto Serif CJK SC"/>
                          <a:cs typeface="Lohit Devanagari"/>
                        </a:rPr>
                        <a:t>year 2</a:t>
                      </a:r>
                      <a:endParaRPr lang="en-US" sz="1800" b="0" i="0" u="none" strike="noStrike">
                        <a:effectLst/>
                        <a:latin typeface="Arial" panose="020B0604020202020204" pitchFamily="34" charset="0"/>
                      </a:endParaRPr>
                    </a:p>
                  </a:txBody>
                  <a:tcPr marL="87887" marR="87887" marT="43943" marB="4394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lnT w="12700" cap="flat" cmpd="sng" algn="ctr">
                      <a:solidFill>
                        <a:srgbClr val="000000"/>
                      </a:solidFill>
                      <a:prstDash val="solid"/>
                      <a:round/>
                      <a:headEnd type="none" w="med" len="med"/>
                      <a:tailEnd type="none" w="med" len="med"/>
                    </a:lnT>
                  </a:tcPr>
                </a:tc>
                <a:tc>
                  <a:txBody>
                    <a:bodyPr/>
                    <a:lstStyle/>
                    <a:p>
                      <a:pPr algn="ctr" fontAlgn="t">
                        <a:lnSpc>
                          <a:spcPct val="115000"/>
                        </a:lnSpc>
                        <a:spcBef>
                          <a:spcPts val="600"/>
                        </a:spcBef>
                        <a:spcAft>
                          <a:spcPts val="600"/>
                        </a:spcAft>
                      </a:pPr>
                      <a:r>
                        <a:rPr lang="en-US" sz="1000" b="1" i="0" u="none" strike="noStrike">
                          <a:effectLst/>
                          <a:latin typeface="Calibri" panose="020F0502020204030204" pitchFamily="34" charset="0"/>
                          <a:cs typeface="Calibri" panose="020F0502020204030204" pitchFamily="34" charset="0"/>
                        </a:rPr>
                        <a:t>End of IIF</a:t>
                      </a:r>
                    </a:p>
                  </a:txBody>
                  <a:tcPr marL="87887" marR="87887" marT="43943" marB="43943">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tcPr>
                </a:tc>
                <a:extLst>
                  <a:ext uri="{0D108BD9-81ED-4DB2-BD59-A6C34878D82A}">
                    <a16:rowId xmlns:a16="http://schemas.microsoft.com/office/drawing/2014/main" val="587861995"/>
                  </a:ext>
                </a:extLst>
              </a:tr>
              <a:tr h="195915">
                <a:tc vMerge="1">
                  <a:txBody>
                    <a:bodyPr/>
                    <a:lstStyle/>
                    <a:p>
                      <a:endParaRPr lang="en-GB"/>
                    </a:p>
                  </a:txBody>
                  <a:tcPr/>
                </a:tc>
                <a:tc>
                  <a:txBody>
                    <a:bodyPr/>
                    <a:lstStyle/>
                    <a:p>
                      <a:pPr algn="l" fontAlgn="t">
                        <a:lnSpc>
                          <a:spcPct val="115000"/>
                        </a:lnSpc>
                        <a:spcBef>
                          <a:spcPts val="600"/>
                        </a:spcBef>
                        <a:spcAft>
                          <a:spcPts val="600"/>
                        </a:spcAft>
                      </a:pPr>
                      <a:r>
                        <a:rPr lang="en-US" sz="1000" b="1" i="0" u="none" strike="noStrike" kern="100">
                          <a:effectLst/>
                          <a:latin typeface="Calibri" panose="020F0502020204030204" pitchFamily="34" charset="0"/>
                          <a:ea typeface="Noto Serif CJK SC"/>
                          <a:cs typeface="Lohit Devanagari"/>
                        </a:rPr>
                        <a:t>M3</a:t>
                      </a:r>
                      <a:endParaRPr lang="en-US" sz="18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600"/>
                        </a:spcBef>
                        <a:spcAft>
                          <a:spcPts val="600"/>
                        </a:spcAft>
                      </a:pPr>
                      <a:r>
                        <a:rPr lang="en-US" sz="1000" b="1" i="0" u="none" strike="noStrike" kern="100">
                          <a:effectLst/>
                          <a:latin typeface="Calibri" panose="020F0502020204030204" pitchFamily="34" charset="0"/>
                          <a:ea typeface="Noto Serif CJK SC"/>
                          <a:cs typeface="Lohit Devanagari"/>
                        </a:rPr>
                        <a:t>M6</a:t>
                      </a:r>
                      <a:endParaRPr lang="en-US" sz="18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600"/>
                        </a:spcBef>
                        <a:spcAft>
                          <a:spcPts val="600"/>
                        </a:spcAft>
                      </a:pPr>
                      <a:r>
                        <a:rPr lang="en-US" sz="1000" b="1" i="0" u="none" strike="noStrike" kern="100">
                          <a:effectLst/>
                          <a:latin typeface="Calibri" panose="020F0502020204030204" pitchFamily="34" charset="0"/>
                          <a:ea typeface="Noto Serif CJK SC"/>
                          <a:cs typeface="Lohit Devanagari"/>
                        </a:rPr>
                        <a:t>M9</a:t>
                      </a:r>
                      <a:endParaRPr lang="en-US" sz="18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600"/>
                        </a:spcBef>
                        <a:spcAft>
                          <a:spcPts val="600"/>
                        </a:spcAft>
                      </a:pPr>
                      <a:r>
                        <a:rPr lang="en-US" sz="1000" b="1" i="0" u="none" strike="noStrike" kern="100">
                          <a:effectLst/>
                          <a:latin typeface="Calibri" panose="020F0502020204030204" pitchFamily="34" charset="0"/>
                          <a:ea typeface="Noto Serif CJK SC"/>
                          <a:cs typeface="Lohit Devanagari"/>
                        </a:rPr>
                        <a:t>M12</a:t>
                      </a:r>
                      <a:endParaRPr lang="en-US" sz="18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600"/>
                        </a:spcBef>
                        <a:spcAft>
                          <a:spcPts val="600"/>
                        </a:spcAft>
                      </a:pPr>
                      <a:r>
                        <a:rPr lang="en-US" sz="1000" b="1" i="0" u="none" strike="noStrike" kern="100">
                          <a:effectLst/>
                          <a:latin typeface="Calibri" panose="020F0502020204030204" pitchFamily="34" charset="0"/>
                          <a:ea typeface="Noto Serif CJK SC"/>
                          <a:cs typeface="Lohit Devanagari"/>
                        </a:rPr>
                        <a:t>M15</a:t>
                      </a:r>
                      <a:endParaRPr lang="en-US" sz="18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600"/>
                        </a:spcBef>
                        <a:spcAft>
                          <a:spcPts val="600"/>
                        </a:spcAft>
                      </a:pPr>
                      <a:r>
                        <a:rPr lang="en-US" sz="1000" b="1" i="0" u="none" strike="noStrike" kern="100">
                          <a:effectLst/>
                          <a:latin typeface="Calibri" panose="020F0502020204030204" pitchFamily="34" charset="0"/>
                          <a:ea typeface="Noto Serif CJK SC"/>
                          <a:cs typeface="Lohit Devanagari"/>
                        </a:rPr>
                        <a:t>M18</a:t>
                      </a:r>
                      <a:endParaRPr lang="en-US" sz="18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600"/>
                        </a:spcBef>
                        <a:spcAft>
                          <a:spcPts val="600"/>
                        </a:spcAft>
                      </a:pPr>
                      <a:r>
                        <a:rPr lang="en-US" sz="1000" b="1" i="0" u="none" strike="noStrike" kern="100">
                          <a:effectLst/>
                          <a:latin typeface="Calibri" panose="020F0502020204030204" pitchFamily="34" charset="0"/>
                          <a:ea typeface="Noto Serif CJK SC"/>
                          <a:cs typeface="Lohit Devanagari"/>
                        </a:rPr>
                        <a:t>M21</a:t>
                      </a:r>
                      <a:endParaRPr lang="en-US" sz="18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600"/>
                        </a:spcBef>
                        <a:spcAft>
                          <a:spcPts val="600"/>
                        </a:spcAft>
                      </a:pPr>
                      <a:r>
                        <a:rPr lang="en-US" sz="1000" b="1" i="0" u="none" strike="noStrike" kern="100">
                          <a:effectLst/>
                          <a:latin typeface="Calibri" panose="020F0502020204030204" pitchFamily="34" charset="0"/>
                          <a:ea typeface="Noto Serif CJK SC"/>
                          <a:cs typeface="Lohit Devanagari"/>
                        </a:rPr>
                        <a:t>M22</a:t>
                      </a:r>
                      <a:endParaRPr lang="en-US" sz="18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tc>
                  <a:txBody>
                    <a:bodyPr/>
                    <a:lstStyle/>
                    <a:p>
                      <a:pPr algn="ctr" fontAlgn="t">
                        <a:lnSpc>
                          <a:spcPct val="115000"/>
                        </a:lnSpc>
                        <a:spcBef>
                          <a:spcPts val="600"/>
                        </a:spcBef>
                        <a:spcAft>
                          <a:spcPts val="600"/>
                        </a:spcAft>
                      </a:pPr>
                      <a:r>
                        <a:rPr lang="en-US" sz="1000" b="1" i="0" u="none" strike="noStrike">
                          <a:effectLst/>
                          <a:latin typeface="Calibri" panose="020F0502020204030204" pitchFamily="34" charset="0"/>
                          <a:cs typeface="Calibri" panose="020F0502020204030204" pitchFamily="34" charset="0"/>
                        </a:rPr>
                        <a:t>M26</a:t>
                      </a: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1741107595"/>
                  </a:ext>
                </a:extLst>
              </a:tr>
              <a:tr h="195915">
                <a:tc>
                  <a:txBody>
                    <a:bodyPr/>
                    <a:lstStyle/>
                    <a:p>
                      <a:pPr algn="l" fontAlgn="t">
                        <a:lnSpc>
                          <a:spcPct val="115000"/>
                        </a:lnSpc>
                        <a:spcBef>
                          <a:spcPts val="600"/>
                        </a:spcBef>
                        <a:spcAft>
                          <a:spcPts val="600"/>
                        </a:spcAft>
                      </a:pPr>
                      <a:r>
                        <a:rPr lang="en-US" sz="1100" b="0" i="0" u="none" strike="noStrike" kern="100">
                          <a:effectLst/>
                          <a:latin typeface="Calibri" panose="020F0502020204030204" pitchFamily="34" charset="0"/>
                          <a:ea typeface="Noto Serif CJK SC"/>
                          <a:cs typeface="Lohit Devanagari"/>
                        </a:rPr>
                        <a:t>T3.1. High temperature</a:t>
                      </a:r>
                      <a:r>
                        <a:rPr lang="en-US" sz="1100" b="0" i="0" u="none" strike="noStrike" kern="100" baseline="0">
                          <a:effectLst/>
                          <a:latin typeface="Calibri" panose="020F0502020204030204" pitchFamily="34" charset="0"/>
                          <a:ea typeface="Noto Serif CJK SC"/>
                          <a:cs typeface="Lohit Devanagari"/>
                        </a:rPr>
                        <a:t> tests of AM Ion Source components.</a:t>
                      </a:r>
                      <a:endParaRPr lang="en-US" sz="24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0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ctr" fontAlgn="t">
                        <a:lnSpc>
                          <a:spcPct val="115000"/>
                        </a:lnSpc>
                        <a:spcBef>
                          <a:spcPts val="600"/>
                        </a:spcBef>
                        <a:spcAft>
                          <a:spcPts val="600"/>
                        </a:spcAft>
                      </a:pPr>
                      <a:endParaRPr lang="en-US" sz="1000" b="0" i="0" u="sng"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l"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0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l" fontAlgn="t">
                        <a:lnSpc>
                          <a:spcPct val="115000"/>
                        </a:lnSpc>
                        <a:spcBef>
                          <a:spcPts val="600"/>
                        </a:spcBef>
                        <a:spcAft>
                          <a:spcPts val="600"/>
                        </a:spcAft>
                      </a:pPr>
                      <a:endParaRPr lang="en-US" sz="10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l"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0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l"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0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l"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0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0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rowSpan="4">
                  <a:txBody>
                    <a:bodyPr/>
                    <a:lstStyle/>
                    <a:p>
                      <a:pPr algn="ctr" fontAlgn="t">
                        <a:lnSpc>
                          <a:spcPct val="115000"/>
                        </a:lnSpc>
                        <a:spcBef>
                          <a:spcPts val="600"/>
                        </a:spcBef>
                        <a:spcAft>
                          <a:spcPts val="600"/>
                        </a:spcAft>
                      </a:pPr>
                      <a:r>
                        <a:rPr lang="en-US" sz="1000" b="1" i="0" u="none" strike="noStrike">
                          <a:effectLst/>
                          <a:latin typeface="Calibri" panose="020F0502020204030204" pitchFamily="34" charset="0"/>
                          <a:cs typeface="Calibri" panose="020F0502020204030204" pitchFamily="34" charset="0"/>
                        </a:rPr>
                        <a:t>MS.3</a:t>
                      </a:r>
                    </a:p>
                  </a:txBody>
                  <a:tcPr marL="65915" marR="65915" marT="915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816372529"/>
                  </a:ext>
                </a:extLst>
              </a:tr>
              <a:tr h="195915">
                <a:tc>
                  <a:txBody>
                    <a:bodyPr/>
                    <a:lstStyle/>
                    <a:p>
                      <a:pPr algn="l" fontAlgn="t">
                        <a:lnSpc>
                          <a:spcPct val="115000"/>
                        </a:lnSpc>
                        <a:spcBef>
                          <a:spcPts val="600"/>
                        </a:spcBef>
                        <a:spcAft>
                          <a:spcPts val="600"/>
                        </a:spcAft>
                      </a:pPr>
                      <a:r>
                        <a:rPr lang="en-GB" sz="1100" b="0" i="0" u="none" strike="noStrike" kern="100">
                          <a:effectLst/>
                          <a:latin typeface="Calibri" panose="020F0502020204030204" pitchFamily="34" charset="0"/>
                          <a:ea typeface="Noto Serif CJK SC"/>
                          <a:cs typeface="Lohit Devanagari"/>
                        </a:rPr>
                        <a:t>T3.2. Thermionic</a:t>
                      </a:r>
                      <a:r>
                        <a:rPr lang="en-GB" sz="1100" b="0" i="0" u="none" strike="noStrike" kern="100" baseline="0">
                          <a:effectLst/>
                          <a:latin typeface="Calibri" panose="020F0502020204030204" pitchFamily="34" charset="0"/>
                          <a:ea typeface="Noto Serif CJK SC"/>
                          <a:cs typeface="Lohit Devanagari"/>
                        </a:rPr>
                        <a:t> emission tests of AM FEBIAD cathodes and anodes.</a:t>
                      </a:r>
                      <a:endParaRPr lang="en-GB" sz="24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0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0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0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ctr" fontAlgn="t">
                        <a:lnSpc>
                          <a:spcPct val="115000"/>
                        </a:lnSpc>
                        <a:spcBef>
                          <a:spcPts val="600"/>
                        </a:spcBef>
                        <a:spcAft>
                          <a:spcPts val="600"/>
                        </a:spcAft>
                      </a:pPr>
                      <a:endParaRPr lang="en-US" sz="1000" b="0" i="0" u="sng"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l"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0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l"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0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l"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0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0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vMerge="1">
                  <a:txBody>
                    <a:bodyPr/>
                    <a:lstStyle/>
                    <a:p>
                      <a:pPr algn="ctr" fontAlgn="t">
                        <a:lnSpc>
                          <a:spcPct val="115000"/>
                        </a:lnSpc>
                        <a:spcBef>
                          <a:spcPts val="600"/>
                        </a:spcBef>
                        <a:spcAft>
                          <a:spcPts val="600"/>
                        </a:spcAft>
                      </a:pPr>
                      <a:endParaRPr lang="en-US" sz="1000" b="1" i="0" u="none" strike="noStrike">
                        <a:effectLst/>
                        <a:latin typeface="Calibri" panose="020F0502020204030204" pitchFamily="34" charset="0"/>
                        <a:cs typeface="Calibri" panose="020F050202020403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a16="http://schemas.microsoft.com/office/drawing/2014/main" val="4087720827"/>
                  </a:ext>
                </a:extLst>
              </a:tr>
              <a:tr h="195915">
                <a:tc>
                  <a:txBody>
                    <a:bodyPr/>
                    <a:lstStyle/>
                    <a:p>
                      <a:pPr algn="l" fontAlgn="t">
                        <a:lnSpc>
                          <a:spcPct val="115000"/>
                        </a:lnSpc>
                        <a:spcBef>
                          <a:spcPts val="600"/>
                        </a:spcBef>
                        <a:spcAft>
                          <a:spcPts val="600"/>
                        </a:spcAft>
                      </a:pPr>
                      <a:r>
                        <a:rPr lang="en-GB" sz="1100" b="0" i="0" u="none" strike="noStrike" kern="100">
                          <a:effectLst/>
                          <a:latin typeface="Calibri" panose="020F0502020204030204" pitchFamily="34" charset="0"/>
                          <a:ea typeface="Noto Serif CJK SC"/>
                          <a:cs typeface="Lohit Devanagari"/>
                        </a:rPr>
                        <a:t>T3.3. Stable ion beam production (off-line) with</a:t>
                      </a:r>
                      <a:r>
                        <a:rPr lang="en-GB" sz="1100" b="0" i="0" u="none" strike="noStrike" kern="100" baseline="0">
                          <a:effectLst/>
                          <a:latin typeface="Calibri" panose="020F0502020204030204" pitchFamily="34" charset="0"/>
                          <a:ea typeface="Noto Serif CJK SC"/>
                          <a:cs typeface="Lohit Devanagari"/>
                        </a:rPr>
                        <a:t> FEBIAD Ion Sources containing AM components at CERN and/or INFN-LNL.</a:t>
                      </a:r>
                      <a:endParaRPr lang="en-GB" sz="24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0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0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0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l"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0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l"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0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ctr" fontAlgn="t">
                        <a:lnSpc>
                          <a:spcPct val="115000"/>
                        </a:lnSpc>
                        <a:spcBef>
                          <a:spcPts val="600"/>
                        </a:spcBef>
                        <a:spcAft>
                          <a:spcPts val="600"/>
                        </a:spcAft>
                      </a:pPr>
                      <a:endParaRPr lang="en-US" sz="10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l"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0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ctr"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000" b="0" i="0" u="sng"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vMerge="1">
                  <a:txBody>
                    <a:bodyPr/>
                    <a:lstStyle/>
                    <a:p>
                      <a:pPr algn="ctr" fontAlgn="t">
                        <a:lnSpc>
                          <a:spcPct val="115000"/>
                        </a:lnSpc>
                        <a:spcBef>
                          <a:spcPts val="600"/>
                        </a:spcBef>
                        <a:spcAft>
                          <a:spcPts val="600"/>
                        </a:spcAft>
                      </a:pPr>
                      <a:endParaRPr lang="en-US" sz="1000" b="1" i="0" u="none" strike="noStrike">
                        <a:effectLst/>
                        <a:latin typeface="Calibri" panose="020F0502020204030204" pitchFamily="34" charset="0"/>
                        <a:cs typeface="Calibri" panose="020F050202020403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4186665184"/>
                  </a:ext>
                </a:extLst>
              </a:tr>
              <a:tr h="195915">
                <a:tc>
                  <a:txBody>
                    <a:bodyPr/>
                    <a:lstStyle/>
                    <a:p>
                      <a:pPr algn="l" fontAlgn="t">
                        <a:lnSpc>
                          <a:spcPct val="115000"/>
                        </a:lnSpc>
                        <a:spcBef>
                          <a:spcPts val="600"/>
                        </a:spcBef>
                        <a:spcAft>
                          <a:spcPts val="600"/>
                        </a:spcAft>
                      </a:pPr>
                      <a:r>
                        <a:rPr lang="en-GB" sz="1100" b="0" i="0" u="none" strike="noStrike" kern="100">
                          <a:effectLst/>
                          <a:latin typeface="Calibri" panose="020F0502020204030204" pitchFamily="34" charset="0"/>
                          <a:ea typeface="Noto Serif CJK SC"/>
                          <a:cs typeface="Lohit Devanagari"/>
                        </a:rPr>
                        <a:t>T3.4. Radioactive ion beam production (on-line) with</a:t>
                      </a:r>
                      <a:r>
                        <a:rPr lang="en-GB" sz="1100" b="0" i="0" u="none" strike="noStrike" kern="100" baseline="0">
                          <a:effectLst/>
                          <a:latin typeface="Calibri" panose="020F0502020204030204" pitchFamily="34" charset="0"/>
                          <a:ea typeface="Noto Serif CJK SC"/>
                          <a:cs typeface="Lohit Devanagari"/>
                        </a:rPr>
                        <a:t> FEBIAD Ion Sources containing AM components at CERN and/or TRIUMF.</a:t>
                      </a:r>
                      <a:endParaRPr lang="en-GB" sz="24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0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0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0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0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FFFFF"/>
                    </a:solidFill>
                  </a:tcPr>
                </a:tc>
                <a:tc>
                  <a:txBody>
                    <a:bodyPr/>
                    <a:lstStyle/>
                    <a:p>
                      <a:pPr algn="l"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0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l"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0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l" fontAlgn="t">
                        <a:lnSpc>
                          <a:spcPct val="115000"/>
                        </a:lnSpc>
                        <a:spcBef>
                          <a:spcPts val="600"/>
                        </a:spcBef>
                        <a:spcAft>
                          <a:spcPts val="600"/>
                        </a:spcAft>
                      </a:pPr>
                      <a:r>
                        <a:rPr lang="en-US" sz="1000" b="0" i="0" u="none" strike="noStrike" kern="100">
                          <a:effectLst/>
                          <a:latin typeface="Calibri" panose="020F0502020204030204" pitchFamily="34" charset="0"/>
                          <a:ea typeface="Noto Serif CJK SC"/>
                          <a:cs typeface="Lohit Devanagari"/>
                        </a:rPr>
                        <a:t> </a:t>
                      </a:r>
                      <a:endParaRPr lang="en-US" sz="10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a:txBody>
                    <a:bodyPr/>
                    <a:lstStyle/>
                    <a:p>
                      <a:pPr algn="ctr" fontAlgn="t">
                        <a:lnSpc>
                          <a:spcPct val="115000"/>
                        </a:lnSpc>
                        <a:spcBef>
                          <a:spcPts val="600"/>
                        </a:spcBef>
                        <a:spcAft>
                          <a:spcPts val="600"/>
                        </a:spcAft>
                      </a:pPr>
                      <a:endParaRPr lang="en-US" sz="1000" b="0" i="0" u="none" strike="noStrike">
                        <a:effectLst/>
                        <a:latin typeface="Arial" panose="020B060402020202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tc vMerge="1">
                  <a:txBody>
                    <a:bodyPr/>
                    <a:lstStyle/>
                    <a:p>
                      <a:pPr marL="0" marR="0" lvl="0" indent="0" algn="ctr" defTabSz="914400" rtl="0" eaLnBrk="1" fontAlgn="t" latinLnBrk="0" hangingPunct="1">
                        <a:lnSpc>
                          <a:spcPct val="115000"/>
                        </a:lnSpc>
                        <a:spcBef>
                          <a:spcPts val="600"/>
                        </a:spcBef>
                        <a:spcAft>
                          <a:spcPts val="600"/>
                        </a:spcAft>
                        <a:buClrTx/>
                        <a:buSzTx/>
                        <a:buFontTx/>
                        <a:buNone/>
                        <a:tabLst/>
                        <a:defRPr/>
                      </a:pPr>
                      <a:endParaRPr lang="en-US" sz="1000" b="1" i="0" u="none" strike="noStrike">
                        <a:effectLst/>
                        <a:latin typeface="Calibri" panose="020F0502020204030204" pitchFamily="34" charset="0"/>
                        <a:cs typeface="Calibri" panose="020F0502020204030204" pitchFamily="34" charset="0"/>
                      </a:endParaRPr>
                    </a:p>
                  </a:txBody>
                  <a:tcPr marL="65915" marR="65915" marT="9155"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00B050"/>
                    </a:solidFill>
                  </a:tcPr>
                </a:tc>
                <a:extLst>
                  <a:ext uri="{0D108BD9-81ED-4DB2-BD59-A6C34878D82A}">
                    <a16:rowId xmlns:a16="http://schemas.microsoft.com/office/drawing/2014/main" val="2347936209"/>
                  </a:ext>
                </a:extLst>
              </a:tr>
            </a:tbl>
          </a:graphicData>
        </a:graphic>
      </p:graphicFrame>
      <p:sp>
        <p:nvSpPr>
          <p:cNvPr id="5" name="Titolo 1">
            <a:extLst>
              <a:ext uri="{FF2B5EF4-FFF2-40B4-BE49-F238E27FC236}">
                <a16:creationId xmlns:a16="http://schemas.microsoft.com/office/drawing/2014/main" id="{C643091B-1DAA-EC36-6AEA-B967A0A61D52}"/>
              </a:ext>
            </a:extLst>
          </p:cNvPr>
          <p:cNvSpPr txBox="1">
            <a:spLocks/>
          </p:cNvSpPr>
          <p:nvPr/>
        </p:nvSpPr>
        <p:spPr>
          <a:xfrm>
            <a:off x="2747628" y="188640"/>
            <a:ext cx="6696744" cy="612167"/>
          </a:xfrm>
          <a:prstGeom prst="rect">
            <a:avLst/>
          </a:prstGeom>
        </p:spPr>
        <p:txBody>
          <a:bodyPr>
            <a:normAutofit fontScale="85000" lnSpcReduction="10000"/>
          </a:bodyPr>
          <a:lstStyle>
            <a:lvl1pPr algn="l" defTabSz="914400" rtl="0" eaLnBrk="1" latinLnBrk="0" hangingPunct="1">
              <a:lnSpc>
                <a:spcPct val="90000"/>
              </a:lnSpc>
              <a:spcBef>
                <a:spcPct val="0"/>
              </a:spcBef>
              <a:buNone/>
              <a:defRPr sz="4000" kern="1200">
                <a:solidFill>
                  <a:schemeClr val="accent5"/>
                </a:solidFill>
                <a:latin typeface="Montserrat ExtraBold" panose="00000900000000000000" pitchFamily="2" charset="0"/>
                <a:ea typeface="+mj-ea"/>
                <a:cs typeface="+mj-cs"/>
              </a:defRPr>
            </a:lvl1pPr>
          </a:lstStyle>
          <a:p>
            <a:r>
              <a:rPr lang="en-GB" b="1">
                <a:solidFill>
                  <a:schemeClr val="accent1"/>
                </a:solidFill>
                <a:latin typeface="Arial" panose="020B0604020202020204" pitchFamily="34" charset="0"/>
                <a:cs typeface="Arial" panose="020B0604020202020204" pitchFamily="34" charset="0"/>
              </a:rPr>
              <a:t>5. </a:t>
            </a:r>
            <a:r>
              <a:rPr lang="en-GB" b="1">
                <a:latin typeface="Arial" panose="020B0604020202020204" pitchFamily="34" charset="0"/>
                <a:cs typeface="Arial" panose="020B0604020202020204" pitchFamily="34" charset="0"/>
              </a:rPr>
              <a:t>Work Package and Timetable</a:t>
            </a:r>
          </a:p>
          <a:p>
            <a:endParaRPr lang="en-GB" b="1">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59174836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F7A1A58B-7BA1-7E42-8231-6D1CB1C760B1}" type="slidenum">
              <a:rPr lang="en-US" smtClean="0"/>
              <a:pPr/>
              <a:t>11</a:t>
            </a:fld>
            <a:endParaRPr lang="en-US"/>
          </a:p>
        </p:txBody>
      </p:sp>
      <p:sp>
        <p:nvSpPr>
          <p:cNvPr id="3" name="Segnaposto piè di pagina 2"/>
          <p:cNvSpPr>
            <a:spLocks noGrp="1"/>
          </p:cNvSpPr>
          <p:nvPr>
            <p:ph type="ftr" sz="quarter" idx="11"/>
          </p:nvPr>
        </p:nvSpPr>
        <p:spPr/>
        <p:txBody>
          <a:bodyPr/>
          <a:lstStyle/>
          <a:p>
            <a:r>
              <a:rPr lang="en-US"/>
              <a:t>Eng. Adriano Pepato  –  I.FAST IIF  –  Nov. 16</a:t>
            </a:r>
            <a:r>
              <a:rPr lang="en-US" baseline="30000"/>
              <a:t>th</a:t>
            </a:r>
            <a:r>
              <a:rPr lang="en-US"/>
              <a:t>, 2022</a:t>
            </a:r>
          </a:p>
        </p:txBody>
      </p:sp>
      <p:sp>
        <p:nvSpPr>
          <p:cNvPr id="5" name="Titolo 1">
            <a:extLst>
              <a:ext uri="{FF2B5EF4-FFF2-40B4-BE49-F238E27FC236}">
                <a16:creationId xmlns:a16="http://schemas.microsoft.com/office/drawing/2014/main" id="{C643091B-1DAA-EC36-6AEA-B967A0A61D52}"/>
              </a:ext>
            </a:extLst>
          </p:cNvPr>
          <p:cNvSpPr txBox="1">
            <a:spLocks/>
          </p:cNvSpPr>
          <p:nvPr/>
        </p:nvSpPr>
        <p:spPr>
          <a:xfrm>
            <a:off x="2747628" y="116632"/>
            <a:ext cx="6696744" cy="612167"/>
          </a:xfrm>
          <a:prstGeom prst="rect">
            <a:avLst/>
          </a:prstGeom>
        </p:spPr>
        <p:txBody>
          <a:bodyPr>
            <a:normAutofit fontScale="92500"/>
          </a:bodyPr>
          <a:lstStyle>
            <a:lvl1pPr algn="l" defTabSz="914400" rtl="0" eaLnBrk="1" latinLnBrk="0" hangingPunct="1">
              <a:lnSpc>
                <a:spcPct val="90000"/>
              </a:lnSpc>
              <a:spcBef>
                <a:spcPct val="0"/>
              </a:spcBef>
              <a:buNone/>
              <a:defRPr sz="4000" kern="1200">
                <a:solidFill>
                  <a:schemeClr val="accent5"/>
                </a:solidFill>
                <a:latin typeface="Montserrat ExtraBold" panose="00000900000000000000" pitchFamily="2" charset="0"/>
                <a:ea typeface="+mj-ea"/>
                <a:cs typeface="+mj-cs"/>
              </a:defRPr>
            </a:lvl1pPr>
          </a:lstStyle>
          <a:p>
            <a:r>
              <a:rPr lang="en-GB" b="1">
                <a:solidFill>
                  <a:schemeClr val="accent1"/>
                </a:solidFill>
                <a:latin typeface="Arial" panose="020B0604020202020204" pitchFamily="34" charset="0"/>
                <a:cs typeface="Arial" panose="020B0604020202020204" pitchFamily="34" charset="0"/>
              </a:rPr>
              <a:t>6. </a:t>
            </a:r>
            <a:r>
              <a:rPr lang="en-GB" b="1">
                <a:latin typeface="Arial" panose="020B0604020202020204" pitchFamily="34" charset="0"/>
                <a:cs typeface="Arial" panose="020B0604020202020204" pitchFamily="34" charset="0"/>
              </a:rPr>
              <a:t>Milestone and Deliverable</a:t>
            </a:r>
          </a:p>
          <a:p>
            <a:endParaRPr lang="en-GB" b="1">
              <a:latin typeface="Arial" panose="020B0604020202020204" pitchFamily="34" charset="0"/>
              <a:cs typeface="Arial" panose="020B0604020202020204" pitchFamily="34" charset="0"/>
            </a:endParaRPr>
          </a:p>
        </p:txBody>
      </p:sp>
      <p:graphicFrame>
        <p:nvGraphicFramePr>
          <p:cNvPr id="6" name="Tabella 5">
            <a:extLst>
              <a:ext uri="{FF2B5EF4-FFF2-40B4-BE49-F238E27FC236}">
                <a16:creationId xmlns:a16="http://schemas.microsoft.com/office/drawing/2014/main" id="{8DABE69A-1CA9-2E77-42BE-71C779BCAFD6}"/>
              </a:ext>
            </a:extLst>
          </p:cNvPr>
          <p:cNvGraphicFramePr>
            <a:graphicFrameLocks noGrp="1"/>
          </p:cNvGraphicFramePr>
          <p:nvPr>
            <p:extLst>
              <p:ext uri="{D42A27DB-BD31-4B8C-83A1-F6EECF244321}">
                <p14:modId xmlns:p14="http://schemas.microsoft.com/office/powerpoint/2010/main" val="3006890672"/>
              </p:ext>
            </p:extLst>
          </p:nvPr>
        </p:nvGraphicFramePr>
        <p:xfrm>
          <a:off x="551384" y="689500"/>
          <a:ext cx="11077004" cy="1196467"/>
        </p:xfrm>
        <a:graphic>
          <a:graphicData uri="http://schemas.openxmlformats.org/drawingml/2006/table">
            <a:tbl>
              <a:tblPr firstRow="1" bandRow="1">
                <a:tableStyleId>{69012ECD-51FC-41F1-AA8D-1B2483CD663E}</a:tableStyleId>
              </a:tblPr>
              <a:tblGrid>
                <a:gridCol w="925391">
                  <a:extLst>
                    <a:ext uri="{9D8B030D-6E8A-4147-A177-3AD203B41FA5}">
                      <a16:colId xmlns:a16="http://schemas.microsoft.com/office/drawing/2014/main" val="1154861122"/>
                    </a:ext>
                  </a:extLst>
                </a:gridCol>
                <a:gridCol w="9147814">
                  <a:extLst>
                    <a:ext uri="{9D8B030D-6E8A-4147-A177-3AD203B41FA5}">
                      <a16:colId xmlns:a16="http://schemas.microsoft.com/office/drawing/2014/main" val="3903598796"/>
                    </a:ext>
                  </a:extLst>
                </a:gridCol>
                <a:gridCol w="1003799">
                  <a:extLst>
                    <a:ext uri="{9D8B030D-6E8A-4147-A177-3AD203B41FA5}">
                      <a16:colId xmlns:a16="http://schemas.microsoft.com/office/drawing/2014/main" val="2012744876"/>
                    </a:ext>
                  </a:extLst>
                </a:gridCol>
              </a:tblGrid>
              <a:tr h="0">
                <a:tc gridSpan="2">
                  <a:txBody>
                    <a:bodyPr/>
                    <a:lstStyle/>
                    <a:p>
                      <a:pPr algn="just">
                        <a:lnSpc>
                          <a:spcPct val="115000"/>
                        </a:lnSpc>
                      </a:pPr>
                      <a:r>
                        <a:rPr lang="en-GB" sz="1400" b="1" kern="100">
                          <a:solidFill>
                            <a:schemeClr val="tx1"/>
                          </a:solidFill>
                          <a:effectLst/>
                          <a:latin typeface="Calibri" panose="020F0502020204030204" pitchFamily="34" charset="0"/>
                          <a:cs typeface="Calibri" panose="020F0502020204030204" pitchFamily="34" charset="0"/>
                        </a:rPr>
                        <a:t>WP1 milestones</a:t>
                      </a:r>
                      <a:endParaRPr lang="en-GB" sz="1400" b="1" kern="100">
                        <a:solidFill>
                          <a:schemeClr val="tx1"/>
                        </a:solidFill>
                        <a:effectLst/>
                        <a:latin typeface="Calibri" panose="020F0502020204030204" pitchFamily="34" charset="0"/>
                        <a:ea typeface="Noto Serif CJK SC"/>
                        <a:cs typeface="Calibri" panose="020F0502020204030204" pitchFamily="34" charset="0"/>
                      </a:endParaRPr>
                    </a:p>
                  </a:txBody>
                  <a:tcPr marL="66583" marR="6658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a:txBody>
                    <a:bodyPr/>
                    <a:lstStyle/>
                    <a:p>
                      <a:pPr algn="just">
                        <a:lnSpc>
                          <a:spcPct val="115000"/>
                        </a:lnSpc>
                      </a:pPr>
                      <a:r>
                        <a:rPr lang="it-IT" sz="1400" kern="100">
                          <a:solidFill>
                            <a:schemeClr val="tx1"/>
                          </a:solidFill>
                          <a:effectLst/>
                          <a:latin typeface="Calibri" panose="020F0502020204030204" pitchFamily="34" charset="0"/>
                          <a:cs typeface="Calibri" panose="020F0502020204030204" pitchFamily="34" charset="0"/>
                        </a:rPr>
                        <a:t>Date</a:t>
                      </a:r>
                      <a:endParaRPr lang="it-IT" sz="1100" kern="100">
                        <a:solidFill>
                          <a:schemeClr val="tx1"/>
                        </a:solidFill>
                        <a:effectLst/>
                        <a:latin typeface="Calibri" panose="020F0502020204030204" pitchFamily="34" charset="0"/>
                        <a:cs typeface="Calibri" panose="020F0502020204030204" pitchFamily="34" charset="0"/>
                      </a:endParaRPr>
                    </a:p>
                  </a:txBody>
                  <a:tcPr marL="66583" marR="6658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04721692"/>
                  </a:ext>
                </a:extLst>
              </a:tr>
              <a:tr h="0">
                <a:tc rowSpan="4">
                  <a:txBody>
                    <a:bodyPr/>
                    <a:lstStyle/>
                    <a:p>
                      <a:pPr algn="ctr">
                        <a:lnSpc>
                          <a:spcPct val="115000"/>
                        </a:lnSpc>
                      </a:pPr>
                      <a:r>
                        <a:rPr lang="it-IT" sz="1400" kern="100">
                          <a:effectLst/>
                          <a:latin typeface="Calibri" panose="020F0502020204030204" pitchFamily="34" charset="0"/>
                          <a:cs typeface="Calibri" panose="020F0502020204030204" pitchFamily="34" charset="0"/>
                        </a:rPr>
                        <a:t>MS.1</a:t>
                      </a:r>
                      <a:endParaRPr lang="en-GB" sz="1400" kern="100">
                        <a:effectLst/>
                        <a:latin typeface="Calibri" panose="020F0502020204030204" pitchFamily="34" charset="0"/>
                        <a:ea typeface="Noto Serif CJK SC"/>
                        <a:cs typeface="Calibri" panose="020F0502020204030204" pitchFamily="34" charset="0"/>
                      </a:endParaRPr>
                    </a:p>
                  </a:txBody>
                  <a:tcPr marL="66583" marR="6658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lnSpc>
                          <a:spcPct val="115000"/>
                        </a:lnSpc>
                        <a:spcBef>
                          <a:spcPts val="600"/>
                        </a:spcBef>
                        <a:spcAft>
                          <a:spcPts val="600"/>
                        </a:spcAft>
                      </a:pPr>
                      <a:r>
                        <a:rPr lang="en-US" sz="1400" b="0" i="0" u="none" strike="noStrike" kern="100">
                          <a:effectLst/>
                          <a:latin typeface="Calibri" panose="020F0502020204030204" pitchFamily="34" charset="0"/>
                          <a:ea typeface="Noto Serif CJK SC"/>
                          <a:cs typeface="Lohit Devanagari"/>
                        </a:rPr>
                        <a:t>Production and characterization</a:t>
                      </a:r>
                      <a:r>
                        <a:rPr lang="en-US" sz="1400" b="0" i="0" u="none" strike="noStrike" kern="100" baseline="0">
                          <a:effectLst/>
                          <a:latin typeface="Calibri" panose="020F0502020204030204" pitchFamily="34" charset="0"/>
                          <a:ea typeface="Noto Serif CJK SC"/>
                          <a:cs typeface="Lohit Devanagari"/>
                        </a:rPr>
                        <a:t> </a:t>
                      </a:r>
                      <a:r>
                        <a:rPr lang="en-US" sz="1400" b="0" i="0" u="none" strike="noStrike" kern="100">
                          <a:effectLst/>
                          <a:latin typeface="Calibri" panose="020F0502020204030204" pitchFamily="34" charset="0"/>
                          <a:ea typeface="Noto Serif CJK SC"/>
                          <a:cs typeface="Lohit Devanagari"/>
                        </a:rPr>
                        <a:t>of Additively Manufactured Ta and/or Ta-based alloys.</a:t>
                      </a:r>
                      <a:endParaRPr lang="en-US" sz="3600" b="0" i="0" u="none" strike="noStrike">
                        <a:effectLst/>
                        <a:latin typeface="Arial" panose="020B0604020202020204" pitchFamily="34" charset="0"/>
                      </a:endParaRPr>
                    </a:p>
                  </a:txBody>
                  <a:tcPr marL="66583" marR="6658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4">
                  <a:txBody>
                    <a:bodyPr/>
                    <a:lstStyle/>
                    <a:p>
                      <a:pPr algn="ctr">
                        <a:lnSpc>
                          <a:spcPct val="115000"/>
                        </a:lnSpc>
                      </a:pPr>
                      <a:r>
                        <a:rPr lang="it-IT" sz="1400" kern="100">
                          <a:effectLst/>
                          <a:latin typeface="Calibri" panose="020F0502020204030204" pitchFamily="34" charset="0"/>
                          <a:cs typeface="Calibri" panose="020F0502020204030204" pitchFamily="34" charset="0"/>
                        </a:rPr>
                        <a:t>M26</a:t>
                      </a:r>
                    </a:p>
                  </a:txBody>
                  <a:tcPr marL="66583" marR="6658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95323499"/>
                  </a:ext>
                </a:extLst>
              </a:tr>
              <a:tr h="0">
                <a:tc vMerge="1">
                  <a:txBody>
                    <a:bodyPr/>
                    <a:lstStyle/>
                    <a:p>
                      <a:pPr algn="just">
                        <a:lnSpc>
                          <a:spcPct val="115000"/>
                        </a:lnSpc>
                      </a:pPr>
                      <a:endParaRPr lang="en-GB" sz="1400" b="0" kern="100">
                        <a:effectLst/>
                        <a:latin typeface="Calibri" panose="020F0502020204030204" pitchFamily="34" charset="0"/>
                        <a:ea typeface="Noto Serif CJK SC"/>
                        <a:cs typeface="Calibri" panose="020F0502020204030204" pitchFamily="34" charset="0"/>
                      </a:endParaRPr>
                    </a:p>
                  </a:txBody>
                  <a:tcPr marL="66583" marR="6658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lnSpc>
                          <a:spcPct val="115000"/>
                        </a:lnSpc>
                        <a:spcBef>
                          <a:spcPts val="600"/>
                        </a:spcBef>
                        <a:spcAft>
                          <a:spcPts val="600"/>
                        </a:spcAft>
                      </a:pPr>
                      <a:r>
                        <a:rPr lang="en-US" sz="1400" b="0" i="0" u="none" strike="noStrike" kern="100">
                          <a:effectLst/>
                          <a:latin typeface="Calibri" panose="020F0502020204030204" pitchFamily="34" charset="0"/>
                          <a:ea typeface="Noto Serif CJK SC"/>
                          <a:cs typeface="Lohit Devanagari"/>
                        </a:rPr>
                        <a:t>Production and characterization of Additively Manufactured Nb and/or Nb-based alloys.</a:t>
                      </a:r>
                      <a:endParaRPr lang="en-US" sz="3600" b="0" i="0" u="none" strike="noStrike">
                        <a:effectLst/>
                        <a:latin typeface="Arial" panose="020B0604020202020204" pitchFamily="34" charset="0"/>
                      </a:endParaRPr>
                    </a:p>
                  </a:txBody>
                  <a:tcPr marL="66583" marR="6658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15000"/>
                        </a:lnSpc>
                      </a:pPr>
                      <a:endParaRPr lang="en-GB" sz="1400" b="0" kern="100">
                        <a:effectLst/>
                        <a:latin typeface="Calibri" panose="020F0502020204030204" pitchFamily="34" charset="0"/>
                        <a:ea typeface="Noto Serif CJK SC"/>
                        <a:cs typeface="Calibri" panose="020F0502020204030204" pitchFamily="34" charset="0"/>
                      </a:endParaRPr>
                    </a:p>
                  </a:txBody>
                  <a:tcPr marL="66583" marR="6658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66284724"/>
                  </a:ext>
                </a:extLst>
              </a:tr>
              <a:tr h="0">
                <a:tc vMerge="1">
                  <a:txBody>
                    <a:bodyPr/>
                    <a:lstStyle/>
                    <a:p>
                      <a:pPr algn="just">
                        <a:lnSpc>
                          <a:spcPct val="115000"/>
                        </a:lnSpc>
                      </a:pPr>
                      <a:endParaRPr lang="en-GB" sz="1400" kern="100">
                        <a:effectLst/>
                        <a:latin typeface="Calibri" panose="020F0502020204030204" pitchFamily="34" charset="0"/>
                        <a:ea typeface="Noto Serif CJK SC"/>
                        <a:cs typeface="Calibri" panose="020F0502020204030204" pitchFamily="34" charset="0"/>
                      </a:endParaRPr>
                    </a:p>
                  </a:txBody>
                  <a:tcPr marL="66583" marR="6658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fontAlgn="t" latinLnBrk="0" hangingPunct="1">
                        <a:lnSpc>
                          <a:spcPct val="115000"/>
                        </a:lnSpc>
                        <a:spcBef>
                          <a:spcPts val="600"/>
                        </a:spcBef>
                        <a:spcAft>
                          <a:spcPts val="600"/>
                        </a:spcAft>
                        <a:buClrTx/>
                        <a:buSzTx/>
                        <a:buFontTx/>
                        <a:buNone/>
                        <a:tabLst/>
                        <a:defRPr/>
                      </a:pPr>
                      <a:r>
                        <a:rPr kumimoji="0" lang="en-US" sz="1400" b="0" i="0" u="none" strike="noStrike" kern="100" cap="none" spc="0" normalizeH="0" baseline="0" noProof="0">
                          <a:ln>
                            <a:noFill/>
                          </a:ln>
                          <a:solidFill>
                            <a:prstClr val="black"/>
                          </a:solidFill>
                          <a:effectLst/>
                          <a:uLnTx/>
                          <a:uFillTx/>
                          <a:latin typeface="Calibri" panose="020F0502020204030204" pitchFamily="34" charset="0"/>
                          <a:ea typeface="Noto Serif CJK SC"/>
                          <a:cs typeface="Lohit Devanagari"/>
                        </a:rPr>
                        <a:t>Identification and development </a:t>
                      </a:r>
                      <a:r>
                        <a:rPr kumimoji="0" lang="en-GB" sz="1400" b="0" i="0" u="none" strike="noStrike" kern="100" cap="none" spc="0" normalizeH="0" baseline="0" noProof="0">
                          <a:ln>
                            <a:noFill/>
                          </a:ln>
                          <a:solidFill>
                            <a:prstClr val="black"/>
                          </a:solidFill>
                          <a:effectLst/>
                          <a:uLnTx/>
                          <a:uFillTx/>
                          <a:latin typeface="Calibri" panose="020F0502020204030204" pitchFamily="34" charset="0"/>
                          <a:ea typeface="Noto Serif CJK SC"/>
                          <a:cs typeface="Lohit Devanagari"/>
                        </a:rPr>
                        <a:t>of refractory metal alloys and/or composite powders specifically designed for LPBF process.</a:t>
                      </a:r>
                      <a:endParaRPr kumimoji="0" lang="en-GB" sz="36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a:txBody>
                  <a:tcPr marL="66583" marR="6658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15000"/>
                        </a:lnSpc>
                      </a:pPr>
                      <a:endParaRPr lang="en-GB" sz="1400" kern="100">
                        <a:effectLst/>
                        <a:latin typeface="Calibri" panose="020F0502020204030204" pitchFamily="34" charset="0"/>
                        <a:ea typeface="Noto Serif CJK SC"/>
                        <a:cs typeface="Calibri" panose="020F0502020204030204" pitchFamily="34" charset="0"/>
                      </a:endParaRPr>
                    </a:p>
                  </a:txBody>
                  <a:tcPr marL="66583" marR="6658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48013815"/>
                  </a:ext>
                </a:extLst>
              </a:tr>
              <a:tr h="0">
                <a:tc vMerge="1">
                  <a:txBody>
                    <a:bodyPr/>
                    <a:lstStyle/>
                    <a:p>
                      <a:pPr algn="just">
                        <a:lnSpc>
                          <a:spcPct val="115000"/>
                        </a:lnSpc>
                      </a:pPr>
                      <a:endParaRPr lang="en-GB" sz="1400" kern="100">
                        <a:effectLst/>
                        <a:latin typeface="Calibri" panose="020F0502020204030204" pitchFamily="34" charset="0"/>
                        <a:ea typeface="Noto Serif CJK SC"/>
                        <a:cs typeface="Calibri" panose="020F0502020204030204" pitchFamily="34" charset="0"/>
                      </a:endParaRPr>
                    </a:p>
                  </a:txBody>
                  <a:tcPr marL="66583" marR="6658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just" defTabSz="914400" rtl="0" eaLnBrk="1" fontAlgn="auto" latinLnBrk="0" hangingPunct="1">
                        <a:lnSpc>
                          <a:spcPct val="115000"/>
                        </a:lnSpc>
                        <a:spcBef>
                          <a:spcPts val="0"/>
                        </a:spcBef>
                        <a:spcAft>
                          <a:spcPts val="0"/>
                        </a:spcAft>
                        <a:buClrTx/>
                        <a:buSzTx/>
                        <a:buFontTx/>
                        <a:buNone/>
                        <a:tabLst/>
                        <a:defRPr/>
                      </a:pPr>
                      <a:r>
                        <a:rPr lang="en-GB" sz="1400" b="0" i="0" u="none" strike="noStrike" kern="100">
                          <a:effectLst/>
                          <a:latin typeface="Calibri" panose="020F0502020204030204" pitchFamily="34" charset="0"/>
                          <a:ea typeface="Noto Serif CJK SC"/>
                          <a:cs typeface="Lohit Devanagari"/>
                        </a:rPr>
                        <a:t>Production</a:t>
                      </a:r>
                      <a:r>
                        <a:rPr lang="en-GB" sz="1400" b="0" i="0" u="none" strike="noStrike" kern="100" baseline="0">
                          <a:effectLst/>
                          <a:latin typeface="Calibri" panose="020F0502020204030204" pitchFamily="34" charset="0"/>
                          <a:ea typeface="Noto Serif CJK SC"/>
                          <a:cs typeface="Lohit Devanagari"/>
                        </a:rPr>
                        <a:t> and characterization</a:t>
                      </a:r>
                      <a:r>
                        <a:rPr lang="en-GB" sz="1400" b="0" i="0" u="none" strike="noStrike" kern="100">
                          <a:effectLst/>
                          <a:latin typeface="Calibri" panose="020F0502020204030204" pitchFamily="34" charset="0"/>
                          <a:ea typeface="Noto Serif CJK SC"/>
                          <a:cs typeface="Lohit Devanagari"/>
                        </a:rPr>
                        <a:t> of samples with innovative</a:t>
                      </a:r>
                      <a:r>
                        <a:rPr lang="en-GB" sz="1400" b="0" i="0" u="none" strike="noStrike" kern="100" baseline="0">
                          <a:effectLst/>
                          <a:latin typeface="Calibri" panose="020F0502020204030204" pitchFamily="34" charset="0"/>
                          <a:ea typeface="Noto Serif CJK SC"/>
                          <a:cs typeface="Lohit Devanagari"/>
                        </a:rPr>
                        <a:t> </a:t>
                      </a:r>
                      <a:r>
                        <a:rPr lang="en-GB" sz="1400" b="0" i="0" u="none" strike="noStrike" kern="100">
                          <a:effectLst/>
                          <a:latin typeface="Calibri" panose="020F0502020204030204" pitchFamily="34" charset="0"/>
                          <a:ea typeface="Noto Serif CJK SC"/>
                          <a:cs typeface="Lohit Devanagari"/>
                        </a:rPr>
                        <a:t>refractory metal</a:t>
                      </a:r>
                      <a:r>
                        <a:rPr lang="en-GB" sz="1400" b="0" i="0" u="none" strike="noStrike" kern="100" baseline="0">
                          <a:effectLst/>
                          <a:latin typeface="Calibri" panose="020F0502020204030204" pitchFamily="34" charset="0"/>
                          <a:ea typeface="Noto Serif CJK SC"/>
                          <a:cs typeface="Lohit Devanagari"/>
                        </a:rPr>
                        <a:t> alloys </a:t>
                      </a:r>
                      <a:r>
                        <a:rPr kumimoji="0" lang="en-GB" sz="1400" b="0" i="0" u="none" strike="noStrike" kern="100" cap="none" spc="0" normalizeH="0" baseline="0" noProof="0">
                          <a:ln>
                            <a:noFill/>
                          </a:ln>
                          <a:solidFill>
                            <a:prstClr val="black"/>
                          </a:solidFill>
                          <a:effectLst/>
                          <a:uLnTx/>
                          <a:uFillTx/>
                          <a:latin typeface="Calibri" panose="020F0502020204030204" pitchFamily="34" charset="0"/>
                          <a:ea typeface="Noto Serif CJK SC"/>
                          <a:cs typeface="Lohit Devanagari"/>
                        </a:rPr>
                        <a:t>and/or composite powders.</a:t>
                      </a:r>
                      <a:endParaRPr lang="en-US" sz="3600" b="0" i="0" u="none" strike="noStrike">
                        <a:effectLst/>
                        <a:latin typeface="Arial" panose="020B0604020202020204" pitchFamily="34" charset="0"/>
                      </a:endParaRPr>
                    </a:p>
                  </a:txBody>
                  <a:tcPr marL="66583" marR="6658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15000"/>
                        </a:lnSpc>
                      </a:pPr>
                      <a:endParaRPr lang="it-IT" sz="1400" kern="100">
                        <a:effectLst/>
                        <a:latin typeface="Calibri" panose="020F0502020204030204" pitchFamily="34" charset="0"/>
                        <a:cs typeface="Calibri" panose="020F0502020204030204" pitchFamily="34" charset="0"/>
                      </a:endParaRPr>
                    </a:p>
                  </a:txBody>
                  <a:tcPr marL="66583" marR="6658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06668392"/>
                  </a:ext>
                </a:extLst>
              </a:tr>
            </a:tbl>
          </a:graphicData>
        </a:graphic>
      </p:graphicFrame>
      <p:graphicFrame>
        <p:nvGraphicFramePr>
          <p:cNvPr id="7" name="Tabella 6">
            <a:extLst>
              <a:ext uri="{FF2B5EF4-FFF2-40B4-BE49-F238E27FC236}">
                <a16:creationId xmlns:a16="http://schemas.microsoft.com/office/drawing/2014/main" id="{7EBBDCC9-837E-DB59-F61D-E50F14EA3354}"/>
              </a:ext>
            </a:extLst>
          </p:cNvPr>
          <p:cNvGraphicFramePr>
            <a:graphicFrameLocks noGrp="1"/>
          </p:cNvGraphicFramePr>
          <p:nvPr>
            <p:extLst>
              <p:ext uri="{D42A27DB-BD31-4B8C-83A1-F6EECF244321}">
                <p14:modId xmlns:p14="http://schemas.microsoft.com/office/powerpoint/2010/main" val="3984949286"/>
              </p:ext>
            </p:extLst>
          </p:nvPr>
        </p:nvGraphicFramePr>
        <p:xfrm>
          <a:off x="551384" y="1988840"/>
          <a:ext cx="11077005" cy="1385316"/>
        </p:xfrm>
        <a:graphic>
          <a:graphicData uri="http://schemas.openxmlformats.org/drawingml/2006/table">
            <a:tbl>
              <a:tblPr firstRow="1" bandRow="1">
                <a:tableStyleId>{69012ECD-51FC-41F1-AA8D-1B2483CD663E}</a:tableStyleId>
              </a:tblPr>
              <a:tblGrid>
                <a:gridCol w="896921">
                  <a:extLst>
                    <a:ext uri="{9D8B030D-6E8A-4147-A177-3AD203B41FA5}">
                      <a16:colId xmlns:a16="http://schemas.microsoft.com/office/drawing/2014/main" val="3997882640"/>
                    </a:ext>
                  </a:extLst>
                </a:gridCol>
                <a:gridCol w="9181066">
                  <a:extLst>
                    <a:ext uri="{9D8B030D-6E8A-4147-A177-3AD203B41FA5}">
                      <a16:colId xmlns:a16="http://schemas.microsoft.com/office/drawing/2014/main" val="695637904"/>
                    </a:ext>
                  </a:extLst>
                </a:gridCol>
                <a:gridCol w="999018">
                  <a:extLst>
                    <a:ext uri="{9D8B030D-6E8A-4147-A177-3AD203B41FA5}">
                      <a16:colId xmlns:a16="http://schemas.microsoft.com/office/drawing/2014/main" val="860080566"/>
                    </a:ext>
                  </a:extLst>
                </a:gridCol>
              </a:tblGrid>
              <a:tr h="177553">
                <a:tc gridSpan="2">
                  <a:txBody>
                    <a:bodyPr/>
                    <a:lstStyle/>
                    <a:p>
                      <a:pPr algn="just">
                        <a:lnSpc>
                          <a:spcPct val="115000"/>
                        </a:lnSpc>
                      </a:pPr>
                      <a:r>
                        <a:rPr lang="it-IT" sz="1400" kern="100">
                          <a:solidFill>
                            <a:schemeClr val="tx1"/>
                          </a:solidFill>
                          <a:effectLst/>
                          <a:latin typeface="Calibri" panose="020F0502020204030204" pitchFamily="34" charset="0"/>
                          <a:cs typeface="Calibri" panose="020F0502020204030204" pitchFamily="34" charset="0"/>
                        </a:rPr>
                        <a:t>WP2 milestones</a:t>
                      </a:r>
                      <a:endParaRPr lang="en-GB" sz="1400" kern="100">
                        <a:solidFill>
                          <a:schemeClr val="tx1"/>
                        </a:solidFill>
                        <a:effectLst/>
                        <a:latin typeface="Calibri" panose="020F0502020204030204" pitchFamily="34" charset="0"/>
                        <a:ea typeface="+mn-ea"/>
                        <a:cs typeface="Calibri" panose="020F0502020204030204" pitchFamily="34" charset="0"/>
                      </a:endParaRPr>
                    </a:p>
                  </a:txBody>
                  <a:tcPr marL="66583" marR="6658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a:txBody>
                    <a:bodyPr/>
                    <a:lstStyle/>
                    <a:p>
                      <a:pPr algn="just">
                        <a:lnSpc>
                          <a:spcPct val="115000"/>
                        </a:lnSpc>
                      </a:pPr>
                      <a:r>
                        <a:rPr lang="it-IT" sz="1400" kern="100">
                          <a:solidFill>
                            <a:schemeClr val="tx1"/>
                          </a:solidFill>
                          <a:effectLst/>
                          <a:latin typeface="Calibri" panose="020F0502020204030204" pitchFamily="34" charset="0"/>
                          <a:cs typeface="Calibri" panose="020F0502020204030204" pitchFamily="34" charset="0"/>
                        </a:rPr>
                        <a:t>Date</a:t>
                      </a:r>
                    </a:p>
                  </a:txBody>
                  <a:tcPr marL="66583" marR="6658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612576240"/>
                  </a:ext>
                </a:extLst>
              </a:tr>
              <a:tr h="175334">
                <a:tc rowSpan="5">
                  <a:txBody>
                    <a:bodyPr/>
                    <a:lstStyle/>
                    <a:p>
                      <a:pPr algn="ctr">
                        <a:lnSpc>
                          <a:spcPct val="115000"/>
                        </a:lnSpc>
                      </a:pPr>
                      <a:r>
                        <a:rPr lang="it-IT" sz="1400" kern="100">
                          <a:effectLst/>
                          <a:latin typeface="Calibri" panose="020F0502020204030204" pitchFamily="34" charset="0"/>
                          <a:cs typeface="Calibri" panose="020F0502020204030204" pitchFamily="34" charset="0"/>
                        </a:rPr>
                        <a:t>MS.2</a:t>
                      </a:r>
                      <a:endParaRPr lang="en-GB" sz="1400" kern="100">
                        <a:effectLst/>
                        <a:latin typeface="Calibri" panose="020F0502020204030204" pitchFamily="34" charset="0"/>
                        <a:ea typeface="Noto Serif CJK SC"/>
                        <a:cs typeface="Calibri" panose="020F0502020204030204" pitchFamily="34" charset="0"/>
                      </a:endParaRPr>
                    </a:p>
                  </a:txBody>
                  <a:tcPr marL="66583" marR="6658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pPr>
                      <a:r>
                        <a:rPr lang="en-GB" sz="1400" b="0" i="0" u="none" strike="noStrike" kern="100">
                          <a:effectLst/>
                          <a:latin typeface="Calibri" panose="020F0502020204030204" pitchFamily="34" charset="0"/>
                          <a:ea typeface="Noto Serif CJK SC"/>
                          <a:cs typeface="Lohit Devanagari"/>
                        </a:rPr>
                        <a:t>Development of Multiphysics numerical models for the simulation of FEBIAD Ion Sources.</a:t>
                      </a:r>
                      <a:endParaRPr lang="en-GB" sz="1400" b="0" kern="100">
                        <a:effectLst/>
                        <a:latin typeface="Calibri" panose="020F0502020204030204" pitchFamily="34" charset="0"/>
                        <a:ea typeface="+mn-ea"/>
                        <a:cs typeface="Calibri" panose="020F0502020204030204" pitchFamily="34" charset="0"/>
                      </a:endParaRPr>
                    </a:p>
                  </a:txBody>
                  <a:tcPr marL="66583" marR="6658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5">
                  <a:txBody>
                    <a:bodyPr/>
                    <a:lstStyle/>
                    <a:p>
                      <a:pPr algn="ctr">
                        <a:lnSpc>
                          <a:spcPct val="115000"/>
                        </a:lnSpc>
                      </a:pPr>
                      <a:r>
                        <a:rPr lang="it-IT" sz="1400" b="0" kern="100">
                          <a:effectLst/>
                          <a:latin typeface="Calibri" panose="020F0502020204030204" pitchFamily="34" charset="0"/>
                          <a:cs typeface="Calibri" panose="020F0502020204030204" pitchFamily="34" charset="0"/>
                        </a:rPr>
                        <a:t>M26</a:t>
                      </a:r>
                      <a:endParaRPr lang="en-GB" sz="1400" b="0" kern="100">
                        <a:effectLst/>
                        <a:latin typeface="Calibri" panose="020F0502020204030204" pitchFamily="34" charset="0"/>
                        <a:ea typeface="+mn-ea"/>
                        <a:cs typeface="Calibri" panose="020F0502020204030204" pitchFamily="34" charset="0"/>
                      </a:endParaRPr>
                    </a:p>
                  </a:txBody>
                  <a:tcPr marL="66583" marR="6658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40369115"/>
                  </a:ext>
                </a:extLst>
              </a:tr>
              <a:tr h="175334">
                <a:tc vMerge="1">
                  <a:txBody>
                    <a:bodyPr/>
                    <a:lstStyle/>
                    <a:p>
                      <a:pPr marL="0" marR="0" lvl="0" indent="0" algn="just" defTabSz="914400" rtl="0" eaLnBrk="1" fontAlgn="auto" latinLnBrk="0" hangingPunct="1">
                        <a:lnSpc>
                          <a:spcPct val="115000"/>
                        </a:lnSpc>
                        <a:spcBef>
                          <a:spcPts val="0"/>
                        </a:spcBef>
                        <a:spcAft>
                          <a:spcPts val="0"/>
                        </a:spcAft>
                        <a:buClrTx/>
                        <a:buSzTx/>
                        <a:buFontTx/>
                        <a:buNone/>
                        <a:tabLst/>
                        <a:defRPr/>
                      </a:pPr>
                      <a:endParaRPr lang="en-GB" sz="1400" b="0" kern="100">
                        <a:effectLst/>
                        <a:latin typeface="Calibri" panose="020F0502020204030204" pitchFamily="34" charset="0"/>
                        <a:ea typeface="+mn-ea"/>
                        <a:cs typeface="Calibri" panose="020F0502020204030204" pitchFamily="34" charset="0"/>
                      </a:endParaRPr>
                    </a:p>
                  </a:txBody>
                  <a:tcPr marL="66583" marR="6658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pPr>
                      <a:r>
                        <a:rPr lang="en-GB" sz="1400" b="0" i="0" u="none" strike="noStrike" kern="100">
                          <a:effectLst/>
                          <a:latin typeface="Calibri" panose="020F0502020204030204" pitchFamily="34" charset="0"/>
                          <a:ea typeface="Noto Serif CJK SC"/>
                          <a:cs typeface="Lohit Devanagari"/>
                        </a:rPr>
                        <a:t>Redesign of specific FEBIAD Ion Source components for an improved assembly repeatability.</a:t>
                      </a:r>
                      <a:endParaRPr lang="en-GB" sz="1400" b="0" kern="100">
                        <a:effectLst/>
                        <a:latin typeface="Calibri" panose="020F0502020204030204" pitchFamily="34" charset="0"/>
                        <a:ea typeface="+mn-ea"/>
                        <a:cs typeface="Calibri" panose="020F0502020204030204" pitchFamily="34" charset="0"/>
                      </a:endParaRPr>
                    </a:p>
                  </a:txBody>
                  <a:tcPr marL="66583" marR="6658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15000"/>
                        </a:lnSpc>
                      </a:pPr>
                      <a:endParaRPr lang="en-GB" sz="1400" b="0" kern="100">
                        <a:effectLst/>
                        <a:latin typeface="Calibri" panose="020F0502020204030204" pitchFamily="34" charset="0"/>
                        <a:ea typeface="+mn-ea"/>
                        <a:cs typeface="Calibri" panose="020F0502020204030204" pitchFamily="34" charset="0"/>
                      </a:endParaRPr>
                    </a:p>
                  </a:txBody>
                  <a:tcPr marL="66583" marR="6658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63201931"/>
                  </a:ext>
                </a:extLst>
              </a:tr>
              <a:tr h="175334">
                <a:tc vMerge="1">
                  <a:txBody>
                    <a:bodyPr/>
                    <a:lstStyle/>
                    <a:p>
                      <a:pPr algn="just">
                        <a:lnSpc>
                          <a:spcPct val="115000"/>
                        </a:lnSpc>
                      </a:pPr>
                      <a:endParaRPr lang="en-GB" sz="1400" b="0" kern="100">
                        <a:effectLst/>
                        <a:latin typeface="Calibri" panose="020F0502020204030204" pitchFamily="34" charset="0"/>
                        <a:ea typeface="+mn-ea"/>
                        <a:cs typeface="Calibri" panose="020F0502020204030204" pitchFamily="34" charset="0"/>
                      </a:endParaRPr>
                    </a:p>
                  </a:txBody>
                  <a:tcPr marL="66583" marR="6658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pPr>
                      <a:r>
                        <a:rPr lang="en-GB" sz="1400" b="0" i="0" u="none" strike="noStrike" kern="100">
                          <a:effectLst/>
                          <a:latin typeface="Calibri" panose="020F0502020204030204" pitchFamily="34" charset="0"/>
                          <a:ea typeface="Noto Serif CJK SC"/>
                          <a:cs typeface="Lohit Devanagari"/>
                        </a:rPr>
                        <a:t>Multiphysics Simulation of FEBIAD Ion Sources with innovative free-form geometries.</a:t>
                      </a:r>
                      <a:endParaRPr lang="en-GB" sz="1400" b="0" kern="100">
                        <a:effectLst/>
                        <a:latin typeface="Calibri" panose="020F0502020204030204" pitchFamily="34" charset="0"/>
                        <a:ea typeface="+mn-ea"/>
                        <a:cs typeface="Calibri" panose="020F0502020204030204" pitchFamily="34" charset="0"/>
                      </a:endParaRPr>
                    </a:p>
                  </a:txBody>
                  <a:tcPr marL="66583" marR="6658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15000"/>
                        </a:lnSpc>
                      </a:pPr>
                      <a:endParaRPr lang="en-GB" sz="1400" b="0" kern="100">
                        <a:effectLst/>
                        <a:latin typeface="Calibri" panose="020F0502020204030204" pitchFamily="34" charset="0"/>
                        <a:ea typeface="+mn-ea"/>
                        <a:cs typeface="Calibri" panose="020F0502020204030204" pitchFamily="34" charset="0"/>
                      </a:endParaRPr>
                    </a:p>
                  </a:txBody>
                  <a:tcPr marL="66583" marR="6658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08512045"/>
                  </a:ext>
                </a:extLst>
              </a:tr>
              <a:tr h="29852">
                <a:tc vMerge="1">
                  <a:txBody>
                    <a:bodyPr/>
                    <a:lstStyle/>
                    <a:p>
                      <a:pPr algn="just">
                        <a:lnSpc>
                          <a:spcPct val="115000"/>
                        </a:lnSpc>
                      </a:pPr>
                      <a:endParaRPr lang="en-GB" sz="1400" b="0" kern="100">
                        <a:effectLst/>
                        <a:latin typeface="Calibri" panose="020F0502020204030204" pitchFamily="34" charset="0"/>
                        <a:ea typeface="+mn-ea"/>
                        <a:cs typeface="Calibri" panose="020F0502020204030204" pitchFamily="34" charset="0"/>
                      </a:endParaRPr>
                    </a:p>
                  </a:txBody>
                  <a:tcPr marL="66583" marR="6658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pPr>
                      <a:r>
                        <a:rPr lang="it-IT" sz="1400" b="0" kern="100">
                          <a:effectLst/>
                          <a:latin typeface="Calibri" panose="020F0502020204030204" pitchFamily="34" charset="0"/>
                          <a:ea typeface="+mn-ea"/>
                          <a:cs typeface="Calibri" panose="020F0502020204030204" pitchFamily="34" charset="0"/>
                        </a:rPr>
                        <a:t>Production of free-</a:t>
                      </a:r>
                      <a:r>
                        <a:rPr lang="it-IT" sz="1400" b="0" kern="100" err="1">
                          <a:effectLst/>
                          <a:latin typeface="Calibri" panose="020F0502020204030204" pitchFamily="34" charset="0"/>
                          <a:ea typeface="+mn-ea"/>
                          <a:cs typeface="Calibri" panose="020F0502020204030204" pitchFamily="34" charset="0"/>
                        </a:rPr>
                        <a:t>form</a:t>
                      </a:r>
                      <a:r>
                        <a:rPr lang="it-IT" sz="1400" b="0" kern="100">
                          <a:effectLst/>
                          <a:latin typeface="Calibri" panose="020F0502020204030204" pitchFamily="34" charset="0"/>
                          <a:ea typeface="+mn-ea"/>
                          <a:cs typeface="Calibri" panose="020F0502020204030204" pitchFamily="34" charset="0"/>
                        </a:rPr>
                        <a:t> </a:t>
                      </a:r>
                      <a:r>
                        <a:rPr lang="it-IT" sz="1400" b="0" kern="100" err="1">
                          <a:effectLst/>
                          <a:latin typeface="Calibri" panose="020F0502020204030204" pitchFamily="34" charset="0"/>
                          <a:ea typeface="+mn-ea"/>
                          <a:cs typeface="Calibri" panose="020F0502020204030204" pitchFamily="34" charset="0"/>
                        </a:rPr>
                        <a:t>cathodes</a:t>
                      </a:r>
                      <a:r>
                        <a:rPr lang="it-IT" sz="1400" b="0" kern="100">
                          <a:effectLst/>
                          <a:latin typeface="Calibri" panose="020F0502020204030204" pitchFamily="34" charset="0"/>
                          <a:ea typeface="+mn-ea"/>
                          <a:cs typeface="Calibri" panose="020F0502020204030204" pitchFamily="34" charset="0"/>
                        </a:rPr>
                        <a:t> and </a:t>
                      </a:r>
                      <a:r>
                        <a:rPr lang="it-IT" sz="1400" b="0" kern="100" err="1">
                          <a:effectLst/>
                          <a:latin typeface="Calibri" panose="020F0502020204030204" pitchFamily="34" charset="0"/>
                          <a:ea typeface="+mn-ea"/>
                          <a:cs typeface="Calibri" panose="020F0502020204030204" pitchFamily="34" charset="0"/>
                        </a:rPr>
                        <a:t>anodes</a:t>
                      </a:r>
                      <a:r>
                        <a:rPr lang="it-IT" sz="1400" b="0" kern="100">
                          <a:effectLst/>
                          <a:latin typeface="Calibri" panose="020F0502020204030204" pitchFamily="34" charset="0"/>
                          <a:ea typeface="+mn-ea"/>
                          <a:cs typeface="Calibri" panose="020F0502020204030204" pitchFamily="34" charset="0"/>
                        </a:rPr>
                        <a:t> for ISOL FEBIAD Ion Sources.</a:t>
                      </a:r>
                      <a:endParaRPr lang="en-GB" sz="1400" b="0" kern="100">
                        <a:effectLst/>
                        <a:latin typeface="Calibri" panose="020F0502020204030204" pitchFamily="34" charset="0"/>
                        <a:ea typeface="+mn-ea"/>
                        <a:cs typeface="Calibri" panose="020F0502020204030204" pitchFamily="34" charset="0"/>
                      </a:endParaRPr>
                    </a:p>
                  </a:txBody>
                  <a:tcPr marL="66583" marR="6658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15000"/>
                        </a:lnSpc>
                      </a:pPr>
                      <a:endParaRPr lang="en-GB" sz="1400" b="0" kern="100">
                        <a:effectLst/>
                        <a:latin typeface="Calibri" panose="020F0502020204030204" pitchFamily="34" charset="0"/>
                        <a:ea typeface="+mn-ea"/>
                        <a:cs typeface="Calibri" panose="020F0502020204030204" pitchFamily="34" charset="0"/>
                      </a:endParaRPr>
                    </a:p>
                  </a:txBody>
                  <a:tcPr marL="66583" marR="6658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485033461"/>
                  </a:ext>
                </a:extLst>
              </a:tr>
              <a:tr h="107051">
                <a:tc vMerge="1">
                  <a:txBody>
                    <a:bodyPr/>
                    <a:lstStyle/>
                    <a:p>
                      <a:pPr algn="just">
                        <a:lnSpc>
                          <a:spcPct val="115000"/>
                        </a:lnSpc>
                      </a:pPr>
                      <a:endParaRPr lang="en-GB" sz="1400" b="0" kern="100">
                        <a:effectLst/>
                        <a:latin typeface="Calibri" panose="020F0502020204030204" pitchFamily="34" charset="0"/>
                        <a:ea typeface="+mn-ea"/>
                        <a:cs typeface="Calibri" panose="020F0502020204030204" pitchFamily="34" charset="0"/>
                      </a:endParaRPr>
                    </a:p>
                  </a:txBody>
                  <a:tcPr marL="66583" marR="6658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pPr>
                      <a:r>
                        <a:rPr lang="en-GB" sz="1400" b="0" kern="100">
                          <a:effectLst/>
                          <a:latin typeface="Calibri" panose="020F0502020204030204" pitchFamily="34" charset="0"/>
                          <a:cs typeface="Calibri" panose="020F0502020204030204" pitchFamily="34" charset="0"/>
                        </a:rPr>
                        <a:t>Production of a fully AM FEBIAD Ion Source prototype.</a:t>
                      </a:r>
                      <a:endParaRPr lang="en-GB" sz="1400" b="0" kern="100">
                        <a:effectLst/>
                        <a:latin typeface="Calibri" panose="020F0502020204030204" pitchFamily="34" charset="0"/>
                        <a:ea typeface="+mn-ea"/>
                        <a:cs typeface="Calibri" panose="020F0502020204030204" pitchFamily="34" charset="0"/>
                      </a:endParaRPr>
                    </a:p>
                  </a:txBody>
                  <a:tcPr marL="66583" marR="6658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ctr">
                        <a:lnSpc>
                          <a:spcPct val="115000"/>
                        </a:lnSpc>
                      </a:pPr>
                      <a:endParaRPr lang="en-GB" sz="1400" b="0" kern="100">
                        <a:effectLst/>
                        <a:latin typeface="Calibri" panose="020F0502020204030204" pitchFamily="34" charset="0"/>
                        <a:ea typeface="+mn-ea"/>
                        <a:cs typeface="Calibri" panose="020F0502020204030204" pitchFamily="34" charset="0"/>
                      </a:endParaRPr>
                    </a:p>
                  </a:txBody>
                  <a:tcPr marL="66583" marR="6658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47119534"/>
                  </a:ext>
                </a:extLst>
              </a:tr>
            </a:tbl>
          </a:graphicData>
        </a:graphic>
      </p:graphicFrame>
      <p:graphicFrame>
        <p:nvGraphicFramePr>
          <p:cNvPr id="8" name="Tabella 7">
            <a:extLst>
              <a:ext uri="{FF2B5EF4-FFF2-40B4-BE49-F238E27FC236}">
                <a16:creationId xmlns:a16="http://schemas.microsoft.com/office/drawing/2014/main" id="{AFB7ADA0-C649-165A-C211-1F5AA2B72713}"/>
              </a:ext>
            </a:extLst>
          </p:cNvPr>
          <p:cNvGraphicFramePr>
            <a:graphicFrameLocks noGrp="1"/>
          </p:cNvGraphicFramePr>
          <p:nvPr>
            <p:extLst>
              <p:ext uri="{D42A27DB-BD31-4B8C-83A1-F6EECF244321}">
                <p14:modId xmlns:p14="http://schemas.microsoft.com/office/powerpoint/2010/main" val="724852652"/>
              </p:ext>
            </p:extLst>
          </p:nvPr>
        </p:nvGraphicFramePr>
        <p:xfrm>
          <a:off x="551381" y="3573016"/>
          <a:ext cx="11077006" cy="1385316"/>
        </p:xfrm>
        <a:graphic>
          <a:graphicData uri="http://schemas.openxmlformats.org/drawingml/2006/table">
            <a:tbl>
              <a:tblPr firstRow="1" bandRow="1">
                <a:tableStyleId>{69012ECD-51FC-41F1-AA8D-1B2483CD663E}</a:tableStyleId>
              </a:tblPr>
              <a:tblGrid>
                <a:gridCol w="896921">
                  <a:extLst>
                    <a:ext uri="{9D8B030D-6E8A-4147-A177-3AD203B41FA5}">
                      <a16:colId xmlns:a16="http://schemas.microsoft.com/office/drawing/2014/main" val="4294710331"/>
                    </a:ext>
                  </a:extLst>
                </a:gridCol>
                <a:gridCol w="9181067">
                  <a:extLst>
                    <a:ext uri="{9D8B030D-6E8A-4147-A177-3AD203B41FA5}">
                      <a16:colId xmlns:a16="http://schemas.microsoft.com/office/drawing/2014/main" val="3669007728"/>
                    </a:ext>
                  </a:extLst>
                </a:gridCol>
                <a:gridCol w="999018">
                  <a:extLst>
                    <a:ext uri="{9D8B030D-6E8A-4147-A177-3AD203B41FA5}">
                      <a16:colId xmlns:a16="http://schemas.microsoft.com/office/drawing/2014/main" val="3626572881"/>
                    </a:ext>
                  </a:extLst>
                </a:gridCol>
              </a:tblGrid>
              <a:tr h="177553">
                <a:tc gridSpan="2">
                  <a:txBody>
                    <a:bodyPr/>
                    <a:lstStyle/>
                    <a:p>
                      <a:pPr algn="just">
                        <a:lnSpc>
                          <a:spcPct val="115000"/>
                        </a:lnSpc>
                      </a:pPr>
                      <a:r>
                        <a:rPr lang="it-IT" sz="1400" kern="100">
                          <a:solidFill>
                            <a:schemeClr val="tx1"/>
                          </a:solidFill>
                          <a:effectLst/>
                          <a:latin typeface="Calibri" panose="020F0502020204030204" pitchFamily="34" charset="0"/>
                          <a:cs typeface="Calibri" panose="020F0502020204030204" pitchFamily="34" charset="0"/>
                        </a:rPr>
                        <a:t>WP3 </a:t>
                      </a:r>
                      <a:r>
                        <a:rPr lang="it-IT" sz="1400" kern="100" err="1">
                          <a:solidFill>
                            <a:schemeClr val="tx1"/>
                          </a:solidFill>
                          <a:effectLst/>
                          <a:latin typeface="Calibri" panose="020F0502020204030204" pitchFamily="34" charset="0"/>
                          <a:cs typeface="Calibri" panose="020F0502020204030204" pitchFamily="34" charset="0"/>
                        </a:rPr>
                        <a:t>milestones</a:t>
                      </a:r>
                      <a:endParaRPr lang="en-GB" sz="1400" kern="100">
                        <a:solidFill>
                          <a:schemeClr val="tx1"/>
                        </a:solidFill>
                        <a:effectLst/>
                        <a:latin typeface="Calibri" panose="020F0502020204030204" pitchFamily="34" charset="0"/>
                        <a:ea typeface="Noto Serif CJK SC"/>
                        <a:cs typeface="Calibri" panose="020F0502020204030204" pitchFamily="34" charset="0"/>
                      </a:endParaRPr>
                    </a:p>
                  </a:txBody>
                  <a:tcPr marL="66583" marR="6658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a:txBody>
                    <a:bodyPr/>
                    <a:lstStyle/>
                    <a:p>
                      <a:pPr algn="just">
                        <a:lnSpc>
                          <a:spcPct val="115000"/>
                        </a:lnSpc>
                      </a:pPr>
                      <a:r>
                        <a:rPr lang="it-IT" sz="1400" kern="100">
                          <a:solidFill>
                            <a:schemeClr val="tx1"/>
                          </a:solidFill>
                          <a:effectLst/>
                          <a:latin typeface="Calibri" panose="020F0502020204030204" pitchFamily="34" charset="0"/>
                          <a:cs typeface="Calibri" panose="020F0502020204030204" pitchFamily="34" charset="0"/>
                        </a:rPr>
                        <a:t>Date</a:t>
                      </a:r>
                      <a:endParaRPr lang="it-IT" sz="1100" kern="100">
                        <a:solidFill>
                          <a:schemeClr val="tx1"/>
                        </a:solidFill>
                        <a:effectLst/>
                        <a:latin typeface="Calibri" panose="020F0502020204030204" pitchFamily="34" charset="0"/>
                        <a:cs typeface="Calibri" panose="020F0502020204030204" pitchFamily="34" charset="0"/>
                      </a:endParaRPr>
                    </a:p>
                  </a:txBody>
                  <a:tcPr marL="66583" marR="6658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36935112"/>
                  </a:ext>
                </a:extLst>
              </a:tr>
              <a:tr h="175334">
                <a:tc rowSpan="5">
                  <a:txBody>
                    <a:bodyPr/>
                    <a:lstStyle/>
                    <a:p>
                      <a:pPr algn="ctr">
                        <a:lnSpc>
                          <a:spcPct val="115000"/>
                        </a:lnSpc>
                      </a:pPr>
                      <a:r>
                        <a:rPr lang="it-IT" sz="1400" b="0" kern="100">
                          <a:effectLst/>
                          <a:latin typeface="Calibri" panose="020F0502020204030204" pitchFamily="34" charset="0"/>
                          <a:cs typeface="Calibri" panose="020F0502020204030204" pitchFamily="34" charset="0"/>
                        </a:rPr>
                        <a:t>MS.3</a:t>
                      </a:r>
                      <a:endParaRPr lang="en-GB" sz="1400" b="0" kern="100">
                        <a:effectLst/>
                        <a:latin typeface="Calibri" panose="020F0502020204030204" pitchFamily="34" charset="0"/>
                        <a:ea typeface="Noto Serif CJK SC"/>
                        <a:cs typeface="Calibri" panose="020F0502020204030204" pitchFamily="34" charset="0"/>
                      </a:endParaRPr>
                    </a:p>
                  </a:txBody>
                  <a:tcPr marL="66583" marR="6658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pPr>
                      <a:r>
                        <a:rPr lang="en-US" sz="1400" b="0" i="0" u="none" strike="noStrike" kern="100">
                          <a:effectLst/>
                          <a:latin typeface="Calibri" panose="020F0502020204030204" pitchFamily="34" charset="0"/>
                          <a:ea typeface="Noto Serif CJK SC"/>
                          <a:cs typeface="Lohit Devanagari"/>
                        </a:rPr>
                        <a:t>High temperature</a:t>
                      </a:r>
                      <a:r>
                        <a:rPr lang="en-US" sz="1400" b="0" i="0" u="none" strike="noStrike" kern="100" baseline="0">
                          <a:effectLst/>
                          <a:latin typeface="Calibri" panose="020F0502020204030204" pitchFamily="34" charset="0"/>
                          <a:ea typeface="Noto Serif CJK SC"/>
                          <a:cs typeface="Lohit Devanagari"/>
                        </a:rPr>
                        <a:t> tests of AM Ion Source components.</a:t>
                      </a:r>
                      <a:endParaRPr lang="en-GB" sz="1400" b="0" kern="100">
                        <a:effectLst/>
                        <a:latin typeface="Calibri" panose="020F0502020204030204" pitchFamily="34" charset="0"/>
                        <a:ea typeface="Noto Serif CJK SC"/>
                        <a:cs typeface="Calibri" panose="020F0502020204030204" pitchFamily="34" charset="0"/>
                      </a:endParaRPr>
                    </a:p>
                  </a:txBody>
                  <a:tcPr marL="66583" marR="6658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rowSpan="5">
                  <a:txBody>
                    <a:bodyPr/>
                    <a:lstStyle/>
                    <a:p>
                      <a:pPr algn="ctr">
                        <a:lnSpc>
                          <a:spcPct val="115000"/>
                        </a:lnSpc>
                      </a:pPr>
                      <a:r>
                        <a:rPr lang="it-IT" sz="1400" b="0" kern="100">
                          <a:effectLst/>
                          <a:latin typeface="Calibri" panose="020F0502020204030204" pitchFamily="34" charset="0"/>
                          <a:cs typeface="Calibri" panose="020F0502020204030204" pitchFamily="34" charset="0"/>
                        </a:rPr>
                        <a:t>M26</a:t>
                      </a:r>
                      <a:endParaRPr lang="en-GB" sz="1400" b="0" kern="100">
                        <a:effectLst/>
                        <a:latin typeface="Calibri" panose="020F0502020204030204" pitchFamily="34" charset="0"/>
                        <a:ea typeface="Noto Serif CJK SC"/>
                        <a:cs typeface="Calibri" panose="020F0502020204030204" pitchFamily="34" charset="0"/>
                      </a:endParaRPr>
                    </a:p>
                  </a:txBody>
                  <a:tcPr marL="66583" marR="6658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21335047"/>
                  </a:ext>
                </a:extLst>
              </a:tr>
              <a:tr h="175334">
                <a:tc vMerge="1">
                  <a:txBody>
                    <a:bodyPr/>
                    <a:lstStyle/>
                    <a:p>
                      <a:pPr algn="just">
                        <a:lnSpc>
                          <a:spcPct val="115000"/>
                        </a:lnSpc>
                      </a:pPr>
                      <a:endParaRPr lang="en-GB" sz="1400" b="0" kern="100">
                        <a:effectLst/>
                        <a:latin typeface="Calibri" panose="020F0502020204030204" pitchFamily="34" charset="0"/>
                        <a:ea typeface="Noto Serif CJK SC"/>
                        <a:cs typeface="Calibri" panose="020F0502020204030204" pitchFamily="34" charset="0"/>
                      </a:endParaRPr>
                    </a:p>
                  </a:txBody>
                  <a:tcPr marL="66583" marR="6658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pPr>
                      <a:r>
                        <a:rPr lang="en-GB" sz="1400" b="0" i="0" u="none" strike="noStrike" kern="100">
                          <a:effectLst/>
                          <a:latin typeface="Calibri" panose="020F0502020204030204" pitchFamily="34" charset="0"/>
                          <a:ea typeface="Noto Serif CJK SC"/>
                          <a:cs typeface="Lohit Devanagari"/>
                        </a:rPr>
                        <a:t>Thermionic</a:t>
                      </a:r>
                      <a:r>
                        <a:rPr lang="en-GB" sz="1400" b="0" i="0" u="none" strike="noStrike" kern="100" baseline="0">
                          <a:effectLst/>
                          <a:latin typeface="Calibri" panose="020F0502020204030204" pitchFamily="34" charset="0"/>
                          <a:ea typeface="Noto Serif CJK SC"/>
                          <a:cs typeface="Lohit Devanagari"/>
                        </a:rPr>
                        <a:t> emission tests of AM FEBIAD cathodes and anodes.</a:t>
                      </a:r>
                      <a:endParaRPr lang="en-GB" sz="1400" b="0" kern="100">
                        <a:effectLst/>
                        <a:latin typeface="Calibri" panose="020F0502020204030204" pitchFamily="34" charset="0"/>
                        <a:ea typeface="Noto Serif CJK SC"/>
                        <a:cs typeface="Calibri" panose="020F0502020204030204" pitchFamily="34" charset="0"/>
                      </a:endParaRPr>
                    </a:p>
                  </a:txBody>
                  <a:tcPr marL="66583" marR="6658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just">
                        <a:lnSpc>
                          <a:spcPct val="115000"/>
                        </a:lnSpc>
                      </a:pPr>
                      <a:endParaRPr lang="en-GB" sz="1400" b="0" kern="100">
                        <a:effectLst/>
                        <a:latin typeface="Calibri" panose="020F0502020204030204" pitchFamily="34" charset="0"/>
                        <a:ea typeface="Noto Serif CJK SC"/>
                        <a:cs typeface="Calibri" panose="020F0502020204030204" pitchFamily="34" charset="0"/>
                      </a:endParaRPr>
                    </a:p>
                  </a:txBody>
                  <a:tcPr marL="66583" marR="6658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32824200"/>
                  </a:ext>
                </a:extLst>
              </a:tr>
              <a:tr h="175334">
                <a:tc vMerge="1">
                  <a:txBody>
                    <a:bodyPr/>
                    <a:lstStyle/>
                    <a:p>
                      <a:pPr algn="just">
                        <a:lnSpc>
                          <a:spcPct val="115000"/>
                        </a:lnSpc>
                      </a:pPr>
                      <a:endParaRPr lang="en-GB" sz="1400" b="0" kern="100">
                        <a:effectLst/>
                        <a:latin typeface="Calibri" panose="020F0502020204030204" pitchFamily="34" charset="0"/>
                        <a:ea typeface="Noto Serif CJK SC"/>
                        <a:cs typeface="Calibri" panose="020F0502020204030204" pitchFamily="34" charset="0"/>
                      </a:endParaRPr>
                    </a:p>
                  </a:txBody>
                  <a:tcPr marL="66583" marR="6658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pPr>
                      <a:r>
                        <a:rPr lang="en-GB" sz="1400" b="0" kern="100">
                          <a:effectLst/>
                          <a:latin typeface="Calibri" panose="020F0502020204030204" pitchFamily="34" charset="0"/>
                          <a:ea typeface="Noto Serif CJK SC"/>
                          <a:cs typeface="Calibri" panose="020F0502020204030204" pitchFamily="34" charset="0"/>
                        </a:rPr>
                        <a:t>First off-line</a:t>
                      </a:r>
                      <a:r>
                        <a:rPr lang="en-GB" sz="1400" b="0" kern="100" baseline="0">
                          <a:effectLst/>
                          <a:latin typeface="Calibri" panose="020F0502020204030204" pitchFamily="34" charset="0"/>
                          <a:ea typeface="Noto Serif CJK SC"/>
                          <a:cs typeface="Calibri" panose="020F0502020204030204" pitchFamily="34" charset="0"/>
                        </a:rPr>
                        <a:t> ionization tests with a hybrid AM-traditional ion source prototype.</a:t>
                      </a:r>
                      <a:endParaRPr lang="en-GB" sz="1400" b="0" kern="100">
                        <a:effectLst/>
                        <a:latin typeface="Calibri" panose="020F0502020204030204" pitchFamily="34" charset="0"/>
                        <a:ea typeface="Noto Serif CJK SC"/>
                        <a:cs typeface="Calibri" panose="020F0502020204030204" pitchFamily="34" charset="0"/>
                      </a:endParaRPr>
                    </a:p>
                  </a:txBody>
                  <a:tcPr marL="66583" marR="6658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just">
                        <a:lnSpc>
                          <a:spcPct val="115000"/>
                        </a:lnSpc>
                      </a:pPr>
                      <a:endParaRPr lang="en-GB" sz="1400" b="0" kern="100">
                        <a:effectLst/>
                        <a:latin typeface="Calibri" panose="020F0502020204030204" pitchFamily="34" charset="0"/>
                        <a:ea typeface="Noto Serif CJK SC"/>
                        <a:cs typeface="Calibri" panose="020F0502020204030204" pitchFamily="34" charset="0"/>
                      </a:endParaRPr>
                    </a:p>
                  </a:txBody>
                  <a:tcPr marL="66583" marR="6658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781840732"/>
                  </a:ext>
                </a:extLst>
              </a:tr>
              <a:tr h="175334">
                <a:tc vMerge="1">
                  <a:txBody>
                    <a:bodyPr/>
                    <a:lstStyle/>
                    <a:p>
                      <a:pPr algn="just">
                        <a:lnSpc>
                          <a:spcPct val="115000"/>
                        </a:lnSpc>
                      </a:pPr>
                      <a:endParaRPr lang="en-GB" sz="1400" b="0" kern="100">
                        <a:effectLst/>
                        <a:latin typeface="Calibri" panose="020F0502020204030204" pitchFamily="34" charset="0"/>
                        <a:ea typeface="Noto Serif CJK SC"/>
                        <a:cs typeface="Calibri" panose="020F0502020204030204" pitchFamily="34" charset="0"/>
                      </a:endParaRPr>
                    </a:p>
                  </a:txBody>
                  <a:tcPr marL="66583" marR="6658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just">
                        <a:lnSpc>
                          <a:spcPct val="115000"/>
                        </a:lnSpc>
                      </a:pPr>
                      <a:r>
                        <a:rPr lang="en-GB" sz="1400" b="0" kern="100">
                          <a:effectLst/>
                          <a:latin typeface="Calibri" panose="020F0502020204030204" pitchFamily="34" charset="0"/>
                          <a:ea typeface="Noto Serif CJK SC"/>
                          <a:cs typeface="Calibri" panose="020F0502020204030204" pitchFamily="34" charset="0"/>
                        </a:rPr>
                        <a:t>First off-line</a:t>
                      </a:r>
                      <a:r>
                        <a:rPr lang="en-GB" sz="1400" b="0" kern="100" baseline="0">
                          <a:effectLst/>
                          <a:latin typeface="Calibri" panose="020F0502020204030204" pitchFamily="34" charset="0"/>
                          <a:ea typeface="Noto Serif CJK SC"/>
                          <a:cs typeface="Calibri" panose="020F0502020204030204" pitchFamily="34" charset="0"/>
                        </a:rPr>
                        <a:t> ionization tests with a fully AM ion source prototype.</a:t>
                      </a:r>
                      <a:endParaRPr lang="en-GB" sz="1400" b="0" kern="100">
                        <a:effectLst/>
                        <a:latin typeface="Calibri" panose="020F0502020204030204" pitchFamily="34" charset="0"/>
                        <a:ea typeface="Noto Serif CJK SC"/>
                        <a:cs typeface="Calibri" panose="020F0502020204030204" pitchFamily="34" charset="0"/>
                      </a:endParaRPr>
                    </a:p>
                  </a:txBody>
                  <a:tcPr marL="66583" marR="6658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just">
                        <a:lnSpc>
                          <a:spcPct val="115000"/>
                        </a:lnSpc>
                      </a:pPr>
                      <a:endParaRPr lang="en-GB" sz="1400" b="0" kern="100">
                        <a:effectLst/>
                        <a:latin typeface="Calibri" panose="020F0502020204030204" pitchFamily="34" charset="0"/>
                        <a:ea typeface="Noto Serif CJK SC"/>
                        <a:cs typeface="Calibri" panose="020F0502020204030204" pitchFamily="34" charset="0"/>
                      </a:endParaRPr>
                    </a:p>
                  </a:txBody>
                  <a:tcPr marL="66583" marR="6658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81441471"/>
                  </a:ext>
                </a:extLst>
              </a:tr>
              <a:tr h="175334">
                <a:tc vMerge="1">
                  <a:txBody>
                    <a:bodyPr/>
                    <a:lstStyle/>
                    <a:p>
                      <a:pPr algn="just">
                        <a:lnSpc>
                          <a:spcPct val="115000"/>
                        </a:lnSpc>
                      </a:pPr>
                      <a:endParaRPr lang="en-GB" sz="1400" b="0" kern="100">
                        <a:effectLst/>
                        <a:latin typeface="Calibri" panose="020F0502020204030204" pitchFamily="34" charset="0"/>
                        <a:ea typeface="Noto Serif CJK SC"/>
                        <a:cs typeface="Calibri" panose="020F0502020204030204" pitchFamily="34" charset="0"/>
                      </a:endParaRPr>
                    </a:p>
                  </a:txBody>
                  <a:tcPr marL="66583" marR="6658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just" defTabSz="914400" rtl="0" eaLnBrk="1" fontAlgn="auto" latinLnBrk="0" hangingPunct="1">
                        <a:lnSpc>
                          <a:spcPct val="115000"/>
                        </a:lnSpc>
                        <a:spcBef>
                          <a:spcPts val="0"/>
                        </a:spcBef>
                        <a:spcAft>
                          <a:spcPts val="0"/>
                        </a:spcAft>
                        <a:buClrTx/>
                        <a:buSzTx/>
                        <a:buFontTx/>
                        <a:buNone/>
                        <a:tabLst/>
                        <a:defRPr/>
                      </a:pPr>
                      <a:r>
                        <a:rPr lang="en-GB" sz="1400" b="0" kern="100">
                          <a:effectLst/>
                          <a:latin typeface="Calibri" panose="020F0502020204030204" pitchFamily="34" charset="0"/>
                          <a:cs typeface="Calibri" panose="020F0502020204030204" pitchFamily="34" charset="0"/>
                        </a:rPr>
                        <a:t>On-line</a:t>
                      </a:r>
                      <a:r>
                        <a:rPr lang="en-GB" sz="1400" b="0" kern="100" baseline="0">
                          <a:effectLst/>
                          <a:latin typeface="Calibri" panose="020F0502020204030204" pitchFamily="34" charset="0"/>
                          <a:cs typeface="Calibri" panose="020F0502020204030204" pitchFamily="34" charset="0"/>
                        </a:rPr>
                        <a:t> beam production at CERN-ISOLDE and/or TRIUMF with a FEBIAD Ion Source containing AM components.</a:t>
                      </a:r>
                      <a:endParaRPr lang="en-GB" sz="1400" b="0" kern="100">
                        <a:effectLst/>
                        <a:latin typeface="Calibri" panose="020F0502020204030204" pitchFamily="34" charset="0"/>
                        <a:ea typeface="Noto Serif CJK SC"/>
                        <a:cs typeface="Calibri" panose="020F0502020204030204" pitchFamily="34" charset="0"/>
                      </a:endParaRPr>
                    </a:p>
                  </a:txBody>
                  <a:tcPr marL="66583" marR="6658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vMerge="1">
                  <a:txBody>
                    <a:bodyPr/>
                    <a:lstStyle/>
                    <a:p>
                      <a:pPr algn="just">
                        <a:lnSpc>
                          <a:spcPct val="115000"/>
                        </a:lnSpc>
                      </a:pPr>
                      <a:endParaRPr lang="en-GB" sz="1400" b="0" kern="100">
                        <a:effectLst/>
                        <a:latin typeface="Calibri" panose="020F0502020204030204" pitchFamily="34" charset="0"/>
                        <a:ea typeface="Noto Serif CJK SC"/>
                        <a:cs typeface="Calibri" panose="020F0502020204030204" pitchFamily="34" charset="0"/>
                      </a:endParaRPr>
                    </a:p>
                  </a:txBody>
                  <a:tcPr marL="66583" marR="66583"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76864780"/>
                  </a:ext>
                </a:extLst>
              </a:tr>
            </a:tbl>
          </a:graphicData>
        </a:graphic>
      </p:graphicFrame>
      <p:sp>
        <p:nvSpPr>
          <p:cNvPr id="9" name="CasellaDiTesto 8">
            <a:extLst>
              <a:ext uri="{FF2B5EF4-FFF2-40B4-BE49-F238E27FC236}">
                <a16:creationId xmlns:a16="http://schemas.microsoft.com/office/drawing/2014/main" id="{71E112A1-01B1-9F2C-CD11-578604D1AC2D}"/>
              </a:ext>
            </a:extLst>
          </p:cNvPr>
          <p:cNvSpPr txBox="1"/>
          <p:nvPr/>
        </p:nvSpPr>
        <p:spPr>
          <a:xfrm>
            <a:off x="91440" y="5114569"/>
            <a:ext cx="11731752" cy="1031051"/>
          </a:xfrm>
          <a:prstGeom prst="rect">
            <a:avLst/>
          </a:prstGeom>
          <a:noFill/>
          <a:ln>
            <a:solidFill>
              <a:schemeClr val="accent1"/>
            </a:solidFill>
          </a:ln>
        </p:spPr>
        <p:txBody>
          <a:bodyPr wrap="square" lIns="91440" tIns="45720" rIns="91440" bIns="45720" rtlCol="0" anchor="t">
            <a:spAutoFit/>
          </a:bodyPr>
          <a:lstStyle/>
          <a:p>
            <a:pPr algn="just"/>
            <a:r>
              <a:rPr lang="it-IT" sz="1500" b="1">
                <a:latin typeface="Calibri"/>
                <a:cs typeface="Calibri"/>
              </a:rPr>
              <a:t>WP1, D1 (M24)</a:t>
            </a:r>
            <a:r>
              <a:rPr lang="it-IT" sz="1500">
                <a:latin typeface="Calibri"/>
                <a:cs typeface="Calibri"/>
              </a:rPr>
              <a:t>: </a:t>
            </a:r>
            <a:r>
              <a:rPr lang="it-IT" sz="1500" kern="100" err="1">
                <a:latin typeface="Calibri"/>
                <a:cs typeface="Calibri"/>
              </a:rPr>
              <a:t>Written</a:t>
            </a:r>
            <a:r>
              <a:rPr lang="it-IT" sz="1500" kern="100">
                <a:latin typeface="Calibri"/>
                <a:cs typeface="Calibri"/>
              </a:rPr>
              <a:t> report on the </a:t>
            </a:r>
            <a:r>
              <a:rPr lang="en-GB" sz="1500" kern="100">
                <a:latin typeface="Calibri"/>
                <a:cs typeface="Calibri"/>
              </a:rPr>
              <a:t>production and characterization of samples with innovative refractory metal alloys and/or composite powders.</a:t>
            </a:r>
          </a:p>
          <a:p>
            <a:pPr algn="just"/>
            <a:r>
              <a:rPr lang="it-IT" sz="800">
                <a:latin typeface="Calibri"/>
                <a:cs typeface="Calibri"/>
              </a:rPr>
              <a:t>   </a:t>
            </a:r>
          </a:p>
          <a:p>
            <a:pPr algn="just"/>
            <a:r>
              <a:rPr lang="it-IT" sz="1500" b="1">
                <a:latin typeface="Calibri"/>
                <a:cs typeface="Calibri"/>
              </a:rPr>
              <a:t>WP2, D1 (M24)</a:t>
            </a:r>
            <a:r>
              <a:rPr lang="it-IT" sz="1500">
                <a:latin typeface="Calibri"/>
                <a:cs typeface="Calibri"/>
              </a:rPr>
              <a:t>: </a:t>
            </a:r>
            <a:r>
              <a:rPr lang="en-GB" sz="1500">
                <a:latin typeface="Calibri"/>
                <a:cs typeface="Calibri"/>
              </a:rPr>
              <a:t>Production of a fully AM FEBIAD Ion Source prototype with related CAD documentation.</a:t>
            </a:r>
            <a:endParaRPr lang="it-IT" sz="1500">
              <a:latin typeface="Calibri"/>
              <a:cs typeface="Calibri"/>
            </a:endParaRPr>
          </a:p>
          <a:p>
            <a:pPr algn="just"/>
            <a:r>
              <a:rPr lang="it-IT" sz="800">
                <a:latin typeface="Calibri"/>
                <a:cs typeface="Calibri"/>
              </a:rPr>
              <a:t>  </a:t>
            </a:r>
          </a:p>
          <a:p>
            <a:pPr algn="just"/>
            <a:r>
              <a:rPr lang="it-IT" sz="1500" b="1">
                <a:latin typeface="Calibri"/>
                <a:cs typeface="Calibri"/>
              </a:rPr>
              <a:t>WP3, D1 (M24)</a:t>
            </a:r>
            <a:r>
              <a:rPr lang="it-IT" sz="1500">
                <a:latin typeface="Calibri"/>
                <a:cs typeface="Calibri"/>
              </a:rPr>
              <a:t>: </a:t>
            </a:r>
            <a:r>
              <a:rPr lang="it-IT" sz="1500" err="1">
                <a:latin typeface="Calibri"/>
                <a:cs typeface="Calibri"/>
              </a:rPr>
              <a:t>Written</a:t>
            </a:r>
            <a:r>
              <a:rPr lang="it-IT" sz="1500">
                <a:latin typeface="Calibri"/>
                <a:cs typeface="Calibri"/>
              </a:rPr>
              <a:t> report on test with </a:t>
            </a:r>
            <a:r>
              <a:rPr lang="en-GB" sz="1500">
                <a:latin typeface="Calibri"/>
                <a:cs typeface="Calibri"/>
              </a:rPr>
              <a:t>FEBIAD Ion Sources containing AM components</a:t>
            </a:r>
            <a:r>
              <a:rPr lang="it-IT" sz="1500">
                <a:latin typeface="Calibri"/>
                <a:cs typeface="Calibri"/>
              </a:rPr>
              <a:t>.</a:t>
            </a:r>
            <a:endParaRPr lang="en-GB" sz="1500">
              <a:latin typeface="Calibri"/>
              <a:cs typeface="Calibri"/>
            </a:endParaRPr>
          </a:p>
        </p:txBody>
      </p:sp>
    </p:spTree>
    <p:extLst>
      <p:ext uri="{BB962C8B-B14F-4D97-AF65-F5344CB8AC3E}">
        <p14:creationId xmlns:p14="http://schemas.microsoft.com/office/powerpoint/2010/main" val="248350136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ttangolo 15"/>
          <p:cNvSpPr/>
          <p:nvPr/>
        </p:nvSpPr>
        <p:spPr>
          <a:xfrm>
            <a:off x="0" y="5813996"/>
            <a:ext cx="11173968" cy="104400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Slide Number Placeholder 1">
            <a:extLst>
              <a:ext uri="{FF2B5EF4-FFF2-40B4-BE49-F238E27FC236}">
                <a16:creationId xmlns:a16="http://schemas.microsoft.com/office/drawing/2014/main" id="{A7FFB904-D9CA-898B-D450-F1A8B2477776}"/>
              </a:ext>
            </a:extLst>
          </p:cNvPr>
          <p:cNvSpPr>
            <a:spLocks noGrp="1"/>
          </p:cNvSpPr>
          <p:nvPr>
            <p:ph type="sldNum" sz="quarter" idx="12"/>
          </p:nvPr>
        </p:nvSpPr>
        <p:spPr/>
        <p:txBody>
          <a:bodyPr/>
          <a:lstStyle/>
          <a:p>
            <a:fld id="{F7A1A58B-7BA1-7E42-8231-6D1CB1C760B1}" type="slidenum">
              <a:rPr lang="en-US" smtClean="0"/>
              <a:pPr/>
              <a:t>12</a:t>
            </a:fld>
            <a:endParaRPr lang="en-US"/>
          </a:p>
        </p:txBody>
      </p:sp>
      <p:graphicFrame>
        <p:nvGraphicFramePr>
          <p:cNvPr id="6" name="Table 5">
            <a:extLst>
              <a:ext uri="{FF2B5EF4-FFF2-40B4-BE49-F238E27FC236}">
                <a16:creationId xmlns:a16="http://schemas.microsoft.com/office/drawing/2014/main" id="{4E29A9E0-C2FB-D616-B417-E33F34E54BF0}"/>
              </a:ext>
            </a:extLst>
          </p:cNvPr>
          <p:cNvGraphicFramePr>
            <a:graphicFrameLocks noGrp="1"/>
          </p:cNvGraphicFramePr>
          <p:nvPr>
            <p:extLst>
              <p:ext uri="{D42A27DB-BD31-4B8C-83A1-F6EECF244321}">
                <p14:modId xmlns:p14="http://schemas.microsoft.com/office/powerpoint/2010/main" val="1805948786"/>
              </p:ext>
            </p:extLst>
          </p:nvPr>
        </p:nvGraphicFramePr>
        <p:xfrm>
          <a:off x="93671" y="5346509"/>
          <a:ext cx="5171689" cy="1428750"/>
        </p:xfrm>
        <a:graphic>
          <a:graphicData uri="http://schemas.openxmlformats.org/drawingml/2006/table">
            <a:tbl>
              <a:tblPr/>
              <a:tblGrid>
                <a:gridCol w="894204">
                  <a:extLst>
                    <a:ext uri="{9D8B030D-6E8A-4147-A177-3AD203B41FA5}">
                      <a16:colId xmlns:a16="http://schemas.microsoft.com/office/drawing/2014/main" val="2469216030"/>
                    </a:ext>
                  </a:extLst>
                </a:gridCol>
                <a:gridCol w="482597">
                  <a:extLst>
                    <a:ext uri="{9D8B030D-6E8A-4147-A177-3AD203B41FA5}">
                      <a16:colId xmlns:a16="http://schemas.microsoft.com/office/drawing/2014/main" val="2490980909"/>
                    </a:ext>
                  </a:extLst>
                </a:gridCol>
                <a:gridCol w="685709">
                  <a:extLst>
                    <a:ext uri="{9D8B030D-6E8A-4147-A177-3AD203B41FA5}">
                      <a16:colId xmlns:a16="http://schemas.microsoft.com/office/drawing/2014/main" val="1063841074"/>
                    </a:ext>
                  </a:extLst>
                </a:gridCol>
                <a:gridCol w="685709">
                  <a:extLst>
                    <a:ext uri="{9D8B030D-6E8A-4147-A177-3AD203B41FA5}">
                      <a16:colId xmlns:a16="http://schemas.microsoft.com/office/drawing/2014/main" val="289582842"/>
                    </a:ext>
                  </a:extLst>
                </a:gridCol>
                <a:gridCol w="1918124">
                  <a:extLst>
                    <a:ext uri="{9D8B030D-6E8A-4147-A177-3AD203B41FA5}">
                      <a16:colId xmlns:a16="http://schemas.microsoft.com/office/drawing/2014/main" val="352753839"/>
                    </a:ext>
                  </a:extLst>
                </a:gridCol>
                <a:gridCol w="505346">
                  <a:extLst>
                    <a:ext uri="{9D8B030D-6E8A-4147-A177-3AD203B41FA5}">
                      <a16:colId xmlns:a16="http://schemas.microsoft.com/office/drawing/2014/main" val="2781131945"/>
                    </a:ext>
                  </a:extLst>
                </a:gridCol>
              </a:tblGrid>
              <a:tr h="236120">
                <a:tc>
                  <a:txBody>
                    <a:bodyPr/>
                    <a:lstStyle/>
                    <a:p>
                      <a:pPr algn="l" fontAlgn="b"/>
                      <a:r>
                        <a:rPr lang="en-CA" sz="900" b="1" i="0" u="none" strike="noStrike">
                          <a:solidFill>
                            <a:srgbClr val="305496"/>
                          </a:solidFill>
                          <a:effectLst/>
                          <a:latin typeface="Calibri" panose="020F0502020204030204" pitchFamily="34" charset="0"/>
                        </a:rPr>
                        <a:t>Item</a:t>
                      </a:r>
                    </a:p>
                  </a:txBody>
                  <a:tcPr marL="9525" marR="9525" marT="9525" marB="0" anchor="ctr">
                    <a:lnL>
                      <a:noFill/>
                    </a:lnL>
                    <a:lnR>
                      <a:noFill/>
                    </a:lnR>
                    <a:lnT w="6350" cap="flat" cmpd="sng" algn="ctr">
                      <a:solidFill>
                        <a:srgbClr val="4472C4"/>
                      </a:solidFill>
                      <a:prstDash val="solid"/>
                      <a:round/>
                      <a:headEnd type="none" w="med" len="med"/>
                      <a:tailEnd type="none" w="med" len="med"/>
                    </a:lnT>
                    <a:lnB w="6350" cap="flat" cmpd="sng" algn="ctr">
                      <a:solidFill>
                        <a:srgbClr val="4472C4"/>
                      </a:solidFill>
                      <a:prstDash val="solid"/>
                      <a:round/>
                      <a:headEnd type="none" w="med" len="med"/>
                      <a:tailEnd type="none" w="med" len="med"/>
                    </a:lnB>
                  </a:tcPr>
                </a:tc>
                <a:tc>
                  <a:txBody>
                    <a:bodyPr/>
                    <a:lstStyle/>
                    <a:p>
                      <a:pPr algn="l" fontAlgn="b"/>
                      <a:r>
                        <a:rPr lang="en-CA" sz="900" b="1" i="0" u="none" strike="noStrike">
                          <a:solidFill>
                            <a:srgbClr val="305496"/>
                          </a:solidFill>
                          <a:effectLst/>
                          <a:latin typeface="Calibri" panose="020F0502020204030204" pitchFamily="34" charset="0"/>
                        </a:rPr>
                        <a:t>FTE </a:t>
                      </a:r>
                    </a:p>
                    <a:p>
                      <a:pPr algn="l" fontAlgn="b"/>
                      <a:r>
                        <a:rPr lang="en-CA" sz="900" b="1" i="0" u="none" strike="noStrike">
                          <a:solidFill>
                            <a:srgbClr val="305496"/>
                          </a:solidFill>
                          <a:effectLst/>
                          <a:latin typeface="Calibri" panose="020F0502020204030204" pitchFamily="34" charset="0"/>
                        </a:rPr>
                        <a:t>months</a:t>
                      </a:r>
                    </a:p>
                  </a:txBody>
                  <a:tcPr marL="9525" marR="9525" marT="9525" marB="0" anchor="ctr">
                    <a:lnL>
                      <a:noFill/>
                    </a:lnL>
                    <a:lnR>
                      <a:noFill/>
                    </a:lnR>
                    <a:lnT w="6350" cap="flat" cmpd="sng" algn="ctr">
                      <a:solidFill>
                        <a:srgbClr val="4472C4"/>
                      </a:solidFill>
                      <a:prstDash val="solid"/>
                      <a:round/>
                      <a:headEnd type="none" w="med" len="med"/>
                      <a:tailEnd type="none" w="med" len="med"/>
                    </a:lnT>
                    <a:lnB w="6350" cap="flat" cmpd="sng" algn="ctr">
                      <a:solidFill>
                        <a:srgbClr val="4472C4"/>
                      </a:solidFill>
                      <a:prstDash val="solid"/>
                      <a:round/>
                      <a:headEnd type="none" w="med" len="med"/>
                      <a:tailEnd type="none" w="med" len="med"/>
                    </a:lnB>
                  </a:tcPr>
                </a:tc>
                <a:tc>
                  <a:txBody>
                    <a:bodyPr/>
                    <a:lstStyle/>
                    <a:p>
                      <a:pPr algn="l" fontAlgn="b"/>
                      <a:r>
                        <a:rPr lang="en-CA" sz="900" b="1" i="0" u="none" strike="noStrike">
                          <a:solidFill>
                            <a:srgbClr val="305496"/>
                          </a:solidFill>
                          <a:effectLst/>
                          <a:latin typeface="Calibri" panose="020F0502020204030204" pitchFamily="34" charset="0"/>
                        </a:rPr>
                        <a:t>personnel </a:t>
                      </a:r>
                    </a:p>
                    <a:p>
                      <a:pPr algn="l" fontAlgn="b"/>
                      <a:r>
                        <a:rPr lang="en-CA" sz="900" b="1" i="0" u="none" strike="noStrike">
                          <a:solidFill>
                            <a:srgbClr val="305496"/>
                          </a:solidFill>
                          <a:effectLst/>
                          <a:latin typeface="Calibri" panose="020F0502020204030204" pitchFamily="34" charset="0"/>
                        </a:rPr>
                        <a:t>costs (EUR)</a:t>
                      </a:r>
                    </a:p>
                  </a:txBody>
                  <a:tcPr marL="9525" marR="9525" marT="9525" marB="0" anchor="ctr">
                    <a:lnL>
                      <a:noFill/>
                    </a:lnL>
                    <a:lnR>
                      <a:noFill/>
                    </a:lnR>
                    <a:lnT w="6350" cap="flat" cmpd="sng" algn="ctr">
                      <a:solidFill>
                        <a:srgbClr val="4472C4"/>
                      </a:solidFill>
                      <a:prstDash val="solid"/>
                      <a:round/>
                      <a:headEnd type="none" w="med" len="med"/>
                      <a:tailEnd type="none" w="med" len="med"/>
                    </a:lnT>
                    <a:lnB w="6350" cap="flat" cmpd="sng" algn="ctr">
                      <a:solidFill>
                        <a:srgbClr val="4472C4"/>
                      </a:solidFill>
                      <a:prstDash val="solid"/>
                      <a:round/>
                      <a:headEnd type="none" w="med" len="med"/>
                      <a:tailEnd type="none" w="med" len="med"/>
                    </a:lnB>
                  </a:tcPr>
                </a:tc>
                <a:tc>
                  <a:txBody>
                    <a:bodyPr/>
                    <a:lstStyle/>
                    <a:p>
                      <a:pPr algn="l" fontAlgn="b"/>
                      <a:r>
                        <a:rPr lang="en-CA" sz="900" b="1" i="0" u="none" strike="noStrike">
                          <a:solidFill>
                            <a:srgbClr val="305496"/>
                          </a:solidFill>
                          <a:effectLst/>
                          <a:latin typeface="Calibri" panose="020F0502020204030204" pitchFamily="34" charset="0"/>
                        </a:rPr>
                        <a:t>capital </a:t>
                      </a:r>
                    </a:p>
                    <a:p>
                      <a:pPr algn="l" fontAlgn="b"/>
                      <a:r>
                        <a:rPr lang="en-CA" sz="900" b="1" i="0" u="none" strike="noStrike">
                          <a:solidFill>
                            <a:srgbClr val="305496"/>
                          </a:solidFill>
                          <a:effectLst/>
                          <a:latin typeface="Calibri" panose="020F0502020204030204" pitchFamily="34" charset="0"/>
                        </a:rPr>
                        <a:t>costs (EUR)</a:t>
                      </a:r>
                    </a:p>
                  </a:txBody>
                  <a:tcPr marL="9525" marR="9525" marT="9525" marB="0" anchor="ctr">
                    <a:lnL>
                      <a:noFill/>
                    </a:lnL>
                    <a:lnR>
                      <a:noFill/>
                    </a:lnR>
                    <a:lnT w="6350" cap="flat" cmpd="sng" algn="ctr">
                      <a:solidFill>
                        <a:srgbClr val="4472C4"/>
                      </a:solidFill>
                      <a:prstDash val="solid"/>
                      <a:round/>
                      <a:headEnd type="none" w="med" len="med"/>
                      <a:tailEnd type="none" w="med" len="med"/>
                    </a:lnT>
                    <a:lnB w="6350" cap="flat" cmpd="sng" algn="ctr">
                      <a:solidFill>
                        <a:srgbClr val="4472C4"/>
                      </a:solidFill>
                      <a:prstDash val="solid"/>
                      <a:round/>
                      <a:headEnd type="none" w="med" len="med"/>
                      <a:tailEnd type="none" w="med" len="med"/>
                    </a:lnB>
                  </a:tcPr>
                </a:tc>
                <a:tc>
                  <a:txBody>
                    <a:bodyPr/>
                    <a:lstStyle/>
                    <a:p>
                      <a:pPr algn="l" fontAlgn="b"/>
                      <a:r>
                        <a:rPr lang="en-CA" sz="900" b="1" i="0" u="none" strike="noStrike">
                          <a:solidFill>
                            <a:srgbClr val="305496"/>
                          </a:solidFill>
                          <a:effectLst/>
                          <a:latin typeface="Calibri" panose="020F0502020204030204" pitchFamily="34" charset="0"/>
                        </a:rPr>
                        <a:t>type of </a:t>
                      </a:r>
                      <a:br>
                        <a:rPr lang="en-CA" sz="900" b="1" i="0" u="none" strike="noStrike">
                          <a:solidFill>
                            <a:srgbClr val="305496"/>
                          </a:solidFill>
                          <a:effectLst/>
                          <a:latin typeface="Calibri" panose="020F0502020204030204" pitchFamily="34" charset="0"/>
                        </a:rPr>
                      </a:br>
                      <a:r>
                        <a:rPr lang="en-CA" sz="900" b="1" i="0" u="none" strike="noStrike">
                          <a:solidFill>
                            <a:srgbClr val="305496"/>
                          </a:solidFill>
                          <a:effectLst/>
                          <a:latin typeface="Calibri" panose="020F0502020204030204" pitchFamily="34" charset="0"/>
                        </a:rPr>
                        <a:t>capital cost</a:t>
                      </a:r>
                    </a:p>
                  </a:txBody>
                  <a:tcPr marL="9525" marR="9525" marT="9525" marB="0" anchor="ctr">
                    <a:lnL>
                      <a:noFill/>
                    </a:lnL>
                    <a:lnR>
                      <a:noFill/>
                    </a:lnR>
                    <a:lnT w="6350" cap="flat" cmpd="sng" algn="ctr">
                      <a:solidFill>
                        <a:srgbClr val="4472C4"/>
                      </a:solidFill>
                      <a:prstDash val="solid"/>
                      <a:round/>
                      <a:headEnd type="none" w="med" len="med"/>
                      <a:tailEnd type="none" w="med" len="med"/>
                    </a:lnT>
                    <a:lnB w="6350" cap="flat" cmpd="sng" algn="ctr">
                      <a:solidFill>
                        <a:srgbClr val="4472C4"/>
                      </a:solidFill>
                      <a:prstDash val="solid"/>
                      <a:round/>
                      <a:headEnd type="none" w="med" len="med"/>
                      <a:tailEnd type="none" w="med" len="med"/>
                    </a:lnB>
                  </a:tcPr>
                </a:tc>
                <a:tc>
                  <a:txBody>
                    <a:bodyPr/>
                    <a:lstStyle/>
                    <a:p>
                      <a:pPr algn="l" fontAlgn="b"/>
                      <a:r>
                        <a:rPr lang="en-CA" sz="900" b="1" i="0" u="none" strike="noStrike">
                          <a:solidFill>
                            <a:srgbClr val="305496"/>
                          </a:solidFill>
                          <a:effectLst/>
                          <a:latin typeface="Calibri" panose="020F0502020204030204" pitchFamily="34" charset="0"/>
                        </a:rPr>
                        <a:t>Sum </a:t>
                      </a:r>
                    </a:p>
                    <a:p>
                      <a:pPr algn="l" fontAlgn="b"/>
                      <a:r>
                        <a:rPr lang="en-CA" sz="900" b="1" i="0" u="none" strike="noStrike">
                          <a:solidFill>
                            <a:srgbClr val="305496"/>
                          </a:solidFill>
                          <a:effectLst/>
                          <a:latin typeface="Calibri" panose="020F0502020204030204" pitchFamily="34" charset="0"/>
                        </a:rPr>
                        <a:t>(EUR)</a:t>
                      </a:r>
                    </a:p>
                  </a:txBody>
                  <a:tcPr marL="9525" marR="9525" marT="9525" marB="0" anchor="ctr">
                    <a:lnL>
                      <a:noFill/>
                    </a:lnL>
                    <a:lnR>
                      <a:noFill/>
                    </a:lnR>
                    <a:lnT w="6350" cap="flat" cmpd="sng" algn="ctr">
                      <a:solidFill>
                        <a:srgbClr val="4472C4"/>
                      </a:solidFill>
                      <a:prstDash val="solid"/>
                      <a:round/>
                      <a:headEnd type="none" w="med" len="med"/>
                      <a:tailEnd type="none" w="med" len="med"/>
                    </a:lnT>
                    <a:lnB w="6350" cap="flat" cmpd="sng" algn="ctr">
                      <a:solidFill>
                        <a:srgbClr val="4472C4"/>
                      </a:solidFill>
                      <a:prstDash val="solid"/>
                      <a:round/>
                      <a:headEnd type="none" w="med" len="med"/>
                      <a:tailEnd type="none" w="med" len="med"/>
                    </a:lnB>
                  </a:tcPr>
                </a:tc>
                <a:extLst>
                  <a:ext uri="{0D108BD9-81ED-4DB2-BD59-A6C34878D82A}">
                    <a16:rowId xmlns:a16="http://schemas.microsoft.com/office/drawing/2014/main" val="2499480994"/>
                  </a:ext>
                </a:extLst>
              </a:tr>
              <a:tr h="236120">
                <a:tc>
                  <a:txBody>
                    <a:bodyPr/>
                    <a:lstStyle/>
                    <a:p>
                      <a:pPr algn="l" fontAlgn="b"/>
                      <a:r>
                        <a:rPr lang="en-CA" sz="900" b="0" i="0" u="none" strike="noStrike">
                          <a:solidFill>
                            <a:srgbClr val="305496"/>
                          </a:solidFill>
                          <a:effectLst/>
                          <a:latin typeface="Calibri" panose="020F0502020204030204" pitchFamily="34" charset="0"/>
                        </a:rPr>
                        <a:t>Numerical Simulations</a:t>
                      </a:r>
                    </a:p>
                  </a:txBody>
                  <a:tcPr marL="9525" marR="9525" marT="9525" marB="0" anchor="ctr">
                    <a:lnL>
                      <a:noFill/>
                    </a:lnL>
                    <a:lnR>
                      <a:noFill/>
                    </a:lnR>
                    <a:lnT w="6350" cap="flat" cmpd="sng" algn="ctr">
                      <a:solidFill>
                        <a:srgbClr val="4472C4"/>
                      </a:solidFill>
                      <a:prstDash val="solid"/>
                      <a:round/>
                      <a:headEnd type="none" w="med" len="med"/>
                      <a:tailEnd type="none" w="med" len="med"/>
                    </a:lnT>
                    <a:lnB>
                      <a:noFill/>
                    </a:lnB>
                    <a:solidFill>
                      <a:srgbClr val="D9E1F2"/>
                    </a:solidFill>
                  </a:tcPr>
                </a:tc>
                <a:tc>
                  <a:txBody>
                    <a:bodyPr/>
                    <a:lstStyle/>
                    <a:p>
                      <a:pPr algn="r" fontAlgn="b"/>
                      <a:r>
                        <a:rPr lang="en-CA" sz="900" b="0" i="0" u="none" strike="noStrike">
                          <a:solidFill>
                            <a:srgbClr val="305496"/>
                          </a:solidFill>
                          <a:effectLst/>
                          <a:latin typeface="Calibri" panose="020F0502020204030204" pitchFamily="34" charset="0"/>
                        </a:rPr>
                        <a:t>2</a:t>
                      </a:r>
                    </a:p>
                  </a:txBody>
                  <a:tcPr marL="9525" marR="9525" marT="9525" marB="0" anchor="ctr">
                    <a:lnL>
                      <a:noFill/>
                    </a:lnL>
                    <a:lnR>
                      <a:noFill/>
                    </a:lnR>
                    <a:lnT w="6350" cap="flat" cmpd="sng" algn="ctr">
                      <a:solidFill>
                        <a:srgbClr val="4472C4"/>
                      </a:solidFill>
                      <a:prstDash val="solid"/>
                      <a:round/>
                      <a:headEnd type="none" w="med" len="med"/>
                      <a:tailEnd type="none" w="med" len="med"/>
                    </a:lnT>
                    <a:lnB>
                      <a:noFill/>
                    </a:lnB>
                    <a:solidFill>
                      <a:srgbClr val="D9E1F2"/>
                    </a:solidFill>
                  </a:tcPr>
                </a:tc>
                <a:tc>
                  <a:txBody>
                    <a:bodyPr/>
                    <a:lstStyle/>
                    <a:p>
                      <a:pPr algn="r" fontAlgn="b"/>
                      <a:r>
                        <a:rPr lang="en-CA" sz="900" b="0" i="0" u="none" strike="noStrike">
                          <a:solidFill>
                            <a:srgbClr val="305496"/>
                          </a:solidFill>
                          <a:effectLst/>
                          <a:latin typeface="Calibri" panose="020F0502020204030204" pitchFamily="34" charset="0"/>
                        </a:rPr>
                        <a:t>14.800</a:t>
                      </a:r>
                    </a:p>
                  </a:txBody>
                  <a:tcPr marL="9525" marR="9525" marT="9525" marB="0" anchor="ctr">
                    <a:lnL>
                      <a:noFill/>
                    </a:lnL>
                    <a:lnR>
                      <a:noFill/>
                    </a:lnR>
                    <a:lnT w="6350" cap="flat" cmpd="sng" algn="ctr">
                      <a:solidFill>
                        <a:srgbClr val="4472C4"/>
                      </a:solidFill>
                      <a:prstDash val="solid"/>
                      <a:round/>
                      <a:headEnd type="none" w="med" len="med"/>
                      <a:tailEnd type="none" w="med" len="med"/>
                    </a:lnT>
                    <a:lnB>
                      <a:noFill/>
                    </a:lnB>
                    <a:solidFill>
                      <a:srgbClr val="D9E1F2"/>
                    </a:solidFill>
                  </a:tcPr>
                </a:tc>
                <a:tc>
                  <a:txBody>
                    <a:bodyPr/>
                    <a:lstStyle/>
                    <a:p>
                      <a:pPr algn="r" fontAlgn="b"/>
                      <a:r>
                        <a:rPr lang="en-CA" sz="900" b="0" i="0" u="none" strike="noStrike">
                          <a:solidFill>
                            <a:srgbClr val="305496"/>
                          </a:solidFill>
                          <a:effectLst/>
                          <a:latin typeface="Calibri" panose="020F0502020204030204" pitchFamily="34" charset="0"/>
                        </a:rPr>
                        <a:t>0</a:t>
                      </a:r>
                    </a:p>
                  </a:txBody>
                  <a:tcPr marL="9525" marR="9525" marT="9525" marB="0" anchor="ctr">
                    <a:lnL>
                      <a:noFill/>
                    </a:lnL>
                    <a:lnR>
                      <a:noFill/>
                    </a:lnR>
                    <a:lnT w="6350" cap="flat" cmpd="sng" algn="ctr">
                      <a:solidFill>
                        <a:srgbClr val="4472C4"/>
                      </a:solidFill>
                      <a:prstDash val="solid"/>
                      <a:round/>
                      <a:headEnd type="none" w="med" len="med"/>
                      <a:tailEnd type="none" w="med" len="med"/>
                    </a:lnT>
                    <a:lnB>
                      <a:noFill/>
                    </a:lnB>
                    <a:solidFill>
                      <a:srgbClr val="D9E1F2"/>
                    </a:solidFill>
                  </a:tcPr>
                </a:tc>
                <a:tc>
                  <a:txBody>
                    <a:bodyPr/>
                    <a:lstStyle/>
                    <a:p>
                      <a:pPr algn="l" fontAlgn="b"/>
                      <a:r>
                        <a:rPr lang="en-CA" sz="900" b="0" i="0" u="none" strike="noStrike">
                          <a:solidFill>
                            <a:srgbClr val="305496"/>
                          </a:solidFill>
                          <a:effectLst/>
                          <a:latin typeface="Calibri" panose="020F0502020204030204" pitchFamily="34" charset="0"/>
                        </a:rPr>
                        <a:t>None required</a:t>
                      </a:r>
                    </a:p>
                  </a:txBody>
                  <a:tcPr marL="9525" marR="9525" marT="9525" marB="0" anchor="ctr">
                    <a:lnL>
                      <a:noFill/>
                    </a:lnL>
                    <a:lnR>
                      <a:noFill/>
                    </a:lnR>
                    <a:lnT w="6350" cap="flat" cmpd="sng" algn="ctr">
                      <a:solidFill>
                        <a:srgbClr val="4472C4"/>
                      </a:solidFill>
                      <a:prstDash val="solid"/>
                      <a:round/>
                      <a:headEnd type="none" w="med" len="med"/>
                      <a:tailEnd type="none" w="med" len="med"/>
                    </a:lnT>
                    <a:lnB>
                      <a:noFill/>
                    </a:lnB>
                    <a:solidFill>
                      <a:srgbClr val="D9E1F2"/>
                    </a:solidFill>
                  </a:tcPr>
                </a:tc>
                <a:tc>
                  <a:txBody>
                    <a:bodyPr/>
                    <a:lstStyle/>
                    <a:p>
                      <a:pPr algn="r" fontAlgn="b"/>
                      <a:r>
                        <a:rPr lang="en-CA" sz="900" b="0" i="0" u="none" strike="noStrike">
                          <a:solidFill>
                            <a:srgbClr val="305496"/>
                          </a:solidFill>
                          <a:effectLst/>
                          <a:latin typeface="Calibri" panose="020F0502020204030204" pitchFamily="34" charset="0"/>
                        </a:rPr>
                        <a:t>14.800</a:t>
                      </a:r>
                    </a:p>
                  </a:txBody>
                  <a:tcPr marL="9525" marR="9525" marT="9525" marB="0" anchor="ctr">
                    <a:lnL>
                      <a:noFill/>
                    </a:lnL>
                    <a:lnR>
                      <a:noFill/>
                    </a:lnR>
                    <a:lnT w="6350" cap="flat" cmpd="sng" algn="ctr">
                      <a:solidFill>
                        <a:srgbClr val="4472C4"/>
                      </a:solidFill>
                      <a:prstDash val="solid"/>
                      <a:round/>
                      <a:headEnd type="none" w="med" len="med"/>
                      <a:tailEnd type="none" w="med" len="med"/>
                    </a:lnT>
                    <a:lnB>
                      <a:noFill/>
                    </a:lnB>
                    <a:solidFill>
                      <a:srgbClr val="D9E1F2"/>
                    </a:solidFill>
                  </a:tcPr>
                </a:tc>
                <a:extLst>
                  <a:ext uri="{0D108BD9-81ED-4DB2-BD59-A6C34878D82A}">
                    <a16:rowId xmlns:a16="http://schemas.microsoft.com/office/drawing/2014/main" val="907296259"/>
                  </a:ext>
                </a:extLst>
              </a:tr>
              <a:tr h="236120">
                <a:tc>
                  <a:txBody>
                    <a:bodyPr/>
                    <a:lstStyle/>
                    <a:p>
                      <a:pPr algn="l" fontAlgn="b"/>
                      <a:r>
                        <a:rPr lang="en-CA" sz="900" b="0" i="0" u="none" strike="noStrike">
                          <a:solidFill>
                            <a:srgbClr val="305496"/>
                          </a:solidFill>
                          <a:effectLst/>
                          <a:latin typeface="Calibri" panose="020F0502020204030204" pitchFamily="34" charset="0"/>
                        </a:rPr>
                        <a:t>Offline Studies</a:t>
                      </a:r>
                    </a:p>
                  </a:txBody>
                  <a:tcPr marL="9525" marR="9525" marT="9525" marB="0" anchor="ctr">
                    <a:lnL>
                      <a:noFill/>
                    </a:lnL>
                    <a:lnR>
                      <a:noFill/>
                    </a:lnR>
                    <a:lnT>
                      <a:noFill/>
                    </a:lnT>
                    <a:lnB>
                      <a:noFill/>
                    </a:lnB>
                  </a:tcPr>
                </a:tc>
                <a:tc>
                  <a:txBody>
                    <a:bodyPr/>
                    <a:lstStyle/>
                    <a:p>
                      <a:pPr algn="r" fontAlgn="b"/>
                      <a:r>
                        <a:rPr lang="en-CA" sz="900" b="0" i="0" u="none" strike="noStrike">
                          <a:solidFill>
                            <a:srgbClr val="305496"/>
                          </a:solidFill>
                          <a:effectLst/>
                          <a:latin typeface="Calibri" panose="020F0502020204030204" pitchFamily="34" charset="0"/>
                        </a:rPr>
                        <a:t>3</a:t>
                      </a:r>
                    </a:p>
                  </a:txBody>
                  <a:tcPr marL="9525" marR="9525" marT="9525" marB="0" anchor="ctr">
                    <a:lnL>
                      <a:noFill/>
                    </a:lnL>
                    <a:lnR>
                      <a:noFill/>
                    </a:lnR>
                    <a:lnT>
                      <a:noFill/>
                    </a:lnT>
                    <a:lnB>
                      <a:noFill/>
                    </a:lnB>
                  </a:tcPr>
                </a:tc>
                <a:tc>
                  <a:txBody>
                    <a:bodyPr/>
                    <a:lstStyle/>
                    <a:p>
                      <a:pPr algn="r" fontAlgn="b"/>
                      <a:r>
                        <a:rPr lang="en-CA" sz="900" b="0" i="0" u="none" strike="noStrike">
                          <a:solidFill>
                            <a:srgbClr val="305496"/>
                          </a:solidFill>
                          <a:effectLst/>
                          <a:latin typeface="Calibri" panose="020F0502020204030204" pitchFamily="34" charset="0"/>
                        </a:rPr>
                        <a:t>22.200</a:t>
                      </a:r>
                    </a:p>
                  </a:txBody>
                  <a:tcPr marL="9525" marR="9525" marT="9525" marB="0" anchor="ctr">
                    <a:lnL>
                      <a:noFill/>
                    </a:lnL>
                    <a:lnR>
                      <a:noFill/>
                    </a:lnR>
                    <a:lnT>
                      <a:noFill/>
                    </a:lnT>
                    <a:lnB>
                      <a:noFill/>
                    </a:lnB>
                  </a:tcPr>
                </a:tc>
                <a:tc>
                  <a:txBody>
                    <a:bodyPr/>
                    <a:lstStyle/>
                    <a:p>
                      <a:pPr algn="r" fontAlgn="b"/>
                      <a:r>
                        <a:rPr lang="en-CA" sz="900" b="0" i="0" u="none" strike="noStrike">
                          <a:solidFill>
                            <a:srgbClr val="305496"/>
                          </a:solidFill>
                          <a:effectLst/>
                          <a:latin typeface="Calibri" panose="020F0502020204030204" pitchFamily="34" charset="0"/>
                        </a:rPr>
                        <a:t>17.760</a:t>
                      </a:r>
                    </a:p>
                  </a:txBody>
                  <a:tcPr marL="9525" marR="9525" marT="9525" marB="0" anchor="ctr">
                    <a:lnL>
                      <a:noFill/>
                    </a:lnL>
                    <a:lnR>
                      <a:noFill/>
                    </a:lnR>
                    <a:lnT>
                      <a:noFill/>
                    </a:lnT>
                    <a:lnB>
                      <a:noFill/>
                    </a:lnB>
                  </a:tcPr>
                </a:tc>
                <a:tc>
                  <a:txBody>
                    <a:bodyPr/>
                    <a:lstStyle/>
                    <a:p>
                      <a:pPr algn="l" fontAlgn="b"/>
                      <a:r>
                        <a:rPr lang="en-CA" sz="900" b="0" i="0" u="none" strike="noStrike">
                          <a:solidFill>
                            <a:srgbClr val="305496"/>
                          </a:solidFill>
                          <a:effectLst/>
                          <a:latin typeface="Calibri" panose="020F0502020204030204" pitchFamily="34" charset="0"/>
                        </a:rPr>
                        <a:t>two offline target assemblies and infrastructure consumables</a:t>
                      </a:r>
                    </a:p>
                  </a:txBody>
                  <a:tcPr marL="9525" marR="9525" marT="9525" marB="0" anchor="ctr">
                    <a:lnL>
                      <a:noFill/>
                    </a:lnL>
                    <a:lnR>
                      <a:noFill/>
                    </a:lnR>
                    <a:lnT>
                      <a:noFill/>
                    </a:lnT>
                    <a:lnB>
                      <a:noFill/>
                    </a:lnB>
                  </a:tcPr>
                </a:tc>
                <a:tc>
                  <a:txBody>
                    <a:bodyPr/>
                    <a:lstStyle/>
                    <a:p>
                      <a:pPr algn="r" fontAlgn="b"/>
                      <a:r>
                        <a:rPr lang="en-CA" sz="900" b="0" i="0" u="none" strike="noStrike">
                          <a:solidFill>
                            <a:srgbClr val="305496"/>
                          </a:solidFill>
                          <a:effectLst/>
                          <a:latin typeface="Calibri" panose="020F0502020204030204" pitchFamily="34" charset="0"/>
                        </a:rPr>
                        <a:t>39.960</a:t>
                      </a:r>
                    </a:p>
                  </a:txBody>
                  <a:tcPr marL="9525" marR="9525" marT="9525" marB="0" anchor="ctr">
                    <a:lnL>
                      <a:noFill/>
                    </a:lnL>
                    <a:lnR>
                      <a:noFill/>
                    </a:lnR>
                    <a:lnT>
                      <a:noFill/>
                    </a:lnT>
                    <a:lnB>
                      <a:noFill/>
                    </a:lnB>
                  </a:tcPr>
                </a:tc>
                <a:extLst>
                  <a:ext uri="{0D108BD9-81ED-4DB2-BD59-A6C34878D82A}">
                    <a16:rowId xmlns:a16="http://schemas.microsoft.com/office/drawing/2014/main" val="3588848653"/>
                  </a:ext>
                </a:extLst>
              </a:tr>
              <a:tr h="122022">
                <a:tc>
                  <a:txBody>
                    <a:bodyPr/>
                    <a:lstStyle/>
                    <a:p>
                      <a:pPr algn="l" fontAlgn="b"/>
                      <a:r>
                        <a:rPr lang="en-CA" sz="900" b="0" i="0" u="none" strike="noStrike">
                          <a:solidFill>
                            <a:srgbClr val="305496"/>
                          </a:solidFill>
                          <a:effectLst/>
                          <a:latin typeface="Calibri" panose="020F0502020204030204" pitchFamily="34" charset="0"/>
                        </a:rPr>
                        <a:t>Online Studies</a:t>
                      </a:r>
                    </a:p>
                  </a:txBody>
                  <a:tcPr marL="9525" marR="9525" marT="9525" marB="0" anchor="ctr">
                    <a:lnL>
                      <a:noFill/>
                    </a:lnL>
                    <a:lnR>
                      <a:noFill/>
                    </a:lnR>
                    <a:lnT>
                      <a:noFill/>
                    </a:lnT>
                    <a:lnB>
                      <a:noFill/>
                    </a:lnB>
                    <a:solidFill>
                      <a:srgbClr val="D9E1F2"/>
                    </a:solidFill>
                  </a:tcPr>
                </a:tc>
                <a:tc>
                  <a:txBody>
                    <a:bodyPr/>
                    <a:lstStyle/>
                    <a:p>
                      <a:pPr algn="r" fontAlgn="b"/>
                      <a:r>
                        <a:rPr lang="en-CA" sz="900" b="0" i="0" u="none" strike="noStrike">
                          <a:solidFill>
                            <a:srgbClr val="305496"/>
                          </a:solidFill>
                          <a:effectLst/>
                          <a:latin typeface="Calibri" panose="020F0502020204030204" pitchFamily="34" charset="0"/>
                        </a:rPr>
                        <a:t>3</a:t>
                      </a:r>
                    </a:p>
                  </a:txBody>
                  <a:tcPr marL="9525" marR="9525" marT="9525" marB="0" anchor="ctr">
                    <a:lnL>
                      <a:noFill/>
                    </a:lnL>
                    <a:lnR>
                      <a:noFill/>
                    </a:lnR>
                    <a:lnT>
                      <a:noFill/>
                    </a:lnT>
                    <a:lnB>
                      <a:noFill/>
                    </a:lnB>
                    <a:solidFill>
                      <a:srgbClr val="D9E1F2"/>
                    </a:solidFill>
                  </a:tcPr>
                </a:tc>
                <a:tc>
                  <a:txBody>
                    <a:bodyPr/>
                    <a:lstStyle/>
                    <a:p>
                      <a:pPr algn="r" fontAlgn="b"/>
                      <a:r>
                        <a:rPr lang="en-CA" sz="900" b="0" i="0" u="none" strike="noStrike">
                          <a:solidFill>
                            <a:srgbClr val="305496"/>
                          </a:solidFill>
                          <a:effectLst/>
                          <a:latin typeface="Calibri" panose="020F0502020204030204" pitchFamily="34" charset="0"/>
                        </a:rPr>
                        <a:t>22.200</a:t>
                      </a:r>
                    </a:p>
                  </a:txBody>
                  <a:tcPr marL="9525" marR="9525" marT="9525" marB="0" anchor="ctr">
                    <a:lnL>
                      <a:noFill/>
                    </a:lnL>
                    <a:lnR>
                      <a:noFill/>
                    </a:lnR>
                    <a:lnT>
                      <a:noFill/>
                    </a:lnT>
                    <a:lnB>
                      <a:noFill/>
                    </a:lnB>
                    <a:solidFill>
                      <a:srgbClr val="D9E1F2"/>
                    </a:solidFill>
                  </a:tcPr>
                </a:tc>
                <a:tc>
                  <a:txBody>
                    <a:bodyPr/>
                    <a:lstStyle/>
                    <a:p>
                      <a:pPr algn="r" fontAlgn="b"/>
                      <a:r>
                        <a:rPr lang="en-CA" sz="900" b="0" i="0" u="none" strike="noStrike">
                          <a:solidFill>
                            <a:srgbClr val="305496"/>
                          </a:solidFill>
                          <a:effectLst/>
                          <a:latin typeface="Calibri" panose="020F0502020204030204" pitchFamily="34" charset="0"/>
                        </a:rPr>
                        <a:t>21.830</a:t>
                      </a:r>
                    </a:p>
                  </a:txBody>
                  <a:tcPr marL="9525" marR="9525" marT="9525" marB="0" anchor="ctr">
                    <a:lnL>
                      <a:noFill/>
                    </a:lnL>
                    <a:lnR>
                      <a:noFill/>
                    </a:lnR>
                    <a:lnT>
                      <a:noFill/>
                    </a:lnT>
                    <a:lnB>
                      <a:noFill/>
                    </a:lnB>
                    <a:solidFill>
                      <a:srgbClr val="D9E1F2"/>
                    </a:solidFill>
                  </a:tcPr>
                </a:tc>
                <a:tc>
                  <a:txBody>
                    <a:bodyPr/>
                    <a:lstStyle/>
                    <a:p>
                      <a:pPr algn="l" fontAlgn="b"/>
                      <a:r>
                        <a:rPr lang="en-CA" sz="900" b="0" i="0" u="none" strike="noStrike">
                          <a:solidFill>
                            <a:srgbClr val="305496"/>
                          </a:solidFill>
                          <a:effectLst/>
                          <a:latin typeface="Calibri" panose="020F0502020204030204" pitchFamily="34" charset="0"/>
                        </a:rPr>
                        <a:t>Online target assembly, NRE</a:t>
                      </a:r>
                    </a:p>
                  </a:txBody>
                  <a:tcPr marL="9525" marR="9525" marT="9525" marB="0" anchor="ctr">
                    <a:lnL>
                      <a:noFill/>
                    </a:lnL>
                    <a:lnR>
                      <a:noFill/>
                    </a:lnR>
                    <a:lnT>
                      <a:noFill/>
                    </a:lnT>
                    <a:lnB>
                      <a:noFill/>
                    </a:lnB>
                    <a:solidFill>
                      <a:srgbClr val="D9E1F2"/>
                    </a:solidFill>
                  </a:tcPr>
                </a:tc>
                <a:tc>
                  <a:txBody>
                    <a:bodyPr/>
                    <a:lstStyle/>
                    <a:p>
                      <a:pPr algn="r" fontAlgn="b"/>
                      <a:r>
                        <a:rPr lang="en-CA" sz="900" b="0" i="0" u="none" strike="noStrike">
                          <a:solidFill>
                            <a:srgbClr val="305496"/>
                          </a:solidFill>
                          <a:effectLst/>
                          <a:latin typeface="Calibri" panose="020F0502020204030204" pitchFamily="34" charset="0"/>
                        </a:rPr>
                        <a:t>44.030</a:t>
                      </a:r>
                    </a:p>
                  </a:txBody>
                  <a:tcPr marL="9525" marR="9525" marT="9525" marB="0" anchor="ctr">
                    <a:lnL>
                      <a:noFill/>
                    </a:lnL>
                    <a:lnR>
                      <a:noFill/>
                    </a:lnR>
                    <a:lnT>
                      <a:noFill/>
                    </a:lnT>
                    <a:lnB>
                      <a:noFill/>
                    </a:lnB>
                    <a:solidFill>
                      <a:srgbClr val="D9E1F2"/>
                    </a:solidFill>
                  </a:tcPr>
                </a:tc>
                <a:extLst>
                  <a:ext uri="{0D108BD9-81ED-4DB2-BD59-A6C34878D82A}">
                    <a16:rowId xmlns:a16="http://schemas.microsoft.com/office/drawing/2014/main" val="1006689838"/>
                  </a:ext>
                </a:extLst>
              </a:tr>
              <a:tr h="236120">
                <a:tc>
                  <a:txBody>
                    <a:bodyPr/>
                    <a:lstStyle/>
                    <a:p>
                      <a:pPr algn="l" fontAlgn="b"/>
                      <a:r>
                        <a:rPr lang="en-CA" sz="900" b="0" i="0" u="none" strike="noStrike">
                          <a:solidFill>
                            <a:srgbClr val="305496"/>
                          </a:solidFill>
                          <a:effectLst/>
                          <a:latin typeface="Calibri" panose="020F0502020204030204" pitchFamily="34" charset="0"/>
                        </a:rPr>
                        <a:t>Online Material Irradiations</a:t>
                      </a:r>
                    </a:p>
                  </a:txBody>
                  <a:tcPr marL="9525" marR="9525" marT="9525" marB="0" anchor="ctr">
                    <a:lnL>
                      <a:noFill/>
                    </a:lnL>
                    <a:lnR>
                      <a:noFill/>
                    </a:lnR>
                    <a:lnT>
                      <a:noFill/>
                    </a:lnT>
                    <a:lnB>
                      <a:noFill/>
                    </a:lnB>
                    <a:solidFill>
                      <a:schemeClr val="bg1"/>
                    </a:solidFill>
                  </a:tcPr>
                </a:tc>
                <a:tc>
                  <a:txBody>
                    <a:bodyPr/>
                    <a:lstStyle/>
                    <a:p>
                      <a:pPr algn="r" fontAlgn="b"/>
                      <a:r>
                        <a:rPr lang="en-CA" sz="900" b="0" i="0" u="none" strike="noStrike">
                          <a:solidFill>
                            <a:srgbClr val="305496"/>
                          </a:solidFill>
                          <a:effectLst/>
                          <a:latin typeface="Calibri" panose="020F0502020204030204" pitchFamily="34" charset="0"/>
                        </a:rPr>
                        <a:t>2</a:t>
                      </a:r>
                    </a:p>
                  </a:txBody>
                  <a:tcPr marL="9525" marR="9525" marT="9525" marB="0" anchor="ctr">
                    <a:lnL>
                      <a:noFill/>
                    </a:lnL>
                    <a:lnR>
                      <a:noFill/>
                    </a:lnR>
                    <a:lnT>
                      <a:noFill/>
                    </a:lnT>
                    <a:lnB>
                      <a:noFill/>
                    </a:lnB>
                    <a:solidFill>
                      <a:schemeClr val="bg1"/>
                    </a:solidFill>
                  </a:tcPr>
                </a:tc>
                <a:tc>
                  <a:txBody>
                    <a:bodyPr/>
                    <a:lstStyle/>
                    <a:p>
                      <a:pPr algn="r" fontAlgn="b"/>
                      <a:r>
                        <a:rPr lang="en-CA" sz="900" b="0" i="0" u="none" strike="noStrike">
                          <a:solidFill>
                            <a:srgbClr val="305496"/>
                          </a:solidFill>
                          <a:effectLst/>
                          <a:latin typeface="Calibri" panose="020F0502020204030204" pitchFamily="34" charset="0"/>
                        </a:rPr>
                        <a:t>14.800</a:t>
                      </a:r>
                    </a:p>
                  </a:txBody>
                  <a:tcPr marL="9525" marR="9525" marT="9525" marB="0" anchor="ctr">
                    <a:lnL>
                      <a:noFill/>
                    </a:lnL>
                    <a:lnR>
                      <a:noFill/>
                    </a:lnR>
                    <a:lnT>
                      <a:noFill/>
                    </a:lnT>
                    <a:lnB>
                      <a:noFill/>
                    </a:lnB>
                    <a:solidFill>
                      <a:schemeClr val="bg1"/>
                    </a:solidFill>
                  </a:tcPr>
                </a:tc>
                <a:tc>
                  <a:txBody>
                    <a:bodyPr/>
                    <a:lstStyle/>
                    <a:p>
                      <a:pPr algn="r" fontAlgn="b"/>
                      <a:r>
                        <a:rPr lang="en-CA" sz="900" b="0" i="0" u="none" strike="noStrike">
                          <a:solidFill>
                            <a:srgbClr val="305496"/>
                          </a:solidFill>
                          <a:effectLst/>
                          <a:latin typeface="Calibri" panose="020F0502020204030204" pitchFamily="34" charset="0"/>
                        </a:rPr>
                        <a:t>7.030</a:t>
                      </a:r>
                    </a:p>
                  </a:txBody>
                  <a:tcPr marL="9525" marR="9525" marT="9525" marB="0" anchor="ctr">
                    <a:lnL>
                      <a:noFill/>
                    </a:lnL>
                    <a:lnR>
                      <a:noFill/>
                    </a:lnR>
                    <a:lnT>
                      <a:noFill/>
                    </a:lnT>
                    <a:lnB>
                      <a:noFill/>
                    </a:lnB>
                    <a:solidFill>
                      <a:schemeClr val="bg1"/>
                    </a:solidFill>
                  </a:tcPr>
                </a:tc>
                <a:tc>
                  <a:txBody>
                    <a:bodyPr/>
                    <a:lstStyle/>
                    <a:p>
                      <a:pPr algn="l" fontAlgn="b"/>
                      <a:r>
                        <a:rPr lang="en-CA" sz="900" b="0" i="0" u="none" strike="noStrike">
                          <a:solidFill>
                            <a:srgbClr val="305496"/>
                          </a:solidFill>
                          <a:effectLst/>
                          <a:latin typeface="Calibri" panose="020F0502020204030204" pitchFamily="34" charset="0"/>
                        </a:rPr>
                        <a:t>Irradiation sample holders, sample preparation consumables</a:t>
                      </a:r>
                    </a:p>
                  </a:txBody>
                  <a:tcPr marL="9525" marR="9525" marT="9525" marB="0" anchor="ctr">
                    <a:lnL>
                      <a:noFill/>
                    </a:lnL>
                    <a:lnR>
                      <a:noFill/>
                    </a:lnR>
                    <a:lnT>
                      <a:noFill/>
                    </a:lnT>
                    <a:lnB>
                      <a:noFill/>
                    </a:lnB>
                    <a:solidFill>
                      <a:schemeClr val="bg1"/>
                    </a:solidFill>
                  </a:tcPr>
                </a:tc>
                <a:tc>
                  <a:txBody>
                    <a:bodyPr/>
                    <a:lstStyle/>
                    <a:p>
                      <a:pPr algn="r" fontAlgn="b"/>
                      <a:r>
                        <a:rPr lang="en-CA" sz="900" b="0" i="0" u="none" strike="noStrike">
                          <a:solidFill>
                            <a:srgbClr val="305496"/>
                          </a:solidFill>
                          <a:effectLst/>
                          <a:latin typeface="Calibri" panose="020F0502020204030204" pitchFamily="34" charset="0"/>
                        </a:rPr>
                        <a:t>21.830</a:t>
                      </a:r>
                    </a:p>
                  </a:txBody>
                  <a:tcPr marL="9525" marR="9525" marT="9525" marB="0" anchor="ctr">
                    <a:lnL>
                      <a:noFill/>
                    </a:lnL>
                    <a:lnR>
                      <a:noFill/>
                    </a:lnR>
                    <a:lnT>
                      <a:noFill/>
                    </a:lnT>
                    <a:lnB>
                      <a:noFill/>
                    </a:lnB>
                    <a:solidFill>
                      <a:schemeClr val="bg1"/>
                    </a:solidFill>
                  </a:tcPr>
                </a:tc>
                <a:extLst>
                  <a:ext uri="{0D108BD9-81ED-4DB2-BD59-A6C34878D82A}">
                    <a16:rowId xmlns:a16="http://schemas.microsoft.com/office/drawing/2014/main" val="324835325"/>
                  </a:ext>
                </a:extLst>
              </a:tr>
              <a:tr h="122022">
                <a:tc>
                  <a:txBody>
                    <a:bodyPr/>
                    <a:lstStyle/>
                    <a:p>
                      <a:pPr algn="l" fontAlgn="b"/>
                      <a:r>
                        <a:rPr lang="en-CA" sz="900" b="1" i="0" u="none" strike="noStrike">
                          <a:solidFill>
                            <a:srgbClr val="305496"/>
                          </a:solidFill>
                          <a:effectLst/>
                          <a:latin typeface="Calibri" panose="020F0502020204030204" pitchFamily="34" charset="0"/>
                        </a:rPr>
                        <a:t>Total</a:t>
                      </a:r>
                    </a:p>
                  </a:txBody>
                  <a:tcPr marL="9525" marR="9525" marT="9525" marB="0" anchor="ctr">
                    <a:lnL>
                      <a:noFill/>
                    </a:lnL>
                    <a:lnR>
                      <a:noFill/>
                    </a:lnR>
                    <a:lnT>
                      <a:noFill/>
                    </a:lnT>
                    <a:lnB w="6350" cap="flat" cmpd="sng" algn="ctr">
                      <a:solidFill>
                        <a:srgbClr val="4472C4"/>
                      </a:solidFill>
                      <a:prstDash val="solid"/>
                      <a:round/>
                      <a:headEnd type="none" w="med" len="med"/>
                      <a:tailEnd type="none" w="med" len="med"/>
                    </a:lnB>
                    <a:solidFill>
                      <a:srgbClr val="D9E1F2"/>
                    </a:solidFill>
                  </a:tcPr>
                </a:tc>
                <a:tc>
                  <a:txBody>
                    <a:bodyPr/>
                    <a:lstStyle/>
                    <a:p>
                      <a:pPr algn="r" fontAlgn="b"/>
                      <a:r>
                        <a:rPr lang="en-CA" sz="900" b="1" i="0" u="none" strike="noStrike">
                          <a:solidFill>
                            <a:srgbClr val="305496"/>
                          </a:solidFill>
                          <a:effectLst/>
                          <a:latin typeface="Calibri" panose="020F0502020204030204" pitchFamily="34" charset="0"/>
                        </a:rPr>
                        <a:t>10</a:t>
                      </a:r>
                    </a:p>
                  </a:txBody>
                  <a:tcPr marL="9525" marR="9525" marT="9525" marB="0" anchor="ctr">
                    <a:lnL>
                      <a:noFill/>
                    </a:lnL>
                    <a:lnR>
                      <a:noFill/>
                    </a:lnR>
                    <a:lnT>
                      <a:noFill/>
                    </a:lnT>
                    <a:lnB w="6350" cap="flat" cmpd="sng" algn="ctr">
                      <a:solidFill>
                        <a:srgbClr val="4472C4"/>
                      </a:solidFill>
                      <a:prstDash val="solid"/>
                      <a:round/>
                      <a:headEnd type="none" w="med" len="med"/>
                      <a:tailEnd type="none" w="med" len="med"/>
                    </a:lnB>
                    <a:solidFill>
                      <a:srgbClr val="D9E1F2"/>
                    </a:solidFill>
                  </a:tcPr>
                </a:tc>
                <a:tc>
                  <a:txBody>
                    <a:bodyPr/>
                    <a:lstStyle/>
                    <a:p>
                      <a:pPr algn="r" fontAlgn="b"/>
                      <a:r>
                        <a:rPr lang="en-CA" sz="900" b="1" i="0" u="none" strike="noStrike">
                          <a:solidFill>
                            <a:srgbClr val="305496"/>
                          </a:solidFill>
                          <a:effectLst/>
                          <a:latin typeface="Calibri" panose="020F0502020204030204" pitchFamily="34" charset="0"/>
                        </a:rPr>
                        <a:t>74.000</a:t>
                      </a:r>
                    </a:p>
                  </a:txBody>
                  <a:tcPr marL="9525" marR="9525" marT="9525" marB="0" anchor="ctr">
                    <a:lnL>
                      <a:noFill/>
                    </a:lnL>
                    <a:lnR>
                      <a:noFill/>
                    </a:lnR>
                    <a:lnT>
                      <a:noFill/>
                    </a:lnT>
                    <a:lnB w="6350" cap="flat" cmpd="sng" algn="ctr">
                      <a:solidFill>
                        <a:srgbClr val="4472C4"/>
                      </a:solidFill>
                      <a:prstDash val="solid"/>
                      <a:round/>
                      <a:headEnd type="none" w="med" len="med"/>
                      <a:tailEnd type="none" w="med" len="med"/>
                    </a:lnB>
                    <a:solidFill>
                      <a:srgbClr val="D9E1F2"/>
                    </a:solidFill>
                  </a:tcPr>
                </a:tc>
                <a:tc>
                  <a:txBody>
                    <a:bodyPr/>
                    <a:lstStyle/>
                    <a:p>
                      <a:pPr algn="r" fontAlgn="b"/>
                      <a:r>
                        <a:rPr lang="en-CA" sz="900" b="1" i="0" u="none" strike="noStrike">
                          <a:solidFill>
                            <a:srgbClr val="305496"/>
                          </a:solidFill>
                          <a:effectLst/>
                          <a:latin typeface="Calibri" panose="020F0502020204030204" pitchFamily="34" charset="0"/>
                        </a:rPr>
                        <a:t>46.620</a:t>
                      </a:r>
                    </a:p>
                  </a:txBody>
                  <a:tcPr marL="9525" marR="9525" marT="9525" marB="0" anchor="ctr">
                    <a:lnL>
                      <a:noFill/>
                    </a:lnL>
                    <a:lnR>
                      <a:noFill/>
                    </a:lnR>
                    <a:lnT>
                      <a:noFill/>
                    </a:lnT>
                    <a:lnB w="6350" cap="flat" cmpd="sng" algn="ctr">
                      <a:solidFill>
                        <a:srgbClr val="4472C4"/>
                      </a:solidFill>
                      <a:prstDash val="solid"/>
                      <a:round/>
                      <a:headEnd type="none" w="med" len="med"/>
                      <a:tailEnd type="none" w="med" len="med"/>
                    </a:lnB>
                    <a:solidFill>
                      <a:srgbClr val="D9E1F2"/>
                    </a:solidFill>
                  </a:tcPr>
                </a:tc>
                <a:tc>
                  <a:txBody>
                    <a:bodyPr/>
                    <a:lstStyle/>
                    <a:p>
                      <a:pPr algn="l" fontAlgn="b"/>
                      <a:endParaRPr lang="en-CA" sz="900" b="1" i="0" u="none" strike="noStrike">
                        <a:solidFill>
                          <a:srgbClr val="305496"/>
                        </a:solidFill>
                        <a:effectLst/>
                        <a:latin typeface="Calibri" panose="020F0502020204030204" pitchFamily="34" charset="0"/>
                      </a:endParaRPr>
                    </a:p>
                  </a:txBody>
                  <a:tcPr marL="9525" marR="9525" marT="9525" marB="0" anchor="ctr">
                    <a:lnL>
                      <a:noFill/>
                    </a:lnL>
                    <a:lnR>
                      <a:noFill/>
                    </a:lnR>
                    <a:lnT>
                      <a:noFill/>
                    </a:lnT>
                    <a:lnB w="6350" cap="flat" cmpd="sng" algn="ctr">
                      <a:solidFill>
                        <a:srgbClr val="4472C4"/>
                      </a:solidFill>
                      <a:prstDash val="solid"/>
                      <a:round/>
                      <a:headEnd type="none" w="med" len="med"/>
                      <a:tailEnd type="none" w="med" len="med"/>
                    </a:lnB>
                    <a:solidFill>
                      <a:srgbClr val="D9E1F2"/>
                    </a:solidFill>
                  </a:tcPr>
                </a:tc>
                <a:tc>
                  <a:txBody>
                    <a:bodyPr/>
                    <a:lstStyle/>
                    <a:p>
                      <a:pPr algn="r" fontAlgn="b"/>
                      <a:r>
                        <a:rPr lang="en-CA" sz="900" b="1" i="0" u="none" strike="noStrike">
                          <a:solidFill>
                            <a:srgbClr val="305496"/>
                          </a:solidFill>
                          <a:effectLst/>
                          <a:latin typeface="Calibri" panose="020F0502020204030204" pitchFamily="34" charset="0"/>
                        </a:rPr>
                        <a:t>120.620</a:t>
                      </a:r>
                    </a:p>
                  </a:txBody>
                  <a:tcPr marL="9525" marR="9525" marT="9525" marB="0" anchor="ctr">
                    <a:lnL>
                      <a:noFill/>
                    </a:lnL>
                    <a:lnR>
                      <a:noFill/>
                    </a:lnR>
                    <a:lnT>
                      <a:noFill/>
                    </a:lnT>
                    <a:lnB w="6350" cap="flat" cmpd="sng" algn="ctr">
                      <a:solidFill>
                        <a:srgbClr val="4472C4"/>
                      </a:solidFill>
                      <a:prstDash val="solid"/>
                      <a:round/>
                      <a:headEnd type="none" w="med" len="med"/>
                      <a:tailEnd type="none" w="med" len="med"/>
                    </a:lnB>
                    <a:solidFill>
                      <a:srgbClr val="D9E1F2"/>
                    </a:solidFill>
                  </a:tcPr>
                </a:tc>
                <a:extLst>
                  <a:ext uri="{0D108BD9-81ED-4DB2-BD59-A6C34878D82A}">
                    <a16:rowId xmlns:a16="http://schemas.microsoft.com/office/drawing/2014/main" val="3802296754"/>
                  </a:ext>
                </a:extLst>
              </a:tr>
            </a:tbl>
          </a:graphicData>
        </a:graphic>
      </p:graphicFrame>
      <p:sp>
        <p:nvSpPr>
          <p:cNvPr id="7" name="Rettangolo 12">
            <a:extLst>
              <a:ext uri="{FF2B5EF4-FFF2-40B4-BE49-F238E27FC236}">
                <a16:creationId xmlns:a16="http://schemas.microsoft.com/office/drawing/2014/main" id="{E1A5F84F-2CCB-B03B-452C-D36166E0B80B}"/>
              </a:ext>
            </a:extLst>
          </p:cNvPr>
          <p:cNvSpPr/>
          <p:nvPr/>
        </p:nvSpPr>
        <p:spPr>
          <a:xfrm>
            <a:off x="0" y="5098760"/>
            <a:ext cx="3088087" cy="276999"/>
          </a:xfrm>
          <a:prstGeom prst="rect">
            <a:avLst/>
          </a:prstGeom>
          <a:ln w="28575">
            <a:noFill/>
          </a:ln>
        </p:spPr>
        <p:txBody>
          <a:bodyPr wrap="square">
            <a:spAutoFit/>
          </a:bodyPr>
          <a:lstStyle/>
          <a:p>
            <a:pPr defTabSz="914400"/>
            <a:r>
              <a:rPr lang="en-GB" sz="1200" b="1" i="1" u="sng" kern="0">
                <a:solidFill>
                  <a:srgbClr val="005DE0"/>
                </a:solidFill>
                <a:latin typeface="Calibri" panose="020F0502020204030204"/>
              </a:rPr>
              <a:t>TRIUMF In-Kind Contributions</a:t>
            </a:r>
            <a:endParaRPr lang="en-GB" sz="1200" b="1" i="1" kern="0">
              <a:solidFill>
                <a:srgbClr val="005DE0"/>
              </a:solidFill>
              <a:latin typeface="Calibri" panose="020F0502020204030204"/>
            </a:endParaRPr>
          </a:p>
        </p:txBody>
      </p:sp>
      <p:graphicFrame>
        <p:nvGraphicFramePr>
          <p:cNvPr id="8" name="Table 5">
            <a:extLst>
              <a:ext uri="{FF2B5EF4-FFF2-40B4-BE49-F238E27FC236}">
                <a16:creationId xmlns:a16="http://schemas.microsoft.com/office/drawing/2014/main" id="{4E29A9E0-C2FB-D616-B417-E33F34E54BF0}"/>
              </a:ext>
            </a:extLst>
          </p:cNvPr>
          <p:cNvGraphicFramePr>
            <a:graphicFrameLocks noGrp="1"/>
          </p:cNvGraphicFramePr>
          <p:nvPr>
            <p:extLst>
              <p:ext uri="{D42A27DB-BD31-4B8C-83A1-F6EECF244321}">
                <p14:modId xmlns:p14="http://schemas.microsoft.com/office/powerpoint/2010/main" val="3007518763"/>
              </p:ext>
            </p:extLst>
          </p:nvPr>
        </p:nvGraphicFramePr>
        <p:xfrm>
          <a:off x="93671" y="1984748"/>
          <a:ext cx="5145055" cy="1428750"/>
        </p:xfrm>
        <a:graphic>
          <a:graphicData uri="http://schemas.openxmlformats.org/drawingml/2006/table">
            <a:tbl>
              <a:tblPr/>
              <a:tblGrid>
                <a:gridCol w="2004013">
                  <a:extLst>
                    <a:ext uri="{9D8B030D-6E8A-4147-A177-3AD203B41FA5}">
                      <a16:colId xmlns:a16="http://schemas.microsoft.com/office/drawing/2014/main" val="2469216030"/>
                    </a:ext>
                  </a:extLst>
                </a:gridCol>
                <a:gridCol w="457200">
                  <a:extLst>
                    <a:ext uri="{9D8B030D-6E8A-4147-A177-3AD203B41FA5}">
                      <a16:colId xmlns:a16="http://schemas.microsoft.com/office/drawing/2014/main" val="2490980909"/>
                    </a:ext>
                  </a:extLst>
                </a:gridCol>
                <a:gridCol w="640080">
                  <a:extLst>
                    <a:ext uri="{9D8B030D-6E8A-4147-A177-3AD203B41FA5}">
                      <a16:colId xmlns:a16="http://schemas.microsoft.com/office/drawing/2014/main" val="1063841074"/>
                    </a:ext>
                  </a:extLst>
                </a:gridCol>
                <a:gridCol w="649224">
                  <a:extLst>
                    <a:ext uri="{9D8B030D-6E8A-4147-A177-3AD203B41FA5}">
                      <a16:colId xmlns:a16="http://schemas.microsoft.com/office/drawing/2014/main" val="289582842"/>
                    </a:ext>
                  </a:extLst>
                </a:gridCol>
                <a:gridCol w="876050">
                  <a:extLst>
                    <a:ext uri="{9D8B030D-6E8A-4147-A177-3AD203B41FA5}">
                      <a16:colId xmlns:a16="http://schemas.microsoft.com/office/drawing/2014/main" val="352753839"/>
                    </a:ext>
                  </a:extLst>
                </a:gridCol>
                <a:gridCol w="518488">
                  <a:extLst>
                    <a:ext uri="{9D8B030D-6E8A-4147-A177-3AD203B41FA5}">
                      <a16:colId xmlns:a16="http://schemas.microsoft.com/office/drawing/2014/main" val="2781131945"/>
                    </a:ext>
                  </a:extLst>
                </a:gridCol>
              </a:tblGrid>
              <a:tr h="238755">
                <a:tc>
                  <a:txBody>
                    <a:bodyPr/>
                    <a:lstStyle/>
                    <a:p>
                      <a:pPr algn="l" fontAlgn="b"/>
                      <a:r>
                        <a:rPr lang="en-CA" sz="900" b="1" i="0" u="none" strike="noStrike">
                          <a:solidFill>
                            <a:srgbClr val="305496"/>
                          </a:solidFill>
                          <a:effectLst/>
                          <a:latin typeface="Calibri"/>
                        </a:rPr>
                        <a:t>Item</a:t>
                      </a:r>
                    </a:p>
                  </a:txBody>
                  <a:tcPr marL="9525" marR="9525" marT="9525" marB="0" anchor="ctr">
                    <a:lnL>
                      <a:noFill/>
                    </a:lnL>
                    <a:lnR>
                      <a:noFill/>
                    </a:lnR>
                    <a:lnT w="6350" cap="flat" cmpd="sng" algn="ctr">
                      <a:solidFill>
                        <a:srgbClr val="4472C4"/>
                      </a:solidFill>
                      <a:prstDash val="solid"/>
                      <a:round/>
                      <a:headEnd type="none" w="med" len="med"/>
                      <a:tailEnd type="none" w="med" len="med"/>
                    </a:lnT>
                    <a:lnB w="6350" cap="flat" cmpd="sng" algn="ctr">
                      <a:solidFill>
                        <a:srgbClr val="4472C4"/>
                      </a:solidFill>
                      <a:prstDash val="solid"/>
                      <a:round/>
                      <a:headEnd type="none" w="med" len="med"/>
                      <a:tailEnd type="none" w="med" len="med"/>
                    </a:lnB>
                  </a:tcPr>
                </a:tc>
                <a:tc>
                  <a:txBody>
                    <a:bodyPr/>
                    <a:lstStyle/>
                    <a:p>
                      <a:pPr algn="l" fontAlgn="b"/>
                      <a:r>
                        <a:rPr lang="en-CA" sz="900" b="1" i="0" u="none" strike="noStrike">
                          <a:solidFill>
                            <a:srgbClr val="305496"/>
                          </a:solidFill>
                          <a:effectLst/>
                          <a:latin typeface="Calibri"/>
                        </a:rPr>
                        <a:t>FTE </a:t>
                      </a:r>
                    </a:p>
                    <a:p>
                      <a:pPr algn="l" fontAlgn="b"/>
                      <a:r>
                        <a:rPr lang="en-CA" sz="900" b="1" i="0" u="none" strike="noStrike">
                          <a:solidFill>
                            <a:srgbClr val="305496"/>
                          </a:solidFill>
                          <a:effectLst/>
                          <a:latin typeface="Calibri"/>
                        </a:rPr>
                        <a:t>months</a:t>
                      </a:r>
                    </a:p>
                  </a:txBody>
                  <a:tcPr marL="9525" marR="9525" marT="9525" marB="0" anchor="ctr">
                    <a:lnL>
                      <a:noFill/>
                    </a:lnL>
                    <a:lnR>
                      <a:noFill/>
                    </a:lnR>
                    <a:lnT w="6350" cap="flat" cmpd="sng" algn="ctr">
                      <a:solidFill>
                        <a:srgbClr val="4472C4"/>
                      </a:solidFill>
                      <a:prstDash val="solid"/>
                      <a:round/>
                      <a:headEnd type="none" w="med" len="med"/>
                      <a:tailEnd type="none" w="med" len="med"/>
                    </a:lnT>
                    <a:lnB w="6350" cap="flat" cmpd="sng" algn="ctr">
                      <a:solidFill>
                        <a:srgbClr val="4472C4"/>
                      </a:solidFill>
                      <a:prstDash val="solid"/>
                      <a:round/>
                      <a:headEnd type="none" w="med" len="med"/>
                      <a:tailEnd type="none" w="med" len="med"/>
                    </a:lnB>
                  </a:tcPr>
                </a:tc>
                <a:tc>
                  <a:txBody>
                    <a:bodyPr/>
                    <a:lstStyle/>
                    <a:p>
                      <a:pPr algn="l" fontAlgn="b"/>
                      <a:r>
                        <a:rPr lang="en-CA" sz="900" b="1" i="0" u="none" strike="noStrike">
                          <a:solidFill>
                            <a:srgbClr val="305496"/>
                          </a:solidFill>
                          <a:effectLst/>
                          <a:latin typeface="Calibri"/>
                        </a:rPr>
                        <a:t>personnel </a:t>
                      </a:r>
                    </a:p>
                    <a:p>
                      <a:pPr algn="l" fontAlgn="b"/>
                      <a:r>
                        <a:rPr lang="en-CA" sz="900" b="1" i="0" u="none" strike="noStrike">
                          <a:solidFill>
                            <a:srgbClr val="305496"/>
                          </a:solidFill>
                          <a:effectLst/>
                          <a:latin typeface="Calibri"/>
                        </a:rPr>
                        <a:t>costs (EUR)</a:t>
                      </a:r>
                    </a:p>
                  </a:txBody>
                  <a:tcPr marL="9525" marR="9525" marT="9525" marB="0" anchor="ctr">
                    <a:lnL>
                      <a:noFill/>
                    </a:lnL>
                    <a:lnR>
                      <a:noFill/>
                    </a:lnR>
                    <a:lnT w="6350" cap="flat" cmpd="sng" algn="ctr">
                      <a:solidFill>
                        <a:srgbClr val="4472C4"/>
                      </a:solidFill>
                      <a:prstDash val="solid"/>
                      <a:round/>
                      <a:headEnd type="none" w="med" len="med"/>
                      <a:tailEnd type="none" w="med" len="med"/>
                    </a:lnT>
                    <a:lnB w="6350" cap="flat" cmpd="sng" algn="ctr">
                      <a:solidFill>
                        <a:srgbClr val="4472C4"/>
                      </a:solidFill>
                      <a:prstDash val="solid"/>
                      <a:round/>
                      <a:headEnd type="none" w="med" len="med"/>
                      <a:tailEnd type="none" w="med" len="med"/>
                    </a:lnB>
                  </a:tcPr>
                </a:tc>
                <a:tc>
                  <a:txBody>
                    <a:bodyPr/>
                    <a:lstStyle/>
                    <a:p>
                      <a:pPr algn="l" fontAlgn="b"/>
                      <a:r>
                        <a:rPr lang="en-CA" sz="900" b="1" i="0" u="none" strike="noStrike">
                          <a:solidFill>
                            <a:srgbClr val="305496"/>
                          </a:solidFill>
                          <a:effectLst/>
                          <a:latin typeface="Calibri"/>
                        </a:rPr>
                        <a:t>capital </a:t>
                      </a:r>
                    </a:p>
                    <a:p>
                      <a:pPr algn="l" fontAlgn="b"/>
                      <a:r>
                        <a:rPr lang="en-CA" sz="900" b="1" i="0" u="none" strike="noStrike">
                          <a:solidFill>
                            <a:srgbClr val="305496"/>
                          </a:solidFill>
                          <a:effectLst/>
                          <a:latin typeface="Calibri"/>
                        </a:rPr>
                        <a:t>costs (EUR)</a:t>
                      </a:r>
                    </a:p>
                  </a:txBody>
                  <a:tcPr marL="9525" marR="9525" marT="9525" marB="0" anchor="ctr">
                    <a:lnL>
                      <a:noFill/>
                    </a:lnL>
                    <a:lnR>
                      <a:noFill/>
                    </a:lnR>
                    <a:lnT w="6350" cap="flat" cmpd="sng" algn="ctr">
                      <a:solidFill>
                        <a:srgbClr val="4472C4"/>
                      </a:solidFill>
                      <a:prstDash val="solid"/>
                      <a:round/>
                      <a:headEnd type="none" w="med" len="med"/>
                      <a:tailEnd type="none" w="med" len="med"/>
                    </a:lnT>
                    <a:lnB w="6350" cap="flat" cmpd="sng" algn="ctr">
                      <a:solidFill>
                        <a:srgbClr val="4472C4"/>
                      </a:solidFill>
                      <a:prstDash val="solid"/>
                      <a:round/>
                      <a:headEnd type="none" w="med" len="med"/>
                      <a:tailEnd type="none" w="med" len="med"/>
                    </a:lnB>
                  </a:tcPr>
                </a:tc>
                <a:tc>
                  <a:txBody>
                    <a:bodyPr/>
                    <a:lstStyle/>
                    <a:p>
                      <a:pPr algn="l" fontAlgn="b"/>
                      <a:r>
                        <a:rPr lang="en-CA" sz="900" b="1" i="0" u="none" strike="noStrike">
                          <a:solidFill>
                            <a:srgbClr val="305496"/>
                          </a:solidFill>
                          <a:effectLst/>
                          <a:latin typeface="Calibri"/>
                        </a:rPr>
                        <a:t>type of </a:t>
                      </a:r>
                      <a:br>
                        <a:rPr lang="en-CA" sz="900" b="1" i="0" u="none" strike="noStrike">
                          <a:solidFill>
                            <a:srgbClr val="305496"/>
                          </a:solidFill>
                          <a:effectLst/>
                          <a:latin typeface="Calibri"/>
                        </a:rPr>
                      </a:br>
                      <a:r>
                        <a:rPr lang="en-CA" sz="900" b="1" i="0" u="none" strike="noStrike">
                          <a:solidFill>
                            <a:srgbClr val="305496"/>
                          </a:solidFill>
                          <a:effectLst/>
                          <a:latin typeface="Calibri"/>
                        </a:rPr>
                        <a:t>capital cost</a:t>
                      </a:r>
                    </a:p>
                  </a:txBody>
                  <a:tcPr marL="9525" marR="9525" marT="9525" marB="0" anchor="ctr">
                    <a:lnL>
                      <a:noFill/>
                    </a:lnL>
                    <a:lnR>
                      <a:noFill/>
                    </a:lnR>
                    <a:lnT w="6350" cap="flat" cmpd="sng" algn="ctr">
                      <a:solidFill>
                        <a:srgbClr val="4472C4"/>
                      </a:solidFill>
                      <a:prstDash val="solid"/>
                      <a:round/>
                      <a:headEnd type="none" w="med" len="med"/>
                      <a:tailEnd type="none" w="med" len="med"/>
                    </a:lnT>
                    <a:lnB w="6350" cap="flat" cmpd="sng" algn="ctr">
                      <a:solidFill>
                        <a:srgbClr val="4472C4"/>
                      </a:solidFill>
                      <a:prstDash val="solid"/>
                      <a:round/>
                      <a:headEnd type="none" w="med" len="med"/>
                      <a:tailEnd type="none" w="med" len="med"/>
                    </a:lnB>
                  </a:tcPr>
                </a:tc>
                <a:tc>
                  <a:txBody>
                    <a:bodyPr/>
                    <a:lstStyle/>
                    <a:p>
                      <a:pPr algn="l" fontAlgn="b"/>
                      <a:r>
                        <a:rPr lang="en-CA" sz="900" b="1" i="0" u="none" strike="noStrike">
                          <a:solidFill>
                            <a:srgbClr val="305496"/>
                          </a:solidFill>
                          <a:effectLst/>
                          <a:latin typeface="Calibri"/>
                        </a:rPr>
                        <a:t>Sum </a:t>
                      </a:r>
                    </a:p>
                    <a:p>
                      <a:pPr algn="l" fontAlgn="b"/>
                      <a:r>
                        <a:rPr lang="en-CA" sz="900" b="1" i="0" u="none" strike="noStrike">
                          <a:solidFill>
                            <a:srgbClr val="305496"/>
                          </a:solidFill>
                          <a:effectLst/>
                          <a:latin typeface="Calibri"/>
                        </a:rPr>
                        <a:t>(EUR)</a:t>
                      </a:r>
                    </a:p>
                  </a:txBody>
                  <a:tcPr marL="9525" marR="9525" marT="9525" marB="0" anchor="ctr">
                    <a:lnL>
                      <a:noFill/>
                    </a:lnL>
                    <a:lnR>
                      <a:noFill/>
                    </a:lnR>
                    <a:lnT w="6350" cap="flat" cmpd="sng" algn="ctr">
                      <a:solidFill>
                        <a:srgbClr val="4472C4"/>
                      </a:solidFill>
                      <a:prstDash val="solid"/>
                      <a:round/>
                      <a:headEnd type="none" w="med" len="med"/>
                      <a:tailEnd type="none" w="med" len="med"/>
                    </a:lnT>
                    <a:lnB w="6350" cap="flat" cmpd="sng" algn="ctr">
                      <a:solidFill>
                        <a:srgbClr val="4472C4"/>
                      </a:solidFill>
                      <a:prstDash val="solid"/>
                      <a:round/>
                      <a:headEnd type="none" w="med" len="med"/>
                      <a:tailEnd type="none" w="med" len="med"/>
                    </a:lnB>
                  </a:tcPr>
                </a:tc>
                <a:extLst>
                  <a:ext uri="{0D108BD9-81ED-4DB2-BD59-A6C34878D82A}">
                    <a16:rowId xmlns:a16="http://schemas.microsoft.com/office/drawing/2014/main" val="2499480994"/>
                  </a:ext>
                </a:extLst>
              </a:tr>
              <a:tr h="123383">
                <a:tc>
                  <a:txBody>
                    <a:bodyPr/>
                    <a:lstStyle/>
                    <a:p>
                      <a:pPr algn="l" fontAlgn="b"/>
                      <a:r>
                        <a:rPr lang="en-CA" sz="900" b="0" i="0" u="none" strike="noStrike">
                          <a:solidFill>
                            <a:srgbClr val="305496"/>
                          </a:solidFill>
                          <a:effectLst/>
                          <a:latin typeface="Calibri"/>
                        </a:rPr>
                        <a:t>Numerical Simulations</a:t>
                      </a:r>
                    </a:p>
                  </a:txBody>
                  <a:tcPr marL="9525" marR="9525" marT="9525" marB="0" anchor="ctr">
                    <a:lnL>
                      <a:noFill/>
                    </a:lnL>
                    <a:lnR>
                      <a:noFill/>
                    </a:lnR>
                    <a:lnT w="6350" cap="flat" cmpd="sng" algn="ctr">
                      <a:solidFill>
                        <a:srgbClr val="4472C4"/>
                      </a:solidFill>
                      <a:prstDash val="solid"/>
                      <a:round/>
                      <a:headEnd type="none" w="med" len="med"/>
                      <a:tailEnd type="none" w="med" len="med"/>
                    </a:lnT>
                    <a:lnB>
                      <a:noFill/>
                    </a:lnB>
                    <a:solidFill>
                      <a:srgbClr val="D9E1F2"/>
                    </a:solidFill>
                  </a:tcPr>
                </a:tc>
                <a:tc>
                  <a:txBody>
                    <a:bodyPr/>
                    <a:lstStyle/>
                    <a:p>
                      <a:pPr algn="r" fontAlgn="b"/>
                      <a:r>
                        <a:rPr lang="en-CA" sz="900" b="0" i="0" u="none" strike="noStrike">
                          <a:solidFill>
                            <a:srgbClr val="305496"/>
                          </a:solidFill>
                          <a:effectLst/>
                          <a:latin typeface="Calibri"/>
                        </a:rPr>
                        <a:t>1.5</a:t>
                      </a:r>
                    </a:p>
                  </a:txBody>
                  <a:tcPr marL="9525" marR="9525" marT="9525" marB="0" anchor="ctr">
                    <a:lnL>
                      <a:noFill/>
                    </a:lnL>
                    <a:lnR>
                      <a:noFill/>
                    </a:lnR>
                    <a:lnT w="6350" cap="flat" cmpd="sng" algn="ctr">
                      <a:solidFill>
                        <a:srgbClr val="4472C4"/>
                      </a:solidFill>
                      <a:prstDash val="solid"/>
                      <a:round/>
                      <a:headEnd type="none" w="med" len="med"/>
                      <a:tailEnd type="none" w="med" len="med"/>
                    </a:lnT>
                    <a:lnB>
                      <a:noFill/>
                    </a:lnB>
                    <a:solidFill>
                      <a:srgbClr val="D9E1F2"/>
                    </a:solidFill>
                  </a:tcPr>
                </a:tc>
                <a:tc>
                  <a:txBody>
                    <a:bodyPr/>
                    <a:lstStyle/>
                    <a:p>
                      <a:pPr algn="r" fontAlgn="b"/>
                      <a:r>
                        <a:rPr lang="en-CA" sz="900" b="0" i="0" u="none" strike="noStrike">
                          <a:solidFill>
                            <a:srgbClr val="305496"/>
                          </a:solidFill>
                          <a:effectLst/>
                          <a:latin typeface="Calibri"/>
                        </a:rPr>
                        <a:t>3000</a:t>
                      </a:r>
                    </a:p>
                  </a:txBody>
                  <a:tcPr marL="9525" marR="9525" marT="9525" marB="0" anchor="ctr">
                    <a:lnL>
                      <a:noFill/>
                    </a:lnL>
                    <a:lnR>
                      <a:noFill/>
                    </a:lnR>
                    <a:lnT w="6350" cap="flat" cmpd="sng" algn="ctr">
                      <a:solidFill>
                        <a:srgbClr val="4472C4"/>
                      </a:solidFill>
                      <a:prstDash val="solid"/>
                      <a:round/>
                      <a:headEnd type="none" w="med" len="med"/>
                      <a:tailEnd type="none" w="med" len="med"/>
                    </a:lnT>
                    <a:lnB>
                      <a:noFill/>
                    </a:lnB>
                    <a:solidFill>
                      <a:srgbClr val="D9E1F2"/>
                    </a:solidFill>
                  </a:tcPr>
                </a:tc>
                <a:tc>
                  <a:txBody>
                    <a:bodyPr/>
                    <a:lstStyle/>
                    <a:p>
                      <a:pPr algn="r" fontAlgn="b"/>
                      <a:r>
                        <a:rPr lang="en-CA" sz="900" b="0" i="0" u="none" strike="noStrike">
                          <a:solidFill>
                            <a:srgbClr val="305496"/>
                          </a:solidFill>
                          <a:effectLst/>
                          <a:latin typeface="Calibri"/>
                        </a:rPr>
                        <a:t>0</a:t>
                      </a:r>
                    </a:p>
                  </a:txBody>
                  <a:tcPr marL="9525" marR="9525" marT="9525" marB="0" anchor="ctr">
                    <a:lnL>
                      <a:noFill/>
                    </a:lnL>
                    <a:lnR>
                      <a:noFill/>
                    </a:lnR>
                    <a:lnT w="6350" cap="flat" cmpd="sng" algn="ctr">
                      <a:solidFill>
                        <a:srgbClr val="4472C4"/>
                      </a:solidFill>
                      <a:prstDash val="solid"/>
                      <a:round/>
                      <a:headEnd type="none" w="med" len="med"/>
                      <a:tailEnd type="none" w="med" len="med"/>
                    </a:lnT>
                    <a:lnB>
                      <a:noFill/>
                    </a:lnB>
                    <a:solidFill>
                      <a:srgbClr val="D9E1F2"/>
                    </a:solidFill>
                  </a:tcPr>
                </a:tc>
                <a:tc>
                  <a:txBody>
                    <a:bodyPr/>
                    <a:lstStyle/>
                    <a:p>
                      <a:pPr algn="l" fontAlgn="b"/>
                      <a:r>
                        <a:rPr lang="en-CA" sz="900" b="0" i="0" u="none" strike="noStrike">
                          <a:solidFill>
                            <a:srgbClr val="305496"/>
                          </a:solidFill>
                          <a:effectLst/>
                          <a:latin typeface="Calibri"/>
                        </a:rPr>
                        <a:t>None required</a:t>
                      </a:r>
                    </a:p>
                  </a:txBody>
                  <a:tcPr marL="9525" marR="9525" marT="9525" marB="0" anchor="ctr">
                    <a:lnL>
                      <a:noFill/>
                    </a:lnL>
                    <a:lnR>
                      <a:noFill/>
                    </a:lnR>
                    <a:lnT w="6350" cap="flat" cmpd="sng" algn="ctr">
                      <a:solidFill>
                        <a:srgbClr val="4472C4"/>
                      </a:solidFill>
                      <a:prstDash val="solid"/>
                      <a:round/>
                      <a:headEnd type="none" w="med" len="med"/>
                      <a:tailEnd type="none" w="med" len="med"/>
                    </a:lnT>
                    <a:lnB>
                      <a:noFill/>
                    </a:lnB>
                    <a:solidFill>
                      <a:srgbClr val="D9E1F2"/>
                    </a:solidFill>
                  </a:tcPr>
                </a:tc>
                <a:tc>
                  <a:txBody>
                    <a:bodyPr/>
                    <a:lstStyle/>
                    <a:p>
                      <a:pPr algn="r" fontAlgn="b"/>
                      <a:r>
                        <a:rPr lang="en-CA" sz="900" b="0" i="0" u="none" strike="noStrike">
                          <a:solidFill>
                            <a:srgbClr val="305496"/>
                          </a:solidFill>
                          <a:effectLst/>
                          <a:latin typeface="Calibri"/>
                        </a:rPr>
                        <a:t>3000</a:t>
                      </a:r>
                    </a:p>
                  </a:txBody>
                  <a:tcPr marL="9525" marR="9525" marT="9525" marB="0" anchor="ctr">
                    <a:lnL>
                      <a:noFill/>
                    </a:lnL>
                    <a:lnR>
                      <a:noFill/>
                    </a:lnR>
                    <a:lnT w="6350" cap="flat" cmpd="sng" algn="ctr">
                      <a:solidFill>
                        <a:srgbClr val="4472C4"/>
                      </a:solidFill>
                      <a:prstDash val="solid"/>
                      <a:round/>
                      <a:headEnd type="none" w="med" len="med"/>
                      <a:tailEnd type="none" w="med" len="med"/>
                    </a:lnT>
                    <a:lnB>
                      <a:noFill/>
                    </a:lnB>
                    <a:solidFill>
                      <a:srgbClr val="D9E1F2"/>
                    </a:solidFill>
                  </a:tcPr>
                </a:tc>
                <a:extLst>
                  <a:ext uri="{0D108BD9-81ED-4DB2-BD59-A6C34878D82A}">
                    <a16:rowId xmlns:a16="http://schemas.microsoft.com/office/drawing/2014/main" val="907296259"/>
                  </a:ext>
                </a:extLst>
              </a:tr>
              <a:tr h="238755">
                <a:tc>
                  <a:txBody>
                    <a:bodyPr/>
                    <a:lstStyle/>
                    <a:p>
                      <a:pPr algn="l" fontAlgn="b"/>
                      <a:r>
                        <a:rPr lang="en-CA" sz="900" b="0" i="0" u="none" strike="noStrike">
                          <a:solidFill>
                            <a:srgbClr val="305496"/>
                          </a:solidFill>
                          <a:effectLst/>
                          <a:latin typeface="Calibri"/>
                        </a:rPr>
                        <a:t>Thermal-electrical characterization</a:t>
                      </a:r>
                    </a:p>
                  </a:txBody>
                  <a:tcPr marL="9525" marR="9525" marT="9525" marB="0" anchor="ctr">
                    <a:lnL>
                      <a:noFill/>
                    </a:lnL>
                    <a:lnR>
                      <a:noFill/>
                    </a:lnR>
                    <a:lnT>
                      <a:noFill/>
                    </a:lnT>
                    <a:lnB>
                      <a:noFill/>
                    </a:lnB>
                  </a:tcPr>
                </a:tc>
                <a:tc>
                  <a:txBody>
                    <a:bodyPr/>
                    <a:lstStyle/>
                    <a:p>
                      <a:pPr algn="r" fontAlgn="b"/>
                      <a:r>
                        <a:rPr lang="en-CA" sz="900" b="0" i="0" u="none" strike="noStrike">
                          <a:solidFill>
                            <a:srgbClr val="305496"/>
                          </a:solidFill>
                          <a:effectLst/>
                          <a:latin typeface="Calibri"/>
                        </a:rPr>
                        <a:t>1</a:t>
                      </a:r>
                    </a:p>
                  </a:txBody>
                  <a:tcPr marL="9525" marR="9525" marT="9525" marB="0" anchor="ctr">
                    <a:lnL>
                      <a:noFill/>
                    </a:lnL>
                    <a:lnR>
                      <a:noFill/>
                    </a:lnR>
                    <a:lnT>
                      <a:noFill/>
                    </a:lnT>
                    <a:lnB>
                      <a:noFill/>
                    </a:lnB>
                  </a:tcPr>
                </a:tc>
                <a:tc>
                  <a:txBody>
                    <a:bodyPr/>
                    <a:lstStyle/>
                    <a:p>
                      <a:pPr algn="r" fontAlgn="b"/>
                      <a:r>
                        <a:rPr lang="en-CA" sz="900" b="0" i="0" u="none" strike="noStrike">
                          <a:solidFill>
                            <a:srgbClr val="305496"/>
                          </a:solidFill>
                          <a:effectLst/>
                          <a:latin typeface="Calibri"/>
                        </a:rPr>
                        <a:t>4000</a:t>
                      </a:r>
                    </a:p>
                  </a:txBody>
                  <a:tcPr marL="9525" marR="9525" marT="9525" marB="0" anchor="ctr">
                    <a:lnL>
                      <a:noFill/>
                    </a:lnL>
                    <a:lnR>
                      <a:noFill/>
                    </a:lnR>
                    <a:lnT>
                      <a:noFill/>
                    </a:lnT>
                    <a:lnB>
                      <a:noFill/>
                    </a:lnB>
                  </a:tcPr>
                </a:tc>
                <a:tc>
                  <a:txBody>
                    <a:bodyPr/>
                    <a:lstStyle/>
                    <a:p>
                      <a:pPr algn="r" fontAlgn="b"/>
                      <a:r>
                        <a:rPr lang="en-CA" sz="900" b="0" i="0" u="none" strike="noStrike">
                          <a:solidFill>
                            <a:srgbClr val="305496"/>
                          </a:solidFill>
                          <a:effectLst/>
                          <a:latin typeface="Calibri"/>
                        </a:rPr>
                        <a:t>2000</a:t>
                      </a:r>
                    </a:p>
                  </a:txBody>
                  <a:tcPr marL="9525" marR="9525" marT="9525" marB="0" anchor="ctr">
                    <a:lnL>
                      <a:noFill/>
                    </a:lnL>
                    <a:lnR>
                      <a:noFill/>
                    </a:lnR>
                    <a:lnT>
                      <a:noFill/>
                    </a:lnT>
                    <a:lnB>
                      <a:noFill/>
                    </a:lnB>
                  </a:tcPr>
                </a:tc>
                <a:tc>
                  <a:txBody>
                    <a:bodyPr/>
                    <a:lstStyle/>
                    <a:p>
                      <a:pPr lvl="0" algn="l">
                        <a:buNone/>
                      </a:pPr>
                      <a:r>
                        <a:rPr lang="en-CA" sz="900" b="0" i="0" u="none" strike="noStrike" noProof="0">
                          <a:solidFill>
                            <a:srgbClr val="305496"/>
                          </a:solidFill>
                          <a:effectLst/>
                          <a:latin typeface="Calibri"/>
                        </a:rPr>
                        <a:t>Infrastructure consumables</a:t>
                      </a:r>
                      <a:endParaRPr lang="en-US" sz="900"/>
                    </a:p>
                  </a:txBody>
                  <a:tcPr marL="9525" marR="9525" marT="9525" marB="0" anchor="ctr">
                    <a:lnL>
                      <a:noFill/>
                    </a:lnL>
                    <a:lnR>
                      <a:noFill/>
                    </a:lnR>
                    <a:lnT>
                      <a:noFill/>
                    </a:lnT>
                    <a:lnB>
                      <a:noFill/>
                    </a:lnB>
                  </a:tcPr>
                </a:tc>
                <a:tc>
                  <a:txBody>
                    <a:bodyPr/>
                    <a:lstStyle/>
                    <a:p>
                      <a:pPr algn="r" fontAlgn="b"/>
                      <a:r>
                        <a:rPr lang="en-CA" sz="900" b="0" i="0" u="none" strike="noStrike">
                          <a:solidFill>
                            <a:srgbClr val="305496"/>
                          </a:solidFill>
                          <a:effectLst/>
                          <a:latin typeface="Calibri"/>
                        </a:rPr>
                        <a:t>6000</a:t>
                      </a:r>
                    </a:p>
                  </a:txBody>
                  <a:tcPr marL="9525" marR="9525" marT="9525" marB="0" anchor="ctr">
                    <a:lnL>
                      <a:noFill/>
                    </a:lnL>
                    <a:lnR>
                      <a:noFill/>
                    </a:lnR>
                    <a:lnT>
                      <a:noFill/>
                    </a:lnT>
                    <a:lnB>
                      <a:noFill/>
                    </a:lnB>
                  </a:tcPr>
                </a:tc>
                <a:extLst>
                  <a:ext uri="{0D108BD9-81ED-4DB2-BD59-A6C34878D82A}">
                    <a16:rowId xmlns:a16="http://schemas.microsoft.com/office/drawing/2014/main" val="3588848653"/>
                  </a:ext>
                </a:extLst>
              </a:tr>
              <a:tr h="238755">
                <a:tc>
                  <a:txBody>
                    <a:bodyPr/>
                    <a:lstStyle/>
                    <a:p>
                      <a:pPr algn="l" fontAlgn="b"/>
                      <a:r>
                        <a:rPr lang="en-CA" sz="900" b="0" i="0" u="none" strike="noStrike">
                          <a:solidFill>
                            <a:srgbClr val="305496"/>
                          </a:solidFill>
                          <a:effectLst/>
                          <a:latin typeface="Calibri"/>
                        </a:rPr>
                        <a:t>Mechanical characterization</a:t>
                      </a:r>
                    </a:p>
                  </a:txBody>
                  <a:tcPr marL="9525" marR="9525" marT="9525" marB="0" anchor="ctr">
                    <a:lnL>
                      <a:noFill/>
                    </a:lnL>
                    <a:lnR>
                      <a:noFill/>
                    </a:lnR>
                    <a:lnT>
                      <a:noFill/>
                    </a:lnT>
                    <a:lnB>
                      <a:noFill/>
                    </a:lnB>
                    <a:solidFill>
                      <a:srgbClr val="D9E1F2"/>
                    </a:solidFill>
                  </a:tcPr>
                </a:tc>
                <a:tc>
                  <a:txBody>
                    <a:bodyPr/>
                    <a:lstStyle/>
                    <a:p>
                      <a:pPr algn="r" fontAlgn="b"/>
                      <a:r>
                        <a:rPr lang="en-CA" sz="900" b="0" i="0" u="none" strike="noStrike">
                          <a:solidFill>
                            <a:srgbClr val="305496"/>
                          </a:solidFill>
                          <a:effectLst/>
                          <a:latin typeface="Calibri"/>
                        </a:rPr>
                        <a:t>1</a:t>
                      </a:r>
                    </a:p>
                  </a:txBody>
                  <a:tcPr marL="9525" marR="9525" marT="9525" marB="0" anchor="ctr">
                    <a:lnL>
                      <a:noFill/>
                    </a:lnL>
                    <a:lnR>
                      <a:noFill/>
                    </a:lnR>
                    <a:lnT>
                      <a:noFill/>
                    </a:lnT>
                    <a:lnB>
                      <a:noFill/>
                    </a:lnB>
                    <a:solidFill>
                      <a:srgbClr val="D9E1F2"/>
                    </a:solidFill>
                  </a:tcPr>
                </a:tc>
                <a:tc>
                  <a:txBody>
                    <a:bodyPr/>
                    <a:lstStyle/>
                    <a:p>
                      <a:pPr algn="r" fontAlgn="b"/>
                      <a:r>
                        <a:rPr lang="en-CA" sz="900" b="0" i="0" u="none" strike="noStrike">
                          <a:solidFill>
                            <a:srgbClr val="305496"/>
                          </a:solidFill>
                          <a:effectLst/>
                          <a:latin typeface="Calibri"/>
                        </a:rPr>
                        <a:t>4000</a:t>
                      </a:r>
                    </a:p>
                  </a:txBody>
                  <a:tcPr marL="9525" marR="9525" marT="9525" marB="0" anchor="ctr">
                    <a:lnL>
                      <a:noFill/>
                    </a:lnL>
                    <a:lnR>
                      <a:noFill/>
                    </a:lnR>
                    <a:lnT>
                      <a:noFill/>
                    </a:lnT>
                    <a:lnB>
                      <a:noFill/>
                    </a:lnB>
                    <a:solidFill>
                      <a:srgbClr val="D9E1F2"/>
                    </a:solidFill>
                  </a:tcPr>
                </a:tc>
                <a:tc>
                  <a:txBody>
                    <a:bodyPr/>
                    <a:lstStyle/>
                    <a:p>
                      <a:pPr algn="r" fontAlgn="b"/>
                      <a:r>
                        <a:rPr lang="en-CA" sz="900" b="0" i="0" u="none" strike="noStrike">
                          <a:solidFill>
                            <a:srgbClr val="305496"/>
                          </a:solidFill>
                          <a:effectLst/>
                          <a:latin typeface="Calibri"/>
                        </a:rPr>
                        <a:t>2000</a:t>
                      </a:r>
                    </a:p>
                  </a:txBody>
                  <a:tcPr marL="9525" marR="9525" marT="9525" marB="0" anchor="ctr">
                    <a:lnL>
                      <a:noFill/>
                    </a:lnL>
                    <a:lnR>
                      <a:noFill/>
                    </a:lnR>
                    <a:lnT>
                      <a:noFill/>
                    </a:lnT>
                    <a:lnB>
                      <a:noFill/>
                    </a:lnB>
                    <a:solidFill>
                      <a:srgbClr val="D9E1F2"/>
                    </a:solidFill>
                  </a:tcPr>
                </a:tc>
                <a:tc>
                  <a:txBody>
                    <a:bodyPr/>
                    <a:lstStyle/>
                    <a:p>
                      <a:pPr algn="l" fontAlgn="b"/>
                      <a:r>
                        <a:rPr lang="en-CA" sz="900" b="0" i="0" u="none" strike="noStrike">
                          <a:solidFill>
                            <a:srgbClr val="305496"/>
                          </a:solidFill>
                          <a:effectLst/>
                          <a:latin typeface="Calibri"/>
                        </a:rPr>
                        <a:t>Infrastructure consumables</a:t>
                      </a:r>
                    </a:p>
                  </a:txBody>
                  <a:tcPr marL="9525" marR="9525" marT="9525" marB="0" anchor="ctr">
                    <a:lnL>
                      <a:noFill/>
                    </a:lnL>
                    <a:lnR>
                      <a:noFill/>
                    </a:lnR>
                    <a:lnT>
                      <a:noFill/>
                    </a:lnT>
                    <a:lnB>
                      <a:noFill/>
                    </a:lnB>
                    <a:solidFill>
                      <a:srgbClr val="D9E1F2"/>
                    </a:solidFill>
                  </a:tcPr>
                </a:tc>
                <a:tc>
                  <a:txBody>
                    <a:bodyPr/>
                    <a:lstStyle/>
                    <a:p>
                      <a:pPr algn="r" fontAlgn="b"/>
                      <a:r>
                        <a:rPr lang="en-CA" sz="900" b="0" i="0" u="none" strike="noStrike">
                          <a:solidFill>
                            <a:srgbClr val="305496"/>
                          </a:solidFill>
                          <a:effectLst/>
                          <a:latin typeface="Calibri"/>
                        </a:rPr>
                        <a:t>6000</a:t>
                      </a:r>
                    </a:p>
                  </a:txBody>
                  <a:tcPr marL="9525" marR="9525" marT="9525" marB="0" anchor="ctr">
                    <a:lnL>
                      <a:noFill/>
                    </a:lnL>
                    <a:lnR>
                      <a:noFill/>
                    </a:lnR>
                    <a:lnT>
                      <a:noFill/>
                    </a:lnT>
                    <a:lnB>
                      <a:noFill/>
                    </a:lnB>
                    <a:solidFill>
                      <a:srgbClr val="D9E1F2"/>
                    </a:solidFill>
                  </a:tcPr>
                </a:tc>
                <a:extLst>
                  <a:ext uri="{0D108BD9-81ED-4DB2-BD59-A6C34878D82A}">
                    <a16:rowId xmlns:a16="http://schemas.microsoft.com/office/drawing/2014/main" val="1006689838"/>
                  </a:ext>
                </a:extLst>
              </a:tr>
              <a:tr h="238755">
                <a:tc>
                  <a:txBody>
                    <a:bodyPr/>
                    <a:lstStyle/>
                    <a:p>
                      <a:pPr lvl="0" algn="l">
                        <a:buNone/>
                      </a:pPr>
                      <a:r>
                        <a:rPr lang="en-CA" sz="900" b="0" i="0" u="none" strike="noStrike">
                          <a:solidFill>
                            <a:srgbClr val="305496"/>
                          </a:solidFill>
                          <a:effectLst/>
                          <a:latin typeface="Calibri"/>
                        </a:rPr>
                        <a:t>Offline Studies</a:t>
                      </a:r>
                      <a:endParaRPr lang="it-IT" sz="900"/>
                    </a:p>
                  </a:txBody>
                  <a:tcPr marL="9525" marR="9525" marT="9525" marB="0" anchor="ctr">
                    <a:lnL>
                      <a:noFill/>
                    </a:lnL>
                    <a:lnR>
                      <a:noFill/>
                    </a:lnR>
                    <a:lnT>
                      <a:noFill/>
                    </a:lnT>
                    <a:lnB>
                      <a:noFill/>
                    </a:lnB>
                  </a:tcPr>
                </a:tc>
                <a:tc>
                  <a:txBody>
                    <a:bodyPr/>
                    <a:lstStyle/>
                    <a:p>
                      <a:pPr lvl="0" algn="r">
                        <a:buNone/>
                      </a:pPr>
                      <a:r>
                        <a:rPr lang="en-CA" sz="900" b="0" i="0" u="none" strike="noStrike">
                          <a:solidFill>
                            <a:srgbClr val="305496"/>
                          </a:solidFill>
                          <a:effectLst/>
                          <a:latin typeface="Calibri"/>
                        </a:rPr>
                        <a:t>2</a:t>
                      </a:r>
                    </a:p>
                  </a:txBody>
                  <a:tcPr marL="9525" marR="9525" marT="9525" marB="0" anchor="ctr">
                    <a:lnL>
                      <a:noFill/>
                    </a:lnL>
                    <a:lnR>
                      <a:noFill/>
                    </a:lnR>
                    <a:lnT>
                      <a:noFill/>
                    </a:lnT>
                    <a:lnB>
                      <a:noFill/>
                    </a:lnB>
                  </a:tcPr>
                </a:tc>
                <a:tc>
                  <a:txBody>
                    <a:bodyPr/>
                    <a:lstStyle/>
                    <a:p>
                      <a:pPr lvl="0" algn="r">
                        <a:buNone/>
                      </a:pPr>
                      <a:r>
                        <a:rPr lang="en-CA" sz="900" b="0" i="0" u="none" strike="noStrike">
                          <a:solidFill>
                            <a:srgbClr val="305496"/>
                          </a:solidFill>
                          <a:effectLst/>
                          <a:latin typeface="Calibri"/>
                        </a:rPr>
                        <a:t>6000</a:t>
                      </a:r>
                    </a:p>
                  </a:txBody>
                  <a:tcPr marL="9525" marR="9525" marT="9525" marB="0" anchor="ctr">
                    <a:lnL>
                      <a:noFill/>
                    </a:lnL>
                    <a:lnR>
                      <a:noFill/>
                    </a:lnR>
                    <a:lnT>
                      <a:noFill/>
                    </a:lnT>
                    <a:lnB>
                      <a:noFill/>
                    </a:lnB>
                  </a:tcPr>
                </a:tc>
                <a:tc>
                  <a:txBody>
                    <a:bodyPr/>
                    <a:lstStyle/>
                    <a:p>
                      <a:pPr lvl="0" algn="r">
                        <a:buNone/>
                      </a:pPr>
                      <a:r>
                        <a:rPr lang="en-CA" sz="900" b="0" i="0" u="none" strike="noStrike">
                          <a:solidFill>
                            <a:srgbClr val="305496"/>
                          </a:solidFill>
                          <a:effectLst/>
                          <a:latin typeface="Calibri"/>
                        </a:rPr>
                        <a:t>4000</a:t>
                      </a:r>
                    </a:p>
                  </a:txBody>
                  <a:tcPr marL="9525" marR="9525" marT="9525" marB="0" anchor="ctr">
                    <a:lnL>
                      <a:noFill/>
                    </a:lnL>
                    <a:lnR>
                      <a:noFill/>
                    </a:lnR>
                    <a:lnT>
                      <a:noFill/>
                    </a:lnT>
                    <a:lnB>
                      <a:noFill/>
                    </a:lnB>
                  </a:tcPr>
                </a:tc>
                <a:tc>
                  <a:txBody>
                    <a:bodyPr/>
                    <a:lstStyle/>
                    <a:p>
                      <a:pPr lvl="0" algn="l">
                        <a:buNone/>
                      </a:pPr>
                      <a:r>
                        <a:rPr lang="en-CA" sz="900" b="0" i="0" u="none" strike="noStrike">
                          <a:solidFill>
                            <a:srgbClr val="305496"/>
                          </a:solidFill>
                          <a:effectLst/>
                          <a:latin typeface="Calibri"/>
                        </a:rPr>
                        <a:t>Infrastructure consumables</a:t>
                      </a:r>
                      <a:endParaRPr lang="it-IT" sz="900"/>
                    </a:p>
                  </a:txBody>
                  <a:tcPr marL="9525" marR="9525" marT="9525" marB="0" anchor="ctr">
                    <a:lnL>
                      <a:noFill/>
                    </a:lnL>
                    <a:lnR>
                      <a:noFill/>
                    </a:lnR>
                    <a:lnT>
                      <a:noFill/>
                    </a:lnT>
                    <a:lnB>
                      <a:noFill/>
                    </a:lnB>
                  </a:tcPr>
                </a:tc>
                <a:tc>
                  <a:txBody>
                    <a:bodyPr/>
                    <a:lstStyle/>
                    <a:p>
                      <a:pPr algn="r" fontAlgn="b"/>
                      <a:r>
                        <a:rPr lang="en-CA" sz="900" b="0" i="0" u="none" strike="noStrike">
                          <a:solidFill>
                            <a:srgbClr val="305496"/>
                          </a:solidFill>
                          <a:effectLst/>
                          <a:latin typeface="Calibri"/>
                        </a:rPr>
                        <a:t>10000</a:t>
                      </a:r>
                    </a:p>
                  </a:txBody>
                  <a:tcPr marL="9525" marR="9525" marT="9525" marB="0" anchor="ctr">
                    <a:lnL>
                      <a:noFill/>
                    </a:lnL>
                    <a:lnR>
                      <a:noFill/>
                    </a:lnR>
                    <a:lnT>
                      <a:noFill/>
                    </a:lnT>
                    <a:lnB>
                      <a:noFill/>
                    </a:lnB>
                  </a:tcPr>
                </a:tc>
                <a:extLst>
                  <a:ext uri="{0D108BD9-81ED-4DB2-BD59-A6C34878D82A}">
                    <a16:rowId xmlns:a16="http://schemas.microsoft.com/office/drawing/2014/main" val="324835325"/>
                  </a:ext>
                </a:extLst>
              </a:tr>
              <a:tr h="123383">
                <a:tc>
                  <a:txBody>
                    <a:bodyPr/>
                    <a:lstStyle/>
                    <a:p>
                      <a:pPr algn="l" fontAlgn="b"/>
                      <a:r>
                        <a:rPr lang="en-CA" sz="900" b="1" i="0" u="none" strike="noStrike">
                          <a:solidFill>
                            <a:srgbClr val="305496"/>
                          </a:solidFill>
                          <a:effectLst/>
                          <a:latin typeface="Calibri"/>
                        </a:rPr>
                        <a:t>Total</a:t>
                      </a:r>
                    </a:p>
                  </a:txBody>
                  <a:tcPr marL="9525" marR="9525" marT="9525" marB="0" anchor="ctr">
                    <a:lnL>
                      <a:noFill/>
                    </a:lnL>
                    <a:lnR>
                      <a:noFill/>
                    </a:lnR>
                    <a:lnT>
                      <a:noFill/>
                    </a:lnT>
                    <a:lnB w="6350" cap="flat" cmpd="sng" algn="ctr">
                      <a:solidFill>
                        <a:srgbClr val="4472C4"/>
                      </a:solidFill>
                      <a:prstDash val="solid"/>
                      <a:round/>
                      <a:headEnd type="none" w="med" len="med"/>
                      <a:tailEnd type="none" w="med" len="med"/>
                    </a:lnB>
                    <a:solidFill>
                      <a:srgbClr val="D9E1F2"/>
                    </a:solidFill>
                  </a:tcPr>
                </a:tc>
                <a:tc>
                  <a:txBody>
                    <a:bodyPr/>
                    <a:lstStyle/>
                    <a:p>
                      <a:pPr algn="r" fontAlgn="b"/>
                      <a:r>
                        <a:rPr lang="en-CA" sz="900" b="1" i="0" u="none" strike="noStrike">
                          <a:solidFill>
                            <a:srgbClr val="305496"/>
                          </a:solidFill>
                          <a:effectLst/>
                          <a:latin typeface="Calibri"/>
                        </a:rPr>
                        <a:t>5.5</a:t>
                      </a:r>
                    </a:p>
                  </a:txBody>
                  <a:tcPr marL="9525" marR="9525" marT="9525" marB="0" anchor="ctr">
                    <a:lnL>
                      <a:noFill/>
                    </a:lnL>
                    <a:lnR>
                      <a:noFill/>
                    </a:lnR>
                    <a:lnT>
                      <a:noFill/>
                    </a:lnT>
                    <a:lnB w="6350" cap="flat" cmpd="sng" algn="ctr">
                      <a:solidFill>
                        <a:srgbClr val="4472C4"/>
                      </a:solidFill>
                      <a:prstDash val="solid"/>
                      <a:round/>
                      <a:headEnd type="none" w="med" len="med"/>
                      <a:tailEnd type="none" w="med" len="med"/>
                    </a:lnB>
                    <a:solidFill>
                      <a:srgbClr val="D9E1F2"/>
                    </a:solidFill>
                  </a:tcPr>
                </a:tc>
                <a:tc>
                  <a:txBody>
                    <a:bodyPr/>
                    <a:lstStyle/>
                    <a:p>
                      <a:pPr algn="r" fontAlgn="b"/>
                      <a:r>
                        <a:rPr lang="en-CA" sz="900" b="1" i="0" u="none" strike="noStrike">
                          <a:solidFill>
                            <a:srgbClr val="305496"/>
                          </a:solidFill>
                          <a:effectLst/>
                          <a:latin typeface="Calibri"/>
                        </a:rPr>
                        <a:t>17000</a:t>
                      </a:r>
                    </a:p>
                  </a:txBody>
                  <a:tcPr marL="9525" marR="9525" marT="9525" marB="0" anchor="ctr">
                    <a:lnL>
                      <a:noFill/>
                    </a:lnL>
                    <a:lnR>
                      <a:noFill/>
                    </a:lnR>
                    <a:lnT>
                      <a:noFill/>
                    </a:lnT>
                    <a:lnB w="6350" cap="flat" cmpd="sng" algn="ctr">
                      <a:solidFill>
                        <a:srgbClr val="4472C4"/>
                      </a:solidFill>
                      <a:prstDash val="solid"/>
                      <a:round/>
                      <a:headEnd type="none" w="med" len="med"/>
                      <a:tailEnd type="none" w="med" len="med"/>
                    </a:lnB>
                    <a:solidFill>
                      <a:srgbClr val="D9E1F2"/>
                    </a:solidFill>
                  </a:tcPr>
                </a:tc>
                <a:tc>
                  <a:txBody>
                    <a:bodyPr/>
                    <a:lstStyle/>
                    <a:p>
                      <a:pPr algn="r" fontAlgn="b"/>
                      <a:r>
                        <a:rPr lang="en-CA" sz="900" b="1" i="0" u="none" strike="noStrike">
                          <a:solidFill>
                            <a:srgbClr val="305496"/>
                          </a:solidFill>
                          <a:effectLst/>
                          <a:latin typeface="Calibri"/>
                        </a:rPr>
                        <a:t>8000</a:t>
                      </a:r>
                    </a:p>
                  </a:txBody>
                  <a:tcPr marL="9525" marR="9525" marT="9525" marB="0" anchor="ctr">
                    <a:lnL>
                      <a:noFill/>
                    </a:lnL>
                    <a:lnR>
                      <a:noFill/>
                    </a:lnR>
                    <a:lnT>
                      <a:noFill/>
                    </a:lnT>
                    <a:lnB w="6350" cap="flat" cmpd="sng" algn="ctr">
                      <a:solidFill>
                        <a:srgbClr val="4472C4"/>
                      </a:solidFill>
                      <a:prstDash val="solid"/>
                      <a:round/>
                      <a:headEnd type="none" w="med" len="med"/>
                      <a:tailEnd type="none" w="med" len="med"/>
                    </a:lnB>
                    <a:solidFill>
                      <a:srgbClr val="D9E1F2"/>
                    </a:solidFill>
                  </a:tcPr>
                </a:tc>
                <a:tc>
                  <a:txBody>
                    <a:bodyPr/>
                    <a:lstStyle/>
                    <a:p>
                      <a:pPr algn="l" fontAlgn="b"/>
                      <a:endParaRPr lang="en-CA" sz="900" b="1" i="0" u="none" strike="noStrike">
                        <a:solidFill>
                          <a:srgbClr val="305496"/>
                        </a:solidFill>
                        <a:effectLst/>
                        <a:latin typeface="Calibri"/>
                      </a:endParaRPr>
                    </a:p>
                  </a:txBody>
                  <a:tcPr marL="9525" marR="9525" marT="9525" marB="0" anchor="ctr">
                    <a:lnL>
                      <a:noFill/>
                    </a:lnL>
                    <a:lnR>
                      <a:noFill/>
                    </a:lnR>
                    <a:lnT>
                      <a:noFill/>
                    </a:lnT>
                    <a:lnB w="6350" cap="flat" cmpd="sng" algn="ctr">
                      <a:solidFill>
                        <a:srgbClr val="4472C4"/>
                      </a:solidFill>
                      <a:prstDash val="solid"/>
                      <a:round/>
                      <a:headEnd type="none" w="med" len="med"/>
                      <a:tailEnd type="none" w="med" len="med"/>
                    </a:lnB>
                    <a:solidFill>
                      <a:srgbClr val="D9E1F2"/>
                    </a:solidFill>
                  </a:tcPr>
                </a:tc>
                <a:tc>
                  <a:txBody>
                    <a:bodyPr/>
                    <a:lstStyle/>
                    <a:p>
                      <a:pPr algn="r" fontAlgn="b"/>
                      <a:r>
                        <a:rPr lang="en-CA" sz="900" b="1" i="0" u="none" strike="noStrike">
                          <a:solidFill>
                            <a:srgbClr val="305496"/>
                          </a:solidFill>
                          <a:effectLst/>
                          <a:latin typeface="Calibri"/>
                        </a:rPr>
                        <a:t>25000</a:t>
                      </a:r>
                    </a:p>
                  </a:txBody>
                  <a:tcPr marL="9525" marR="9525" marT="9525" marB="0" anchor="ctr">
                    <a:lnL>
                      <a:noFill/>
                    </a:lnL>
                    <a:lnR>
                      <a:noFill/>
                    </a:lnR>
                    <a:lnT>
                      <a:noFill/>
                    </a:lnT>
                    <a:lnB w="6350" cap="flat" cmpd="sng" algn="ctr">
                      <a:solidFill>
                        <a:srgbClr val="4472C4"/>
                      </a:solidFill>
                      <a:prstDash val="solid"/>
                      <a:round/>
                      <a:headEnd type="none" w="med" len="med"/>
                      <a:tailEnd type="none" w="med" len="med"/>
                    </a:lnB>
                    <a:solidFill>
                      <a:srgbClr val="D9E1F2"/>
                    </a:solidFill>
                  </a:tcPr>
                </a:tc>
                <a:extLst>
                  <a:ext uri="{0D108BD9-81ED-4DB2-BD59-A6C34878D82A}">
                    <a16:rowId xmlns:a16="http://schemas.microsoft.com/office/drawing/2014/main" val="3802296754"/>
                  </a:ext>
                </a:extLst>
              </a:tr>
            </a:tbl>
          </a:graphicData>
        </a:graphic>
      </p:graphicFrame>
      <p:sp>
        <p:nvSpPr>
          <p:cNvPr id="9" name="Rettangolo 12">
            <a:extLst>
              <a:ext uri="{FF2B5EF4-FFF2-40B4-BE49-F238E27FC236}">
                <a16:creationId xmlns:a16="http://schemas.microsoft.com/office/drawing/2014/main" id="{E1A5F84F-2CCB-B03B-452C-D36166E0B80B}"/>
              </a:ext>
            </a:extLst>
          </p:cNvPr>
          <p:cNvSpPr/>
          <p:nvPr/>
        </p:nvSpPr>
        <p:spPr>
          <a:xfrm>
            <a:off x="6367" y="1734046"/>
            <a:ext cx="3227584" cy="276999"/>
          </a:xfrm>
          <a:prstGeom prst="rect">
            <a:avLst/>
          </a:prstGeom>
          <a:ln w="28575">
            <a:noFill/>
          </a:ln>
        </p:spPr>
        <p:txBody>
          <a:bodyPr wrap="square" lIns="91440" tIns="45720" rIns="91440" bIns="45720" anchor="t">
            <a:spAutoFit/>
          </a:bodyPr>
          <a:lstStyle/>
          <a:p>
            <a:pPr defTabSz="914400"/>
            <a:r>
              <a:rPr lang="en-GB" sz="1200" b="1" i="1" u="sng" kern="0">
                <a:solidFill>
                  <a:srgbClr val="005DE0"/>
                </a:solidFill>
                <a:latin typeface="Calibri" panose="020F0502020204030204"/>
              </a:rPr>
              <a:t>INFN-LNL In-Kind Contributions</a:t>
            </a:r>
            <a:endParaRPr lang="en-GB" sz="1200" b="1" i="1" kern="0">
              <a:solidFill>
                <a:srgbClr val="005DE0"/>
              </a:solidFill>
              <a:latin typeface="Calibri" panose="020F0502020204030204"/>
              <a:cs typeface="Calibri" panose="020F0502020204030204"/>
            </a:endParaRPr>
          </a:p>
        </p:txBody>
      </p:sp>
      <p:graphicFrame>
        <p:nvGraphicFramePr>
          <p:cNvPr id="11" name="Table 5">
            <a:extLst>
              <a:ext uri="{FF2B5EF4-FFF2-40B4-BE49-F238E27FC236}">
                <a16:creationId xmlns:a16="http://schemas.microsoft.com/office/drawing/2014/main" id="{4E29A9E0-C2FB-D616-B417-E33F34E54BF0}"/>
              </a:ext>
            </a:extLst>
          </p:cNvPr>
          <p:cNvGraphicFramePr>
            <a:graphicFrameLocks noGrp="1"/>
          </p:cNvGraphicFramePr>
          <p:nvPr>
            <p:extLst>
              <p:ext uri="{D42A27DB-BD31-4B8C-83A1-F6EECF244321}">
                <p14:modId xmlns:p14="http://schemas.microsoft.com/office/powerpoint/2010/main" val="3719128359"/>
              </p:ext>
            </p:extLst>
          </p:nvPr>
        </p:nvGraphicFramePr>
        <p:xfrm>
          <a:off x="93671" y="3752687"/>
          <a:ext cx="5154199" cy="1282065"/>
        </p:xfrm>
        <a:graphic>
          <a:graphicData uri="http://schemas.openxmlformats.org/drawingml/2006/table">
            <a:tbl>
              <a:tblPr/>
              <a:tblGrid>
                <a:gridCol w="834530">
                  <a:extLst>
                    <a:ext uri="{9D8B030D-6E8A-4147-A177-3AD203B41FA5}">
                      <a16:colId xmlns:a16="http://schemas.microsoft.com/office/drawing/2014/main" val="2469216030"/>
                    </a:ext>
                  </a:extLst>
                </a:gridCol>
                <a:gridCol w="484614">
                  <a:extLst>
                    <a:ext uri="{9D8B030D-6E8A-4147-A177-3AD203B41FA5}">
                      <a16:colId xmlns:a16="http://schemas.microsoft.com/office/drawing/2014/main" val="2490980909"/>
                    </a:ext>
                  </a:extLst>
                </a:gridCol>
                <a:gridCol w="680324">
                  <a:extLst>
                    <a:ext uri="{9D8B030D-6E8A-4147-A177-3AD203B41FA5}">
                      <a16:colId xmlns:a16="http://schemas.microsoft.com/office/drawing/2014/main" val="1063841074"/>
                    </a:ext>
                  </a:extLst>
                </a:gridCol>
                <a:gridCol w="671004">
                  <a:extLst>
                    <a:ext uri="{9D8B030D-6E8A-4147-A177-3AD203B41FA5}">
                      <a16:colId xmlns:a16="http://schemas.microsoft.com/office/drawing/2014/main" val="289582842"/>
                    </a:ext>
                  </a:extLst>
                </a:gridCol>
                <a:gridCol w="1971154">
                  <a:extLst>
                    <a:ext uri="{9D8B030D-6E8A-4147-A177-3AD203B41FA5}">
                      <a16:colId xmlns:a16="http://schemas.microsoft.com/office/drawing/2014/main" val="352753839"/>
                    </a:ext>
                  </a:extLst>
                </a:gridCol>
                <a:gridCol w="512573">
                  <a:extLst>
                    <a:ext uri="{9D8B030D-6E8A-4147-A177-3AD203B41FA5}">
                      <a16:colId xmlns:a16="http://schemas.microsoft.com/office/drawing/2014/main" val="2781131945"/>
                    </a:ext>
                  </a:extLst>
                </a:gridCol>
              </a:tblGrid>
              <a:tr h="171570">
                <a:tc>
                  <a:txBody>
                    <a:bodyPr/>
                    <a:lstStyle/>
                    <a:p>
                      <a:pPr algn="l" fontAlgn="b"/>
                      <a:r>
                        <a:rPr lang="en-CA" sz="900" b="1" i="0" u="none" strike="noStrike">
                          <a:solidFill>
                            <a:srgbClr val="305496"/>
                          </a:solidFill>
                          <a:effectLst/>
                          <a:latin typeface="Calibri"/>
                        </a:rPr>
                        <a:t>Item</a:t>
                      </a:r>
                    </a:p>
                  </a:txBody>
                  <a:tcPr marL="9525" marR="9525" marT="9525" marB="0" anchor="ctr">
                    <a:lnL>
                      <a:noFill/>
                    </a:lnL>
                    <a:lnR>
                      <a:noFill/>
                    </a:lnR>
                    <a:lnT w="6350" cap="flat" cmpd="sng" algn="ctr">
                      <a:solidFill>
                        <a:srgbClr val="4472C4"/>
                      </a:solidFill>
                      <a:prstDash val="solid"/>
                      <a:round/>
                      <a:headEnd type="none" w="med" len="med"/>
                      <a:tailEnd type="none" w="med" len="med"/>
                    </a:lnT>
                    <a:lnB w="6350" cap="flat" cmpd="sng" algn="ctr">
                      <a:solidFill>
                        <a:srgbClr val="4472C4"/>
                      </a:solidFill>
                      <a:prstDash val="solid"/>
                      <a:round/>
                      <a:headEnd type="none" w="med" len="med"/>
                      <a:tailEnd type="none" w="med" len="med"/>
                    </a:lnB>
                  </a:tcPr>
                </a:tc>
                <a:tc>
                  <a:txBody>
                    <a:bodyPr/>
                    <a:lstStyle/>
                    <a:p>
                      <a:pPr algn="l" fontAlgn="b"/>
                      <a:r>
                        <a:rPr lang="en-CA" sz="900" b="1" i="0" u="none" strike="noStrike">
                          <a:solidFill>
                            <a:srgbClr val="305496"/>
                          </a:solidFill>
                          <a:effectLst/>
                          <a:latin typeface="Calibri"/>
                        </a:rPr>
                        <a:t>FTE </a:t>
                      </a:r>
                    </a:p>
                    <a:p>
                      <a:pPr algn="l" fontAlgn="b"/>
                      <a:r>
                        <a:rPr lang="en-CA" sz="900" b="1" i="0" u="none" strike="noStrike">
                          <a:solidFill>
                            <a:srgbClr val="305496"/>
                          </a:solidFill>
                          <a:effectLst/>
                          <a:latin typeface="Calibri"/>
                        </a:rPr>
                        <a:t>months</a:t>
                      </a:r>
                    </a:p>
                  </a:txBody>
                  <a:tcPr marL="9525" marR="9525" marT="9525" marB="0" anchor="ctr">
                    <a:lnL>
                      <a:noFill/>
                    </a:lnL>
                    <a:lnR>
                      <a:noFill/>
                    </a:lnR>
                    <a:lnT w="6350" cap="flat" cmpd="sng" algn="ctr">
                      <a:solidFill>
                        <a:srgbClr val="4472C4"/>
                      </a:solidFill>
                      <a:prstDash val="solid"/>
                      <a:round/>
                      <a:headEnd type="none" w="med" len="med"/>
                      <a:tailEnd type="none" w="med" len="med"/>
                    </a:lnT>
                    <a:lnB w="6350" cap="flat" cmpd="sng" algn="ctr">
                      <a:solidFill>
                        <a:srgbClr val="4472C4"/>
                      </a:solidFill>
                      <a:prstDash val="solid"/>
                      <a:round/>
                      <a:headEnd type="none" w="med" len="med"/>
                      <a:tailEnd type="none" w="med" len="med"/>
                    </a:lnB>
                  </a:tcPr>
                </a:tc>
                <a:tc>
                  <a:txBody>
                    <a:bodyPr/>
                    <a:lstStyle/>
                    <a:p>
                      <a:pPr algn="l" fontAlgn="b"/>
                      <a:r>
                        <a:rPr lang="en-CA" sz="900" b="1" i="0" u="none" strike="noStrike">
                          <a:solidFill>
                            <a:srgbClr val="305496"/>
                          </a:solidFill>
                          <a:effectLst/>
                          <a:latin typeface="Calibri"/>
                        </a:rPr>
                        <a:t>personnel </a:t>
                      </a:r>
                    </a:p>
                    <a:p>
                      <a:pPr algn="l" fontAlgn="b"/>
                      <a:r>
                        <a:rPr lang="en-CA" sz="900" b="1" i="0" u="none" strike="noStrike">
                          <a:solidFill>
                            <a:srgbClr val="305496"/>
                          </a:solidFill>
                          <a:effectLst/>
                          <a:latin typeface="Calibri"/>
                        </a:rPr>
                        <a:t>costs (EUR)</a:t>
                      </a:r>
                    </a:p>
                  </a:txBody>
                  <a:tcPr marL="9525" marR="9525" marT="9525" marB="0" anchor="ctr">
                    <a:lnL>
                      <a:noFill/>
                    </a:lnL>
                    <a:lnR>
                      <a:noFill/>
                    </a:lnR>
                    <a:lnT w="6350" cap="flat" cmpd="sng" algn="ctr">
                      <a:solidFill>
                        <a:srgbClr val="4472C4"/>
                      </a:solidFill>
                      <a:prstDash val="solid"/>
                      <a:round/>
                      <a:headEnd type="none" w="med" len="med"/>
                      <a:tailEnd type="none" w="med" len="med"/>
                    </a:lnT>
                    <a:lnB w="6350" cap="flat" cmpd="sng" algn="ctr">
                      <a:solidFill>
                        <a:srgbClr val="4472C4"/>
                      </a:solidFill>
                      <a:prstDash val="solid"/>
                      <a:round/>
                      <a:headEnd type="none" w="med" len="med"/>
                      <a:tailEnd type="none" w="med" len="med"/>
                    </a:lnB>
                  </a:tcPr>
                </a:tc>
                <a:tc>
                  <a:txBody>
                    <a:bodyPr/>
                    <a:lstStyle/>
                    <a:p>
                      <a:pPr algn="l" fontAlgn="b"/>
                      <a:r>
                        <a:rPr lang="en-CA" sz="900" b="1" i="0" u="none" strike="noStrike">
                          <a:solidFill>
                            <a:srgbClr val="305496"/>
                          </a:solidFill>
                          <a:effectLst/>
                          <a:latin typeface="Calibri"/>
                        </a:rPr>
                        <a:t>capital </a:t>
                      </a:r>
                    </a:p>
                    <a:p>
                      <a:pPr algn="l" fontAlgn="b"/>
                      <a:r>
                        <a:rPr lang="en-CA" sz="900" b="1" i="0" u="none" strike="noStrike">
                          <a:solidFill>
                            <a:srgbClr val="305496"/>
                          </a:solidFill>
                          <a:effectLst/>
                          <a:latin typeface="Calibri"/>
                        </a:rPr>
                        <a:t>costs (EUR)</a:t>
                      </a:r>
                    </a:p>
                  </a:txBody>
                  <a:tcPr marL="9525" marR="9525" marT="9525" marB="0" anchor="ctr">
                    <a:lnL>
                      <a:noFill/>
                    </a:lnL>
                    <a:lnR>
                      <a:noFill/>
                    </a:lnR>
                    <a:lnT w="6350" cap="flat" cmpd="sng" algn="ctr">
                      <a:solidFill>
                        <a:srgbClr val="4472C4"/>
                      </a:solidFill>
                      <a:prstDash val="solid"/>
                      <a:round/>
                      <a:headEnd type="none" w="med" len="med"/>
                      <a:tailEnd type="none" w="med" len="med"/>
                    </a:lnT>
                    <a:lnB w="6350" cap="flat" cmpd="sng" algn="ctr">
                      <a:solidFill>
                        <a:srgbClr val="4472C4"/>
                      </a:solidFill>
                      <a:prstDash val="solid"/>
                      <a:round/>
                      <a:headEnd type="none" w="med" len="med"/>
                      <a:tailEnd type="none" w="med" len="med"/>
                    </a:lnB>
                  </a:tcPr>
                </a:tc>
                <a:tc>
                  <a:txBody>
                    <a:bodyPr/>
                    <a:lstStyle/>
                    <a:p>
                      <a:pPr algn="l" fontAlgn="b"/>
                      <a:r>
                        <a:rPr lang="en-CA" sz="900" b="1" i="0" u="none" strike="noStrike">
                          <a:solidFill>
                            <a:srgbClr val="305496"/>
                          </a:solidFill>
                          <a:effectLst/>
                          <a:latin typeface="Calibri"/>
                        </a:rPr>
                        <a:t>type of </a:t>
                      </a:r>
                      <a:br>
                        <a:rPr lang="en-CA" sz="900" b="1" i="0" u="none" strike="noStrike">
                          <a:solidFill>
                            <a:srgbClr val="305496"/>
                          </a:solidFill>
                          <a:effectLst/>
                          <a:latin typeface="Calibri"/>
                        </a:rPr>
                      </a:br>
                      <a:r>
                        <a:rPr lang="en-CA" sz="900" b="1" i="0" u="none" strike="noStrike">
                          <a:solidFill>
                            <a:srgbClr val="305496"/>
                          </a:solidFill>
                          <a:effectLst/>
                          <a:latin typeface="Calibri"/>
                        </a:rPr>
                        <a:t>capital cost</a:t>
                      </a:r>
                    </a:p>
                  </a:txBody>
                  <a:tcPr marL="9525" marR="9525" marT="9525" marB="0" anchor="ctr">
                    <a:lnL>
                      <a:noFill/>
                    </a:lnL>
                    <a:lnR>
                      <a:noFill/>
                    </a:lnR>
                    <a:lnT w="6350" cap="flat" cmpd="sng" algn="ctr">
                      <a:solidFill>
                        <a:srgbClr val="4472C4"/>
                      </a:solidFill>
                      <a:prstDash val="solid"/>
                      <a:round/>
                      <a:headEnd type="none" w="med" len="med"/>
                      <a:tailEnd type="none" w="med" len="med"/>
                    </a:lnT>
                    <a:lnB w="6350" cap="flat" cmpd="sng" algn="ctr">
                      <a:solidFill>
                        <a:srgbClr val="4472C4"/>
                      </a:solidFill>
                      <a:prstDash val="solid"/>
                      <a:round/>
                      <a:headEnd type="none" w="med" len="med"/>
                      <a:tailEnd type="none" w="med" len="med"/>
                    </a:lnB>
                  </a:tcPr>
                </a:tc>
                <a:tc>
                  <a:txBody>
                    <a:bodyPr/>
                    <a:lstStyle/>
                    <a:p>
                      <a:pPr algn="l" fontAlgn="b"/>
                      <a:r>
                        <a:rPr lang="en-CA" sz="900" b="1" i="0" u="none" strike="noStrike">
                          <a:solidFill>
                            <a:srgbClr val="305496"/>
                          </a:solidFill>
                          <a:effectLst/>
                          <a:latin typeface="Calibri"/>
                        </a:rPr>
                        <a:t>Sum </a:t>
                      </a:r>
                    </a:p>
                    <a:p>
                      <a:pPr algn="l" fontAlgn="b"/>
                      <a:r>
                        <a:rPr lang="en-CA" sz="900" b="1" i="0" u="none" strike="noStrike">
                          <a:solidFill>
                            <a:srgbClr val="305496"/>
                          </a:solidFill>
                          <a:effectLst/>
                          <a:latin typeface="Calibri"/>
                        </a:rPr>
                        <a:t>(EUR)</a:t>
                      </a:r>
                    </a:p>
                  </a:txBody>
                  <a:tcPr marL="9525" marR="9525" marT="9525" marB="0" anchor="ctr">
                    <a:lnL>
                      <a:noFill/>
                    </a:lnL>
                    <a:lnR>
                      <a:noFill/>
                    </a:lnR>
                    <a:lnT w="6350" cap="flat" cmpd="sng" algn="ctr">
                      <a:solidFill>
                        <a:srgbClr val="4472C4"/>
                      </a:solidFill>
                      <a:prstDash val="solid"/>
                      <a:round/>
                      <a:headEnd type="none" w="med" len="med"/>
                      <a:tailEnd type="none" w="med" len="med"/>
                    </a:lnT>
                    <a:lnB w="6350" cap="flat" cmpd="sng" algn="ctr">
                      <a:solidFill>
                        <a:srgbClr val="4472C4"/>
                      </a:solidFill>
                      <a:prstDash val="solid"/>
                      <a:round/>
                      <a:headEnd type="none" w="med" len="med"/>
                      <a:tailEnd type="none" w="med" len="med"/>
                    </a:lnB>
                  </a:tcPr>
                </a:tc>
                <a:extLst>
                  <a:ext uri="{0D108BD9-81ED-4DB2-BD59-A6C34878D82A}">
                    <a16:rowId xmlns:a16="http://schemas.microsoft.com/office/drawing/2014/main" val="2499480994"/>
                  </a:ext>
                </a:extLst>
              </a:tr>
              <a:tr h="171570">
                <a:tc>
                  <a:txBody>
                    <a:bodyPr/>
                    <a:lstStyle/>
                    <a:p>
                      <a:pPr algn="l" fontAlgn="b"/>
                      <a:r>
                        <a:rPr lang="en-CA" sz="900" b="0" i="0" u="none" strike="noStrike">
                          <a:solidFill>
                            <a:srgbClr val="305496"/>
                          </a:solidFill>
                          <a:effectLst/>
                          <a:latin typeface="Calibri"/>
                        </a:rPr>
                        <a:t>Numerical Simulations</a:t>
                      </a:r>
                    </a:p>
                  </a:txBody>
                  <a:tcPr marL="9525" marR="9525" marT="9525" marB="0" anchor="ctr">
                    <a:lnL>
                      <a:noFill/>
                    </a:lnL>
                    <a:lnR>
                      <a:noFill/>
                    </a:lnR>
                    <a:lnT w="6350" cap="flat" cmpd="sng" algn="ctr">
                      <a:solidFill>
                        <a:srgbClr val="4472C4"/>
                      </a:solidFill>
                      <a:prstDash val="solid"/>
                      <a:round/>
                      <a:headEnd type="none" w="med" len="med"/>
                      <a:tailEnd type="none" w="med" len="med"/>
                    </a:lnT>
                    <a:lnB>
                      <a:noFill/>
                    </a:lnB>
                    <a:solidFill>
                      <a:schemeClr val="bg1"/>
                    </a:solidFill>
                  </a:tcPr>
                </a:tc>
                <a:tc>
                  <a:txBody>
                    <a:bodyPr/>
                    <a:lstStyle/>
                    <a:p>
                      <a:pPr algn="r" fontAlgn="b"/>
                      <a:r>
                        <a:rPr lang="en-CA" sz="900" b="0" i="0" u="none" strike="noStrike">
                          <a:solidFill>
                            <a:srgbClr val="305496"/>
                          </a:solidFill>
                          <a:effectLst/>
                          <a:latin typeface="Calibri"/>
                        </a:rPr>
                        <a:t>1</a:t>
                      </a:r>
                    </a:p>
                  </a:txBody>
                  <a:tcPr marL="9525" marR="9525" marT="9525" marB="0" anchor="ctr">
                    <a:lnL>
                      <a:noFill/>
                    </a:lnL>
                    <a:lnR>
                      <a:noFill/>
                    </a:lnR>
                    <a:lnT w="6350" cap="flat" cmpd="sng" algn="ctr">
                      <a:solidFill>
                        <a:srgbClr val="4472C4"/>
                      </a:solidFill>
                      <a:prstDash val="solid"/>
                      <a:round/>
                      <a:headEnd type="none" w="med" len="med"/>
                      <a:tailEnd type="none" w="med" len="med"/>
                    </a:lnT>
                    <a:lnB>
                      <a:noFill/>
                    </a:lnB>
                    <a:solidFill>
                      <a:schemeClr val="bg1"/>
                    </a:solidFill>
                  </a:tcPr>
                </a:tc>
                <a:tc>
                  <a:txBody>
                    <a:bodyPr/>
                    <a:lstStyle/>
                    <a:p>
                      <a:pPr algn="r" fontAlgn="b"/>
                      <a:r>
                        <a:rPr lang="en-CA" sz="900" b="0" i="0" u="none" strike="noStrike">
                          <a:solidFill>
                            <a:srgbClr val="305496"/>
                          </a:solidFill>
                          <a:effectLst/>
                          <a:latin typeface="Calibri"/>
                        </a:rPr>
                        <a:t>10000</a:t>
                      </a:r>
                    </a:p>
                  </a:txBody>
                  <a:tcPr marL="9525" marR="9525" marT="9525" marB="0" anchor="ctr">
                    <a:lnL>
                      <a:noFill/>
                    </a:lnL>
                    <a:lnR>
                      <a:noFill/>
                    </a:lnR>
                    <a:lnT w="6350" cap="flat" cmpd="sng" algn="ctr">
                      <a:solidFill>
                        <a:srgbClr val="4472C4"/>
                      </a:solidFill>
                      <a:prstDash val="solid"/>
                      <a:round/>
                      <a:headEnd type="none" w="med" len="med"/>
                      <a:tailEnd type="none" w="med" len="med"/>
                    </a:lnT>
                    <a:lnB>
                      <a:noFill/>
                    </a:lnB>
                    <a:solidFill>
                      <a:schemeClr val="bg1"/>
                    </a:solidFill>
                  </a:tcPr>
                </a:tc>
                <a:tc>
                  <a:txBody>
                    <a:bodyPr/>
                    <a:lstStyle/>
                    <a:p>
                      <a:pPr algn="r" fontAlgn="b"/>
                      <a:r>
                        <a:rPr lang="en-CA" sz="900" b="0" i="0" u="none" strike="noStrike">
                          <a:solidFill>
                            <a:srgbClr val="305496"/>
                          </a:solidFill>
                          <a:effectLst/>
                          <a:latin typeface="Calibri"/>
                        </a:rPr>
                        <a:t>0</a:t>
                      </a:r>
                    </a:p>
                  </a:txBody>
                  <a:tcPr marL="9525" marR="9525" marT="9525" marB="0" anchor="ctr">
                    <a:lnL>
                      <a:noFill/>
                    </a:lnL>
                    <a:lnR>
                      <a:noFill/>
                    </a:lnR>
                    <a:lnT w="6350" cap="flat" cmpd="sng" algn="ctr">
                      <a:solidFill>
                        <a:srgbClr val="4472C4"/>
                      </a:solidFill>
                      <a:prstDash val="solid"/>
                      <a:round/>
                      <a:headEnd type="none" w="med" len="med"/>
                      <a:tailEnd type="none" w="med" len="med"/>
                    </a:lnT>
                    <a:lnB>
                      <a:noFill/>
                    </a:lnB>
                    <a:solidFill>
                      <a:schemeClr val="bg1"/>
                    </a:solidFill>
                  </a:tcPr>
                </a:tc>
                <a:tc>
                  <a:txBody>
                    <a:bodyPr/>
                    <a:lstStyle/>
                    <a:p>
                      <a:pPr algn="l" fontAlgn="b"/>
                      <a:r>
                        <a:rPr lang="en-CA" sz="900" b="0" i="0" u="none" strike="noStrike">
                          <a:solidFill>
                            <a:srgbClr val="305496"/>
                          </a:solidFill>
                          <a:effectLst/>
                          <a:latin typeface="Calibri"/>
                        </a:rPr>
                        <a:t>None required</a:t>
                      </a:r>
                    </a:p>
                  </a:txBody>
                  <a:tcPr marL="9525" marR="9525" marT="9525" marB="0" anchor="ctr">
                    <a:lnL>
                      <a:noFill/>
                    </a:lnL>
                    <a:lnR>
                      <a:noFill/>
                    </a:lnR>
                    <a:lnT w="6350" cap="flat" cmpd="sng" algn="ctr">
                      <a:solidFill>
                        <a:srgbClr val="4472C4"/>
                      </a:solidFill>
                      <a:prstDash val="solid"/>
                      <a:round/>
                      <a:headEnd type="none" w="med" len="med"/>
                      <a:tailEnd type="none" w="med" len="med"/>
                    </a:lnT>
                    <a:lnB>
                      <a:noFill/>
                    </a:lnB>
                    <a:solidFill>
                      <a:schemeClr val="bg1"/>
                    </a:solidFill>
                  </a:tcPr>
                </a:tc>
                <a:tc>
                  <a:txBody>
                    <a:bodyPr/>
                    <a:lstStyle/>
                    <a:p>
                      <a:pPr algn="r" fontAlgn="b"/>
                      <a:r>
                        <a:rPr lang="en-CA" sz="900" b="0" i="0" u="none" strike="noStrike">
                          <a:solidFill>
                            <a:srgbClr val="305496"/>
                          </a:solidFill>
                          <a:effectLst/>
                          <a:latin typeface="Calibri"/>
                        </a:rPr>
                        <a:t>10000</a:t>
                      </a:r>
                    </a:p>
                  </a:txBody>
                  <a:tcPr marL="9525" marR="9525" marT="9525" marB="0" anchor="ctr">
                    <a:lnL>
                      <a:noFill/>
                    </a:lnL>
                    <a:lnR>
                      <a:noFill/>
                    </a:lnR>
                    <a:lnT w="6350" cap="flat" cmpd="sng" algn="ctr">
                      <a:solidFill>
                        <a:srgbClr val="4472C4"/>
                      </a:solidFill>
                      <a:prstDash val="solid"/>
                      <a:round/>
                      <a:headEnd type="none" w="med" len="med"/>
                      <a:tailEnd type="none" w="med" len="med"/>
                    </a:lnT>
                    <a:lnB>
                      <a:noFill/>
                    </a:lnB>
                    <a:solidFill>
                      <a:schemeClr val="bg1"/>
                    </a:solidFill>
                  </a:tcPr>
                </a:tc>
                <a:extLst>
                  <a:ext uri="{0D108BD9-81ED-4DB2-BD59-A6C34878D82A}">
                    <a16:rowId xmlns:a16="http://schemas.microsoft.com/office/drawing/2014/main" val="907296259"/>
                  </a:ext>
                </a:extLst>
              </a:tr>
              <a:tr h="254476">
                <a:tc>
                  <a:txBody>
                    <a:bodyPr/>
                    <a:lstStyle/>
                    <a:p>
                      <a:pPr algn="l" rtl="0" fontAlgn="base"/>
                      <a:r>
                        <a:rPr lang="en-CA" sz="900" b="0" i="0" u="none" strike="noStrike">
                          <a:solidFill>
                            <a:srgbClr val="305496"/>
                          </a:solidFill>
                          <a:effectLst/>
                          <a:latin typeface="Calibri" panose="020F0502020204030204" pitchFamily="34" charset="0"/>
                        </a:rPr>
                        <a:t>Offline Studies</a:t>
                      </a:r>
                      <a:r>
                        <a:rPr lang="en-CA" sz="900" b="0" i="0">
                          <a:solidFill>
                            <a:srgbClr val="000000"/>
                          </a:solidFill>
                          <a:effectLst/>
                          <a:latin typeface="Calibri" panose="020F0502020204030204" pitchFamily="34" charset="0"/>
                        </a:rPr>
                        <a:t>​</a:t>
                      </a:r>
                      <a:endParaRPr lang="en-CA" sz="900" b="0" i="0">
                        <a:solidFill>
                          <a:srgbClr val="000000"/>
                        </a:solidFill>
                        <a:effectLst/>
                      </a:endParaRPr>
                    </a:p>
                  </a:txBody>
                  <a:tcPr marL="9525" marR="9525" marT="9525" marB="0" anchor="ctr">
                    <a:lnL>
                      <a:noFill/>
                    </a:lnL>
                    <a:lnR>
                      <a:noFill/>
                    </a:lnR>
                    <a:lnT>
                      <a:noFill/>
                    </a:lnT>
                    <a:lnB>
                      <a:noFill/>
                    </a:lnB>
                    <a:solidFill>
                      <a:srgbClr val="D9E1F2"/>
                    </a:solidFill>
                  </a:tcPr>
                </a:tc>
                <a:tc>
                  <a:txBody>
                    <a:bodyPr/>
                    <a:lstStyle/>
                    <a:p>
                      <a:pPr algn="r" fontAlgn="b"/>
                      <a:r>
                        <a:rPr lang="en-CA" sz="900" b="0" i="0" u="none" strike="noStrike">
                          <a:solidFill>
                            <a:srgbClr val="305496"/>
                          </a:solidFill>
                          <a:effectLst/>
                          <a:latin typeface="Calibri"/>
                        </a:rPr>
                        <a:t>2</a:t>
                      </a:r>
                    </a:p>
                  </a:txBody>
                  <a:tcPr marL="9525" marR="9525" marT="9525" marB="0" anchor="ctr">
                    <a:lnL>
                      <a:noFill/>
                    </a:lnL>
                    <a:lnR>
                      <a:noFill/>
                    </a:lnR>
                    <a:lnT>
                      <a:noFill/>
                    </a:lnT>
                    <a:lnB>
                      <a:noFill/>
                    </a:lnB>
                    <a:solidFill>
                      <a:srgbClr val="D9E1F2"/>
                    </a:solidFill>
                  </a:tcPr>
                </a:tc>
                <a:tc>
                  <a:txBody>
                    <a:bodyPr/>
                    <a:lstStyle/>
                    <a:p>
                      <a:pPr algn="r" fontAlgn="b"/>
                      <a:r>
                        <a:rPr lang="en-CA" sz="900" b="0" i="0" u="none" strike="noStrike">
                          <a:solidFill>
                            <a:srgbClr val="305496"/>
                          </a:solidFill>
                          <a:effectLst/>
                          <a:latin typeface="Calibri"/>
                        </a:rPr>
                        <a:t>20000</a:t>
                      </a:r>
                    </a:p>
                  </a:txBody>
                  <a:tcPr marL="9525" marR="9525" marT="9525" marB="0" anchor="ctr">
                    <a:lnL>
                      <a:noFill/>
                    </a:lnL>
                    <a:lnR>
                      <a:noFill/>
                    </a:lnR>
                    <a:lnT>
                      <a:noFill/>
                    </a:lnT>
                    <a:lnB>
                      <a:noFill/>
                    </a:lnB>
                    <a:solidFill>
                      <a:srgbClr val="D9E1F2"/>
                    </a:solidFill>
                  </a:tcPr>
                </a:tc>
                <a:tc>
                  <a:txBody>
                    <a:bodyPr/>
                    <a:lstStyle/>
                    <a:p>
                      <a:pPr algn="r" fontAlgn="b"/>
                      <a:r>
                        <a:rPr lang="en-CA" sz="900" b="0" i="0" u="none" strike="noStrike">
                          <a:solidFill>
                            <a:srgbClr val="305496"/>
                          </a:solidFill>
                          <a:effectLst/>
                          <a:latin typeface="Calibri"/>
                        </a:rPr>
                        <a:t>10000</a:t>
                      </a:r>
                    </a:p>
                  </a:txBody>
                  <a:tcPr marL="9525" marR="9525" marT="9525" marB="0" anchor="ctr">
                    <a:lnL>
                      <a:noFill/>
                    </a:lnL>
                    <a:lnR>
                      <a:noFill/>
                    </a:lnR>
                    <a:lnT>
                      <a:noFill/>
                    </a:lnT>
                    <a:lnB>
                      <a:noFill/>
                    </a:lnB>
                    <a:solidFill>
                      <a:srgbClr val="D9E1F2"/>
                    </a:solidFill>
                  </a:tcPr>
                </a:tc>
                <a:tc>
                  <a:txBody>
                    <a:bodyPr/>
                    <a:lstStyle/>
                    <a:p>
                      <a:pPr algn="l" rtl="0" fontAlgn="base"/>
                      <a:r>
                        <a:rPr lang="en-US" sz="900" b="0" i="0" u="none" strike="noStrike" kern="1200">
                          <a:solidFill>
                            <a:srgbClr val="305496"/>
                          </a:solidFill>
                          <a:effectLst/>
                          <a:latin typeface="Calibri" panose="020F0502020204030204" pitchFamily="34" charset="0"/>
                          <a:ea typeface="+mn-ea"/>
                          <a:cs typeface="+mn-cs"/>
                        </a:rPr>
                        <a:t>two offline target assemblies and infrastructure consumables​, computer tomography, material testing</a:t>
                      </a:r>
                    </a:p>
                  </a:txBody>
                  <a:tcPr marL="9525" marR="9525" marT="9525" marB="0" anchor="ctr">
                    <a:lnL>
                      <a:noFill/>
                    </a:lnL>
                    <a:lnR>
                      <a:noFill/>
                    </a:lnR>
                    <a:lnT>
                      <a:noFill/>
                    </a:lnT>
                    <a:lnB>
                      <a:noFill/>
                    </a:lnB>
                    <a:solidFill>
                      <a:srgbClr val="D9E1F2"/>
                    </a:solidFill>
                  </a:tcPr>
                </a:tc>
                <a:tc>
                  <a:txBody>
                    <a:bodyPr/>
                    <a:lstStyle/>
                    <a:p>
                      <a:pPr algn="r" fontAlgn="b"/>
                      <a:r>
                        <a:rPr lang="en-CA" sz="900" b="0" i="0" u="none" strike="noStrike">
                          <a:solidFill>
                            <a:srgbClr val="305496"/>
                          </a:solidFill>
                          <a:effectLst/>
                          <a:latin typeface="Calibri"/>
                        </a:rPr>
                        <a:t>30000</a:t>
                      </a:r>
                    </a:p>
                  </a:txBody>
                  <a:tcPr marL="9525" marR="9525" marT="9525" marB="0" anchor="ctr">
                    <a:lnL>
                      <a:noFill/>
                    </a:lnL>
                    <a:lnR>
                      <a:noFill/>
                    </a:lnR>
                    <a:lnT>
                      <a:noFill/>
                    </a:lnT>
                    <a:lnB>
                      <a:noFill/>
                    </a:lnB>
                    <a:solidFill>
                      <a:srgbClr val="D9E1F2"/>
                    </a:solidFill>
                  </a:tcPr>
                </a:tc>
                <a:extLst>
                  <a:ext uri="{0D108BD9-81ED-4DB2-BD59-A6C34878D82A}">
                    <a16:rowId xmlns:a16="http://schemas.microsoft.com/office/drawing/2014/main" val="3588848653"/>
                  </a:ext>
                </a:extLst>
              </a:tr>
              <a:tr h="88663">
                <a:tc>
                  <a:txBody>
                    <a:bodyPr/>
                    <a:lstStyle/>
                    <a:p>
                      <a:pPr lvl="0" algn="l">
                        <a:buNone/>
                      </a:pPr>
                      <a:r>
                        <a:rPr lang="en-CA" sz="900" b="0" i="0" u="none" strike="noStrike">
                          <a:solidFill>
                            <a:srgbClr val="305496"/>
                          </a:solidFill>
                          <a:effectLst/>
                          <a:latin typeface="Calibri"/>
                        </a:rPr>
                        <a:t>Online Studies</a:t>
                      </a:r>
                      <a:endParaRPr lang="it-IT" sz="900"/>
                    </a:p>
                  </a:txBody>
                  <a:tcPr marL="9525" marR="9525" marT="9525" marB="0" anchor="ctr">
                    <a:lnL>
                      <a:noFill/>
                    </a:lnL>
                    <a:lnR>
                      <a:noFill/>
                    </a:lnR>
                    <a:lnT>
                      <a:noFill/>
                    </a:lnT>
                    <a:lnB>
                      <a:noFill/>
                    </a:lnB>
                    <a:solidFill>
                      <a:schemeClr val="bg1"/>
                    </a:solidFill>
                  </a:tcPr>
                </a:tc>
                <a:tc>
                  <a:txBody>
                    <a:bodyPr/>
                    <a:lstStyle/>
                    <a:p>
                      <a:pPr lvl="0" algn="r">
                        <a:buNone/>
                      </a:pPr>
                      <a:r>
                        <a:rPr lang="en-CA" sz="900" b="0" i="0" u="none" strike="noStrike">
                          <a:solidFill>
                            <a:srgbClr val="305496"/>
                          </a:solidFill>
                          <a:effectLst/>
                          <a:latin typeface="Calibri"/>
                        </a:rPr>
                        <a:t>1</a:t>
                      </a:r>
                    </a:p>
                  </a:txBody>
                  <a:tcPr marL="9525" marR="9525" marT="9525" marB="0" anchor="ctr">
                    <a:lnL>
                      <a:noFill/>
                    </a:lnL>
                    <a:lnR>
                      <a:noFill/>
                    </a:lnR>
                    <a:lnT>
                      <a:noFill/>
                    </a:lnT>
                    <a:lnB>
                      <a:noFill/>
                    </a:lnB>
                    <a:solidFill>
                      <a:schemeClr val="bg1"/>
                    </a:solidFill>
                  </a:tcPr>
                </a:tc>
                <a:tc>
                  <a:txBody>
                    <a:bodyPr/>
                    <a:lstStyle/>
                    <a:p>
                      <a:pPr lvl="0" algn="r">
                        <a:buNone/>
                      </a:pPr>
                      <a:r>
                        <a:rPr lang="en-CA" sz="900" b="0" i="0" u="none" strike="noStrike">
                          <a:solidFill>
                            <a:srgbClr val="305496"/>
                          </a:solidFill>
                          <a:effectLst/>
                          <a:latin typeface="Calibri"/>
                        </a:rPr>
                        <a:t>10000</a:t>
                      </a:r>
                    </a:p>
                  </a:txBody>
                  <a:tcPr marL="9525" marR="9525" marT="9525" marB="0" anchor="ctr">
                    <a:lnL>
                      <a:noFill/>
                    </a:lnL>
                    <a:lnR>
                      <a:noFill/>
                    </a:lnR>
                    <a:lnT>
                      <a:noFill/>
                    </a:lnT>
                    <a:lnB>
                      <a:noFill/>
                    </a:lnB>
                    <a:solidFill>
                      <a:schemeClr val="bg1"/>
                    </a:solidFill>
                  </a:tcPr>
                </a:tc>
                <a:tc>
                  <a:txBody>
                    <a:bodyPr/>
                    <a:lstStyle/>
                    <a:p>
                      <a:pPr lvl="0" algn="r">
                        <a:buNone/>
                      </a:pPr>
                      <a:r>
                        <a:rPr lang="en-CA" sz="900" b="0" i="0" u="none" strike="noStrike">
                          <a:solidFill>
                            <a:srgbClr val="305496"/>
                          </a:solidFill>
                          <a:effectLst/>
                          <a:latin typeface="Calibri"/>
                        </a:rPr>
                        <a:t>10000</a:t>
                      </a:r>
                    </a:p>
                  </a:txBody>
                  <a:tcPr marL="9525" marR="9525" marT="9525" marB="0" anchor="ctr">
                    <a:lnL>
                      <a:noFill/>
                    </a:lnL>
                    <a:lnR>
                      <a:noFill/>
                    </a:lnR>
                    <a:lnT>
                      <a:noFill/>
                    </a:lnT>
                    <a:lnB>
                      <a:noFill/>
                    </a:lnB>
                    <a:solidFill>
                      <a:schemeClr val="bg1"/>
                    </a:solidFill>
                  </a:tcPr>
                </a:tc>
                <a:tc>
                  <a:txBody>
                    <a:bodyPr/>
                    <a:lstStyle/>
                    <a:p>
                      <a:pPr algn="l" rtl="0" fontAlgn="base"/>
                      <a:r>
                        <a:rPr lang="en-CA" sz="900" b="0" i="0" u="none" strike="noStrike">
                          <a:solidFill>
                            <a:srgbClr val="305496"/>
                          </a:solidFill>
                          <a:effectLst/>
                          <a:latin typeface="Calibri" panose="020F0502020204030204" pitchFamily="34" charset="0"/>
                        </a:rPr>
                        <a:t>Online target assembly and tests</a:t>
                      </a:r>
                      <a:endParaRPr lang="en-CA" sz="900" b="0" i="0">
                        <a:solidFill>
                          <a:srgbClr val="000000"/>
                        </a:solidFill>
                        <a:effectLst/>
                      </a:endParaRPr>
                    </a:p>
                  </a:txBody>
                  <a:tcPr marL="9525" marR="9525" marT="9525" marB="0" anchor="ctr">
                    <a:lnL>
                      <a:noFill/>
                    </a:lnL>
                    <a:lnR>
                      <a:noFill/>
                    </a:lnR>
                    <a:lnT>
                      <a:noFill/>
                    </a:lnT>
                    <a:lnB>
                      <a:noFill/>
                    </a:lnB>
                    <a:solidFill>
                      <a:schemeClr val="bg1"/>
                    </a:solidFill>
                  </a:tcPr>
                </a:tc>
                <a:tc>
                  <a:txBody>
                    <a:bodyPr/>
                    <a:lstStyle/>
                    <a:p>
                      <a:pPr algn="r" fontAlgn="b"/>
                      <a:r>
                        <a:rPr lang="en-CA" sz="900" b="0" i="0" u="none" strike="noStrike">
                          <a:solidFill>
                            <a:srgbClr val="305496"/>
                          </a:solidFill>
                          <a:effectLst/>
                          <a:latin typeface="Calibri"/>
                        </a:rPr>
                        <a:t>20000</a:t>
                      </a:r>
                    </a:p>
                  </a:txBody>
                  <a:tcPr marL="9525" marR="9525" marT="9525" marB="0" anchor="ctr">
                    <a:lnL>
                      <a:noFill/>
                    </a:lnL>
                    <a:lnR>
                      <a:noFill/>
                    </a:lnR>
                    <a:lnT>
                      <a:noFill/>
                    </a:lnT>
                    <a:lnB>
                      <a:noFill/>
                    </a:lnB>
                    <a:solidFill>
                      <a:schemeClr val="bg1"/>
                    </a:solidFill>
                  </a:tcPr>
                </a:tc>
                <a:extLst>
                  <a:ext uri="{0D108BD9-81ED-4DB2-BD59-A6C34878D82A}">
                    <a16:rowId xmlns:a16="http://schemas.microsoft.com/office/drawing/2014/main" val="324835325"/>
                  </a:ext>
                </a:extLst>
              </a:tr>
              <a:tr h="88663">
                <a:tc>
                  <a:txBody>
                    <a:bodyPr/>
                    <a:lstStyle/>
                    <a:p>
                      <a:pPr algn="l" fontAlgn="b"/>
                      <a:r>
                        <a:rPr lang="en-CA" sz="900" b="1" i="0" u="none" strike="noStrike">
                          <a:solidFill>
                            <a:srgbClr val="305496"/>
                          </a:solidFill>
                          <a:effectLst/>
                          <a:latin typeface="Calibri"/>
                        </a:rPr>
                        <a:t>Total</a:t>
                      </a:r>
                    </a:p>
                  </a:txBody>
                  <a:tcPr marL="9525" marR="9525" marT="9525" marB="0" anchor="ctr">
                    <a:lnL>
                      <a:noFill/>
                    </a:lnL>
                    <a:lnR>
                      <a:noFill/>
                    </a:lnR>
                    <a:lnT>
                      <a:noFill/>
                    </a:lnT>
                    <a:lnB w="6350" cap="flat" cmpd="sng" algn="ctr">
                      <a:solidFill>
                        <a:srgbClr val="4472C4"/>
                      </a:solidFill>
                      <a:prstDash val="solid"/>
                      <a:round/>
                      <a:headEnd type="none" w="med" len="med"/>
                      <a:tailEnd type="none" w="med" len="med"/>
                    </a:lnB>
                    <a:solidFill>
                      <a:srgbClr val="D9E1F2"/>
                    </a:solidFill>
                  </a:tcPr>
                </a:tc>
                <a:tc>
                  <a:txBody>
                    <a:bodyPr/>
                    <a:lstStyle/>
                    <a:p>
                      <a:pPr algn="r" fontAlgn="b"/>
                      <a:r>
                        <a:rPr lang="en-CA" sz="900" b="1" i="0" u="none" strike="noStrike">
                          <a:solidFill>
                            <a:srgbClr val="305496"/>
                          </a:solidFill>
                          <a:effectLst/>
                          <a:latin typeface="Calibri"/>
                        </a:rPr>
                        <a:t>4</a:t>
                      </a:r>
                    </a:p>
                  </a:txBody>
                  <a:tcPr marL="9525" marR="9525" marT="9525" marB="0" anchor="ctr">
                    <a:lnL>
                      <a:noFill/>
                    </a:lnL>
                    <a:lnR>
                      <a:noFill/>
                    </a:lnR>
                    <a:lnT>
                      <a:noFill/>
                    </a:lnT>
                    <a:lnB w="6350" cap="flat" cmpd="sng" algn="ctr">
                      <a:solidFill>
                        <a:srgbClr val="4472C4"/>
                      </a:solidFill>
                      <a:prstDash val="solid"/>
                      <a:round/>
                      <a:headEnd type="none" w="med" len="med"/>
                      <a:tailEnd type="none" w="med" len="med"/>
                    </a:lnB>
                    <a:solidFill>
                      <a:srgbClr val="D9E1F2"/>
                    </a:solidFill>
                  </a:tcPr>
                </a:tc>
                <a:tc>
                  <a:txBody>
                    <a:bodyPr/>
                    <a:lstStyle/>
                    <a:p>
                      <a:pPr algn="r" fontAlgn="b"/>
                      <a:r>
                        <a:rPr lang="en-CA" sz="900" b="1" i="0" u="none" strike="noStrike">
                          <a:solidFill>
                            <a:srgbClr val="305496"/>
                          </a:solidFill>
                          <a:effectLst/>
                          <a:latin typeface="Calibri"/>
                        </a:rPr>
                        <a:t>40000</a:t>
                      </a:r>
                    </a:p>
                  </a:txBody>
                  <a:tcPr marL="9525" marR="9525" marT="9525" marB="0" anchor="ctr">
                    <a:lnL>
                      <a:noFill/>
                    </a:lnL>
                    <a:lnR>
                      <a:noFill/>
                    </a:lnR>
                    <a:lnT>
                      <a:noFill/>
                    </a:lnT>
                    <a:lnB w="6350" cap="flat" cmpd="sng" algn="ctr">
                      <a:solidFill>
                        <a:srgbClr val="4472C4"/>
                      </a:solidFill>
                      <a:prstDash val="solid"/>
                      <a:round/>
                      <a:headEnd type="none" w="med" len="med"/>
                      <a:tailEnd type="none" w="med" len="med"/>
                    </a:lnB>
                    <a:solidFill>
                      <a:srgbClr val="D9E1F2"/>
                    </a:solidFill>
                  </a:tcPr>
                </a:tc>
                <a:tc>
                  <a:txBody>
                    <a:bodyPr/>
                    <a:lstStyle/>
                    <a:p>
                      <a:pPr algn="r" fontAlgn="b"/>
                      <a:r>
                        <a:rPr lang="en-CA" sz="900" b="1" i="0" u="none" strike="noStrike">
                          <a:solidFill>
                            <a:srgbClr val="305496"/>
                          </a:solidFill>
                          <a:effectLst/>
                          <a:latin typeface="Calibri"/>
                        </a:rPr>
                        <a:t>20000</a:t>
                      </a:r>
                    </a:p>
                  </a:txBody>
                  <a:tcPr marL="9525" marR="9525" marT="9525" marB="0" anchor="ctr">
                    <a:lnL>
                      <a:noFill/>
                    </a:lnL>
                    <a:lnR>
                      <a:noFill/>
                    </a:lnR>
                    <a:lnT>
                      <a:noFill/>
                    </a:lnT>
                    <a:lnB w="6350" cap="flat" cmpd="sng" algn="ctr">
                      <a:solidFill>
                        <a:srgbClr val="4472C4"/>
                      </a:solidFill>
                      <a:prstDash val="solid"/>
                      <a:round/>
                      <a:headEnd type="none" w="med" len="med"/>
                      <a:tailEnd type="none" w="med" len="med"/>
                    </a:lnB>
                    <a:solidFill>
                      <a:srgbClr val="D9E1F2"/>
                    </a:solidFill>
                  </a:tcPr>
                </a:tc>
                <a:tc>
                  <a:txBody>
                    <a:bodyPr/>
                    <a:lstStyle/>
                    <a:p>
                      <a:pPr algn="l" fontAlgn="b"/>
                      <a:endParaRPr lang="en-CA" sz="900" b="1" i="0" u="none" strike="noStrike">
                        <a:solidFill>
                          <a:srgbClr val="305496"/>
                        </a:solidFill>
                        <a:effectLst/>
                        <a:latin typeface="Calibri"/>
                      </a:endParaRPr>
                    </a:p>
                  </a:txBody>
                  <a:tcPr marL="9525" marR="9525" marT="9525" marB="0" anchor="ctr">
                    <a:lnL>
                      <a:noFill/>
                    </a:lnL>
                    <a:lnR>
                      <a:noFill/>
                    </a:lnR>
                    <a:lnT>
                      <a:noFill/>
                    </a:lnT>
                    <a:lnB w="6350" cap="flat" cmpd="sng" algn="ctr">
                      <a:solidFill>
                        <a:srgbClr val="4472C4"/>
                      </a:solidFill>
                      <a:prstDash val="solid"/>
                      <a:round/>
                      <a:headEnd type="none" w="med" len="med"/>
                      <a:tailEnd type="none" w="med" len="med"/>
                    </a:lnB>
                    <a:solidFill>
                      <a:srgbClr val="D9E1F2"/>
                    </a:solidFill>
                  </a:tcPr>
                </a:tc>
                <a:tc>
                  <a:txBody>
                    <a:bodyPr/>
                    <a:lstStyle/>
                    <a:p>
                      <a:pPr algn="r" fontAlgn="b"/>
                      <a:r>
                        <a:rPr lang="en-CA" sz="900" b="1" i="0" u="none" strike="noStrike">
                          <a:solidFill>
                            <a:srgbClr val="305496"/>
                          </a:solidFill>
                          <a:effectLst/>
                          <a:latin typeface="Calibri"/>
                        </a:rPr>
                        <a:t>60000</a:t>
                      </a:r>
                    </a:p>
                  </a:txBody>
                  <a:tcPr marL="9525" marR="9525" marT="9525" marB="0" anchor="ctr">
                    <a:lnL>
                      <a:noFill/>
                    </a:lnL>
                    <a:lnR>
                      <a:noFill/>
                    </a:lnR>
                    <a:lnT>
                      <a:noFill/>
                    </a:lnT>
                    <a:lnB w="6350" cap="flat" cmpd="sng" algn="ctr">
                      <a:solidFill>
                        <a:srgbClr val="4472C4"/>
                      </a:solidFill>
                      <a:prstDash val="solid"/>
                      <a:round/>
                      <a:headEnd type="none" w="med" len="med"/>
                      <a:tailEnd type="none" w="med" len="med"/>
                    </a:lnB>
                    <a:solidFill>
                      <a:srgbClr val="D9E1F2"/>
                    </a:solidFill>
                  </a:tcPr>
                </a:tc>
                <a:extLst>
                  <a:ext uri="{0D108BD9-81ED-4DB2-BD59-A6C34878D82A}">
                    <a16:rowId xmlns:a16="http://schemas.microsoft.com/office/drawing/2014/main" val="3802296754"/>
                  </a:ext>
                </a:extLst>
              </a:tr>
            </a:tbl>
          </a:graphicData>
        </a:graphic>
      </p:graphicFrame>
      <p:sp>
        <p:nvSpPr>
          <p:cNvPr id="12" name="Rettangolo 12">
            <a:extLst>
              <a:ext uri="{FF2B5EF4-FFF2-40B4-BE49-F238E27FC236}">
                <a16:creationId xmlns:a16="http://schemas.microsoft.com/office/drawing/2014/main" id="{C15E745C-FCDC-DC7C-B8FD-550EF46DADB2}"/>
              </a:ext>
            </a:extLst>
          </p:cNvPr>
          <p:cNvSpPr/>
          <p:nvPr/>
        </p:nvSpPr>
        <p:spPr>
          <a:xfrm>
            <a:off x="6367" y="3514291"/>
            <a:ext cx="5122457" cy="276999"/>
          </a:xfrm>
          <a:prstGeom prst="rect">
            <a:avLst/>
          </a:prstGeom>
          <a:ln w="28575">
            <a:noFill/>
          </a:ln>
        </p:spPr>
        <p:txBody>
          <a:bodyPr wrap="square">
            <a:spAutoFit/>
          </a:bodyPr>
          <a:lstStyle>
            <a:defPPr>
              <a:defRPr lang="fr-FR"/>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defTabSz="914400"/>
            <a:r>
              <a:rPr lang="en-GB" sz="1200" b="1" i="1" u="sng" kern="0">
                <a:solidFill>
                  <a:srgbClr val="005DE0"/>
                </a:solidFill>
                <a:latin typeface="Calibri" panose="020F0502020204030204"/>
              </a:rPr>
              <a:t>CERN In-Kind Contributions</a:t>
            </a:r>
            <a:endParaRPr lang="en-GB" sz="1200" b="1" i="1" kern="0">
              <a:solidFill>
                <a:srgbClr val="005DE0"/>
              </a:solidFill>
              <a:latin typeface="Calibri" panose="020F0502020204030204"/>
            </a:endParaRPr>
          </a:p>
        </p:txBody>
      </p:sp>
      <p:graphicFrame>
        <p:nvGraphicFramePr>
          <p:cNvPr id="13" name="Table 5">
            <a:extLst>
              <a:ext uri="{FF2B5EF4-FFF2-40B4-BE49-F238E27FC236}">
                <a16:creationId xmlns:a16="http://schemas.microsoft.com/office/drawing/2014/main" id="{4E29A9E0-C2FB-D616-B417-E33F34E54BF0}"/>
              </a:ext>
            </a:extLst>
          </p:cNvPr>
          <p:cNvGraphicFramePr>
            <a:graphicFrameLocks noGrp="1"/>
          </p:cNvGraphicFramePr>
          <p:nvPr>
            <p:extLst>
              <p:ext uri="{D42A27DB-BD31-4B8C-83A1-F6EECF244321}">
                <p14:modId xmlns:p14="http://schemas.microsoft.com/office/powerpoint/2010/main" val="2921171335"/>
              </p:ext>
            </p:extLst>
          </p:nvPr>
        </p:nvGraphicFramePr>
        <p:xfrm>
          <a:off x="102816" y="227183"/>
          <a:ext cx="5145055" cy="1428750"/>
        </p:xfrm>
        <a:graphic>
          <a:graphicData uri="http://schemas.openxmlformats.org/drawingml/2006/table">
            <a:tbl>
              <a:tblPr/>
              <a:tblGrid>
                <a:gridCol w="2196024">
                  <a:extLst>
                    <a:ext uri="{9D8B030D-6E8A-4147-A177-3AD203B41FA5}">
                      <a16:colId xmlns:a16="http://schemas.microsoft.com/office/drawing/2014/main" val="2469216030"/>
                    </a:ext>
                  </a:extLst>
                </a:gridCol>
                <a:gridCol w="466344">
                  <a:extLst>
                    <a:ext uri="{9D8B030D-6E8A-4147-A177-3AD203B41FA5}">
                      <a16:colId xmlns:a16="http://schemas.microsoft.com/office/drawing/2014/main" val="2490980909"/>
                    </a:ext>
                  </a:extLst>
                </a:gridCol>
                <a:gridCol w="658368">
                  <a:extLst>
                    <a:ext uri="{9D8B030D-6E8A-4147-A177-3AD203B41FA5}">
                      <a16:colId xmlns:a16="http://schemas.microsoft.com/office/drawing/2014/main" val="1063841074"/>
                    </a:ext>
                  </a:extLst>
                </a:gridCol>
                <a:gridCol w="640080">
                  <a:extLst>
                    <a:ext uri="{9D8B030D-6E8A-4147-A177-3AD203B41FA5}">
                      <a16:colId xmlns:a16="http://schemas.microsoft.com/office/drawing/2014/main" val="289582842"/>
                    </a:ext>
                  </a:extLst>
                </a:gridCol>
                <a:gridCol w="804672">
                  <a:extLst>
                    <a:ext uri="{9D8B030D-6E8A-4147-A177-3AD203B41FA5}">
                      <a16:colId xmlns:a16="http://schemas.microsoft.com/office/drawing/2014/main" val="352753839"/>
                    </a:ext>
                  </a:extLst>
                </a:gridCol>
                <a:gridCol w="379567">
                  <a:extLst>
                    <a:ext uri="{9D8B030D-6E8A-4147-A177-3AD203B41FA5}">
                      <a16:colId xmlns:a16="http://schemas.microsoft.com/office/drawing/2014/main" val="2781131945"/>
                    </a:ext>
                  </a:extLst>
                </a:gridCol>
              </a:tblGrid>
              <a:tr h="180126">
                <a:tc>
                  <a:txBody>
                    <a:bodyPr/>
                    <a:lstStyle/>
                    <a:p>
                      <a:pPr algn="l" fontAlgn="b"/>
                      <a:r>
                        <a:rPr lang="en-CA" sz="900" b="1" i="0" u="none" strike="noStrike">
                          <a:solidFill>
                            <a:srgbClr val="305496"/>
                          </a:solidFill>
                          <a:effectLst/>
                          <a:latin typeface="Calibri"/>
                        </a:rPr>
                        <a:t>Item</a:t>
                      </a:r>
                    </a:p>
                  </a:txBody>
                  <a:tcPr marL="9525" marR="9525" marT="9525" marB="0" anchor="ctr">
                    <a:lnL>
                      <a:noFill/>
                    </a:lnL>
                    <a:lnR>
                      <a:noFill/>
                    </a:lnR>
                    <a:lnT w="6350" cap="flat" cmpd="sng" algn="ctr">
                      <a:solidFill>
                        <a:srgbClr val="4472C4"/>
                      </a:solidFill>
                      <a:prstDash val="solid"/>
                      <a:round/>
                      <a:headEnd type="none" w="med" len="med"/>
                      <a:tailEnd type="none" w="med" len="med"/>
                    </a:lnT>
                    <a:lnB w="6350" cap="flat" cmpd="sng" algn="ctr">
                      <a:solidFill>
                        <a:srgbClr val="4472C4"/>
                      </a:solidFill>
                      <a:prstDash val="solid"/>
                      <a:round/>
                      <a:headEnd type="none" w="med" len="med"/>
                      <a:tailEnd type="none" w="med" len="med"/>
                    </a:lnB>
                  </a:tcPr>
                </a:tc>
                <a:tc>
                  <a:txBody>
                    <a:bodyPr/>
                    <a:lstStyle/>
                    <a:p>
                      <a:pPr algn="l" fontAlgn="b"/>
                      <a:r>
                        <a:rPr lang="en-CA" sz="900" b="1" i="0" u="none" strike="noStrike">
                          <a:solidFill>
                            <a:srgbClr val="305496"/>
                          </a:solidFill>
                          <a:effectLst/>
                          <a:latin typeface="Calibri"/>
                        </a:rPr>
                        <a:t>FTE </a:t>
                      </a:r>
                    </a:p>
                    <a:p>
                      <a:pPr algn="l" fontAlgn="b"/>
                      <a:r>
                        <a:rPr lang="en-CA" sz="900" b="1" i="0" u="none" strike="noStrike">
                          <a:solidFill>
                            <a:srgbClr val="305496"/>
                          </a:solidFill>
                          <a:effectLst/>
                          <a:latin typeface="Calibri"/>
                        </a:rPr>
                        <a:t>months</a:t>
                      </a:r>
                    </a:p>
                  </a:txBody>
                  <a:tcPr marL="9525" marR="9525" marT="9525" marB="0" anchor="ctr">
                    <a:lnL>
                      <a:noFill/>
                    </a:lnL>
                    <a:lnR>
                      <a:noFill/>
                    </a:lnR>
                    <a:lnT w="6350" cap="flat" cmpd="sng" algn="ctr">
                      <a:solidFill>
                        <a:srgbClr val="4472C4"/>
                      </a:solidFill>
                      <a:prstDash val="solid"/>
                      <a:round/>
                      <a:headEnd type="none" w="med" len="med"/>
                      <a:tailEnd type="none" w="med" len="med"/>
                    </a:lnT>
                    <a:lnB w="6350" cap="flat" cmpd="sng" algn="ctr">
                      <a:solidFill>
                        <a:srgbClr val="4472C4"/>
                      </a:solidFill>
                      <a:prstDash val="solid"/>
                      <a:round/>
                      <a:headEnd type="none" w="med" len="med"/>
                      <a:tailEnd type="none" w="med" len="med"/>
                    </a:lnB>
                  </a:tcPr>
                </a:tc>
                <a:tc>
                  <a:txBody>
                    <a:bodyPr/>
                    <a:lstStyle/>
                    <a:p>
                      <a:pPr algn="l" fontAlgn="b"/>
                      <a:r>
                        <a:rPr lang="en-CA" sz="900" b="1" i="0" u="none" strike="noStrike">
                          <a:solidFill>
                            <a:srgbClr val="305496"/>
                          </a:solidFill>
                          <a:effectLst/>
                          <a:latin typeface="Calibri"/>
                        </a:rPr>
                        <a:t>personnel </a:t>
                      </a:r>
                    </a:p>
                    <a:p>
                      <a:pPr algn="l" fontAlgn="b"/>
                      <a:r>
                        <a:rPr lang="en-CA" sz="900" b="1" i="0" u="none" strike="noStrike">
                          <a:solidFill>
                            <a:srgbClr val="305496"/>
                          </a:solidFill>
                          <a:effectLst/>
                          <a:latin typeface="Calibri"/>
                        </a:rPr>
                        <a:t>costs (EUR)</a:t>
                      </a:r>
                    </a:p>
                  </a:txBody>
                  <a:tcPr marL="9525" marR="9525" marT="9525" marB="0" anchor="ctr">
                    <a:lnL>
                      <a:noFill/>
                    </a:lnL>
                    <a:lnR>
                      <a:noFill/>
                    </a:lnR>
                    <a:lnT w="6350" cap="flat" cmpd="sng" algn="ctr">
                      <a:solidFill>
                        <a:srgbClr val="4472C4"/>
                      </a:solidFill>
                      <a:prstDash val="solid"/>
                      <a:round/>
                      <a:headEnd type="none" w="med" len="med"/>
                      <a:tailEnd type="none" w="med" len="med"/>
                    </a:lnT>
                    <a:lnB w="6350" cap="flat" cmpd="sng" algn="ctr">
                      <a:solidFill>
                        <a:srgbClr val="4472C4"/>
                      </a:solidFill>
                      <a:prstDash val="solid"/>
                      <a:round/>
                      <a:headEnd type="none" w="med" len="med"/>
                      <a:tailEnd type="none" w="med" len="med"/>
                    </a:lnB>
                  </a:tcPr>
                </a:tc>
                <a:tc>
                  <a:txBody>
                    <a:bodyPr/>
                    <a:lstStyle/>
                    <a:p>
                      <a:pPr algn="l" fontAlgn="b"/>
                      <a:r>
                        <a:rPr lang="en-CA" sz="900" b="1" i="0" u="none" strike="noStrike">
                          <a:solidFill>
                            <a:srgbClr val="305496"/>
                          </a:solidFill>
                          <a:effectLst/>
                          <a:latin typeface="Calibri"/>
                        </a:rPr>
                        <a:t>capital </a:t>
                      </a:r>
                    </a:p>
                    <a:p>
                      <a:pPr algn="l" fontAlgn="b"/>
                      <a:r>
                        <a:rPr lang="en-CA" sz="900" b="1" i="0" u="none" strike="noStrike">
                          <a:solidFill>
                            <a:srgbClr val="305496"/>
                          </a:solidFill>
                          <a:effectLst/>
                          <a:latin typeface="Calibri"/>
                        </a:rPr>
                        <a:t>costs (EUR)</a:t>
                      </a:r>
                    </a:p>
                  </a:txBody>
                  <a:tcPr marL="9525" marR="9525" marT="9525" marB="0" anchor="ctr">
                    <a:lnL>
                      <a:noFill/>
                    </a:lnL>
                    <a:lnR>
                      <a:noFill/>
                    </a:lnR>
                    <a:lnT w="6350" cap="flat" cmpd="sng" algn="ctr">
                      <a:solidFill>
                        <a:srgbClr val="4472C4"/>
                      </a:solidFill>
                      <a:prstDash val="solid"/>
                      <a:round/>
                      <a:headEnd type="none" w="med" len="med"/>
                      <a:tailEnd type="none" w="med" len="med"/>
                    </a:lnT>
                    <a:lnB w="6350" cap="flat" cmpd="sng" algn="ctr">
                      <a:solidFill>
                        <a:srgbClr val="4472C4"/>
                      </a:solidFill>
                      <a:prstDash val="solid"/>
                      <a:round/>
                      <a:headEnd type="none" w="med" len="med"/>
                      <a:tailEnd type="none" w="med" len="med"/>
                    </a:lnB>
                  </a:tcPr>
                </a:tc>
                <a:tc>
                  <a:txBody>
                    <a:bodyPr/>
                    <a:lstStyle/>
                    <a:p>
                      <a:pPr algn="l" fontAlgn="b"/>
                      <a:r>
                        <a:rPr lang="en-CA" sz="900" b="1" i="0" u="none" strike="noStrike">
                          <a:solidFill>
                            <a:srgbClr val="305496"/>
                          </a:solidFill>
                          <a:effectLst/>
                          <a:latin typeface="Calibri"/>
                        </a:rPr>
                        <a:t>type of </a:t>
                      </a:r>
                      <a:br>
                        <a:rPr lang="en-CA" sz="900" b="1" i="0" u="none" strike="noStrike">
                          <a:solidFill>
                            <a:srgbClr val="305496"/>
                          </a:solidFill>
                          <a:effectLst/>
                          <a:latin typeface="Calibri"/>
                        </a:rPr>
                      </a:br>
                      <a:r>
                        <a:rPr lang="en-CA" sz="900" b="1" i="0" u="none" strike="noStrike">
                          <a:solidFill>
                            <a:srgbClr val="305496"/>
                          </a:solidFill>
                          <a:effectLst/>
                          <a:latin typeface="Calibri"/>
                        </a:rPr>
                        <a:t>capital cost</a:t>
                      </a:r>
                    </a:p>
                  </a:txBody>
                  <a:tcPr marL="9525" marR="9525" marT="9525" marB="0" anchor="ctr">
                    <a:lnL>
                      <a:noFill/>
                    </a:lnL>
                    <a:lnR>
                      <a:noFill/>
                    </a:lnR>
                    <a:lnT w="6350" cap="flat" cmpd="sng" algn="ctr">
                      <a:solidFill>
                        <a:srgbClr val="4472C4"/>
                      </a:solidFill>
                      <a:prstDash val="solid"/>
                      <a:round/>
                      <a:headEnd type="none" w="med" len="med"/>
                      <a:tailEnd type="none" w="med" len="med"/>
                    </a:lnT>
                    <a:lnB w="6350" cap="flat" cmpd="sng" algn="ctr">
                      <a:solidFill>
                        <a:srgbClr val="4472C4"/>
                      </a:solidFill>
                      <a:prstDash val="solid"/>
                      <a:round/>
                      <a:headEnd type="none" w="med" len="med"/>
                      <a:tailEnd type="none" w="med" len="med"/>
                    </a:lnB>
                  </a:tcPr>
                </a:tc>
                <a:tc>
                  <a:txBody>
                    <a:bodyPr/>
                    <a:lstStyle/>
                    <a:p>
                      <a:pPr algn="l" fontAlgn="b"/>
                      <a:r>
                        <a:rPr lang="en-CA" sz="900" b="1" i="0" u="none" strike="noStrike">
                          <a:solidFill>
                            <a:srgbClr val="305496"/>
                          </a:solidFill>
                          <a:effectLst/>
                          <a:latin typeface="Calibri"/>
                        </a:rPr>
                        <a:t>Sum </a:t>
                      </a:r>
                    </a:p>
                    <a:p>
                      <a:pPr algn="l" fontAlgn="b"/>
                      <a:r>
                        <a:rPr lang="en-CA" sz="900" b="1" i="0" u="none" strike="noStrike">
                          <a:solidFill>
                            <a:srgbClr val="305496"/>
                          </a:solidFill>
                          <a:effectLst/>
                          <a:latin typeface="Calibri"/>
                        </a:rPr>
                        <a:t>(EUR)</a:t>
                      </a:r>
                    </a:p>
                  </a:txBody>
                  <a:tcPr marL="9525" marR="9525" marT="9525" marB="0" anchor="ctr">
                    <a:lnL>
                      <a:noFill/>
                    </a:lnL>
                    <a:lnR>
                      <a:noFill/>
                    </a:lnR>
                    <a:lnT w="6350" cap="flat" cmpd="sng" algn="ctr">
                      <a:solidFill>
                        <a:srgbClr val="4472C4"/>
                      </a:solidFill>
                      <a:prstDash val="solid"/>
                      <a:round/>
                      <a:headEnd type="none" w="med" len="med"/>
                      <a:tailEnd type="none" w="med" len="med"/>
                    </a:lnT>
                    <a:lnB w="6350" cap="flat" cmpd="sng" algn="ctr">
                      <a:solidFill>
                        <a:srgbClr val="4472C4"/>
                      </a:solidFill>
                      <a:prstDash val="solid"/>
                      <a:round/>
                      <a:headEnd type="none" w="med" len="med"/>
                      <a:tailEnd type="none" w="med" len="med"/>
                    </a:lnB>
                  </a:tcPr>
                </a:tc>
                <a:extLst>
                  <a:ext uri="{0D108BD9-81ED-4DB2-BD59-A6C34878D82A}">
                    <a16:rowId xmlns:a16="http://schemas.microsoft.com/office/drawing/2014/main" val="2499480994"/>
                  </a:ext>
                </a:extLst>
              </a:tr>
              <a:tr h="180126">
                <a:tc>
                  <a:txBody>
                    <a:bodyPr/>
                    <a:lstStyle/>
                    <a:p>
                      <a:pPr algn="l" fontAlgn="b"/>
                      <a:r>
                        <a:rPr lang="en-CA" sz="900" b="0" i="0" u="none" strike="noStrike">
                          <a:solidFill>
                            <a:srgbClr val="305496"/>
                          </a:solidFill>
                          <a:effectLst/>
                          <a:latin typeface="Calibri"/>
                        </a:rPr>
                        <a:t>AM Sample production for material characterization</a:t>
                      </a:r>
                    </a:p>
                  </a:txBody>
                  <a:tcPr marL="9525" marR="9525" marT="9525" marB="0" anchor="ctr">
                    <a:lnL>
                      <a:noFill/>
                    </a:lnL>
                    <a:lnR>
                      <a:noFill/>
                    </a:lnR>
                    <a:lnT w="6350" cap="flat" cmpd="sng" algn="ctr">
                      <a:solidFill>
                        <a:srgbClr val="4472C4"/>
                      </a:solidFill>
                      <a:prstDash val="solid"/>
                      <a:round/>
                      <a:headEnd type="none" w="med" len="med"/>
                      <a:tailEnd type="none" w="med" len="med"/>
                    </a:lnT>
                    <a:lnB>
                      <a:noFill/>
                    </a:lnB>
                    <a:solidFill>
                      <a:srgbClr val="D9E1F2"/>
                    </a:solidFill>
                  </a:tcPr>
                </a:tc>
                <a:tc>
                  <a:txBody>
                    <a:bodyPr/>
                    <a:lstStyle/>
                    <a:p>
                      <a:pPr algn="r" fontAlgn="b"/>
                      <a:r>
                        <a:rPr lang="en-CA" sz="900" b="0" i="0" u="none" strike="noStrike">
                          <a:solidFill>
                            <a:srgbClr val="305496"/>
                          </a:solidFill>
                          <a:effectLst/>
                          <a:latin typeface="Calibri"/>
                        </a:rPr>
                        <a:t>3</a:t>
                      </a:r>
                    </a:p>
                  </a:txBody>
                  <a:tcPr marL="9525" marR="9525" marT="9525" marB="0" anchor="ctr">
                    <a:lnL>
                      <a:noFill/>
                    </a:lnL>
                    <a:lnR>
                      <a:noFill/>
                    </a:lnR>
                    <a:lnT w="6350" cap="flat" cmpd="sng" algn="ctr">
                      <a:solidFill>
                        <a:srgbClr val="4472C4"/>
                      </a:solidFill>
                      <a:prstDash val="solid"/>
                      <a:round/>
                      <a:headEnd type="none" w="med" len="med"/>
                      <a:tailEnd type="none" w="med" len="med"/>
                    </a:lnT>
                    <a:lnB>
                      <a:noFill/>
                    </a:lnB>
                    <a:solidFill>
                      <a:srgbClr val="D9E1F2"/>
                    </a:solidFill>
                  </a:tcPr>
                </a:tc>
                <a:tc>
                  <a:txBody>
                    <a:bodyPr/>
                    <a:lstStyle/>
                    <a:p>
                      <a:pPr algn="r" fontAlgn="b"/>
                      <a:r>
                        <a:rPr lang="en-CA" sz="900" b="0" i="0" u="none" strike="noStrike">
                          <a:solidFill>
                            <a:srgbClr val="305496"/>
                          </a:solidFill>
                          <a:effectLst/>
                          <a:latin typeface="Calibri"/>
                        </a:rPr>
                        <a:t>8000</a:t>
                      </a:r>
                    </a:p>
                  </a:txBody>
                  <a:tcPr marL="9525" marR="9525" marT="9525" marB="0" anchor="ctr">
                    <a:lnL>
                      <a:noFill/>
                    </a:lnL>
                    <a:lnR>
                      <a:noFill/>
                    </a:lnR>
                    <a:lnT w="6350" cap="flat" cmpd="sng" algn="ctr">
                      <a:solidFill>
                        <a:srgbClr val="4472C4"/>
                      </a:solidFill>
                      <a:prstDash val="solid"/>
                      <a:round/>
                      <a:headEnd type="none" w="med" len="med"/>
                      <a:tailEnd type="none" w="med" len="med"/>
                    </a:lnT>
                    <a:lnB>
                      <a:noFill/>
                    </a:lnB>
                    <a:solidFill>
                      <a:srgbClr val="D9E1F2"/>
                    </a:solidFill>
                  </a:tcPr>
                </a:tc>
                <a:tc>
                  <a:txBody>
                    <a:bodyPr/>
                    <a:lstStyle/>
                    <a:p>
                      <a:pPr algn="r" fontAlgn="b"/>
                      <a:r>
                        <a:rPr lang="en-CA" sz="900" b="0" i="0" u="none" strike="noStrike">
                          <a:solidFill>
                            <a:srgbClr val="305496"/>
                          </a:solidFill>
                          <a:effectLst/>
                          <a:latin typeface="Calibri"/>
                        </a:rPr>
                        <a:t>10000</a:t>
                      </a:r>
                    </a:p>
                  </a:txBody>
                  <a:tcPr marL="9525" marR="9525" marT="9525" marB="0" anchor="ctr">
                    <a:lnL>
                      <a:noFill/>
                    </a:lnL>
                    <a:lnR>
                      <a:noFill/>
                    </a:lnR>
                    <a:lnT w="6350" cap="flat" cmpd="sng" algn="ctr">
                      <a:solidFill>
                        <a:srgbClr val="4472C4"/>
                      </a:solidFill>
                      <a:prstDash val="solid"/>
                      <a:round/>
                      <a:headEnd type="none" w="med" len="med"/>
                      <a:tailEnd type="none" w="med" len="med"/>
                    </a:lnT>
                    <a:lnB>
                      <a:noFill/>
                    </a:lnB>
                    <a:solidFill>
                      <a:srgbClr val="D9E1F2"/>
                    </a:solidFill>
                  </a:tcPr>
                </a:tc>
                <a:tc>
                  <a:txBody>
                    <a:bodyPr/>
                    <a:lstStyle/>
                    <a:p>
                      <a:pPr marL="0" marR="0" lvl="0" indent="0" algn="l" defTabSz="914400" rtl="0" eaLnBrk="1" fontAlgn="b" latinLnBrk="0" hangingPunct="1">
                        <a:lnSpc>
                          <a:spcPct val="100000"/>
                        </a:lnSpc>
                        <a:spcBef>
                          <a:spcPts val="0"/>
                        </a:spcBef>
                        <a:spcAft>
                          <a:spcPts val="0"/>
                        </a:spcAft>
                        <a:buClrTx/>
                        <a:buSzTx/>
                        <a:buFontTx/>
                        <a:buNone/>
                        <a:tabLst/>
                        <a:defRPr/>
                      </a:pPr>
                      <a:r>
                        <a:rPr lang="en-CA" sz="900" b="0" i="0" u="none" strike="noStrike" noProof="0">
                          <a:solidFill>
                            <a:srgbClr val="305496"/>
                          </a:solidFill>
                          <a:effectLst/>
                          <a:latin typeface="Calibri"/>
                        </a:rPr>
                        <a:t>Infrastructure consumables</a:t>
                      </a:r>
                      <a:endParaRPr lang="en-US" sz="900"/>
                    </a:p>
                  </a:txBody>
                  <a:tcPr marL="9525" marR="9525" marT="9525" marB="0" anchor="ctr">
                    <a:lnL>
                      <a:noFill/>
                    </a:lnL>
                    <a:lnR>
                      <a:noFill/>
                    </a:lnR>
                    <a:lnT w="6350" cap="flat" cmpd="sng" algn="ctr">
                      <a:solidFill>
                        <a:srgbClr val="4472C4"/>
                      </a:solidFill>
                      <a:prstDash val="solid"/>
                      <a:round/>
                      <a:headEnd type="none" w="med" len="med"/>
                      <a:tailEnd type="none" w="med" len="med"/>
                    </a:lnT>
                    <a:lnB>
                      <a:noFill/>
                    </a:lnB>
                    <a:solidFill>
                      <a:srgbClr val="D9E1F2"/>
                    </a:solidFill>
                  </a:tcPr>
                </a:tc>
                <a:tc>
                  <a:txBody>
                    <a:bodyPr/>
                    <a:lstStyle/>
                    <a:p>
                      <a:pPr algn="r" fontAlgn="b"/>
                      <a:r>
                        <a:rPr lang="en-CA" sz="900" b="0" i="0" u="none" strike="noStrike">
                          <a:solidFill>
                            <a:srgbClr val="305496"/>
                          </a:solidFill>
                          <a:effectLst/>
                          <a:latin typeface="Calibri"/>
                        </a:rPr>
                        <a:t>18000</a:t>
                      </a:r>
                    </a:p>
                  </a:txBody>
                  <a:tcPr marL="9525" marR="9525" marT="9525" marB="0" anchor="ctr">
                    <a:lnL>
                      <a:noFill/>
                    </a:lnL>
                    <a:lnR>
                      <a:noFill/>
                    </a:lnR>
                    <a:lnT w="6350" cap="flat" cmpd="sng" algn="ctr">
                      <a:solidFill>
                        <a:srgbClr val="4472C4"/>
                      </a:solidFill>
                      <a:prstDash val="solid"/>
                      <a:round/>
                      <a:headEnd type="none" w="med" len="med"/>
                      <a:tailEnd type="none" w="med" len="med"/>
                    </a:lnT>
                    <a:lnB>
                      <a:noFill/>
                    </a:lnB>
                    <a:solidFill>
                      <a:srgbClr val="D9E1F2"/>
                    </a:solidFill>
                  </a:tcPr>
                </a:tc>
                <a:extLst>
                  <a:ext uri="{0D108BD9-81ED-4DB2-BD59-A6C34878D82A}">
                    <a16:rowId xmlns:a16="http://schemas.microsoft.com/office/drawing/2014/main" val="907296259"/>
                  </a:ext>
                </a:extLst>
              </a:tr>
              <a:tr h="93085">
                <a:tc>
                  <a:txBody>
                    <a:bodyPr/>
                    <a:lstStyle/>
                    <a:p>
                      <a:pPr algn="l" fontAlgn="b"/>
                      <a:r>
                        <a:rPr lang="en-CA" sz="900" b="0" i="0" u="none" strike="noStrike">
                          <a:solidFill>
                            <a:srgbClr val="305496"/>
                          </a:solidFill>
                          <a:effectLst/>
                          <a:latin typeface="Calibri"/>
                        </a:rPr>
                        <a:t>AM ion source components</a:t>
                      </a:r>
                      <a:r>
                        <a:rPr lang="en-CA" sz="900" b="0" i="0" u="none" strike="noStrike" baseline="0">
                          <a:solidFill>
                            <a:srgbClr val="305496"/>
                          </a:solidFill>
                          <a:effectLst/>
                          <a:latin typeface="Calibri"/>
                        </a:rPr>
                        <a:t> design</a:t>
                      </a:r>
                      <a:endParaRPr lang="en-CA" sz="900" b="0" i="0" u="none" strike="noStrike">
                        <a:solidFill>
                          <a:srgbClr val="305496"/>
                        </a:solidFill>
                        <a:effectLst/>
                        <a:latin typeface="Calibri"/>
                      </a:endParaRPr>
                    </a:p>
                  </a:txBody>
                  <a:tcPr marL="9525" marR="9525" marT="9525" marB="0" anchor="ctr">
                    <a:lnL>
                      <a:noFill/>
                    </a:lnL>
                    <a:lnR>
                      <a:noFill/>
                    </a:lnR>
                    <a:lnT>
                      <a:noFill/>
                    </a:lnT>
                    <a:lnB>
                      <a:noFill/>
                    </a:lnB>
                  </a:tcPr>
                </a:tc>
                <a:tc>
                  <a:txBody>
                    <a:bodyPr/>
                    <a:lstStyle/>
                    <a:p>
                      <a:pPr algn="r" fontAlgn="b"/>
                      <a:r>
                        <a:rPr lang="en-CA" sz="900" b="0" i="0" u="none" strike="noStrike">
                          <a:solidFill>
                            <a:srgbClr val="305496"/>
                          </a:solidFill>
                          <a:effectLst/>
                          <a:latin typeface="Calibri"/>
                        </a:rPr>
                        <a:t>2</a:t>
                      </a:r>
                    </a:p>
                  </a:txBody>
                  <a:tcPr marL="9525" marR="9525" marT="9525" marB="0" anchor="ctr">
                    <a:lnL>
                      <a:noFill/>
                    </a:lnL>
                    <a:lnR>
                      <a:noFill/>
                    </a:lnR>
                    <a:lnT>
                      <a:noFill/>
                    </a:lnT>
                    <a:lnB>
                      <a:noFill/>
                    </a:lnB>
                  </a:tcPr>
                </a:tc>
                <a:tc>
                  <a:txBody>
                    <a:bodyPr/>
                    <a:lstStyle/>
                    <a:p>
                      <a:pPr algn="r" fontAlgn="b"/>
                      <a:r>
                        <a:rPr lang="en-CA" sz="900" b="0" i="0" u="none" strike="noStrike">
                          <a:solidFill>
                            <a:srgbClr val="305496"/>
                          </a:solidFill>
                          <a:effectLst/>
                          <a:latin typeface="Calibri"/>
                        </a:rPr>
                        <a:t>5000</a:t>
                      </a:r>
                    </a:p>
                  </a:txBody>
                  <a:tcPr marL="9525" marR="9525" marT="9525" marB="0" anchor="ctr">
                    <a:lnL>
                      <a:noFill/>
                    </a:lnL>
                    <a:lnR>
                      <a:noFill/>
                    </a:lnR>
                    <a:lnT>
                      <a:noFill/>
                    </a:lnT>
                    <a:lnB>
                      <a:noFill/>
                    </a:lnB>
                  </a:tcPr>
                </a:tc>
                <a:tc>
                  <a:txBody>
                    <a:bodyPr/>
                    <a:lstStyle/>
                    <a:p>
                      <a:pPr algn="r" fontAlgn="b"/>
                      <a:r>
                        <a:rPr lang="en-CA" sz="900" b="0" i="0" u="none" strike="noStrike">
                          <a:solidFill>
                            <a:srgbClr val="305496"/>
                          </a:solidFill>
                          <a:effectLst/>
                          <a:latin typeface="Calibri"/>
                        </a:rPr>
                        <a:t>0</a:t>
                      </a:r>
                    </a:p>
                  </a:txBody>
                  <a:tcPr marL="9525" marR="9525" marT="9525" marB="0" anchor="ctr">
                    <a:lnL>
                      <a:noFill/>
                    </a:lnL>
                    <a:lnR>
                      <a:noFill/>
                    </a:lnR>
                    <a:lnT>
                      <a:noFill/>
                    </a:lnT>
                    <a:lnB>
                      <a:noFill/>
                    </a:lnB>
                  </a:tcPr>
                </a:tc>
                <a:tc>
                  <a:txBody>
                    <a:bodyPr/>
                    <a:lstStyle/>
                    <a:p>
                      <a:pPr algn="l" fontAlgn="b"/>
                      <a:r>
                        <a:rPr lang="en-CA" sz="900" b="0" i="0" u="none" strike="noStrike">
                          <a:solidFill>
                            <a:srgbClr val="305496"/>
                          </a:solidFill>
                          <a:effectLst/>
                          <a:latin typeface="Calibri"/>
                        </a:rPr>
                        <a:t>None required</a:t>
                      </a:r>
                    </a:p>
                  </a:txBody>
                  <a:tcPr marL="9525" marR="9525" marT="9525" marB="0" anchor="ctr">
                    <a:lnL>
                      <a:noFill/>
                    </a:lnL>
                    <a:lnR>
                      <a:noFill/>
                    </a:lnR>
                    <a:lnT>
                      <a:noFill/>
                    </a:lnT>
                    <a:lnB>
                      <a:noFill/>
                    </a:lnB>
                  </a:tcPr>
                </a:tc>
                <a:tc>
                  <a:txBody>
                    <a:bodyPr/>
                    <a:lstStyle/>
                    <a:p>
                      <a:pPr algn="r" fontAlgn="b"/>
                      <a:r>
                        <a:rPr lang="en-CA" sz="900" b="0" i="0" u="none" strike="noStrike">
                          <a:solidFill>
                            <a:srgbClr val="305496"/>
                          </a:solidFill>
                          <a:effectLst/>
                          <a:latin typeface="Calibri"/>
                        </a:rPr>
                        <a:t>5000</a:t>
                      </a:r>
                    </a:p>
                  </a:txBody>
                  <a:tcPr marL="9525" marR="9525" marT="9525" marB="0" anchor="ctr">
                    <a:lnL>
                      <a:noFill/>
                    </a:lnL>
                    <a:lnR>
                      <a:noFill/>
                    </a:lnR>
                    <a:lnT>
                      <a:noFill/>
                    </a:lnT>
                    <a:lnB>
                      <a:noFill/>
                    </a:lnB>
                  </a:tcPr>
                </a:tc>
                <a:extLst>
                  <a:ext uri="{0D108BD9-81ED-4DB2-BD59-A6C34878D82A}">
                    <a16:rowId xmlns:a16="http://schemas.microsoft.com/office/drawing/2014/main" val="3588848653"/>
                  </a:ext>
                </a:extLst>
              </a:tr>
              <a:tr h="180126">
                <a:tc>
                  <a:txBody>
                    <a:bodyPr/>
                    <a:lstStyle/>
                    <a:p>
                      <a:pPr algn="l" fontAlgn="b"/>
                      <a:r>
                        <a:rPr lang="en-CA" sz="900" b="0" i="0" u="none" strike="noStrike" baseline="0">
                          <a:solidFill>
                            <a:srgbClr val="305496"/>
                          </a:solidFill>
                          <a:effectLst/>
                          <a:latin typeface="Calibri"/>
                        </a:rPr>
                        <a:t>AM ion source production</a:t>
                      </a:r>
                      <a:endParaRPr lang="en-CA" sz="900" b="0" i="0" u="none" strike="noStrike">
                        <a:solidFill>
                          <a:srgbClr val="305496"/>
                        </a:solidFill>
                        <a:effectLst/>
                        <a:latin typeface="Calibri"/>
                      </a:endParaRPr>
                    </a:p>
                  </a:txBody>
                  <a:tcPr marL="9525" marR="9525" marT="9525" marB="0" anchor="ctr">
                    <a:lnL>
                      <a:noFill/>
                    </a:lnL>
                    <a:lnR>
                      <a:noFill/>
                    </a:lnR>
                    <a:lnT>
                      <a:noFill/>
                    </a:lnT>
                    <a:lnB>
                      <a:noFill/>
                    </a:lnB>
                    <a:solidFill>
                      <a:srgbClr val="D9E1F2"/>
                    </a:solidFill>
                  </a:tcPr>
                </a:tc>
                <a:tc>
                  <a:txBody>
                    <a:bodyPr/>
                    <a:lstStyle/>
                    <a:p>
                      <a:pPr algn="r" fontAlgn="b"/>
                      <a:r>
                        <a:rPr lang="en-CA" sz="900" b="0" i="0" u="none" strike="noStrike">
                          <a:solidFill>
                            <a:srgbClr val="305496"/>
                          </a:solidFill>
                          <a:effectLst/>
                          <a:latin typeface="Calibri"/>
                        </a:rPr>
                        <a:t>3</a:t>
                      </a:r>
                    </a:p>
                  </a:txBody>
                  <a:tcPr marL="9525" marR="9525" marT="9525" marB="0" anchor="ctr">
                    <a:lnL>
                      <a:noFill/>
                    </a:lnL>
                    <a:lnR>
                      <a:noFill/>
                    </a:lnR>
                    <a:lnT>
                      <a:noFill/>
                    </a:lnT>
                    <a:lnB>
                      <a:noFill/>
                    </a:lnB>
                    <a:solidFill>
                      <a:srgbClr val="D9E1F2"/>
                    </a:solidFill>
                  </a:tcPr>
                </a:tc>
                <a:tc>
                  <a:txBody>
                    <a:bodyPr/>
                    <a:lstStyle/>
                    <a:p>
                      <a:pPr algn="r" fontAlgn="b"/>
                      <a:r>
                        <a:rPr lang="en-CA" sz="900" b="0" i="0" u="none" strike="noStrike">
                          <a:solidFill>
                            <a:srgbClr val="305496"/>
                          </a:solidFill>
                          <a:effectLst/>
                          <a:latin typeface="Calibri"/>
                        </a:rPr>
                        <a:t>8000</a:t>
                      </a:r>
                    </a:p>
                  </a:txBody>
                  <a:tcPr marL="9525" marR="9525" marT="9525" marB="0" anchor="ctr">
                    <a:lnL>
                      <a:noFill/>
                    </a:lnL>
                    <a:lnR>
                      <a:noFill/>
                    </a:lnR>
                    <a:lnT>
                      <a:noFill/>
                    </a:lnT>
                    <a:lnB>
                      <a:noFill/>
                    </a:lnB>
                    <a:solidFill>
                      <a:srgbClr val="D9E1F2"/>
                    </a:solidFill>
                  </a:tcPr>
                </a:tc>
                <a:tc>
                  <a:txBody>
                    <a:bodyPr/>
                    <a:lstStyle/>
                    <a:p>
                      <a:pPr algn="r" fontAlgn="b"/>
                      <a:r>
                        <a:rPr lang="en-CA" sz="900" b="0" i="0" u="none" strike="noStrike">
                          <a:solidFill>
                            <a:srgbClr val="305496"/>
                          </a:solidFill>
                          <a:effectLst/>
                          <a:latin typeface="Calibri"/>
                        </a:rPr>
                        <a:t>10000</a:t>
                      </a:r>
                    </a:p>
                  </a:txBody>
                  <a:tcPr marL="9525" marR="9525" marT="9525" marB="0" anchor="ctr">
                    <a:lnL>
                      <a:noFill/>
                    </a:lnL>
                    <a:lnR>
                      <a:noFill/>
                    </a:lnR>
                    <a:lnT>
                      <a:noFill/>
                    </a:lnT>
                    <a:lnB>
                      <a:noFill/>
                    </a:lnB>
                    <a:solidFill>
                      <a:srgbClr val="D9E1F2"/>
                    </a:solidFill>
                  </a:tcPr>
                </a:tc>
                <a:tc>
                  <a:txBody>
                    <a:bodyPr/>
                    <a:lstStyle/>
                    <a:p>
                      <a:pPr algn="l" fontAlgn="b"/>
                      <a:r>
                        <a:rPr lang="en-CA" sz="900" b="0" i="0" u="none" strike="noStrike">
                          <a:solidFill>
                            <a:srgbClr val="305496"/>
                          </a:solidFill>
                          <a:effectLst/>
                          <a:latin typeface="Calibri"/>
                        </a:rPr>
                        <a:t>Infrastructure consumables</a:t>
                      </a:r>
                    </a:p>
                  </a:txBody>
                  <a:tcPr marL="9525" marR="9525" marT="9525" marB="0" anchor="ctr">
                    <a:lnL>
                      <a:noFill/>
                    </a:lnL>
                    <a:lnR>
                      <a:noFill/>
                    </a:lnR>
                    <a:lnT>
                      <a:noFill/>
                    </a:lnT>
                    <a:lnB>
                      <a:noFill/>
                    </a:lnB>
                    <a:solidFill>
                      <a:srgbClr val="D9E1F2"/>
                    </a:solidFill>
                  </a:tcPr>
                </a:tc>
                <a:tc>
                  <a:txBody>
                    <a:bodyPr/>
                    <a:lstStyle/>
                    <a:p>
                      <a:pPr algn="r" fontAlgn="b"/>
                      <a:r>
                        <a:rPr lang="en-CA" sz="900" b="0" i="0" u="none" strike="noStrike">
                          <a:solidFill>
                            <a:srgbClr val="305496"/>
                          </a:solidFill>
                          <a:effectLst/>
                          <a:latin typeface="Calibri"/>
                        </a:rPr>
                        <a:t>18000</a:t>
                      </a:r>
                    </a:p>
                  </a:txBody>
                  <a:tcPr marL="9525" marR="9525" marT="9525" marB="0" anchor="ctr">
                    <a:lnL>
                      <a:noFill/>
                    </a:lnL>
                    <a:lnR>
                      <a:noFill/>
                    </a:lnR>
                    <a:lnT>
                      <a:noFill/>
                    </a:lnT>
                    <a:lnB>
                      <a:noFill/>
                    </a:lnB>
                    <a:solidFill>
                      <a:srgbClr val="D9E1F2"/>
                    </a:solidFill>
                  </a:tcPr>
                </a:tc>
                <a:extLst>
                  <a:ext uri="{0D108BD9-81ED-4DB2-BD59-A6C34878D82A}">
                    <a16:rowId xmlns:a16="http://schemas.microsoft.com/office/drawing/2014/main" val="1006689838"/>
                  </a:ext>
                </a:extLst>
              </a:tr>
              <a:tr h="180126">
                <a:tc>
                  <a:txBody>
                    <a:bodyPr/>
                    <a:lstStyle/>
                    <a:p>
                      <a:pPr lvl="0" algn="l">
                        <a:buNone/>
                      </a:pPr>
                      <a:r>
                        <a:rPr lang="en-CA" sz="900" b="0" i="0" u="none" strike="noStrike">
                          <a:solidFill>
                            <a:srgbClr val="305496"/>
                          </a:solidFill>
                          <a:effectLst/>
                          <a:latin typeface="Calibri"/>
                        </a:rPr>
                        <a:t>Post-processing</a:t>
                      </a:r>
                      <a:r>
                        <a:rPr lang="en-CA" sz="900" b="0" i="0" u="none" strike="noStrike" baseline="0">
                          <a:solidFill>
                            <a:srgbClr val="305496"/>
                          </a:solidFill>
                          <a:effectLst/>
                          <a:latin typeface="Calibri"/>
                        </a:rPr>
                        <a:t> mechanical workshop</a:t>
                      </a:r>
                      <a:endParaRPr lang="it-IT" sz="900"/>
                    </a:p>
                  </a:txBody>
                  <a:tcPr marL="9525" marR="9525" marT="9525" marB="0" anchor="ctr">
                    <a:lnL>
                      <a:noFill/>
                    </a:lnL>
                    <a:lnR>
                      <a:noFill/>
                    </a:lnR>
                    <a:lnT>
                      <a:noFill/>
                    </a:lnT>
                    <a:lnB>
                      <a:noFill/>
                    </a:lnB>
                  </a:tcPr>
                </a:tc>
                <a:tc>
                  <a:txBody>
                    <a:bodyPr/>
                    <a:lstStyle/>
                    <a:p>
                      <a:pPr lvl="0" algn="r">
                        <a:buNone/>
                      </a:pPr>
                      <a:r>
                        <a:rPr lang="en-CA" sz="900" b="0" i="0" u="none" strike="noStrike">
                          <a:solidFill>
                            <a:srgbClr val="305496"/>
                          </a:solidFill>
                          <a:effectLst/>
                          <a:latin typeface="Calibri"/>
                        </a:rPr>
                        <a:t>3</a:t>
                      </a:r>
                    </a:p>
                  </a:txBody>
                  <a:tcPr marL="9525" marR="9525" marT="9525" marB="0" anchor="ctr">
                    <a:lnL>
                      <a:noFill/>
                    </a:lnL>
                    <a:lnR>
                      <a:noFill/>
                    </a:lnR>
                    <a:lnT>
                      <a:noFill/>
                    </a:lnT>
                    <a:lnB>
                      <a:noFill/>
                    </a:lnB>
                  </a:tcPr>
                </a:tc>
                <a:tc>
                  <a:txBody>
                    <a:bodyPr/>
                    <a:lstStyle/>
                    <a:p>
                      <a:pPr lvl="0" algn="r">
                        <a:buNone/>
                      </a:pPr>
                      <a:r>
                        <a:rPr lang="en-CA" sz="900" b="0" i="0" u="none" strike="noStrike">
                          <a:solidFill>
                            <a:srgbClr val="305496"/>
                          </a:solidFill>
                          <a:effectLst/>
                          <a:latin typeface="Calibri"/>
                        </a:rPr>
                        <a:t>6000</a:t>
                      </a:r>
                    </a:p>
                  </a:txBody>
                  <a:tcPr marL="9525" marR="9525" marT="9525" marB="0" anchor="ctr">
                    <a:lnL>
                      <a:noFill/>
                    </a:lnL>
                    <a:lnR>
                      <a:noFill/>
                    </a:lnR>
                    <a:lnT>
                      <a:noFill/>
                    </a:lnT>
                    <a:lnB>
                      <a:noFill/>
                    </a:lnB>
                  </a:tcPr>
                </a:tc>
                <a:tc>
                  <a:txBody>
                    <a:bodyPr/>
                    <a:lstStyle/>
                    <a:p>
                      <a:pPr lvl="0" algn="r">
                        <a:buNone/>
                      </a:pPr>
                      <a:r>
                        <a:rPr lang="en-CA" sz="900" b="0" i="0" u="none" strike="noStrike">
                          <a:solidFill>
                            <a:srgbClr val="305496"/>
                          </a:solidFill>
                          <a:effectLst/>
                          <a:latin typeface="Calibri"/>
                        </a:rPr>
                        <a:t>4000</a:t>
                      </a:r>
                    </a:p>
                  </a:txBody>
                  <a:tcPr marL="9525" marR="9525" marT="9525" marB="0" anchor="ctr">
                    <a:lnL>
                      <a:noFill/>
                    </a:lnL>
                    <a:lnR>
                      <a:noFill/>
                    </a:lnR>
                    <a:lnT>
                      <a:noFill/>
                    </a:lnT>
                    <a:lnB>
                      <a:noFill/>
                    </a:lnB>
                  </a:tcPr>
                </a:tc>
                <a:tc>
                  <a:txBody>
                    <a:bodyPr/>
                    <a:lstStyle/>
                    <a:p>
                      <a:pPr lvl="0" algn="l">
                        <a:buNone/>
                      </a:pPr>
                      <a:r>
                        <a:rPr lang="en-CA" sz="900" b="0" i="0" u="none" strike="noStrike">
                          <a:solidFill>
                            <a:srgbClr val="305496"/>
                          </a:solidFill>
                          <a:effectLst/>
                          <a:latin typeface="Calibri"/>
                        </a:rPr>
                        <a:t>Infrastructure consumables</a:t>
                      </a:r>
                      <a:endParaRPr lang="it-IT" sz="900"/>
                    </a:p>
                  </a:txBody>
                  <a:tcPr marL="9525" marR="9525" marT="9525" marB="0" anchor="ctr">
                    <a:lnL>
                      <a:noFill/>
                    </a:lnL>
                    <a:lnR>
                      <a:noFill/>
                    </a:lnR>
                    <a:lnT>
                      <a:noFill/>
                    </a:lnT>
                    <a:lnB>
                      <a:noFill/>
                    </a:lnB>
                  </a:tcPr>
                </a:tc>
                <a:tc>
                  <a:txBody>
                    <a:bodyPr/>
                    <a:lstStyle/>
                    <a:p>
                      <a:pPr algn="r" fontAlgn="b"/>
                      <a:r>
                        <a:rPr lang="en-CA" sz="900" b="0" i="0" u="none" strike="noStrike">
                          <a:solidFill>
                            <a:srgbClr val="305496"/>
                          </a:solidFill>
                          <a:effectLst/>
                          <a:latin typeface="Calibri"/>
                        </a:rPr>
                        <a:t>10000</a:t>
                      </a:r>
                    </a:p>
                  </a:txBody>
                  <a:tcPr marL="9525" marR="9525" marT="9525" marB="0" anchor="ctr">
                    <a:lnL>
                      <a:noFill/>
                    </a:lnL>
                    <a:lnR>
                      <a:noFill/>
                    </a:lnR>
                    <a:lnT>
                      <a:noFill/>
                    </a:lnT>
                    <a:lnB>
                      <a:noFill/>
                    </a:lnB>
                  </a:tcPr>
                </a:tc>
                <a:extLst>
                  <a:ext uri="{0D108BD9-81ED-4DB2-BD59-A6C34878D82A}">
                    <a16:rowId xmlns:a16="http://schemas.microsoft.com/office/drawing/2014/main" val="324835325"/>
                  </a:ext>
                </a:extLst>
              </a:tr>
              <a:tr h="93085">
                <a:tc>
                  <a:txBody>
                    <a:bodyPr/>
                    <a:lstStyle/>
                    <a:p>
                      <a:pPr algn="l" fontAlgn="b"/>
                      <a:r>
                        <a:rPr lang="en-CA" sz="900" b="1" i="0" u="none" strike="noStrike">
                          <a:solidFill>
                            <a:srgbClr val="305496"/>
                          </a:solidFill>
                          <a:effectLst/>
                          <a:latin typeface="Calibri"/>
                        </a:rPr>
                        <a:t>Total</a:t>
                      </a:r>
                    </a:p>
                  </a:txBody>
                  <a:tcPr marL="9525" marR="9525" marT="9525" marB="0" anchor="ctr">
                    <a:lnL>
                      <a:noFill/>
                    </a:lnL>
                    <a:lnR>
                      <a:noFill/>
                    </a:lnR>
                    <a:lnT>
                      <a:noFill/>
                    </a:lnT>
                    <a:lnB w="6350" cap="flat" cmpd="sng" algn="ctr">
                      <a:solidFill>
                        <a:srgbClr val="4472C4"/>
                      </a:solidFill>
                      <a:prstDash val="solid"/>
                      <a:round/>
                      <a:headEnd type="none" w="med" len="med"/>
                      <a:tailEnd type="none" w="med" len="med"/>
                    </a:lnB>
                    <a:solidFill>
                      <a:srgbClr val="D9E1F2"/>
                    </a:solidFill>
                  </a:tcPr>
                </a:tc>
                <a:tc>
                  <a:txBody>
                    <a:bodyPr/>
                    <a:lstStyle/>
                    <a:p>
                      <a:pPr algn="r" fontAlgn="b"/>
                      <a:r>
                        <a:rPr lang="en-CA" sz="900" b="1" i="0" u="none" strike="noStrike">
                          <a:solidFill>
                            <a:srgbClr val="305496"/>
                          </a:solidFill>
                          <a:effectLst/>
                          <a:latin typeface="Calibri"/>
                        </a:rPr>
                        <a:t>11</a:t>
                      </a:r>
                    </a:p>
                  </a:txBody>
                  <a:tcPr marL="9525" marR="9525" marT="9525" marB="0" anchor="ctr">
                    <a:lnL>
                      <a:noFill/>
                    </a:lnL>
                    <a:lnR>
                      <a:noFill/>
                    </a:lnR>
                    <a:lnT>
                      <a:noFill/>
                    </a:lnT>
                    <a:lnB w="6350" cap="flat" cmpd="sng" algn="ctr">
                      <a:solidFill>
                        <a:srgbClr val="4472C4"/>
                      </a:solidFill>
                      <a:prstDash val="solid"/>
                      <a:round/>
                      <a:headEnd type="none" w="med" len="med"/>
                      <a:tailEnd type="none" w="med" len="med"/>
                    </a:lnB>
                    <a:solidFill>
                      <a:srgbClr val="D9E1F2"/>
                    </a:solidFill>
                  </a:tcPr>
                </a:tc>
                <a:tc>
                  <a:txBody>
                    <a:bodyPr/>
                    <a:lstStyle/>
                    <a:p>
                      <a:pPr algn="r" fontAlgn="b"/>
                      <a:r>
                        <a:rPr lang="en-CA" sz="900" b="1" i="0" u="none" strike="noStrike">
                          <a:solidFill>
                            <a:srgbClr val="305496"/>
                          </a:solidFill>
                          <a:effectLst/>
                          <a:latin typeface="Calibri"/>
                        </a:rPr>
                        <a:t>17000</a:t>
                      </a:r>
                    </a:p>
                  </a:txBody>
                  <a:tcPr marL="9525" marR="9525" marT="9525" marB="0" anchor="ctr">
                    <a:lnL>
                      <a:noFill/>
                    </a:lnL>
                    <a:lnR>
                      <a:noFill/>
                    </a:lnR>
                    <a:lnT>
                      <a:noFill/>
                    </a:lnT>
                    <a:lnB w="6350" cap="flat" cmpd="sng" algn="ctr">
                      <a:solidFill>
                        <a:srgbClr val="4472C4"/>
                      </a:solidFill>
                      <a:prstDash val="solid"/>
                      <a:round/>
                      <a:headEnd type="none" w="med" len="med"/>
                      <a:tailEnd type="none" w="med" len="med"/>
                    </a:lnB>
                    <a:solidFill>
                      <a:srgbClr val="D9E1F2"/>
                    </a:solidFill>
                  </a:tcPr>
                </a:tc>
                <a:tc>
                  <a:txBody>
                    <a:bodyPr/>
                    <a:lstStyle/>
                    <a:p>
                      <a:pPr algn="r" fontAlgn="b"/>
                      <a:r>
                        <a:rPr lang="en-CA" sz="900" b="1" i="0" u="none" strike="noStrike">
                          <a:solidFill>
                            <a:srgbClr val="305496"/>
                          </a:solidFill>
                          <a:effectLst/>
                          <a:latin typeface="Calibri"/>
                        </a:rPr>
                        <a:t>8000</a:t>
                      </a:r>
                    </a:p>
                  </a:txBody>
                  <a:tcPr marL="9525" marR="9525" marT="9525" marB="0" anchor="ctr">
                    <a:lnL>
                      <a:noFill/>
                    </a:lnL>
                    <a:lnR>
                      <a:noFill/>
                    </a:lnR>
                    <a:lnT>
                      <a:noFill/>
                    </a:lnT>
                    <a:lnB w="6350" cap="flat" cmpd="sng" algn="ctr">
                      <a:solidFill>
                        <a:srgbClr val="4472C4"/>
                      </a:solidFill>
                      <a:prstDash val="solid"/>
                      <a:round/>
                      <a:headEnd type="none" w="med" len="med"/>
                      <a:tailEnd type="none" w="med" len="med"/>
                    </a:lnB>
                    <a:solidFill>
                      <a:srgbClr val="D9E1F2"/>
                    </a:solidFill>
                  </a:tcPr>
                </a:tc>
                <a:tc>
                  <a:txBody>
                    <a:bodyPr/>
                    <a:lstStyle/>
                    <a:p>
                      <a:pPr algn="l" fontAlgn="b"/>
                      <a:endParaRPr lang="en-CA" sz="900" b="1" i="0" u="none" strike="noStrike">
                        <a:solidFill>
                          <a:srgbClr val="305496"/>
                        </a:solidFill>
                        <a:effectLst/>
                        <a:latin typeface="Calibri"/>
                      </a:endParaRPr>
                    </a:p>
                  </a:txBody>
                  <a:tcPr marL="9525" marR="9525" marT="9525" marB="0" anchor="ctr">
                    <a:lnL>
                      <a:noFill/>
                    </a:lnL>
                    <a:lnR>
                      <a:noFill/>
                    </a:lnR>
                    <a:lnT>
                      <a:noFill/>
                    </a:lnT>
                    <a:lnB w="6350" cap="flat" cmpd="sng" algn="ctr">
                      <a:solidFill>
                        <a:srgbClr val="4472C4"/>
                      </a:solidFill>
                      <a:prstDash val="solid"/>
                      <a:round/>
                      <a:headEnd type="none" w="med" len="med"/>
                      <a:tailEnd type="none" w="med" len="med"/>
                    </a:lnB>
                    <a:solidFill>
                      <a:srgbClr val="D9E1F2"/>
                    </a:solidFill>
                  </a:tcPr>
                </a:tc>
                <a:tc>
                  <a:txBody>
                    <a:bodyPr/>
                    <a:lstStyle/>
                    <a:p>
                      <a:pPr algn="r" fontAlgn="b"/>
                      <a:r>
                        <a:rPr lang="en-CA" sz="900" b="1" i="0" u="none" strike="noStrike">
                          <a:solidFill>
                            <a:srgbClr val="305496"/>
                          </a:solidFill>
                          <a:effectLst/>
                          <a:latin typeface="Calibri"/>
                        </a:rPr>
                        <a:t>51000</a:t>
                      </a:r>
                    </a:p>
                  </a:txBody>
                  <a:tcPr marL="9525" marR="9525" marT="9525" marB="0" anchor="ctr">
                    <a:lnL>
                      <a:noFill/>
                    </a:lnL>
                    <a:lnR>
                      <a:noFill/>
                    </a:lnR>
                    <a:lnT>
                      <a:noFill/>
                    </a:lnT>
                    <a:lnB w="6350" cap="flat" cmpd="sng" algn="ctr">
                      <a:solidFill>
                        <a:srgbClr val="4472C4"/>
                      </a:solidFill>
                      <a:prstDash val="solid"/>
                      <a:round/>
                      <a:headEnd type="none" w="med" len="med"/>
                      <a:tailEnd type="none" w="med" len="med"/>
                    </a:lnB>
                    <a:solidFill>
                      <a:srgbClr val="D9E1F2"/>
                    </a:solidFill>
                  </a:tcPr>
                </a:tc>
                <a:extLst>
                  <a:ext uri="{0D108BD9-81ED-4DB2-BD59-A6C34878D82A}">
                    <a16:rowId xmlns:a16="http://schemas.microsoft.com/office/drawing/2014/main" val="3802296754"/>
                  </a:ext>
                </a:extLst>
              </a:tr>
            </a:tbl>
          </a:graphicData>
        </a:graphic>
      </p:graphicFrame>
      <p:sp>
        <p:nvSpPr>
          <p:cNvPr id="14" name="Rettangolo 12">
            <a:extLst>
              <a:ext uri="{FF2B5EF4-FFF2-40B4-BE49-F238E27FC236}">
                <a16:creationId xmlns:a16="http://schemas.microsoft.com/office/drawing/2014/main" id="{E1A5F84F-2CCB-B03B-452C-D36166E0B80B}"/>
              </a:ext>
            </a:extLst>
          </p:cNvPr>
          <p:cNvSpPr/>
          <p:nvPr/>
        </p:nvSpPr>
        <p:spPr>
          <a:xfrm>
            <a:off x="6367" y="-18558"/>
            <a:ext cx="3227584" cy="276999"/>
          </a:xfrm>
          <a:prstGeom prst="rect">
            <a:avLst/>
          </a:prstGeom>
          <a:ln w="28575">
            <a:noFill/>
          </a:ln>
        </p:spPr>
        <p:txBody>
          <a:bodyPr wrap="square" lIns="91440" tIns="45720" rIns="91440" bIns="45720" anchor="t">
            <a:spAutoFit/>
          </a:bodyPr>
          <a:lstStyle/>
          <a:p>
            <a:pPr defTabSz="914400"/>
            <a:r>
              <a:rPr lang="en-GB" sz="1200" b="1" i="1" u="sng" kern="0">
                <a:solidFill>
                  <a:srgbClr val="005DE0"/>
                </a:solidFill>
                <a:latin typeface="Calibri" panose="020F0502020204030204"/>
              </a:rPr>
              <a:t>INFN-PD In-Kind Contributions</a:t>
            </a:r>
            <a:endParaRPr lang="en-GB" sz="1200" b="1" i="1" kern="0">
              <a:solidFill>
                <a:srgbClr val="005DE0"/>
              </a:solidFill>
              <a:latin typeface="Calibri" panose="020F0502020204030204"/>
              <a:cs typeface="Calibri" panose="020F0502020204030204"/>
            </a:endParaRPr>
          </a:p>
        </p:txBody>
      </p:sp>
      <p:sp>
        <p:nvSpPr>
          <p:cNvPr id="4" name="Rettangolo 3"/>
          <p:cNvSpPr/>
          <p:nvPr/>
        </p:nvSpPr>
        <p:spPr>
          <a:xfrm>
            <a:off x="5326030" y="766679"/>
            <a:ext cx="6096000" cy="1877437"/>
          </a:xfrm>
          <a:prstGeom prst="rect">
            <a:avLst/>
          </a:prstGeom>
        </p:spPr>
        <p:txBody>
          <a:bodyPr>
            <a:spAutoFit/>
          </a:bodyPr>
          <a:lstStyle/>
          <a:p>
            <a:pPr defTabSz="914400"/>
            <a:r>
              <a:rPr lang="en-GB" sz="1200" b="1" i="1" u="sng" kern="0" dirty="0">
                <a:solidFill>
                  <a:srgbClr val="005DE0"/>
                </a:solidFill>
                <a:latin typeface="Calibri" panose="020F0502020204030204"/>
              </a:rPr>
              <a:t>TANIOBIS In-Kind Contributions</a:t>
            </a:r>
            <a:r>
              <a:rPr lang="en-GB" sz="1200" b="1" i="1" kern="0" dirty="0">
                <a:solidFill>
                  <a:srgbClr val="005DE0"/>
                </a:solidFill>
                <a:latin typeface="Calibri" panose="020F0502020204030204"/>
              </a:rPr>
              <a:t> </a:t>
            </a:r>
            <a:r>
              <a:rPr lang="en-GB" sz="1200" b="1" kern="0" dirty="0">
                <a:solidFill>
                  <a:srgbClr val="005DE0"/>
                </a:solidFill>
                <a:latin typeface="Calibri" panose="020F0502020204030204"/>
                <a:sym typeface="Wingdings" panose="05000000000000000000" pitchFamily="2" charset="2"/>
              </a:rPr>
              <a:t>  25000 EUR</a:t>
            </a:r>
          </a:p>
          <a:p>
            <a:pPr defTabSz="914400"/>
            <a:endParaRPr lang="en-GB" sz="1200" b="1" i="1" u="sng" kern="0" dirty="0">
              <a:solidFill>
                <a:srgbClr val="005DE0"/>
              </a:solidFill>
              <a:latin typeface="Calibri" panose="020F0502020204030204"/>
            </a:endParaRPr>
          </a:p>
          <a:p>
            <a:pPr defTabSz="914400"/>
            <a:r>
              <a:rPr lang="en-GB" sz="1200" b="1" i="1" u="sng" kern="0" dirty="0">
                <a:solidFill>
                  <a:srgbClr val="005DE0"/>
                </a:solidFill>
                <a:latin typeface="Calibri" panose="020F0502020204030204"/>
              </a:rPr>
              <a:t>SAES-GETTERS In-Kind Contributions</a:t>
            </a:r>
            <a:r>
              <a:rPr lang="en-GB" sz="1200" b="1" i="1" kern="0" dirty="0">
                <a:solidFill>
                  <a:srgbClr val="005DE0"/>
                </a:solidFill>
                <a:latin typeface="Calibri" panose="020F0502020204030204"/>
              </a:rPr>
              <a:t> </a:t>
            </a:r>
            <a:r>
              <a:rPr lang="en-GB" sz="1200" b="1" kern="0" dirty="0">
                <a:solidFill>
                  <a:srgbClr val="005DE0"/>
                </a:solidFill>
                <a:latin typeface="Calibri" panose="020F0502020204030204"/>
                <a:sym typeface="Wingdings" panose="05000000000000000000" pitchFamily="2" charset="2"/>
              </a:rPr>
              <a:t>  20000 EUR</a:t>
            </a:r>
            <a:endParaRPr lang="en-GB" sz="1200" b="1" kern="0" dirty="0">
              <a:solidFill>
                <a:srgbClr val="005DE0"/>
              </a:solidFill>
              <a:latin typeface="Calibri" panose="020F0502020204030204"/>
              <a:cs typeface="Calibri" panose="020F0502020204030204"/>
            </a:endParaRPr>
          </a:p>
          <a:p>
            <a:pPr defTabSz="914400"/>
            <a:endParaRPr lang="en-GB" sz="1200" b="1" i="1" u="sng" kern="0" dirty="0">
              <a:solidFill>
                <a:srgbClr val="005DE0"/>
              </a:solidFill>
              <a:latin typeface="Calibri" panose="020F0502020204030204"/>
            </a:endParaRPr>
          </a:p>
          <a:p>
            <a:pPr defTabSz="914400"/>
            <a:r>
              <a:rPr lang="en-GB" sz="1200" b="1" i="1" u="sng" kern="0" dirty="0">
                <a:solidFill>
                  <a:srgbClr val="005DE0"/>
                </a:solidFill>
                <a:latin typeface="Calibri" panose="020F0502020204030204"/>
              </a:rPr>
              <a:t>GE-UPPSALA In-Kind Contributions</a:t>
            </a:r>
            <a:r>
              <a:rPr lang="en-GB" sz="1200" b="1" i="1" kern="0" dirty="0">
                <a:solidFill>
                  <a:srgbClr val="005DE0"/>
                </a:solidFill>
                <a:latin typeface="Calibri" panose="020F0502020204030204"/>
              </a:rPr>
              <a:t> </a:t>
            </a:r>
            <a:r>
              <a:rPr lang="en-GB" sz="1200" b="1" kern="0" dirty="0">
                <a:solidFill>
                  <a:srgbClr val="005DE0"/>
                </a:solidFill>
                <a:latin typeface="Calibri" panose="020F0502020204030204"/>
                <a:sym typeface="Wingdings" panose="05000000000000000000" pitchFamily="2" charset="2"/>
              </a:rPr>
              <a:t>  14700 EUR</a:t>
            </a:r>
          </a:p>
          <a:p>
            <a:pPr defTabSz="914400"/>
            <a:endParaRPr lang="en-GB" sz="1200" b="1" kern="0" dirty="0">
              <a:solidFill>
                <a:srgbClr val="005DE0"/>
              </a:solidFill>
              <a:latin typeface="Calibri" panose="020F0502020204030204"/>
              <a:cs typeface="Calibri" panose="020F0502020204030204"/>
              <a:sym typeface="Wingdings" panose="05000000000000000000" pitchFamily="2" charset="2"/>
            </a:endParaRPr>
          </a:p>
          <a:p>
            <a:pPr defTabSz="914400"/>
            <a:r>
              <a:rPr lang="en-GB" sz="1200" b="1" i="1" u="sng" kern="0" dirty="0">
                <a:solidFill>
                  <a:srgbClr val="005DE0"/>
                </a:solidFill>
                <a:latin typeface="Calibri" panose="020F0502020204030204"/>
              </a:rPr>
              <a:t>EOS In-Kind Contributions</a:t>
            </a:r>
            <a:r>
              <a:rPr lang="en-GB" sz="1200" b="1" i="1" kern="0" dirty="0">
                <a:solidFill>
                  <a:srgbClr val="005DE0"/>
                </a:solidFill>
                <a:latin typeface="Calibri" panose="020F0502020204030204"/>
              </a:rPr>
              <a:t> </a:t>
            </a:r>
            <a:r>
              <a:rPr lang="en-GB" sz="1200" b="1" kern="0" dirty="0">
                <a:solidFill>
                  <a:srgbClr val="005DE0"/>
                </a:solidFill>
                <a:latin typeface="Calibri" panose="020F0502020204030204"/>
                <a:sym typeface="Wingdings" panose="05000000000000000000" pitchFamily="2" charset="2"/>
              </a:rPr>
              <a:t>  10000 EUR</a:t>
            </a:r>
            <a:endParaRPr lang="en-GB" sz="1200" b="1" kern="0" dirty="0">
              <a:solidFill>
                <a:srgbClr val="005DE0"/>
              </a:solidFill>
              <a:latin typeface="Calibri" panose="020F0502020204030204"/>
              <a:cs typeface="Calibri" panose="020F0502020204030204"/>
            </a:endParaRPr>
          </a:p>
          <a:p>
            <a:pPr defTabSz="914400"/>
            <a:endParaRPr lang="en-GB" sz="1600" b="1" kern="0" dirty="0">
              <a:solidFill>
                <a:srgbClr val="005DE0"/>
              </a:solidFill>
              <a:latin typeface="Calibri" panose="020F0502020204030204"/>
              <a:cs typeface="Calibri" panose="020F0502020204030204"/>
            </a:endParaRPr>
          </a:p>
          <a:p>
            <a:pPr defTabSz="914400"/>
            <a:endParaRPr lang="en-GB" sz="1600" b="1" kern="0" dirty="0">
              <a:solidFill>
                <a:srgbClr val="005DE0"/>
              </a:solidFill>
              <a:latin typeface="Calibri" panose="020F0502020204030204"/>
              <a:cs typeface="Calibri" panose="020F0502020204030204"/>
            </a:endParaRPr>
          </a:p>
        </p:txBody>
      </p:sp>
      <p:sp>
        <p:nvSpPr>
          <p:cNvPr id="5" name="Rettangolo 4"/>
          <p:cNvSpPr/>
          <p:nvPr/>
        </p:nvSpPr>
        <p:spPr>
          <a:xfrm>
            <a:off x="7524904" y="1143368"/>
            <a:ext cx="4347985" cy="462499"/>
          </a:xfrm>
          <a:prstGeom prst="rect">
            <a:avLst/>
          </a:prstGeom>
        </p:spPr>
        <p:txBody>
          <a:bodyPr wrap="none" lIns="91440" tIns="45720" rIns="91440" bIns="45720" anchor="t">
            <a:spAutoFit/>
          </a:bodyPr>
          <a:lstStyle/>
          <a:p>
            <a:pPr marL="1537335" lvl="2" indent="-285750">
              <a:lnSpc>
                <a:spcPct val="150000"/>
              </a:lnSpc>
              <a:spcBef>
                <a:spcPts val="310"/>
              </a:spcBef>
              <a:buClr>
                <a:srgbClr val="FA00C8"/>
              </a:buClr>
              <a:buFont typeface="Wingdings" panose="05000000000000000000" pitchFamily="2" charset="2"/>
              <a:buChar char="v"/>
              <a:tabLst>
                <a:tab pos="991235" algn="l"/>
                <a:tab pos="991869" algn="l"/>
              </a:tabLst>
            </a:pPr>
            <a:r>
              <a:rPr lang="en-GB" b="1" i="1" spc="80" dirty="0">
                <a:latin typeface="Century Gothic"/>
                <a:cs typeface="Century Gothic"/>
              </a:rPr>
              <a:t>TOTAL</a:t>
            </a:r>
            <a:r>
              <a:rPr lang="en-GB" b="1" i="1" spc="25" dirty="0">
                <a:latin typeface="Century Gothic"/>
                <a:cs typeface="Century Gothic"/>
              </a:rPr>
              <a:t> </a:t>
            </a:r>
            <a:r>
              <a:rPr lang="en-GB" b="1" i="1" spc="75" dirty="0">
                <a:latin typeface="Century Gothic"/>
                <a:cs typeface="Century Gothic"/>
              </a:rPr>
              <a:t>IN-</a:t>
            </a:r>
            <a:r>
              <a:rPr lang="en-GB" b="1" i="1" spc="65" dirty="0">
                <a:latin typeface="Century Gothic"/>
                <a:cs typeface="Century Gothic"/>
              </a:rPr>
              <a:t>KIND</a:t>
            </a:r>
            <a:r>
              <a:rPr lang="en-GB" spc="65" dirty="0">
                <a:latin typeface="Century Gothic"/>
                <a:cs typeface="Century Gothic"/>
              </a:rPr>
              <a:t>:</a:t>
            </a:r>
            <a:r>
              <a:rPr lang="en-GB" spc="5" dirty="0">
                <a:latin typeface="Century Gothic"/>
                <a:cs typeface="Century Gothic"/>
              </a:rPr>
              <a:t> </a:t>
            </a:r>
            <a:r>
              <a:rPr lang="en-GB" spc="105" dirty="0">
                <a:latin typeface="Century Gothic"/>
                <a:cs typeface="Century Gothic"/>
              </a:rPr>
              <a:t>326 k</a:t>
            </a:r>
            <a:r>
              <a:rPr lang="en-GB" spc="105" dirty="0">
                <a:latin typeface="Calibri"/>
                <a:cs typeface="Calibri"/>
              </a:rPr>
              <a:t>€</a:t>
            </a:r>
          </a:p>
        </p:txBody>
      </p:sp>
      <p:sp>
        <p:nvSpPr>
          <p:cNvPr id="17" name="Titolo 1">
            <a:extLst>
              <a:ext uri="{FF2B5EF4-FFF2-40B4-BE49-F238E27FC236}">
                <a16:creationId xmlns:a16="http://schemas.microsoft.com/office/drawing/2014/main" id="{C643091B-1DAA-EC36-6AEA-B967A0A61D52}"/>
              </a:ext>
            </a:extLst>
          </p:cNvPr>
          <p:cNvSpPr txBox="1">
            <a:spLocks/>
          </p:cNvSpPr>
          <p:nvPr/>
        </p:nvSpPr>
        <p:spPr>
          <a:xfrm>
            <a:off x="9347470" y="119941"/>
            <a:ext cx="2772308" cy="612167"/>
          </a:xfrm>
          <a:prstGeom prst="rect">
            <a:avLst/>
          </a:prstGeom>
        </p:spPr>
        <p:txBody>
          <a:bodyPr lIns="91440" tIns="45720" rIns="91440" bIns="45720" anchor="t">
            <a:normAutofit lnSpcReduction="10000"/>
          </a:bodyPr>
          <a:lstStyle>
            <a:lvl1pPr algn="l" defTabSz="914400" rtl="0" eaLnBrk="1" latinLnBrk="0" hangingPunct="1">
              <a:lnSpc>
                <a:spcPct val="90000"/>
              </a:lnSpc>
              <a:spcBef>
                <a:spcPct val="0"/>
              </a:spcBef>
              <a:buNone/>
              <a:defRPr sz="4000" kern="1200">
                <a:solidFill>
                  <a:schemeClr val="accent5"/>
                </a:solidFill>
                <a:latin typeface="Montserrat ExtraBold" panose="00000900000000000000" pitchFamily="2" charset="0"/>
                <a:ea typeface="+mj-ea"/>
                <a:cs typeface="+mj-cs"/>
              </a:defRPr>
            </a:lvl1pPr>
          </a:lstStyle>
          <a:p>
            <a:r>
              <a:rPr lang="en-GB" b="1">
                <a:solidFill>
                  <a:schemeClr val="accent1"/>
                </a:solidFill>
                <a:latin typeface="Arial"/>
                <a:cs typeface="Arial"/>
              </a:rPr>
              <a:t>7. </a:t>
            </a:r>
            <a:r>
              <a:rPr lang="en-GB" b="1">
                <a:latin typeface="Arial"/>
                <a:cs typeface="Arial"/>
              </a:rPr>
              <a:t>Budget</a:t>
            </a:r>
          </a:p>
        </p:txBody>
      </p:sp>
      <p:sp>
        <p:nvSpPr>
          <p:cNvPr id="18" name="Rettangolo 17"/>
          <p:cNvSpPr/>
          <p:nvPr/>
        </p:nvSpPr>
        <p:spPr>
          <a:xfrm>
            <a:off x="6112414" y="2410211"/>
            <a:ext cx="4435510" cy="462499"/>
          </a:xfrm>
          <a:prstGeom prst="rect">
            <a:avLst/>
          </a:prstGeom>
        </p:spPr>
        <p:txBody>
          <a:bodyPr wrap="none" lIns="91440" tIns="45720" rIns="91440" bIns="45720" anchor="t">
            <a:spAutoFit/>
          </a:bodyPr>
          <a:lstStyle/>
          <a:p>
            <a:pPr marL="688975" indent="-285750">
              <a:lnSpc>
                <a:spcPct val="150000"/>
              </a:lnSpc>
              <a:spcBef>
                <a:spcPts val="385"/>
              </a:spcBef>
              <a:buClr>
                <a:srgbClr val="FA00C8"/>
              </a:buClr>
              <a:buFont typeface="Wingdings" panose="05000000000000000000" pitchFamily="2" charset="2"/>
              <a:buChar char="ü"/>
              <a:tabLst>
                <a:tab pos="599440" algn="l"/>
                <a:tab pos="600075" algn="l"/>
              </a:tabLst>
            </a:pPr>
            <a:r>
              <a:rPr lang="en-GB" b="1" i="1" spc="60">
                <a:latin typeface="Century Gothic"/>
                <a:cs typeface="Century Gothic"/>
              </a:rPr>
              <a:t>THE</a:t>
            </a:r>
            <a:r>
              <a:rPr lang="en-GB" b="1" i="1" spc="20">
                <a:latin typeface="Century Gothic"/>
                <a:cs typeface="Century Gothic"/>
              </a:rPr>
              <a:t> </a:t>
            </a:r>
            <a:r>
              <a:rPr lang="en-GB" b="1" i="1" spc="50">
                <a:latin typeface="Century Gothic"/>
                <a:cs typeface="Century Gothic"/>
              </a:rPr>
              <a:t>FUNDING</a:t>
            </a:r>
            <a:r>
              <a:rPr lang="en-GB" b="1" i="1" spc="25">
                <a:latin typeface="Century Gothic"/>
                <a:cs typeface="Century Gothic"/>
              </a:rPr>
              <a:t> </a:t>
            </a:r>
            <a:r>
              <a:rPr lang="en-GB" b="1" i="1" spc="35">
                <a:latin typeface="Century Gothic"/>
                <a:cs typeface="Century Gothic"/>
              </a:rPr>
              <a:t>REQUIRED</a:t>
            </a:r>
            <a:r>
              <a:rPr lang="en-GB" spc="35">
                <a:latin typeface="Century Gothic"/>
                <a:cs typeface="Century Gothic"/>
              </a:rPr>
              <a:t>: 100 k</a:t>
            </a:r>
            <a:r>
              <a:rPr lang="en-GB" spc="35">
                <a:latin typeface="Calibri"/>
                <a:cs typeface="Calibri"/>
              </a:rPr>
              <a:t>€</a:t>
            </a:r>
            <a:endParaRPr lang="en-GB" b="1" i="1" u="sng">
              <a:latin typeface="Century Gothic"/>
              <a:cs typeface="Century Gothic"/>
            </a:endParaRPr>
          </a:p>
        </p:txBody>
      </p:sp>
      <p:sp>
        <p:nvSpPr>
          <p:cNvPr id="19" name="Rettangolo 18"/>
          <p:cNvSpPr/>
          <p:nvPr/>
        </p:nvSpPr>
        <p:spPr>
          <a:xfrm>
            <a:off x="6355719" y="2836923"/>
            <a:ext cx="4818249" cy="4065215"/>
          </a:xfrm>
          <a:prstGeom prst="rect">
            <a:avLst/>
          </a:prstGeom>
        </p:spPr>
        <p:txBody>
          <a:bodyPr wrap="square" lIns="91440" tIns="45720" rIns="91440" bIns="45720" anchor="t">
            <a:spAutoFit/>
          </a:bodyPr>
          <a:lstStyle/>
          <a:p>
            <a:pPr marL="991235" lvl="1" indent="-196850">
              <a:lnSpc>
                <a:spcPct val="150000"/>
              </a:lnSpc>
              <a:spcBef>
                <a:spcPts val="285"/>
              </a:spcBef>
              <a:buClr>
                <a:srgbClr val="FA00C8"/>
              </a:buClr>
              <a:buFont typeface="Arial"/>
              <a:buChar char="•"/>
              <a:tabLst>
                <a:tab pos="991235" algn="l"/>
                <a:tab pos="991869" algn="l"/>
              </a:tabLst>
            </a:pPr>
            <a:r>
              <a:rPr lang="en-GB" sz="1600" b="1" spc="95">
                <a:latin typeface="Century Gothic"/>
                <a:cs typeface="Century Gothic"/>
              </a:rPr>
              <a:t>INFN-</a:t>
            </a:r>
            <a:r>
              <a:rPr lang="en-GB" sz="1600" b="1" spc="110">
                <a:latin typeface="Century Gothic"/>
                <a:cs typeface="Century Gothic"/>
              </a:rPr>
              <a:t>PD</a:t>
            </a:r>
            <a:r>
              <a:rPr lang="en-GB" sz="1600" b="1" spc="-10">
                <a:latin typeface="Century Gothic"/>
                <a:cs typeface="Century Gothic"/>
              </a:rPr>
              <a:t> </a:t>
            </a:r>
            <a:r>
              <a:rPr lang="en-GB" sz="1600" b="1" spc="-10">
                <a:latin typeface="Century Gothic"/>
                <a:cs typeface="Century Gothic"/>
                <a:sym typeface="Wingdings" panose="05000000000000000000" pitchFamily="2" charset="2"/>
              </a:rPr>
              <a:t></a:t>
            </a:r>
            <a:r>
              <a:rPr lang="en-GB" sz="1600" b="1" spc="-10">
                <a:latin typeface="Century Gothic"/>
                <a:cs typeface="Century Gothic"/>
              </a:rPr>
              <a:t> 50 k</a:t>
            </a:r>
            <a:r>
              <a:rPr lang="en-GB" sz="1600" b="1" spc="-10">
                <a:latin typeface="Calibri"/>
                <a:cs typeface="Calibri"/>
              </a:rPr>
              <a:t>€</a:t>
            </a:r>
            <a:endParaRPr lang="en-GB" sz="1600" b="1" spc="-10">
              <a:latin typeface="Century Gothic"/>
              <a:cs typeface="Calibri"/>
            </a:endParaRPr>
          </a:p>
          <a:p>
            <a:pPr marL="1537335" lvl="2" indent="-285750">
              <a:spcBef>
                <a:spcPts val="285"/>
              </a:spcBef>
              <a:buClr>
                <a:srgbClr val="FA00C8"/>
              </a:buClr>
              <a:buFont typeface="Wingdings" panose="05000000000000000000" pitchFamily="2" charset="2"/>
              <a:buChar char="q"/>
              <a:tabLst>
                <a:tab pos="991235" algn="l"/>
                <a:tab pos="991869" algn="l"/>
              </a:tabLst>
            </a:pPr>
            <a:r>
              <a:rPr lang="en-GB" sz="1600">
                <a:latin typeface="Century Gothic"/>
                <a:cs typeface="Century Gothic"/>
              </a:rPr>
              <a:t>Personnel: 25 k</a:t>
            </a:r>
            <a:r>
              <a:rPr lang="en-GB" sz="1600" spc="-10">
                <a:latin typeface="Calibri"/>
                <a:cs typeface="Calibri"/>
              </a:rPr>
              <a:t>€</a:t>
            </a:r>
            <a:endParaRPr lang="en-GB" sz="1600" spc="-10">
              <a:latin typeface="Century Gothic"/>
              <a:cs typeface="Calibri"/>
            </a:endParaRPr>
          </a:p>
          <a:p>
            <a:pPr marL="1537335" lvl="2" indent="-285750">
              <a:spcBef>
                <a:spcPts val="285"/>
              </a:spcBef>
              <a:buClr>
                <a:srgbClr val="FA00C8"/>
              </a:buClr>
              <a:buFont typeface="Wingdings" panose="05000000000000000000" pitchFamily="2" charset="2"/>
              <a:buChar char="q"/>
              <a:tabLst>
                <a:tab pos="991235" algn="l"/>
                <a:tab pos="991869" algn="l"/>
              </a:tabLst>
            </a:pPr>
            <a:r>
              <a:rPr lang="en-GB" sz="1600">
                <a:latin typeface="Century Gothic"/>
                <a:cs typeface="Century Gothic"/>
              </a:rPr>
              <a:t>Consumables: 15 k</a:t>
            </a:r>
            <a:r>
              <a:rPr lang="en-GB" sz="1600" spc="-10">
                <a:latin typeface="Calibri"/>
                <a:cs typeface="Calibri"/>
              </a:rPr>
              <a:t>€</a:t>
            </a:r>
            <a:endParaRPr lang="en-GB" sz="1600" spc="-10">
              <a:latin typeface="Century Gothic"/>
              <a:cs typeface="Calibri"/>
            </a:endParaRPr>
          </a:p>
          <a:p>
            <a:pPr marL="1537335" lvl="2" indent="-285750">
              <a:spcBef>
                <a:spcPts val="285"/>
              </a:spcBef>
              <a:buClr>
                <a:srgbClr val="FA00C8"/>
              </a:buClr>
              <a:buFont typeface="Wingdings" panose="05000000000000000000" pitchFamily="2" charset="2"/>
              <a:buChar char="q"/>
              <a:tabLst>
                <a:tab pos="991235" algn="l"/>
                <a:tab pos="991869" algn="l"/>
              </a:tabLst>
            </a:pPr>
            <a:r>
              <a:rPr lang="en-GB" sz="1600">
                <a:latin typeface="Century Gothic"/>
                <a:cs typeface="Century Gothic"/>
              </a:rPr>
              <a:t>Travels: 10 k</a:t>
            </a:r>
            <a:r>
              <a:rPr lang="en-GB" sz="1600" spc="-10">
                <a:latin typeface="Calibri"/>
                <a:cs typeface="Calibri"/>
              </a:rPr>
              <a:t>€</a:t>
            </a:r>
            <a:endParaRPr lang="en-GB" sz="1600">
              <a:latin typeface="Century Gothic"/>
              <a:cs typeface="Century Gothic"/>
            </a:endParaRPr>
          </a:p>
          <a:p>
            <a:pPr marL="991235" lvl="1" indent="-196850">
              <a:lnSpc>
                <a:spcPct val="150000"/>
              </a:lnSpc>
              <a:spcBef>
                <a:spcPts val="315"/>
              </a:spcBef>
              <a:buClr>
                <a:srgbClr val="FA00C8"/>
              </a:buClr>
              <a:buFont typeface="Arial"/>
              <a:buChar char="•"/>
              <a:tabLst>
                <a:tab pos="991235" algn="l"/>
                <a:tab pos="991869" algn="l"/>
              </a:tabLst>
            </a:pPr>
            <a:r>
              <a:rPr lang="en-GB" sz="1600" b="1" spc="95">
                <a:latin typeface="Century Gothic"/>
                <a:cs typeface="Century Gothic"/>
              </a:rPr>
              <a:t>INFN-</a:t>
            </a:r>
            <a:r>
              <a:rPr lang="en-GB" sz="1600" b="1" spc="114">
                <a:latin typeface="Century Gothic"/>
                <a:cs typeface="Century Gothic"/>
              </a:rPr>
              <a:t>LNL</a:t>
            </a:r>
            <a:r>
              <a:rPr lang="en-GB" sz="1600" b="1" spc="195">
                <a:latin typeface="Century Gothic"/>
                <a:cs typeface="Century Gothic"/>
              </a:rPr>
              <a:t> </a:t>
            </a:r>
            <a:r>
              <a:rPr lang="en-GB" sz="1600" b="1">
                <a:latin typeface="Century Gothic"/>
                <a:cs typeface="Century Gothic"/>
                <a:sym typeface="Wingdings" panose="05000000000000000000" pitchFamily="2" charset="2"/>
              </a:rPr>
              <a:t></a:t>
            </a:r>
            <a:r>
              <a:rPr lang="en-GB" sz="1600" b="1" spc="160">
                <a:latin typeface="Century Gothic"/>
                <a:cs typeface="Century Gothic"/>
              </a:rPr>
              <a:t> </a:t>
            </a:r>
            <a:r>
              <a:rPr lang="en-GB" sz="1600" b="1" spc="70">
                <a:latin typeface="Century Gothic"/>
                <a:cs typeface="Century Gothic"/>
              </a:rPr>
              <a:t>25k</a:t>
            </a:r>
            <a:r>
              <a:rPr lang="en-GB" sz="1600" b="1" spc="70">
                <a:latin typeface="Calibri"/>
                <a:cs typeface="Calibri"/>
              </a:rPr>
              <a:t>€</a:t>
            </a:r>
            <a:endParaRPr lang="en-GB" sz="1600" b="1" spc="70">
              <a:latin typeface="Century Gothic"/>
              <a:cs typeface="Calibri"/>
            </a:endParaRPr>
          </a:p>
          <a:p>
            <a:pPr marL="1537335" lvl="2" indent="-285750">
              <a:spcBef>
                <a:spcPts val="285"/>
              </a:spcBef>
              <a:buClr>
                <a:srgbClr val="FA00C8"/>
              </a:buClr>
              <a:buFont typeface="Wingdings" panose="05000000000000000000" pitchFamily="2" charset="2"/>
              <a:buChar char="q"/>
              <a:tabLst>
                <a:tab pos="991235" algn="l"/>
                <a:tab pos="991869" algn="l"/>
              </a:tabLst>
            </a:pPr>
            <a:r>
              <a:rPr lang="en-GB" sz="1600">
                <a:latin typeface="Century Gothic"/>
                <a:cs typeface="Century Gothic"/>
              </a:rPr>
              <a:t>Personnel: 15 k</a:t>
            </a:r>
            <a:r>
              <a:rPr lang="en-GB" sz="1600" spc="-10">
                <a:latin typeface="Calibri"/>
                <a:cs typeface="Calibri"/>
              </a:rPr>
              <a:t>€</a:t>
            </a:r>
            <a:endParaRPr lang="en-GB" sz="1600" spc="-10">
              <a:latin typeface="Century Gothic"/>
              <a:cs typeface="Calibri"/>
            </a:endParaRPr>
          </a:p>
          <a:p>
            <a:pPr marL="1537335" lvl="2" indent="-285750">
              <a:spcBef>
                <a:spcPts val="285"/>
              </a:spcBef>
              <a:buClr>
                <a:srgbClr val="FA00C8"/>
              </a:buClr>
              <a:buFont typeface="Wingdings" panose="05000000000000000000" pitchFamily="2" charset="2"/>
              <a:buChar char="q"/>
              <a:tabLst>
                <a:tab pos="991235" algn="l"/>
                <a:tab pos="991869" algn="l"/>
              </a:tabLst>
            </a:pPr>
            <a:r>
              <a:rPr lang="en-GB" sz="1600">
                <a:latin typeface="Century Gothic"/>
                <a:cs typeface="Century Gothic"/>
              </a:rPr>
              <a:t>Consumables: 4 k</a:t>
            </a:r>
            <a:r>
              <a:rPr lang="en-GB" sz="1600" spc="-10">
                <a:latin typeface="Calibri"/>
                <a:cs typeface="Calibri"/>
              </a:rPr>
              <a:t>€</a:t>
            </a:r>
            <a:endParaRPr lang="en-GB" sz="1600" spc="-10">
              <a:latin typeface="Century Gothic"/>
              <a:cs typeface="Calibri"/>
            </a:endParaRPr>
          </a:p>
          <a:p>
            <a:pPr marL="1537335" lvl="2" indent="-285750">
              <a:spcBef>
                <a:spcPts val="285"/>
              </a:spcBef>
              <a:buClr>
                <a:srgbClr val="FA00C8"/>
              </a:buClr>
              <a:buFont typeface="Wingdings" panose="05000000000000000000" pitchFamily="2" charset="2"/>
              <a:buChar char="q"/>
              <a:tabLst>
                <a:tab pos="991235" algn="l"/>
                <a:tab pos="991869" algn="l"/>
              </a:tabLst>
            </a:pPr>
            <a:r>
              <a:rPr lang="en-GB" sz="1600">
                <a:latin typeface="Century Gothic"/>
                <a:cs typeface="Century Gothic"/>
              </a:rPr>
              <a:t>Travels: 6 k</a:t>
            </a:r>
            <a:r>
              <a:rPr lang="en-GB" sz="1600" spc="-10">
                <a:latin typeface="Calibri"/>
                <a:cs typeface="Calibri"/>
              </a:rPr>
              <a:t>€</a:t>
            </a:r>
            <a:endParaRPr lang="en-GB" sz="1600">
              <a:latin typeface="Century Gothic"/>
              <a:cs typeface="Century Gothic"/>
            </a:endParaRPr>
          </a:p>
          <a:p>
            <a:pPr marL="991235" lvl="1" indent="-196850">
              <a:lnSpc>
                <a:spcPct val="150000"/>
              </a:lnSpc>
              <a:spcBef>
                <a:spcPts val="380"/>
              </a:spcBef>
              <a:buClr>
                <a:srgbClr val="FA00C8"/>
              </a:buClr>
              <a:buFont typeface="Arial"/>
              <a:buChar char="•"/>
              <a:tabLst>
                <a:tab pos="991235" algn="l"/>
                <a:tab pos="991869" algn="l"/>
              </a:tabLst>
            </a:pPr>
            <a:r>
              <a:rPr lang="en-GB" sz="1600" b="1" spc="90">
                <a:latin typeface="Century Gothic"/>
                <a:cs typeface="Century Gothic"/>
              </a:rPr>
              <a:t>ISOLDE-</a:t>
            </a:r>
            <a:r>
              <a:rPr lang="en-GB" sz="1600" b="1" spc="70">
                <a:latin typeface="Century Gothic"/>
                <a:cs typeface="Century Gothic"/>
              </a:rPr>
              <a:t>FACILITY-</a:t>
            </a:r>
            <a:r>
              <a:rPr lang="en-GB" sz="1600" b="1" spc="60">
                <a:latin typeface="Century Gothic"/>
                <a:cs typeface="Century Gothic"/>
              </a:rPr>
              <a:t>CERN</a:t>
            </a:r>
            <a:r>
              <a:rPr lang="en-GB" sz="1600" b="1" spc="145">
                <a:latin typeface="Century Gothic"/>
                <a:cs typeface="Century Gothic"/>
              </a:rPr>
              <a:t> </a:t>
            </a:r>
            <a:r>
              <a:rPr lang="en-GB" sz="1600" b="1">
                <a:latin typeface="Century Gothic"/>
                <a:cs typeface="Century Gothic"/>
                <a:sym typeface="Wingdings" panose="05000000000000000000" pitchFamily="2" charset="2"/>
              </a:rPr>
              <a:t></a:t>
            </a:r>
            <a:r>
              <a:rPr lang="en-GB" sz="1600" b="1">
                <a:latin typeface="Century Gothic"/>
                <a:cs typeface="Century Gothic"/>
              </a:rPr>
              <a:t> </a:t>
            </a:r>
            <a:r>
              <a:rPr lang="en-GB" sz="1600" b="1" spc="65">
                <a:latin typeface="Century Gothic"/>
                <a:cs typeface="Century Gothic"/>
              </a:rPr>
              <a:t>25k</a:t>
            </a:r>
            <a:r>
              <a:rPr lang="en-GB" sz="1600" b="1" spc="65">
                <a:latin typeface="Calibri"/>
                <a:cs typeface="Calibri"/>
              </a:rPr>
              <a:t>€</a:t>
            </a:r>
            <a:endParaRPr lang="en-GB" sz="1600" b="1" spc="-10">
              <a:latin typeface="Century Gothic"/>
              <a:cs typeface="Calibri"/>
            </a:endParaRPr>
          </a:p>
          <a:p>
            <a:pPr marL="1537335" lvl="2" indent="-285750">
              <a:spcBef>
                <a:spcPts val="285"/>
              </a:spcBef>
              <a:buClr>
                <a:srgbClr val="FA00C8"/>
              </a:buClr>
              <a:buFont typeface="Wingdings" panose="05000000000000000000" pitchFamily="2" charset="2"/>
              <a:buChar char="q"/>
              <a:tabLst>
                <a:tab pos="991235" algn="l"/>
                <a:tab pos="991869" algn="l"/>
              </a:tabLst>
            </a:pPr>
            <a:r>
              <a:rPr lang="en-GB" sz="1600">
                <a:latin typeface="Century Gothic"/>
                <a:cs typeface="Century Gothic"/>
              </a:rPr>
              <a:t>Consumables: 20 k</a:t>
            </a:r>
            <a:r>
              <a:rPr lang="en-GB" sz="1600" spc="-10">
                <a:latin typeface="Calibri"/>
                <a:cs typeface="Calibri"/>
              </a:rPr>
              <a:t>€</a:t>
            </a:r>
            <a:endParaRPr lang="en-GB" sz="1600" spc="-10">
              <a:latin typeface="Century Gothic"/>
              <a:cs typeface="Calibri"/>
            </a:endParaRPr>
          </a:p>
          <a:p>
            <a:pPr marL="1537335" lvl="2" indent="-285750">
              <a:spcBef>
                <a:spcPts val="285"/>
              </a:spcBef>
              <a:buClr>
                <a:srgbClr val="FA00C8"/>
              </a:buClr>
              <a:buFont typeface="Wingdings" panose="05000000000000000000" pitchFamily="2" charset="2"/>
              <a:buChar char="q"/>
              <a:tabLst>
                <a:tab pos="991235" algn="l"/>
                <a:tab pos="991869" algn="l"/>
              </a:tabLst>
            </a:pPr>
            <a:r>
              <a:rPr lang="en-GB" sz="1600">
                <a:latin typeface="Century Gothic"/>
                <a:cs typeface="Century Gothic"/>
              </a:rPr>
              <a:t>Travels: 5 k</a:t>
            </a:r>
            <a:r>
              <a:rPr lang="en-GB" sz="1600" spc="-10">
                <a:latin typeface="Calibri"/>
                <a:cs typeface="Calibri"/>
              </a:rPr>
              <a:t>€</a:t>
            </a:r>
          </a:p>
          <a:p>
            <a:pPr marL="794385" lvl="1">
              <a:lnSpc>
                <a:spcPct val="150000"/>
              </a:lnSpc>
              <a:spcBef>
                <a:spcPts val="380"/>
              </a:spcBef>
              <a:buClr>
                <a:srgbClr val="FA00C8"/>
              </a:buClr>
              <a:tabLst>
                <a:tab pos="991235" algn="l"/>
                <a:tab pos="991869" algn="l"/>
              </a:tabLst>
            </a:pPr>
            <a:endParaRPr lang="en-GB" spc="65">
              <a:latin typeface="Century Gothic"/>
              <a:cs typeface="Calibri"/>
            </a:endParaRPr>
          </a:p>
        </p:txBody>
      </p:sp>
    </p:spTree>
    <p:extLst>
      <p:ext uri="{BB962C8B-B14F-4D97-AF65-F5344CB8AC3E}">
        <p14:creationId xmlns:p14="http://schemas.microsoft.com/office/powerpoint/2010/main" val="30128317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
            <a:extLst>
              <a:ext uri="{FF2B5EF4-FFF2-40B4-BE49-F238E27FC236}">
                <a16:creationId xmlns:a16="http://schemas.microsoft.com/office/drawing/2014/main" id="{DB261AFC-509E-9F46-992A-58F8196358ED}"/>
              </a:ext>
            </a:extLst>
          </p:cNvPr>
          <p:cNvSpPr txBox="1"/>
          <p:nvPr/>
        </p:nvSpPr>
        <p:spPr>
          <a:xfrm>
            <a:off x="479376" y="1988840"/>
            <a:ext cx="4472571" cy="707886"/>
          </a:xfrm>
          <a:prstGeom prst="rect">
            <a:avLst/>
          </a:prstGeom>
          <a:noFill/>
        </p:spPr>
        <p:txBody>
          <a:bodyPr wrap="none" rtlCol="0">
            <a:spAutoFit/>
          </a:bodyPr>
          <a:lstStyle/>
          <a:p>
            <a:r>
              <a:rPr lang="en-GB" sz="4000" b="1" i="1" u="sng">
                <a:solidFill>
                  <a:schemeClr val="bg1"/>
                </a:solidFill>
                <a:latin typeface="Calibri" panose="020F0502020204030204" pitchFamily="34" charset="0"/>
                <a:cs typeface="Calibri" panose="020F0502020204030204" pitchFamily="34" charset="0"/>
              </a:rPr>
              <a:t>Contact information</a:t>
            </a:r>
          </a:p>
        </p:txBody>
      </p:sp>
      <p:sp>
        <p:nvSpPr>
          <p:cNvPr id="3" name="object 3"/>
          <p:cNvSpPr txBox="1"/>
          <p:nvPr/>
        </p:nvSpPr>
        <p:spPr>
          <a:xfrm>
            <a:off x="709347" y="2796529"/>
            <a:ext cx="4104455" cy="2505173"/>
          </a:xfrm>
          <a:prstGeom prst="rect">
            <a:avLst/>
          </a:prstGeom>
        </p:spPr>
        <p:txBody>
          <a:bodyPr vert="horz" wrap="square" lIns="0" tIns="12065" rIns="0" bIns="0" rtlCol="0">
            <a:spAutoFit/>
          </a:bodyPr>
          <a:lstStyle/>
          <a:p>
            <a:pPr marL="12700">
              <a:lnSpc>
                <a:spcPct val="100000"/>
              </a:lnSpc>
              <a:spcBef>
                <a:spcPts val="1320"/>
              </a:spcBef>
            </a:pPr>
            <a:r>
              <a:rPr sz="2400" b="1" spc="-10">
                <a:solidFill>
                  <a:schemeClr val="bg1"/>
                </a:solidFill>
                <a:latin typeface="Tahoma"/>
                <a:cs typeface="Tahoma"/>
              </a:rPr>
              <a:t>PEPATO</a:t>
            </a:r>
            <a:r>
              <a:rPr sz="2400" b="1" spc="-85">
                <a:solidFill>
                  <a:schemeClr val="bg1"/>
                </a:solidFill>
                <a:latin typeface="Tahoma"/>
                <a:cs typeface="Tahoma"/>
              </a:rPr>
              <a:t> </a:t>
            </a:r>
            <a:r>
              <a:rPr sz="2400" b="1" spc="-10">
                <a:solidFill>
                  <a:schemeClr val="bg1"/>
                </a:solidFill>
                <a:latin typeface="Tahoma"/>
                <a:cs typeface="Tahoma"/>
              </a:rPr>
              <a:t>ADRIANO</a:t>
            </a:r>
            <a:endParaRPr sz="2400">
              <a:solidFill>
                <a:schemeClr val="bg1"/>
              </a:solidFill>
              <a:latin typeface="Tahoma"/>
              <a:cs typeface="Tahoma"/>
            </a:endParaRPr>
          </a:p>
          <a:p>
            <a:pPr marL="12700" marR="639445">
              <a:lnSpc>
                <a:spcPct val="200000"/>
              </a:lnSpc>
              <a:spcBef>
                <a:spcPts val="20"/>
              </a:spcBef>
            </a:pPr>
            <a:r>
              <a:rPr sz="1400" u="sng">
                <a:solidFill>
                  <a:schemeClr val="bg1"/>
                </a:solidFill>
                <a:latin typeface="Tahoma"/>
                <a:cs typeface="Tahoma"/>
              </a:rPr>
              <a:t>TITLE</a:t>
            </a:r>
            <a:r>
              <a:rPr sz="1400">
                <a:solidFill>
                  <a:schemeClr val="bg1"/>
                </a:solidFill>
                <a:latin typeface="Tahoma"/>
                <a:cs typeface="Tahoma"/>
              </a:rPr>
              <a:t>:</a:t>
            </a:r>
            <a:r>
              <a:rPr sz="1400" spc="105">
                <a:solidFill>
                  <a:schemeClr val="bg1"/>
                </a:solidFill>
                <a:latin typeface="Tahoma"/>
                <a:cs typeface="Tahoma"/>
              </a:rPr>
              <a:t> </a:t>
            </a:r>
            <a:r>
              <a:rPr sz="1400">
                <a:solidFill>
                  <a:schemeClr val="bg1"/>
                </a:solidFill>
                <a:latin typeface="Tahoma"/>
                <a:cs typeface="Tahoma"/>
              </a:rPr>
              <a:t>DIRIGENTE</a:t>
            </a:r>
            <a:r>
              <a:rPr sz="1400" spc="120">
                <a:solidFill>
                  <a:schemeClr val="bg1"/>
                </a:solidFill>
                <a:latin typeface="Tahoma"/>
                <a:cs typeface="Tahoma"/>
              </a:rPr>
              <a:t> </a:t>
            </a:r>
            <a:r>
              <a:rPr sz="1400" spc="-10">
                <a:solidFill>
                  <a:schemeClr val="bg1"/>
                </a:solidFill>
                <a:latin typeface="Tahoma"/>
                <a:cs typeface="Tahoma"/>
              </a:rPr>
              <a:t>TECNOLOGO </a:t>
            </a:r>
            <a:endParaRPr lang="it-IT" sz="1400" spc="-10">
              <a:solidFill>
                <a:schemeClr val="bg1"/>
              </a:solidFill>
              <a:latin typeface="Tahoma"/>
              <a:cs typeface="Tahoma"/>
            </a:endParaRPr>
          </a:p>
          <a:p>
            <a:pPr marL="12700" marR="639445">
              <a:lnSpc>
                <a:spcPct val="200000"/>
              </a:lnSpc>
              <a:spcBef>
                <a:spcPts val="20"/>
              </a:spcBef>
            </a:pPr>
            <a:r>
              <a:rPr sz="1400" u="sng">
                <a:solidFill>
                  <a:schemeClr val="bg1"/>
                </a:solidFill>
                <a:latin typeface="Tahoma"/>
                <a:cs typeface="Tahoma"/>
              </a:rPr>
              <a:t>PHONE</a:t>
            </a:r>
            <a:r>
              <a:rPr sz="1400">
                <a:solidFill>
                  <a:schemeClr val="bg1"/>
                </a:solidFill>
                <a:latin typeface="Tahoma"/>
                <a:cs typeface="Tahoma"/>
              </a:rPr>
              <a:t>:</a:t>
            </a:r>
            <a:r>
              <a:rPr sz="1400" spc="60">
                <a:solidFill>
                  <a:schemeClr val="bg1"/>
                </a:solidFill>
                <a:latin typeface="Tahoma"/>
                <a:cs typeface="Tahoma"/>
              </a:rPr>
              <a:t> </a:t>
            </a:r>
            <a:r>
              <a:rPr sz="1400">
                <a:solidFill>
                  <a:schemeClr val="bg1"/>
                </a:solidFill>
                <a:latin typeface="Tahoma"/>
                <a:cs typeface="Tahoma"/>
              </a:rPr>
              <a:t>+39</a:t>
            </a:r>
            <a:r>
              <a:rPr sz="1400" spc="60">
                <a:solidFill>
                  <a:schemeClr val="bg1"/>
                </a:solidFill>
                <a:latin typeface="Tahoma"/>
                <a:cs typeface="Tahoma"/>
              </a:rPr>
              <a:t> </a:t>
            </a:r>
            <a:r>
              <a:rPr sz="1400">
                <a:solidFill>
                  <a:schemeClr val="bg1"/>
                </a:solidFill>
                <a:latin typeface="Tahoma"/>
                <a:cs typeface="Tahoma"/>
              </a:rPr>
              <a:t>049</a:t>
            </a:r>
            <a:r>
              <a:rPr sz="1400" spc="60">
                <a:solidFill>
                  <a:schemeClr val="bg1"/>
                </a:solidFill>
                <a:latin typeface="Tahoma"/>
                <a:cs typeface="Tahoma"/>
              </a:rPr>
              <a:t> </a:t>
            </a:r>
            <a:r>
              <a:rPr sz="1400" spc="-10">
                <a:solidFill>
                  <a:schemeClr val="bg1"/>
                </a:solidFill>
                <a:latin typeface="Tahoma"/>
                <a:cs typeface="Tahoma"/>
              </a:rPr>
              <a:t>9677015</a:t>
            </a:r>
            <a:endParaRPr sz="1400">
              <a:solidFill>
                <a:schemeClr val="bg1"/>
              </a:solidFill>
              <a:latin typeface="Tahoma"/>
              <a:cs typeface="Tahoma"/>
            </a:endParaRPr>
          </a:p>
          <a:p>
            <a:pPr>
              <a:lnSpc>
                <a:spcPct val="100000"/>
              </a:lnSpc>
              <a:spcBef>
                <a:spcPts val="15"/>
              </a:spcBef>
            </a:pPr>
            <a:endParaRPr sz="1200">
              <a:solidFill>
                <a:schemeClr val="bg1"/>
              </a:solidFill>
              <a:latin typeface="Tahoma"/>
              <a:cs typeface="Tahoma"/>
            </a:endParaRPr>
          </a:p>
          <a:p>
            <a:pPr marL="12700">
              <a:lnSpc>
                <a:spcPct val="100000"/>
              </a:lnSpc>
            </a:pPr>
            <a:r>
              <a:rPr sz="1400" u="sng">
                <a:solidFill>
                  <a:schemeClr val="bg1"/>
                </a:solidFill>
                <a:latin typeface="Tahoma"/>
                <a:cs typeface="Tahoma"/>
              </a:rPr>
              <a:t>MOBILE</a:t>
            </a:r>
            <a:r>
              <a:rPr sz="1400">
                <a:solidFill>
                  <a:schemeClr val="bg1"/>
                </a:solidFill>
                <a:latin typeface="Tahoma"/>
                <a:cs typeface="Tahoma"/>
              </a:rPr>
              <a:t>:</a:t>
            </a:r>
            <a:r>
              <a:rPr sz="1400" spc="60">
                <a:solidFill>
                  <a:schemeClr val="bg1"/>
                </a:solidFill>
                <a:latin typeface="Tahoma"/>
                <a:cs typeface="Tahoma"/>
              </a:rPr>
              <a:t> </a:t>
            </a:r>
            <a:r>
              <a:rPr sz="1400">
                <a:solidFill>
                  <a:schemeClr val="bg1"/>
                </a:solidFill>
                <a:latin typeface="Tahoma"/>
                <a:cs typeface="Tahoma"/>
              </a:rPr>
              <a:t>+39</a:t>
            </a:r>
            <a:r>
              <a:rPr sz="1400" spc="65">
                <a:solidFill>
                  <a:schemeClr val="bg1"/>
                </a:solidFill>
                <a:latin typeface="Tahoma"/>
                <a:cs typeface="Tahoma"/>
              </a:rPr>
              <a:t> </a:t>
            </a:r>
            <a:r>
              <a:rPr sz="1400">
                <a:solidFill>
                  <a:schemeClr val="bg1"/>
                </a:solidFill>
                <a:latin typeface="Tahoma"/>
                <a:cs typeface="Tahoma"/>
              </a:rPr>
              <a:t>393</a:t>
            </a:r>
            <a:r>
              <a:rPr sz="1400" spc="75">
                <a:solidFill>
                  <a:schemeClr val="bg1"/>
                </a:solidFill>
                <a:latin typeface="Tahoma"/>
                <a:cs typeface="Tahoma"/>
              </a:rPr>
              <a:t> </a:t>
            </a:r>
            <a:r>
              <a:rPr sz="1400" spc="-10">
                <a:solidFill>
                  <a:schemeClr val="bg1"/>
                </a:solidFill>
                <a:latin typeface="Tahoma"/>
                <a:cs typeface="Tahoma"/>
              </a:rPr>
              <a:t>4342517</a:t>
            </a:r>
            <a:endParaRPr sz="1400">
              <a:solidFill>
                <a:schemeClr val="bg1"/>
              </a:solidFill>
              <a:latin typeface="Tahoma"/>
              <a:cs typeface="Tahoma"/>
            </a:endParaRPr>
          </a:p>
          <a:p>
            <a:pPr marL="12700" marR="297180">
              <a:lnSpc>
                <a:spcPct val="200000"/>
              </a:lnSpc>
            </a:pPr>
            <a:r>
              <a:rPr sz="1400" u="sng">
                <a:solidFill>
                  <a:schemeClr val="bg1"/>
                </a:solidFill>
                <a:latin typeface="Tahoma"/>
                <a:cs typeface="Tahoma"/>
              </a:rPr>
              <a:t>E-MAIL</a:t>
            </a:r>
            <a:r>
              <a:rPr sz="1400">
                <a:solidFill>
                  <a:schemeClr val="bg1"/>
                </a:solidFill>
                <a:latin typeface="Tahoma"/>
                <a:cs typeface="Tahoma"/>
              </a:rPr>
              <a:t>:</a:t>
            </a:r>
            <a:r>
              <a:rPr sz="1400" spc="425">
                <a:solidFill>
                  <a:schemeClr val="bg1"/>
                </a:solidFill>
                <a:latin typeface="Tahoma"/>
                <a:cs typeface="Tahoma"/>
              </a:rPr>
              <a:t> </a:t>
            </a:r>
            <a:r>
              <a:rPr sz="1400" spc="-10">
                <a:solidFill>
                  <a:schemeClr val="bg1"/>
                </a:solidFill>
                <a:latin typeface="Tahoma"/>
                <a:cs typeface="Tahoma"/>
                <a:hlinkClick r:id="rId2"/>
              </a:rPr>
              <a:t>adriano.pepato@pd.infn.it</a:t>
            </a:r>
            <a:r>
              <a:rPr sz="1400" spc="-10">
                <a:solidFill>
                  <a:schemeClr val="bg1"/>
                </a:solidFill>
                <a:latin typeface="Tahoma"/>
                <a:cs typeface="Tahoma"/>
              </a:rPr>
              <a:t> </a:t>
            </a:r>
            <a:endParaRPr lang="it-IT" sz="1400" spc="-10">
              <a:solidFill>
                <a:schemeClr val="bg1"/>
              </a:solidFill>
              <a:latin typeface="Tahoma"/>
              <a:cs typeface="Tahoma"/>
            </a:endParaRPr>
          </a:p>
          <a:p>
            <a:pPr marL="12700" marR="297180">
              <a:lnSpc>
                <a:spcPct val="200000"/>
              </a:lnSpc>
            </a:pPr>
            <a:r>
              <a:rPr sz="1400" u="sng">
                <a:solidFill>
                  <a:schemeClr val="bg1"/>
                </a:solidFill>
                <a:latin typeface="Tahoma"/>
                <a:cs typeface="Tahoma"/>
              </a:rPr>
              <a:t>WEBSITE</a:t>
            </a:r>
            <a:r>
              <a:rPr sz="1400">
                <a:solidFill>
                  <a:schemeClr val="bg1"/>
                </a:solidFill>
                <a:latin typeface="Tahoma"/>
                <a:cs typeface="Tahoma"/>
              </a:rPr>
              <a:t>:</a:t>
            </a:r>
            <a:r>
              <a:rPr sz="1400" spc="125">
                <a:solidFill>
                  <a:schemeClr val="bg1"/>
                </a:solidFill>
                <a:latin typeface="Tahoma"/>
                <a:cs typeface="Tahoma"/>
              </a:rPr>
              <a:t> </a:t>
            </a:r>
            <a:r>
              <a:rPr sz="1400" spc="-10">
                <a:solidFill>
                  <a:schemeClr val="bg1"/>
                </a:solidFill>
                <a:latin typeface="Tahoma"/>
                <a:cs typeface="Tahoma"/>
              </a:rPr>
              <a:t>https://</a:t>
            </a:r>
            <a:r>
              <a:rPr sz="1400" spc="-10">
                <a:solidFill>
                  <a:schemeClr val="bg1"/>
                </a:solidFill>
                <a:latin typeface="Tahoma"/>
                <a:cs typeface="Tahoma"/>
                <a:hlinkClick r:id="rId3"/>
              </a:rPr>
              <a:t>www.pd.infn.it/eng/</a:t>
            </a:r>
            <a:endParaRPr sz="1400">
              <a:solidFill>
                <a:schemeClr val="bg1"/>
              </a:solidFill>
              <a:latin typeface="Tahoma"/>
              <a:cs typeface="Tahoma"/>
            </a:endParaRPr>
          </a:p>
        </p:txBody>
      </p:sp>
      <p:sp>
        <p:nvSpPr>
          <p:cNvPr id="4" name="TextBox 2">
            <a:extLst>
              <a:ext uri="{FF2B5EF4-FFF2-40B4-BE49-F238E27FC236}">
                <a16:creationId xmlns:a16="http://schemas.microsoft.com/office/drawing/2014/main" id="{DB261AFC-509E-9F46-992A-58F8196358ED}"/>
              </a:ext>
            </a:extLst>
          </p:cNvPr>
          <p:cNvSpPr txBox="1"/>
          <p:nvPr/>
        </p:nvSpPr>
        <p:spPr>
          <a:xfrm>
            <a:off x="5231904" y="763638"/>
            <a:ext cx="7120717" cy="923330"/>
          </a:xfrm>
          <a:prstGeom prst="rect">
            <a:avLst/>
          </a:prstGeom>
          <a:noFill/>
        </p:spPr>
        <p:txBody>
          <a:bodyPr wrap="square" rtlCol="0">
            <a:spAutoFit/>
          </a:bodyPr>
          <a:lstStyle/>
          <a:p>
            <a:r>
              <a:rPr lang="en-GB" sz="5400" b="1" i="1">
                <a:solidFill>
                  <a:schemeClr val="bg1"/>
                </a:solidFill>
                <a:latin typeface="Brush Script MT" panose="03060802040406070304" pitchFamily="66" charset="0"/>
                <a:cs typeface="Calibri" panose="020F0502020204030204" pitchFamily="34" charset="0"/>
              </a:rPr>
              <a:t>Thank you for your attention!</a:t>
            </a:r>
          </a:p>
        </p:txBody>
      </p:sp>
    </p:spTree>
    <p:extLst>
      <p:ext uri="{BB962C8B-B14F-4D97-AF65-F5344CB8AC3E}">
        <p14:creationId xmlns:p14="http://schemas.microsoft.com/office/powerpoint/2010/main" val="248242835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F7A1A58B-7BA1-7E42-8231-6D1CB1C760B1}" type="slidenum">
              <a:rPr lang="en-US" smtClean="0"/>
              <a:pPr/>
              <a:t>14</a:t>
            </a:fld>
            <a:endParaRPr lang="en-US"/>
          </a:p>
        </p:txBody>
      </p:sp>
      <p:sp>
        <p:nvSpPr>
          <p:cNvPr id="3" name="Segnaposto piè di pagina 2"/>
          <p:cNvSpPr>
            <a:spLocks noGrp="1"/>
          </p:cNvSpPr>
          <p:nvPr>
            <p:ph type="ftr" sz="quarter" idx="11"/>
          </p:nvPr>
        </p:nvSpPr>
        <p:spPr>
          <a:xfrm>
            <a:off x="3226345" y="6473892"/>
            <a:ext cx="5760000" cy="365125"/>
          </a:xfrm>
        </p:spPr>
        <p:txBody>
          <a:bodyPr/>
          <a:lstStyle/>
          <a:p>
            <a:r>
              <a:rPr lang="en-US" dirty="0"/>
              <a:t>Eng. Adriano </a:t>
            </a:r>
            <a:r>
              <a:rPr lang="en-US" dirty="0" err="1"/>
              <a:t>Pepato</a:t>
            </a:r>
            <a:r>
              <a:rPr lang="en-US" dirty="0"/>
              <a:t>  –  I.FAST IIF  –  Nov. 16</a:t>
            </a:r>
            <a:r>
              <a:rPr lang="en-US" baseline="30000" dirty="0"/>
              <a:t>th</a:t>
            </a:r>
            <a:r>
              <a:rPr lang="en-US" dirty="0"/>
              <a:t>, 2022</a:t>
            </a:r>
          </a:p>
        </p:txBody>
      </p:sp>
      <p:pic>
        <p:nvPicPr>
          <p:cNvPr id="6" name="Immagine 5"/>
          <p:cNvPicPr>
            <a:picLocks noChangeAspect="1"/>
          </p:cNvPicPr>
          <p:nvPr/>
        </p:nvPicPr>
        <p:blipFill rotWithShape="1">
          <a:blip r:embed="rId2"/>
          <a:srcRect l="4231" t="2995"/>
          <a:stretch/>
        </p:blipFill>
        <p:spPr>
          <a:xfrm>
            <a:off x="0" y="0"/>
            <a:ext cx="2751866" cy="3832629"/>
          </a:xfrm>
          <a:prstGeom prst="rect">
            <a:avLst/>
          </a:prstGeom>
        </p:spPr>
      </p:pic>
      <p:pic>
        <p:nvPicPr>
          <p:cNvPr id="7" name="Immagine 6"/>
          <p:cNvPicPr>
            <a:picLocks noChangeAspect="1"/>
          </p:cNvPicPr>
          <p:nvPr/>
        </p:nvPicPr>
        <p:blipFill rotWithShape="1">
          <a:blip r:embed="rId3"/>
          <a:srcRect l="6577" t="4853" r="2983" b="3117"/>
          <a:stretch/>
        </p:blipFill>
        <p:spPr>
          <a:xfrm>
            <a:off x="2181963" y="2896867"/>
            <a:ext cx="2707231" cy="3577025"/>
          </a:xfrm>
          <a:prstGeom prst="rect">
            <a:avLst/>
          </a:prstGeom>
        </p:spPr>
      </p:pic>
      <p:grpSp>
        <p:nvGrpSpPr>
          <p:cNvPr id="14" name="Gruppo 13"/>
          <p:cNvGrpSpPr/>
          <p:nvPr/>
        </p:nvGrpSpPr>
        <p:grpSpPr>
          <a:xfrm>
            <a:off x="9439955" y="71441"/>
            <a:ext cx="2390379" cy="4586989"/>
            <a:chOff x="7037878" y="2512686"/>
            <a:chExt cx="1806085" cy="3733673"/>
          </a:xfrm>
        </p:grpSpPr>
        <p:grpSp>
          <p:nvGrpSpPr>
            <p:cNvPr id="12" name="Gruppo 11"/>
            <p:cNvGrpSpPr/>
            <p:nvPr/>
          </p:nvGrpSpPr>
          <p:grpSpPr>
            <a:xfrm>
              <a:off x="7037878" y="2528888"/>
              <a:ext cx="1806085" cy="3717471"/>
              <a:chOff x="6849391" y="3085148"/>
              <a:chExt cx="1806085" cy="3717471"/>
            </a:xfrm>
          </p:grpSpPr>
          <p:pic>
            <p:nvPicPr>
              <p:cNvPr id="9" name="Immagine 8"/>
              <p:cNvPicPr>
                <a:picLocks noChangeAspect="1"/>
              </p:cNvPicPr>
              <p:nvPr/>
            </p:nvPicPr>
            <p:blipFill rotWithShape="1">
              <a:blip r:embed="rId4"/>
              <a:srcRect t="9965" r="19502" b="10165"/>
              <a:stretch/>
            </p:blipFill>
            <p:spPr>
              <a:xfrm>
                <a:off x="6856533" y="3085148"/>
                <a:ext cx="1798943" cy="2610802"/>
              </a:xfrm>
              <a:prstGeom prst="rect">
                <a:avLst/>
              </a:prstGeom>
            </p:spPr>
          </p:pic>
          <p:pic>
            <p:nvPicPr>
              <p:cNvPr id="10" name="Immagine 9"/>
              <p:cNvPicPr>
                <a:picLocks noChangeAspect="1"/>
              </p:cNvPicPr>
              <p:nvPr/>
            </p:nvPicPr>
            <p:blipFill rotWithShape="1">
              <a:blip r:embed="rId5"/>
              <a:srcRect t="31496" r="21674"/>
              <a:stretch/>
            </p:blipFill>
            <p:spPr>
              <a:xfrm>
                <a:off x="6911776" y="5653029"/>
                <a:ext cx="1713286" cy="979546"/>
              </a:xfrm>
              <a:prstGeom prst="rect">
                <a:avLst/>
              </a:prstGeom>
            </p:spPr>
          </p:pic>
          <p:pic>
            <p:nvPicPr>
              <p:cNvPr id="11" name="Immagine 10"/>
              <p:cNvPicPr>
                <a:picLocks noChangeAspect="1"/>
              </p:cNvPicPr>
              <p:nvPr/>
            </p:nvPicPr>
            <p:blipFill rotWithShape="1">
              <a:blip r:embed="rId4"/>
              <a:srcRect l="-1" t="90407" r="7935"/>
              <a:stretch/>
            </p:blipFill>
            <p:spPr>
              <a:xfrm>
                <a:off x="6849391" y="6527757"/>
                <a:ext cx="1803419" cy="274862"/>
              </a:xfrm>
              <a:prstGeom prst="rect">
                <a:avLst/>
              </a:prstGeom>
            </p:spPr>
          </p:pic>
        </p:grpSp>
        <p:pic>
          <p:nvPicPr>
            <p:cNvPr id="13" name="Immagine 12"/>
            <p:cNvPicPr>
              <a:picLocks noChangeAspect="1"/>
            </p:cNvPicPr>
            <p:nvPr/>
          </p:nvPicPr>
          <p:blipFill rotWithShape="1">
            <a:blip r:embed="rId4"/>
            <a:srcRect l="76236" b="92074"/>
            <a:stretch/>
          </p:blipFill>
          <p:spPr>
            <a:xfrm>
              <a:off x="8303962" y="2512686"/>
              <a:ext cx="531056" cy="259090"/>
            </a:xfrm>
            <a:prstGeom prst="rect">
              <a:avLst/>
            </a:prstGeom>
          </p:spPr>
        </p:pic>
      </p:grpSp>
      <p:pic>
        <p:nvPicPr>
          <p:cNvPr id="8" name="Immagine 7"/>
          <p:cNvPicPr>
            <a:picLocks noChangeAspect="1"/>
          </p:cNvPicPr>
          <p:nvPr/>
        </p:nvPicPr>
        <p:blipFill rotWithShape="1">
          <a:blip r:embed="rId6"/>
          <a:srcRect l="6458"/>
          <a:stretch/>
        </p:blipFill>
        <p:spPr>
          <a:xfrm>
            <a:off x="4737779" y="10711"/>
            <a:ext cx="2737133" cy="3811206"/>
          </a:xfrm>
          <a:prstGeom prst="rect">
            <a:avLst/>
          </a:prstGeom>
        </p:spPr>
      </p:pic>
      <p:pic>
        <p:nvPicPr>
          <p:cNvPr id="15" name="Immagine 14"/>
          <p:cNvPicPr>
            <a:picLocks noChangeAspect="1"/>
          </p:cNvPicPr>
          <p:nvPr/>
        </p:nvPicPr>
        <p:blipFill rotWithShape="1">
          <a:blip r:embed="rId6"/>
          <a:srcRect r="67188" b="94922"/>
          <a:stretch/>
        </p:blipFill>
        <p:spPr>
          <a:xfrm>
            <a:off x="4696495" y="51387"/>
            <a:ext cx="960127" cy="193505"/>
          </a:xfrm>
          <a:prstGeom prst="rect">
            <a:avLst/>
          </a:prstGeom>
        </p:spPr>
      </p:pic>
      <p:pic>
        <p:nvPicPr>
          <p:cNvPr id="5" name="Immagine 4"/>
          <p:cNvPicPr>
            <a:picLocks noChangeAspect="1"/>
          </p:cNvPicPr>
          <p:nvPr/>
        </p:nvPicPr>
        <p:blipFill rotWithShape="1">
          <a:blip r:embed="rId7"/>
          <a:srcRect l="2829" t="1988" r="4260" b="8827"/>
          <a:stretch/>
        </p:blipFill>
        <p:spPr>
          <a:xfrm>
            <a:off x="7025977" y="3082005"/>
            <a:ext cx="2472372" cy="3391887"/>
          </a:xfrm>
          <a:prstGeom prst="rect">
            <a:avLst/>
          </a:prstGeom>
        </p:spPr>
      </p:pic>
    </p:spTree>
    <p:extLst>
      <p:ext uri="{BB962C8B-B14F-4D97-AF65-F5344CB8AC3E}">
        <p14:creationId xmlns:p14="http://schemas.microsoft.com/office/powerpoint/2010/main" val="260973194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F7A1A58B-7BA1-7E42-8231-6D1CB1C760B1}" type="slidenum">
              <a:rPr lang="en-US" smtClean="0"/>
              <a:pPr/>
              <a:t>15</a:t>
            </a:fld>
            <a:endParaRPr lang="en-US"/>
          </a:p>
        </p:txBody>
      </p:sp>
      <p:sp>
        <p:nvSpPr>
          <p:cNvPr id="3" name="Segnaposto piè di pagina 2"/>
          <p:cNvSpPr>
            <a:spLocks noGrp="1"/>
          </p:cNvSpPr>
          <p:nvPr>
            <p:ph type="ftr" sz="quarter" idx="11"/>
          </p:nvPr>
        </p:nvSpPr>
        <p:spPr/>
        <p:txBody>
          <a:bodyPr/>
          <a:lstStyle/>
          <a:p>
            <a:r>
              <a:rPr lang="en-US"/>
              <a:t>Eng. Adriano Pepato  –  I.FAST IIF  –  Nov. 16</a:t>
            </a:r>
            <a:r>
              <a:rPr lang="en-US" baseline="30000"/>
              <a:t>th</a:t>
            </a:r>
            <a:r>
              <a:rPr lang="en-US"/>
              <a:t>, 2022</a:t>
            </a:r>
          </a:p>
        </p:txBody>
      </p:sp>
      <p:sp>
        <p:nvSpPr>
          <p:cNvPr id="5" name="Titolo 1">
            <a:extLst>
              <a:ext uri="{FF2B5EF4-FFF2-40B4-BE49-F238E27FC236}">
                <a16:creationId xmlns:a16="http://schemas.microsoft.com/office/drawing/2014/main" id="{C643091B-1DAA-EC36-6AEA-B967A0A61D52}"/>
              </a:ext>
            </a:extLst>
          </p:cNvPr>
          <p:cNvSpPr txBox="1">
            <a:spLocks/>
          </p:cNvSpPr>
          <p:nvPr/>
        </p:nvSpPr>
        <p:spPr>
          <a:xfrm>
            <a:off x="4535100" y="146205"/>
            <a:ext cx="3132348" cy="828191"/>
          </a:xfrm>
          <a:prstGeom prst="rect">
            <a:avLst/>
          </a:prstGeom>
        </p:spPr>
        <p:txBody>
          <a:bodyPr lIns="91440" tIns="45720" rIns="91440" bIns="45720" anchor="t">
            <a:normAutofit fontScale="70000" lnSpcReduction="20000"/>
          </a:bodyPr>
          <a:lstStyle>
            <a:lvl1pPr algn="l" defTabSz="914400" rtl="0" eaLnBrk="1" latinLnBrk="0" hangingPunct="1">
              <a:lnSpc>
                <a:spcPct val="90000"/>
              </a:lnSpc>
              <a:spcBef>
                <a:spcPct val="0"/>
              </a:spcBef>
              <a:buNone/>
              <a:defRPr sz="4000" kern="1200">
                <a:solidFill>
                  <a:schemeClr val="accent5"/>
                </a:solidFill>
                <a:latin typeface="Montserrat ExtraBold" panose="00000900000000000000" pitchFamily="2" charset="0"/>
                <a:ea typeface="+mj-ea"/>
                <a:cs typeface="+mj-cs"/>
              </a:defRPr>
            </a:lvl1pPr>
          </a:lstStyle>
          <a:p>
            <a:pPr>
              <a:lnSpc>
                <a:spcPct val="150000"/>
              </a:lnSpc>
            </a:pPr>
            <a:r>
              <a:rPr lang="en-GB" b="1">
                <a:solidFill>
                  <a:schemeClr val="accent1"/>
                </a:solidFill>
                <a:latin typeface="Arial"/>
                <a:cs typeface="Arial"/>
              </a:rPr>
              <a:t>Extra. </a:t>
            </a:r>
            <a:r>
              <a:rPr lang="en-GB" b="1">
                <a:latin typeface="Arial"/>
                <a:cs typeface="Arial"/>
              </a:rPr>
              <a:t>Personnel</a:t>
            </a:r>
          </a:p>
        </p:txBody>
      </p:sp>
      <p:graphicFrame>
        <p:nvGraphicFramePr>
          <p:cNvPr id="8" name="Tabella 7"/>
          <p:cNvGraphicFramePr>
            <a:graphicFrameLocks noGrp="1"/>
          </p:cNvGraphicFramePr>
          <p:nvPr>
            <p:extLst>
              <p:ext uri="{D42A27DB-BD31-4B8C-83A1-F6EECF244321}">
                <p14:modId xmlns:p14="http://schemas.microsoft.com/office/powerpoint/2010/main" val="3838255287"/>
              </p:ext>
            </p:extLst>
          </p:nvPr>
        </p:nvGraphicFramePr>
        <p:xfrm>
          <a:off x="406352" y="971905"/>
          <a:ext cx="8581232" cy="1566741"/>
        </p:xfrm>
        <a:graphic>
          <a:graphicData uri="http://schemas.openxmlformats.org/drawingml/2006/table">
            <a:tbl>
              <a:tblPr firstRow="1" bandRow="1">
                <a:tableStyleId>{5C22544A-7EE6-4342-B048-85BDC9FD1C3A}</a:tableStyleId>
              </a:tblPr>
              <a:tblGrid>
                <a:gridCol w="1156304">
                  <a:extLst>
                    <a:ext uri="{9D8B030D-6E8A-4147-A177-3AD203B41FA5}">
                      <a16:colId xmlns:a16="http://schemas.microsoft.com/office/drawing/2014/main" val="2402713316"/>
                    </a:ext>
                  </a:extLst>
                </a:gridCol>
                <a:gridCol w="5980176">
                  <a:extLst>
                    <a:ext uri="{9D8B030D-6E8A-4147-A177-3AD203B41FA5}">
                      <a16:colId xmlns:a16="http://schemas.microsoft.com/office/drawing/2014/main" val="645053089"/>
                    </a:ext>
                  </a:extLst>
                </a:gridCol>
                <a:gridCol w="484632">
                  <a:extLst>
                    <a:ext uri="{9D8B030D-6E8A-4147-A177-3AD203B41FA5}">
                      <a16:colId xmlns:a16="http://schemas.microsoft.com/office/drawing/2014/main" val="690161662"/>
                    </a:ext>
                  </a:extLst>
                </a:gridCol>
                <a:gridCol w="960120">
                  <a:extLst>
                    <a:ext uri="{9D8B030D-6E8A-4147-A177-3AD203B41FA5}">
                      <a16:colId xmlns:a16="http://schemas.microsoft.com/office/drawing/2014/main" val="3020834107"/>
                    </a:ext>
                  </a:extLst>
                </a:gridCol>
              </a:tblGrid>
              <a:tr h="298427">
                <a:tc gridSpan="4">
                  <a:txBody>
                    <a:bodyPr/>
                    <a:lstStyle/>
                    <a:p>
                      <a:pPr algn="ctr"/>
                      <a:r>
                        <a:rPr lang="en-GB" sz="1100" b="1" i="1" u="sng">
                          <a:solidFill>
                            <a:schemeClr val="tx1"/>
                          </a:solidFill>
                          <a:latin typeface="Calibri"/>
                        </a:rPr>
                        <a:t>INFN - PD</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30769056"/>
                  </a:ext>
                </a:extLst>
              </a:tr>
              <a:tr h="273558">
                <a:tc>
                  <a:txBody>
                    <a:bodyPr/>
                    <a:lstStyle/>
                    <a:p>
                      <a:pPr algn="ctr"/>
                      <a:r>
                        <a:rPr lang="en-GB" sz="1050" b="1">
                          <a:latin typeface="Calibri"/>
                        </a:rPr>
                        <a:t>Name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050" b="1">
                          <a:latin typeface="Calibri"/>
                        </a:rPr>
                        <a:t>Expertise</a:t>
                      </a:r>
                      <a:r>
                        <a:rPr lang="en-GB" sz="1050" b="1" baseline="0">
                          <a:latin typeface="Calibri"/>
                        </a:rPr>
                        <a:t> – Activity in the project</a:t>
                      </a:r>
                      <a:endParaRPr lang="en-GB" sz="1050" b="1">
                        <a:latin typeface="Calibri"/>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050" b="1">
                          <a:latin typeface="Calibri"/>
                        </a:rPr>
                        <a:t>WP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050" b="1">
                          <a:latin typeface="Calibri"/>
                        </a:rPr>
                        <a:t>FTE months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7916184"/>
                  </a:ext>
                </a:extLst>
              </a:tr>
              <a:tr h="248689">
                <a:tc>
                  <a:txBody>
                    <a:bodyPr/>
                    <a:lstStyle/>
                    <a:p>
                      <a:r>
                        <a:rPr lang="en-GB" sz="1000">
                          <a:latin typeface="Calibri"/>
                        </a:rPr>
                        <a:t>Adriano Pepato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000">
                          <a:latin typeface="Calibri"/>
                        </a:rPr>
                        <a:t>Project coordinator,</a:t>
                      </a:r>
                      <a:r>
                        <a:rPr lang="en-GB" sz="1000" baseline="0">
                          <a:latin typeface="Calibri"/>
                        </a:rPr>
                        <a:t> DIAM technical coordinator</a:t>
                      </a:r>
                      <a:endParaRPr lang="en-GB" sz="1000">
                        <a:latin typeface="Calibri"/>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000">
                          <a:latin typeface="Calibri"/>
                        </a:rPr>
                        <a:t>1,2,3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000">
                          <a:latin typeface="Calibri"/>
                        </a:rPr>
                        <a:t>1</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435539195"/>
                  </a:ext>
                </a:extLst>
              </a:tr>
              <a:tr h="248689">
                <a:tc>
                  <a:txBody>
                    <a:bodyPr/>
                    <a:lstStyle/>
                    <a:p>
                      <a:r>
                        <a:rPr lang="it-IT" sz="1000">
                          <a:latin typeface="Calibri"/>
                        </a:rPr>
                        <a:t>Matteo Turcato</a:t>
                      </a:r>
                      <a:endParaRPr lang="en-GB" sz="1000">
                        <a:latin typeface="Calibri"/>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000">
                        <a:latin typeface="Calibri"/>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000">
                          <a:latin typeface="Calibri"/>
                        </a:rPr>
                        <a:t>1,2,3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000">
                          <a:latin typeface="Calibri"/>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16761755"/>
                  </a:ext>
                </a:extLst>
              </a:tr>
              <a:tr h="248689">
                <a:tc>
                  <a:txBody>
                    <a:bodyPr/>
                    <a:lstStyle/>
                    <a:p>
                      <a:r>
                        <a:rPr lang="it-IT" sz="1000">
                          <a:latin typeface="Calibri"/>
                        </a:rPr>
                        <a:t>Marco Romanato</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000">
                        <a:latin typeface="Calibri"/>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000">
                          <a:latin typeface="Calibri"/>
                        </a:rPr>
                        <a:t>1,2,3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000">
                          <a:latin typeface="Calibri"/>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930923064"/>
                  </a:ext>
                </a:extLst>
              </a:tr>
              <a:tr h="248689">
                <a:tc>
                  <a:txBody>
                    <a:bodyPr/>
                    <a:lstStyle/>
                    <a:p>
                      <a:r>
                        <a:rPr lang="it-IT" sz="1000">
                          <a:latin typeface="Calibri"/>
                        </a:rPr>
                        <a:t>Daniele Mazzaro</a:t>
                      </a:r>
                      <a:endParaRPr lang="en-GB" sz="1000">
                        <a:latin typeface="Calibri"/>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lang="en-GB" sz="1000">
                        <a:latin typeface="Calibri"/>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000">
                          <a:latin typeface="Calibri"/>
                        </a:rPr>
                        <a:t>1,2,3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000">
                          <a:latin typeface="Calibri"/>
                        </a:rPr>
                        <a:t>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20146736"/>
                  </a:ext>
                </a:extLst>
              </a:tr>
            </a:tbl>
          </a:graphicData>
        </a:graphic>
      </p:graphicFrame>
      <p:graphicFrame>
        <p:nvGraphicFramePr>
          <p:cNvPr id="11" name="Tabella 10"/>
          <p:cNvGraphicFramePr>
            <a:graphicFrameLocks noGrp="1"/>
          </p:cNvGraphicFramePr>
          <p:nvPr>
            <p:extLst>
              <p:ext uri="{D42A27DB-BD31-4B8C-83A1-F6EECF244321}">
                <p14:modId xmlns:p14="http://schemas.microsoft.com/office/powerpoint/2010/main" val="1558077588"/>
              </p:ext>
            </p:extLst>
          </p:nvPr>
        </p:nvGraphicFramePr>
        <p:xfrm>
          <a:off x="383490" y="2689848"/>
          <a:ext cx="8599517" cy="1544641"/>
        </p:xfrm>
        <a:graphic>
          <a:graphicData uri="http://schemas.openxmlformats.org/drawingml/2006/table">
            <a:tbl>
              <a:tblPr firstRow="1" bandRow="1">
                <a:tableStyleId>{5C22544A-7EE6-4342-B048-85BDC9FD1C3A}</a:tableStyleId>
              </a:tblPr>
              <a:tblGrid>
                <a:gridCol w="1174589">
                  <a:extLst>
                    <a:ext uri="{9D8B030D-6E8A-4147-A177-3AD203B41FA5}">
                      <a16:colId xmlns:a16="http://schemas.microsoft.com/office/drawing/2014/main" val="2402713316"/>
                    </a:ext>
                  </a:extLst>
                </a:gridCol>
                <a:gridCol w="5971032">
                  <a:extLst>
                    <a:ext uri="{9D8B030D-6E8A-4147-A177-3AD203B41FA5}">
                      <a16:colId xmlns:a16="http://schemas.microsoft.com/office/drawing/2014/main" val="645053089"/>
                    </a:ext>
                  </a:extLst>
                </a:gridCol>
                <a:gridCol w="475488">
                  <a:extLst>
                    <a:ext uri="{9D8B030D-6E8A-4147-A177-3AD203B41FA5}">
                      <a16:colId xmlns:a16="http://schemas.microsoft.com/office/drawing/2014/main" val="690161662"/>
                    </a:ext>
                  </a:extLst>
                </a:gridCol>
                <a:gridCol w="978408">
                  <a:extLst>
                    <a:ext uri="{9D8B030D-6E8A-4147-A177-3AD203B41FA5}">
                      <a16:colId xmlns:a16="http://schemas.microsoft.com/office/drawing/2014/main" val="3020834107"/>
                    </a:ext>
                  </a:extLst>
                </a:gridCol>
              </a:tblGrid>
              <a:tr h="298427">
                <a:tc gridSpan="4">
                  <a:txBody>
                    <a:bodyPr/>
                    <a:lstStyle/>
                    <a:p>
                      <a:pPr algn="ctr"/>
                      <a:r>
                        <a:rPr lang="en-GB" sz="1100" b="1" i="1" u="sng">
                          <a:solidFill>
                            <a:schemeClr val="tx1"/>
                          </a:solidFill>
                          <a:latin typeface="Calibri"/>
                        </a:rPr>
                        <a:t>INFN - LNL</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30769056"/>
                  </a:ext>
                </a:extLst>
              </a:tr>
              <a:tr h="0">
                <a:tc>
                  <a:txBody>
                    <a:bodyPr/>
                    <a:lstStyle/>
                    <a:p>
                      <a:pPr algn="ctr"/>
                      <a:r>
                        <a:rPr lang="en-GB" sz="1050" b="1">
                          <a:latin typeface="Calibri"/>
                        </a:rPr>
                        <a:t>Name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050" b="1">
                          <a:latin typeface="Calibri"/>
                        </a:rPr>
                        <a:t>Expertise</a:t>
                      </a:r>
                      <a:r>
                        <a:rPr lang="en-GB" sz="1050" b="1" baseline="0">
                          <a:latin typeface="Calibri"/>
                        </a:rPr>
                        <a:t> – Activity in the project</a:t>
                      </a:r>
                      <a:endParaRPr lang="en-GB" sz="1050" b="1">
                        <a:latin typeface="Calibri"/>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050" b="1">
                          <a:latin typeface="Calibri"/>
                        </a:rPr>
                        <a:t>WP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lvl="0" algn="ctr">
                        <a:buNone/>
                      </a:pPr>
                      <a:r>
                        <a:rPr lang="en-GB" sz="1050" b="1" i="0" u="none" strike="noStrike" noProof="0">
                          <a:latin typeface="Calibri"/>
                        </a:rPr>
                        <a:t>FTE months</a:t>
                      </a:r>
                      <a:endParaRPr lang="en-US" sz="1050" b="0" i="0" u="none" strike="noStrike" noProof="0">
                        <a:latin typeface="Calibri"/>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7916184"/>
                  </a:ext>
                </a:extLst>
              </a:tr>
              <a:tr h="248689">
                <a:tc>
                  <a:txBody>
                    <a:bodyPr/>
                    <a:lstStyle/>
                    <a:p>
                      <a:r>
                        <a:rPr lang="en-GB" sz="1000">
                          <a:latin typeface="Calibri"/>
                        </a:rPr>
                        <a:t>Mattia </a:t>
                      </a:r>
                      <a:r>
                        <a:rPr lang="en-GB" sz="1000" err="1">
                          <a:latin typeface="Calibri"/>
                        </a:rPr>
                        <a:t>Manzolaro</a:t>
                      </a:r>
                      <a:endParaRPr lang="en-GB" sz="1000">
                        <a:latin typeface="Calibri"/>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000">
                          <a:latin typeface="Calibri"/>
                        </a:rPr>
                        <a:t>FEBIAD-like</a:t>
                      </a:r>
                      <a:r>
                        <a:rPr lang="en-GB" sz="1000" baseline="0">
                          <a:latin typeface="Calibri"/>
                        </a:rPr>
                        <a:t> </a:t>
                      </a:r>
                      <a:r>
                        <a:rPr lang="en-GB" sz="1000">
                          <a:latin typeface="Calibri"/>
                        </a:rPr>
                        <a:t>Ion Source development, SPES ISOL machine management,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000">
                          <a:latin typeface="Calibri"/>
                        </a:rPr>
                        <a:t>1,2,3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000">
                          <a:latin typeface="Calibri"/>
                        </a:rPr>
                        <a:t>0.5</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435539195"/>
                  </a:ext>
                </a:extLst>
              </a:tr>
              <a:tr h="248689">
                <a:tc>
                  <a:txBody>
                    <a:bodyPr/>
                    <a:lstStyle/>
                    <a:p>
                      <a:r>
                        <a:rPr lang="en-GB" sz="1000">
                          <a:latin typeface="Calibri"/>
                        </a:rPr>
                        <a:t>Michele Ballan</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lvl="0">
                        <a:buNone/>
                      </a:pPr>
                      <a:r>
                        <a:rPr lang="en-GB" sz="1000" b="0" i="0" u="none" strike="noStrike" noProof="0">
                          <a:latin typeface="Calibri"/>
                        </a:rPr>
                        <a:t>FEBIAD-like Ion Source development, thermal and electrical characterization, offline ion source studies</a:t>
                      </a:r>
                      <a:endParaRPr lang="it-IT" sz="1400">
                        <a:latin typeface="Calibri"/>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000">
                          <a:latin typeface="Calibri"/>
                        </a:rPr>
                        <a:t>1,2,3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000">
                          <a:latin typeface="Calibri"/>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977009145"/>
                  </a:ext>
                </a:extLst>
              </a:tr>
              <a:tr h="248688">
                <a:tc>
                  <a:txBody>
                    <a:bodyPr/>
                    <a:lstStyle/>
                    <a:p>
                      <a:pPr lvl="0">
                        <a:buNone/>
                      </a:pPr>
                      <a:r>
                        <a:rPr lang="en-GB" sz="1000">
                          <a:latin typeface="Calibri"/>
                        </a:rPr>
                        <a:t>Lisa Centofante</a:t>
                      </a:r>
                    </a:p>
                  </a:txBody>
                  <a:tcPr>
                    <a:lnL w="12700">
                      <a:solidFill>
                        <a:schemeClr val="tx1"/>
                      </a:solidFill>
                    </a:lnL>
                    <a:lnR w="12700">
                      <a:solidFill>
                        <a:schemeClr val="tx1"/>
                      </a:solidFill>
                    </a:lnR>
                    <a:lnT w="12700">
                      <a:solidFill>
                        <a:schemeClr val="tx1"/>
                      </a:solidFill>
                    </a:lnT>
                    <a:lnB w="12700" cap="flat" cmpd="sng" algn="ctr">
                      <a:solidFill>
                        <a:schemeClr val="tx1"/>
                      </a:solidFill>
                      <a:prstDash val="solid"/>
                      <a:round/>
                      <a:headEnd type="none" w="med" len="med"/>
                      <a:tailEnd type="none" w="med" len="med"/>
                    </a:lnB>
                    <a:solidFill>
                      <a:schemeClr val="bg1"/>
                    </a:solidFill>
                  </a:tcPr>
                </a:tc>
                <a:tc>
                  <a:txBody>
                    <a:bodyPr/>
                    <a:lstStyle/>
                    <a:p>
                      <a:pPr lvl="0">
                        <a:buNone/>
                      </a:pPr>
                      <a:r>
                        <a:rPr lang="en-GB" sz="1000" b="0" i="0" u="none" strike="noStrike" noProof="0">
                          <a:latin typeface="Calibri"/>
                        </a:rPr>
                        <a:t>FEBIAD-like Ion Source development, mechanical characterization, offline ion source studies</a:t>
                      </a:r>
                      <a:endParaRPr lang="en-US" sz="1400">
                        <a:latin typeface="Calibri"/>
                      </a:endParaRPr>
                    </a:p>
                  </a:txBody>
                  <a:tcPr>
                    <a:lnL w="12700">
                      <a:solidFill>
                        <a:schemeClr val="tx1"/>
                      </a:solidFill>
                    </a:lnL>
                    <a:lnR w="12700">
                      <a:solidFill>
                        <a:schemeClr val="tx1"/>
                      </a:solidFill>
                    </a:lnR>
                    <a:lnT w="12700">
                      <a:solidFill>
                        <a:schemeClr val="tx1"/>
                      </a:solidFill>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000">
                          <a:latin typeface="Calibri"/>
                        </a:rPr>
                        <a:t>1,2,3</a:t>
                      </a:r>
                    </a:p>
                  </a:txBody>
                  <a:tcPr>
                    <a:lnL w="12700">
                      <a:solidFill>
                        <a:schemeClr val="tx1"/>
                      </a:solidFill>
                    </a:lnL>
                    <a:lnR w="12700">
                      <a:solidFill>
                        <a:schemeClr val="tx1"/>
                      </a:solidFill>
                    </a:lnR>
                    <a:lnT w="12700">
                      <a:solidFill>
                        <a:schemeClr val="tx1"/>
                      </a:solidFill>
                    </a:lnT>
                    <a:lnB w="12700" cap="flat" cmpd="sng" algn="ctr">
                      <a:solidFill>
                        <a:schemeClr val="tx1"/>
                      </a:solidFill>
                      <a:prstDash val="solid"/>
                      <a:round/>
                      <a:headEnd type="none" w="med" len="med"/>
                      <a:tailEnd type="none" w="med" len="med"/>
                    </a:lnB>
                    <a:solidFill>
                      <a:schemeClr val="bg1"/>
                    </a:solidFill>
                  </a:tcPr>
                </a:tc>
                <a:tc>
                  <a:txBody>
                    <a:bodyPr/>
                    <a:lstStyle/>
                    <a:p>
                      <a:pPr lvl="0" algn="ctr">
                        <a:buNone/>
                      </a:pPr>
                      <a:r>
                        <a:rPr lang="en-GB" sz="1000">
                          <a:latin typeface="Calibri"/>
                        </a:rPr>
                        <a:t>2</a:t>
                      </a:r>
                    </a:p>
                  </a:txBody>
                  <a:tcPr>
                    <a:lnL w="12700">
                      <a:solidFill>
                        <a:schemeClr val="tx1"/>
                      </a:solidFill>
                    </a:lnL>
                    <a:lnR w="12700">
                      <a:solidFill>
                        <a:schemeClr val="tx1"/>
                      </a:solidFill>
                    </a:lnR>
                    <a:lnT w="12700">
                      <a:solidFill>
                        <a:schemeClr val="tx1"/>
                      </a:solidFill>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187498754"/>
                  </a:ext>
                </a:extLst>
              </a:tr>
              <a:tr h="248688">
                <a:tc>
                  <a:txBody>
                    <a:bodyPr/>
                    <a:lstStyle/>
                    <a:p>
                      <a:pPr lvl="0">
                        <a:buNone/>
                      </a:pPr>
                      <a:r>
                        <a:rPr lang="en-GB" sz="1000">
                          <a:latin typeface="Calibri"/>
                        </a:rPr>
                        <a:t>Alberto Monetti</a:t>
                      </a:r>
                    </a:p>
                  </a:txBody>
                  <a:tcP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lvl="0">
                        <a:buNone/>
                      </a:pPr>
                      <a:r>
                        <a:rPr lang="en-GB" sz="1000" b="0" i="0" u="none" strike="noStrike" noProof="0">
                          <a:latin typeface="Calibri"/>
                        </a:rPr>
                        <a:t>FEBIAD-like Ion Source development, mechanical characterization, offline ion source studies</a:t>
                      </a:r>
                      <a:endParaRPr lang="en-US" sz="1400">
                        <a:latin typeface="Calibri"/>
                      </a:endParaRPr>
                    </a:p>
                  </a:txBody>
                  <a:tcP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algn="ctr"/>
                      <a:r>
                        <a:rPr lang="en-GB" sz="1000">
                          <a:latin typeface="Calibri"/>
                        </a:rPr>
                        <a:t>1,2,3</a:t>
                      </a:r>
                    </a:p>
                  </a:txBody>
                  <a:tcP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lvl="0" algn="ctr">
                        <a:buNone/>
                      </a:pPr>
                      <a:r>
                        <a:rPr lang="en-GB" sz="1000">
                          <a:latin typeface="Calibri"/>
                        </a:rPr>
                        <a:t>1</a:t>
                      </a:r>
                    </a:p>
                  </a:txBody>
                  <a:tcP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extLst>
                  <a:ext uri="{0D108BD9-81ED-4DB2-BD59-A6C34878D82A}">
                    <a16:rowId xmlns:a16="http://schemas.microsoft.com/office/drawing/2014/main" val="2680227266"/>
                  </a:ext>
                </a:extLst>
              </a:tr>
            </a:tbl>
          </a:graphicData>
        </a:graphic>
      </p:graphicFrame>
      <p:graphicFrame>
        <p:nvGraphicFramePr>
          <p:cNvPr id="12" name="Tabella 11"/>
          <p:cNvGraphicFramePr>
            <a:graphicFrameLocks noGrp="1"/>
          </p:cNvGraphicFramePr>
          <p:nvPr>
            <p:extLst>
              <p:ext uri="{D42A27DB-BD31-4B8C-83A1-F6EECF244321}">
                <p14:modId xmlns:p14="http://schemas.microsoft.com/office/powerpoint/2010/main" val="2756831663"/>
              </p:ext>
            </p:extLst>
          </p:nvPr>
        </p:nvGraphicFramePr>
        <p:xfrm>
          <a:off x="383490" y="4358260"/>
          <a:ext cx="8626956" cy="1829324"/>
        </p:xfrm>
        <a:graphic>
          <a:graphicData uri="http://schemas.openxmlformats.org/drawingml/2006/table">
            <a:tbl>
              <a:tblPr firstRow="1" bandRow="1">
                <a:tableStyleId>{5C22544A-7EE6-4342-B048-85BDC9FD1C3A}</a:tableStyleId>
              </a:tblPr>
              <a:tblGrid>
                <a:gridCol w="1494636">
                  <a:extLst>
                    <a:ext uri="{9D8B030D-6E8A-4147-A177-3AD203B41FA5}">
                      <a16:colId xmlns:a16="http://schemas.microsoft.com/office/drawing/2014/main" val="2402713316"/>
                    </a:ext>
                  </a:extLst>
                </a:gridCol>
                <a:gridCol w="5724144">
                  <a:extLst>
                    <a:ext uri="{9D8B030D-6E8A-4147-A177-3AD203B41FA5}">
                      <a16:colId xmlns:a16="http://schemas.microsoft.com/office/drawing/2014/main" val="645053089"/>
                    </a:ext>
                  </a:extLst>
                </a:gridCol>
                <a:gridCol w="448056">
                  <a:extLst>
                    <a:ext uri="{9D8B030D-6E8A-4147-A177-3AD203B41FA5}">
                      <a16:colId xmlns:a16="http://schemas.microsoft.com/office/drawing/2014/main" val="690161662"/>
                    </a:ext>
                  </a:extLst>
                </a:gridCol>
                <a:gridCol w="960120">
                  <a:extLst>
                    <a:ext uri="{9D8B030D-6E8A-4147-A177-3AD203B41FA5}">
                      <a16:colId xmlns:a16="http://schemas.microsoft.com/office/drawing/2014/main" val="3020834107"/>
                    </a:ext>
                  </a:extLst>
                </a:gridCol>
              </a:tblGrid>
              <a:tr h="312325">
                <a:tc gridSpan="4">
                  <a:txBody>
                    <a:bodyPr/>
                    <a:lstStyle/>
                    <a:p>
                      <a:pPr algn="ctr"/>
                      <a:r>
                        <a:rPr lang="en-GB" sz="1100" b="1" i="1" u="sng">
                          <a:solidFill>
                            <a:schemeClr val="tx1"/>
                          </a:solidFill>
                          <a:latin typeface="Calibri"/>
                        </a:rPr>
                        <a:t>TRIUMF</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hMerge="1">
                  <a:txBody>
                    <a:bodyPr/>
                    <a:lstStyle/>
                    <a:p>
                      <a:endParaRPr lang="en-GB"/>
                    </a:p>
                  </a:txBody>
                  <a:tcPr/>
                </a:tc>
                <a:tc hMerge="1">
                  <a:txBody>
                    <a:bodyPr/>
                    <a:lstStyle/>
                    <a:p>
                      <a:endParaRPr lang="en-GB"/>
                    </a:p>
                  </a:txBody>
                  <a:tcPr/>
                </a:tc>
                <a:tc hMerge="1">
                  <a:txBody>
                    <a:bodyPr/>
                    <a:lstStyle/>
                    <a:p>
                      <a:endParaRPr lang="en-GB"/>
                    </a:p>
                  </a:txBody>
                  <a:tcPr/>
                </a:tc>
                <a:extLst>
                  <a:ext uri="{0D108BD9-81ED-4DB2-BD59-A6C34878D82A}">
                    <a16:rowId xmlns:a16="http://schemas.microsoft.com/office/drawing/2014/main" val="1030769056"/>
                  </a:ext>
                </a:extLst>
              </a:tr>
              <a:tr h="273558">
                <a:tc>
                  <a:txBody>
                    <a:bodyPr/>
                    <a:lstStyle/>
                    <a:p>
                      <a:pPr algn="ctr"/>
                      <a:r>
                        <a:rPr lang="en-GB" sz="1050" b="1">
                          <a:latin typeface="Calibri"/>
                        </a:rPr>
                        <a:t>Name</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050" b="1">
                          <a:latin typeface="Calibri"/>
                        </a:rPr>
                        <a:t>Expertise</a:t>
                      </a:r>
                      <a:r>
                        <a:rPr lang="en-GB" sz="1050" b="1" baseline="0">
                          <a:latin typeface="Calibri"/>
                        </a:rPr>
                        <a:t> – Activity in the project</a:t>
                      </a:r>
                      <a:endParaRPr lang="en-GB" sz="1050" b="1">
                        <a:latin typeface="Calibri"/>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050" b="1">
                          <a:latin typeface="Calibri"/>
                        </a:rPr>
                        <a:t>WP</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en-GB" sz="1050" b="1">
                          <a:latin typeface="Calibri"/>
                        </a:rPr>
                        <a:t>FTE months</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7916184"/>
                  </a:ext>
                </a:extLst>
              </a:tr>
              <a:tr h="248689">
                <a:tc>
                  <a:txBody>
                    <a:bodyPr/>
                    <a:lstStyle/>
                    <a:p>
                      <a:r>
                        <a:rPr lang="en-GB" sz="1000">
                          <a:latin typeface="Calibri"/>
                        </a:rPr>
                        <a:t>Alexander Gottberg</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GB" sz="1000">
                          <a:latin typeface="Calibri"/>
                        </a:rPr>
                        <a:t>Radioactive beam ion beam production, radiation damage in materials, TRIUMF coordinator</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000">
                          <a:latin typeface="Calibri"/>
                        </a:rPr>
                        <a:t>2,3</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lang="en-GB" sz="1000">
                          <a:latin typeface="Calibri"/>
                        </a:rPr>
                        <a:t>2</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435539195"/>
                  </a:ext>
                </a:extLst>
              </a:tr>
              <a:tr h="248688">
                <a:tc>
                  <a:txBody>
                    <a:bodyPr/>
                    <a:lstStyle/>
                    <a:p>
                      <a:pPr lvl="0">
                        <a:buNone/>
                      </a:pPr>
                      <a:r>
                        <a:rPr lang="en-GB" sz="1000">
                          <a:latin typeface="Calibri"/>
                        </a:rPr>
                        <a:t>Thomas Day Goodacre</a:t>
                      </a:r>
                    </a:p>
                  </a:txBody>
                  <a:tcPr>
                    <a:lnL w="12700">
                      <a:solidFill>
                        <a:schemeClr val="tx1"/>
                      </a:solidFill>
                    </a:lnL>
                    <a:lnR w="12700">
                      <a:solidFill>
                        <a:schemeClr val="tx1"/>
                      </a:solidFill>
                    </a:lnR>
                    <a:lnT w="12700">
                      <a:solidFill>
                        <a:schemeClr val="tx1"/>
                      </a:solidFill>
                    </a:lnT>
                    <a:lnB w="12700" cap="flat" cmpd="sng" algn="ctr">
                      <a:solidFill>
                        <a:schemeClr val="tx1"/>
                      </a:solidFill>
                      <a:prstDash val="solid"/>
                      <a:round/>
                      <a:headEnd type="none" w="med" len="med"/>
                      <a:tailEnd type="none" w="med" len="med"/>
                    </a:lnB>
                    <a:solidFill>
                      <a:schemeClr val="bg1"/>
                    </a:solidFill>
                  </a:tcPr>
                </a:tc>
                <a:tc>
                  <a:txBody>
                    <a:bodyPr/>
                    <a:lstStyle/>
                    <a:p>
                      <a:pPr lvl="0">
                        <a:buNone/>
                      </a:pPr>
                      <a:r>
                        <a:rPr lang="en-GB" sz="1000">
                          <a:latin typeface="Calibri"/>
                        </a:rPr>
                        <a:t>Radioactive beam ion sources, coordinator of offline ion source studies</a:t>
                      </a:r>
                    </a:p>
                  </a:txBody>
                  <a:tcPr>
                    <a:lnL w="12700">
                      <a:solidFill>
                        <a:schemeClr val="tx1"/>
                      </a:solidFill>
                    </a:lnL>
                    <a:lnR w="12700">
                      <a:solidFill>
                        <a:schemeClr val="tx1"/>
                      </a:solidFill>
                    </a:lnR>
                    <a:lnT w="12700">
                      <a:solidFill>
                        <a:schemeClr val="tx1"/>
                      </a:solidFill>
                    </a:lnT>
                    <a:lnB w="12700" cap="flat" cmpd="sng" algn="ctr">
                      <a:solidFill>
                        <a:schemeClr val="tx1"/>
                      </a:solidFill>
                      <a:prstDash val="solid"/>
                      <a:round/>
                      <a:headEnd type="none" w="med" len="med"/>
                      <a:tailEnd type="none" w="med" len="med"/>
                    </a:lnB>
                    <a:solidFill>
                      <a:schemeClr val="bg1"/>
                    </a:solidFill>
                  </a:tcPr>
                </a:tc>
                <a:tc>
                  <a:txBody>
                    <a:bodyPr/>
                    <a:lstStyle/>
                    <a:p>
                      <a:pPr lvl="0" algn="ctr">
                        <a:buNone/>
                      </a:pPr>
                      <a:r>
                        <a:rPr lang="en-GB" sz="1000">
                          <a:latin typeface="Calibri"/>
                        </a:rPr>
                        <a:t>2,3</a:t>
                      </a:r>
                    </a:p>
                  </a:txBody>
                  <a:tcPr>
                    <a:lnL w="12700">
                      <a:solidFill>
                        <a:schemeClr val="tx1"/>
                      </a:solidFill>
                    </a:lnL>
                    <a:lnR w="12700">
                      <a:solidFill>
                        <a:schemeClr val="tx1"/>
                      </a:solidFill>
                    </a:lnR>
                    <a:lnT w="12700">
                      <a:solidFill>
                        <a:schemeClr val="tx1"/>
                      </a:solidFill>
                    </a:lnT>
                    <a:lnB w="12700" cap="flat" cmpd="sng" algn="ctr">
                      <a:solidFill>
                        <a:schemeClr val="tx1"/>
                      </a:solidFill>
                      <a:prstDash val="solid"/>
                      <a:round/>
                      <a:headEnd type="none" w="med" len="med"/>
                      <a:tailEnd type="none" w="med" len="med"/>
                    </a:lnB>
                    <a:solidFill>
                      <a:schemeClr val="bg1"/>
                    </a:solidFill>
                  </a:tcPr>
                </a:tc>
                <a:tc>
                  <a:txBody>
                    <a:bodyPr/>
                    <a:lstStyle/>
                    <a:p>
                      <a:pPr lvl="0" algn="ctr">
                        <a:buNone/>
                      </a:pPr>
                      <a:r>
                        <a:rPr lang="en-GB" sz="1000" baseline="0">
                          <a:latin typeface="Calibri"/>
                        </a:rPr>
                        <a:t>3</a:t>
                      </a:r>
                    </a:p>
                  </a:txBody>
                  <a:tcPr>
                    <a:lnL w="12700">
                      <a:solidFill>
                        <a:schemeClr val="tx1"/>
                      </a:solidFill>
                    </a:lnL>
                    <a:lnR w="12700">
                      <a:solidFill>
                        <a:schemeClr val="tx1"/>
                      </a:solidFill>
                    </a:lnR>
                    <a:lnT w="12700">
                      <a:solidFill>
                        <a:schemeClr val="tx1"/>
                      </a:solidFill>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90375085"/>
                  </a:ext>
                </a:extLst>
              </a:tr>
              <a:tr h="248688">
                <a:tc>
                  <a:txBody>
                    <a:bodyPr/>
                    <a:lstStyle/>
                    <a:p>
                      <a:pPr lvl="0">
                        <a:buNone/>
                      </a:pPr>
                      <a:r>
                        <a:rPr lang="en-GB" sz="1000">
                          <a:latin typeface="Calibri"/>
                        </a:rPr>
                        <a:t>Carla Babcock</a:t>
                      </a:r>
                    </a:p>
                  </a:txBody>
                  <a:tcPr>
                    <a:lnL w="12700">
                      <a:solidFill>
                        <a:schemeClr val="tx1"/>
                      </a:solidFill>
                    </a:lnL>
                    <a:lnR w="12700">
                      <a:solidFill>
                        <a:schemeClr val="tx1"/>
                      </a:solidFill>
                    </a:lnR>
                    <a:lnT w="12700">
                      <a:solidFill>
                        <a:schemeClr val="tx1"/>
                      </a:solidFill>
                    </a:lnT>
                    <a:lnB w="12700" cap="flat" cmpd="sng" algn="ctr">
                      <a:solidFill>
                        <a:schemeClr val="tx1"/>
                      </a:solidFill>
                      <a:prstDash val="solid"/>
                      <a:round/>
                      <a:headEnd type="none" w="med" len="med"/>
                      <a:tailEnd type="none" w="med" len="med"/>
                    </a:lnB>
                    <a:solidFill>
                      <a:schemeClr val="bg1"/>
                    </a:solidFill>
                  </a:tcPr>
                </a:tc>
                <a:tc>
                  <a:txBody>
                    <a:bodyPr/>
                    <a:lstStyle/>
                    <a:p>
                      <a:pPr lvl="0" algn="l">
                        <a:lnSpc>
                          <a:spcPct val="100000"/>
                        </a:lnSpc>
                        <a:spcBef>
                          <a:spcPts val="0"/>
                        </a:spcBef>
                        <a:spcAft>
                          <a:spcPts val="0"/>
                        </a:spcAft>
                        <a:buNone/>
                      </a:pPr>
                      <a:r>
                        <a:rPr lang="en-GB" sz="1000" b="0" i="0" u="none" strike="noStrike" noProof="0">
                          <a:latin typeface="Calibri"/>
                        </a:rPr>
                        <a:t>Online radioactive beam ion beam production, coordinator of online ion source studies</a:t>
                      </a:r>
                    </a:p>
                  </a:txBody>
                  <a:tcPr>
                    <a:lnL w="12700">
                      <a:solidFill>
                        <a:schemeClr val="tx1"/>
                      </a:solidFill>
                    </a:lnL>
                    <a:lnR w="12700">
                      <a:solidFill>
                        <a:schemeClr val="tx1"/>
                      </a:solidFill>
                    </a:lnR>
                    <a:lnT w="12700">
                      <a:solidFill>
                        <a:schemeClr val="tx1"/>
                      </a:solidFill>
                    </a:lnT>
                    <a:lnB w="12700" cap="flat" cmpd="sng" algn="ctr">
                      <a:solidFill>
                        <a:schemeClr val="tx1"/>
                      </a:solidFill>
                      <a:prstDash val="solid"/>
                      <a:round/>
                      <a:headEnd type="none" w="med" len="med"/>
                      <a:tailEnd type="none" w="med" len="med"/>
                    </a:lnB>
                    <a:solidFill>
                      <a:schemeClr val="bg1"/>
                    </a:solidFill>
                  </a:tcPr>
                </a:tc>
                <a:tc>
                  <a:txBody>
                    <a:bodyPr/>
                    <a:lstStyle/>
                    <a:p>
                      <a:pPr lvl="0" algn="ctr">
                        <a:buNone/>
                      </a:pPr>
                      <a:r>
                        <a:rPr lang="en-GB" sz="1000">
                          <a:latin typeface="Calibri"/>
                        </a:rPr>
                        <a:t>2,3</a:t>
                      </a:r>
                    </a:p>
                  </a:txBody>
                  <a:tcPr>
                    <a:lnL w="12700">
                      <a:solidFill>
                        <a:schemeClr val="tx1"/>
                      </a:solidFill>
                    </a:lnL>
                    <a:lnR w="12700">
                      <a:solidFill>
                        <a:schemeClr val="tx1"/>
                      </a:solidFill>
                    </a:lnR>
                    <a:lnT w="12700">
                      <a:solidFill>
                        <a:schemeClr val="tx1"/>
                      </a:solidFill>
                    </a:lnT>
                    <a:lnB w="12700" cap="flat" cmpd="sng" algn="ctr">
                      <a:solidFill>
                        <a:schemeClr val="tx1"/>
                      </a:solidFill>
                      <a:prstDash val="solid"/>
                      <a:round/>
                      <a:headEnd type="none" w="med" len="med"/>
                      <a:tailEnd type="none" w="med" len="med"/>
                    </a:lnB>
                    <a:solidFill>
                      <a:schemeClr val="bg1"/>
                    </a:solidFill>
                  </a:tcPr>
                </a:tc>
                <a:tc>
                  <a:txBody>
                    <a:bodyPr/>
                    <a:lstStyle/>
                    <a:p>
                      <a:pPr lvl="0" algn="ctr">
                        <a:buNone/>
                      </a:pPr>
                      <a:r>
                        <a:rPr lang="en-GB" sz="1000" baseline="0">
                          <a:latin typeface="Calibri"/>
                        </a:rPr>
                        <a:t>1</a:t>
                      </a:r>
                    </a:p>
                  </a:txBody>
                  <a:tcPr>
                    <a:lnL w="12700">
                      <a:solidFill>
                        <a:schemeClr val="tx1"/>
                      </a:solidFill>
                    </a:lnL>
                    <a:lnR w="12700">
                      <a:solidFill>
                        <a:schemeClr val="tx1"/>
                      </a:solidFill>
                    </a:lnR>
                    <a:lnT w="12700">
                      <a:solidFill>
                        <a:schemeClr val="tx1"/>
                      </a:solidFill>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239957026"/>
                  </a:ext>
                </a:extLst>
              </a:tr>
              <a:tr h="248688">
                <a:tc>
                  <a:txBody>
                    <a:bodyPr/>
                    <a:lstStyle/>
                    <a:p>
                      <a:pPr lvl="0">
                        <a:buNone/>
                      </a:pPr>
                      <a:r>
                        <a:rPr lang="en-GB" sz="1000">
                          <a:latin typeface="Calibri"/>
                        </a:rPr>
                        <a:t>Ferran Boix </a:t>
                      </a:r>
                      <a:r>
                        <a:rPr lang="en-GB" sz="1000" err="1">
                          <a:latin typeface="Calibri"/>
                        </a:rPr>
                        <a:t>Pamies</a:t>
                      </a:r>
                    </a:p>
                  </a:txBody>
                  <a:tcPr>
                    <a:lnL w="12700">
                      <a:solidFill>
                        <a:schemeClr val="tx1"/>
                      </a:solidFill>
                    </a:lnL>
                    <a:lnR w="12700">
                      <a:solidFill>
                        <a:schemeClr val="tx1"/>
                      </a:solidFill>
                    </a:lnR>
                    <a:lnT w="12700">
                      <a:solidFill>
                        <a:schemeClr val="tx1"/>
                      </a:solidFill>
                    </a:lnT>
                    <a:lnB w="12700" cap="flat" cmpd="sng" algn="ctr">
                      <a:solidFill>
                        <a:schemeClr val="tx1"/>
                      </a:solidFill>
                      <a:prstDash val="solid"/>
                      <a:round/>
                      <a:headEnd type="none" w="med" len="med"/>
                      <a:tailEnd type="none" w="med" len="med"/>
                    </a:lnB>
                    <a:solidFill>
                      <a:schemeClr val="bg1"/>
                    </a:solidFill>
                  </a:tcPr>
                </a:tc>
                <a:tc>
                  <a:txBody>
                    <a:bodyPr/>
                    <a:lstStyle/>
                    <a:p>
                      <a:pPr lvl="0">
                        <a:buNone/>
                      </a:pPr>
                      <a:r>
                        <a:rPr lang="en-GB" sz="1000">
                          <a:latin typeface="Calibri"/>
                        </a:rPr>
                        <a:t>Material irradiation studies, microstructure, mechanical properties, coordinator of irradiation studies</a:t>
                      </a:r>
                    </a:p>
                  </a:txBody>
                  <a:tcPr>
                    <a:lnL w="12700">
                      <a:solidFill>
                        <a:schemeClr val="tx1"/>
                      </a:solidFill>
                    </a:lnL>
                    <a:lnR w="12700">
                      <a:solidFill>
                        <a:schemeClr val="tx1"/>
                      </a:solidFill>
                    </a:lnR>
                    <a:lnT w="12700">
                      <a:solidFill>
                        <a:schemeClr val="tx1"/>
                      </a:solidFill>
                    </a:lnT>
                    <a:lnB w="12700" cap="flat" cmpd="sng" algn="ctr">
                      <a:solidFill>
                        <a:schemeClr val="tx1"/>
                      </a:solidFill>
                      <a:prstDash val="solid"/>
                      <a:round/>
                      <a:headEnd type="none" w="med" len="med"/>
                      <a:tailEnd type="none" w="med" len="med"/>
                    </a:lnB>
                    <a:solidFill>
                      <a:schemeClr val="bg1"/>
                    </a:solidFill>
                  </a:tcPr>
                </a:tc>
                <a:tc>
                  <a:txBody>
                    <a:bodyPr/>
                    <a:lstStyle/>
                    <a:p>
                      <a:pPr lvl="0" algn="ctr">
                        <a:buNone/>
                      </a:pPr>
                      <a:r>
                        <a:rPr lang="en-GB" sz="1000">
                          <a:latin typeface="Calibri"/>
                        </a:rPr>
                        <a:t>2,3</a:t>
                      </a:r>
                    </a:p>
                  </a:txBody>
                  <a:tcPr>
                    <a:lnL w="12700">
                      <a:solidFill>
                        <a:schemeClr val="tx1"/>
                      </a:solidFill>
                    </a:lnL>
                    <a:lnR w="12700">
                      <a:solidFill>
                        <a:schemeClr val="tx1"/>
                      </a:solidFill>
                    </a:lnR>
                    <a:lnT w="12700">
                      <a:solidFill>
                        <a:schemeClr val="tx1"/>
                      </a:solidFill>
                    </a:lnT>
                    <a:lnB w="12700" cap="flat" cmpd="sng" algn="ctr">
                      <a:solidFill>
                        <a:schemeClr val="tx1"/>
                      </a:solidFill>
                      <a:prstDash val="solid"/>
                      <a:round/>
                      <a:headEnd type="none" w="med" len="med"/>
                      <a:tailEnd type="none" w="med" len="med"/>
                    </a:lnB>
                    <a:solidFill>
                      <a:schemeClr val="bg1"/>
                    </a:solidFill>
                  </a:tcPr>
                </a:tc>
                <a:tc>
                  <a:txBody>
                    <a:bodyPr/>
                    <a:lstStyle/>
                    <a:p>
                      <a:pPr lvl="0" algn="ctr">
                        <a:buNone/>
                      </a:pPr>
                      <a:r>
                        <a:rPr lang="en-GB" sz="1000" baseline="0">
                          <a:latin typeface="Calibri"/>
                        </a:rPr>
                        <a:t>3</a:t>
                      </a:r>
                    </a:p>
                  </a:txBody>
                  <a:tcPr>
                    <a:lnL w="12700">
                      <a:solidFill>
                        <a:schemeClr val="tx1"/>
                      </a:solidFill>
                    </a:lnL>
                    <a:lnR w="12700">
                      <a:solidFill>
                        <a:schemeClr val="tx1"/>
                      </a:solidFill>
                    </a:lnR>
                    <a:lnT w="12700">
                      <a:solidFill>
                        <a:schemeClr val="tx1"/>
                      </a:solidFill>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594513645"/>
                  </a:ext>
                </a:extLst>
              </a:tr>
              <a:tr h="248688">
                <a:tc>
                  <a:txBody>
                    <a:bodyPr/>
                    <a:lstStyle/>
                    <a:p>
                      <a:pPr lvl="0">
                        <a:buNone/>
                      </a:pPr>
                      <a:r>
                        <a:rPr lang="en-GB" sz="1000">
                          <a:latin typeface="Calibri"/>
                        </a:rPr>
                        <a:t>Fernando Maldonado</a:t>
                      </a:r>
                    </a:p>
                  </a:txBody>
                  <a:tcP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lvl="0">
                        <a:buNone/>
                      </a:pPr>
                      <a:r>
                        <a:rPr lang="en-GB" sz="1000">
                          <a:latin typeface="Calibri"/>
                        </a:rPr>
                        <a:t>Numerical simulations (thermal, mechanical, electromechanical, electron and ion beam tracking)</a:t>
                      </a:r>
                    </a:p>
                  </a:txBody>
                  <a:tcP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lvl="0" algn="ctr">
                        <a:buNone/>
                      </a:pPr>
                      <a:r>
                        <a:rPr lang="en-GB" sz="1000">
                          <a:latin typeface="Calibri"/>
                        </a:rPr>
                        <a:t>2,3</a:t>
                      </a:r>
                    </a:p>
                  </a:txBody>
                  <a:tcP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tc>
                  <a:txBody>
                    <a:bodyPr/>
                    <a:lstStyle/>
                    <a:p>
                      <a:pPr lvl="0" algn="ctr">
                        <a:buNone/>
                      </a:pPr>
                      <a:r>
                        <a:rPr lang="en-GB" sz="1000" baseline="0">
                          <a:latin typeface="Calibri"/>
                        </a:rPr>
                        <a:t>2</a:t>
                      </a:r>
                    </a:p>
                  </a:txBody>
                  <a:tcPr>
                    <a:lnL w="12700">
                      <a:solidFill>
                        <a:schemeClr val="tx1"/>
                      </a:solidFill>
                    </a:lnL>
                    <a:lnR w="12700">
                      <a:solidFill>
                        <a:schemeClr val="tx1"/>
                      </a:solidFill>
                    </a:lnR>
                    <a:lnT w="12700">
                      <a:solidFill>
                        <a:schemeClr val="tx1"/>
                      </a:solidFill>
                    </a:lnT>
                    <a:lnB w="12700">
                      <a:solidFill>
                        <a:schemeClr val="tx1"/>
                      </a:solidFill>
                    </a:lnB>
                    <a:solidFill>
                      <a:schemeClr val="bg1"/>
                    </a:solidFill>
                  </a:tcPr>
                </a:tc>
                <a:extLst>
                  <a:ext uri="{0D108BD9-81ED-4DB2-BD59-A6C34878D82A}">
                    <a16:rowId xmlns:a16="http://schemas.microsoft.com/office/drawing/2014/main" val="3006499663"/>
                  </a:ext>
                </a:extLst>
              </a:tr>
            </a:tbl>
          </a:graphicData>
        </a:graphic>
      </p:graphicFrame>
    </p:spTree>
    <p:extLst>
      <p:ext uri="{BB962C8B-B14F-4D97-AF65-F5344CB8AC3E}">
        <p14:creationId xmlns:p14="http://schemas.microsoft.com/office/powerpoint/2010/main" val="226005895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7FFB904-D9CA-898B-D450-F1A8B2477776}"/>
              </a:ext>
            </a:extLst>
          </p:cNvPr>
          <p:cNvSpPr>
            <a:spLocks noGrp="1"/>
          </p:cNvSpPr>
          <p:nvPr>
            <p:ph type="sldNum" sz="quarter" idx="12"/>
          </p:nvPr>
        </p:nvSpPr>
        <p:spPr/>
        <p:txBody>
          <a:bodyPr/>
          <a:lstStyle/>
          <a:p>
            <a:fld id="{F7A1A58B-7BA1-7E42-8231-6D1CB1C760B1}" type="slidenum">
              <a:rPr lang="en-US" smtClean="0"/>
              <a:pPr/>
              <a:t>16</a:t>
            </a:fld>
            <a:endParaRPr lang="en-US"/>
          </a:p>
        </p:txBody>
      </p:sp>
      <p:sp>
        <p:nvSpPr>
          <p:cNvPr id="3" name="Footer Placeholder 2">
            <a:extLst>
              <a:ext uri="{FF2B5EF4-FFF2-40B4-BE49-F238E27FC236}">
                <a16:creationId xmlns:a16="http://schemas.microsoft.com/office/drawing/2014/main" id="{5C4BCF35-A996-5F8A-A1C9-12E0E0C59A34}"/>
              </a:ext>
            </a:extLst>
          </p:cNvPr>
          <p:cNvSpPr>
            <a:spLocks noGrp="1"/>
          </p:cNvSpPr>
          <p:nvPr>
            <p:ph type="ftr" sz="quarter" idx="11"/>
          </p:nvPr>
        </p:nvSpPr>
        <p:spPr/>
        <p:txBody>
          <a:bodyPr/>
          <a:lstStyle/>
          <a:p>
            <a:r>
              <a:rPr lang="en-US"/>
              <a:t>Eng. Adriano </a:t>
            </a:r>
            <a:r>
              <a:rPr lang="en-US" err="1"/>
              <a:t>Pepato</a:t>
            </a:r>
            <a:r>
              <a:rPr lang="en-US"/>
              <a:t>  –  I.FAST IIF  –  Nov. 16</a:t>
            </a:r>
            <a:r>
              <a:rPr lang="en-US" baseline="30000"/>
              <a:t>th</a:t>
            </a:r>
            <a:r>
              <a:rPr lang="en-US"/>
              <a:t>, 2022</a:t>
            </a:r>
          </a:p>
        </p:txBody>
      </p:sp>
      <p:sp>
        <p:nvSpPr>
          <p:cNvPr id="7" name="Rettangolo 12">
            <a:extLst>
              <a:ext uri="{FF2B5EF4-FFF2-40B4-BE49-F238E27FC236}">
                <a16:creationId xmlns:a16="http://schemas.microsoft.com/office/drawing/2014/main" id="{E1A5F84F-2CCB-B03B-452C-D36166E0B80B}"/>
              </a:ext>
            </a:extLst>
          </p:cNvPr>
          <p:cNvSpPr/>
          <p:nvPr/>
        </p:nvSpPr>
        <p:spPr>
          <a:xfrm>
            <a:off x="-52279" y="44120"/>
            <a:ext cx="7876471" cy="523220"/>
          </a:xfrm>
          <a:prstGeom prst="rect">
            <a:avLst/>
          </a:prstGeom>
          <a:ln w="28575">
            <a:noFill/>
          </a:ln>
        </p:spPr>
        <p:txBody>
          <a:bodyPr wrap="square" lIns="91440" tIns="45720" rIns="91440" bIns="45720" anchor="t">
            <a:spAutoFit/>
          </a:bodyPr>
          <a:lstStyle/>
          <a:p>
            <a:pPr defTabSz="914400"/>
            <a:r>
              <a:rPr lang="en-GB" sz="2800" b="1" i="1" u="sng" kern="0">
                <a:solidFill>
                  <a:srgbClr val="005DE0"/>
                </a:solidFill>
                <a:latin typeface="Calibri" panose="020F0502020204030204"/>
              </a:rPr>
              <a:t>INFN-LNL Contributions</a:t>
            </a:r>
            <a:endParaRPr lang="en-GB" sz="2800" b="1" i="1" kern="0">
              <a:solidFill>
                <a:srgbClr val="005DE0"/>
              </a:solidFill>
              <a:latin typeface="Calibri" panose="020F0502020204030204"/>
            </a:endParaRPr>
          </a:p>
        </p:txBody>
      </p:sp>
      <p:pic>
        <p:nvPicPr>
          <p:cNvPr id="6" name="Picture 9">
            <a:extLst>
              <a:ext uri="{FF2B5EF4-FFF2-40B4-BE49-F238E27FC236}">
                <a16:creationId xmlns:a16="http://schemas.microsoft.com/office/drawing/2014/main" id="{1EA016A8-FC94-31C5-BEB2-774975B0E54D}"/>
              </a:ext>
            </a:extLst>
          </p:cNvPr>
          <p:cNvPicPr>
            <a:picLocks noChangeAspect="1"/>
          </p:cNvPicPr>
          <p:nvPr/>
        </p:nvPicPr>
        <p:blipFill>
          <a:blip r:embed="rId2"/>
          <a:stretch>
            <a:fillRect/>
          </a:stretch>
        </p:blipFill>
        <p:spPr>
          <a:xfrm>
            <a:off x="498764" y="699543"/>
            <a:ext cx="3990110" cy="2925509"/>
          </a:xfrm>
          <a:prstGeom prst="rect">
            <a:avLst/>
          </a:prstGeom>
        </p:spPr>
      </p:pic>
      <p:pic>
        <p:nvPicPr>
          <p:cNvPr id="10" name="Picture 10">
            <a:extLst>
              <a:ext uri="{FF2B5EF4-FFF2-40B4-BE49-F238E27FC236}">
                <a16:creationId xmlns:a16="http://schemas.microsoft.com/office/drawing/2014/main" id="{0D0F7C07-79C5-125F-BD8B-34EE182E4F37}"/>
              </a:ext>
            </a:extLst>
          </p:cNvPr>
          <p:cNvPicPr>
            <a:picLocks noChangeAspect="1"/>
          </p:cNvPicPr>
          <p:nvPr/>
        </p:nvPicPr>
        <p:blipFill>
          <a:blip r:embed="rId3"/>
          <a:stretch>
            <a:fillRect/>
          </a:stretch>
        </p:blipFill>
        <p:spPr>
          <a:xfrm>
            <a:off x="736271" y="3623779"/>
            <a:ext cx="2802576" cy="2826676"/>
          </a:xfrm>
          <a:prstGeom prst="rect">
            <a:avLst/>
          </a:prstGeom>
        </p:spPr>
      </p:pic>
      <p:pic>
        <p:nvPicPr>
          <p:cNvPr id="11" name="Picture 11">
            <a:extLst>
              <a:ext uri="{FF2B5EF4-FFF2-40B4-BE49-F238E27FC236}">
                <a16:creationId xmlns:a16="http://schemas.microsoft.com/office/drawing/2014/main" id="{A2C8A024-FC7A-2557-A320-8CBEAD42D7FA}"/>
              </a:ext>
            </a:extLst>
          </p:cNvPr>
          <p:cNvPicPr>
            <a:picLocks noChangeAspect="1"/>
          </p:cNvPicPr>
          <p:nvPr/>
        </p:nvPicPr>
        <p:blipFill>
          <a:blip r:embed="rId4"/>
          <a:stretch>
            <a:fillRect/>
          </a:stretch>
        </p:blipFill>
        <p:spPr>
          <a:xfrm>
            <a:off x="3665517" y="4823033"/>
            <a:ext cx="3980213" cy="1328713"/>
          </a:xfrm>
          <a:prstGeom prst="rect">
            <a:avLst/>
          </a:prstGeom>
        </p:spPr>
      </p:pic>
      <p:pic>
        <p:nvPicPr>
          <p:cNvPr id="13" name="Picture 13">
            <a:extLst>
              <a:ext uri="{FF2B5EF4-FFF2-40B4-BE49-F238E27FC236}">
                <a16:creationId xmlns:a16="http://schemas.microsoft.com/office/drawing/2014/main" id="{04EE5FBF-62B0-01C8-C55B-90AADDB5F7BC}"/>
              </a:ext>
            </a:extLst>
          </p:cNvPr>
          <p:cNvPicPr>
            <a:picLocks noChangeAspect="1"/>
          </p:cNvPicPr>
          <p:nvPr/>
        </p:nvPicPr>
        <p:blipFill>
          <a:blip r:embed="rId5"/>
          <a:stretch>
            <a:fillRect/>
          </a:stretch>
        </p:blipFill>
        <p:spPr>
          <a:xfrm>
            <a:off x="7802087" y="4827049"/>
            <a:ext cx="3673434" cy="1508708"/>
          </a:xfrm>
          <a:prstGeom prst="rect">
            <a:avLst/>
          </a:prstGeom>
        </p:spPr>
      </p:pic>
      <p:pic>
        <p:nvPicPr>
          <p:cNvPr id="14" name="Picture 14">
            <a:extLst>
              <a:ext uri="{FF2B5EF4-FFF2-40B4-BE49-F238E27FC236}">
                <a16:creationId xmlns:a16="http://schemas.microsoft.com/office/drawing/2014/main" id="{352D155C-81F6-FEAC-45DE-E91427BB7077}"/>
              </a:ext>
            </a:extLst>
          </p:cNvPr>
          <p:cNvPicPr>
            <a:picLocks noChangeAspect="1"/>
          </p:cNvPicPr>
          <p:nvPr/>
        </p:nvPicPr>
        <p:blipFill>
          <a:blip r:embed="rId6"/>
          <a:stretch>
            <a:fillRect/>
          </a:stretch>
        </p:blipFill>
        <p:spPr>
          <a:xfrm>
            <a:off x="4684816" y="243551"/>
            <a:ext cx="6790705" cy="4361985"/>
          </a:xfrm>
          <a:prstGeom prst="rect">
            <a:avLst/>
          </a:prstGeom>
        </p:spPr>
      </p:pic>
    </p:spTree>
    <p:extLst>
      <p:ext uri="{BB962C8B-B14F-4D97-AF65-F5344CB8AC3E}">
        <p14:creationId xmlns:p14="http://schemas.microsoft.com/office/powerpoint/2010/main" val="413156475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7FFB904-D9CA-898B-D450-F1A8B2477776}"/>
              </a:ext>
            </a:extLst>
          </p:cNvPr>
          <p:cNvSpPr>
            <a:spLocks noGrp="1"/>
          </p:cNvSpPr>
          <p:nvPr>
            <p:ph type="sldNum" sz="quarter" idx="12"/>
          </p:nvPr>
        </p:nvSpPr>
        <p:spPr/>
        <p:txBody>
          <a:bodyPr/>
          <a:lstStyle/>
          <a:p>
            <a:fld id="{F7A1A58B-7BA1-7E42-8231-6D1CB1C760B1}" type="slidenum">
              <a:rPr lang="en-US" smtClean="0"/>
              <a:pPr/>
              <a:t>17</a:t>
            </a:fld>
            <a:endParaRPr lang="en-US"/>
          </a:p>
        </p:txBody>
      </p:sp>
      <p:sp>
        <p:nvSpPr>
          <p:cNvPr id="3" name="Footer Placeholder 2">
            <a:extLst>
              <a:ext uri="{FF2B5EF4-FFF2-40B4-BE49-F238E27FC236}">
                <a16:creationId xmlns:a16="http://schemas.microsoft.com/office/drawing/2014/main" id="{5C4BCF35-A996-5F8A-A1C9-12E0E0C59A34}"/>
              </a:ext>
            </a:extLst>
          </p:cNvPr>
          <p:cNvSpPr>
            <a:spLocks noGrp="1"/>
          </p:cNvSpPr>
          <p:nvPr>
            <p:ph type="ftr" sz="quarter" idx="11"/>
          </p:nvPr>
        </p:nvSpPr>
        <p:spPr/>
        <p:txBody>
          <a:bodyPr/>
          <a:lstStyle/>
          <a:p>
            <a:r>
              <a:rPr lang="en-US"/>
              <a:t>Eng. Adriano </a:t>
            </a:r>
            <a:r>
              <a:rPr lang="en-US" err="1"/>
              <a:t>Pepato</a:t>
            </a:r>
            <a:r>
              <a:rPr lang="en-US"/>
              <a:t>  –  I.FAST IIF  –  Nov. 16</a:t>
            </a:r>
            <a:r>
              <a:rPr lang="en-US" baseline="30000"/>
              <a:t>th</a:t>
            </a:r>
            <a:r>
              <a:rPr lang="en-US"/>
              <a:t>, 2022</a:t>
            </a:r>
          </a:p>
        </p:txBody>
      </p:sp>
      <p:pic>
        <p:nvPicPr>
          <p:cNvPr id="8" name="Picture 8" descr="Diagram&#10;&#10;Description automatically generated">
            <a:extLst>
              <a:ext uri="{FF2B5EF4-FFF2-40B4-BE49-F238E27FC236}">
                <a16:creationId xmlns:a16="http://schemas.microsoft.com/office/drawing/2014/main" id="{07A49073-C2EE-F792-DC5D-3ECBA6614AFA}"/>
              </a:ext>
            </a:extLst>
          </p:cNvPr>
          <p:cNvPicPr>
            <a:picLocks noChangeAspect="1"/>
          </p:cNvPicPr>
          <p:nvPr/>
        </p:nvPicPr>
        <p:blipFill>
          <a:blip r:embed="rId2"/>
          <a:stretch>
            <a:fillRect/>
          </a:stretch>
        </p:blipFill>
        <p:spPr>
          <a:xfrm>
            <a:off x="8505041" y="4607151"/>
            <a:ext cx="3225239" cy="2206729"/>
          </a:xfrm>
          <a:prstGeom prst="rect">
            <a:avLst/>
          </a:prstGeom>
        </p:spPr>
      </p:pic>
      <p:sp>
        <p:nvSpPr>
          <p:cNvPr id="7" name="Rettangolo 12">
            <a:extLst>
              <a:ext uri="{FF2B5EF4-FFF2-40B4-BE49-F238E27FC236}">
                <a16:creationId xmlns:a16="http://schemas.microsoft.com/office/drawing/2014/main" id="{E1A5F84F-2CCB-B03B-452C-D36166E0B80B}"/>
              </a:ext>
            </a:extLst>
          </p:cNvPr>
          <p:cNvSpPr/>
          <p:nvPr/>
        </p:nvSpPr>
        <p:spPr>
          <a:xfrm>
            <a:off x="-52279" y="44120"/>
            <a:ext cx="7876471" cy="523220"/>
          </a:xfrm>
          <a:prstGeom prst="rect">
            <a:avLst/>
          </a:prstGeom>
          <a:ln w="28575">
            <a:noFill/>
          </a:ln>
        </p:spPr>
        <p:txBody>
          <a:bodyPr wrap="square">
            <a:spAutoFit/>
          </a:bodyPr>
          <a:lstStyle/>
          <a:p>
            <a:pPr defTabSz="914400"/>
            <a:r>
              <a:rPr lang="en-GB" sz="2800" b="1" i="1" u="sng" kern="0">
                <a:solidFill>
                  <a:srgbClr val="005DE0"/>
                </a:solidFill>
                <a:latin typeface="Calibri" panose="020F0502020204030204"/>
              </a:rPr>
              <a:t>TRIUMF Contributions</a:t>
            </a:r>
            <a:endParaRPr lang="en-GB" sz="2800" b="1" i="1" kern="0">
              <a:solidFill>
                <a:srgbClr val="005DE0"/>
              </a:solidFill>
              <a:latin typeface="Calibri" panose="020F0502020204030204"/>
            </a:endParaRPr>
          </a:p>
        </p:txBody>
      </p:sp>
      <p:pic>
        <p:nvPicPr>
          <p:cNvPr id="9" name="Picture 8">
            <a:extLst>
              <a:ext uri="{FF2B5EF4-FFF2-40B4-BE49-F238E27FC236}">
                <a16:creationId xmlns:a16="http://schemas.microsoft.com/office/drawing/2014/main" id="{698D0617-D241-6133-32C3-9109171BF429}"/>
              </a:ext>
            </a:extLst>
          </p:cNvPr>
          <p:cNvPicPr>
            <a:picLocks noChangeAspect="1"/>
          </p:cNvPicPr>
          <p:nvPr/>
        </p:nvPicPr>
        <p:blipFill>
          <a:blip r:embed="rId3"/>
          <a:stretch>
            <a:fillRect/>
          </a:stretch>
        </p:blipFill>
        <p:spPr>
          <a:xfrm>
            <a:off x="2809599" y="3875550"/>
            <a:ext cx="2906568" cy="2440274"/>
          </a:xfrm>
          <a:prstGeom prst="rect">
            <a:avLst/>
          </a:prstGeom>
        </p:spPr>
      </p:pic>
      <p:pic>
        <p:nvPicPr>
          <p:cNvPr id="22" name="Picture 21">
            <a:extLst>
              <a:ext uri="{FF2B5EF4-FFF2-40B4-BE49-F238E27FC236}">
                <a16:creationId xmlns:a16="http://schemas.microsoft.com/office/drawing/2014/main" id="{DDDA767F-FB1A-8E11-BFF3-8BFFC011D6FE}"/>
              </a:ext>
            </a:extLst>
          </p:cNvPr>
          <p:cNvPicPr>
            <a:picLocks noChangeAspect="1"/>
          </p:cNvPicPr>
          <p:nvPr/>
        </p:nvPicPr>
        <p:blipFill>
          <a:blip r:embed="rId4"/>
          <a:stretch>
            <a:fillRect/>
          </a:stretch>
        </p:blipFill>
        <p:spPr>
          <a:xfrm>
            <a:off x="107090" y="3804997"/>
            <a:ext cx="2628792" cy="2581379"/>
          </a:xfrm>
          <a:prstGeom prst="rect">
            <a:avLst/>
          </a:prstGeom>
        </p:spPr>
      </p:pic>
      <p:sp>
        <p:nvSpPr>
          <p:cNvPr id="23" name="Text Placeholder 1">
            <a:extLst>
              <a:ext uri="{FF2B5EF4-FFF2-40B4-BE49-F238E27FC236}">
                <a16:creationId xmlns:a16="http://schemas.microsoft.com/office/drawing/2014/main" id="{A8F3B784-C847-B93F-F0B2-1F3B155068C5}"/>
              </a:ext>
            </a:extLst>
          </p:cNvPr>
          <p:cNvSpPr txBox="1">
            <a:spLocks/>
          </p:cNvSpPr>
          <p:nvPr/>
        </p:nvSpPr>
        <p:spPr>
          <a:xfrm>
            <a:off x="5698840" y="3700180"/>
            <a:ext cx="2484582" cy="305122"/>
          </a:xfrm>
          <a:prstGeom prst="rect">
            <a:avLst/>
          </a:prstGeom>
        </p:spPr>
        <p:txBody>
          <a:bodyPr/>
          <a:lstStyle>
            <a:lvl1pPr marL="228600" indent="-228600" algn="l" defTabSz="914400" rtl="0" eaLnBrk="1" latinLnBrk="0" hangingPunct="1">
              <a:lnSpc>
                <a:spcPct val="90000"/>
              </a:lnSpc>
              <a:spcBef>
                <a:spcPts val="1000"/>
              </a:spcBef>
              <a:buClr>
                <a:schemeClr val="accent1"/>
              </a:buClr>
              <a:buFont typeface="Arial"/>
              <a:buChar char="•"/>
              <a:defRPr sz="2800" kern="1200">
                <a:solidFill>
                  <a:schemeClr val="tx1"/>
                </a:solidFill>
                <a:latin typeface="Montserrat" panose="00000500000000000000" pitchFamily="2" charset="0"/>
                <a:ea typeface="+mn-ea"/>
                <a:cs typeface="+mn-cs"/>
              </a:defRPr>
            </a:lvl1pPr>
            <a:lvl2pPr marL="685800" indent="-228600" algn="l" defTabSz="914400" rtl="0" eaLnBrk="1" latinLnBrk="0" hangingPunct="1">
              <a:lnSpc>
                <a:spcPct val="90000"/>
              </a:lnSpc>
              <a:spcBef>
                <a:spcPts val="500"/>
              </a:spcBef>
              <a:buClr>
                <a:schemeClr val="accent1"/>
              </a:buClr>
              <a:buFont typeface="Arial"/>
              <a:buChar char="•"/>
              <a:defRPr sz="2400" kern="1200">
                <a:solidFill>
                  <a:schemeClr val="tx1"/>
                </a:solidFill>
                <a:latin typeface="Montserrat" panose="00000500000000000000" pitchFamily="2" charset="0"/>
                <a:ea typeface="+mn-ea"/>
                <a:cs typeface="+mn-cs"/>
              </a:defRPr>
            </a:lvl2pPr>
            <a:lvl3pPr marL="1143000" indent="-228600" algn="l" defTabSz="914400" rtl="0" eaLnBrk="1" latinLnBrk="0" hangingPunct="1">
              <a:lnSpc>
                <a:spcPct val="90000"/>
              </a:lnSpc>
              <a:spcBef>
                <a:spcPts val="500"/>
              </a:spcBef>
              <a:buClr>
                <a:schemeClr val="accent1"/>
              </a:buClr>
              <a:buFont typeface="Arial"/>
              <a:buChar char="•"/>
              <a:defRPr sz="2000" kern="1200">
                <a:solidFill>
                  <a:schemeClr val="tx1"/>
                </a:solidFill>
                <a:latin typeface="Montserrat" panose="00000500000000000000" pitchFamily="2" charset="0"/>
                <a:ea typeface="+mn-ea"/>
                <a:cs typeface="+mn-cs"/>
              </a:defRPr>
            </a:lvl3pPr>
            <a:lvl4pPr marL="16002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4pPr>
            <a:lvl5pPr marL="20574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0" indent="0">
              <a:buNone/>
            </a:pPr>
            <a:r>
              <a:rPr lang="en-US" sz="1200">
                <a:solidFill>
                  <a:srgbClr val="F207CA"/>
                </a:solidFill>
                <a:latin typeface="Arial" panose="020B0604020202020204" pitchFamily="34" charset="0"/>
                <a:cs typeface="Arial" panose="020B0604020202020204" pitchFamily="34" charset="0"/>
              </a:rPr>
              <a:t>Cathode shape-optimization</a:t>
            </a:r>
          </a:p>
        </p:txBody>
      </p:sp>
      <p:pic>
        <p:nvPicPr>
          <p:cNvPr id="24" name="Content Placeholder 7">
            <a:extLst>
              <a:ext uri="{FF2B5EF4-FFF2-40B4-BE49-F238E27FC236}">
                <a16:creationId xmlns:a16="http://schemas.microsoft.com/office/drawing/2014/main" id="{D93EBDC8-5626-CAA9-5532-B984144F4956}"/>
              </a:ext>
            </a:extLst>
          </p:cNvPr>
          <p:cNvPicPr>
            <a:picLocks noChangeAspect="1"/>
          </p:cNvPicPr>
          <p:nvPr/>
        </p:nvPicPr>
        <p:blipFill>
          <a:blip r:embed="rId5"/>
          <a:stretch>
            <a:fillRect/>
          </a:stretch>
        </p:blipFill>
        <p:spPr>
          <a:xfrm>
            <a:off x="5827386" y="3929102"/>
            <a:ext cx="1866459" cy="1398084"/>
          </a:xfrm>
          <a:prstGeom prst="rect">
            <a:avLst/>
          </a:prstGeom>
        </p:spPr>
      </p:pic>
      <p:sp>
        <p:nvSpPr>
          <p:cNvPr id="25" name="Text Placeholder 3">
            <a:extLst>
              <a:ext uri="{FF2B5EF4-FFF2-40B4-BE49-F238E27FC236}">
                <a16:creationId xmlns:a16="http://schemas.microsoft.com/office/drawing/2014/main" id="{3790AC24-071D-4B93-7F2B-84211B6939D6}"/>
              </a:ext>
            </a:extLst>
          </p:cNvPr>
          <p:cNvSpPr txBox="1">
            <a:spLocks/>
          </p:cNvSpPr>
          <p:nvPr/>
        </p:nvSpPr>
        <p:spPr>
          <a:xfrm>
            <a:off x="5319006" y="6184029"/>
            <a:ext cx="3249817" cy="257564"/>
          </a:xfrm>
          <a:prstGeom prst="rect">
            <a:avLst/>
          </a:prstGeom>
        </p:spPr>
        <p:txBody>
          <a:bodyPr vert="horz" lIns="91440" tIns="45720" rIns="91440" bIns="45720" rtlCol="0" anchor="ctr"/>
          <a:lstStyle>
            <a:defPPr>
              <a:defRPr lang="fr-FR"/>
            </a:defPPr>
            <a:lvl1pPr marL="0" algn="r" defTabSz="457200" rtl="0" eaLnBrk="1" latinLnBrk="0" hangingPunct="1">
              <a:defRPr sz="1600" kern="1200">
                <a:solidFill>
                  <a:schemeClr val="accent5"/>
                </a:solidFill>
                <a:latin typeface="Calibri" panose="020F0502020204030204" pitchFamily="34" charset="0"/>
                <a:ea typeface="+mn-ea"/>
                <a:cs typeface="Calibri" panose="020F050202020403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l"/>
            <a:r>
              <a:rPr lang="en-US" sz="1200">
                <a:solidFill>
                  <a:srgbClr val="F207CA"/>
                </a:solidFill>
                <a:latin typeface="Arial" panose="020B0604020202020204" pitchFamily="34" charset="0"/>
                <a:cs typeface="Arial" panose="020B0604020202020204" pitchFamily="34" charset="0"/>
              </a:rPr>
              <a:t>Grid generative-design-optimization</a:t>
            </a:r>
          </a:p>
        </p:txBody>
      </p:sp>
      <p:pic>
        <p:nvPicPr>
          <p:cNvPr id="26" name="Content Placeholder 9">
            <a:extLst>
              <a:ext uri="{FF2B5EF4-FFF2-40B4-BE49-F238E27FC236}">
                <a16:creationId xmlns:a16="http://schemas.microsoft.com/office/drawing/2014/main" id="{F1951983-3137-7AD5-9304-28C7C3F09548}"/>
              </a:ext>
            </a:extLst>
          </p:cNvPr>
          <p:cNvPicPr>
            <a:picLocks noChangeAspect="1"/>
          </p:cNvPicPr>
          <p:nvPr/>
        </p:nvPicPr>
        <p:blipFill>
          <a:blip r:embed="rId6"/>
          <a:stretch>
            <a:fillRect/>
          </a:stretch>
        </p:blipFill>
        <p:spPr>
          <a:xfrm>
            <a:off x="5427812" y="5327186"/>
            <a:ext cx="2314634" cy="884842"/>
          </a:xfrm>
          <a:prstGeom prst="rect">
            <a:avLst/>
          </a:prstGeom>
        </p:spPr>
      </p:pic>
      <p:pic>
        <p:nvPicPr>
          <p:cNvPr id="28" name="Picture 27">
            <a:extLst>
              <a:ext uri="{FF2B5EF4-FFF2-40B4-BE49-F238E27FC236}">
                <a16:creationId xmlns:a16="http://schemas.microsoft.com/office/drawing/2014/main" id="{45807866-DB26-3177-96CD-FAA48F91A014}"/>
              </a:ext>
            </a:extLst>
          </p:cNvPr>
          <p:cNvPicPr>
            <a:picLocks noChangeAspect="1"/>
          </p:cNvPicPr>
          <p:nvPr/>
        </p:nvPicPr>
        <p:blipFill rotWithShape="1">
          <a:blip r:embed="rId7"/>
          <a:srcRect t="-23" r="45354" b="-1"/>
          <a:stretch/>
        </p:blipFill>
        <p:spPr>
          <a:xfrm>
            <a:off x="8831297" y="44120"/>
            <a:ext cx="2906567" cy="2537593"/>
          </a:xfrm>
          <a:prstGeom prst="rect">
            <a:avLst/>
          </a:prstGeom>
        </p:spPr>
      </p:pic>
      <p:pic>
        <p:nvPicPr>
          <p:cNvPr id="62" name="Picture 61">
            <a:extLst>
              <a:ext uri="{FF2B5EF4-FFF2-40B4-BE49-F238E27FC236}">
                <a16:creationId xmlns:a16="http://schemas.microsoft.com/office/drawing/2014/main" id="{66D66C0A-A148-6C54-C549-DE37C4357566}"/>
              </a:ext>
            </a:extLst>
          </p:cNvPr>
          <p:cNvPicPr>
            <a:picLocks noChangeAspect="1"/>
          </p:cNvPicPr>
          <p:nvPr/>
        </p:nvPicPr>
        <p:blipFill>
          <a:blip r:embed="rId8"/>
          <a:stretch>
            <a:fillRect/>
          </a:stretch>
        </p:blipFill>
        <p:spPr>
          <a:xfrm>
            <a:off x="9458420" y="2516014"/>
            <a:ext cx="1866458" cy="2028758"/>
          </a:xfrm>
          <a:prstGeom prst="rect">
            <a:avLst/>
          </a:prstGeom>
        </p:spPr>
      </p:pic>
      <p:sp>
        <p:nvSpPr>
          <p:cNvPr id="5" name="Titolo 1">
            <a:extLst>
              <a:ext uri="{FF2B5EF4-FFF2-40B4-BE49-F238E27FC236}">
                <a16:creationId xmlns:a16="http://schemas.microsoft.com/office/drawing/2014/main" id="{D1DAEB40-8C0F-6D14-0E9F-771D7307B867}"/>
              </a:ext>
            </a:extLst>
          </p:cNvPr>
          <p:cNvSpPr txBox="1">
            <a:spLocks/>
          </p:cNvSpPr>
          <p:nvPr/>
        </p:nvSpPr>
        <p:spPr>
          <a:xfrm>
            <a:off x="92841" y="692152"/>
            <a:ext cx="8823109" cy="2206728"/>
          </a:xfrm>
          <a:prstGeom prst="rect">
            <a:avLst/>
          </a:prstGeom>
        </p:spPr>
        <p:txBody>
          <a:bodyPr lIns="91440" tIns="45720" rIns="91440" bIns="45720" anchor="t">
            <a:noAutofit/>
          </a:bodyPr>
          <a:lstStyle>
            <a:lvl1pPr algn="l" defTabSz="914400" rtl="0" eaLnBrk="1" latinLnBrk="0" hangingPunct="1">
              <a:lnSpc>
                <a:spcPct val="90000"/>
              </a:lnSpc>
              <a:spcBef>
                <a:spcPct val="0"/>
              </a:spcBef>
              <a:buNone/>
              <a:defRPr sz="4000" kern="1200">
                <a:solidFill>
                  <a:schemeClr val="accent5"/>
                </a:solidFill>
                <a:latin typeface="Montserrat ExtraBold" panose="00000900000000000000" pitchFamily="2" charset="0"/>
                <a:ea typeface="+mj-ea"/>
                <a:cs typeface="+mj-cs"/>
              </a:defRPr>
            </a:lvl1pPr>
          </a:lstStyle>
          <a:p>
            <a:pPr>
              <a:lnSpc>
                <a:spcPct val="120000"/>
              </a:lnSpc>
              <a:buClr>
                <a:srgbClr val="F207CA"/>
              </a:buClr>
            </a:pPr>
            <a:r>
              <a:rPr lang="en-GB" sz="1000">
                <a:latin typeface="Arial" panose="020B0604020202020204" pitchFamily="34" charset="0"/>
                <a:cs typeface="Arial" panose="020B0604020202020204" pitchFamily="34" charset="0"/>
              </a:rPr>
              <a:t>TRIUMF is Canada’s Particle Accelerator Centre and is operating FEBIAD-type ion sources to produce radioactive isotope beams for fundamental research, as well as for medical and material applications. Summary of recent FEBIAD studies at TRIUMF: </a:t>
            </a:r>
            <a:r>
              <a:rPr lang="en-GB" sz="1000">
                <a:latin typeface="Arial" panose="020B0604020202020204" pitchFamily="34" charset="0"/>
                <a:cs typeface="Arial" panose="020B0604020202020204" pitchFamily="34" charset="0"/>
                <a:hlinkClick r:id="rId9"/>
              </a:rPr>
              <a:t>http://hdl.handle.net/1828/14082</a:t>
            </a:r>
            <a:endParaRPr lang="en-GB" sz="1000">
              <a:latin typeface="Arial" panose="020B0604020202020204" pitchFamily="34" charset="0"/>
              <a:cs typeface="Arial" panose="020B0604020202020204" pitchFamily="34" charset="0"/>
            </a:endParaRPr>
          </a:p>
          <a:p>
            <a:pPr>
              <a:lnSpc>
                <a:spcPct val="120000"/>
              </a:lnSpc>
              <a:buClr>
                <a:srgbClr val="F207CA"/>
              </a:buClr>
            </a:pPr>
            <a:endParaRPr lang="en-GB" sz="1000">
              <a:latin typeface="Arial" panose="020B0604020202020204" pitchFamily="34" charset="0"/>
              <a:cs typeface="Arial" panose="020B0604020202020204" pitchFamily="34" charset="0"/>
            </a:endParaRPr>
          </a:p>
          <a:p>
            <a:pPr>
              <a:lnSpc>
                <a:spcPct val="120000"/>
              </a:lnSpc>
              <a:buClr>
                <a:srgbClr val="F207CA"/>
              </a:buClr>
            </a:pPr>
            <a:r>
              <a:rPr lang="en-GB" sz="1000">
                <a:latin typeface="Arial" panose="020B0604020202020204" pitchFamily="34" charset="0"/>
                <a:cs typeface="Arial" panose="020B0604020202020204" pitchFamily="34" charset="0"/>
              </a:rPr>
              <a:t>Contributions to this project are in-kind and aligned with available expertise and priorities at TRIUMF</a:t>
            </a:r>
          </a:p>
          <a:p>
            <a:pPr marL="268288" indent="-268288">
              <a:lnSpc>
                <a:spcPct val="120000"/>
              </a:lnSpc>
              <a:buClr>
                <a:srgbClr val="F207CA"/>
              </a:buClr>
              <a:buFont typeface="+mj-lt"/>
              <a:buAutoNum type="arabicPeriod"/>
            </a:pPr>
            <a:r>
              <a:rPr lang="en-US" sz="1000">
                <a:latin typeface="Arial" panose="020B0604020202020204" pitchFamily="34" charset="0"/>
                <a:cs typeface="Arial" panose="020B0604020202020204" pitchFamily="34" charset="0"/>
              </a:rPr>
              <a:t>Support development of new ion source geometries through numerical </a:t>
            </a:r>
            <a:r>
              <a:rPr lang="en-US" sz="1000" b="1">
                <a:latin typeface="Arial" panose="020B0604020202020204" pitchFamily="34" charset="0"/>
                <a:cs typeface="Arial" panose="020B0604020202020204" pitchFamily="34" charset="0"/>
              </a:rPr>
              <a:t>FEA and multi-physics simulations </a:t>
            </a:r>
            <a:r>
              <a:rPr lang="en-US" sz="1000">
                <a:latin typeface="Arial" panose="020B0604020202020204" pitchFamily="34" charset="0"/>
                <a:cs typeface="Arial" panose="020B0604020202020204" pitchFamily="34" charset="0"/>
              </a:rPr>
              <a:t>to assess the temperature profile, the electron beam density, the electric field distribution inside of the anode and finally the ionization efficiency and ion beam emittance. This will result in qualifying a set of geometries for experimental studies. </a:t>
            </a:r>
          </a:p>
          <a:p>
            <a:pPr marL="268288" indent="-268288">
              <a:lnSpc>
                <a:spcPct val="120000"/>
              </a:lnSpc>
              <a:buClr>
                <a:srgbClr val="F207CA"/>
              </a:buClr>
              <a:buFont typeface="+mj-lt"/>
              <a:buAutoNum type="arabicPeriod"/>
            </a:pPr>
            <a:r>
              <a:rPr lang="en-GB" sz="1000">
                <a:latin typeface="Arial" panose="020B0604020202020204" pitchFamily="34" charset="0"/>
                <a:cs typeface="Arial" panose="020B0604020202020204" pitchFamily="34" charset="0"/>
              </a:rPr>
              <a:t>Full ion sources of selected geometries will be manufactured by through this collaboration and integrated into dedicated TRIUMF radioisotope beam production target assemblies. These assemblies are used for </a:t>
            </a:r>
            <a:r>
              <a:rPr lang="en-GB" sz="1000" b="1">
                <a:latin typeface="Arial" panose="020B0604020202020204" pitchFamily="34" charset="0"/>
                <a:cs typeface="Arial" panose="020B0604020202020204" pitchFamily="34" charset="0"/>
              </a:rPr>
              <a:t>offline studies assessing the performance of the ion source </a:t>
            </a:r>
            <a:r>
              <a:rPr lang="en-GB" sz="1000">
                <a:latin typeface="Arial" panose="020B0604020202020204" pitchFamily="34" charset="0"/>
                <a:cs typeface="Arial" panose="020B0604020202020204" pitchFamily="34" charset="0"/>
              </a:rPr>
              <a:t>to ionize stable ion beam with high efficiency and reliability to validate the manufacturing processes, as well as the performance improvements predicted from the newly available complex geometries. </a:t>
            </a:r>
          </a:p>
          <a:p>
            <a:pPr marL="268288" indent="-268288">
              <a:lnSpc>
                <a:spcPct val="120000"/>
              </a:lnSpc>
              <a:buClr>
                <a:srgbClr val="F207CA"/>
              </a:buClr>
              <a:buFont typeface="+mj-lt"/>
              <a:buAutoNum type="arabicPeriod"/>
            </a:pPr>
            <a:r>
              <a:rPr lang="en-GB" sz="1000">
                <a:latin typeface="Arial" panose="020B0604020202020204" pitchFamily="34" charset="0"/>
                <a:cs typeface="Arial" panose="020B0604020202020204" pitchFamily="34" charset="0"/>
              </a:rPr>
              <a:t>To qualify the AM methodology for this application, </a:t>
            </a:r>
            <a:r>
              <a:rPr lang="en-GB" sz="1000" b="1">
                <a:latin typeface="Arial" panose="020B0604020202020204" pitchFamily="34" charset="0"/>
                <a:cs typeface="Arial" panose="020B0604020202020204" pitchFamily="34" charset="0"/>
              </a:rPr>
              <a:t>material irradiation damage studies </a:t>
            </a:r>
            <a:r>
              <a:rPr lang="en-GB" sz="1000">
                <a:latin typeface="Arial" panose="020B0604020202020204" pitchFamily="34" charset="0"/>
                <a:cs typeface="Arial" panose="020B0604020202020204" pitchFamily="34" charset="0"/>
              </a:rPr>
              <a:t>will be conducted using an existing 500 MeV irradiation station. Different refractory AM materials will be qualified for high-energy and high-power particle irradiation by assessing their mechanical properties before, during and after irradiation. </a:t>
            </a:r>
            <a:endParaRPr lang="en-GB" sz="1000" b="1">
              <a:latin typeface="Arial" panose="020B0604020202020204" pitchFamily="34" charset="0"/>
              <a:cs typeface="Arial" panose="020B0604020202020204" pitchFamily="34" charset="0"/>
            </a:endParaRPr>
          </a:p>
          <a:p>
            <a:pPr marL="268288" indent="-268288">
              <a:lnSpc>
                <a:spcPct val="120000"/>
              </a:lnSpc>
              <a:buClr>
                <a:srgbClr val="F207CA"/>
              </a:buClr>
              <a:buFont typeface="+mj-lt"/>
              <a:buAutoNum type="arabicPeriod"/>
            </a:pPr>
            <a:r>
              <a:rPr lang="en-GB" sz="1000">
                <a:latin typeface="Arial" panose="020B0604020202020204" pitchFamily="34" charset="0"/>
                <a:cs typeface="Arial" panose="020B0604020202020204" pitchFamily="34" charset="0"/>
              </a:rPr>
              <a:t>After offline validation, a selected geometry will be integrated into an </a:t>
            </a:r>
            <a:r>
              <a:rPr lang="en-GB" sz="1000" b="1">
                <a:latin typeface="Arial" panose="020B0604020202020204" pitchFamily="34" charset="0"/>
                <a:cs typeface="Arial" panose="020B0604020202020204" pitchFamily="34" charset="0"/>
              </a:rPr>
              <a:t>online TRIUMF radioisotope production </a:t>
            </a:r>
            <a:r>
              <a:rPr lang="en-GB" sz="1000">
                <a:latin typeface="Arial" panose="020B0604020202020204" pitchFamily="34" charset="0"/>
                <a:cs typeface="Arial" panose="020B0604020202020204" pitchFamily="34" charset="0"/>
              </a:rPr>
              <a:t>target and submitted to 500 MeV proton beam. These online studies will act as TRL5 for the production of radioactive isotope beams using tailor-made AM ion source. </a:t>
            </a:r>
          </a:p>
          <a:p>
            <a:pPr marL="360363" indent="-360363">
              <a:lnSpc>
                <a:spcPct val="120000"/>
              </a:lnSpc>
              <a:buClr>
                <a:srgbClr val="F207CA"/>
              </a:buClr>
              <a:buFont typeface="Arial" panose="020B0604020202020204" pitchFamily="34" charset="0"/>
              <a:buChar char="•"/>
            </a:pPr>
            <a:endParaRPr lang="en-GB" sz="100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9027870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GB"/>
              <a:t>SAES Getters contribution</a:t>
            </a:r>
          </a:p>
        </p:txBody>
      </p:sp>
      <p:sp>
        <p:nvSpPr>
          <p:cNvPr id="2" name="Rectangle 1"/>
          <p:cNvSpPr/>
          <p:nvPr/>
        </p:nvSpPr>
        <p:spPr>
          <a:xfrm>
            <a:off x="2414206" y="1308330"/>
            <a:ext cx="9611539" cy="4832092"/>
          </a:xfrm>
          <a:prstGeom prst="rect">
            <a:avLst/>
          </a:prstGeom>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mn-cs"/>
              </a:rPr>
              <a:t>SAES getters is an Italian company with a strong focus on accelerator community to which it supplies NEG pumps since the 70s and more recently vacuum chambers, components and scientific instrumentation for synchrotron beamlines through SAES RIAL Vacuum and </a:t>
            </a:r>
            <a:r>
              <a:rPr kumimoji="0" lang="en-US" sz="1400" b="0" i="0" u="none" strike="noStrike" kern="1200" cap="none" spc="0" normalizeH="0" baseline="0" noProof="0" dirty="0" err="1">
                <a:ln>
                  <a:noFill/>
                </a:ln>
                <a:solidFill>
                  <a:prstClr val="black"/>
                </a:solidFill>
                <a:effectLst/>
                <a:uLnTx/>
                <a:uFillTx/>
                <a:latin typeface="Arial" panose="020B0604020202020204" pitchFamily="34" charset="0"/>
                <a:ea typeface="Times New Roman" panose="02020603050405020304" pitchFamily="18" charset="0"/>
                <a:cs typeface="+mn-cs"/>
              </a:rPr>
              <a:t>Cinel</a:t>
            </a: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mn-cs"/>
              </a:rPr>
              <a:t> (both 100% part of the SAES Group).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mn-cs"/>
              </a:rPr>
              <a:t>SAES is relatively new to AM but keen to explore the opportunities of this technology for accelerator components like the ion sources with improved efficiency and design.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mn-cs"/>
              </a:rPr>
              <a:t>SAES will dedicate marketing and commercial resources to map the existing facilities, evaluate the applicability and advantages of the FEBIAD design, quantity the potential needs and the technical requirements. This should provide a clear perspective about the potential market, the requirements and also a viable route to the technology diffusion.</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mn-cs"/>
              </a:rPr>
              <a:t>SAES will also take care of exploring the IP matter through its internal IP office.</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Times New Roman" panose="02020603050405020304" pitchFamily="18" charset="0"/>
                <a:cs typeface="+mn-cs"/>
              </a:rPr>
              <a:t>As a manufacturing company, SAES is also potentially interested in manufacturing and selling the ion sources themselves. We will explore this opportunity in the course of the project.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it-IT"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The project leader for SAES </a:t>
            </a:r>
            <a:r>
              <a:rPr kumimoji="0" lang="it-IT"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is</a:t>
            </a:r>
            <a:r>
              <a:rPr kumimoji="0" lang="it-IT"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Dr. Michele Mura, Head of the </a:t>
            </a:r>
            <a:r>
              <a:rPr kumimoji="0" lang="it-IT"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Divisional</a:t>
            </a:r>
            <a:r>
              <a:rPr kumimoji="0" lang="it-IT"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Development Lab. One senior </a:t>
            </a:r>
            <a:r>
              <a:rPr kumimoji="0" lang="it-IT"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technician</a:t>
            </a:r>
            <a:r>
              <a:rPr kumimoji="0" lang="it-IT"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and a sales/marketing </a:t>
            </a:r>
            <a:r>
              <a:rPr kumimoji="0" lang="it-IT"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expert</a:t>
            </a:r>
            <a:r>
              <a:rPr kumimoji="0" lang="it-IT"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kumimoji="0" lang="it-IT"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will</a:t>
            </a:r>
            <a:r>
              <a:rPr kumimoji="0" lang="it-IT"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support the technical and market scouting activity, </a:t>
            </a:r>
            <a:r>
              <a:rPr kumimoji="0" lang="it-IT" sz="1400" b="0" i="0" u="none" strike="noStrike" kern="1200" cap="none" spc="0" normalizeH="0" baseline="0" noProof="0" dirty="0" err="1">
                <a:ln>
                  <a:noFill/>
                </a:ln>
                <a:solidFill>
                  <a:prstClr val="black"/>
                </a:solidFill>
                <a:effectLst/>
                <a:uLnTx/>
                <a:uFillTx/>
                <a:latin typeface="Arial" panose="020B0604020202020204" pitchFamily="34" charset="0"/>
                <a:ea typeface="+mn-ea"/>
                <a:cs typeface="Arial" panose="020B0604020202020204" pitchFamily="34" charset="0"/>
              </a:rPr>
              <a:t>respectively</a:t>
            </a:r>
            <a:r>
              <a:rPr kumimoji="0" lang="it-IT"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it-IT"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 total of 4 months (2 people for 2 months) over the span of the project will be deployed. The </a:t>
            </a:r>
            <a:r>
              <a:rPr kumimoji="0" lang="en-US" sz="1400" b="0" i="0" u="none" strike="noStrike" kern="1200" cap="none" spc="0" normalizeH="0" baseline="0" noProof="0" dirty="0">
                <a:ln>
                  <a:noFill/>
                </a:ln>
                <a:solidFill>
                  <a:prstClr val="black"/>
                </a:solidFill>
                <a:effectLst/>
                <a:uLnTx/>
                <a:uFillTx/>
                <a:latin typeface="Arial" panose="020B0604020202020204" pitchFamily="34" charset="0"/>
                <a:ea typeface="+mn-ea"/>
                <a:cs typeface="+mn-cs"/>
              </a:rPr>
              <a:t>estimated cost is 20KEuro which will be fully absorbed by SAES as in kind contribution to the project. </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it-IT" sz="1400" b="0" i="0" u="none" strike="noStrike" kern="1200" cap="none" spc="0" normalizeH="0" baseline="0" noProof="0" dirty="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99452447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F7A1A58B-7BA1-7E42-8231-6D1CB1C760B1}" type="slidenum">
              <a:rPr lang="en-US" smtClean="0"/>
              <a:pPr/>
              <a:t>19</a:t>
            </a:fld>
            <a:endParaRPr lang="en-US" dirty="0"/>
          </a:p>
        </p:txBody>
      </p:sp>
      <p:sp>
        <p:nvSpPr>
          <p:cNvPr id="3" name="Segnaposto piè di pagina 2"/>
          <p:cNvSpPr>
            <a:spLocks noGrp="1"/>
          </p:cNvSpPr>
          <p:nvPr>
            <p:ph type="ftr" sz="quarter" idx="11"/>
          </p:nvPr>
        </p:nvSpPr>
        <p:spPr/>
        <p:txBody>
          <a:bodyPr/>
          <a:lstStyle/>
          <a:p>
            <a:r>
              <a:rPr lang="en-US"/>
              <a:t>Eng. Adriano Pepato  –  I.FAST IIF  –  Nov. 16</a:t>
            </a:r>
            <a:r>
              <a:rPr lang="en-US" baseline="30000"/>
              <a:t>th</a:t>
            </a:r>
            <a:r>
              <a:rPr lang="en-US"/>
              <a:t>, 2022</a:t>
            </a:r>
            <a:endParaRPr lang="en-US" dirty="0"/>
          </a:p>
        </p:txBody>
      </p:sp>
      <p:sp>
        <p:nvSpPr>
          <p:cNvPr id="4" name="CasellaDiTesto 3"/>
          <p:cNvSpPr txBox="1"/>
          <p:nvPr/>
        </p:nvSpPr>
        <p:spPr>
          <a:xfrm>
            <a:off x="119336" y="332656"/>
            <a:ext cx="10585176" cy="1631216"/>
          </a:xfrm>
          <a:prstGeom prst="rect">
            <a:avLst/>
          </a:prstGeom>
          <a:noFill/>
        </p:spPr>
        <p:txBody>
          <a:bodyPr wrap="square" rtlCol="0">
            <a:spAutoFit/>
          </a:bodyPr>
          <a:lstStyle/>
          <a:p>
            <a:r>
              <a:rPr lang="en-GB" sz="1600" b="1" u="sng" dirty="0">
                <a:latin typeface="Calibri" panose="020F0502020204030204" pitchFamily="34" charset="0"/>
                <a:cs typeface="Calibri" panose="020F0502020204030204" pitchFamily="34" charset="0"/>
              </a:rPr>
              <a:t>The possible contribution requested to EOS:</a:t>
            </a:r>
          </a:p>
          <a:p>
            <a:pPr marL="285750" indent="-285750">
              <a:buFontTx/>
              <a:buChar char="-"/>
            </a:pPr>
            <a:r>
              <a:rPr lang="en-GB" sz="1600" dirty="0">
                <a:latin typeface="Calibri" panose="020F0502020204030204" pitchFamily="34" charset="0"/>
                <a:cs typeface="Calibri" panose="020F0502020204030204" pitchFamily="34" charset="0"/>
              </a:rPr>
              <a:t>Production of samples for material properties evaluation (ex. Cubes for density measurement, samples for mechanical static test, cylinder of 40mm diameter and 20mm high for thermal properties) using one of the selected refractory metals alloy Mo-based (ex. TZM) </a:t>
            </a:r>
            <a:r>
              <a:rPr lang="en-GB" sz="1600" dirty="0">
                <a:solidFill>
                  <a:schemeClr val="accent5"/>
                </a:solidFill>
                <a:latin typeface="Calibri" panose="020F0502020204030204" pitchFamily="34" charset="0"/>
                <a:cs typeface="Calibri" panose="020F0502020204030204" pitchFamily="34" charset="0"/>
              </a:rPr>
              <a:t>as well as optionally Nb and/or Ta </a:t>
            </a:r>
          </a:p>
          <a:p>
            <a:pPr marL="285750" indent="-285750">
              <a:buFontTx/>
              <a:buChar char="-"/>
            </a:pPr>
            <a:r>
              <a:rPr lang="en-GB" sz="1600" dirty="0">
                <a:latin typeface="Calibri" panose="020F0502020204030204" pitchFamily="34" charset="0"/>
                <a:cs typeface="Calibri" panose="020F0502020204030204" pitchFamily="34" charset="0"/>
              </a:rPr>
              <a:t>Production of non-structural components prototype of the ION Source (ex. Anode – about 30 mm high and 15 mm diameter) using one of the selected refractory metals alloy Mo </a:t>
            </a:r>
            <a:r>
              <a:rPr lang="en-GB" sz="1600" dirty="0">
                <a:solidFill>
                  <a:schemeClr val="accent5"/>
                </a:solidFill>
                <a:latin typeface="Calibri" panose="020F0502020204030204" pitchFamily="34" charset="0"/>
                <a:cs typeface="Calibri" panose="020F0502020204030204" pitchFamily="34" charset="0"/>
              </a:rPr>
              <a:t>or W</a:t>
            </a:r>
            <a:r>
              <a:rPr lang="en-GB" sz="1600" dirty="0">
                <a:latin typeface="Calibri" panose="020F0502020204030204" pitchFamily="34" charset="0"/>
                <a:cs typeface="Calibri" panose="020F0502020204030204" pitchFamily="34" charset="0"/>
              </a:rPr>
              <a:t>-based aforementioned.</a:t>
            </a:r>
          </a:p>
        </p:txBody>
      </p:sp>
      <p:sp>
        <p:nvSpPr>
          <p:cNvPr id="7" name="CasellaDiTesto 6"/>
          <p:cNvSpPr txBox="1"/>
          <p:nvPr/>
        </p:nvSpPr>
        <p:spPr>
          <a:xfrm>
            <a:off x="119337" y="2205844"/>
            <a:ext cx="11509051" cy="1569660"/>
          </a:xfrm>
          <a:prstGeom prst="rect">
            <a:avLst/>
          </a:prstGeom>
          <a:noFill/>
        </p:spPr>
        <p:txBody>
          <a:bodyPr wrap="square" rtlCol="0">
            <a:spAutoFit/>
          </a:bodyPr>
          <a:lstStyle/>
          <a:p>
            <a:r>
              <a:rPr lang="en-GB" sz="1600" b="1" u="sng" dirty="0">
                <a:latin typeface="Calibri" panose="020F0502020204030204" pitchFamily="34" charset="0"/>
                <a:cs typeface="Calibri" panose="020F0502020204030204" pitchFamily="34" charset="0"/>
              </a:rPr>
              <a:t>Requirements:</a:t>
            </a:r>
          </a:p>
          <a:p>
            <a:pPr marL="285750" indent="-285750">
              <a:buFontTx/>
              <a:buChar char="-"/>
            </a:pPr>
            <a:r>
              <a:rPr lang="en-GB" sz="1600" dirty="0">
                <a:latin typeface="Calibri" panose="020F0502020204030204" pitchFamily="34" charset="0"/>
                <a:cs typeface="Calibri" panose="020F0502020204030204" pitchFamily="34" charset="0"/>
              </a:rPr>
              <a:t>Use of a LPBF machine that </a:t>
            </a:r>
          </a:p>
          <a:p>
            <a:pPr marL="742950" lvl="1" indent="-285750">
              <a:buFont typeface="Courier New" panose="02070309020205020404" pitchFamily="49" charset="0"/>
              <a:buChar char="o"/>
            </a:pPr>
            <a:r>
              <a:rPr lang="en-GB" sz="1600" dirty="0">
                <a:latin typeface="Calibri" panose="020F0502020204030204" pitchFamily="34" charset="0"/>
                <a:cs typeface="Calibri" panose="020F0502020204030204" pitchFamily="34" charset="0"/>
              </a:rPr>
              <a:t>allows the platform to be heated up to </a:t>
            </a:r>
            <a:r>
              <a:rPr lang="en-GB" sz="1600" dirty="0">
                <a:solidFill>
                  <a:schemeClr val="accent5"/>
                </a:solidFill>
                <a:latin typeface="Calibri" panose="020F0502020204030204" pitchFamily="34" charset="0"/>
                <a:cs typeface="Calibri" panose="020F0502020204030204" pitchFamily="34" charset="0"/>
              </a:rPr>
              <a:t>450°C and/or </a:t>
            </a:r>
            <a:r>
              <a:rPr lang="en-GB" sz="1600" dirty="0">
                <a:latin typeface="Calibri" panose="020F0502020204030204" pitchFamily="34" charset="0"/>
                <a:cs typeface="Calibri" panose="020F0502020204030204" pitchFamily="34" charset="0"/>
              </a:rPr>
              <a:t>800°C </a:t>
            </a:r>
          </a:p>
          <a:p>
            <a:pPr marL="742950" lvl="1" indent="-285750">
              <a:buFont typeface="Courier New" panose="02070309020205020404" pitchFamily="49" charset="0"/>
              <a:buChar char="o"/>
            </a:pPr>
            <a:r>
              <a:rPr lang="en-GB" sz="1600" dirty="0">
                <a:solidFill>
                  <a:srgbClr val="FF0000"/>
                </a:solidFill>
                <a:latin typeface="Calibri" panose="020F0502020204030204" pitchFamily="34" charset="0"/>
                <a:cs typeface="Calibri" panose="020F0502020204030204" pitchFamily="34" charset="0"/>
              </a:rPr>
              <a:t>allows the application of a controlled cool down (ex. at a rate of 100 °C per hour). </a:t>
            </a:r>
          </a:p>
          <a:p>
            <a:pPr lvl="1"/>
            <a:endParaRPr lang="en-GB" sz="1600" dirty="0">
              <a:latin typeface="Calibri" panose="020F0502020204030204" pitchFamily="34" charset="0"/>
              <a:cs typeface="Calibri" panose="020F0502020204030204" pitchFamily="34" charset="0"/>
            </a:endParaRPr>
          </a:p>
          <a:p>
            <a:pPr lvl="1"/>
            <a:r>
              <a:rPr lang="en-GB" sz="1600" u="sng" dirty="0">
                <a:latin typeface="Calibri" panose="020F0502020204030204" pitchFamily="34" charset="0"/>
                <a:cs typeface="Calibri" panose="020F0502020204030204" pitchFamily="34" charset="0"/>
              </a:rPr>
              <a:t>Reference</a:t>
            </a:r>
            <a:r>
              <a:rPr lang="en-GB" sz="1600" dirty="0">
                <a:latin typeface="Calibri" panose="020F0502020204030204" pitchFamily="34" charset="0"/>
                <a:cs typeface="Calibri" panose="020F0502020204030204" pitchFamily="34" charset="0"/>
              </a:rPr>
              <a:t>: the machine that EOS has supplied to PLANSEE (see the link of the paper below).</a:t>
            </a:r>
          </a:p>
        </p:txBody>
      </p:sp>
      <p:sp>
        <p:nvSpPr>
          <p:cNvPr id="11" name="CasellaDiTesto 10"/>
          <p:cNvSpPr txBox="1"/>
          <p:nvPr/>
        </p:nvSpPr>
        <p:spPr>
          <a:xfrm>
            <a:off x="119337" y="3886331"/>
            <a:ext cx="11509051" cy="338554"/>
          </a:xfrm>
          <a:prstGeom prst="rect">
            <a:avLst/>
          </a:prstGeom>
          <a:noFill/>
        </p:spPr>
        <p:txBody>
          <a:bodyPr wrap="square" rtlCol="0">
            <a:spAutoFit/>
          </a:bodyPr>
          <a:lstStyle/>
          <a:p>
            <a:r>
              <a:rPr lang="en-GB" sz="1600" b="1" u="sng" dirty="0">
                <a:latin typeface="Calibri" panose="020F0502020204030204" pitchFamily="34" charset="0"/>
                <a:cs typeface="Calibri" panose="020F0502020204030204" pitchFamily="34" charset="0"/>
              </a:rPr>
              <a:t>State of the Art: </a:t>
            </a:r>
            <a:r>
              <a:rPr lang="en-GB" sz="1600" dirty="0">
                <a:latin typeface="Calibri" panose="020F0502020204030204" pitchFamily="34" charset="0"/>
                <a:cs typeface="Calibri" panose="020F0502020204030204" pitchFamily="34" charset="0"/>
                <a:hlinkClick r:id="rId2" tooltip="Persistent link using digital object identifier"/>
              </a:rPr>
              <a:t>https://doi.org/10.1016/j.ijrmhm.2020.105369</a:t>
            </a:r>
            <a:endParaRPr lang="en-GB" sz="1600" dirty="0">
              <a:latin typeface="Calibri" panose="020F0502020204030204" pitchFamily="34" charset="0"/>
              <a:cs typeface="Calibri" panose="020F0502020204030204" pitchFamily="34" charset="0"/>
            </a:endParaRPr>
          </a:p>
        </p:txBody>
      </p:sp>
      <p:sp>
        <p:nvSpPr>
          <p:cNvPr id="12" name="CasellaDiTesto 11"/>
          <p:cNvSpPr txBox="1"/>
          <p:nvPr/>
        </p:nvSpPr>
        <p:spPr>
          <a:xfrm>
            <a:off x="133749" y="4446540"/>
            <a:ext cx="11509051" cy="1569660"/>
          </a:xfrm>
          <a:prstGeom prst="rect">
            <a:avLst/>
          </a:prstGeom>
          <a:noFill/>
        </p:spPr>
        <p:txBody>
          <a:bodyPr wrap="square" rtlCol="0">
            <a:spAutoFit/>
          </a:bodyPr>
          <a:lstStyle/>
          <a:p>
            <a:r>
              <a:rPr lang="en-GB" sz="1600" b="1" u="sng" dirty="0">
                <a:latin typeface="Calibri" panose="020F0502020204030204" pitchFamily="34" charset="0"/>
                <a:cs typeface="Calibri" panose="020F0502020204030204" pitchFamily="34" charset="0"/>
              </a:rPr>
              <a:t>What is provided to EOS:</a:t>
            </a:r>
          </a:p>
          <a:p>
            <a:pPr marL="285750" indent="-285750">
              <a:buFontTx/>
              <a:buChar char="-"/>
            </a:pPr>
            <a:r>
              <a:rPr lang="en-GB" sz="1600" dirty="0">
                <a:latin typeface="Calibri" panose="020F0502020204030204" pitchFamily="34" charset="0"/>
                <a:cs typeface="Calibri" panose="020F0502020204030204" pitchFamily="34" charset="0"/>
              </a:rPr>
              <a:t>The powders, which will be purchased using the budget provided by the project (pre-processing step)</a:t>
            </a:r>
          </a:p>
          <a:p>
            <a:pPr marL="285750" indent="-285750">
              <a:buFontTx/>
              <a:buChar char="-"/>
            </a:pPr>
            <a:r>
              <a:rPr lang="en-GB" sz="1600" dirty="0">
                <a:latin typeface="Calibri" panose="020F0502020204030204" pitchFamily="34" charset="0"/>
                <a:cs typeface="Calibri" panose="020F0502020204030204" pitchFamily="34" charset="0"/>
              </a:rPr>
              <a:t>The material characterization using the sample produced by EOS (post-processing step) </a:t>
            </a:r>
            <a:r>
              <a:rPr lang="en-GB" sz="1600" dirty="0">
                <a:solidFill>
                  <a:schemeClr val="accent5"/>
                </a:solidFill>
                <a:latin typeface="Calibri" panose="020F0502020204030204" pitchFamily="34" charset="0"/>
                <a:cs typeface="Calibri" panose="020F0502020204030204" pitchFamily="34" charset="0"/>
              </a:rPr>
              <a:t>as well as in-application (ion source) performance data</a:t>
            </a:r>
          </a:p>
          <a:p>
            <a:pPr marL="285750" indent="-285750">
              <a:buFontTx/>
              <a:buChar char="-"/>
            </a:pPr>
            <a:r>
              <a:rPr lang="en-GB" sz="1600" dirty="0">
                <a:latin typeface="Calibri" panose="020F0502020204030204" pitchFamily="34" charset="0"/>
                <a:cs typeface="Calibri" panose="020F0502020204030204" pitchFamily="34" charset="0"/>
              </a:rPr>
              <a:t>Contribution/support for process parameters tuning based on INFN DIAM experience with pure refractory metals production and characterization.</a:t>
            </a:r>
          </a:p>
        </p:txBody>
      </p:sp>
    </p:spTree>
    <p:extLst>
      <p:ext uri="{BB962C8B-B14F-4D97-AF65-F5344CB8AC3E}">
        <p14:creationId xmlns:p14="http://schemas.microsoft.com/office/powerpoint/2010/main" val="289735042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F7A1A58B-7BA1-7E42-8231-6D1CB1C760B1}" type="slidenum">
              <a:rPr lang="en-US" smtClean="0"/>
              <a:pPr/>
              <a:t>2</a:t>
            </a:fld>
            <a:endParaRPr lang="en-US"/>
          </a:p>
        </p:txBody>
      </p:sp>
      <p:sp>
        <p:nvSpPr>
          <p:cNvPr id="3" name="Segnaposto piè di pagina 2"/>
          <p:cNvSpPr>
            <a:spLocks noGrp="1"/>
          </p:cNvSpPr>
          <p:nvPr>
            <p:ph type="ftr" sz="quarter" idx="11"/>
          </p:nvPr>
        </p:nvSpPr>
        <p:spPr/>
        <p:txBody>
          <a:bodyPr/>
          <a:lstStyle/>
          <a:p>
            <a:r>
              <a:rPr lang="en-US"/>
              <a:t>Eng. Adriano Pepato  –  I.FAST IIF  –  Nov. 16</a:t>
            </a:r>
            <a:r>
              <a:rPr lang="en-US" baseline="30000"/>
              <a:t>th</a:t>
            </a:r>
            <a:r>
              <a:rPr lang="en-US"/>
              <a:t>, 2022</a:t>
            </a:r>
          </a:p>
        </p:txBody>
      </p:sp>
      <p:sp>
        <p:nvSpPr>
          <p:cNvPr id="5" name="Titolo 1">
            <a:extLst>
              <a:ext uri="{FF2B5EF4-FFF2-40B4-BE49-F238E27FC236}">
                <a16:creationId xmlns:a16="http://schemas.microsoft.com/office/drawing/2014/main" id="{C643091B-1DAA-EC36-6AEA-B967A0A61D52}"/>
              </a:ext>
            </a:extLst>
          </p:cNvPr>
          <p:cNvSpPr txBox="1">
            <a:spLocks/>
          </p:cNvSpPr>
          <p:nvPr/>
        </p:nvSpPr>
        <p:spPr>
          <a:xfrm>
            <a:off x="1066800" y="318401"/>
            <a:ext cx="10058400" cy="1097280"/>
          </a:xfrm>
          <a:prstGeom prst="rect">
            <a:avLst/>
          </a:prstGeom>
        </p:spPr>
        <p:txBody>
          <a:bodyPr>
            <a:normAutofit/>
          </a:bodyPr>
          <a:lstStyle>
            <a:lvl1pPr algn="l" defTabSz="914400" rtl="0" eaLnBrk="1" latinLnBrk="0" hangingPunct="1">
              <a:lnSpc>
                <a:spcPct val="90000"/>
              </a:lnSpc>
              <a:spcBef>
                <a:spcPct val="0"/>
              </a:spcBef>
              <a:buNone/>
              <a:defRPr sz="4000" kern="1200">
                <a:solidFill>
                  <a:schemeClr val="accent5"/>
                </a:solidFill>
                <a:latin typeface="Montserrat ExtraBold" panose="00000900000000000000" pitchFamily="2" charset="0"/>
                <a:ea typeface="+mj-ea"/>
                <a:cs typeface="+mj-cs"/>
              </a:defRPr>
            </a:lvl1pPr>
          </a:lstStyle>
          <a:p>
            <a:r>
              <a:rPr lang="en-GB" b="1">
                <a:latin typeface="Arial" panose="020B0604020202020204" pitchFamily="34" charset="0"/>
                <a:cs typeface="Arial" panose="020B0604020202020204" pitchFamily="34" charset="0"/>
              </a:rPr>
              <a:t>SUMMARY</a:t>
            </a:r>
          </a:p>
        </p:txBody>
      </p:sp>
      <p:sp>
        <p:nvSpPr>
          <p:cNvPr id="6" name="Segnaposto contenuto 2">
            <a:extLst>
              <a:ext uri="{FF2B5EF4-FFF2-40B4-BE49-F238E27FC236}">
                <a16:creationId xmlns:a16="http://schemas.microsoft.com/office/drawing/2014/main" id="{CEF36416-BDDA-C765-E2FA-E32BB896F075}"/>
              </a:ext>
            </a:extLst>
          </p:cNvPr>
          <p:cNvSpPr txBox="1">
            <a:spLocks/>
          </p:cNvSpPr>
          <p:nvPr/>
        </p:nvSpPr>
        <p:spPr>
          <a:xfrm>
            <a:off x="1207973" y="1052736"/>
            <a:ext cx="8755328" cy="4222351"/>
          </a:xfrm>
          <a:prstGeom prst="rect">
            <a:avLst/>
          </a:prstGeom>
        </p:spPr>
        <p:txBody>
          <a:bodyPr lIns="91440" tIns="45720" rIns="91440" bIns="45720" anchor="t">
            <a:noAutofit/>
          </a:bodyPr>
          <a:lstStyle>
            <a:lvl1pPr marL="228600" indent="-228600" algn="l" defTabSz="914400" rtl="0" eaLnBrk="1" latinLnBrk="0" hangingPunct="1">
              <a:lnSpc>
                <a:spcPct val="90000"/>
              </a:lnSpc>
              <a:spcBef>
                <a:spcPts val="1000"/>
              </a:spcBef>
              <a:buClr>
                <a:schemeClr val="accent1"/>
              </a:buClr>
              <a:buFont typeface="Arial"/>
              <a:buChar char="•"/>
              <a:defRPr sz="2800" kern="1200">
                <a:solidFill>
                  <a:schemeClr val="tx1"/>
                </a:solidFill>
                <a:latin typeface="Montserrat" panose="00000500000000000000" pitchFamily="2" charset="0"/>
                <a:ea typeface="+mn-ea"/>
                <a:cs typeface="+mn-cs"/>
              </a:defRPr>
            </a:lvl1pPr>
            <a:lvl2pPr marL="685800" indent="-228600" algn="l" defTabSz="914400" rtl="0" eaLnBrk="1" latinLnBrk="0" hangingPunct="1">
              <a:lnSpc>
                <a:spcPct val="90000"/>
              </a:lnSpc>
              <a:spcBef>
                <a:spcPts val="500"/>
              </a:spcBef>
              <a:buClr>
                <a:schemeClr val="accent1"/>
              </a:buClr>
              <a:buFont typeface="Arial"/>
              <a:buChar char="•"/>
              <a:defRPr sz="2400" kern="1200">
                <a:solidFill>
                  <a:schemeClr val="tx1"/>
                </a:solidFill>
                <a:latin typeface="Montserrat" panose="00000500000000000000" pitchFamily="2" charset="0"/>
                <a:ea typeface="+mn-ea"/>
                <a:cs typeface="+mn-cs"/>
              </a:defRPr>
            </a:lvl2pPr>
            <a:lvl3pPr marL="1143000" indent="-228600" algn="l" defTabSz="914400" rtl="0" eaLnBrk="1" latinLnBrk="0" hangingPunct="1">
              <a:lnSpc>
                <a:spcPct val="90000"/>
              </a:lnSpc>
              <a:spcBef>
                <a:spcPts val="500"/>
              </a:spcBef>
              <a:buClr>
                <a:schemeClr val="accent1"/>
              </a:buClr>
              <a:buFont typeface="Arial"/>
              <a:buChar char="•"/>
              <a:defRPr sz="2000" kern="1200">
                <a:solidFill>
                  <a:schemeClr val="tx1"/>
                </a:solidFill>
                <a:latin typeface="Montserrat" panose="00000500000000000000" pitchFamily="2" charset="0"/>
                <a:ea typeface="+mn-ea"/>
                <a:cs typeface="+mn-cs"/>
              </a:defRPr>
            </a:lvl3pPr>
            <a:lvl4pPr marL="16002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4pPr>
            <a:lvl5pPr marL="2057400" indent="-228600" algn="l" defTabSz="914400" rtl="0" eaLnBrk="1" latinLnBrk="0" hangingPunct="1">
              <a:lnSpc>
                <a:spcPct val="90000"/>
              </a:lnSpc>
              <a:spcBef>
                <a:spcPts val="500"/>
              </a:spcBef>
              <a:buClr>
                <a:schemeClr val="accent1"/>
              </a:buClr>
              <a:buFont typeface="Arial"/>
              <a:buChar char="•"/>
              <a:defRPr sz="1800" kern="1200">
                <a:solidFill>
                  <a:schemeClr val="tx1"/>
                </a:solidFill>
                <a:latin typeface="Montserrat" panose="00000500000000000000" pitchFamily="2" charset="0"/>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a:lstStyle>
          <a:p>
            <a:pPr marL="457200" indent="-457200">
              <a:lnSpc>
                <a:spcPct val="150000"/>
              </a:lnSpc>
              <a:buFont typeface="+mj-lt"/>
              <a:buAutoNum type="arabicPeriod"/>
            </a:pPr>
            <a:r>
              <a:rPr lang="en-GB" sz="1600" b="1">
                <a:latin typeface="Arial"/>
                <a:cs typeface="Arial"/>
              </a:rPr>
              <a:t>Introduction</a:t>
            </a:r>
          </a:p>
          <a:p>
            <a:pPr marL="457200" indent="-457200">
              <a:lnSpc>
                <a:spcPct val="150000"/>
              </a:lnSpc>
              <a:buFont typeface="+mj-lt"/>
              <a:buAutoNum type="arabicPeriod"/>
            </a:pPr>
            <a:r>
              <a:rPr lang="en-GB" sz="1600" b="1">
                <a:latin typeface="Arial"/>
                <a:cs typeface="Arial"/>
              </a:rPr>
              <a:t>Project Objectives</a:t>
            </a:r>
          </a:p>
          <a:p>
            <a:pPr marL="812800" lvl="1" indent="-355600">
              <a:lnSpc>
                <a:spcPct val="150000"/>
              </a:lnSpc>
              <a:buFont typeface="+mj-lt"/>
              <a:buAutoNum type="romanUcPeriod"/>
            </a:pPr>
            <a:r>
              <a:rPr lang="en-GB" sz="1400" b="1">
                <a:latin typeface="Arial"/>
                <a:cs typeface="Arial"/>
              </a:rPr>
              <a:t>addressable and obtainable market </a:t>
            </a:r>
            <a:endParaRPr lang="en-GB" sz="1400" b="1">
              <a:latin typeface="Arial" panose="020B0604020202020204" pitchFamily="34" charset="0"/>
              <a:cs typeface="Arial" panose="020B0604020202020204" pitchFamily="34" charset="0"/>
            </a:endParaRPr>
          </a:p>
          <a:p>
            <a:pPr marL="812800" lvl="1" indent="-355600">
              <a:lnSpc>
                <a:spcPct val="150000"/>
              </a:lnSpc>
              <a:buFont typeface="+mj-lt"/>
              <a:buAutoNum type="romanUcPeriod"/>
            </a:pPr>
            <a:r>
              <a:rPr lang="en-GB" sz="1400" b="1">
                <a:latin typeface="Arial"/>
                <a:cs typeface="Arial"/>
              </a:rPr>
              <a:t>environmental challenges</a:t>
            </a:r>
            <a:endParaRPr lang="en-GB" sz="1600" b="1">
              <a:latin typeface="Arial"/>
              <a:cs typeface="Arial"/>
            </a:endParaRPr>
          </a:p>
          <a:p>
            <a:pPr marL="457200" indent="-457200">
              <a:lnSpc>
                <a:spcPct val="150000"/>
              </a:lnSpc>
              <a:buFont typeface="+mj-lt"/>
              <a:buAutoNum type="arabicPeriod"/>
            </a:pPr>
            <a:r>
              <a:rPr lang="en-GB" sz="1600" b="1">
                <a:latin typeface="Arial"/>
                <a:cs typeface="Arial"/>
              </a:rPr>
              <a:t>TRL status</a:t>
            </a:r>
          </a:p>
          <a:p>
            <a:pPr marL="457200" indent="-457200">
              <a:lnSpc>
                <a:spcPct val="150000"/>
              </a:lnSpc>
              <a:buFont typeface="+mj-lt"/>
              <a:buAutoNum type="arabicPeriod"/>
            </a:pPr>
            <a:r>
              <a:rPr lang="en-GB" sz="1600" b="1">
                <a:latin typeface="Arial"/>
                <a:cs typeface="Arial"/>
              </a:rPr>
              <a:t>Project Organization</a:t>
            </a:r>
          </a:p>
          <a:p>
            <a:pPr marL="457200" indent="-457200">
              <a:lnSpc>
                <a:spcPct val="150000"/>
              </a:lnSpc>
              <a:buFont typeface="+mj-lt"/>
              <a:buAutoNum type="arabicPeriod"/>
            </a:pPr>
            <a:r>
              <a:rPr lang="en-GB" sz="1600" b="1">
                <a:latin typeface="Arial"/>
                <a:cs typeface="Arial"/>
              </a:rPr>
              <a:t>Work Package and Timetable</a:t>
            </a:r>
          </a:p>
          <a:p>
            <a:pPr marL="457200" indent="-457200">
              <a:lnSpc>
                <a:spcPct val="150000"/>
              </a:lnSpc>
              <a:buFont typeface="+mj-lt"/>
              <a:buAutoNum type="arabicPeriod"/>
            </a:pPr>
            <a:r>
              <a:rPr lang="en-GB" sz="1600" b="1">
                <a:latin typeface="Arial"/>
                <a:cs typeface="Arial"/>
              </a:rPr>
              <a:t>Milestones and Deliverable</a:t>
            </a:r>
          </a:p>
          <a:p>
            <a:pPr marL="457200" indent="-457200">
              <a:lnSpc>
                <a:spcPct val="150000"/>
              </a:lnSpc>
              <a:buFont typeface="+mj-lt"/>
              <a:buAutoNum type="arabicPeriod"/>
            </a:pPr>
            <a:r>
              <a:rPr lang="en-GB" sz="1600" b="1">
                <a:latin typeface="Arial"/>
                <a:cs typeface="Arial"/>
              </a:rPr>
              <a:t>Budget</a:t>
            </a:r>
          </a:p>
          <a:p>
            <a:pPr marL="457200" indent="-457200">
              <a:lnSpc>
                <a:spcPct val="150000"/>
              </a:lnSpc>
              <a:buAutoNum type="arabicPeriod"/>
            </a:pPr>
            <a:r>
              <a:rPr lang="en-GB" sz="1600" b="1">
                <a:latin typeface="Arial"/>
                <a:cs typeface="Arial"/>
              </a:rPr>
              <a:t>Extra slides</a:t>
            </a:r>
            <a:endParaRPr lang="en-GB" sz="1600" b="1">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2827473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F7A1A58B-7BA1-7E42-8231-6D1CB1C760B1}" type="slidenum">
              <a:rPr lang="en-US" smtClean="0"/>
              <a:pPr/>
              <a:t>20</a:t>
            </a:fld>
            <a:endParaRPr lang="en-US" dirty="0"/>
          </a:p>
        </p:txBody>
      </p:sp>
      <p:sp>
        <p:nvSpPr>
          <p:cNvPr id="3" name="Segnaposto piè di pagina 2"/>
          <p:cNvSpPr>
            <a:spLocks noGrp="1"/>
          </p:cNvSpPr>
          <p:nvPr>
            <p:ph type="ftr" sz="quarter" idx="11"/>
          </p:nvPr>
        </p:nvSpPr>
        <p:spPr/>
        <p:txBody>
          <a:bodyPr/>
          <a:lstStyle/>
          <a:p>
            <a:r>
              <a:rPr lang="en-US"/>
              <a:t>Eng. Adriano Pepato  –  I.FAST IIF  –  Nov. 16</a:t>
            </a:r>
            <a:r>
              <a:rPr lang="en-US" baseline="30000"/>
              <a:t>th</a:t>
            </a:r>
            <a:r>
              <a:rPr lang="en-US"/>
              <a:t>, 2022</a:t>
            </a:r>
            <a:endParaRPr lang="en-US" dirty="0"/>
          </a:p>
        </p:txBody>
      </p:sp>
      <p:sp>
        <p:nvSpPr>
          <p:cNvPr id="7" name="CasellaDiTesto 6"/>
          <p:cNvSpPr txBox="1"/>
          <p:nvPr/>
        </p:nvSpPr>
        <p:spPr>
          <a:xfrm>
            <a:off x="130073" y="260648"/>
            <a:ext cx="11509051" cy="5663089"/>
          </a:xfrm>
          <a:prstGeom prst="rect">
            <a:avLst/>
          </a:prstGeom>
          <a:noFill/>
        </p:spPr>
        <p:txBody>
          <a:bodyPr wrap="square" rtlCol="0">
            <a:spAutoFit/>
          </a:bodyPr>
          <a:lstStyle/>
          <a:p>
            <a:r>
              <a:rPr lang="en-GB" b="1" u="sng" dirty="0">
                <a:latin typeface="Calibri" panose="020F0502020204030204" pitchFamily="34" charset="0"/>
                <a:cs typeface="Calibri" panose="020F0502020204030204" pitchFamily="34" charset="0"/>
              </a:rPr>
              <a:t>In-kind contribution: </a:t>
            </a:r>
          </a:p>
          <a:p>
            <a:endParaRPr lang="en-GB" b="1" u="sng" dirty="0">
              <a:latin typeface="Calibri" panose="020F0502020204030204" pitchFamily="34" charset="0"/>
              <a:cs typeface="Calibri" panose="020F0502020204030204" pitchFamily="34" charset="0"/>
            </a:endParaRPr>
          </a:p>
          <a:p>
            <a:r>
              <a:rPr lang="en-GB" dirty="0">
                <a:latin typeface="Calibri" panose="020F0502020204030204" pitchFamily="34" charset="0"/>
                <a:cs typeface="Calibri" panose="020F0502020204030204" pitchFamily="34" charset="0"/>
              </a:rPr>
              <a:t>EOS will contribute by producing samples as described in this document</a:t>
            </a:r>
          </a:p>
          <a:p>
            <a:endParaRPr lang="en-GB" dirty="0">
              <a:latin typeface="Calibri" panose="020F0502020204030204" pitchFamily="34" charset="0"/>
              <a:cs typeface="Calibri" panose="020F0502020204030204" pitchFamily="34" charset="0"/>
            </a:endParaRPr>
          </a:p>
          <a:p>
            <a:r>
              <a:rPr lang="en-GB" dirty="0">
                <a:latin typeface="Calibri" panose="020F0502020204030204" pitchFamily="34" charset="0"/>
                <a:cs typeface="Calibri" panose="020F0502020204030204" pitchFamily="34" charset="0"/>
              </a:rPr>
              <a:t>In-kind contribution elements:</a:t>
            </a:r>
          </a:p>
          <a:p>
            <a:pPr marL="285750" indent="-285750">
              <a:buFontTx/>
              <a:buChar char="-"/>
            </a:pPr>
            <a:r>
              <a:rPr lang="en-GB" dirty="0">
                <a:latin typeface="Calibri" panose="020F0502020204030204" pitchFamily="34" charset="0"/>
                <a:cs typeface="Calibri" panose="020F0502020204030204" pitchFamily="34" charset="0"/>
              </a:rPr>
              <a:t>Engineering resources</a:t>
            </a:r>
          </a:p>
          <a:p>
            <a:pPr marL="285750" indent="-285750">
              <a:buFontTx/>
              <a:buChar char="-"/>
            </a:pPr>
            <a:r>
              <a:rPr lang="en-GB" dirty="0">
                <a:latin typeface="Calibri" panose="020F0502020204030204" pitchFamily="34" charset="0"/>
                <a:cs typeface="Calibri" panose="020F0502020204030204" pitchFamily="34" charset="0"/>
              </a:rPr>
              <a:t>Machine operation resources</a:t>
            </a:r>
          </a:p>
          <a:p>
            <a:pPr marL="285750" indent="-285750">
              <a:buFontTx/>
              <a:buChar char="-"/>
            </a:pPr>
            <a:r>
              <a:rPr lang="en-GB" dirty="0">
                <a:latin typeface="Calibri" panose="020F0502020204030204" pitchFamily="34" charset="0"/>
                <a:cs typeface="Calibri" panose="020F0502020204030204" pitchFamily="34" charset="0"/>
              </a:rPr>
              <a:t>Machine time (up to 5 jobs per system type)</a:t>
            </a:r>
          </a:p>
          <a:p>
            <a:pPr marL="285750" indent="-285750">
              <a:buFontTx/>
              <a:buChar char="-"/>
            </a:pPr>
            <a:endParaRPr lang="en-GB" dirty="0">
              <a:latin typeface="Calibri" panose="020F0502020204030204" pitchFamily="34" charset="0"/>
              <a:cs typeface="Calibri" panose="020F0502020204030204" pitchFamily="34" charset="0"/>
            </a:endParaRPr>
          </a:p>
          <a:p>
            <a:pPr marL="285750" indent="-285750">
              <a:buFontTx/>
              <a:buChar char="-"/>
            </a:pPr>
            <a:r>
              <a:rPr lang="en-GB" dirty="0">
                <a:latin typeface="Calibri" panose="020F0502020204030204" pitchFamily="34" charset="0"/>
                <a:cs typeface="Calibri" panose="020F0502020204030204" pitchFamily="34" charset="0"/>
              </a:rPr>
              <a:t>Total in-kind contribution: 8 000 – 10 000 €</a:t>
            </a:r>
          </a:p>
          <a:p>
            <a:endParaRPr lang="en-GB" dirty="0">
              <a:latin typeface="Calibri" panose="020F0502020204030204" pitchFamily="34" charset="0"/>
              <a:cs typeface="Calibri" panose="020F0502020204030204" pitchFamily="34" charset="0"/>
            </a:endParaRPr>
          </a:p>
          <a:p>
            <a:pPr marL="285750" indent="-285750">
              <a:buFontTx/>
              <a:buChar char="-"/>
            </a:pPr>
            <a:endParaRPr lang="en-GB" dirty="0">
              <a:latin typeface="Calibri" panose="020F0502020204030204" pitchFamily="34" charset="0"/>
              <a:cs typeface="Calibri" panose="020F0502020204030204" pitchFamily="34" charset="0"/>
            </a:endParaRPr>
          </a:p>
          <a:p>
            <a:pPr algn="l">
              <a:buFont typeface="Arial" panose="020B0604020202020204" pitchFamily="34" charset="0"/>
              <a:buChar char="•"/>
            </a:pPr>
            <a:r>
              <a:rPr lang="en-US" sz="1600" b="0" i="1" u="none" strike="noStrike" dirty="0">
                <a:solidFill>
                  <a:schemeClr val="accent1"/>
                </a:solidFill>
                <a:effectLst/>
                <a:latin typeface="Calibri" panose="020F0502020204030204" pitchFamily="34" charset="0"/>
              </a:rPr>
              <a:t>At EOS Finland, we only have  a system that can go up to 450C. We have within our ecosystem another system that can go up to 800C, </a:t>
            </a:r>
          </a:p>
          <a:p>
            <a:pPr algn="l">
              <a:buFont typeface="Arial" panose="020B0604020202020204" pitchFamily="34" charset="0"/>
              <a:buChar char="•"/>
            </a:pPr>
            <a:r>
              <a:rPr lang="en-US" sz="1600" b="0" i="1" u="none" strike="noStrike" dirty="0">
                <a:solidFill>
                  <a:schemeClr val="accent1"/>
                </a:solidFill>
                <a:effectLst/>
                <a:latin typeface="Calibri" panose="020F0502020204030204" pitchFamily="34" charset="0"/>
              </a:rPr>
              <a:t>I need to check about the control on the cooldown, how this is managed</a:t>
            </a:r>
          </a:p>
          <a:p>
            <a:pPr algn="l">
              <a:buFont typeface="Arial" panose="020B0604020202020204" pitchFamily="34" charset="0"/>
              <a:buChar char="•"/>
            </a:pPr>
            <a:r>
              <a:rPr lang="en-US" sz="1600" b="0" i="1" u="none" strike="noStrike" dirty="0">
                <a:solidFill>
                  <a:schemeClr val="accent1"/>
                </a:solidFill>
                <a:effectLst/>
                <a:latin typeface="Calibri" panose="020F0502020204030204" pitchFamily="34" charset="0"/>
              </a:rPr>
              <a:t>We would potentially be interested in supporting the project in the Niobium efforts as well – if agreeable to the project, I’ll discuss with our R&amp;D</a:t>
            </a:r>
          </a:p>
          <a:p>
            <a:pPr algn="l">
              <a:buFont typeface="Arial" panose="020B0604020202020204" pitchFamily="34" charset="0"/>
              <a:buChar char="•"/>
            </a:pPr>
            <a:r>
              <a:rPr lang="en-US" sz="1600" b="0" i="1" u="none" strike="noStrike" dirty="0">
                <a:solidFill>
                  <a:schemeClr val="accent1"/>
                </a:solidFill>
                <a:effectLst/>
                <a:latin typeface="Calibri" panose="020F0502020204030204" pitchFamily="34" charset="0"/>
              </a:rPr>
              <a:t>In this project, besides the characterization data  we would like to receive also detailed application performance data (I assume this is already part of the frame work?): FINE</a:t>
            </a:r>
          </a:p>
          <a:p>
            <a:pPr algn="l">
              <a:buFont typeface="Arial" panose="020B0604020202020204" pitchFamily="34" charset="0"/>
              <a:buChar char="•"/>
            </a:pPr>
            <a:r>
              <a:rPr lang="en-US" sz="1600" b="0" i="1" u="none" strike="noStrike" dirty="0">
                <a:solidFill>
                  <a:schemeClr val="accent1"/>
                </a:solidFill>
                <a:effectLst/>
                <a:latin typeface="Calibri" panose="020F0502020204030204" pitchFamily="34" charset="0"/>
              </a:rPr>
              <a:t>The in-kind contribution is 8-10k€ because of the uncertainty on the 800C trials and bringing in of Nb, as well as the amount of work finally involved for process settings finding for the higher temperatures</a:t>
            </a:r>
          </a:p>
          <a:p>
            <a:pPr marL="285750" indent="-285750">
              <a:buFontTx/>
              <a:buChar char="-"/>
            </a:pPr>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1877686513"/>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F7A1A58B-7BA1-7E42-8231-6D1CB1C760B1}" type="slidenum">
              <a:rPr lang="en-US" smtClean="0"/>
              <a:pPr/>
              <a:t>21</a:t>
            </a:fld>
            <a:endParaRPr lang="en-US" dirty="0"/>
          </a:p>
        </p:txBody>
      </p:sp>
      <p:sp>
        <p:nvSpPr>
          <p:cNvPr id="3" name="Segnaposto piè di pagina 2"/>
          <p:cNvSpPr>
            <a:spLocks noGrp="1"/>
          </p:cNvSpPr>
          <p:nvPr>
            <p:ph type="ftr" sz="quarter" idx="11"/>
          </p:nvPr>
        </p:nvSpPr>
        <p:spPr/>
        <p:txBody>
          <a:bodyPr/>
          <a:lstStyle/>
          <a:p>
            <a:r>
              <a:rPr lang="en-US"/>
              <a:t>Eng. Adriano Pepato  –  I.FAST IIF  –  Nov. 16</a:t>
            </a:r>
            <a:r>
              <a:rPr lang="en-US" baseline="30000"/>
              <a:t>th</a:t>
            </a:r>
            <a:r>
              <a:rPr lang="en-US"/>
              <a:t>, 2022</a:t>
            </a:r>
            <a:endParaRPr lang="en-US" dirty="0"/>
          </a:p>
        </p:txBody>
      </p:sp>
      <p:sp>
        <p:nvSpPr>
          <p:cNvPr id="7" name="CasellaDiTesto 6"/>
          <p:cNvSpPr txBox="1"/>
          <p:nvPr/>
        </p:nvSpPr>
        <p:spPr>
          <a:xfrm>
            <a:off x="130073" y="260648"/>
            <a:ext cx="11509051" cy="2031325"/>
          </a:xfrm>
          <a:prstGeom prst="rect">
            <a:avLst/>
          </a:prstGeom>
          <a:noFill/>
        </p:spPr>
        <p:txBody>
          <a:bodyPr wrap="square" rtlCol="0">
            <a:spAutoFit/>
          </a:bodyPr>
          <a:lstStyle/>
          <a:p>
            <a:r>
              <a:rPr lang="en-GB" b="1" u="sng" dirty="0">
                <a:latin typeface="Calibri" panose="020F0502020204030204" pitchFamily="34" charset="0"/>
                <a:cs typeface="Calibri" panose="020F0502020204030204" pitchFamily="34" charset="0"/>
              </a:rPr>
              <a:t>In-kind contribution:  TANIOBIS</a:t>
            </a:r>
          </a:p>
          <a:p>
            <a:endParaRPr lang="en-GB" b="1" u="sng" dirty="0">
              <a:latin typeface="Calibri" panose="020F0502020204030204" pitchFamily="34" charset="0"/>
              <a:cs typeface="Calibri" panose="020F0502020204030204" pitchFamily="34" charset="0"/>
            </a:endParaRPr>
          </a:p>
          <a:p>
            <a:r>
              <a:rPr lang="en-GB" dirty="0">
                <a:solidFill>
                  <a:srgbClr val="000000"/>
                </a:solidFill>
                <a:latin typeface="Calibri" panose="020F0502020204030204" pitchFamily="34" charset="0"/>
              </a:rPr>
              <a:t>Markus Weinmann wrote:</a:t>
            </a:r>
          </a:p>
          <a:p>
            <a:r>
              <a:rPr lang="en-GB" b="0" i="0" u="none" strike="noStrike" dirty="0">
                <a:solidFill>
                  <a:srgbClr val="000000"/>
                </a:solidFill>
                <a:effectLst/>
                <a:latin typeface="Calibri" panose="020F0502020204030204" pitchFamily="34" charset="0"/>
              </a:rPr>
              <a:t>we decided to provide you up to 50 kg of Ta or Nb and will support your project with a discount for the powder purchase and personnel efforts in the range of 25.000 €.  </a:t>
            </a:r>
            <a:endParaRPr lang="en-GB" b="1" u="sng" dirty="0">
              <a:latin typeface="Calibri" panose="020F0502020204030204" pitchFamily="34" charset="0"/>
              <a:cs typeface="Calibri" panose="020F0502020204030204" pitchFamily="34" charset="0"/>
            </a:endParaRPr>
          </a:p>
          <a:p>
            <a:endParaRPr lang="en-GB" b="1" u="sng" dirty="0">
              <a:latin typeface="Calibri" panose="020F0502020204030204" pitchFamily="34" charset="0"/>
              <a:cs typeface="Calibri" panose="020F0502020204030204" pitchFamily="34" charset="0"/>
            </a:endParaRPr>
          </a:p>
          <a:p>
            <a:pPr marL="285750" indent="-285750">
              <a:buFontTx/>
              <a:buChar char="-"/>
            </a:pPr>
            <a:endParaRPr lang="en-GB" dirty="0">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39745917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4" name="Rettangolo 163"/>
          <p:cNvSpPr/>
          <p:nvPr/>
        </p:nvSpPr>
        <p:spPr>
          <a:xfrm>
            <a:off x="5087888" y="3432530"/>
            <a:ext cx="1080120" cy="35079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Segnaposto numero diapositiva 1"/>
          <p:cNvSpPr>
            <a:spLocks noGrp="1"/>
          </p:cNvSpPr>
          <p:nvPr>
            <p:ph type="sldNum" sz="quarter" idx="12"/>
          </p:nvPr>
        </p:nvSpPr>
        <p:spPr/>
        <p:txBody>
          <a:bodyPr/>
          <a:lstStyle/>
          <a:p>
            <a:fld id="{F7A1A58B-7BA1-7E42-8231-6D1CB1C760B1}" type="slidenum">
              <a:rPr lang="en-US" smtClean="0"/>
              <a:pPr/>
              <a:t>3</a:t>
            </a:fld>
            <a:endParaRPr lang="en-US"/>
          </a:p>
        </p:txBody>
      </p:sp>
      <p:sp>
        <p:nvSpPr>
          <p:cNvPr id="3" name="Segnaposto piè di pagina 2"/>
          <p:cNvSpPr>
            <a:spLocks noGrp="1"/>
          </p:cNvSpPr>
          <p:nvPr>
            <p:ph type="ftr" sz="quarter" idx="11"/>
          </p:nvPr>
        </p:nvSpPr>
        <p:spPr/>
        <p:txBody>
          <a:bodyPr/>
          <a:lstStyle/>
          <a:p>
            <a:r>
              <a:rPr lang="en-US"/>
              <a:t>Eng. Adriano Pepato  –  I.FAST IIF  –  Nov. 16</a:t>
            </a:r>
            <a:r>
              <a:rPr lang="en-US" baseline="30000"/>
              <a:t>th</a:t>
            </a:r>
            <a:r>
              <a:rPr lang="en-US"/>
              <a:t>, 2022</a:t>
            </a:r>
          </a:p>
        </p:txBody>
      </p:sp>
      <p:sp>
        <p:nvSpPr>
          <p:cNvPr id="57" name="Titolo 1">
            <a:extLst>
              <a:ext uri="{FF2B5EF4-FFF2-40B4-BE49-F238E27FC236}">
                <a16:creationId xmlns:a16="http://schemas.microsoft.com/office/drawing/2014/main" id="{C643091B-1DAA-EC36-6AEA-B967A0A61D52}"/>
              </a:ext>
            </a:extLst>
          </p:cNvPr>
          <p:cNvSpPr txBox="1">
            <a:spLocks/>
          </p:cNvSpPr>
          <p:nvPr/>
        </p:nvSpPr>
        <p:spPr>
          <a:xfrm>
            <a:off x="7050464" y="175057"/>
            <a:ext cx="3930250" cy="631393"/>
          </a:xfrm>
          <a:prstGeom prst="rect">
            <a:avLst/>
          </a:prstGeom>
        </p:spPr>
        <p:txBody>
          <a:bodyPr>
            <a:normAutofit lnSpcReduction="10000"/>
          </a:bodyPr>
          <a:lstStyle>
            <a:lvl1pPr algn="l" defTabSz="914400" rtl="0" eaLnBrk="1" latinLnBrk="0" hangingPunct="1">
              <a:lnSpc>
                <a:spcPct val="90000"/>
              </a:lnSpc>
              <a:spcBef>
                <a:spcPct val="0"/>
              </a:spcBef>
              <a:buNone/>
              <a:defRPr sz="4000" kern="1200">
                <a:solidFill>
                  <a:schemeClr val="accent5"/>
                </a:solidFill>
                <a:latin typeface="Montserrat ExtraBold" panose="00000900000000000000" pitchFamily="2" charset="0"/>
                <a:ea typeface="+mj-ea"/>
                <a:cs typeface="+mj-cs"/>
              </a:defRPr>
            </a:lvl1pPr>
          </a:lstStyle>
          <a:p>
            <a:r>
              <a:rPr lang="en-GB" b="1">
                <a:solidFill>
                  <a:schemeClr val="accent1"/>
                </a:solidFill>
                <a:latin typeface="Arial" panose="020B0604020202020204" pitchFamily="34" charset="0"/>
                <a:cs typeface="Arial" panose="020B0604020202020204" pitchFamily="34" charset="0"/>
              </a:rPr>
              <a:t>1. </a:t>
            </a:r>
            <a:r>
              <a:rPr lang="en-GB" b="1">
                <a:latin typeface="Arial" panose="020B0604020202020204" pitchFamily="34" charset="0"/>
                <a:cs typeface="Arial" panose="020B0604020202020204" pitchFamily="34" charset="0"/>
              </a:rPr>
              <a:t>Introduction</a:t>
            </a:r>
          </a:p>
        </p:txBody>
      </p:sp>
      <p:sp>
        <p:nvSpPr>
          <p:cNvPr id="58" name="Rettangolo 57"/>
          <p:cNvSpPr/>
          <p:nvPr/>
        </p:nvSpPr>
        <p:spPr>
          <a:xfrm>
            <a:off x="2385127" y="489485"/>
            <a:ext cx="3847494" cy="646331"/>
          </a:xfrm>
          <a:prstGeom prst="rect">
            <a:avLst/>
          </a:prstGeom>
        </p:spPr>
        <p:txBody>
          <a:bodyPr wrap="square">
            <a:spAutoFit/>
          </a:bodyPr>
          <a:lstStyle/>
          <a:p>
            <a:r>
              <a:rPr lang="en-GB" i="1">
                <a:latin typeface="Calibri" panose="020F0502020204030204" pitchFamily="34" charset="0"/>
                <a:cs typeface="Calibri" panose="020F0502020204030204" pitchFamily="34" charset="0"/>
              </a:rPr>
              <a:t>Use of the </a:t>
            </a:r>
            <a:r>
              <a:rPr lang="en-GB" b="1" i="1" u="sng">
                <a:latin typeface="Calibri" panose="020F0502020204030204" pitchFamily="34" charset="0"/>
                <a:cs typeface="Calibri" panose="020F0502020204030204" pitchFamily="34" charset="0"/>
              </a:rPr>
              <a:t>ISOL technique</a:t>
            </a:r>
            <a:r>
              <a:rPr lang="en-GB" b="1" i="1">
                <a:latin typeface="Calibri" panose="020F0502020204030204" pitchFamily="34" charset="0"/>
                <a:cs typeface="Calibri" panose="020F0502020204030204" pitchFamily="34" charset="0"/>
              </a:rPr>
              <a:t> </a:t>
            </a:r>
            <a:r>
              <a:rPr lang="en-GB" i="1">
                <a:latin typeface="Calibri" panose="020F0502020204030204" pitchFamily="34" charset="0"/>
                <a:cs typeface="Calibri" panose="020F0502020204030204" pitchFamily="34" charset="0"/>
              </a:rPr>
              <a:t>for the production of radioactive ion beams</a:t>
            </a:r>
          </a:p>
        </p:txBody>
      </p:sp>
      <p:grpSp>
        <p:nvGrpSpPr>
          <p:cNvPr id="107" name="Gruppo 106">
            <a:extLst>
              <a:ext uri="{FF2B5EF4-FFF2-40B4-BE49-F238E27FC236}">
                <a16:creationId xmlns:a16="http://schemas.microsoft.com/office/drawing/2014/main" id="{EB1BE974-32FD-7391-3621-C52F4BA6CE57}"/>
              </a:ext>
            </a:extLst>
          </p:cNvPr>
          <p:cNvGrpSpPr/>
          <p:nvPr/>
        </p:nvGrpSpPr>
        <p:grpSpPr>
          <a:xfrm>
            <a:off x="372276" y="1591570"/>
            <a:ext cx="8935912" cy="4573734"/>
            <a:chOff x="-46890" y="1237978"/>
            <a:chExt cx="8935912" cy="4573734"/>
          </a:xfrm>
        </p:grpSpPr>
        <p:sp>
          <p:nvSpPr>
            <p:cNvPr id="108" name="Cilindro 107">
              <a:extLst>
                <a:ext uri="{FF2B5EF4-FFF2-40B4-BE49-F238E27FC236}">
                  <a16:creationId xmlns:a16="http://schemas.microsoft.com/office/drawing/2014/main" id="{C680E7B1-51F2-5B3F-58D7-1F8054EDD149}"/>
                </a:ext>
              </a:extLst>
            </p:cNvPr>
            <p:cNvSpPr/>
            <p:nvPr/>
          </p:nvSpPr>
          <p:spPr>
            <a:xfrm>
              <a:off x="4182957" y="2908964"/>
              <a:ext cx="448408" cy="673097"/>
            </a:xfrm>
            <a:prstGeom prst="can">
              <a:avLst/>
            </a:prstGeom>
            <a:solidFill>
              <a:srgbClr val="FF0000"/>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latin typeface="Arial"/>
                <a:ea typeface="+mn-ea"/>
                <a:cs typeface="+mn-cs"/>
              </a:endParaRPr>
            </a:p>
          </p:txBody>
        </p:sp>
        <p:sp>
          <p:nvSpPr>
            <p:cNvPr id="109" name="Cilindro 108">
              <a:extLst>
                <a:ext uri="{FF2B5EF4-FFF2-40B4-BE49-F238E27FC236}">
                  <a16:creationId xmlns:a16="http://schemas.microsoft.com/office/drawing/2014/main" id="{AD481A5D-1FA9-3FBE-5EDA-CFD5B4EF26E1}"/>
                </a:ext>
              </a:extLst>
            </p:cNvPr>
            <p:cNvSpPr/>
            <p:nvPr/>
          </p:nvSpPr>
          <p:spPr>
            <a:xfrm>
              <a:off x="4321455" y="2224455"/>
              <a:ext cx="171412" cy="750543"/>
            </a:xfrm>
            <a:prstGeom prst="can">
              <a:avLst/>
            </a:prstGeom>
            <a:solidFill>
              <a:srgbClr val="242852">
                <a:lumMod val="60000"/>
                <a:lumOff val="40000"/>
              </a:srgbClr>
            </a:solidFill>
            <a:ln w="12700" cap="flat" cmpd="sng" algn="ctr">
              <a:solidFill>
                <a:srgbClr val="242852">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latin typeface="Arial"/>
                <a:ea typeface="+mn-ea"/>
                <a:cs typeface="+mn-cs"/>
              </a:endParaRPr>
            </a:p>
          </p:txBody>
        </p:sp>
        <p:sp>
          <p:nvSpPr>
            <p:cNvPr id="110" name="Cilindro 109">
              <a:extLst>
                <a:ext uri="{FF2B5EF4-FFF2-40B4-BE49-F238E27FC236}">
                  <a16:creationId xmlns:a16="http://schemas.microsoft.com/office/drawing/2014/main" id="{14767579-957A-75A5-0EE5-E93559E1616C}"/>
                </a:ext>
              </a:extLst>
            </p:cNvPr>
            <p:cNvSpPr/>
            <p:nvPr/>
          </p:nvSpPr>
          <p:spPr>
            <a:xfrm rot="16200000">
              <a:off x="3916972" y="948675"/>
              <a:ext cx="984737" cy="1742664"/>
            </a:xfrm>
            <a:prstGeom prst="can">
              <a:avLst>
                <a:gd name="adj" fmla="val 31356"/>
              </a:avLst>
            </a:prstGeom>
            <a:solidFill>
              <a:sysClr val="windowText" lastClr="000000">
                <a:lumMod val="75000"/>
                <a:lumOff val="25000"/>
              </a:sysClr>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latin typeface="Arial"/>
                <a:ea typeface="+mn-ea"/>
                <a:cs typeface="+mn-cs"/>
              </a:endParaRPr>
            </a:p>
          </p:txBody>
        </p:sp>
        <p:sp>
          <p:nvSpPr>
            <p:cNvPr id="111" name="Arco a tutto sesto 110">
              <a:extLst>
                <a:ext uri="{FF2B5EF4-FFF2-40B4-BE49-F238E27FC236}">
                  <a16:creationId xmlns:a16="http://schemas.microsoft.com/office/drawing/2014/main" id="{0F6E44B2-51EE-481A-0442-38C73369202B}"/>
                </a:ext>
              </a:extLst>
            </p:cNvPr>
            <p:cNvSpPr/>
            <p:nvPr/>
          </p:nvSpPr>
          <p:spPr>
            <a:xfrm rot="10800000">
              <a:off x="4093797" y="3224894"/>
              <a:ext cx="2520000" cy="2520000"/>
            </a:xfrm>
            <a:prstGeom prst="blockArc">
              <a:avLst>
                <a:gd name="adj1" fmla="val 16198386"/>
                <a:gd name="adj2" fmla="val 0"/>
                <a:gd name="adj3" fmla="val 25000"/>
              </a:avLst>
            </a:prstGeom>
            <a:solidFill>
              <a:srgbClr val="0070C0"/>
            </a:solidFill>
            <a:ln w="12700" cap="flat" cmpd="sng" algn="ctr">
              <a:solidFill>
                <a:srgbClr val="00206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black"/>
                </a:solidFill>
                <a:effectLst/>
                <a:uLnTx/>
                <a:uFillTx/>
                <a:latin typeface="Arial"/>
                <a:ea typeface="+mn-ea"/>
                <a:cs typeface="+mn-cs"/>
              </a:endParaRPr>
            </a:p>
          </p:txBody>
        </p:sp>
        <p:cxnSp>
          <p:nvCxnSpPr>
            <p:cNvPr id="112" name="Connettore diritto 111">
              <a:extLst>
                <a:ext uri="{FF2B5EF4-FFF2-40B4-BE49-F238E27FC236}">
                  <a16:creationId xmlns:a16="http://schemas.microsoft.com/office/drawing/2014/main" id="{2DFA8E3F-9A74-5E45-6955-6FFE731D4DEB}"/>
                </a:ext>
              </a:extLst>
            </p:cNvPr>
            <p:cNvCxnSpPr>
              <a:cxnSpLocks/>
            </p:cNvCxnSpPr>
            <p:nvPr/>
          </p:nvCxnSpPr>
          <p:spPr>
            <a:xfrm>
              <a:off x="4415953" y="1237978"/>
              <a:ext cx="0" cy="4572000"/>
            </a:xfrm>
            <a:prstGeom prst="line">
              <a:avLst/>
            </a:prstGeom>
            <a:noFill/>
            <a:ln w="12700" cap="flat" cmpd="sng" algn="ctr">
              <a:solidFill>
                <a:sysClr val="windowText" lastClr="000000"/>
              </a:solidFill>
              <a:prstDash val="dashDot"/>
              <a:miter lim="800000"/>
            </a:ln>
            <a:effectLst/>
          </p:spPr>
        </p:cxnSp>
        <p:sp>
          <p:nvSpPr>
            <p:cNvPr id="113" name="Freccia a gallone 12">
              <a:extLst>
                <a:ext uri="{FF2B5EF4-FFF2-40B4-BE49-F238E27FC236}">
                  <a16:creationId xmlns:a16="http://schemas.microsoft.com/office/drawing/2014/main" id="{C92F8C7B-9DC0-4E48-FCCF-2C43FE163A35}"/>
                </a:ext>
              </a:extLst>
            </p:cNvPr>
            <p:cNvSpPr/>
            <p:nvPr/>
          </p:nvSpPr>
          <p:spPr>
            <a:xfrm>
              <a:off x="6255509" y="4973513"/>
              <a:ext cx="518746" cy="838199"/>
            </a:xfrm>
            <a:prstGeom prst="chevron">
              <a:avLst/>
            </a:prstGeom>
            <a:solidFill>
              <a:sysClr val="window" lastClr="FFFFFF">
                <a:lumMod val="50000"/>
              </a:sysClr>
            </a:solidFill>
            <a:ln w="12700" cap="flat" cmpd="sng" algn="ctr">
              <a:solidFill>
                <a:srgbClr val="FFFF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black"/>
                </a:solidFill>
                <a:effectLst/>
                <a:uLnTx/>
                <a:uFillTx/>
                <a:latin typeface="Arial"/>
                <a:ea typeface="+mn-ea"/>
                <a:cs typeface="+mn-cs"/>
              </a:endParaRPr>
            </a:p>
          </p:txBody>
        </p:sp>
        <p:sp>
          <p:nvSpPr>
            <p:cNvPr id="114" name="Freccia a gallone 13">
              <a:extLst>
                <a:ext uri="{FF2B5EF4-FFF2-40B4-BE49-F238E27FC236}">
                  <a16:creationId xmlns:a16="http://schemas.microsoft.com/office/drawing/2014/main" id="{E95B5974-A300-12B9-B6B3-951D3C699B04}"/>
                </a:ext>
              </a:extLst>
            </p:cNvPr>
            <p:cNvSpPr/>
            <p:nvPr/>
          </p:nvSpPr>
          <p:spPr>
            <a:xfrm>
              <a:off x="6692691" y="4972514"/>
              <a:ext cx="518746" cy="838199"/>
            </a:xfrm>
            <a:prstGeom prst="chevron">
              <a:avLst/>
            </a:prstGeom>
            <a:solidFill>
              <a:sysClr val="window" lastClr="FFFFFF">
                <a:lumMod val="65000"/>
              </a:sysClr>
            </a:solidFill>
            <a:ln w="12700" cap="flat" cmpd="sng" algn="ctr">
              <a:solidFill>
                <a:srgbClr val="FFFF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black"/>
                </a:solidFill>
                <a:effectLst/>
                <a:uLnTx/>
                <a:uFillTx/>
                <a:latin typeface="Arial"/>
                <a:ea typeface="+mn-ea"/>
                <a:cs typeface="+mn-cs"/>
              </a:endParaRPr>
            </a:p>
          </p:txBody>
        </p:sp>
        <p:sp>
          <p:nvSpPr>
            <p:cNvPr id="115" name="Freccia a gallone 14">
              <a:extLst>
                <a:ext uri="{FF2B5EF4-FFF2-40B4-BE49-F238E27FC236}">
                  <a16:creationId xmlns:a16="http://schemas.microsoft.com/office/drawing/2014/main" id="{4C704378-A8A2-E600-82FA-B9A2EBB80C07}"/>
                </a:ext>
              </a:extLst>
            </p:cNvPr>
            <p:cNvSpPr/>
            <p:nvPr/>
          </p:nvSpPr>
          <p:spPr>
            <a:xfrm>
              <a:off x="7129873" y="4972514"/>
              <a:ext cx="518746" cy="838199"/>
            </a:xfrm>
            <a:prstGeom prst="chevron">
              <a:avLst/>
            </a:prstGeom>
            <a:solidFill>
              <a:sysClr val="window" lastClr="FFFFFF">
                <a:lumMod val="75000"/>
              </a:sysClr>
            </a:solidFill>
            <a:ln w="12700" cap="flat" cmpd="sng" algn="ctr">
              <a:solidFill>
                <a:srgbClr val="FFFF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black"/>
                </a:solidFill>
                <a:effectLst/>
                <a:uLnTx/>
                <a:uFillTx/>
                <a:latin typeface="Arial"/>
                <a:ea typeface="+mn-ea"/>
                <a:cs typeface="+mn-cs"/>
              </a:endParaRPr>
            </a:p>
          </p:txBody>
        </p:sp>
        <p:cxnSp>
          <p:nvCxnSpPr>
            <p:cNvPr id="116" name="Connettore diritto 115">
              <a:extLst>
                <a:ext uri="{FF2B5EF4-FFF2-40B4-BE49-F238E27FC236}">
                  <a16:creationId xmlns:a16="http://schemas.microsoft.com/office/drawing/2014/main" id="{ADBD1D3F-F04E-BF5B-F750-3414984A79BA}"/>
                </a:ext>
              </a:extLst>
            </p:cNvPr>
            <p:cNvCxnSpPr>
              <a:cxnSpLocks/>
            </p:cNvCxnSpPr>
            <p:nvPr/>
          </p:nvCxnSpPr>
          <p:spPr>
            <a:xfrm>
              <a:off x="3842237" y="5392615"/>
              <a:ext cx="5046785" cy="0"/>
            </a:xfrm>
            <a:prstGeom prst="line">
              <a:avLst/>
            </a:prstGeom>
            <a:noFill/>
            <a:ln w="12700" cap="flat" cmpd="sng" algn="ctr">
              <a:solidFill>
                <a:sysClr val="windowText" lastClr="000000"/>
              </a:solidFill>
              <a:prstDash val="dashDot"/>
              <a:miter lim="800000"/>
            </a:ln>
            <a:effectLst/>
          </p:spPr>
        </p:cxnSp>
        <p:sp>
          <p:nvSpPr>
            <p:cNvPr id="117" name="CasellaDiTesto 116">
              <a:extLst>
                <a:ext uri="{FF2B5EF4-FFF2-40B4-BE49-F238E27FC236}">
                  <a16:creationId xmlns:a16="http://schemas.microsoft.com/office/drawing/2014/main" id="{C871E019-51BC-3A1A-A109-5F99F162F374}"/>
                </a:ext>
              </a:extLst>
            </p:cNvPr>
            <p:cNvSpPr txBox="1"/>
            <p:nvPr/>
          </p:nvSpPr>
          <p:spPr>
            <a:xfrm>
              <a:off x="5795541" y="1436703"/>
              <a:ext cx="2356287" cy="276999"/>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sz="1200" b="1" i="0" u="none" strike="noStrike" kern="0" cap="none" spc="0" normalizeH="0" baseline="0" noProof="0">
                  <a:ln>
                    <a:noFill/>
                  </a:ln>
                  <a:solidFill>
                    <a:prstClr val="black"/>
                  </a:solidFill>
                  <a:effectLst/>
                  <a:uLnTx/>
                  <a:uFillTx/>
                  <a:latin typeface="Arial"/>
                </a:rPr>
                <a:t>production target</a:t>
              </a:r>
            </a:p>
          </p:txBody>
        </p:sp>
        <p:sp>
          <p:nvSpPr>
            <p:cNvPr id="118" name="CasellaDiTesto 117">
              <a:extLst>
                <a:ext uri="{FF2B5EF4-FFF2-40B4-BE49-F238E27FC236}">
                  <a16:creationId xmlns:a16="http://schemas.microsoft.com/office/drawing/2014/main" id="{D9E03403-A035-8472-761C-2B65B83049F8}"/>
                </a:ext>
              </a:extLst>
            </p:cNvPr>
            <p:cNvSpPr txBox="1"/>
            <p:nvPr/>
          </p:nvSpPr>
          <p:spPr>
            <a:xfrm>
              <a:off x="4550474" y="2453481"/>
              <a:ext cx="1283002"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sz="1600" b="0" i="0" u="none" strike="noStrike" kern="0" cap="none" spc="0" normalizeH="0" baseline="0" noProof="0">
                  <a:ln>
                    <a:noFill/>
                  </a:ln>
                  <a:solidFill>
                    <a:prstClr val="black"/>
                  </a:solidFill>
                  <a:effectLst/>
                  <a:uLnTx/>
                  <a:uFillTx/>
                  <a:latin typeface="Arial"/>
                </a:rPr>
                <a:t>transfer line</a:t>
              </a:r>
            </a:p>
          </p:txBody>
        </p:sp>
        <p:sp>
          <p:nvSpPr>
            <p:cNvPr id="119" name="CasellaDiTesto 118">
              <a:extLst>
                <a:ext uri="{FF2B5EF4-FFF2-40B4-BE49-F238E27FC236}">
                  <a16:creationId xmlns:a16="http://schemas.microsoft.com/office/drawing/2014/main" id="{F2FC4B60-1335-8205-4E18-06704DD85275}"/>
                </a:ext>
              </a:extLst>
            </p:cNvPr>
            <p:cNvSpPr txBox="1"/>
            <p:nvPr/>
          </p:nvSpPr>
          <p:spPr>
            <a:xfrm>
              <a:off x="4596714" y="3078938"/>
              <a:ext cx="1256866" cy="338554"/>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sz="1600" b="1" i="0" u="none" strike="noStrike" kern="0" cap="none" spc="0" normalizeH="0" baseline="0" noProof="0">
                  <a:ln>
                    <a:noFill/>
                  </a:ln>
                  <a:solidFill>
                    <a:prstClr val="black"/>
                  </a:solidFill>
                  <a:effectLst/>
                  <a:uLnTx/>
                  <a:uFillTx/>
                  <a:latin typeface="Arial"/>
                </a:rPr>
                <a:t>ion source</a:t>
              </a:r>
            </a:p>
          </p:txBody>
        </p:sp>
        <p:sp>
          <p:nvSpPr>
            <p:cNvPr id="120" name="CasellaDiTesto 119">
              <a:extLst>
                <a:ext uri="{FF2B5EF4-FFF2-40B4-BE49-F238E27FC236}">
                  <a16:creationId xmlns:a16="http://schemas.microsoft.com/office/drawing/2014/main" id="{218785A3-7C5E-A02A-55F7-56019868D165}"/>
                </a:ext>
              </a:extLst>
            </p:cNvPr>
            <p:cNvSpPr txBox="1"/>
            <p:nvPr/>
          </p:nvSpPr>
          <p:spPr>
            <a:xfrm>
              <a:off x="3110529" y="5091632"/>
              <a:ext cx="1499490" cy="584775"/>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1600" b="0" i="0" u="none" strike="noStrike" kern="0" cap="none" spc="0" normalizeH="0" baseline="0" noProof="0">
                  <a:ln>
                    <a:noFill/>
                  </a:ln>
                  <a:solidFill>
                    <a:prstClr val="black"/>
                  </a:solidFill>
                  <a:effectLst/>
                  <a:uLnTx/>
                  <a:uFillTx/>
                  <a:latin typeface="Arial"/>
                </a:rPr>
                <a:t>mass separator</a:t>
              </a:r>
            </a:p>
          </p:txBody>
        </p:sp>
        <p:sp>
          <p:nvSpPr>
            <p:cNvPr id="121" name="CasellaDiTesto 120">
              <a:extLst>
                <a:ext uri="{FF2B5EF4-FFF2-40B4-BE49-F238E27FC236}">
                  <a16:creationId xmlns:a16="http://schemas.microsoft.com/office/drawing/2014/main" id="{0F0E1BC0-9B49-1370-69B0-18FEFD34804D}"/>
                </a:ext>
              </a:extLst>
            </p:cNvPr>
            <p:cNvSpPr txBox="1"/>
            <p:nvPr/>
          </p:nvSpPr>
          <p:spPr>
            <a:xfrm>
              <a:off x="5903992" y="4616330"/>
              <a:ext cx="2063924" cy="338554"/>
            </a:xfrm>
            <a:prstGeom prst="rect">
              <a:avLst/>
            </a:prstGeom>
            <a:noFill/>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1600" b="0" i="0" u="none" strike="noStrike" kern="0" cap="none" spc="0" normalizeH="0" baseline="0" noProof="0">
                  <a:ln>
                    <a:noFill/>
                  </a:ln>
                  <a:solidFill>
                    <a:prstClr val="black"/>
                  </a:solidFill>
                  <a:effectLst/>
                  <a:uLnTx/>
                  <a:uFillTx/>
                  <a:latin typeface="Arial"/>
                </a:rPr>
                <a:t>experimental areas</a:t>
              </a:r>
            </a:p>
          </p:txBody>
        </p:sp>
        <p:sp>
          <p:nvSpPr>
            <p:cNvPr id="122" name="CasellaDiTesto 121">
              <a:extLst>
                <a:ext uri="{FF2B5EF4-FFF2-40B4-BE49-F238E27FC236}">
                  <a16:creationId xmlns:a16="http://schemas.microsoft.com/office/drawing/2014/main" id="{B6B1F0C9-0A3A-E278-26D8-EEC757A08691}"/>
                </a:ext>
              </a:extLst>
            </p:cNvPr>
            <p:cNvSpPr txBox="1"/>
            <p:nvPr/>
          </p:nvSpPr>
          <p:spPr>
            <a:xfrm>
              <a:off x="-46890" y="2151750"/>
              <a:ext cx="2046533" cy="307777"/>
            </a:xfrm>
            <a:prstGeom prst="rect">
              <a:avLst/>
            </a:prstGeom>
            <a:no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sz="1400" b="0" i="0" u="none" strike="noStrike" kern="0" cap="none" spc="0" normalizeH="0" baseline="0" noProof="0">
                  <a:ln>
                    <a:noFill/>
                  </a:ln>
                  <a:solidFill>
                    <a:prstClr val="black"/>
                  </a:solidFill>
                  <a:effectLst/>
                  <a:uLnTx/>
                  <a:uFillTx/>
                  <a:latin typeface="Arial"/>
                </a:rPr>
                <a:t>primary </a:t>
              </a:r>
              <a:r>
                <a:rPr kumimoji="0" lang="it-IT" sz="1400" b="0" i="0" u="none" strike="noStrike" kern="0" cap="none" spc="0" normalizeH="0" baseline="0" noProof="0" err="1">
                  <a:ln>
                    <a:noFill/>
                  </a:ln>
                  <a:solidFill>
                    <a:prstClr val="black"/>
                  </a:solidFill>
                  <a:effectLst/>
                  <a:uLnTx/>
                  <a:uFillTx/>
                  <a:latin typeface="Arial"/>
                </a:rPr>
                <a:t>beam</a:t>
              </a:r>
              <a:r>
                <a:rPr kumimoji="0" lang="it-IT" sz="1400" b="0" i="0" u="none" strike="noStrike" kern="0" cap="none" spc="0" normalizeH="0" baseline="0" noProof="0">
                  <a:ln>
                    <a:noFill/>
                  </a:ln>
                  <a:solidFill>
                    <a:prstClr val="black"/>
                  </a:solidFill>
                  <a:effectLst/>
                  <a:uLnTx/>
                  <a:uFillTx/>
                  <a:latin typeface="Arial"/>
                </a:rPr>
                <a:t> driver</a:t>
              </a:r>
            </a:p>
          </p:txBody>
        </p:sp>
      </p:grpSp>
      <p:sp>
        <p:nvSpPr>
          <p:cNvPr id="123" name="Ovale 122">
            <a:extLst>
              <a:ext uri="{FF2B5EF4-FFF2-40B4-BE49-F238E27FC236}">
                <a16:creationId xmlns:a16="http://schemas.microsoft.com/office/drawing/2014/main" id="{CF270644-7632-FA4B-E2E9-855BEA816F4B}"/>
              </a:ext>
            </a:extLst>
          </p:cNvPr>
          <p:cNvSpPr/>
          <p:nvPr/>
        </p:nvSpPr>
        <p:spPr>
          <a:xfrm>
            <a:off x="1547305" y="2125400"/>
            <a:ext cx="108000" cy="108000"/>
          </a:xfrm>
          <a:prstGeom prst="ellipse">
            <a:avLst/>
          </a:prstGeom>
          <a:solidFill>
            <a:srgbClr val="4A66AC">
              <a:lumMod val="40000"/>
              <a:lumOff val="60000"/>
            </a:srgbClr>
          </a:solidFill>
          <a:ln w="12700" cap="flat" cmpd="sng" algn="ctr">
            <a:solidFill>
              <a:srgbClr val="4A66AC">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latin typeface="Arial"/>
              <a:ea typeface="+mn-ea"/>
              <a:cs typeface="+mn-cs"/>
            </a:endParaRPr>
          </a:p>
        </p:txBody>
      </p:sp>
      <p:sp>
        <p:nvSpPr>
          <p:cNvPr id="124" name="Ovale 123">
            <a:extLst>
              <a:ext uri="{FF2B5EF4-FFF2-40B4-BE49-F238E27FC236}">
                <a16:creationId xmlns:a16="http://schemas.microsoft.com/office/drawing/2014/main" id="{127BFBC2-238D-CB4D-D3F2-8D8DAAE70854}"/>
              </a:ext>
            </a:extLst>
          </p:cNvPr>
          <p:cNvSpPr/>
          <p:nvPr/>
        </p:nvSpPr>
        <p:spPr>
          <a:xfrm>
            <a:off x="1699705" y="2277800"/>
            <a:ext cx="108000" cy="108000"/>
          </a:xfrm>
          <a:prstGeom prst="ellipse">
            <a:avLst/>
          </a:prstGeom>
          <a:solidFill>
            <a:srgbClr val="4A66AC">
              <a:lumMod val="40000"/>
              <a:lumOff val="60000"/>
            </a:srgbClr>
          </a:solidFill>
          <a:ln w="12700" cap="flat" cmpd="sng" algn="ctr">
            <a:solidFill>
              <a:srgbClr val="4A66AC">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latin typeface="Arial"/>
              <a:ea typeface="+mn-ea"/>
              <a:cs typeface="+mn-cs"/>
            </a:endParaRPr>
          </a:p>
        </p:txBody>
      </p:sp>
      <p:sp>
        <p:nvSpPr>
          <p:cNvPr id="125" name="Ovale 124">
            <a:extLst>
              <a:ext uri="{FF2B5EF4-FFF2-40B4-BE49-F238E27FC236}">
                <a16:creationId xmlns:a16="http://schemas.microsoft.com/office/drawing/2014/main" id="{324FEB09-0D43-C6B1-2EDC-0AF94FB9C90F}"/>
              </a:ext>
            </a:extLst>
          </p:cNvPr>
          <p:cNvSpPr/>
          <p:nvPr/>
        </p:nvSpPr>
        <p:spPr>
          <a:xfrm>
            <a:off x="1702064" y="1958134"/>
            <a:ext cx="108000" cy="108000"/>
          </a:xfrm>
          <a:prstGeom prst="ellipse">
            <a:avLst/>
          </a:prstGeom>
          <a:solidFill>
            <a:srgbClr val="4A66AC">
              <a:lumMod val="40000"/>
              <a:lumOff val="60000"/>
            </a:srgbClr>
          </a:solidFill>
          <a:ln w="12700" cap="flat" cmpd="sng" algn="ctr">
            <a:solidFill>
              <a:srgbClr val="4A66AC">
                <a:lumMod val="75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latin typeface="Arial"/>
              <a:ea typeface="+mn-ea"/>
              <a:cs typeface="+mn-cs"/>
            </a:endParaRPr>
          </a:p>
        </p:txBody>
      </p:sp>
      <p:sp>
        <p:nvSpPr>
          <p:cNvPr id="126" name="Freccia a pentagono 25">
            <a:extLst>
              <a:ext uri="{FF2B5EF4-FFF2-40B4-BE49-F238E27FC236}">
                <a16:creationId xmlns:a16="http://schemas.microsoft.com/office/drawing/2014/main" id="{2520AADE-E1CD-4E76-249C-825821272F91}"/>
              </a:ext>
            </a:extLst>
          </p:cNvPr>
          <p:cNvSpPr/>
          <p:nvPr/>
        </p:nvSpPr>
        <p:spPr>
          <a:xfrm>
            <a:off x="442880" y="1792475"/>
            <a:ext cx="1942247" cy="750526"/>
          </a:xfrm>
          <a:prstGeom prst="homePlate">
            <a:avLst/>
          </a:prstGeom>
          <a:solidFill>
            <a:sysClr val="window" lastClr="FFFFFF">
              <a:lumMod val="85000"/>
            </a:sysClr>
          </a:solidFill>
          <a:ln w="12700" cap="flat" cmpd="sng" algn="ctr">
            <a:solidFill>
              <a:sysClr val="windowText" lastClr="00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latin typeface="Arial"/>
              <a:ea typeface="+mn-ea"/>
              <a:cs typeface="+mn-cs"/>
            </a:endParaRPr>
          </a:p>
        </p:txBody>
      </p:sp>
      <p:cxnSp>
        <p:nvCxnSpPr>
          <p:cNvPr id="127" name="Connettore diritto 126">
            <a:extLst>
              <a:ext uri="{FF2B5EF4-FFF2-40B4-BE49-F238E27FC236}">
                <a16:creationId xmlns:a16="http://schemas.microsoft.com/office/drawing/2014/main" id="{0FEDAB32-6DAD-C7F3-49D5-9EF6BD179F69}"/>
              </a:ext>
            </a:extLst>
          </p:cNvPr>
          <p:cNvCxnSpPr>
            <a:cxnSpLocks/>
          </p:cNvCxnSpPr>
          <p:nvPr/>
        </p:nvCxnSpPr>
        <p:spPr>
          <a:xfrm>
            <a:off x="221611" y="2165979"/>
            <a:ext cx="5886176" cy="0"/>
          </a:xfrm>
          <a:prstGeom prst="line">
            <a:avLst/>
          </a:prstGeom>
          <a:noFill/>
          <a:ln w="12700" cap="flat" cmpd="sng" algn="ctr">
            <a:solidFill>
              <a:sysClr val="windowText" lastClr="000000"/>
            </a:solidFill>
            <a:prstDash val="dashDot"/>
            <a:miter lim="800000"/>
          </a:ln>
          <a:effectLst/>
        </p:spPr>
      </p:cxnSp>
      <p:sp>
        <p:nvSpPr>
          <p:cNvPr id="128" name="Ovale 127">
            <a:extLst>
              <a:ext uri="{FF2B5EF4-FFF2-40B4-BE49-F238E27FC236}">
                <a16:creationId xmlns:a16="http://schemas.microsoft.com/office/drawing/2014/main" id="{F99F3EF7-9BE7-6CBA-D9A5-E68608DB5508}"/>
              </a:ext>
            </a:extLst>
          </p:cNvPr>
          <p:cNvSpPr/>
          <p:nvPr/>
        </p:nvSpPr>
        <p:spPr>
          <a:xfrm>
            <a:off x="4635093" y="1956011"/>
            <a:ext cx="108000" cy="108000"/>
          </a:xfrm>
          <a:prstGeom prst="ellipse">
            <a:avLst/>
          </a:prstGeom>
          <a:solidFill>
            <a:srgbClr val="92D050"/>
          </a:solidFill>
          <a:ln w="6350" cap="flat" cmpd="sng" algn="ctr">
            <a:solidFill>
              <a:srgbClr val="FFFF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latin typeface="Arial"/>
              <a:ea typeface="+mn-ea"/>
              <a:cs typeface="+mn-cs"/>
            </a:endParaRPr>
          </a:p>
        </p:txBody>
      </p:sp>
      <p:sp>
        <p:nvSpPr>
          <p:cNvPr id="129" name="Ovale 128">
            <a:extLst>
              <a:ext uri="{FF2B5EF4-FFF2-40B4-BE49-F238E27FC236}">
                <a16:creationId xmlns:a16="http://schemas.microsoft.com/office/drawing/2014/main" id="{4A757418-7316-655A-7684-3910075C25E5}"/>
              </a:ext>
            </a:extLst>
          </p:cNvPr>
          <p:cNvSpPr/>
          <p:nvPr/>
        </p:nvSpPr>
        <p:spPr>
          <a:xfrm>
            <a:off x="4922172" y="1955027"/>
            <a:ext cx="108000" cy="108000"/>
          </a:xfrm>
          <a:prstGeom prst="ellipse">
            <a:avLst/>
          </a:prstGeom>
          <a:solidFill>
            <a:srgbClr val="0070C0"/>
          </a:solidFill>
          <a:ln w="6350" cap="flat" cmpd="sng" algn="ctr">
            <a:solidFill>
              <a:srgbClr val="FFFF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latin typeface="Arial"/>
              <a:ea typeface="+mn-ea"/>
              <a:cs typeface="+mn-cs"/>
            </a:endParaRPr>
          </a:p>
        </p:txBody>
      </p:sp>
      <p:sp>
        <p:nvSpPr>
          <p:cNvPr id="130" name="Ovale 129">
            <a:extLst>
              <a:ext uri="{FF2B5EF4-FFF2-40B4-BE49-F238E27FC236}">
                <a16:creationId xmlns:a16="http://schemas.microsoft.com/office/drawing/2014/main" id="{9020BC94-8948-9187-03AB-1DF91A851059}"/>
              </a:ext>
            </a:extLst>
          </p:cNvPr>
          <p:cNvSpPr/>
          <p:nvPr/>
        </p:nvSpPr>
        <p:spPr>
          <a:xfrm>
            <a:off x="4781631" y="2111779"/>
            <a:ext cx="108000" cy="108000"/>
          </a:xfrm>
          <a:prstGeom prst="ellipse">
            <a:avLst/>
          </a:prstGeom>
          <a:solidFill>
            <a:srgbClr val="FF5050"/>
          </a:solidFill>
          <a:ln w="6350" cap="flat" cmpd="sng" algn="ctr">
            <a:solidFill>
              <a:srgbClr val="FFFF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latin typeface="Arial"/>
              <a:ea typeface="+mn-ea"/>
              <a:cs typeface="+mn-cs"/>
            </a:endParaRPr>
          </a:p>
        </p:txBody>
      </p:sp>
      <p:sp>
        <p:nvSpPr>
          <p:cNvPr id="131" name="Ovale 130">
            <a:extLst>
              <a:ext uri="{FF2B5EF4-FFF2-40B4-BE49-F238E27FC236}">
                <a16:creationId xmlns:a16="http://schemas.microsoft.com/office/drawing/2014/main" id="{B200BC39-65CE-80B6-D992-EF78BA9C7EE3}"/>
              </a:ext>
            </a:extLst>
          </p:cNvPr>
          <p:cNvSpPr/>
          <p:nvPr/>
        </p:nvSpPr>
        <p:spPr>
          <a:xfrm>
            <a:off x="5053003" y="2108255"/>
            <a:ext cx="108000" cy="108000"/>
          </a:xfrm>
          <a:prstGeom prst="ellipse">
            <a:avLst/>
          </a:prstGeom>
          <a:solidFill>
            <a:srgbClr val="9D90A0">
              <a:lumMod val="60000"/>
              <a:lumOff val="40000"/>
            </a:srgbClr>
          </a:solidFill>
          <a:ln w="6350" cap="flat" cmpd="sng" algn="ctr">
            <a:solidFill>
              <a:srgbClr val="FFFF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latin typeface="Arial"/>
              <a:ea typeface="+mn-ea"/>
              <a:cs typeface="+mn-cs"/>
            </a:endParaRPr>
          </a:p>
        </p:txBody>
      </p:sp>
      <p:sp>
        <p:nvSpPr>
          <p:cNvPr id="132" name="Ovale 131">
            <a:extLst>
              <a:ext uri="{FF2B5EF4-FFF2-40B4-BE49-F238E27FC236}">
                <a16:creationId xmlns:a16="http://schemas.microsoft.com/office/drawing/2014/main" id="{8C8CAE82-0A1E-DE2C-8471-8BF349F1C2AD}"/>
              </a:ext>
            </a:extLst>
          </p:cNvPr>
          <p:cNvSpPr/>
          <p:nvPr/>
        </p:nvSpPr>
        <p:spPr>
          <a:xfrm>
            <a:off x="4635093" y="2252204"/>
            <a:ext cx="108000" cy="108000"/>
          </a:xfrm>
          <a:prstGeom prst="ellipse">
            <a:avLst/>
          </a:prstGeom>
          <a:solidFill>
            <a:srgbClr val="FFC000"/>
          </a:solidFill>
          <a:ln w="6350" cap="flat" cmpd="sng" algn="ctr">
            <a:solidFill>
              <a:srgbClr val="FFFF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latin typeface="Arial"/>
              <a:ea typeface="+mn-ea"/>
              <a:cs typeface="+mn-cs"/>
            </a:endParaRPr>
          </a:p>
        </p:txBody>
      </p:sp>
      <p:sp>
        <p:nvSpPr>
          <p:cNvPr id="133" name="Ovale 132">
            <a:extLst>
              <a:ext uri="{FF2B5EF4-FFF2-40B4-BE49-F238E27FC236}">
                <a16:creationId xmlns:a16="http://schemas.microsoft.com/office/drawing/2014/main" id="{4143DD46-8CF1-3A58-5C30-197C2C9AAD2A}"/>
              </a:ext>
            </a:extLst>
          </p:cNvPr>
          <p:cNvSpPr/>
          <p:nvPr/>
        </p:nvSpPr>
        <p:spPr>
          <a:xfrm>
            <a:off x="4922172" y="2251220"/>
            <a:ext cx="108000" cy="108000"/>
          </a:xfrm>
          <a:prstGeom prst="ellipse">
            <a:avLst/>
          </a:prstGeom>
          <a:solidFill>
            <a:sysClr val="window" lastClr="FFFFFF">
              <a:lumMod val="65000"/>
            </a:sysClr>
          </a:solidFill>
          <a:ln w="6350" cap="flat" cmpd="sng" algn="ctr">
            <a:solidFill>
              <a:srgbClr val="FFFF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latin typeface="Arial"/>
              <a:ea typeface="+mn-ea"/>
              <a:cs typeface="+mn-cs"/>
            </a:endParaRPr>
          </a:p>
        </p:txBody>
      </p:sp>
      <p:sp>
        <p:nvSpPr>
          <p:cNvPr id="134" name="Ovale 133">
            <a:extLst>
              <a:ext uri="{FF2B5EF4-FFF2-40B4-BE49-F238E27FC236}">
                <a16:creationId xmlns:a16="http://schemas.microsoft.com/office/drawing/2014/main" id="{5E49BF40-6FBD-DEC7-3592-2836D379258E}"/>
              </a:ext>
            </a:extLst>
          </p:cNvPr>
          <p:cNvSpPr/>
          <p:nvPr/>
        </p:nvSpPr>
        <p:spPr>
          <a:xfrm>
            <a:off x="4485829" y="2108255"/>
            <a:ext cx="108000" cy="108000"/>
          </a:xfrm>
          <a:prstGeom prst="ellipse">
            <a:avLst/>
          </a:prstGeom>
          <a:solidFill>
            <a:srgbClr val="00B0F0"/>
          </a:solidFill>
          <a:ln w="6350" cap="flat" cmpd="sng" algn="ctr">
            <a:solidFill>
              <a:srgbClr val="FFFF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latin typeface="Arial"/>
              <a:ea typeface="+mn-ea"/>
              <a:cs typeface="+mn-cs"/>
            </a:endParaRPr>
          </a:p>
        </p:txBody>
      </p:sp>
      <p:sp>
        <p:nvSpPr>
          <p:cNvPr id="136" name="Rettangolo 135">
            <a:extLst>
              <a:ext uri="{FF2B5EF4-FFF2-40B4-BE49-F238E27FC236}">
                <a16:creationId xmlns:a16="http://schemas.microsoft.com/office/drawing/2014/main" id="{8AC3D848-8E90-A8C2-4F30-F3006261F24C}"/>
              </a:ext>
            </a:extLst>
          </p:cNvPr>
          <p:cNvSpPr/>
          <p:nvPr/>
        </p:nvSpPr>
        <p:spPr>
          <a:xfrm>
            <a:off x="3855786" y="1591570"/>
            <a:ext cx="2356287" cy="2503709"/>
          </a:xfrm>
          <a:prstGeom prst="rect">
            <a:avLst/>
          </a:prstGeom>
          <a:noFill/>
          <a:ln w="31750" cap="flat" cmpd="sng" algn="ctr">
            <a:solidFill>
              <a:srgbClr val="FFFF00"/>
            </a:solidFill>
            <a:prstDash val="sysDot"/>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latin typeface="Arial"/>
              <a:ea typeface="+mn-ea"/>
              <a:cs typeface="+mn-cs"/>
            </a:endParaRPr>
          </a:p>
        </p:txBody>
      </p:sp>
      <p:sp>
        <p:nvSpPr>
          <p:cNvPr id="139" name="Ovale 138">
            <a:extLst>
              <a:ext uri="{FF2B5EF4-FFF2-40B4-BE49-F238E27FC236}">
                <a16:creationId xmlns:a16="http://schemas.microsoft.com/office/drawing/2014/main" id="{986BFE00-41AF-A150-27D3-2CDDADEB64FF}"/>
              </a:ext>
            </a:extLst>
          </p:cNvPr>
          <p:cNvSpPr/>
          <p:nvPr/>
        </p:nvSpPr>
        <p:spPr>
          <a:xfrm>
            <a:off x="4781119" y="3822406"/>
            <a:ext cx="108000" cy="108000"/>
          </a:xfrm>
          <a:prstGeom prst="ellipse">
            <a:avLst/>
          </a:prstGeom>
          <a:solidFill>
            <a:srgbClr val="FF5050"/>
          </a:solidFill>
          <a:ln w="6350" cap="flat" cmpd="sng" algn="ctr">
            <a:solidFill>
              <a:srgbClr val="FFFF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1000" b="0" i="0" u="none" strike="noStrike" kern="0" cap="none" spc="0" normalizeH="0" baseline="0" noProof="0">
                <a:ln>
                  <a:noFill/>
                </a:ln>
                <a:solidFill>
                  <a:prstClr val="white"/>
                </a:solidFill>
                <a:effectLst/>
                <a:uLnTx/>
                <a:uFillTx/>
                <a:latin typeface="Arial"/>
                <a:ea typeface="+mn-ea"/>
                <a:cs typeface="+mn-cs"/>
              </a:rPr>
              <a:t>+</a:t>
            </a:r>
          </a:p>
        </p:txBody>
      </p:sp>
      <p:sp>
        <p:nvSpPr>
          <p:cNvPr id="140" name="Ovale 139">
            <a:extLst>
              <a:ext uri="{FF2B5EF4-FFF2-40B4-BE49-F238E27FC236}">
                <a16:creationId xmlns:a16="http://schemas.microsoft.com/office/drawing/2014/main" id="{E608600D-40EF-C5F4-3392-0F2D86B839C7}"/>
              </a:ext>
            </a:extLst>
          </p:cNvPr>
          <p:cNvSpPr/>
          <p:nvPr/>
        </p:nvSpPr>
        <p:spPr>
          <a:xfrm>
            <a:off x="4686940" y="3822003"/>
            <a:ext cx="108000" cy="108000"/>
          </a:xfrm>
          <a:prstGeom prst="ellipse">
            <a:avLst/>
          </a:prstGeom>
          <a:solidFill>
            <a:srgbClr val="FFC000"/>
          </a:solidFill>
          <a:ln w="6350" cap="flat" cmpd="sng" algn="ctr">
            <a:solidFill>
              <a:srgbClr val="FFFF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1000" b="0" i="0" u="none" strike="noStrike" kern="0" cap="none" spc="0" normalizeH="0" baseline="0" noProof="0">
                <a:ln>
                  <a:noFill/>
                </a:ln>
                <a:solidFill>
                  <a:prstClr val="white"/>
                </a:solidFill>
                <a:effectLst/>
                <a:uLnTx/>
                <a:uFillTx/>
                <a:latin typeface="Arial"/>
                <a:ea typeface="+mn-ea"/>
                <a:cs typeface="+mn-cs"/>
              </a:rPr>
              <a:t>+</a:t>
            </a:r>
          </a:p>
        </p:txBody>
      </p:sp>
      <p:sp>
        <p:nvSpPr>
          <p:cNvPr id="141" name="Ovale 140">
            <a:extLst>
              <a:ext uri="{FF2B5EF4-FFF2-40B4-BE49-F238E27FC236}">
                <a16:creationId xmlns:a16="http://schemas.microsoft.com/office/drawing/2014/main" id="{BB80FFFE-9C09-D27B-3A0A-681BF010CE64}"/>
              </a:ext>
            </a:extLst>
          </p:cNvPr>
          <p:cNvSpPr/>
          <p:nvPr/>
        </p:nvSpPr>
        <p:spPr>
          <a:xfrm>
            <a:off x="4877138" y="3823963"/>
            <a:ext cx="108000" cy="108000"/>
          </a:xfrm>
          <a:prstGeom prst="ellipse">
            <a:avLst/>
          </a:prstGeom>
          <a:solidFill>
            <a:sysClr val="window" lastClr="FFFFFF">
              <a:lumMod val="65000"/>
            </a:sysClr>
          </a:solidFill>
          <a:ln w="6350" cap="flat" cmpd="sng" algn="ctr">
            <a:solidFill>
              <a:srgbClr val="FFFF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1000" b="0" i="0" u="none" strike="noStrike" kern="0" cap="none" spc="0" normalizeH="0" baseline="0" noProof="0">
                <a:ln>
                  <a:noFill/>
                </a:ln>
                <a:solidFill>
                  <a:prstClr val="white"/>
                </a:solidFill>
                <a:effectLst/>
                <a:uLnTx/>
                <a:uFillTx/>
                <a:latin typeface="Arial"/>
                <a:ea typeface="+mn-ea"/>
                <a:cs typeface="+mn-cs"/>
              </a:rPr>
              <a:t>+</a:t>
            </a:r>
          </a:p>
        </p:txBody>
      </p:sp>
      <p:sp>
        <p:nvSpPr>
          <p:cNvPr id="142" name="Ovale 141">
            <a:extLst>
              <a:ext uri="{FF2B5EF4-FFF2-40B4-BE49-F238E27FC236}">
                <a16:creationId xmlns:a16="http://schemas.microsoft.com/office/drawing/2014/main" id="{4BB381FD-0B15-1FA6-5AF1-B9E986D5FD79}"/>
              </a:ext>
            </a:extLst>
          </p:cNvPr>
          <p:cNvSpPr/>
          <p:nvPr/>
        </p:nvSpPr>
        <p:spPr>
          <a:xfrm>
            <a:off x="4599951" y="3822003"/>
            <a:ext cx="108000" cy="108000"/>
          </a:xfrm>
          <a:prstGeom prst="ellipse">
            <a:avLst/>
          </a:prstGeom>
          <a:solidFill>
            <a:srgbClr val="00B0F0"/>
          </a:solidFill>
          <a:ln w="6350" cap="flat" cmpd="sng" algn="ctr">
            <a:solidFill>
              <a:srgbClr val="FFFF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1000" b="0" i="0" u="none" strike="noStrike" kern="0" cap="none" spc="0" normalizeH="0" baseline="0" noProof="0">
                <a:ln>
                  <a:noFill/>
                </a:ln>
                <a:solidFill>
                  <a:prstClr val="white"/>
                </a:solidFill>
                <a:effectLst/>
                <a:uLnTx/>
                <a:uFillTx/>
                <a:latin typeface="Arial"/>
                <a:ea typeface="+mn-ea"/>
                <a:cs typeface="+mn-cs"/>
              </a:rPr>
              <a:t>+</a:t>
            </a:r>
          </a:p>
        </p:txBody>
      </p:sp>
      <p:sp>
        <p:nvSpPr>
          <p:cNvPr id="143" name="Ovale 142">
            <a:extLst>
              <a:ext uri="{FF2B5EF4-FFF2-40B4-BE49-F238E27FC236}">
                <a16:creationId xmlns:a16="http://schemas.microsoft.com/office/drawing/2014/main" id="{6A707297-50E1-BAC0-DFFC-9583D01CB4F2}"/>
              </a:ext>
            </a:extLst>
          </p:cNvPr>
          <p:cNvSpPr/>
          <p:nvPr/>
        </p:nvSpPr>
        <p:spPr>
          <a:xfrm>
            <a:off x="4963073" y="3824398"/>
            <a:ext cx="108000" cy="108000"/>
          </a:xfrm>
          <a:prstGeom prst="ellipse">
            <a:avLst/>
          </a:prstGeom>
          <a:solidFill>
            <a:srgbClr val="9D90A0">
              <a:lumMod val="60000"/>
              <a:lumOff val="40000"/>
            </a:srgbClr>
          </a:solidFill>
          <a:ln w="6350" cap="flat" cmpd="sng" algn="ctr">
            <a:solidFill>
              <a:srgbClr val="FFFF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1050" b="0" i="0" u="none" strike="noStrike" kern="0" cap="none" spc="0" normalizeH="0" baseline="0" noProof="0">
                <a:ln>
                  <a:noFill/>
                </a:ln>
                <a:solidFill>
                  <a:prstClr val="white"/>
                </a:solidFill>
                <a:effectLst/>
                <a:uLnTx/>
                <a:uFillTx/>
                <a:latin typeface="Arial"/>
                <a:ea typeface="+mn-ea"/>
                <a:cs typeface="+mn-cs"/>
              </a:rPr>
              <a:t>+</a:t>
            </a:r>
          </a:p>
        </p:txBody>
      </p:sp>
      <p:sp>
        <p:nvSpPr>
          <p:cNvPr id="144" name="Rettangolo 143">
            <a:extLst>
              <a:ext uri="{FF2B5EF4-FFF2-40B4-BE49-F238E27FC236}">
                <a16:creationId xmlns:a16="http://schemas.microsoft.com/office/drawing/2014/main" id="{7D0CED32-4300-FC60-4A29-16C22BF9736E}"/>
              </a:ext>
            </a:extLst>
          </p:cNvPr>
          <p:cNvSpPr/>
          <p:nvPr/>
        </p:nvSpPr>
        <p:spPr>
          <a:xfrm>
            <a:off x="5856805" y="5469500"/>
            <a:ext cx="100639" cy="189594"/>
          </a:xfrm>
          <a:prstGeom prst="rect">
            <a:avLst/>
          </a:prstGeom>
          <a:solidFill>
            <a:srgbClr val="4A66AC"/>
          </a:solidFill>
          <a:ln w="12700" cap="flat" cmpd="sng" algn="ctr">
            <a:solidFill>
              <a:srgbClr val="00206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latin typeface="Arial"/>
              <a:ea typeface="+mn-ea"/>
              <a:cs typeface="+mn-cs"/>
            </a:endParaRPr>
          </a:p>
        </p:txBody>
      </p:sp>
      <p:sp>
        <p:nvSpPr>
          <p:cNvPr id="145" name="Rettangolo 144">
            <a:extLst>
              <a:ext uri="{FF2B5EF4-FFF2-40B4-BE49-F238E27FC236}">
                <a16:creationId xmlns:a16="http://schemas.microsoft.com/office/drawing/2014/main" id="{9D671E9A-8124-B1A3-98F5-F8258E298436}"/>
              </a:ext>
            </a:extLst>
          </p:cNvPr>
          <p:cNvSpPr/>
          <p:nvPr/>
        </p:nvSpPr>
        <p:spPr>
          <a:xfrm>
            <a:off x="5856805" y="5833087"/>
            <a:ext cx="100639" cy="262274"/>
          </a:xfrm>
          <a:prstGeom prst="rect">
            <a:avLst/>
          </a:prstGeom>
          <a:solidFill>
            <a:srgbClr val="4A66AC"/>
          </a:solidFill>
          <a:ln w="12700" cap="flat" cmpd="sng" algn="ctr">
            <a:solidFill>
              <a:srgbClr val="00206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it-IT" sz="1800" b="0" i="0" u="none" strike="noStrike" kern="0" cap="none" spc="0" normalizeH="0" baseline="0" noProof="0">
              <a:ln>
                <a:noFill/>
              </a:ln>
              <a:solidFill>
                <a:prstClr val="white"/>
              </a:solidFill>
              <a:effectLst/>
              <a:uLnTx/>
              <a:uFillTx/>
              <a:latin typeface="Arial"/>
              <a:ea typeface="+mn-ea"/>
              <a:cs typeface="+mn-cs"/>
            </a:endParaRPr>
          </a:p>
        </p:txBody>
      </p:sp>
      <p:grpSp>
        <p:nvGrpSpPr>
          <p:cNvPr id="156" name="Gruppo 155"/>
          <p:cNvGrpSpPr/>
          <p:nvPr/>
        </p:nvGrpSpPr>
        <p:grpSpPr>
          <a:xfrm>
            <a:off x="7490560" y="802557"/>
            <a:ext cx="4430765" cy="3505341"/>
            <a:chOff x="1634723" y="1532856"/>
            <a:chExt cx="4583667" cy="3613652"/>
          </a:xfrm>
        </p:grpSpPr>
        <p:grpSp>
          <p:nvGrpSpPr>
            <p:cNvPr id="157" name="Gruppo 156"/>
            <p:cNvGrpSpPr/>
            <p:nvPr/>
          </p:nvGrpSpPr>
          <p:grpSpPr>
            <a:xfrm>
              <a:off x="2487891" y="1891795"/>
              <a:ext cx="3291117" cy="3254713"/>
              <a:chOff x="2487891" y="1891795"/>
              <a:chExt cx="3291117" cy="3254713"/>
            </a:xfrm>
          </p:grpSpPr>
          <p:grpSp>
            <p:nvGrpSpPr>
              <p:cNvPr id="159" name="Group 6"/>
              <p:cNvGrpSpPr/>
              <p:nvPr/>
            </p:nvGrpSpPr>
            <p:grpSpPr>
              <a:xfrm>
                <a:off x="2487891" y="1891795"/>
                <a:ext cx="3265964" cy="3254713"/>
                <a:chOff x="616981" y="1550833"/>
                <a:chExt cx="3265964" cy="3254713"/>
              </a:xfrm>
            </p:grpSpPr>
            <p:pic>
              <p:nvPicPr>
                <p:cNvPr id="161" name="Immagine 160"/>
                <p:cNvPicPr>
                  <a:picLocks noChangeAspect="1"/>
                </p:cNvPicPr>
                <p:nvPr/>
              </p:nvPicPr>
              <p:blipFill rotWithShape="1">
                <a:blip r:embed="rId3" cstate="print">
                  <a:extLst>
                    <a:ext uri="{28A0092B-C50C-407E-A947-70E740481C1C}">
                      <a14:useLocalDpi xmlns:a14="http://schemas.microsoft.com/office/drawing/2010/main" val="0"/>
                    </a:ext>
                  </a:extLst>
                </a:blip>
                <a:srcRect l="7190" t="1155" r="7097" b="9366"/>
                <a:stretch/>
              </p:blipFill>
              <p:spPr>
                <a:xfrm>
                  <a:off x="679749" y="1613529"/>
                  <a:ext cx="3203196" cy="3192017"/>
                </a:xfrm>
                <a:prstGeom prst="rect">
                  <a:avLst/>
                </a:prstGeom>
                <a:ln w="38100">
                  <a:solidFill>
                    <a:schemeClr val="accent1"/>
                  </a:solidFill>
                </a:ln>
                <a:effectLst/>
              </p:spPr>
            </p:pic>
            <p:sp>
              <p:nvSpPr>
                <p:cNvPr id="162" name="CasellaDiTesto 161"/>
                <p:cNvSpPr txBox="1"/>
                <p:nvPr/>
              </p:nvSpPr>
              <p:spPr>
                <a:xfrm>
                  <a:off x="616981" y="1550833"/>
                  <a:ext cx="1279807" cy="444201"/>
                </a:xfrm>
                <a:prstGeom prst="rect">
                  <a:avLst/>
                </a:prstGeom>
                <a:noFill/>
              </p:spPr>
              <p:txBody>
                <a:bodyPr wrap="square" rtlCol="0">
                  <a:spAutoFit/>
                </a:bodyPr>
                <a:lstStyle/>
                <a:p>
                  <a:r>
                    <a:rPr lang="en-GB" sz="1100" i="1">
                      <a:latin typeface="Times New Roman" panose="02020603050405020304" pitchFamily="18" charset="0"/>
                      <a:cs typeface="Times New Roman" panose="02020603050405020304" pitchFamily="18" charset="0"/>
                    </a:rPr>
                    <a:t>Courtesy of the SPES Group</a:t>
                  </a:r>
                </a:p>
              </p:txBody>
            </p:sp>
          </p:grpSp>
          <p:sp>
            <p:nvSpPr>
              <p:cNvPr id="160" name="CasellaDiTesto 159"/>
              <p:cNvSpPr txBox="1"/>
              <p:nvPr/>
            </p:nvSpPr>
            <p:spPr>
              <a:xfrm>
                <a:off x="2531618" y="4551201"/>
                <a:ext cx="3247390" cy="317287"/>
              </a:xfrm>
              <a:prstGeom prst="rect">
                <a:avLst/>
              </a:prstGeom>
              <a:solidFill>
                <a:srgbClr val="FF0000"/>
              </a:solidFill>
              <a:effectLst>
                <a:softEdge rad="63500"/>
              </a:effectLst>
            </p:spPr>
            <p:txBody>
              <a:bodyPr wrap="none" rtlCol="0">
                <a:spAutoFit/>
              </a:bodyPr>
              <a:lstStyle/>
              <a:p>
                <a:r>
                  <a:rPr lang="it-IT" sz="1400" b="1" err="1">
                    <a:latin typeface="Calibri" panose="020F0502020204030204" pitchFamily="34" charset="0"/>
                    <a:cs typeface="Calibri" panose="020F0502020204030204" pitchFamily="34" charset="0"/>
                  </a:rPr>
                  <a:t>Operation</a:t>
                </a:r>
                <a:r>
                  <a:rPr lang="it-IT" sz="1400" b="1">
                    <a:latin typeface="Calibri" panose="020F0502020204030204" pitchFamily="34" charset="0"/>
                    <a:cs typeface="Calibri" panose="020F0502020204030204" pitchFamily="34" charset="0"/>
                  </a:rPr>
                  <a:t> </a:t>
                </a:r>
                <a:r>
                  <a:rPr lang="it-IT" sz="1400" b="1" err="1">
                    <a:latin typeface="Calibri" panose="020F0502020204030204" pitchFamily="34" charset="0"/>
                    <a:cs typeface="Calibri" panose="020F0502020204030204" pitchFamily="34" charset="0"/>
                  </a:rPr>
                  <a:t>Temperatures</a:t>
                </a:r>
                <a:r>
                  <a:rPr lang="it-IT" sz="1400" b="1">
                    <a:latin typeface="Calibri" panose="020F0502020204030204" pitchFamily="34" charset="0"/>
                    <a:cs typeface="Calibri" panose="020F0502020204030204" pitchFamily="34" charset="0"/>
                  </a:rPr>
                  <a:t> 2000 ÷ 2200 °C</a:t>
                </a:r>
                <a:endParaRPr lang="en-GB" sz="1400" b="1">
                  <a:latin typeface="Calibri" panose="020F0502020204030204" pitchFamily="34" charset="0"/>
                  <a:cs typeface="Calibri" panose="020F0502020204030204" pitchFamily="34" charset="0"/>
                </a:endParaRPr>
              </a:p>
            </p:txBody>
          </p:sp>
        </p:grpSp>
        <p:sp>
          <p:nvSpPr>
            <p:cNvPr id="158" name="Rettangolo 157"/>
            <p:cNvSpPr/>
            <p:nvPr/>
          </p:nvSpPr>
          <p:spPr>
            <a:xfrm>
              <a:off x="1634723" y="1532856"/>
              <a:ext cx="4583667" cy="349015"/>
            </a:xfrm>
            <a:prstGeom prst="rect">
              <a:avLst/>
            </a:prstGeom>
          </p:spPr>
          <p:txBody>
            <a:bodyPr wrap="none">
              <a:spAutoFit/>
            </a:bodyPr>
            <a:lstStyle/>
            <a:p>
              <a:pPr algn="ctr">
                <a:spcBef>
                  <a:spcPct val="50000"/>
                </a:spcBef>
              </a:pPr>
              <a:r>
                <a:rPr kumimoji="1" lang="en-US" sz="1600" b="1" u="sng">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Traditional</a:t>
              </a:r>
              <a:r>
                <a:rPr kumimoji="1" lang="en-US" sz="1600" b="1">
                  <a:effectLst>
                    <a:outerShdw blurRad="38100" dist="38100" dir="2700000" algn="tl">
                      <a:srgbClr val="000000">
                        <a:alpha val="43137"/>
                      </a:srgbClr>
                    </a:outerShdw>
                  </a:effectLst>
                  <a:latin typeface="Times New Roman" panose="02020603050405020304" pitchFamily="18" charset="0"/>
                  <a:cs typeface="Times New Roman" panose="02020603050405020304" pitchFamily="18" charset="0"/>
                </a:rPr>
                <a:t> FEBIAD Ion Source – SPES Project </a:t>
              </a:r>
            </a:p>
          </p:txBody>
        </p:sp>
      </p:grpSp>
      <p:cxnSp>
        <p:nvCxnSpPr>
          <p:cNvPr id="166" name="Connettore diritto 165"/>
          <p:cNvCxnSpPr/>
          <p:nvPr/>
        </p:nvCxnSpPr>
        <p:spPr>
          <a:xfrm flipV="1">
            <a:off x="6168008" y="3578486"/>
            <a:ext cx="2207935" cy="6205"/>
          </a:xfrm>
          <a:prstGeom prst="line">
            <a:avLst/>
          </a:prstGeom>
          <a:ln w="38100"/>
        </p:spPr>
        <p:style>
          <a:lnRef idx="1">
            <a:schemeClr val="accent1"/>
          </a:lnRef>
          <a:fillRef idx="0">
            <a:schemeClr val="accent1"/>
          </a:fillRef>
          <a:effectRef idx="0">
            <a:schemeClr val="accent1"/>
          </a:effectRef>
          <a:fontRef idx="minor">
            <a:schemeClr val="tx1"/>
          </a:fontRef>
        </p:style>
      </p:cxnSp>
      <p:cxnSp>
        <p:nvCxnSpPr>
          <p:cNvPr id="174" name="Connettore diritto 173"/>
          <p:cNvCxnSpPr/>
          <p:nvPr/>
        </p:nvCxnSpPr>
        <p:spPr>
          <a:xfrm>
            <a:off x="11065816" y="3978869"/>
            <a:ext cx="0" cy="658057"/>
          </a:xfrm>
          <a:prstGeom prst="line">
            <a:avLst/>
          </a:prstGeom>
          <a:ln w="38100">
            <a:solidFill>
              <a:srgbClr val="FF0000"/>
            </a:solidFill>
          </a:ln>
        </p:spPr>
        <p:style>
          <a:lnRef idx="1">
            <a:schemeClr val="accent1"/>
          </a:lnRef>
          <a:fillRef idx="0">
            <a:schemeClr val="accent1"/>
          </a:fillRef>
          <a:effectRef idx="0">
            <a:schemeClr val="accent1"/>
          </a:effectRef>
          <a:fontRef idx="minor">
            <a:schemeClr val="tx1"/>
          </a:fontRef>
        </p:style>
      </p:cxnSp>
      <p:pic>
        <p:nvPicPr>
          <p:cNvPr id="173" name="Immagine 172"/>
          <p:cNvPicPr>
            <a:picLocks noChangeAspect="1"/>
          </p:cNvPicPr>
          <p:nvPr/>
        </p:nvPicPr>
        <p:blipFill rotWithShape="1">
          <a:blip r:embed="rId4" cstate="print">
            <a:extLst>
              <a:ext uri="{28A0092B-C50C-407E-A947-70E740481C1C}">
                <a14:useLocalDpi xmlns:a14="http://schemas.microsoft.com/office/drawing/2010/main" val="0"/>
              </a:ext>
            </a:extLst>
          </a:blip>
          <a:srcRect l="1233" t="6716" r="61871" b="2338"/>
          <a:stretch/>
        </p:blipFill>
        <p:spPr>
          <a:xfrm>
            <a:off x="10385548" y="4448786"/>
            <a:ext cx="1296144" cy="1224137"/>
          </a:xfrm>
          <a:prstGeom prst="rect">
            <a:avLst/>
          </a:prstGeom>
          <a:ln w="38100">
            <a:solidFill>
              <a:srgbClr val="FF0000"/>
            </a:solidFill>
          </a:ln>
        </p:spPr>
      </p:pic>
      <p:sp>
        <p:nvSpPr>
          <p:cNvPr id="179" name="CasellaDiTesto 178"/>
          <p:cNvSpPr txBox="1"/>
          <p:nvPr/>
        </p:nvSpPr>
        <p:spPr>
          <a:xfrm>
            <a:off x="6888088" y="4419444"/>
            <a:ext cx="3381054" cy="584775"/>
          </a:xfrm>
          <a:prstGeom prst="rect">
            <a:avLst/>
          </a:prstGeom>
          <a:solidFill>
            <a:srgbClr val="FF0000"/>
          </a:solidFill>
          <a:ln>
            <a:solidFill>
              <a:schemeClr val="tx1"/>
            </a:solidFill>
          </a:ln>
        </p:spPr>
        <p:txBody>
          <a:bodyPr wrap="none" rtlCol="0">
            <a:spAutoFit/>
          </a:bodyPr>
          <a:lstStyle/>
          <a:p>
            <a:r>
              <a:rPr lang="en-GB" sz="1600" b="1" i="1">
                <a:latin typeface="Arial" panose="020B0604020202020204" pitchFamily="34" charset="0"/>
                <a:cs typeface="Arial" panose="020B0604020202020204" pitchFamily="34" charset="0"/>
              </a:rPr>
              <a:t>Need of Refractory Metals</a:t>
            </a:r>
          </a:p>
          <a:p>
            <a:r>
              <a:rPr lang="en-GB" sz="1600" b="1" i="1">
                <a:latin typeface="Arial" panose="020B0604020202020204" pitchFamily="34" charset="0"/>
                <a:cs typeface="Arial" panose="020B0604020202020204" pitchFamily="34" charset="0"/>
              </a:rPr>
              <a:t>Ultra-High temperature materials</a:t>
            </a:r>
          </a:p>
        </p:txBody>
      </p:sp>
      <p:sp>
        <p:nvSpPr>
          <p:cNvPr id="180" name="CasellaDiTesto 179"/>
          <p:cNvSpPr txBox="1"/>
          <p:nvPr/>
        </p:nvSpPr>
        <p:spPr>
          <a:xfrm>
            <a:off x="126894" y="4179640"/>
            <a:ext cx="3641840" cy="1923604"/>
          </a:xfrm>
          <a:prstGeom prst="rect">
            <a:avLst/>
          </a:prstGeom>
          <a:noFill/>
        </p:spPr>
        <p:txBody>
          <a:bodyPr wrap="square" rtlCol="0">
            <a:spAutoFit/>
          </a:bodyPr>
          <a:lstStyle/>
          <a:p>
            <a:r>
              <a:rPr lang="en-GB" sz="1400" b="1" i="1">
                <a:latin typeface="Arial" panose="020B0604020202020204" pitchFamily="34" charset="0"/>
                <a:cs typeface="Arial" panose="020B0604020202020204" pitchFamily="34" charset="0"/>
              </a:rPr>
              <a:t>W</a:t>
            </a:r>
            <a:r>
              <a:rPr lang="en-GB" sz="1400">
                <a:latin typeface="Arial" panose="020B0604020202020204" pitchFamily="34" charset="0"/>
                <a:cs typeface="Arial" panose="020B0604020202020204" pitchFamily="34" charset="0"/>
              </a:rPr>
              <a:t> and </a:t>
            </a:r>
            <a:r>
              <a:rPr lang="en-GB" sz="1400" b="1" i="1">
                <a:latin typeface="Arial" panose="020B0604020202020204" pitchFamily="34" charset="0"/>
                <a:cs typeface="Arial" panose="020B0604020202020204" pitchFamily="34" charset="0"/>
              </a:rPr>
              <a:t>Mo </a:t>
            </a:r>
            <a:r>
              <a:rPr lang="en-GB" sz="1400">
                <a:latin typeface="Arial" panose="020B0604020202020204" pitchFamily="34" charset="0"/>
                <a:cs typeface="Arial" panose="020B0604020202020204" pitchFamily="34" charset="0"/>
                <a:sym typeface="Wingdings" panose="05000000000000000000" pitchFamily="2" charset="2"/>
              </a:rPr>
              <a:t> good for NON-STRUCTURAL 		   components (anode)</a:t>
            </a:r>
          </a:p>
          <a:p>
            <a:pPr indent="811213"/>
            <a:r>
              <a:rPr lang="en-GB" sz="1400">
                <a:latin typeface="Arial" panose="020B0604020202020204" pitchFamily="34" charset="0"/>
                <a:cs typeface="Arial" panose="020B0604020202020204" pitchFamily="34" charset="0"/>
                <a:sym typeface="Wingdings" panose="05000000000000000000" pitchFamily="2" charset="2"/>
              </a:rPr>
              <a:t>	 </a:t>
            </a:r>
            <a:r>
              <a:rPr lang="en-GB" sz="1400" err="1">
                <a:latin typeface="Arial" panose="020B0604020202020204" pitchFamily="34" charset="0"/>
                <a:cs typeface="Arial" panose="020B0604020202020204" pitchFamily="34" charset="0"/>
                <a:sym typeface="Wingdings" panose="05000000000000000000" pitchFamily="2" charset="2"/>
              </a:rPr>
              <a:t>susceptability</a:t>
            </a:r>
            <a:r>
              <a:rPr lang="en-GB" sz="1400">
                <a:latin typeface="Arial" panose="020B0604020202020204" pitchFamily="34" charset="0"/>
                <a:cs typeface="Arial" panose="020B0604020202020204" pitchFamily="34" charset="0"/>
                <a:sym typeface="Wingdings" panose="05000000000000000000" pitchFamily="2" charset="2"/>
              </a:rPr>
              <a:t> to crack 				when processed by LPBF</a:t>
            </a:r>
          </a:p>
          <a:p>
            <a:endParaRPr lang="en-GB" sz="700">
              <a:latin typeface="Arial" panose="020B0604020202020204" pitchFamily="34" charset="0"/>
              <a:cs typeface="Arial" panose="020B0604020202020204" pitchFamily="34" charset="0"/>
              <a:sym typeface="Wingdings" panose="05000000000000000000" pitchFamily="2" charset="2"/>
            </a:endParaRPr>
          </a:p>
          <a:p>
            <a:r>
              <a:rPr lang="en-GB" sz="1400" b="1" i="1">
                <a:latin typeface="Arial" panose="020B0604020202020204" pitchFamily="34" charset="0"/>
                <a:cs typeface="Arial" panose="020B0604020202020204" pitchFamily="34" charset="0"/>
              </a:rPr>
              <a:t>Ta</a:t>
            </a:r>
            <a:r>
              <a:rPr lang="en-GB" sz="1400">
                <a:latin typeface="Arial" panose="020B0604020202020204" pitchFamily="34" charset="0"/>
                <a:cs typeface="Arial" panose="020B0604020202020204" pitchFamily="34" charset="0"/>
              </a:rPr>
              <a:t> and </a:t>
            </a:r>
            <a:r>
              <a:rPr lang="en-GB" sz="1400" b="1" i="1" err="1">
                <a:latin typeface="Arial" panose="020B0604020202020204" pitchFamily="34" charset="0"/>
                <a:cs typeface="Arial" panose="020B0604020202020204" pitchFamily="34" charset="0"/>
              </a:rPr>
              <a:t>Nb</a:t>
            </a:r>
            <a:r>
              <a:rPr lang="en-GB" sz="1400">
                <a:latin typeface="Arial" panose="020B0604020202020204" pitchFamily="34" charset="0"/>
                <a:cs typeface="Arial" panose="020B0604020202020204" pitchFamily="34" charset="0"/>
              </a:rPr>
              <a:t> </a:t>
            </a:r>
            <a:r>
              <a:rPr lang="en-GB" sz="1400">
                <a:latin typeface="Arial" panose="020B0604020202020204" pitchFamily="34" charset="0"/>
                <a:cs typeface="Arial" panose="020B0604020202020204" pitchFamily="34" charset="0"/>
                <a:sym typeface="Wingdings" panose="05000000000000000000" pitchFamily="2" charset="2"/>
              </a:rPr>
              <a:t> Perfect for STRUCTURAL 			components (cathode)</a:t>
            </a:r>
          </a:p>
          <a:p>
            <a:r>
              <a:rPr lang="en-GB" sz="1400">
                <a:latin typeface="Arial" panose="020B0604020202020204" pitchFamily="34" charset="0"/>
                <a:cs typeface="Arial" panose="020B0604020202020204" pitchFamily="34" charset="0"/>
                <a:sym typeface="Wingdings" panose="05000000000000000000" pitchFamily="2" charset="2"/>
              </a:rPr>
              <a:t>	 	 particularly suitable to be 				processed by LPBF</a:t>
            </a:r>
            <a:endParaRPr lang="en-GB" sz="400">
              <a:latin typeface="Arial" panose="020B0604020202020204" pitchFamily="34" charset="0"/>
              <a:cs typeface="Arial" panose="020B0604020202020204" pitchFamily="34" charset="0"/>
              <a:sym typeface="Wingdings" panose="05000000000000000000" pitchFamily="2" charset="2"/>
            </a:endParaRPr>
          </a:p>
        </p:txBody>
      </p:sp>
      <p:pic>
        <p:nvPicPr>
          <p:cNvPr id="181" name="Immagine 180"/>
          <p:cNvPicPr>
            <a:picLocks noChangeAspect="1"/>
          </p:cNvPicPr>
          <p:nvPr/>
        </p:nvPicPr>
        <p:blipFill>
          <a:blip r:embed="rId5"/>
          <a:stretch>
            <a:fillRect/>
          </a:stretch>
        </p:blipFill>
        <p:spPr>
          <a:xfrm>
            <a:off x="144016" y="3271426"/>
            <a:ext cx="951182" cy="867913"/>
          </a:xfrm>
          <a:prstGeom prst="rect">
            <a:avLst/>
          </a:prstGeom>
        </p:spPr>
      </p:pic>
      <p:sp>
        <p:nvSpPr>
          <p:cNvPr id="182" name="Rettangolo 181"/>
          <p:cNvSpPr/>
          <p:nvPr/>
        </p:nvSpPr>
        <p:spPr>
          <a:xfrm>
            <a:off x="1193506" y="3140968"/>
            <a:ext cx="2297771" cy="923330"/>
          </a:xfrm>
          <a:prstGeom prst="rect">
            <a:avLst/>
          </a:prstGeom>
        </p:spPr>
        <p:txBody>
          <a:bodyPr wrap="square">
            <a:spAutoFit/>
          </a:bodyPr>
          <a:lstStyle/>
          <a:p>
            <a:r>
              <a:rPr lang="en-GB" i="1">
                <a:latin typeface="Calibri" panose="020F0502020204030204" pitchFamily="34" charset="0"/>
                <a:cs typeface="Calibri" panose="020F0502020204030204" pitchFamily="34" charset="0"/>
              </a:rPr>
              <a:t>Development and characterization of </a:t>
            </a:r>
            <a:r>
              <a:rPr lang="en-GB" b="1" i="1" u="sng">
                <a:latin typeface="Calibri" panose="020F0502020204030204" pitchFamily="34" charset="0"/>
                <a:cs typeface="Calibri" panose="020F0502020204030204" pitchFamily="34" charset="0"/>
              </a:rPr>
              <a:t>AM Ref. Met. </a:t>
            </a:r>
          </a:p>
        </p:txBody>
      </p:sp>
      <p:sp>
        <p:nvSpPr>
          <p:cNvPr id="183" name="Rettangolo 182"/>
          <p:cNvSpPr/>
          <p:nvPr/>
        </p:nvSpPr>
        <p:spPr>
          <a:xfrm>
            <a:off x="77896" y="3140968"/>
            <a:ext cx="3641840" cy="2962276"/>
          </a:xfrm>
          <a:prstGeom prst="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85" name="Immagine 184"/>
          <p:cNvPicPr>
            <a:picLocks noChangeAspect="1"/>
          </p:cNvPicPr>
          <p:nvPr/>
        </p:nvPicPr>
        <p:blipFill>
          <a:blip r:embed="rId6">
            <a:clrChange>
              <a:clrFrom>
                <a:srgbClr val="FFFFFF"/>
              </a:clrFrom>
              <a:clrTo>
                <a:srgbClr val="FFFFFF">
                  <a:alpha val="0"/>
                </a:srgbClr>
              </a:clrTo>
            </a:clrChange>
          </a:blip>
          <a:stretch>
            <a:fillRect/>
          </a:stretch>
        </p:blipFill>
        <p:spPr>
          <a:xfrm>
            <a:off x="263352" y="670101"/>
            <a:ext cx="1183570" cy="393271"/>
          </a:xfrm>
          <a:prstGeom prst="rect">
            <a:avLst/>
          </a:prstGeom>
        </p:spPr>
      </p:pic>
      <p:pic>
        <p:nvPicPr>
          <p:cNvPr id="186" name="Immagine 185"/>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271754" y="677103"/>
            <a:ext cx="783056" cy="440469"/>
          </a:xfrm>
          <a:prstGeom prst="rect">
            <a:avLst/>
          </a:prstGeom>
        </p:spPr>
      </p:pic>
      <p:pic>
        <p:nvPicPr>
          <p:cNvPr id="187" name="Immagine 186"/>
          <p:cNvPicPr>
            <a:picLocks noChangeAspect="1"/>
          </p:cNvPicPr>
          <p:nvPr/>
        </p:nvPicPr>
        <p:blipFill>
          <a:blip r:embed="rId8">
            <a:duotone>
              <a:srgbClr val="5B9BD5">
                <a:shade val="45000"/>
                <a:satMod val="135000"/>
              </a:srgbClr>
              <a:prstClr val="white"/>
            </a:duotone>
          </a:blip>
          <a:stretch>
            <a:fillRect/>
          </a:stretch>
        </p:blipFill>
        <p:spPr>
          <a:xfrm>
            <a:off x="341565" y="1160299"/>
            <a:ext cx="1432005" cy="320875"/>
          </a:xfrm>
          <a:prstGeom prst="rect">
            <a:avLst/>
          </a:prstGeom>
        </p:spPr>
      </p:pic>
      <p:pic>
        <p:nvPicPr>
          <p:cNvPr id="192" name="Immagine 191"/>
          <p:cNvPicPr>
            <a:picLocks noChangeAspect="1"/>
          </p:cNvPicPr>
          <p:nvPr/>
        </p:nvPicPr>
        <p:blipFill rotWithShape="1">
          <a:blip r:embed="rId9">
            <a:clrChange>
              <a:clrFrom>
                <a:srgbClr val="FFFFFF"/>
              </a:clrFrom>
              <a:clrTo>
                <a:srgbClr val="FFFFFF">
                  <a:alpha val="0"/>
                </a:srgbClr>
              </a:clrTo>
            </a:clrChange>
          </a:blip>
          <a:srcRect l="4280" t="803" r="3172" b="28576"/>
          <a:stretch/>
        </p:blipFill>
        <p:spPr>
          <a:xfrm>
            <a:off x="47328" y="164107"/>
            <a:ext cx="994438" cy="489570"/>
          </a:xfrm>
          <a:prstGeom prst="rect">
            <a:avLst/>
          </a:prstGeom>
          <a:effectLst/>
        </p:spPr>
      </p:pic>
      <p:pic>
        <p:nvPicPr>
          <p:cNvPr id="194" name="Immagine 193"/>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957195" y="170113"/>
            <a:ext cx="1147027" cy="451692"/>
          </a:xfrm>
          <a:prstGeom prst="rect">
            <a:avLst/>
          </a:prstGeom>
          <a:solidFill>
            <a:sysClr val="window" lastClr="FFFFFF"/>
          </a:solidFill>
          <a:effectLst>
            <a:softEdge rad="31750"/>
          </a:effectLst>
        </p:spPr>
      </p:pic>
      <p:sp>
        <p:nvSpPr>
          <p:cNvPr id="195" name="Parentesi graffa aperta 194"/>
          <p:cNvSpPr/>
          <p:nvPr/>
        </p:nvSpPr>
        <p:spPr>
          <a:xfrm flipH="1">
            <a:off x="2112758" y="177811"/>
            <a:ext cx="160506" cy="1312326"/>
          </a:xfrm>
          <a:prstGeom prst="leftBrace">
            <a:avLst>
              <a:gd name="adj1" fmla="val 90719"/>
              <a:gd name="adj2" fmla="val 48683"/>
            </a:avLst>
          </a:prstGeom>
          <a:ln w="28575">
            <a:solidFill>
              <a:schemeClr val="accent1"/>
            </a:solidFill>
          </a:ln>
        </p:spPr>
        <p:style>
          <a:lnRef idx="3">
            <a:schemeClr val="dk1"/>
          </a:lnRef>
          <a:fillRef idx="0">
            <a:schemeClr val="dk1"/>
          </a:fillRef>
          <a:effectRef idx="2">
            <a:schemeClr val="dk1"/>
          </a:effectRef>
          <a:fontRef idx="minor">
            <a:schemeClr val="tx1"/>
          </a:fontRef>
        </p:style>
        <p:txBody>
          <a:bodyPr rtlCol="0" anchor="ctr"/>
          <a:lstStyle/>
          <a:p>
            <a:pPr algn="ctr"/>
            <a:endParaRPr lang="en-GB"/>
          </a:p>
        </p:txBody>
      </p:sp>
      <p:sp>
        <p:nvSpPr>
          <p:cNvPr id="196" name="Rettangolo 195"/>
          <p:cNvSpPr/>
          <p:nvPr/>
        </p:nvSpPr>
        <p:spPr>
          <a:xfrm>
            <a:off x="68463" y="90992"/>
            <a:ext cx="6218806" cy="1465800"/>
          </a:xfrm>
          <a:prstGeom prst="rect">
            <a:avLst/>
          </a:prstGeom>
          <a:noFill/>
          <a:ln w="2857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7" name="CasellaDiTesto 196"/>
          <p:cNvSpPr txBox="1"/>
          <p:nvPr/>
        </p:nvSpPr>
        <p:spPr>
          <a:xfrm>
            <a:off x="6201323" y="3057342"/>
            <a:ext cx="2201244" cy="523220"/>
          </a:xfrm>
          <a:prstGeom prst="rect">
            <a:avLst/>
          </a:prstGeom>
          <a:noFill/>
        </p:spPr>
        <p:txBody>
          <a:bodyPr wrap="none" rtlCol="0">
            <a:spAutoFit/>
          </a:bodyPr>
          <a:lstStyle/>
          <a:p>
            <a:r>
              <a:rPr lang="en-GB" sz="1400" b="1"/>
              <a:t>Critical component:</a:t>
            </a:r>
          </a:p>
          <a:p>
            <a:r>
              <a:rPr lang="en-GB" sz="1400" b="1"/>
              <a:t>Affects the RB intensity</a:t>
            </a:r>
          </a:p>
        </p:txBody>
      </p:sp>
    </p:spTree>
    <p:extLst>
      <p:ext uri="{BB962C8B-B14F-4D97-AF65-F5344CB8AC3E}">
        <p14:creationId xmlns:p14="http://schemas.microsoft.com/office/powerpoint/2010/main" val="17194201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repeatCount="4000" accel="50000" decel="50000" fill="hold" grpId="0" nodeType="clickEffect">
                                  <p:stCondLst>
                                    <p:cond delay="0"/>
                                  </p:stCondLst>
                                  <p:childTnLst>
                                    <p:animMotion origin="layout" path="M -0.07435 0.01297 L 0.27734 -0.00555 " pathEditMode="fixed" rAng="0" ptsTypes="AA">
                                      <p:cBhvr>
                                        <p:cTn id="6" dur="500" fill="hold"/>
                                        <p:tgtEl>
                                          <p:spTgt spid="123"/>
                                        </p:tgtEl>
                                        <p:attrNameLst>
                                          <p:attrName>ppt_x</p:attrName>
                                          <p:attrName>ppt_y</p:attrName>
                                        </p:attrNameLst>
                                      </p:cBhvr>
                                      <p:rCtr x="17578" y="-926"/>
                                    </p:animMotion>
                                  </p:childTnLst>
                                  <p:subTnLst>
                                    <p:set>
                                      <p:cBhvr override="childStyle">
                                        <p:cTn dur="1" fill="hold" display="0" masterRel="sameClick" afterEffect="1">
                                          <p:stCondLst>
                                            <p:cond evt="end" delay="0">
                                              <p:tn val="5"/>
                                            </p:cond>
                                          </p:stCondLst>
                                        </p:cTn>
                                        <p:tgtEl>
                                          <p:spTgt spid="123"/>
                                        </p:tgtEl>
                                        <p:attrNameLst>
                                          <p:attrName>style.visibility</p:attrName>
                                        </p:attrNameLst>
                                      </p:cBhvr>
                                      <p:to>
                                        <p:strVal val="hidden"/>
                                      </p:to>
                                    </p:set>
                                  </p:subTnLst>
                                </p:cTn>
                              </p:par>
                            </p:childTnLst>
                          </p:cTn>
                        </p:par>
                        <p:par>
                          <p:cTn id="7" fill="hold">
                            <p:stCondLst>
                              <p:cond delay="2000"/>
                            </p:stCondLst>
                            <p:childTnLst>
                              <p:par>
                                <p:cTn id="8" presetID="42" presetClass="path" presetSubtype="0" repeatCount="4000" accel="50000" decel="50000" fill="hold" grpId="0" nodeType="afterEffect">
                                  <p:stCondLst>
                                    <p:cond delay="0"/>
                                  </p:stCondLst>
                                  <p:childTnLst>
                                    <p:animMotion origin="layout" path="M -0.08685 -0.03959 L 0.26484 -0.02778 " pathEditMode="fixed" rAng="0" ptsTypes="AA">
                                      <p:cBhvr>
                                        <p:cTn id="9" dur="500" fill="hold"/>
                                        <p:tgtEl>
                                          <p:spTgt spid="124"/>
                                        </p:tgtEl>
                                        <p:attrNameLst>
                                          <p:attrName>ppt_x</p:attrName>
                                          <p:attrName>ppt_y</p:attrName>
                                        </p:attrNameLst>
                                      </p:cBhvr>
                                      <p:rCtr x="17578" y="579"/>
                                    </p:animMotion>
                                  </p:childTnLst>
                                  <p:subTnLst>
                                    <p:set>
                                      <p:cBhvr override="childStyle">
                                        <p:cTn dur="1" fill="hold" display="0" masterRel="sameClick" afterEffect="1">
                                          <p:stCondLst>
                                            <p:cond evt="end" delay="0">
                                              <p:tn val="8"/>
                                            </p:cond>
                                          </p:stCondLst>
                                        </p:cTn>
                                        <p:tgtEl>
                                          <p:spTgt spid="124"/>
                                        </p:tgtEl>
                                        <p:attrNameLst>
                                          <p:attrName>style.visibility</p:attrName>
                                        </p:attrNameLst>
                                      </p:cBhvr>
                                      <p:to>
                                        <p:strVal val="hidden"/>
                                      </p:to>
                                    </p:set>
                                  </p:subTnLst>
                                </p:cTn>
                              </p:par>
                            </p:childTnLst>
                          </p:cTn>
                        </p:par>
                        <p:par>
                          <p:cTn id="10" fill="hold">
                            <p:stCondLst>
                              <p:cond delay="4000"/>
                            </p:stCondLst>
                            <p:childTnLst>
                              <p:par>
                                <p:cTn id="11" presetID="42" presetClass="path" presetSubtype="0" repeatCount="4000" accel="50000" decel="50000" fill="hold" grpId="0" nodeType="afterEffect">
                                  <p:stCondLst>
                                    <p:cond delay="0"/>
                                  </p:stCondLst>
                                  <p:childTnLst>
                                    <p:animMotion origin="layout" path="M -0.08112 0.02176 L 0.26471 0.01898 " pathEditMode="fixed" rAng="0" ptsTypes="AA">
                                      <p:cBhvr>
                                        <p:cTn id="12" dur="500" fill="hold"/>
                                        <p:tgtEl>
                                          <p:spTgt spid="125"/>
                                        </p:tgtEl>
                                        <p:attrNameLst>
                                          <p:attrName>ppt_x</p:attrName>
                                          <p:attrName>ppt_y</p:attrName>
                                        </p:attrNameLst>
                                      </p:cBhvr>
                                      <p:rCtr x="17292" y="-139"/>
                                    </p:animMotion>
                                  </p:childTnLst>
                                  <p:subTnLst>
                                    <p:set>
                                      <p:cBhvr override="childStyle">
                                        <p:cTn dur="1" fill="hold" display="0" masterRel="sameClick" afterEffect="1">
                                          <p:stCondLst>
                                            <p:cond evt="end" delay="0">
                                              <p:tn val="11"/>
                                            </p:cond>
                                          </p:stCondLst>
                                        </p:cTn>
                                        <p:tgtEl>
                                          <p:spTgt spid="125"/>
                                        </p:tgtEl>
                                        <p:attrNameLst>
                                          <p:attrName>style.visibility</p:attrName>
                                        </p:attrNameLst>
                                      </p:cBhvr>
                                      <p:to>
                                        <p:strVal val="hidden"/>
                                      </p:to>
                                    </p:set>
                                  </p:sub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28"/>
                                        </p:tgtEl>
                                        <p:attrNameLst>
                                          <p:attrName>style.visibility</p:attrName>
                                        </p:attrNameLst>
                                      </p:cBhvr>
                                      <p:to>
                                        <p:strVal val="visible"/>
                                      </p:to>
                                    </p:set>
                                    <p:animEffect transition="in" filter="fade">
                                      <p:cBhvr>
                                        <p:cTn id="17" dur="1500"/>
                                        <p:tgtEl>
                                          <p:spTgt spid="128"/>
                                        </p:tgtEl>
                                      </p:cBhvr>
                                    </p:animEffect>
                                  </p:childTnLst>
                                </p:cTn>
                              </p:par>
                              <p:par>
                                <p:cTn id="18" presetID="10" presetClass="entr" presetSubtype="0" fill="hold" grpId="0" nodeType="withEffect">
                                  <p:stCondLst>
                                    <p:cond delay="0"/>
                                  </p:stCondLst>
                                  <p:childTnLst>
                                    <p:set>
                                      <p:cBhvr>
                                        <p:cTn id="19" dur="1" fill="hold">
                                          <p:stCondLst>
                                            <p:cond delay="0"/>
                                          </p:stCondLst>
                                        </p:cTn>
                                        <p:tgtEl>
                                          <p:spTgt spid="129"/>
                                        </p:tgtEl>
                                        <p:attrNameLst>
                                          <p:attrName>style.visibility</p:attrName>
                                        </p:attrNameLst>
                                      </p:cBhvr>
                                      <p:to>
                                        <p:strVal val="visible"/>
                                      </p:to>
                                    </p:set>
                                    <p:animEffect transition="in" filter="fade">
                                      <p:cBhvr>
                                        <p:cTn id="20" dur="500"/>
                                        <p:tgtEl>
                                          <p:spTgt spid="129"/>
                                        </p:tgtEl>
                                      </p:cBhvr>
                                    </p:animEffect>
                                  </p:childTnLst>
                                </p:cTn>
                              </p:par>
                              <p:par>
                                <p:cTn id="21" presetID="10" presetClass="entr" presetSubtype="0" fill="hold" grpId="0" nodeType="withEffect">
                                  <p:stCondLst>
                                    <p:cond delay="0"/>
                                  </p:stCondLst>
                                  <p:childTnLst>
                                    <p:set>
                                      <p:cBhvr>
                                        <p:cTn id="22" dur="1" fill="hold">
                                          <p:stCondLst>
                                            <p:cond delay="0"/>
                                          </p:stCondLst>
                                        </p:cTn>
                                        <p:tgtEl>
                                          <p:spTgt spid="130"/>
                                        </p:tgtEl>
                                        <p:attrNameLst>
                                          <p:attrName>style.visibility</p:attrName>
                                        </p:attrNameLst>
                                      </p:cBhvr>
                                      <p:to>
                                        <p:strVal val="visible"/>
                                      </p:to>
                                    </p:set>
                                    <p:animEffect transition="in" filter="fade">
                                      <p:cBhvr>
                                        <p:cTn id="23" dur="500"/>
                                        <p:tgtEl>
                                          <p:spTgt spid="130"/>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131"/>
                                        </p:tgtEl>
                                        <p:attrNameLst>
                                          <p:attrName>style.visibility</p:attrName>
                                        </p:attrNameLst>
                                      </p:cBhvr>
                                      <p:to>
                                        <p:strVal val="visible"/>
                                      </p:to>
                                    </p:set>
                                    <p:animEffect transition="in" filter="fade">
                                      <p:cBhvr>
                                        <p:cTn id="26" dur="500"/>
                                        <p:tgtEl>
                                          <p:spTgt spid="131"/>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32"/>
                                        </p:tgtEl>
                                        <p:attrNameLst>
                                          <p:attrName>style.visibility</p:attrName>
                                        </p:attrNameLst>
                                      </p:cBhvr>
                                      <p:to>
                                        <p:strVal val="visible"/>
                                      </p:to>
                                    </p:set>
                                    <p:animEffect transition="in" filter="fade">
                                      <p:cBhvr>
                                        <p:cTn id="29" dur="500"/>
                                        <p:tgtEl>
                                          <p:spTgt spid="132"/>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133"/>
                                        </p:tgtEl>
                                        <p:attrNameLst>
                                          <p:attrName>style.visibility</p:attrName>
                                        </p:attrNameLst>
                                      </p:cBhvr>
                                      <p:to>
                                        <p:strVal val="visible"/>
                                      </p:to>
                                    </p:set>
                                    <p:animEffect transition="in" filter="fade">
                                      <p:cBhvr>
                                        <p:cTn id="32" dur="500"/>
                                        <p:tgtEl>
                                          <p:spTgt spid="133"/>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134"/>
                                        </p:tgtEl>
                                        <p:attrNameLst>
                                          <p:attrName>style.visibility</p:attrName>
                                        </p:attrNameLst>
                                      </p:cBhvr>
                                      <p:to>
                                        <p:strVal val="visible"/>
                                      </p:to>
                                    </p:set>
                                    <p:animEffect transition="in" filter="fade">
                                      <p:cBhvr>
                                        <p:cTn id="35" dur="500"/>
                                        <p:tgtEl>
                                          <p:spTgt spid="134"/>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xit" presetSubtype="0" fill="hold" grpId="1" nodeType="clickEffect">
                                  <p:stCondLst>
                                    <p:cond delay="0"/>
                                  </p:stCondLst>
                                  <p:childTnLst>
                                    <p:animEffect transition="out" filter="fade">
                                      <p:cBhvr>
                                        <p:cTn id="39" dur="500"/>
                                        <p:tgtEl>
                                          <p:spTgt spid="128"/>
                                        </p:tgtEl>
                                      </p:cBhvr>
                                    </p:animEffect>
                                    <p:set>
                                      <p:cBhvr>
                                        <p:cTn id="40" dur="1" fill="hold">
                                          <p:stCondLst>
                                            <p:cond delay="499"/>
                                          </p:stCondLst>
                                        </p:cTn>
                                        <p:tgtEl>
                                          <p:spTgt spid="128"/>
                                        </p:tgtEl>
                                        <p:attrNameLst>
                                          <p:attrName>style.visibility</p:attrName>
                                        </p:attrNameLst>
                                      </p:cBhvr>
                                      <p:to>
                                        <p:strVal val="hidden"/>
                                      </p:to>
                                    </p:set>
                                  </p:childTnLst>
                                </p:cTn>
                              </p:par>
                              <p:par>
                                <p:cTn id="41" presetID="10" presetClass="exit" presetSubtype="0" fill="hold" grpId="1" nodeType="withEffect">
                                  <p:stCondLst>
                                    <p:cond delay="0"/>
                                  </p:stCondLst>
                                  <p:childTnLst>
                                    <p:animEffect transition="out" filter="fade">
                                      <p:cBhvr>
                                        <p:cTn id="42" dur="500"/>
                                        <p:tgtEl>
                                          <p:spTgt spid="129"/>
                                        </p:tgtEl>
                                      </p:cBhvr>
                                    </p:animEffect>
                                    <p:set>
                                      <p:cBhvr>
                                        <p:cTn id="43" dur="1" fill="hold">
                                          <p:stCondLst>
                                            <p:cond delay="499"/>
                                          </p:stCondLst>
                                        </p:cTn>
                                        <p:tgtEl>
                                          <p:spTgt spid="129"/>
                                        </p:tgtEl>
                                        <p:attrNameLst>
                                          <p:attrName>style.visibility</p:attrName>
                                        </p:attrNameLst>
                                      </p:cBhvr>
                                      <p:to>
                                        <p:strVal val="hidden"/>
                                      </p:to>
                                    </p:set>
                                  </p:childTnLst>
                                </p:cTn>
                              </p:par>
                            </p:childTnLst>
                          </p:cTn>
                        </p:par>
                      </p:childTnLst>
                    </p:cTn>
                  </p:par>
                  <p:par>
                    <p:cTn id="44" fill="hold">
                      <p:stCondLst>
                        <p:cond delay="indefinite"/>
                      </p:stCondLst>
                      <p:childTnLst>
                        <p:par>
                          <p:cTn id="45" fill="hold">
                            <p:stCondLst>
                              <p:cond delay="0"/>
                            </p:stCondLst>
                            <p:childTnLst>
                              <p:par>
                                <p:cTn id="46" presetID="0" presetClass="path" presetSubtype="0" accel="50000" decel="50000" fill="hold" grpId="1" nodeType="clickEffect">
                                  <p:stCondLst>
                                    <p:cond delay="0"/>
                                  </p:stCondLst>
                                  <p:childTnLst>
                                    <p:animMotion origin="layout" path="M -0.00013 0.0044 L -0.0073 0.01551 L 0.01198 0.01551 L -0.003 0.0294 L 0.01132 0.02916 L 0.00208 0.03981 L 0.01888 0.03842 L 0.00403 0.05023 L 0.02434 0.04884 L 0.00716 0.05879 L 0.02591 0.0581 L 0.01198 0.06504 L 0.02916 0.0669 L 0.02122 0.07361 L 0.03919 0.10162 L 0.02252 0.12847 L 0.03958 0.16504 L 0.01315 0.24815 " pathEditMode="relative" rAng="0" ptsTypes="AAAAAAAAAAAAAAAAAA">
                                      <p:cBhvr>
                                        <p:cTn id="47" dur="2000" fill="hold"/>
                                        <p:tgtEl>
                                          <p:spTgt spid="134"/>
                                        </p:tgtEl>
                                        <p:attrNameLst>
                                          <p:attrName>ppt_x</p:attrName>
                                          <p:attrName>ppt_y</p:attrName>
                                        </p:attrNameLst>
                                      </p:cBhvr>
                                      <p:rCtr x="1628" y="12176"/>
                                    </p:animMotion>
                                  </p:childTnLst>
                                </p:cTn>
                              </p:par>
                              <p:par>
                                <p:cTn id="48" presetID="0" presetClass="path" presetSubtype="0" accel="50000" decel="50000" fill="hold" grpId="1" nodeType="withEffect">
                                  <p:stCondLst>
                                    <p:cond delay="0"/>
                                  </p:stCondLst>
                                  <p:childTnLst>
                                    <p:animMotion origin="layout" path="M 4.58333E-6 0.00047 L 0.00924 0.0088 L -0.00625 0.01158 L 0.0151 0.01366 L -0.00013 0.02037 L 0.022 0.02176 L 0.00533 0.02824 L 0.00781 0.02732 L 0.02239 0.03102 L 0.00481 0.03287 L 0.02487 0.03959 L 0.00572 0.04514 L 0.02552 0.05 L 0.0082 0.08287 L 0.022 0.10996 L 0.00533 0.22824 " pathEditMode="relative" rAng="0" ptsTypes="AAAAAAAAAAAAAAAA">
                                      <p:cBhvr>
                                        <p:cTn id="49" dur="2000" fill="hold"/>
                                        <p:tgtEl>
                                          <p:spTgt spid="132"/>
                                        </p:tgtEl>
                                        <p:attrNameLst>
                                          <p:attrName>ppt_x</p:attrName>
                                          <p:attrName>ppt_y</p:attrName>
                                        </p:attrNameLst>
                                      </p:cBhvr>
                                      <p:rCtr x="964" y="11389"/>
                                    </p:animMotion>
                                  </p:childTnLst>
                                </p:cTn>
                              </p:par>
                              <p:par>
                                <p:cTn id="50" presetID="0" presetClass="path" presetSubtype="0" accel="50000" decel="50000" fill="hold" grpId="1" nodeType="withEffect">
                                  <p:stCondLst>
                                    <p:cond delay="0"/>
                                  </p:stCondLst>
                                  <p:childTnLst>
                                    <p:animMotion origin="layout" path="M 0.00013 0.00162 L -0.0125 0.01111 L 0.00925 0.01227 L -0.01054 0.02361 L 0.00743 0.03449 L -0.0095 0.04954 L 0.00717 0.05972 L -0.00872 0.07269 L 0.00834 0.07176 L -0.01002 0.11181 L 0.00691 0.14514 L -0.00117 0.24815 " pathEditMode="relative" rAng="0" ptsTypes="AAAAAAAAAAAA">
                                      <p:cBhvr>
                                        <p:cTn id="51" dur="2000" fill="hold"/>
                                        <p:tgtEl>
                                          <p:spTgt spid="130"/>
                                        </p:tgtEl>
                                        <p:attrNameLst>
                                          <p:attrName>ppt_x</p:attrName>
                                          <p:attrName>ppt_y</p:attrName>
                                        </p:attrNameLst>
                                      </p:cBhvr>
                                      <p:rCtr x="-182" y="12315"/>
                                    </p:animMotion>
                                  </p:childTnLst>
                                </p:cTn>
                              </p:par>
                              <p:par>
                                <p:cTn id="52" presetID="0" presetClass="path" presetSubtype="0" accel="50000" decel="50000" fill="hold" grpId="1" nodeType="withEffect">
                                  <p:stCondLst>
                                    <p:cond delay="0"/>
                                  </p:stCondLst>
                                  <p:childTnLst>
                                    <p:animMotion origin="layout" path="M 0.00052 -0.00116 L 0.00677 0.0088 L -0.0056 0.00949 L 0.00612 0.01574 L -0.00573 0.01991 L 0.00261 0.02824 L -0.00885 0.03009 L 0.00039 0.03796 L -0.01159 0.0412 L -0.00742 0.04838 L -0.02148 0.05463 L -0.00989 0.08912 L -0.02487 0.14005 L -0.00716 0.22801 " pathEditMode="relative" rAng="0" ptsTypes="AAAAAAAAAAAAAA">
                                      <p:cBhvr>
                                        <p:cTn id="53" dur="2000" fill="hold"/>
                                        <p:tgtEl>
                                          <p:spTgt spid="133"/>
                                        </p:tgtEl>
                                        <p:attrNameLst>
                                          <p:attrName>ppt_x</p:attrName>
                                          <p:attrName>ppt_y</p:attrName>
                                        </p:attrNameLst>
                                      </p:cBhvr>
                                      <p:rCtr x="-964" y="11458"/>
                                    </p:animMotion>
                                  </p:childTnLst>
                                </p:cTn>
                              </p:par>
                              <p:par>
                                <p:cTn id="54" presetID="0" presetClass="path" presetSubtype="0" accel="50000" decel="50000" fill="hold" grpId="1" nodeType="withEffect">
                                  <p:stCondLst>
                                    <p:cond delay="0"/>
                                  </p:stCondLst>
                                  <p:childTnLst>
                                    <p:animMotion origin="layout" path="M -0.00143 0.00231 L 0.00768 0.01551 L -0.00742 0.01991 L 0.00677 0.03009 L -0.01029 0.03287 L 0.00039 0.04861 L -0.02279 0.03935 L -0.01289 0.06041 L -0.03086 0.05231 L -0.02174 0.06528 L -0.03802 0.07291 L -0.02396 0.1081 L -0.03802 0.1456 L -0.01198 0.24606 " pathEditMode="relative" rAng="0" ptsTypes="AAAAAAAAAAAAAA">
                                      <p:cBhvr>
                                        <p:cTn id="55" dur="2000" fill="hold"/>
                                        <p:tgtEl>
                                          <p:spTgt spid="131"/>
                                        </p:tgtEl>
                                        <p:attrNameLst>
                                          <p:attrName>ppt_x</p:attrName>
                                          <p:attrName>ppt_y</p:attrName>
                                        </p:attrNameLst>
                                      </p:cBhvr>
                                      <p:rCtr x="-1380" y="12176"/>
                                    </p:animMotion>
                                  </p:childTnLst>
                                </p:cTn>
                              </p:par>
                            </p:childTnLst>
                          </p:cTn>
                        </p:par>
                      </p:childTnLst>
                    </p:cTn>
                  </p:par>
                  <p:par>
                    <p:cTn id="56" fill="hold">
                      <p:stCondLst>
                        <p:cond delay="indefinite"/>
                      </p:stCondLst>
                      <p:childTnLst>
                        <p:par>
                          <p:cTn id="57" fill="hold">
                            <p:stCondLst>
                              <p:cond delay="0"/>
                            </p:stCondLst>
                            <p:childTnLst>
                              <p:par>
                                <p:cTn id="58" presetID="10" presetClass="exit" presetSubtype="0" fill="hold" grpId="2" nodeType="clickEffect">
                                  <p:stCondLst>
                                    <p:cond delay="0"/>
                                  </p:stCondLst>
                                  <p:childTnLst>
                                    <p:animEffect transition="out" filter="fade">
                                      <p:cBhvr>
                                        <p:cTn id="59" dur="500"/>
                                        <p:tgtEl>
                                          <p:spTgt spid="134"/>
                                        </p:tgtEl>
                                      </p:cBhvr>
                                    </p:animEffect>
                                    <p:set>
                                      <p:cBhvr>
                                        <p:cTn id="60" dur="1" fill="hold">
                                          <p:stCondLst>
                                            <p:cond delay="499"/>
                                          </p:stCondLst>
                                        </p:cTn>
                                        <p:tgtEl>
                                          <p:spTgt spid="134"/>
                                        </p:tgtEl>
                                        <p:attrNameLst>
                                          <p:attrName>style.visibility</p:attrName>
                                        </p:attrNameLst>
                                      </p:cBhvr>
                                      <p:to>
                                        <p:strVal val="hidden"/>
                                      </p:to>
                                    </p:set>
                                  </p:childTnLst>
                                </p:cTn>
                              </p:par>
                              <p:par>
                                <p:cTn id="61" presetID="10" presetClass="exit" presetSubtype="0" fill="hold" grpId="2" nodeType="withEffect">
                                  <p:stCondLst>
                                    <p:cond delay="0"/>
                                  </p:stCondLst>
                                  <p:childTnLst>
                                    <p:animEffect transition="out" filter="fade">
                                      <p:cBhvr>
                                        <p:cTn id="62" dur="500"/>
                                        <p:tgtEl>
                                          <p:spTgt spid="132"/>
                                        </p:tgtEl>
                                      </p:cBhvr>
                                    </p:animEffect>
                                    <p:set>
                                      <p:cBhvr>
                                        <p:cTn id="63" dur="1" fill="hold">
                                          <p:stCondLst>
                                            <p:cond delay="499"/>
                                          </p:stCondLst>
                                        </p:cTn>
                                        <p:tgtEl>
                                          <p:spTgt spid="132"/>
                                        </p:tgtEl>
                                        <p:attrNameLst>
                                          <p:attrName>style.visibility</p:attrName>
                                        </p:attrNameLst>
                                      </p:cBhvr>
                                      <p:to>
                                        <p:strVal val="hidden"/>
                                      </p:to>
                                    </p:set>
                                  </p:childTnLst>
                                </p:cTn>
                              </p:par>
                              <p:par>
                                <p:cTn id="64" presetID="10" presetClass="exit" presetSubtype="0" fill="hold" grpId="2" nodeType="withEffect">
                                  <p:stCondLst>
                                    <p:cond delay="0"/>
                                  </p:stCondLst>
                                  <p:childTnLst>
                                    <p:animEffect transition="out" filter="fade">
                                      <p:cBhvr>
                                        <p:cTn id="65" dur="500"/>
                                        <p:tgtEl>
                                          <p:spTgt spid="130"/>
                                        </p:tgtEl>
                                      </p:cBhvr>
                                    </p:animEffect>
                                    <p:set>
                                      <p:cBhvr>
                                        <p:cTn id="66" dur="1" fill="hold">
                                          <p:stCondLst>
                                            <p:cond delay="499"/>
                                          </p:stCondLst>
                                        </p:cTn>
                                        <p:tgtEl>
                                          <p:spTgt spid="130"/>
                                        </p:tgtEl>
                                        <p:attrNameLst>
                                          <p:attrName>style.visibility</p:attrName>
                                        </p:attrNameLst>
                                      </p:cBhvr>
                                      <p:to>
                                        <p:strVal val="hidden"/>
                                      </p:to>
                                    </p:set>
                                  </p:childTnLst>
                                </p:cTn>
                              </p:par>
                              <p:par>
                                <p:cTn id="67" presetID="10" presetClass="exit" presetSubtype="0" fill="hold" grpId="2" nodeType="withEffect">
                                  <p:stCondLst>
                                    <p:cond delay="0"/>
                                  </p:stCondLst>
                                  <p:childTnLst>
                                    <p:animEffect transition="out" filter="fade">
                                      <p:cBhvr>
                                        <p:cTn id="68" dur="500"/>
                                        <p:tgtEl>
                                          <p:spTgt spid="133"/>
                                        </p:tgtEl>
                                      </p:cBhvr>
                                    </p:animEffect>
                                    <p:set>
                                      <p:cBhvr>
                                        <p:cTn id="69" dur="1" fill="hold">
                                          <p:stCondLst>
                                            <p:cond delay="499"/>
                                          </p:stCondLst>
                                        </p:cTn>
                                        <p:tgtEl>
                                          <p:spTgt spid="133"/>
                                        </p:tgtEl>
                                        <p:attrNameLst>
                                          <p:attrName>style.visibility</p:attrName>
                                        </p:attrNameLst>
                                      </p:cBhvr>
                                      <p:to>
                                        <p:strVal val="hidden"/>
                                      </p:to>
                                    </p:set>
                                  </p:childTnLst>
                                </p:cTn>
                              </p:par>
                              <p:par>
                                <p:cTn id="70" presetID="10" presetClass="exit" presetSubtype="0" fill="hold" grpId="2" nodeType="withEffect">
                                  <p:stCondLst>
                                    <p:cond delay="0"/>
                                  </p:stCondLst>
                                  <p:childTnLst>
                                    <p:animEffect transition="out" filter="fade">
                                      <p:cBhvr>
                                        <p:cTn id="71" dur="500"/>
                                        <p:tgtEl>
                                          <p:spTgt spid="131"/>
                                        </p:tgtEl>
                                      </p:cBhvr>
                                    </p:animEffect>
                                    <p:set>
                                      <p:cBhvr>
                                        <p:cTn id="72" dur="1" fill="hold">
                                          <p:stCondLst>
                                            <p:cond delay="499"/>
                                          </p:stCondLst>
                                        </p:cTn>
                                        <p:tgtEl>
                                          <p:spTgt spid="131"/>
                                        </p:tgtEl>
                                        <p:attrNameLst>
                                          <p:attrName>style.visibility</p:attrName>
                                        </p:attrNameLst>
                                      </p:cBhvr>
                                      <p:to>
                                        <p:strVal val="hidden"/>
                                      </p:to>
                                    </p:set>
                                  </p:childTnLst>
                                </p:cTn>
                              </p:par>
                              <p:par>
                                <p:cTn id="73" presetID="10" presetClass="entr" presetSubtype="0" fill="hold" grpId="0" nodeType="withEffect">
                                  <p:stCondLst>
                                    <p:cond delay="0"/>
                                  </p:stCondLst>
                                  <p:childTnLst>
                                    <p:set>
                                      <p:cBhvr>
                                        <p:cTn id="74" dur="1" fill="hold">
                                          <p:stCondLst>
                                            <p:cond delay="0"/>
                                          </p:stCondLst>
                                        </p:cTn>
                                        <p:tgtEl>
                                          <p:spTgt spid="139"/>
                                        </p:tgtEl>
                                        <p:attrNameLst>
                                          <p:attrName>style.visibility</p:attrName>
                                        </p:attrNameLst>
                                      </p:cBhvr>
                                      <p:to>
                                        <p:strVal val="visible"/>
                                      </p:to>
                                    </p:set>
                                    <p:animEffect transition="in" filter="fade">
                                      <p:cBhvr>
                                        <p:cTn id="75" dur="500"/>
                                        <p:tgtEl>
                                          <p:spTgt spid="139"/>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140"/>
                                        </p:tgtEl>
                                        <p:attrNameLst>
                                          <p:attrName>style.visibility</p:attrName>
                                        </p:attrNameLst>
                                      </p:cBhvr>
                                      <p:to>
                                        <p:strVal val="visible"/>
                                      </p:to>
                                    </p:set>
                                    <p:animEffect transition="in" filter="fade">
                                      <p:cBhvr>
                                        <p:cTn id="78" dur="500"/>
                                        <p:tgtEl>
                                          <p:spTgt spid="140"/>
                                        </p:tgtEl>
                                      </p:cBhvr>
                                    </p:animEffect>
                                  </p:childTnLst>
                                </p:cTn>
                              </p:par>
                              <p:par>
                                <p:cTn id="79" presetID="10" presetClass="entr" presetSubtype="0" fill="hold" grpId="0" nodeType="withEffect">
                                  <p:stCondLst>
                                    <p:cond delay="0"/>
                                  </p:stCondLst>
                                  <p:childTnLst>
                                    <p:set>
                                      <p:cBhvr>
                                        <p:cTn id="80" dur="1" fill="hold">
                                          <p:stCondLst>
                                            <p:cond delay="0"/>
                                          </p:stCondLst>
                                        </p:cTn>
                                        <p:tgtEl>
                                          <p:spTgt spid="141"/>
                                        </p:tgtEl>
                                        <p:attrNameLst>
                                          <p:attrName>style.visibility</p:attrName>
                                        </p:attrNameLst>
                                      </p:cBhvr>
                                      <p:to>
                                        <p:strVal val="visible"/>
                                      </p:to>
                                    </p:set>
                                    <p:animEffect transition="in" filter="fade">
                                      <p:cBhvr>
                                        <p:cTn id="81" dur="500"/>
                                        <p:tgtEl>
                                          <p:spTgt spid="141"/>
                                        </p:tgtEl>
                                      </p:cBhvr>
                                    </p:animEffect>
                                  </p:childTnLst>
                                </p:cTn>
                              </p:par>
                              <p:par>
                                <p:cTn id="82" presetID="10" presetClass="entr" presetSubtype="0" fill="hold" grpId="0" nodeType="withEffect">
                                  <p:stCondLst>
                                    <p:cond delay="0"/>
                                  </p:stCondLst>
                                  <p:childTnLst>
                                    <p:set>
                                      <p:cBhvr>
                                        <p:cTn id="83" dur="1" fill="hold">
                                          <p:stCondLst>
                                            <p:cond delay="0"/>
                                          </p:stCondLst>
                                        </p:cTn>
                                        <p:tgtEl>
                                          <p:spTgt spid="142"/>
                                        </p:tgtEl>
                                        <p:attrNameLst>
                                          <p:attrName>style.visibility</p:attrName>
                                        </p:attrNameLst>
                                      </p:cBhvr>
                                      <p:to>
                                        <p:strVal val="visible"/>
                                      </p:to>
                                    </p:set>
                                    <p:animEffect transition="in" filter="fade">
                                      <p:cBhvr>
                                        <p:cTn id="84" dur="500"/>
                                        <p:tgtEl>
                                          <p:spTgt spid="142"/>
                                        </p:tgtEl>
                                      </p:cBhvr>
                                    </p:animEffect>
                                  </p:childTnLst>
                                </p:cTn>
                              </p:par>
                              <p:par>
                                <p:cTn id="85" presetID="10" presetClass="entr" presetSubtype="0" fill="hold" grpId="0" nodeType="withEffect">
                                  <p:stCondLst>
                                    <p:cond delay="0"/>
                                  </p:stCondLst>
                                  <p:childTnLst>
                                    <p:set>
                                      <p:cBhvr>
                                        <p:cTn id="86" dur="1" fill="hold">
                                          <p:stCondLst>
                                            <p:cond delay="0"/>
                                          </p:stCondLst>
                                        </p:cTn>
                                        <p:tgtEl>
                                          <p:spTgt spid="143"/>
                                        </p:tgtEl>
                                        <p:attrNameLst>
                                          <p:attrName>style.visibility</p:attrName>
                                        </p:attrNameLst>
                                      </p:cBhvr>
                                      <p:to>
                                        <p:strVal val="visible"/>
                                      </p:to>
                                    </p:set>
                                    <p:animEffect transition="in" filter="fade">
                                      <p:cBhvr>
                                        <p:cTn id="87" dur="500"/>
                                        <p:tgtEl>
                                          <p:spTgt spid="143"/>
                                        </p:tgtEl>
                                      </p:cBhvr>
                                    </p:animEffect>
                                  </p:childTnLst>
                                </p:cTn>
                              </p:par>
                            </p:childTnLst>
                          </p:cTn>
                        </p:par>
                      </p:childTnLst>
                    </p:cTn>
                  </p:par>
                  <p:par>
                    <p:cTn id="88" fill="hold">
                      <p:stCondLst>
                        <p:cond delay="indefinite"/>
                      </p:stCondLst>
                      <p:childTnLst>
                        <p:par>
                          <p:cTn id="89" fill="hold">
                            <p:stCondLst>
                              <p:cond delay="0"/>
                            </p:stCondLst>
                            <p:childTnLst>
                              <p:par>
                                <p:cTn id="90" presetID="42" presetClass="path" presetSubtype="0" accel="50000" decel="50000" fill="hold" grpId="1" nodeType="clickEffect">
                                  <p:stCondLst>
                                    <p:cond delay="0"/>
                                  </p:stCondLst>
                                  <p:childTnLst>
                                    <p:animMotion origin="layout" path="M -8.33333E-7 2.22222E-6 L -0.00013 0.13958 " pathEditMode="relative" rAng="0" ptsTypes="AA">
                                      <p:cBhvr>
                                        <p:cTn id="91" dur="1000" fill="hold"/>
                                        <p:tgtEl>
                                          <p:spTgt spid="142"/>
                                        </p:tgtEl>
                                        <p:attrNameLst>
                                          <p:attrName>ppt_x</p:attrName>
                                          <p:attrName>ppt_y</p:attrName>
                                        </p:attrNameLst>
                                      </p:cBhvr>
                                      <p:rCtr x="-13" y="6968"/>
                                    </p:animMotion>
                                  </p:childTnLst>
                                </p:cTn>
                              </p:par>
                              <p:par>
                                <p:cTn id="92" presetID="42" presetClass="path" presetSubtype="0" accel="50000" decel="50000" fill="hold" grpId="1" nodeType="withEffect">
                                  <p:stCondLst>
                                    <p:cond delay="0"/>
                                  </p:stCondLst>
                                  <p:childTnLst>
                                    <p:animMotion origin="layout" path="M -4.58333E-6 2.22222E-6 L -4.58333E-6 0.13958 " pathEditMode="relative" rAng="0" ptsTypes="AA">
                                      <p:cBhvr>
                                        <p:cTn id="93" dur="1000" fill="hold"/>
                                        <p:tgtEl>
                                          <p:spTgt spid="139"/>
                                        </p:tgtEl>
                                        <p:attrNameLst>
                                          <p:attrName>ppt_x</p:attrName>
                                          <p:attrName>ppt_y</p:attrName>
                                        </p:attrNameLst>
                                      </p:cBhvr>
                                      <p:rCtr x="0" y="6968"/>
                                    </p:animMotion>
                                  </p:childTnLst>
                                </p:cTn>
                              </p:par>
                              <p:par>
                                <p:cTn id="94" presetID="42" presetClass="path" presetSubtype="0" accel="50000" decel="50000" fill="hold" grpId="1" nodeType="withEffect">
                                  <p:stCondLst>
                                    <p:cond delay="0"/>
                                  </p:stCondLst>
                                  <p:childTnLst>
                                    <p:animMotion origin="layout" path="M -2.08333E-6 2.22222E-6 L -0.00013 0.13958 " pathEditMode="relative" rAng="0" ptsTypes="AA">
                                      <p:cBhvr>
                                        <p:cTn id="95" dur="1000" fill="hold"/>
                                        <p:tgtEl>
                                          <p:spTgt spid="140"/>
                                        </p:tgtEl>
                                        <p:attrNameLst>
                                          <p:attrName>ppt_x</p:attrName>
                                          <p:attrName>ppt_y</p:attrName>
                                        </p:attrNameLst>
                                      </p:cBhvr>
                                      <p:rCtr x="-13" y="6968"/>
                                    </p:animMotion>
                                  </p:childTnLst>
                                </p:cTn>
                              </p:par>
                              <p:par>
                                <p:cTn id="96" presetID="42" presetClass="path" presetSubtype="0" accel="50000" decel="50000" fill="hold" grpId="1" nodeType="withEffect">
                                  <p:stCondLst>
                                    <p:cond delay="0"/>
                                  </p:stCondLst>
                                  <p:childTnLst>
                                    <p:animMotion origin="layout" path="M 2.91667E-6 7.40741E-7 L -0.00013 0.13935 " pathEditMode="relative" rAng="0" ptsTypes="AA">
                                      <p:cBhvr>
                                        <p:cTn id="97" dur="1000" fill="hold"/>
                                        <p:tgtEl>
                                          <p:spTgt spid="141"/>
                                        </p:tgtEl>
                                        <p:attrNameLst>
                                          <p:attrName>ppt_x</p:attrName>
                                          <p:attrName>ppt_y</p:attrName>
                                        </p:attrNameLst>
                                      </p:cBhvr>
                                      <p:rCtr x="-13" y="6968"/>
                                    </p:animMotion>
                                  </p:childTnLst>
                                </p:cTn>
                              </p:par>
                              <p:par>
                                <p:cTn id="98" presetID="42" presetClass="path" presetSubtype="0" accel="50000" decel="50000" fill="hold" grpId="1" nodeType="withEffect">
                                  <p:stCondLst>
                                    <p:cond delay="0"/>
                                  </p:stCondLst>
                                  <p:childTnLst>
                                    <p:animMotion origin="layout" path="M 1.66667E-6 7.40741E-7 L -0.00039 0.13935 " pathEditMode="relative" rAng="0" ptsTypes="AA">
                                      <p:cBhvr>
                                        <p:cTn id="99" dur="1000" fill="hold"/>
                                        <p:tgtEl>
                                          <p:spTgt spid="143"/>
                                        </p:tgtEl>
                                        <p:attrNameLst>
                                          <p:attrName>ppt_x</p:attrName>
                                          <p:attrName>ppt_y</p:attrName>
                                        </p:attrNameLst>
                                      </p:cBhvr>
                                      <p:rCtr x="-26" y="6968"/>
                                    </p:animMotion>
                                  </p:childTnLst>
                                </p:cTn>
                              </p:par>
                            </p:childTnLst>
                          </p:cTn>
                        </p:par>
                      </p:childTnLst>
                    </p:cTn>
                  </p:par>
                  <p:par>
                    <p:cTn id="100" fill="hold">
                      <p:stCondLst>
                        <p:cond delay="indefinite"/>
                      </p:stCondLst>
                      <p:childTnLst>
                        <p:par>
                          <p:cTn id="101" fill="hold">
                            <p:stCondLst>
                              <p:cond delay="0"/>
                            </p:stCondLst>
                            <p:childTnLst>
                              <p:par>
                                <p:cTn id="102" presetID="0" presetClass="path" presetSubtype="0" accel="50000" decel="50000" fill="hold" grpId="2" nodeType="clickEffect">
                                  <p:stCondLst>
                                    <p:cond delay="0"/>
                                  </p:stCondLst>
                                  <p:childTnLst>
                                    <p:animMotion origin="layout" path="M -0.00013 0.13958 L -0.00013 0.15278 L 0.00065 0.16713 L 0.00313 0.18217 L 0.00612 0.20162 L 0.01185 0.21991 L 0.01589 0.23611 L 0.02539 0.25602 L 0.04349 0.28217 L 0.06471 0.29953 L 0.07747 0.30741 L 0.09375 0.30949 " pathEditMode="relative" rAng="0" ptsTypes="AAAAAAAAAAAA">
                                      <p:cBhvr>
                                        <p:cTn id="103" dur="1000" fill="hold"/>
                                        <p:tgtEl>
                                          <p:spTgt spid="142"/>
                                        </p:tgtEl>
                                        <p:attrNameLst>
                                          <p:attrName>ppt_x</p:attrName>
                                          <p:attrName>ppt_y</p:attrName>
                                        </p:attrNameLst>
                                      </p:cBhvr>
                                      <p:rCtr x="4688" y="8495"/>
                                    </p:animMotion>
                                  </p:childTnLst>
                                </p:cTn>
                              </p:par>
                              <p:par>
                                <p:cTn id="104" presetID="0" presetClass="path" presetSubtype="0" accel="50000" decel="50000" fill="hold" grpId="2" nodeType="withEffect">
                                  <p:stCondLst>
                                    <p:cond delay="0"/>
                                  </p:stCondLst>
                                  <p:childTnLst>
                                    <p:animMotion origin="layout" path="M -0.00013 0.13935 L 0.00182 0.16343 L 0.00495 0.18125 L 0.00898 0.19398 L 0.01666 0.21319 L 0.02656 0.23009 L 0.04101 0.24375 L 0.05221 0.24792 L 0.06627 0.25162 L 0.07109 0.25162 " pathEditMode="relative" rAng="0" ptsTypes="AAAAAAAAAA">
                                      <p:cBhvr>
                                        <p:cTn id="105" dur="1000" fill="hold"/>
                                        <p:tgtEl>
                                          <p:spTgt spid="141"/>
                                        </p:tgtEl>
                                        <p:attrNameLst>
                                          <p:attrName>ppt_x</p:attrName>
                                          <p:attrName>ppt_y</p:attrName>
                                        </p:attrNameLst>
                                      </p:cBhvr>
                                      <p:rCtr x="3555" y="5602"/>
                                    </p:animMotion>
                                  </p:childTnLst>
                                </p:cTn>
                              </p:par>
                              <p:par>
                                <p:cTn id="106" presetID="0" presetClass="path" presetSubtype="0" accel="50000" decel="50000" fill="hold" grpId="2" nodeType="withEffect">
                                  <p:stCondLst>
                                    <p:cond delay="0"/>
                                  </p:stCondLst>
                                  <p:childTnLst>
                                    <p:animMotion origin="layout" path="M -0.00039 0.13935 L 0.00273 0.16458 L 0.00573 0.18287 L 0.01068 0.19768 L 0.01497 0.20625 L 0.01836 0.21366 L 0.02057 0.21829 L 0.02422 0.22338 L 0.02786 0.2287 L 0.03281 0.23218 L 0.03854 0.23657 L 0.04492 0.23912 L 0.0513 0.24143 L 0.05898 0.24213 L 0.06406 0.24213 " pathEditMode="relative" rAng="0" ptsTypes="AAAAAAAAAAAAAAA">
                                      <p:cBhvr>
                                        <p:cTn id="107" dur="1000" fill="hold"/>
                                        <p:tgtEl>
                                          <p:spTgt spid="143"/>
                                        </p:tgtEl>
                                        <p:attrNameLst>
                                          <p:attrName>ppt_x</p:attrName>
                                          <p:attrName>ppt_y</p:attrName>
                                        </p:attrNameLst>
                                      </p:cBhvr>
                                      <p:rCtr x="3216" y="5139"/>
                                    </p:animMotion>
                                  </p:childTnLst>
                                </p:cTn>
                              </p:par>
                              <p:par>
                                <p:cTn id="108" presetID="0" presetClass="path" presetSubtype="0" accel="50000" decel="50000" fill="hold" grpId="2" nodeType="withEffect">
                                  <p:stCondLst>
                                    <p:cond delay="0"/>
                                  </p:stCondLst>
                                  <p:childTnLst>
                                    <p:animMotion origin="layout" path="M -4.58333E-6 0.13958 L 0.0004 0.15602 L 0.00313 0.17801 L 0.00821 0.20139 L 0.01316 0.21666 L 0.02201 0.23657 L 0.03555 0.25116 L 0.04961 0.26065 L 0.06628 0.26967 L 0.0806 0.27407 L 0.09805 0.27268 L 0.10261 0.27407 " pathEditMode="relative" rAng="0" ptsTypes="AAAAAAAAAAAA">
                                      <p:cBhvr>
                                        <p:cTn id="109" dur="1000" fill="hold"/>
                                        <p:tgtEl>
                                          <p:spTgt spid="139"/>
                                        </p:tgtEl>
                                        <p:attrNameLst>
                                          <p:attrName>ppt_x</p:attrName>
                                          <p:attrName>ppt_y</p:attrName>
                                        </p:attrNameLst>
                                      </p:cBhvr>
                                      <p:rCtr x="5130" y="6713"/>
                                    </p:animMotion>
                                  </p:childTnLst>
                                </p:cTn>
                              </p:par>
                              <p:par>
                                <p:cTn id="110" presetID="0" presetClass="path" presetSubtype="0" accel="50000" decel="50000" fill="hold" grpId="2" nodeType="withEffect">
                                  <p:stCondLst>
                                    <p:cond delay="0"/>
                                  </p:stCondLst>
                                  <p:childTnLst>
                                    <p:animMotion origin="layout" path="M -0.00013 0.13958 L 0.00065 0.15509 L 0.00209 0.17616 L 0.00586 0.19815 L 0.00938 0.21597 L 0.01367 0.23032 L 0.02201 0.24699 L 0.03099 0.26111 L 0.04258 0.27315 L 0.06159 0.2868 L 0.07357 0.29097 L 0.08308 0.29352 L 0.08659 0.29444 " pathEditMode="relative" rAng="0" ptsTypes="AAAAAAAAAAAAA">
                                      <p:cBhvr>
                                        <p:cTn id="111" dur="1000" fill="hold"/>
                                        <p:tgtEl>
                                          <p:spTgt spid="140"/>
                                        </p:tgtEl>
                                        <p:attrNameLst>
                                          <p:attrName>ppt_x</p:attrName>
                                          <p:attrName>ppt_y</p:attrName>
                                        </p:attrNameLst>
                                      </p:cBhvr>
                                      <p:rCtr x="4336" y="7731"/>
                                    </p:animMotion>
                                  </p:childTnLst>
                                </p:cTn>
                              </p:par>
                            </p:childTnLst>
                          </p:cTn>
                        </p:par>
                      </p:childTnLst>
                    </p:cTn>
                  </p:par>
                  <p:par>
                    <p:cTn id="112" fill="hold">
                      <p:stCondLst>
                        <p:cond delay="indefinite"/>
                      </p:stCondLst>
                      <p:childTnLst>
                        <p:par>
                          <p:cTn id="113" fill="hold">
                            <p:stCondLst>
                              <p:cond delay="0"/>
                            </p:stCondLst>
                            <p:childTnLst>
                              <p:par>
                                <p:cTn id="114" presetID="10" presetClass="exit" presetSubtype="0" fill="hold" grpId="3" nodeType="clickEffect">
                                  <p:stCondLst>
                                    <p:cond delay="0"/>
                                  </p:stCondLst>
                                  <p:childTnLst>
                                    <p:animEffect transition="out" filter="fade">
                                      <p:cBhvr>
                                        <p:cTn id="115" dur="500"/>
                                        <p:tgtEl>
                                          <p:spTgt spid="142"/>
                                        </p:tgtEl>
                                      </p:cBhvr>
                                    </p:animEffect>
                                    <p:set>
                                      <p:cBhvr>
                                        <p:cTn id="116" dur="1" fill="hold">
                                          <p:stCondLst>
                                            <p:cond delay="499"/>
                                          </p:stCondLst>
                                        </p:cTn>
                                        <p:tgtEl>
                                          <p:spTgt spid="142"/>
                                        </p:tgtEl>
                                        <p:attrNameLst>
                                          <p:attrName>style.visibility</p:attrName>
                                        </p:attrNameLst>
                                      </p:cBhvr>
                                      <p:to>
                                        <p:strVal val="hidden"/>
                                      </p:to>
                                    </p:set>
                                  </p:childTnLst>
                                </p:cTn>
                              </p:par>
                              <p:par>
                                <p:cTn id="117" presetID="10" presetClass="exit" presetSubtype="0" fill="hold" grpId="3" nodeType="withEffect">
                                  <p:stCondLst>
                                    <p:cond delay="0"/>
                                  </p:stCondLst>
                                  <p:childTnLst>
                                    <p:animEffect transition="out" filter="fade">
                                      <p:cBhvr>
                                        <p:cTn id="118" dur="500"/>
                                        <p:tgtEl>
                                          <p:spTgt spid="141"/>
                                        </p:tgtEl>
                                      </p:cBhvr>
                                    </p:animEffect>
                                    <p:set>
                                      <p:cBhvr>
                                        <p:cTn id="119" dur="1" fill="hold">
                                          <p:stCondLst>
                                            <p:cond delay="499"/>
                                          </p:stCondLst>
                                        </p:cTn>
                                        <p:tgtEl>
                                          <p:spTgt spid="141"/>
                                        </p:tgtEl>
                                        <p:attrNameLst>
                                          <p:attrName>style.visibility</p:attrName>
                                        </p:attrNameLst>
                                      </p:cBhvr>
                                      <p:to>
                                        <p:strVal val="hidden"/>
                                      </p:to>
                                    </p:set>
                                  </p:childTnLst>
                                </p:cTn>
                              </p:par>
                              <p:par>
                                <p:cTn id="120" presetID="10" presetClass="exit" presetSubtype="0" fill="hold" grpId="3" nodeType="withEffect">
                                  <p:stCondLst>
                                    <p:cond delay="0"/>
                                  </p:stCondLst>
                                  <p:childTnLst>
                                    <p:animEffect transition="out" filter="fade">
                                      <p:cBhvr>
                                        <p:cTn id="121" dur="500"/>
                                        <p:tgtEl>
                                          <p:spTgt spid="143"/>
                                        </p:tgtEl>
                                      </p:cBhvr>
                                    </p:animEffect>
                                    <p:set>
                                      <p:cBhvr>
                                        <p:cTn id="122" dur="1" fill="hold">
                                          <p:stCondLst>
                                            <p:cond delay="499"/>
                                          </p:stCondLst>
                                        </p:cTn>
                                        <p:tgtEl>
                                          <p:spTgt spid="143"/>
                                        </p:tgtEl>
                                        <p:attrNameLst>
                                          <p:attrName>style.visibility</p:attrName>
                                        </p:attrNameLst>
                                      </p:cBhvr>
                                      <p:to>
                                        <p:strVal val="hidden"/>
                                      </p:to>
                                    </p:set>
                                  </p:childTnLst>
                                </p:cTn>
                              </p:par>
                              <p:par>
                                <p:cTn id="123" presetID="10" presetClass="exit" presetSubtype="0" fill="hold" grpId="3" nodeType="withEffect">
                                  <p:stCondLst>
                                    <p:cond delay="0"/>
                                  </p:stCondLst>
                                  <p:childTnLst>
                                    <p:animEffect transition="out" filter="fade">
                                      <p:cBhvr>
                                        <p:cTn id="124" dur="500"/>
                                        <p:tgtEl>
                                          <p:spTgt spid="140"/>
                                        </p:tgtEl>
                                      </p:cBhvr>
                                    </p:animEffect>
                                    <p:set>
                                      <p:cBhvr>
                                        <p:cTn id="125" dur="1" fill="hold">
                                          <p:stCondLst>
                                            <p:cond delay="499"/>
                                          </p:stCondLst>
                                        </p:cTn>
                                        <p:tgtEl>
                                          <p:spTgt spid="140"/>
                                        </p:tgtEl>
                                        <p:attrNameLst>
                                          <p:attrName>style.visibility</p:attrName>
                                        </p:attrNameLst>
                                      </p:cBhvr>
                                      <p:to>
                                        <p:strVal val="hidden"/>
                                      </p:to>
                                    </p:set>
                                  </p:childTnLst>
                                </p:cTn>
                              </p:par>
                            </p:childTnLst>
                          </p:cTn>
                        </p:par>
                      </p:childTnLst>
                    </p:cTn>
                  </p:par>
                  <p:par>
                    <p:cTn id="126" fill="hold">
                      <p:stCondLst>
                        <p:cond delay="indefinite"/>
                      </p:stCondLst>
                      <p:childTnLst>
                        <p:par>
                          <p:cTn id="127" fill="hold">
                            <p:stCondLst>
                              <p:cond delay="0"/>
                            </p:stCondLst>
                            <p:childTnLst>
                              <p:par>
                                <p:cTn id="128" presetID="0" presetClass="path" presetSubtype="0" accel="50000" decel="50000" fill="hold" grpId="3" nodeType="clickEffect">
                                  <p:stCondLst>
                                    <p:cond delay="0"/>
                                  </p:stCondLst>
                                  <p:childTnLst>
                                    <p:animMotion origin="layout" path="M 0.09206 0.27268 L 0.52813 0.27176 " pathEditMode="relative" rAng="0" ptsTypes="AA">
                                      <p:cBhvr>
                                        <p:cTn id="129" dur="500" fill="hold"/>
                                        <p:tgtEl>
                                          <p:spTgt spid="139"/>
                                        </p:tgtEl>
                                        <p:attrNameLst>
                                          <p:attrName>ppt_x</p:attrName>
                                          <p:attrName>ppt_y</p:attrName>
                                        </p:attrNameLst>
                                      </p:cBhvr>
                                      <p:rCtr x="21797" y="-46"/>
                                    </p:animMotion>
                                  </p:childTnLst>
                                </p:cTn>
                              </p:par>
                            </p:childTnLst>
                          </p:cTn>
                        </p:par>
                      </p:childTnLst>
                    </p:cTn>
                  </p:par>
                  <p:par>
                    <p:cTn id="130" fill="hold">
                      <p:stCondLst>
                        <p:cond delay="indefinite"/>
                      </p:stCondLst>
                      <p:childTnLst>
                        <p:par>
                          <p:cTn id="131" fill="hold">
                            <p:stCondLst>
                              <p:cond delay="0"/>
                            </p:stCondLst>
                            <p:childTnLst>
                              <p:par>
                                <p:cTn id="132" presetID="42" presetClass="entr" presetSubtype="0" fill="hold" nodeType="clickEffect">
                                  <p:stCondLst>
                                    <p:cond delay="0"/>
                                  </p:stCondLst>
                                  <p:childTnLst>
                                    <p:set>
                                      <p:cBhvr>
                                        <p:cTn id="133" dur="1" fill="hold">
                                          <p:stCondLst>
                                            <p:cond delay="0"/>
                                          </p:stCondLst>
                                        </p:cTn>
                                        <p:tgtEl>
                                          <p:spTgt spid="156"/>
                                        </p:tgtEl>
                                        <p:attrNameLst>
                                          <p:attrName>style.visibility</p:attrName>
                                        </p:attrNameLst>
                                      </p:cBhvr>
                                      <p:to>
                                        <p:strVal val="visible"/>
                                      </p:to>
                                    </p:set>
                                    <p:animEffect transition="in" filter="fade">
                                      <p:cBhvr>
                                        <p:cTn id="134" dur="1000"/>
                                        <p:tgtEl>
                                          <p:spTgt spid="156"/>
                                        </p:tgtEl>
                                      </p:cBhvr>
                                    </p:animEffect>
                                    <p:anim calcmode="lin" valueType="num">
                                      <p:cBhvr>
                                        <p:cTn id="135" dur="1000" fill="hold"/>
                                        <p:tgtEl>
                                          <p:spTgt spid="156"/>
                                        </p:tgtEl>
                                        <p:attrNameLst>
                                          <p:attrName>ppt_x</p:attrName>
                                        </p:attrNameLst>
                                      </p:cBhvr>
                                      <p:tavLst>
                                        <p:tav tm="0">
                                          <p:val>
                                            <p:strVal val="#ppt_x"/>
                                          </p:val>
                                        </p:tav>
                                        <p:tav tm="100000">
                                          <p:val>
                                            <p:strVal val="#ppt_x"/>
                                          </p:val>
                                        </p:tav>
                                      </p:tavLst>
                                    </p:anim>
                                    <p:anim calcmode="lin" valueType="num">
                                      <p:cBhvr>
                                        <p:cTn id="136" dur="1000" fill="hold"/>
                                        <p:tgtEl>
                                          <p:spTgt spid="156"/>
                                        </p:tgtEl>
                                        <p:attrNameLst>
                                          <p:attrName>ppt_y</p:attrName>
                                        </p:attrNameLst>
                                      </p:cBhvr>
                                      <p:tavLst>
                                        <p:tav tm="0">
                                          <p:val>
                                            <p:strVal val="#ppt_y+.1"/>
                                          </p:val>
                                        </p:tav>
                                        <p:tav tm="100000">
                                          <p:val>
                                            <p:strVal val="#ppt_y"/>
                                          </p:val>
                                        </p:tav>
                                      </p:tavLst>
                                    </p:anim>
                                  </p:childTnLst>
                                </p:cTn>
                              </p:par>
                              <p:par>
                                <p:cTn id="137" presetID="42" presetClass="entr" presetSubtype="0" fill="hold" nodeType="withEffect">
                                  <p:stCondLst>
                                    <p:cond delay="0"/>
                                  </p:stCondLst>
                                  <p:childTnLst>
                                    <p:set>
                                      <p:cBhvr>
                                        <p:cTn id="138" dur="1" fill="hold">
                                          <p:stCondLst>
                                            <p:cond delay="0"/>
                                          </p:stCondLst>
                                        </p:cTn>
                                        <p:tgtEl>
                                          <p:spTgt spid="173"/>
                                        </p:tgtEl>
                                        <p:attrNameLst>
                                          <p:attrName>style.visibility</p:attrName>
                                        </p:attrNameLst>
                                      </p:cBhvr>
                                      <p:to>
                                        <p:strVal val="visible"/>
                                      </p:to>
                                    </p:set>
                                    <p:animEffect transition="in" filter="fade">
                                      <p:cBhvr>
                                        <p:cTn id="139" dur="1000"/>
                                        <p:tgtEl>
                                          <p:spTgt spid="173"/>
                                        </p:tgtEl>
                                      </p:cBhvr>
                                    </p:animEffect>
                                    <p:anim calcmode="lin" valueType="num">
                                      <p:cBhvr>
                                        <p:cTn id="140" dur="1000" fill="hold"/>
                                        <p:tgtEl>
                                          <p:spTgt spid="173"/>
                                        </p:tgtEl>
                                        <p:attrNameLst>
                                          <p:attrName>ppt_x</p:attrName>
                                        </p:attrNameLst>
                                      </p:cBhvr>
                                      <p:tavLst>
                                        <p:tav tm="0">
                                          <p:val>
                                            <p:strVal val="#ppt_x"/>
                                          </p:val>
                                        </p:tav>
                                        <p:tav tm="100000">
                                          <p:val>
                                            <p:strVal val="#ppt_x"/>
                                          </p:val>
                                        </p:tav>
                                      </p:tavLst>
                                    </p:anim>
                                    <p:anim calcmode="lin" valueType="num">
                                      <p:cBhvr>
                                        <p:cTn id="141" dur="1000" fill="hold"/>
                                        <p:tgtEl>
                                          <p:spTgt spid="173"/>
                                        </p:tgtEl>
                                        <p:attrNameLst>
                                          <p:attrName>ppt_y</p:attrName>
                                        </p:attrNameLst>
                                      </p:cBhvr>
                                      <p:tavLst>
                                        <p:tav tm="0">
                                          <p:val>
                                            <p:strVal val="#ppt_y+.1"/>
                                          </p:val>
                                        </p:tav>
                                        <p:tav tm="100000">
                                          <p:val>
                                            <p:strVal val="#ppt_y"/>
                                          </p:val>
                                        </p:tav>
                                      </p:tavLst>
                                    </p:anim>
                                  </p:childTnLst>
                                </p:cTn>
                              </p:par>
                              <p:par>
                                <p:cTn id="142" presetID="42" presetClass="entr" presetSubtype="0" fill="hold" nodeType="withEffect">
                                  <p:stCondLst>
                                    <p:cond delay="0"/>
                                  </p:stCondLst>
                                  <p:childTnLst>
                                    <p:set>
                                      <p:cBhvr>
                                        <p:cTn id="143" dur="1" fill="hold">
                                          <p:stCondLst>
                                            <p:cond delay="0"/>
                                          </p:stCondLst>
                                        </p:cTn>
                                        <p:tgtEl>
                                          <p:spTgt spid="166"/>
                                        </p:tgtEl>
                                        <p:attrNameLst>
                                          <p:attrName>style.visibility</p:attrName>
                                        </p:attrNameLst>
                                      </p:cBhvr>
                                      <p:to>
                                        <p:strVal val="visible"/>
                                      </p:to>
                                    </p:set>
                                    <p:animEffect transition="in" filter="fade">
                                      <p:cBhvr>
                                        <p:cTn id="144" dur="1000"/>
                                        <p:tgtEl>
                                          <p:spTgt spid="166"/>
                                        </p:tgtEl>
                                      </p:cBhvr>
                                    </p:animEffect>
                                    <p:anim calcmode="lin" valueType="num">
                                      <p:cBhvr>
                                        <p:cTn id="145" dur="1000" fill="hold"/>
                                        <p:tgtEl>
                                          <p:spTgt spid="166"/>
                                        </p:tgtEl>
                                        <p:attrNameLst>
                                          <p:attrName>ppt_x</p:attrName>
                                        </p:attrNameLst>
                                      </p:cBhvr>
                                      <p:tavLst>
                                        <p:tav tm="0">
                                          <p:val>
                                            <p:strVal val="#ppt_x"/>
                                          </p:val>
                                        </p:tav>
                                        <p:tav tm="100000">
                                          <p:val>
                                            <p:strVal val="#ppt_x"/>
                                          </p:val>
                                        </p:tav>
                                      </p:tavLst>
                                    </p:anim>
                                    <p:anim calcmode="lin" valueType="num">
                                      <p:cBhvr>
                                        <p:cTn id="146" dur="1000" fill="hold"/>
                                        <p:tgtEl>
                                          <p:spTgt spid="166"/>
                                        </p:tgtEl>
                                        <p:attrNameLst>
                                          <p:attrName>ppt_y</p:attrName>
                                        </p:attrNameLst>
                                      </p:cBhvr>
                                      <p:tavLst>
                                        <p:tav tm="0">
                                          <p:val>
                                            <p:strVal val="#ppt_y+.1"/>
                                          </p:val>
                                        </p:tav>
                                        <p:tav tm="100000">
                                          <p:val>
                                            <p:strVal val="#ppt_y"/>
                                          </p:val>
                                        </p:tav>
                                      </p:tavLst>
                                    </p:anim>
                                  </p:childTnLst>
                                </p:cTn>
                              </p:par>
                              <p:par>
                                <p:cTn id="147" presetID="42" presetClass="entr" presetSubtype="0" fill="hold" nodeType="withEffect">
                                  <p:stCondLst>
                                    <p:cond delay="0"/>
                                  </p:stCondLst>
                                  <p:childTnLst>
                                    <p:set>
                                      <p:cBhvr>
                                        <p:cTn id="148" dur="1" fill="hold">
                                          <p:stCondLst>
                                            <p:cond delay="0"/>
                                          </p:stCondLst>
                                        </p:cTn>
                                        <p:tgtEl>
                                          <p:spTgt spid="174"/>
                                        </p:tgtEl>
                                        <p:attrNameLst>
                                          <p:attrName>style.visibility</p:attrName>
                                        </p:attrNameLst>
                                      </p:cBhvr>
                                      <p:to>
                                        <p:strVal val="visible"/>
                                      </p:to>
                                    </p:set>
                                    <p:animEffect transition="in" filter="fade">
                                      <p:cBhvr>
                                        <p:cTn id="149" dur="1000"/>
                                        <p:tgtEl>
                                          <p:spTgt spid="174"/>
                                        </p:tgtEl>
                                      </p:cBhvr>
                                    </p:animEffect>
                                    <p:anim calcmode="lin" valueType="num">
                                      <p:cBhvr>
                                        <p:cTn id="150" dur="1000" fill="hold"/>
                                        <p:tgtEl>
                                          <p:spTgt spid="174"/>
                                        </p:tgtEl>
                                        <p:attrNameLst>
                                          <p:attrName>ppt_x</p:attrName>
                                        </p:attrNameLst>
                                      </p:cBhvr>
                                      <p:tavLst>
                                        <p:tav tm="0">
                                          <p:val>
                                            <p:strVal val="#ppt_x"/>
                                          </p:val>
                                        </p:tav>
                                        <p:tav tm="100000">
                                          <p:val>
                                            <p:strVal val="#ppt_x"/>
                                          </p:val>
                                        </p:tav>
                                      </p:tavLst>
                                    </p:anim>
                                    <p:anim calcmode="lin" valueType="num">
                                      <p:cBhvr>
                                        <p:cTn id="151" dur="1000" fill="hold"/>
                                        <p:tgtEl>
                                          <p:spTgt spid="174"/>
                                        </p:tgtEl>
                                        <p:attrNameLst>
                                          <p:attrName>ppt_y</p:attrName>
                                        </p:attrNameLst>
                                      </p:cBhvr>
                                      <p:tavLst>
                                        <p:tav tm="0">
                                          <p:val>
                                            <p:strVal val="#ppt_y+.1"/>
                                          </p:val>
                                        </p:tav>
                                        <p:tav tm="100000">
                                          <p:val>
                                            <p:strVal val="#ppt_y"/>
                                          </p:val>
                                        </p:tav>
                                      </p:tavLst>
                                    </p:anim>
                                  </p:childTnLst>
                                </p:cTn>
                              </p:par>
                              <p:par>
                                <p:cTn id="152" presetID="42" presetClass="entr" presetSubtype="0" fill="hold" grpId="0" nodeType="withEffect">
                                  <p:stCondLst>
                                    <p:cond delay="0"/>
                                  </p:stCondLst>
                                  <p:childTnLst>
                                    <p:set>
                                      <p:cBhvr>
                                        <p:cTn id="153" dur="1" fill="hold">
                                          <p:stCondLst>
                                            <p:cond delay="0"/>
                                          </p:stCondLst>
                                        </p:cTn>
                                        <p:tgtEl>
                                          <p:spTgt spid="164"/>
                                        </p:tgtEl>
                                        <p:attrNameLst>
                                          <p:attrName>style.visibility</p:attrName>
                                        </p:attrNameLst>
                                      </p:cBhvr>
                                      <p:to>
                                        <p:strVal val="visible"/>
                                      </p:to>
                                    </p:set>
                                    <p:animEffect transition="in" filter="fade">
                                      <p:cBhvr>
                                        <p:cTn id="154" dur="1000"/>
                                        <p:tgtEl>
                                          <p:spTgt spid="164"/>
                                        </p:tgtEl>
                                      </p:cBhvr>
                                    </p:animEffect>
                                    <p:anim calcmode="lin" valueType="num">
                                      <p:cBhvr>
                                        <p:cTn id="155" dur="1000" fill="hold"/>
                                        <p:tgtEl>
                                          <p:spTgt spid="164"/>
                                        </p:tgtEl>
                                        <p:attrNameLst>
                                          <p:attrName>ppt_x</p:attrName>
                                        </p:attrNameLst>
                                      </p:cBhvr>
                                      <p:tavLst>
                                        <p:tav tm="0">
                                          <p:val>
                                            <p:strVal val="#ppt_x"/>
                                          </p:val>
                                        </p:tav>
                                        <p:tav tm="100000">
                                          <p:val>
                                            <p:strVal val="#ppt_x"/>
                                          </p:val>
                                        </p:tav>
                                      </p:tavLst>
                                    </p:anim>
                                    <p:anim calcmode="lin" valueType="num">
                                      <p:cBhvr>
                                        <p:cTn id="156" dur="1000" fill="hold"/>
                                        <p:tgtEl>
                                          <p:spTgt spid="164"/>
                                        </p:tgtEl>
                                        <p:attrNameLst>
                                          <p:attrName>ppt_y</p:attrName>
                                        </p:attrNameLst>
                                      </p:cBhvr>
                                      <p:tavLst>
                                        <p:tav tm="0">
                                          <p:val>
                                            <p:strVal val="#ppt_y+.1"/>
                                          </p:val>
                                        </p:tav>
                                        <p:tav tm="100000">
                                          <p:val>
                                            <p:strVal val="#ppt_y"/>
                                          </p:val>
                                        </p:tav>
                                      </p:tavLst>
                                    </p:anim>
                                  </p:childTnLst>
                                </p:cTn>
                              </p:par>
                              <p:par>
                                <p:cTn id="157" presetID="42" presetClass="entr" presetSubtype="0" fill="hold" grpId="0" nodeType="withEffect">
                                  <p:stCondLst>
                                    <p:cond delay="0"/>
                                  </p:stCondLst>
                                  <p:childTnLst>
                                    <p:set>
                                      <p:cBhvr>
                                        <p:cTn id="158" dur="1" fill="hold">
                                          <p:stCondLst>
                                            <p:cond delay="0"/>
                                          </p:stCondLst>
                                        </p:cTn>
                                        <p:tgtEl>
                                          <p:spTgt spid="179"/>
                                        </p:tgtEl>
                                        <p:attrNameLst>
                                          <p:attrName>style.visibility</p:attrName>
                                        </p:attrNameLst>
                                      </p:cBhvr>
                                      <p:to>
                                        <p:strVal val="visible"/>
                                      </p:to>
                                    </p:set>
                                    <p:animEffect transition="in" filter="fade">
                                      <p:cBhvr>
                                        <p:cTn id="159" dur="1000"/>
                                        <p:tgtEl>
                                          <p:spTgt spid="179"/>
                                        </p:tgtEl>
                                      </p:cBhvr>
                                    </p:animEffect>
                                    <p:anim calcmode="lin" valueType="num">
                                      <p:cBhvr>
                                        <p:cTn id="160" dur="1000" fill="hold"/>
                                        <p:tgtEl>
                                          <p:spTgt spid="179"/>
                                        </p:tgtEl>
                                        <p:attrNameLst>
                                          <p:attrName>ppt_x</p:attrName>
                                        </p:attrNameLst>
                                      </p:cBhvr>
                                      <p:tavLst>
                                        <p:tav tm="0">
                                          <p:val>
                                            <p:strVal val="#ppt_x"/>
                                          </p:val>
                                        </p:tav>
                                        <p:tav tm="100000">
                                          <p:val>
                                            <p:strVal val="#ppt_x"/>
                                          </p:val>
                                        </p:tav>
                                      </p:tavLst>
                                    </p:anim>
                                    <p:anim calcmode="lin" valueType="num">
                                      <p:cBhvr>
                                        <p:cTn id="161" dur="1000" fill="hold"/>
                                        <p:tgtEl>
                                          <p:spTgt spid="179"/>
                                        </p:tgtEl>
                                        <p:attrNameLst>
                                          <p:attrName>ppt_y</p:attrName>
                                        </p:attrNameLst>
                                      </p:cBhvr>
                                      <p:tavLst>
                                        <p:tav tm="0">
                                          <p:val>
                                            <p:strVal val="#ppt_y+.1"/>
                                          </p:val>
                                        </p:tav>
                                        <p:tav tm="100000">
                                          <p:val>
                                            <p:strVal val="#ppt_y"/>
                                          </p:val>
                                        </p:tav>
                                      </p:tavLst>
                                    </p:anim>
                                  </p:childTnLst>
                                </p:cTn>
                              </p:par>
                            </p:childTnLst>
                          </p:cTn>
                        </p:par>
                      </p:childTnLst>
                    </p:cTn>
                  </p:par>
                  <p:par>
                    <p:cTn id="162" fill="hold">
                      <p:stCondLst>
                        <p:cond delay="indefinite"/>
                      </p:stCondLst>
                      <p:childTnLst>
                        <p:par>
                          <p:cTn id="163" fill="hold">
                            <p:stCondLst>
                              <p:cond delay="0"/>
                            </p:stCondLst>
                            <p:childTnLst>
                              <p:par>
                                <p:cTn id="164" presetID="42" presetClass="entr" presetSubtype="0" fill="hold" grpId="0" nodeType="clickEffect">
                                  <p:stCondLst>
                                    <p:cond delay="0"/>
                                  </p:stCondLst>
                                  <p:childTnLst>
                                    <p:set>
                                      <p:cBhvr>
                                        <p:cTn id="165" dur="1" fill="hold">
                                          <p:stCondLst>
                                            <p:cond delay="0"/>
                                          </p:stCondLst>
                                        </p:cTn>
                                        <p:tgtEl>
                                          <p:spTgt spid="180"/>
                                        </p:tgtEl>
                                        <p:attrNameLst>
                                          <p:attrName>style.visibility</p:attrName>
                                        </p:attrNameLst>
                                      </p:cBhvr>
                                      <p:to>
                                        <p:strVal val="visible"/>
                                      </p:to>
                                    </p:set>
                                    <p:animEffect transition="in" filter="fade">
                                      <p:cBhvr>
                                        <p:cTn id="166" dur="1000"/>
                                        <p:tgtEl>
                                          <p:spTgt spid="180"/>
                                        </p:tgtEl>
                                      </p:cBhvr>
                                    </p:animEffect>
                                    <p:anim calcmode="lin" valueType="num">
                                      <p:cBhvr>
                                        <p:cTn id="167" dur="1000" fill="hold"/>
                                        <p:tgtEl>
                                          <p:spTgt spid="180"/>
                                        </p:tgtEl>
                                        <p:attrNameLst>
                                          <p:attrName>ppt_x</p:attrName>
                                        </p:attrNameLst>
                                      </p:cBhvr>
                                      <p:tavLst>
                                        <p:tav tm="0">
                                          <p:val>
                                            <p:strVal val="#ppt_x"/>
                                          </p:val>
                                        </p:tav>
                                        <p:tav tm="100000">
                                          <p:val>
                                            <p:strVal val="#ppt_x"/>
                                          </p:val>
                                        </p:tav>
                                      </p:tavLst>
                                    </p:anim>
                                    <p:anim calcmode="lin" valueType="num">
                                      <p:cBhvr>
                                        <p:cTn id="168" dur="1000" fill="hold"/>
                                        <p:tgtEl>
                                          <p:spTgt spid="180"/>
                                        </p:tgtEl>
                                        <p:attrNameLst>
                                          <p:attrName>ppt_y</p:attrName>
                                        </p:attrNameLst>
                                      </p:cBhvr>
                                      <p:tavLst>
                                        <p:tav tm="0">
                                          <p:val>
                                            <p:strVal val="#ppt_y+.1"/>
                                          </p:val>
                                        </p:tav>
                                        <p:tav tm="100000">
                                          <p:val>
                                            <p:strVal val="#ppt_y"/>
                                          </p:val>
                                        </p:tav>
                                      </p:tavLst>
                                    </p:anim>
                                  </p:childTnLst>
                                </p:cTn>
                              </p:par>
                              <p:par>
                                <p:cTn id="169" presetID="42" presetClass="entr" presetSubtype="0" fill="hold" grpId="0" nodeType="withEffect">
                                  <p:stCondLst>
                                    <p:cond delay="0"/>
                                  </p:stCondLst>
                                  <p:childTnLst>
                                    <p:set>
                                      <p:cBhvr>
                                        <p:cTn id="170" dur="1" fill="hold">
                                          <p:stCondLst>
                                            <p:cond delay="0"/>
                                          </p:stCondLst>
                                        </p:cTn>
                                        <p:tgtEl>
                                          <p:spTgt spid="182"/>
                                        </p:tgtEl>
                                        <p:attrNameLst>
                                          <p:attrName>style.visibility</p:attrName>
                                        </p:attrNameLst>
                                      </p:cBhvr>
                                      <p:to>
                                        <p:strVal val="visible"/>
                                      </p:to>
                                    </p:set>
                                    <p:animEffect transition="in" filter="fade">
                                      <p:cBhvr>
                                        <p:cTn id="171" dur="1000"/>
                                        <p:tgtEl>
                                          <p:spTgt spid="182"/>
                                        </p:tgtEl>
                                      </p:cBhvr>
                                    </p:animEffect>
                                    <p:anim calcmode="lin" valueType="num">
                                      <p:cBhvr>
                                        <p:cTn id="172" dur="1000" fill="hold"/>
                                        <p:tgtEl>
                                          <p:spTgt spid="182"/>
                                        </p:tgtEl>
                                        <p:attrNameLst>
                                          <p:attrName>ppt_x</p:attrName>
                                        </p:attrNameLst>
                                      </p:cBhvr>
                                      <p:tavLst>
                                        <p:tav tm="0">
                                          <p:val>
                                            <p:strVal val="#ppt_x"/>
                                          </p:val>
                                        </p:tav>
                                        <p:tav tm="100000">
                                          <p:val>
                                            <p:strVal val="#ppt_x"/>
                                          </p:val>
                                        </p:tav>
                                      </p:tavLst>
                                    </p:anim>
                                    <p:anim calcmode="lin" valueType="num">
                                      <p:cBhvr>
                                        <p:cTn id="173" dur="1000" fill="hold"/>
                                        <p:tgtEl>
                                          <p:spTgt spid="182"/>
                                        </p:tgtEl>
                                        <p:attrNameLst>
                                          <p:attrName>ppt_y</p:attrName>
                                        </p:attrNameLst>
                                      </p:cBhvr>
                                      <p:tavLst>
                                        <p:tav tm="0">
                                          <p:val>
                                            <p:strVal val="#ppt_y+.1"/>
                                          </p:val>
                                        </p:tav>
                                        <p:tav tm="100000">
                                          <p:val>
                                            <p:strVal val="#ppt_y"/>
                                          </p:val>
                                        </p:tav>
                                      </p:tavLst>
                                    </p:anim>
                                  </p:childTnLst>
                                </p:cTn>
                              </p:par>
                              <p:par>
                                <p:cTn id="174" presetID="42" presetClass="entr" presetSubtype="0" fill="hold" nodeType="withEffect">
                                  <p:stCondLst>
                                    <p:cond delay="0"/>
                                  </p:stCondLst>
                                  <p:childTnLst>
                                    <p:set>
                                      <p:cBhvr>
                                        <p:cTn id="175" dur="1" fill="hold">
                                          <p:stCondLst>
                                            <p:cond delay="0"/>
                                          </p:stCondLst>
                                        </p:cTn>
                                        <p:tgtEl>
                                          <p:spTgt spid="181"/>
                                        </p:tgtEl>
                                        <p:attrNameLst>
                                          <p:attrName>style.visibility</p:attrName>
                                        </p:attrNameLst>
                                      </p:cBhvr>
                                      <p:to>
                                        <p:strVal val="visible"/>
                                      </p:to>
                                    </p:set>
                                    <p:animEffect transition="in" filter="fade">
                                      <p:cBhvr>
                                        <p:cTn id="176" dur="1000"/>
                                        <p:tgtEl>
                                          <p:spTgt spid="181"/>
                                        </p:tgtEl>
                                      </p:cBhvr>
                                    </p:animEffect>
                                    <p:anim calcmode="lin" valueType="num">
                                      <p:cBhvr>
                                        <p:cTn id="177" dur="1000" fill="hold"/>
                                        <p:tgtEl>
                                          <p:spTgt spid="181"/>
                                        </p:tgtEl>
                                        <p:attrNameLst>
                                          <p:attrName>ppt_x</p:attrName>
                                        </p:attrNameLst>
                                      </p:cBhvr>
                                      <p:tavLst>
                                        <p:tav tm="0">
                                          <p:val>
                                            <p:strVal val="#ppt_x"/>
                                          </p:val>
                                        </p:tav>
                                        <p:tav tm="100000">
                                          <p:val>
                                            <p:strVal val="#ppt_x"/>
                                          </p:val>
                                        </p:tav>
                                      </p:tavLst>
                                    </p:anim>
                                    <p:anim calcmode="lin" valueType="num">
                                      <p:cBhvr>
                                        <p:cTn id="178" dur="1000" fill="hold"/>
                                        <p:tgtEl>
                                          <p:spTgt spid="181"/>
                                        </p:tgtEl>
                                        <p:attrNameLst>
                                          <p:attrName>ppt_y</p:attrName>
                                        </p:attrNameLst>
                                      </p:cBhvr>
                                      <p:tavLst>
                                        <p:tav tm="0">
                                          <p:val>
                                            <p:strVal val="#ppt_y+.1"/>
                                          </p:val>
                                        </p:tav>
                                        <p:tav tm="100000">
                                          <p:val>
                                            <p:strVal val="#ppt_y"/>
                                          </p:val>
                                        </p:tav>
                                      </p:tavLst>
                                    </p:anim>
                                  </p:childTnLst>
                                </p:cTn>
                              </p:par>
                              <p:par>
                                <p:cTn id="179" presetID="42" presetClass="entr" presetSubtype="0" fill="hold" grpId="0" nodeType="withEffect">
                                  <p:stCondLst>
                                    <p:cond delay="0"/>
                                  </p:stCondLst>
                                  <p:childTnLst>
                                    <p:set>
                                      <p:cBhvr>
                                        <p:cTn id="180" dur="1" fill="hold">
                                          <p:stCondLst>
                                            <p:cond delay="0"/>
                                          </p:stCondLst>
                                        </p:cTn>
                                        <p:tgtEl>
                                          <p:spTgt spid="183"/>
                                        </p:tgtEl>
                                        <p:attrNameLst>
                                          <p:attrName>style.visibility</p:attrName>
                                        </p:attrNameLst>
                                      </p:cBhvr>
                                      <p:to>
                                        <p:strVal val="visible"/>
                                      </p:to>
                                    </p:set>
                                    <p:animEffect transition="in" filter="fade">
                                      <p:cBhvr>
                                        <p:cTn id="181" dur="1000"/>
                                        <p:tgtEl>
                                          <p:spTgt spid="183"/>
                                        </p:tgtEl>
                                      </p:cBhvr>
                                    </p:animEffect>
                                    <p:anim calcmode="lin" valueType="num">
                                      <p:cBhvr>
                                        <p:cTn id="182" dur="1000" fill="hold"/>
                                        <p:tgtEl>
                                          <p:spTgt spid="183"/>
                                        </p:tgtEl>
                                        <p:attrNameLst>
                                          <p:attrName>ppt_x</p:attrName>
                                        </p:attrNameLst>
                                      </p:cBhvr>
                                      <p:tavLst>
                                        <p:tav tm="0">
                                          <p:val>
                                            <p:strVal val="#ppt_x"/>
                                          </p:val>
                                        </p:tav>
                                        <p:tav tm="100000">
                                          <p:val>
                                            <p:strVal val="#ppt_x"/>
                                          </p:val>
                                        </p:tav>
                                      </p:tavLst>
                                    </p:anim>
                                    <p:anim calcmode="lin" valueType="num">
                                      <p:cBhvr>
                                        <p:cTn id="183" dur="1000" fill="hold"/>
                                        <p:tgtEl>
                                          <p:spTgt spid="18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4" grpId="0" animBg="1"/>
      <p:bldP spid="123" grpId="0" animBg="1"/>
      <p:bldP spid="124" grpId="0" animBg="1"/>
      <p:bldP spid="125" grpId="0" animBg="1"/>
      <p:bldP spid="128" grpId="0" animBg="1"/>
      <p:bldP spid="128" grpId="1" animBg="1"/>
      <p:bldP spid="129" grpId="0" animBg="1"/>
      <p:bldP spid="129" grpId="1" animBg="1"/>
      <p:bldP spid="130" grpId="0" animBg="1"/>
      <p:bldP spid="130" grpId="1" animBg="1"/>
      <p:bldP spid="130" grpId="2" animBg="1"/>
      <p:bldP spid="131" grpId="0" animBg="1"/>
      <p:bldP spid="131" grpId="1" animBg="1"/>
      <p:bldP spid="131" grpId="2" animBg="1"/>
      <p:bldP spid="132" grpId="0" animBg="1"/>
      <p:bldP spid="132" grpId="1" animBg="1"/>
      <p:bldP spid="132" grpId="2" animBg="1"/>
      <p:bldP spid="133" grpId="0" animBg="1"/>
      <p:bldP spid="133" grpId="1" animBg="1"/>
      <p:bldP spid="133" grpId="2" animBg="1"/>
      <p:bldP spid="134" grpId="0" animBg="1"/>
      <p:bldP spid="134" grpId="1" animBg="1"/>
      <p:bldP spid="134" grpId="2" animBg="1"/>
      <p:bldP spid="139" grpId="0" animBg="1"/>
      <p:bldP spid="139" grpId="1" animBg="1"/>
      <p:bldP spid="139" grpId="2" animBg="1"/>
      <p:bldP spid="139" grpId="3" animBg="1"/>
      <p:bldP spid="140" grpId="0" animBg="1"/>
      <p:bldP spid="140" grpId="1" animBg="1"/>
      <p:bldP spid="140" grpId="2" animBg="1"/>
      <p:bldP spid="140" grpId="3" animBg="1"/>
      <p:bldP spid="141" grpId="0" animBg="1"/>
      <p:bldP spid="141" grpId="1" animBg="1"/>
      <p:bldP spid="141" grpId="2" animBg="1"/>
      <p:bldP spid="141" grpId="3" animBg="1"/>
      <p:bldP spid="142" grpId="0" animBg="1"/>
      <p:bldP spid="142" grpId="1" animBg="1"/>
      <p:bldP spid="142" grpId="2" animBg="1"/>
      <p:bldP spid="142" grpId="3" animBg="1"/>
      <p:bldP spid="143" grpId="0" animBg="1"/>
      <p:bldP spid="143" grpId="1" animBg="1"/>
      <p:bldP spid="143" grpId="2" animBg="1"/>
      <p:bldP spid="143" grpId="3" animBg="1"/>
      <p:bldP spid="179" grpId="0" animBg="1"/>
      <p:bldP spid="180" grpId="0"/>
      <p:bldP spid="182" grpId="0"/>
      <p:bldP spid="18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F7A1A58B-7BA1-7E42-8231-6D1CB1C760B1}" type="slidenum">
              <a:rPr lang="en-US" smtClean="0"/>
              <a:pPr/>
              <a:t>4</a:t>
            </a:fld>
            <a:endParaRPr lang="en-US"/>
          </a:p>
        </p:txBody>
      </p:sp>
      <p:sp>
        <p:nvSpPr>
          <p:cNvPr id="3" name="Segnaposto piè di pagina 2"/>
          <p:cNvSpPr>
            <a:spLocks noGrp="1"/>
          </p:cNvSpPr>
          <p:nvPr>
            <p:ph type="ftr" sz="quarter" idx="11"/>
          </p:nvPr>
        </p:nvSpPr>
        <p:spPr/>
        <p:txBody>
          <a:bodyPr/>
          <a:lstStyle/>
          <a:p>
            <a:r>
              <a:rPr lang="en-US"/>
              <a:t>Eng. Adriano </a:t>
            </a:r>
            <a:r>
              <a:rPr lang="en-US" err="1"/>
              <a:t>Pepato</a:t>
            </a:r>
            <a:r>
              <a:rPr lang="en-US"/>
              <a:t>  –  I.FAST IIF  –  Nov. 16</a:t>
            </a:r>
            <a:r>
              <a:rPr lang="en-US" baseline="30000"/>
              <a:t>th</a:t>
            </a:r>
            <a:r>
              <a:rPr lang="en-US"/>
              <a:t>, 2022</a:t>
            </a:r>
          </a:p>
        </p:txBody>
      </p:sp>
      <p:pic>
        <p:nvPicPr>
          <p:cNvPr id="4" name="Immagine 3"/>
          <p:cNvPicPr>
            <a:picLocks noChangeAspect="1"/>
          </p:cNvPicPr>
          <p:nvPr/>
        </p:nvPicPr>
        <p:blipFill rotWithShape="1">
          <a:blip r:embed="rId3" cstate="print">
            <a:extLst>
              <a:ext uri="{28A0092B-C50C-407E-A947-70E740481C1C}">
                <a14:useLocalDpi xmlns:a14="http://schemas.microsoft.com/office/drawing/2010/main" val="0"/>
              </a:ext>
            </a:extLst>
          </a:blip>
          <a:srcRect l="1956" t="51052" r="80439" b="20505"/>
          <a:stretch/>
        </p:blipFill>
        <p:spPr>
          <a:xfrm>
            <a:off x="337935" y="692696"/>
            <a:ext cx="792089" cy="490314"/>
          </a:xfrm>
          <a:prstGeom prst="rect">
            <a:avLst/>
          </a:prstGeom>
        </p:spPr>
      </p:pic>
      <p:pic>
        <p:nvPicPr>
          <p:cNvPr id="5" name="Immagine 4"/>
          <p:cNvPicPr>
            <a:picLocks noChangeAspect="1"/>
          </p:cNvPicPr>
          <p:nvPr/>
        </p:nvPicPr>
        <p:blipFill rotWithShape="1">
          <a:blip r:embed="rId3" cstate="print">
            <a:extLst>
              <a:ext uri="{28A0092B-C50C-407E-A947-70E740481C1C}">
                <a14:useLocalDpi xmlns:a14="http://schemas.microsoft.com/office/drawing/2010/main" val="0"/>
              </a:ext>
            </a:extLst>
          </a:blip>
          <a:srcRect l="1865" t="4974" r="80530" b="66583"/>
          <a:stretch/>
        </p:blipFill>
        <p:spPr>
          <a:xfrm>
            <a:off x="3178817" y="692696"/>
            <a:ext cx="792089" cy="490314"/>
          </a:xfrm>
          <a:prstGeom prst="rect">
            <a:avLst/>
          </a:prstGeom>
        </p:spPr>
      </p:pic>
      <p:pic>
        <p:nvPicPr>
          <p:cNvPr id="6" name="Immagine 5"/>
          <p:cNvPicPr>
            <a:picLocks noChangeAspect="1"/>
          </p:cNvPicPr>
          <p:nvPr/>
        </p:nvPicPr>
        <p:blipFill rotWithShape="1">
          <a:blip r:embed="rId3" cstate="print">
            <a:extLst>
              <a:ext uri="{28A0092B-C50C-407E-A947-70E740481C1C}">
                <a14:useLocalDpi xmlns:a14="http://schemas.microsoft.com/office/drawing/2010/main" val="0"/>
              </a:ext>
            </a:extLst>
          </a:blip>
          <a:srcRect l="22407" t="4974" r="61588" b="66583"/>
          <a:stretch/>
        </p:blipFill>
        <p:spPr>
          <a:xfrm>
            <a:off x="6863121" y="692696"/>
            <a:ext cx="720081" cy="490314"/>
          </a:xfrm>
          <a:prstGeom prst="rect">
            <a:avLst/>
          </a:prstGeom>
        </p:spPr>
      </p:pic>
      <p:pic>
        <p:nvPicPr>
          <p:cNvPr id="7" name="Immagine 6"/>
          <p:cNvPicPr>
            <a:picLocks noChangeAspect="1"/>
          </p:cNvPicPr>
          <p:nvPr/>
        </p:nvPicPr>
        <p:blipFill rotWithShape="1">
          <a:blip r:embed="rId3" cstate="print">
            <a:extLst>
              <a:ext uri="{28A0092B-C50C-407E-A947-70E740481C1C}">
                <a14:useLocalDpi xmlns:a14="http://schemas.microsoft.com/office/drawing/2010/main" val="0"/>
              </a:ext>
            </a:extLst>
          </a:blip>
          <a:srcRect l="22593" t="51410" r="61402" b="20147"/>
          <a:stretch/>
        </p:blipFill>
        <p:spPr>
          <a:xfrm>
            <a:off x="9970988" y="692696"/>
            <a:ext cx="720081" cy="490314"/>
          </a:xfrm>
          <a:prstGeom prst="rect">
            <a:avLst/>
          </a:prstGeom>
        </p:spPr>
      </p:pic>
      <p:cxnSp>
        <p:nvCxnSpPr>
          <p:cNvPr id="8" name="Connettore diritto 7"/>
          <p:cNvCxnSpPr/>
          <p:nvPr/>
        </p:nvCxnSpPr>
        <p:spPr>
          <a:xfrm>
            <a:off x="2883496" y="787594"/>
            <a:ext cx="0" cy="5233694"/>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Connettore diritto 9"/>
          <p:cNvCxnSpPr/>
          <p:nvPr/>
        </p:nvCxnSpPr>
        <p:spPr>
          <a:xfrm>
            <a:off x="5951984" y="787594"/>
            <a:ext cx="0" cy="5233694"/>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Connettore diritto 10"/>
          <p:cNvCxnSpPr/>
          <p:nvPr/>
        </p:nvCxnSpPr>
        <p:spPr>
          <a:xfrm>
            <a:off x="8760296" y="787594"/>
            <a:ext cx="0" cy="2097223"/>
          </a:xfrm>
          <a:prstGeom prst="line">
            <a:avLst/>
          </a:prstGeom>
        </p:spPr>
        <p:style>
          <a:lnRef idx="1">
            <a:schemeClr val="accent1"/>
          </a:lnRef>
          <a:fillRef idx="0">
            <a:schemeClr val="accent1"/>
          </a:fillRef>
          <a:effectRef idx="0">
            <a:schemeClr val="accent1"/>
          </a:effectRef>
          <a:fontRef idx="minor">
            <a:schemeClr val="tx1"/>
          </a:fontRef>
        </p:style>
      </p:cxnSp>
      <p:pic>
        <p:nvPicPr>
          <p:cNvPr id="12" name="Immagine 11" descr="Immagine che contiene parete, materiale da costruzione, mattone, arredamento&#10;&#10;Descrizione generata automaticamente">
            <a:extLst>
              <a:ext uri="{FF2B5EF4-FFF2-40B4-BE49-F238E27FC236}">
                <a16:creationId xmlns:a16="http://schemas.microsoft.com/office/drawing/2014/main" id="{853D6523-1CEA-1347-8A2F-73804B5E82CC}"/>
              </a:ext>
            </a:extLst>
          </p:cNvPr>
          <p:cNvPicPr>
            <a:picLocks noChangeAspect="1"/>
          </p:cNvPicPr>
          <p:nvPr/>
        </p:nvPicPr>
        <p:blipFill>
          <a:blip r:embed="rId4">
            <a:extLst>
              <a:ext uri="{BEBA8EAE-BF5A-486C-A8C5-ECC9F3942E4B}">
                <a14:imgProps xmlns:a14="http://schemas.microsoft.com/office/drawing/2010/main">
                  <a14:imgLayer r:embed="rId5">
                    <a14:imgEffect>
                      <a14:sharpenSoften amount="25000"/>
                    </a14:imgEffect>
                    <a14:imgEffect>
                      <a14:brightnessContrast bright="20000" contrast="20000"/>
                    </a14:imgEffect>
                  </a14:imgLayer>
                </a14:imgProps>
              </a:ext>
            </a:extLst>
          </a:blip>
          <a:stretch>
            <a:fillRect/>
          </a:stretch>
        </p:blipFill>
        <p:spPr>
          <a:xfrm>
            <a:off x="7315132" y="-151923"/>
            <a:ext cx="2286360" cy="946150"/>
          </a:xfrm>
          <a:prstGeom prst="rect">
            <a:avLst/>
          </a:prstGeom>
          <a:ln>
            <a:noFill/>
          </a:ln>
          <a:effectLst>
            <a:softEdge rad="317500"/>
          </a:effectLst>
        </p:spPr>
      </p:pic>
      <p:sp>
        <p:nvSpPr>
          <p:cNvPr id="13" name="Titolo 1">
            <a:extLst>
              <a:ext uri="{FF2B5EF4-FFF2-40B4-BE49-F238E27FC236}">
                <a16:creationId xmlns:a16="http://schemas.microsoft.com/office/drawing/2014/main" id="{C643091B-1DAA-EC36-6AEA-B967A0A61D52}"/>
              </a:ext>
            </a:extLst>
          </p:cNvPr>
          <p:cNvSpPr txBox="1">
            <a:spLocks/>
          </p:cNvSpPr>
          <p:nvPr/>
        </p:nvSpPr>
        <p:spPr>
          <a:xfrm>
            <a:off x="2994883" y="168307"/>
            <a:ext cx="4680520" cy="612167"/>
          </a:xfrm>
          <a:prstGeom prst="rect">
            <a:avLst/>
          </a:prstGeom>
        </p:spPr>
        <p:txBody>
          <a:bodyPr>
            <a:normAutofit fontScale="70000" lnSpcReduction="20000"/>
          </a:bodyPr>
          <a:lstStyle>
            <a:lvl1pPr algn="l" defTabSz="914400" rtl="0" eaLnBrk="1" latinLnBrk="0" hangingPunct="1">
              <a:lnSpc>
                <a:spcPct val="90000"/>
              </a:lnSpc>
              <a:spcBef>
                <a:spcPct val="0"/>
              </a:spcBef>
              <a:buNone/>
              <a:defRPr sz="4000" kern="1200">
                <a:solidFill>
                  <a:schemeClr val="accent5"/>
                </a:solidFill>
                <a:latin typeface="Montserrat ExtraBold" panose="00000900000000000000" pitchFamily="2" charset="0"/>
                <a:ea typeface="+mj-ea"/>
                <a:cs typeface="+mj-cs"/>
              </a:defRPr>
            </a:lvl1pPr>
          </a:lstStyle>
          <a:p>
            <a:r>
              <a:rPr lang="en-GB" b="1">
                <a:solidFill>
                  <a:schemeClr val="accent1"/>
                </a:solidFill>
                <a:latin typeface="Arial" panose="020B0604020202020204" pitchFamily="34" charset="0"/>
                <a:cs typeface="Arial" panose="020B0604020202020204" pitchFamily="34" charset="0"/>
              </a:rPr>
              <a:t>1b. </a:t>
            </a:r>
            <a:r>
              <a:rPr lang="en-GB" b="1">
                <a:latin typeface="Arial" panose="020B0604020202020204" pitchFamily="34" charset="0"/>
                <a:cs typeface="Arial" panose="020B0604020202020204" pitchFamily="34" charset="0"/>
              </a:rPr>
              <a:t>AM Material Properties</a:t>
            </a:r>
          </a:p>
        </p:txBody>
      </p:sp>
      <p:sp>
        <p:nvSpPr>
          <p:cNvPr id="14" name="Titolo 1">
            <a:extLst>
              <a:ext uri="{FF2B5EF4-FFF2-40B4-BE49-F238E27FC236}">
                <a16:creationId xmlns:a16="http://schemas.microsoft.com/office/drawing/2014/main" id="{C643091B-1DAA-EC36-6AEA-B967A0A61D52}"/>
              </a:ext>
            </a:extLst>
          </p:cNvPr>
          <p:cNvSpPr txBox="1">
            <a:spLocks/>
          </p:cNvSpPr>
          <p:nvPr/>
        </p:nvSpPr>
        <p:spPr>
          <a:xfrm>
            <a:off x="3227584" y="1328431"/>
            <a:ext cx="2182076" cy="291676"/>
          </a:xfrm>
          <a:prstGeom prst="rect">
            <a:avLst/>
          </a:prstGeom>
        </p:spPr>
        <p:txBody>
          <a:bodyPr>
            <a:normAutofit fontScale="32500" lnSpcReduction="20000"/>
          </a:bodyPr>
          <a:lstStyle>
            <a:lvl1pPr algn="l" defTabSz="914400" rtl="0" eaLnBrk="1" latinLnBrk="0" hangingPunct="1">
              <a:lnSpc>
                <a:spcPct val="90000"/>
              </a:lnSpc>
              <a:spcBef>
                <a:spcPct val="0"/>
              </a:spcBef>
              <a:buNone/>
              <a:defRPr sz="4000" kern="1200">
                <a:solidFill>
                  <a:schemeClr val="accent5"/>
                </a:solidFill>
                <a:latin typeface="Montserrat ExtraBold" panose="00000900000000000000" pitchFamily="2" charset="0"/>
                <a:ea typeface="+mj-ea"/>
                <a:cs typeface="+mj-cs"/>
              </a:defRPr>
            </a:lvl1pPr>
          </a:lstStyle>
          <a:p>
            <a:r>
              <a:rPr lang="en-GB" b="1">
                <a:solidFill>
                  <a:schemeClr val="accent1"/>
                </a:solidFill>
                <a:latin typeface="Arial" panose="020B0604020202020204" pitchFamily="34" charset="0"/>
                <a:cs typeface="Arial" panose="020B0604020202020204" pitchFamily="34" charset="0"/>
              </a:rPr>
              <a:t>• </a:t>
            </a:r>
            <a:r>
              <a:rPr lang="en-GB" b="1">
                <a:latin typeface="Arial" panose="020B0604020202020204" pitchFamily="34" charset="0"/>
                <a:cs typeface="Arial" panose="020B0604020202020204" pitchFamily="34" charset="0"/>
              </a:rPr>
              <a:t>High Density  (&gt; 99.8%)</a:t>
            </a:r>
          </a:p>
          <a:p>
            <a:endParaRPr lang="en-GB" b="1">
              <a:latin typeface="Arial" panose="020B0604020202020204" pitchFamily="34" charset="0"/>
              <a:cs typeface="Arial" panose="020B0604020202020204" pitchFamily="34" charset="0"/>
            </a:endParaRPr>
          </a:p>
        </p:txBody>
      </p:sp>
      <p:pic>
        <p:nvPicPr>
          <p:cNvPr id="15" name="Immagine 27">
            <a:extLst>
              <a:ext uri="{FF2B5EF4-FFF2-40B4-BE49-F238E27FC236}">
                <a16:creationId xmlns:a16="http://schemas.microsoft.com/office/drawing/2014/main" id="{CCA58EA6-7B90-D816-07A2-5A32BC691ED8}"/>
              </a:ext>
            </a:extLst>
          </p:cNvPr>
          <p:cNvPicPr>
            <a:picLocks noChangeAspect="1"/>
          </p:cNvPicPr>
          <p:nvPr/>
        </p:nvPicPr>
        <p:blipFill>
          <a:blip r:embed="rId6"/>
          <a:stretch>
            <a:fillRect/>
          </a:stretch>
        </p:blipFill>
        <p:spPr>
          <a:xfrm>
            <a:off x="3533315" y="2239578"/>
            <a:ext cx="1654901" cy="1290479"/>
          </a:xfrm>
          <a:prstGeom prst="rect">
            <a:avLst/>
          </a:prstGeom>
          <a:noFill/>
          <a:ln cap="flat">
            <a:noFill/>
          </a:ln>
        </p:spPr>
      </p:pic>
      <p:sp>
        <p:nvSpPr>
          <p:cNvPr id="16" name="Titolo 1">
            <a:extLst>
              <a:ext uri="{FF2B5EF4-FFF2-40B4-BE49-F238E27FC236}">
                <a16:creationId xmlns:a16="http://schemas.microsoft.com/office/drawing/2014/main" id="{C643091B-1DAA-EC36-6AEA-B967A0A61D52}"/>
              </a:ext>
            </a:extLst>
          </p:cNvPr>
          <p:cNvSpPr txBox="1">
            <a:spLocks/>
          </p:cNvSpPr>
          <p:nvPr/>
        </p:nvSpPr>
        <p:spPr>
          <a:xfrm>
            <a:off x="3062450" y="1628667"/>
            <a:ext cx="3030826" cy="723725"/>
          </a:xfrm>
          <a:prstGeom prst="rect">
            <a:avLst/>
          </a:prstGeom>
        </p:spPr>
        <p:txBody>
          <a:bodyPr>
            <a:normAutofit fontScale="32500" lnSpcReduction="20000"/>
          </a:bodyPr>
          <a:lstStyle>
            <a:lvl1pPr algn="l" defTabSz="914400" rtl="0" eaLnBrk="1" latinLnBrk="0" hangingPunct="1">
              <a:lnSpc>
                <a:spcPct val="90000"/>
              </a:lnSpc>
              <a:spcBef>
                <a:spcPct val="0"/>
              </a:spcBef>
              <a:buNone/>
              <a:defRPr sz="4000" kern="1200">
                <a:solidFill>
                  <a:schemeClr val="accent5"/>
                </a:solidFill>
                <a:latin typeface="Montserrat ExtraBold" panose="00000900000000000000" pitchFamily="2" charset="0"/>
                <a:ea typeface="+mj-ea"/>
                <a:cs typeface="+mj-cs"/>
              </a:defRPr>
            </a:lvl1pPr>
          </a:lstStyle>
          <a:p>
            <a:pPr>
              <a:lnSpc>
                <a:spcPct val="120000"/>
              </a:lnSpc>
            </a:pPr>
            <a:r>
              <a:rPr lang="en-GB" b="1">
                <a:solidFill>
                  <a:schemeClr val="accent1"/>
                </a:solidFill>
                <a:latin typeface="Arial" panose="020B0604020202020204" pitchFamily="34" charset="0"/>
                <a:cs typeface="Arial" panose="020B0604020202020204" pitchFamily="34" charset="0"/>
              </a:rPr>
              <a:t>• </a:t>
            </a:r>
            <a:r>
              <a:rPr lang="en-GB" b="1">
                <a:latin typeface="Arial" panose="020B0604020202020204" pitchFamily="34" charset="0"/>
                <a:cs typeface="Arial" panose="020B0604020202020204" pitchFamily="34" charset="0"/>
              </a:rPr>
              <a:t>Extreme geometrical integrity during the production process</a:t>
            </a:r>
          </a:p>
        </p:txBody>
      </p:sp>
      <p:sp>
        <p:nvSpPr>
          <p:cNvPr id="23" name="Titolo 1">
            <a:extLst>
              <a:ext uri="{FF2B5EF4-FFF2-40B4-BE49-F238E27FC236}">
                <a16:creationId xmlns:a16="http://schemas.microsoft.com/office/drawing/2014/main" id="{C643091B-1DAA-EC36-6AEA-B967A0A61D52}"/>
              </a:ext>
            </a:extLst>
          </p:cNvPr>
          <p:cNvSpPr txBox="1">
            <a:spLocks/>
          </p:cNvSpPr>
          <p:nvPr/>
        </p:nvSpPr>
        <p:spPr>
          <a:xfrm>
            <a:off x="439526" y="1347330"/>
            <a:ext cx="2182076" cy="291676"/>
          </a:xfrm>
          <a:prstGeom prst="rect">
            <a:avLst/>
          </a:prstGeom>
        </p:spPr>
        <p:txBody>
          <a:bodyPr>
            <a:normAutofit fontScale="32500" lnSpcReduction="20000"/>
          </a:bodyPr>
          <a:lstStyle>
            <a:lvl1pPr algn="l" defTabSz="914400" rtl="0" eaLnBrk="1" latinLnBrk="0" hangingPunct="1">
              <a:lnSpc>
                <a:spcPct val="90000"/>
              </a:lnSpc>
              <a:spcBef>
                <a:spcPct val="0"/>
              </a:spcBef>
              <a:buNone/>
              <a:defRPr sz="4000" kern="1200">
                <a:solidFill>
                  <a:schemeClr val="accent5"/>
                </a:solidFill>
                <a:latin typeface="Montserrat ExtraBold" panose="00000900000000000000" pitchFamily="2" charset="0"/>
                <a:ea typeface="+mj-ea"/>
                <a:cs typeface="+mj-cs"/>
              </a:defRPr>
            </a:lvl1pPr>
          </a:lstStyle>
          <a:p>
            <a:r>
              <a:rPr lang="en-GB" b="1">
                <a:solidFill>
                  <a:schemeClr val="accent1"/>
                </a:solidFill>
                <a:latin typeface="Arial" panose="020B0604020202020204" pitchFamily="34" charset="0"/>
                <a:cs typeface="Arial" panose="020B0604020202020204" pitchFamily="34" charset="0"/>
              </a:rPr>
              <a:t>• </a:t>
            </a:r>
            <a:r>
              <a:rPr lang="en-GB" b="1">
                <a:latin typeface="Arial" panose="020B0604020202020204" pitchFamily="34" charset="0"/>
                <a:cs typeface="Arial" panose="020B0604020202020204" pitchFamily="34" charset="0"/>
              </a:rPr>
              <a:t>High Density  (&gt; 99.8%)</a:t>
            </a:r>
          </a:p>
          <a:p>
            <a:endParaRPr lang="en-GB" b="1">
              <a:latin typeface="Arial" panose="020B0604020202020204" pitchFamily="34" charset="0"/>
              <a:cs typeface="Arial" panose="020B0604020202020204" pitchFamily="34" charset="0"/>
            </a:endParaRPr>
          </a:p>
        </p:txBody>
      </p:sp>
      <p:sp>
        <p:nvSpPr>
          <p:cNvPr id="24" name="Titolo 1">
            <a:extLst>
              <a:ext uri="{FF2B5EF4-FFF2-40B4-BE49-F238E27FC236}">
                <a16:creationId xmlns:a16="http://schemas.microsoft.com/office/drawing/2014/main" id="{C643091B-1DAA-EC36-6AEA-B967A0A61D52}"/>
              </a:ext>
            </a:extLst>
          </p:cNvPr>
          <p:cNvSpPr txBox="1">
            <a:spLocks/>
          </p:cNvSpPr>
          <p:nvPr/>
        </p:nvSpPr>
        <p:spPr>
          <a:xfrm>
            <a:off x="6151355" y="1328431"/>
            <a:ext cx="2182076" cy="291676"/>
          </a:xfrm>
          <a:prstGeom prst="rect">
            <a:avLst/>
          </a:prstGeom>
        </p:spPr>
        <p:txBody>
          <a:bodyPr>
            <a:normAutofit fontScale="32500" lnSpcReduction="20000"/>
          </a:bodyPr>
          <a:lstStyle>
            <a:lvl1pPr algn="l" defTabSz="914400" rtl="0" eaLnBrk="1" latinLnBrk="0" hangingPunct="1">
              <a:lnSpc>
                <a:spcPct val="90000"/>
              </a:lnSpc>
              <a:spcBef>
                <a:spcPct val="0"/>
              </a:spcBef>
              <a:buNone/>
              <a:defRPr sz="4000" kern="1200">
                <a:solidFill>
                  <a:schemeClr val="accent5"/>
                </a:solidFill>
                <a:latin typeface="Montserrat ExtraBold" panose="00000900000000000000" pitchFamily="2" charset="0"/>
                <a:ea typeface="+mj-ea"/>
                <a:cs typeface="+mj-cs"/>
              </a:defRPr>
            </a:lvl1pPr>
          </a:lstStyle>
          <a:p>
            <a:r>
              <a:rPr lang="en-GB" b="1">
                <a:solidFill>
                  <a:schemeClr val="accent1"/>
                </a:solidFill>
                <a:latin typeface="Arial" panose="020B0604020202020204" pitchFamily="34" charset="0"/>
                <a:cs typeface="Arial" panose="020B0604020202020204" pitchFamily="34" charset="0"/>
              </a:rPr>
              <a:t>• </a:t>
            </a:r>
            <a:r>
              <a:rPr lang="en-GB" b="1">
                <a:latin typeface="Arial" panose="020B0604020202020204" pitchFamily="34" charset="0"/>
                <a:cs typeface="Arial" panose="020B0604020202020204" pitchFamily="34" charset="0"/>
              </a:rPr>
              <a:t>High Density  (&gt; 99.9%)</a:t>
            </a:r>
          </a:p>
          <a:p>
            <a:endParaRPr lang="en-GB" b="1">
              <a:latin typeface="Arial" panose="020B0604020202020204" pitchFamily="34" charset="0"/>
              <a:cs typeface="Arial" panose="020B0604020202020204" pitchFamily="34" charset="0"/>
            </a:endParaRPr>
          </a:p>
        </p:txBody>
      </p:sp>
      <p:sp>
        <p:nvSpPr>
          <p:cNvPr id="25" name="Titolo 1">
            <a:extLst>
              <a:ext uri="{FF2B5EF4-FFF2-40B4-BE49-F238E27FC236}">
                <a16:creationId xmlns:a16="http://schemas.microsoft.com/office/drawing/2014/main" id="{C643091B-1DAA-EC36-6AEA-B967A0A61D52}"/>
              </a:ext>
            </a:extLst>
          </p:cNvPr>
          <p:cNvSpPr txBox="1">
            <a:spLocks/>
          </p:cNvSpPr>
          <p:nvPr/>
        </p:nvSpPr>
        <p:spPr>
          <a:xfrm>
            <a:off x="9200065" y="1324088"/>
            <a:ext cx="2182076" cy="291676"/>
          </a:xfrm>
          <a:prstGeom prst="rect">
            <a:avLst/>
          </a:prstGeom>
        </p:spPr>
        <p:txBody>
          <a:bodyPr>
            <a:normAutofit fontScale="32500" lnSpcReduction="20000"/>
          </a:bodyPr>
          <a:lstStyle>
            <a:lvl1pPr algn="l" defTabSz="914400" rtl="0" eaLnBrk="1" latinLnBrk="0" hangingPunct="1">
              <a:lnSpc>
                <a:spcPct val="90000"/>
              </a:lnSpc>
              <a:spcBef>
                <a:spcPct val="0"/>
              </a:spcBef>
              <a:buNone/>
              <a:defRPr sz="4000" kern="1200">
                <a:solidFill>
                  <a:schemeClr val="accent5"/>
                </a:solidFill>
                <a:latin typeface="Montserrat ExtraBold" panose="00000900000000000000" pitchFamily="2" charset="0"/>
                <a:ea typeface="+mj-ea"/>
                <a:cs typeface="+mj-cs"/>
              </a:defRPr>
            </a:lvl1pPr>
          </a:lstStyle>
          <a:p>
            <a:r>
              <a:rPr lang="en-GB" b="1">
                <a:solidFill>
                  <a:schemeClr val="accent1"/>
                </a:solidFill>
                <a:latin typeface="Arial" panose="020B0604020202020204" pitchFamily="34" charset="0"/>
                <a:cs typeface="Arial" panose="020B0604020202020204" pitchFamily="34" charset="0"/>
              </a:rPr>
              <a:t>• </a:t>
            </a:r>
            <a:r>
              <a:rPr lang="en-GB" b="1">
                <a:latin typeface="Arial" panose="020B0604020202020204" pitchFamily="34" charset="0"/>
                <a:cs typeface="Arial" panose="020B0604020202020204" pitchFamily="34" charset="0"/>
              </a:rPr>
              <a:t>High Density  (&gt; 99.6%)</a:t>
            </a:r>
          </a:p>
          <a:p>
            <a:endParaRPr lang="en-GB" b="1">
              <a:latin typeface="Arial" panose="020B0604020202020204" pitchFamily="34" charset="0"/>
              <a:cs typeface="Arial" panose="020B0604020202020204" pitchFamily="34" charset="0"/>
            </a:endParaRPr>
          </a:p>
        </p:txBody>
      </p:sp>
      <p:pic>
        <p:nvPicPr>
          <p:cNvPr id="34" name="Immagine 33"/>
          <p:cNvPicPr>
            <a:picLocks noChangeAspect="1"/>
          </p:cNvPicPr>
          <p:nvPr/>
        </p:nvPicPr>
        <p:blipFill>
          <a:blip r:embed="rId7"/>
          <a:stretch>
            <a:fillRect/>
          </a:stretch>
        </p:blipFill>
        <p:spPr>
          <a:xfrm>
            <a:off x="6051038" y="2172791"/>
            <a:ext cx="2473773" cy="1762361"/>
          </a:xfrm>
          <a:prstGeom prst="rect">
            <a:avLst/>
          </a:prstGeom>
        </p:spPr>
      </p:pic>
      <p:sp>
        <p:nvSpPr>
          <p:cNvPr id="35" name="Titolo 1">
            <a:extLst>
              <a:ext uri="{FF2B5EF4-FFF2-40B4-BE49-F238E27FC236}">
                <a16:creationId xmlns:a16="http://schemas.microsoft.com/office/drawing/2014/main" id="{C643091B-1DAA-EC36-6AEA-B967A0A61D52}"/>
              </a:ext>
            </a:extLst>
          </p:cNvPr>
          <p:cNvSpPr txBox="1">
            <a:spLocks/>
          </p:cNvSpPr>
          <p:nvPr/>
        </p:nvSpPr>
        <p:spPr>
          <a:xfrm>
            <a:off x="6151355" y="1620108"/>
            <a:ext cx="2766342" cy="552684"/>
          </a:xfrm>
          <a:prstGeom prst="rect">
            <a:avLst/>
          </a:prstGeom>
        </p:spPr>
        <p:txBody>
          <a:bodyPr>
            <a:normAutofit fontScale="32500" lnSpcReduction="20000"/>
          </a:bodyPr>
          <a:lstStyle>
            <a:lvl1pPr algn="l" defTabSz="914400" rtl="0" eaLnBrk="1" latinLnBrk="0" hangingPunct="1">
              <a:lnSpc>
                <a:spcPct val="90000"/>
              </a:lnSpc>
              <a:spcBef>
                <a:spcPct val="0"/>
              </a:spcBef>
              <a:buNone/>
              <a:defRPr sz="4000" kern="1200">
                <a:solidFill>
                  <a:schemeClr val="accent5"/>
                </a:solidFill>
                <a:latin typeface="Montserrat ExtraBold" panose="00000900000000000000" pitchFamily="2" charset="0"/>
                <a:ea typeface="+mj-ea"/>
                <a:cs typeface="+mj-cs"/>
              </a:defRPr>
            </a:lvl1pPr>
          </a:lstStyle>
          <a:p>
            <a:pPr>
              <a:lnSpc>
                <a:spcPct val="120000"/>
              </a:lnSpc>
            </a:pPr>
            <a:r>
              <a:rPr lang="en-GB" b="1">
                <a:solidFill>
                  <a:schemeClr val="accent1"/>
                </a:solidFill>
                <a:latin typeface="Arial" panose="020B0604020202020204" pitchFamily="34" charset="0"/>
                <a:cs typeface="Arial" panose="020B0604020202020204" pitchFamily="34" charset="0"/>
              </a:rPr>
              <a:t>• </a:t>
            </a:r>
            <a:r>
              <a:rPr lang="en-GB" b="1">
                <a:latin typeface="Arial" panose="020B0604020202020204" pitchFamily="34" charset="0"/>
                <a:cs typeface="Arial" panose="020B0604020202020204" pitchFamily="34" charset="0"/>
              </a:rPr>
              <a:t>Thermal and mechanical properties lower than STD</a:t>
            </a:r>
          </a:p>
        </p:txBody>
      </p:sp>
      <p:sp>
        <p:nvSpPr>
          <p:cNvPr id="36" name="Titolo 1">
            <a:extLst>
              <a:ext uri="{FF2B5EF4-FFF2-40B4-BE49-F238E27FC236}">
                <a16:creationId xmlns:a16="http://schemas.microsoft.com/office/drawing/2014/main" id="{C643091B-1DAA-EC36-6AEA-B967A0A61D52}"/>
              </a:ext>
            </a:extLst>
          </p:cNvPr>
          <p:cNvSpPr txBox="1">
            <a:spLocks/>
          </p:cNvSpPr>
          <p:nvPr/>
        </p:nvSpPr>
        <p:spPr>
          <a:xfrm>
            <a:off x="9200065" y="1620107"/>
            <a:ext cx="2766342" cy="552684"/>
          </a:xfrm>
          <a:prstGeom prst="rect">
            <a:avLst/>
          </a:prstGeom>
        </p:spPr>
        <p:txBody>
          <a:bodyPr>
            <a:normAutofit fontScale="32500" lnSpcReduction="20000"/>
          </a:bodyPr>
          <a:lstStyle>
            <a:lvl1pPr algn="l" defTabSz="914400" rtl="0" eaLnBrk="1" latinLnBrk="0" hangingPunct="1">
              <a:lnSpc>
                <a:spcPct val="90000"/>
              </a:lnSpc>
              <a:spcBef>
                <a:spcPct val="0"/>
              </a:spcBef>
              <a:buNone/>
              <a:defRPr sz="4000" kern="1200">
                <a:solidFill>
                  <a:schemeClr val="accent5"/>
                </a:solidFill>
                <a:latin typeface="Montserrat ExtraBold" panose="00000900000000000000" pitchFamily="2" charset="0"/>
                <a:ea typeface="+mj-ea"/>
                <a:cs typeface="+mj-cs"/>
              </a:defRPr>
            </a:lvl1pPr>
          </a:lstStyle>
          <a:p>
            <a:pPr>
              <a:lnSpc>
                <a:spcPct val="120000"/>
              </a:lnSpc>
            </a:pPr>
            <a:r>
              <a:rPr lang="en-GB" b="1">
                <a:solidFill>
                  <a:schemeClr val="accent1"/>
                </a:solidFill>
                <a:latin typeface="Arial" panose="020B0604020202020204" pitchFamily="34" charset="0"/>
                <a:cs typeface="Arial" panose="020B0604020202020204" pitchFamily="34" charset="0"/>
              </a:rPr>
              <a:t>• </a:t>
            </a:r>
            <a:r>
              <a:rPr lang="en-GB" b="1">
                <a:latin typeface="Arial" panose="020B0604020202020204" pitchFamily="34" charset="0"/>
                <a:cs typeface="Arial" panose="020B0604020202020204" pitchFamily="34" charset="0"/>
              </a:rPr>
              <a:t>Thermal and mechanical properties lower than STD</a:t>
            </a:r>
          </a:p>
        </p:txBody>
      </p:sp>
      <p:pic>
        <p:nvPicPr>
          <p:cNvPr id="39" name="Immagine 38"/>
          <p:cNvPicPr>
            <a:picLocks noChangeAspect="1"/>
          </p:cNvPicPr>
          <p:nvPr/>
        </p:nvPicPr>
        <p:blipFill>
          <a:blip r:embed="rId8"/>
          <a:stretch>
            <a:fillRect/>
          </a:stretch>
        </p:blipFill>
        <p:spPr>
          <a:xfrm>
            <a:off x="8876456" y="2157774"/>
            <a:ext cx="2751932" cy="1829167"/>
          </a:xfrm>
          <a:prstGeom prst="rect">
            <a:avLst/>
          </a:prstGeom>
        </p:spPr>
      </p:pic>
      <p:sp>
        <p:nvSpPr>
          <p:cNvPr id="40" name="Parentesi graffa aperta 39"/>
          <p:cNvSpPr/>
          <p:nvPr/>
        </p:nvSpPr>
        <p:spPr>
          <a:xfrm rot="5400000" flipH="1">
            <a:off x="8810929" y="1260816"/>
            <a:ext cx="160655" cy="5433461"/>
          </a:xfrm>
          <a:prstGeom prst="leftBrace">
            <a:avLst>
              <a:gd name="adj1" fmla="val 90719"/>
              <a:gd name="adj2" fmla="val 52057"/>
            </a:avLst>
          </a:prstGeom>
          <a:ln w="28575">
            <a:solidFill>
              <a:schemeClr val="accent1"/>
            </a:solidFill>
          </a:ln>
        </p:spPr>
        <p:style>
          <a:lnRef idx="3">
            <a:schemeClr val="dk1"/>
          </a:lnRef>
          <a:fillRef idx="0">
            <a:schemeClr val="dk1"/>
          </a:fillRef>
          <a:effectRef idx="2">
            <a:schemeClr val="dk1"/>
          </a:effectRef>
          <a:fontRef idx="minor">
            <a:schemeClr val="tx1"/>
          </a:fontRef>
        </p:style>
        <p:txBody>
          <a:bodyPr rtlCol="0" anchor="ctr"/>
          <a:lstStyle/>
          <a:p>
            <a:pPr algn="ctr"/>
            <a:endParaRPr lang="en-GB"/>
          </a:p>
        </p:txBody>
      </p:sp>
      <p:sp>
        <p:nvSpPr>
          <p:cNvPr id="41" name="Titolo 1">
            <a:extLst>
              <a:ext uri="{FF2B5EF4-FFF2-40B4-BE49-F238E27FC236}">
                <a16:creationId xmlns:a16="http://schemas.microsoft.com/office/drawing/2014/main" id="{C643091B-1DAA-EC36-6AEA-B967A0A61D52}"/>
              </a:ext>
            </a:extLst>
          </p:cNvPr>
          <p:cNvSpPr txBox="1">
            <a:spLocks/>
          </p:cNvSpPr>
          <p:nvPr/>
        </p:nvSpPr>
        <p:spPr>
          <a:xfrm>
            <a:off x="6508782" y="4131939"/>
            <a:ext cx="4957603" cy="552684"/>
          </a:xfrm>
          <a:prstGeom prst="rect">
            <a:avLst/>
          </a:prstGeom>
        </p:spPr>
        <p:txBody>
          <a:bodyPr>
            <a:normAutofit fontScale="32500" lnSpcReduction="20000"/>
          </a:bodyPr>
          <a:lstStyle>
            <a:lvl1pPr algn="l" defTabSz="914400" rtl="0" eaLnBrk="1" latinLnBrk="0" hangingPunct="1">
              <a:lnSpc>
                <a:spcPct val="90000"/>
              </a:lnSpc>
              <a:spcBef>
                <a:spcPct val="0"/>
              </a:spcBef>
              <a:buNone/>
              <a:defRPr sz="4000" kern="1200">
                <a:solidFill>
                  <a:schemeClr val="accent5"/>
                </a:solidFill>
                <a:latin typeface="Montserrat ExtraBold" panose="00000900000000000000" pitchFamily="2" charset="0"/>
                <a:ea typeface="+mj-ea"/>
                <a:cs typeface="+mj-cs"/>
              </a:defRPr>
            </a:lvl1pPr>
          </a:lstStyle>
          <a:p>
            <a:pPr>
              <a:lnSpc>
                <a:spcPct val="120000"/>
              </a:lnSpc>
            </a:pPr>
            <a:r>
              <a:rPr lang="en-GB" b="1">
                <a:solidFill>
                  <a:schemeClr val="accent1"/>
                </a:solidFill>
                <a:latin typeface="Arial" panose="020B0604020202020204" pitchFamily="34" charset="0"/>
                <a:cs typeface="Arial" panose="020B0604020202020204" pitchFamily="34" charset="0"/>
              </a:rPr>
              <a:t>• </a:t>
            </a:r>
            <a:r>
              <a:rPr lang="en-GB" b="1">
                <a:latin typeface="Arial" panose="020B0604020202020204" pitchFamily="34" charset="0"/>
                <a:cs typeface="Arial" panose="020B0604020202020204" pitchFamily="34" charset="0"/>
              </a:rPr>
              <a:t>Suitable for </a:t>
            </a:r>
            <a:r>
              <a:rPr lang="en-GB" b="1" u="sng">
                <a:latin typeface="Arial" panose="020B0604020202020204" pitchFamily="34" charset="0"/>
                <a:cs typeface="Arial" panose="020B0604020202020204" pitchFamily="34" charset="0"/>
              </a:rPr>
              <a:t>NON-STRUCTURAL</a:t>
            </a:r>
            <a:r>
              <a:rPr lang="en-GB" b="1">
                <a:latin typeface="Arial" panose="020B0604020202020204" pitchFamily="34" charset="0"/>
                <a:cs typeface="Arial" panose="020B0604020202020204" pitchFamily="34" charset="0"/>
              </a:rPr>
              <a:t> components (i.e. Anode)</a:t>
            </a:r>
          </a:p>
        </p:txBody>
      </p:sp>
      <p:sp>
        <p:nvSpPr>
          <p:cNvPr id="42" name="Rettangolo 41"/>
          <p:cNvSpPr/>
          <p:nvPr/>
        </p:nvSpPr>
        <p:spPr>
          <a:xfrm>
            <a:off x="6540313" y="4579656"/>
            <a:ext cx="1377833" cy="307777"/>
          </a:xfrm>
          <a:prstGeom prst="rect">
            <a:avLst/>
          </a:prstGeom>
          <a:solidFill>
            <a:schemeClr val="bg1"/>
          </a:solidFill>
          <a:effectLst>
            <a:softEdge rad="63500"/>
          </a:effectLst>
        </p:spPr>
        <p:txBody>
          <a:bodyPr wrap="square">
            <a:spAutoFit/>
          </a:bodyPr>
          <a:lstStyle/>
          <a:p>
            <a:r>
              <a:rPr lang="en-GB" sz="1400" b="1">
                <a:solidFill>
                  <a:srgbClr val="FF0000"/>
                </a:solidFill>
                <a:latin typeface="Calibri" panose="020F0502020204030204" pitchFamily="34" charset="0"/>
                <a:cs typeface="Calibri" panose="020F0502020204030204" pitchFamily="34" charset="0"/>
              </a:rPr>
              <a:t>AM Anode - Mo</a:t>
            </a:r>
          </a:p>
        </p:txBody>
      </p:sp>
      <p:pic>
        <p:nvPicPr>
          <p:cNvPr id="43" name="Immagine 42"/>
          <p:cNvPicPr>
            <a:picLocks noChangeAspect="1"/>
          </p:cNvPicPr>
          <p:nvPr/>
        </p:nvPicPr>
        <p:blipFill rotWithShape="1">
          <a:blip r:embed="rId9"/>
          <a:srcRect l="14705" t="4206" r="62187" b="60039"/>
          <a:stretch/>
        </p:blipFill>
        <p:spPr>
          <a:xfrm>
            <a:off x="6456040" y="4869160"/>
            <a:ext cx="792089" cy="1224136"/>
          </a:xfrm>
          <a:prstGeom prst="rect">
            <a:avLst/>
          </a:prstGeom>
          <a:ln w="38100">
            <a:noFill/>
          </a:ln>
        </p:spPr>
      </p:pic>
      <p:pic>
        <p:nvPicPr>
          <p:cNvPr id="44" name="Immagine 43"/>
          <p:cNvPicPr>
            <a:picLocks noChangeAspect="1"/>
          </p:cNvPicPr>
          <p:nvPr/>
        </p:nvPicPr>
        <p:blipFill rotWithShape="1">
          <a:blip r:embed="rId10" cstate="print">
            <a:extLst>
              <a:ext uri="{BEBA8EAE-BF5A-486C-A8C5-ECC9F3942E4B}">
                <a14:imgProps xmlns:a14="http://schemas.microsoft.com/office/drawing/2010/main">
                  <a14:imgLayer r:embed="rId11">
                    <a14:imgEffect>
                      <a14:brightnessContrast bright="20000"/>
                    </a14:imgEffect>
                  </a14:imgLayer>
                </a14:imgProps>
              </a:ext>
              <a:ext uri="{28A0092B-C50C-407E-A947-70E740481C1C}">
                <a14:useLocalDpi xmlns:a14="http://schemas.microsoft.com/office/drawing/2010/main" val="0"/>
              </a:ext>
            </a:extLst>
          </a:blip>
          <a:srcRect l="33133" t="37107" r="41534" b="45758"/>
          <a:stretch/>
        </p:blipFill>
        <p:spPr>
          <a:xfrm rot="5400000">
            <a:off x="7021885" y="5173937"/>
            <a:ext cx="1190397" cy="603902"/>
          </a:xfrm>
          <a:prstGeom prst="rect">
            <a:avLst/>
          </a:prstGeom>
        </p:spPr>
      </p:pic>
      <p:pic>
        <p:nvPicPr>
          <p:cNvPr id="45" name="Immagine 44"/>
          <p:cNvPicPr>
            <a:picLocks noChangeAspect="1"/>
          </p:cNvPicPr>
          <p:nvPr/>
        </p:nvPicPr>
        <p:blipFill rotWithShape="1">
          <a:blip r:embed="rId12"/>
          <a:srcRect l="1525" t="2454" r="611" b="3957"/>
          <a:stretch/>
        </p:blipFill>
        <p:spPr>
          <a:xfrm>
            <a:off x="8530827" y="4669654"/>
            <a:ext cx="2880321" cy="1724478"/>
          </a:xfrm>
          <a:prstGeom prst="rect">
            <a:avLst/>
          </a:prstGeom>
          <a:solidFill>
            <a:sysClr val="window" lastClr="FFFFFF"/>
          </a:solidFill>
        </p:spPr>
      </p:pic>
      <p:pic>
        <p:nvPicPr>
          <p:cNvPr id="49" name="Immagine 48"/>
          <p:cNvPicPr>
            <a:picLocks noChangeAspect="1"/>
          </p:cNvPicPr>
          <p:nvPr/>
        </p:nvPicPr>
        <p:blipFill>
          <a:blip r:embed="rId13"/>
          <a:stretch>
            <a:fillRect/>
          </a:stretch>
        </p:blipFill>
        <p:spPr>
          <a:xfrm>
            <a:off x="37422" y="2106030"/>
            <a:ext cx="2806829" cy="2125526"/>
          </a:xfrm>
          <a:prstGeom prst="rect">
            <a:avLst/>
          </a:prstGeom>
        </p:spPr>
      </p:pic>
      <p:sp>
        <p:nvSpPr>
          <p:cNvPr id="50" name="Titolo 1">
            <a:extLst>
              <a:ext uri="{FF2B5EF4-FFF2-40B4-BE49-F238E27FC236}">
                <a16:creationId xmlns:a16="http://schemas.microsoft.com/office/drawing/2014/main" id="{C643091B-1DAA-EC36-6AEA-B967A0A61D52}"/>
              </a:ext>
            </a:extLst>
          </p:cNvPr>
          <p:cNvSpPr txBox="1">
            <a:spLocks/>
          </p:cNvSpPr>
          <p:nvPr/>
        </p:nvSpPr>
        <p:spPr>
          <a:xfrm>
            <a:off x="372270" y="1545051"/>
            <a:ext cx="2643836" cy="723725"/>
          </a:xfrm>
          <a:prstGeom prst="rect">
            <a:avLst/>
          </a:prstGeom>
        </p:spPr>
        <p:txBody>
          <a:bodyPr>
            <a:normAutofit/>
          </a:bodyPr>
          <a:lstStyle>
            <a:lvl1pPr algn="l" defTabSz="914400" rtl="0" eaLnBrk="1" latinLnBrk="0" hangingPunct="1">
              <a:lnSpc>
                <a:spcPct val="90000"/>
              </a:lnSpc>
              <a:spcBef>
                <a:spcPct val="0"/>
              </a:spcBef>
              <a:buNone/>
              <a:defRPr sz="4000" kern="1200">
                <a:solidFill>
                  <a:schemeClr val="accent5"/>
                </a:solidFill>
                <a:latin typeface="Montserrat ExtraBold" panose="00000900000000000000" pitchFamily="2" charset="0"/>
                <a:ea typeface="+mj-ea"/>
                <a:cs typeface="+mj-cs"/>
              </a:defRPr>
            </a:lvl1pPr>
          </a:lstStyle>
          <a:p>
            <a:pPr>
              <a:lnSpc>
                <a:spcPct val="120000"/>
              </a:lnSpc>
            </a:pPr>
            <a:r>
              <a:rPr lang="en-GB" sz="1400" b="1">
                <a:solidFill>
                  <a:schemeClr val="accent1"/>
                </a:solidFill>
                <a:latin typeface="Arial" panose="020B0604020202020204" pitchFamily="34" charset="0"/>
                <a:cs typeface="Arial" panose="020B0604020202020204" pitchFamily="34" charset="0"/>
              </a:rPr>
              <a:t>• </a:t>
            </a:r>
            <a:r>
              <a:rPr lang="en-GB" sz="1400" b="1">
                <a:latin typeface="Arial" panose="020B0604020202020204" pitchFamily="34" charset="0"/>
                <a:cs typeface="Arial" panose="020B0604020202020204" pitchFamily="34" charset="0"/>
              </a:rPr>
              <a:t>Mechanical properties higher than STD tantalum</a:t>
            </a:r>
          </a:p>
        </p:txBody>
      </p:sp>
      <p:pic>
        <p:nvPicPr>
          <p:cNvPr id="52" name="Immagine 51"/>
          <p:cNvPicPr>
            <a:picLocks noChangeAspect="1"/>
          </p:cNvPicPr>
          <p:nvPr/>
        </p:nvPicPr>
        <p:blipFill>
          <a:blip r:embed="rId14"/>
          <a:stretch>
            <a:fillRect/>
          </a:stretch>
        </p:blipFill>
        <p:spPr>
          <a:xfrm>
            <a:off x="37422" y="4287278"/>
            <a:ext cx="2812361" cy="552671"/>
          </a:xfrm>
          <a:prstGeom prst="rect">
            <a:avLst/>
          </a:prstGeom>
        </p:spPr>
      </p:pic>
      <p:sp>
        <p:nvSpPr>
          <p:cNvPr id="53" name="Rettangolo 52"/>
          <p:cNvSpPr/>
          <p:nvPr/>
        </p:nvSpPr>
        <p:spPr>
          <a:xfrm>
            <a:off x="1127448" y="4287278"/>
            <a:ext cx="479649" cy="53439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Rettangolo 53"/>
          <p:cNvSpPr/>
          <p:nvPr/>
        </p:nvSpPr>
        <p:spPr>
          <a:xfrm>
            <a:off x="1707635" y="4287278"/>
            <a:ext cx="527377" cy="534398"/>
          </a:xfrm>
          <a:prstGeom prst="rect">
            <a:avLst/>
          </a:prstGeom>
          <a:noFill/>
          <a:ln>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Titolo 1">
            <a:extLst>
              <a:ext uri="{FF2B5EF4-FFF2-40B4-BE49-F238E27FC236}">
                <a16:creationId xmlns:a16="http://schemas.microsoft.com/office/drawing/2014/main" id="{C643091B-1DAA-EC36-6AEA-B967A0A61D52}"/>
              </a:ext>
            </a:extLst>
          </p:cNvPr>
          <p:cNvSpPr txBox="1">
            <a:spLocks/>
          </p:cNvSpPr>
          <p:nvPr/>
        </p:nvSpPr>
        <p:spPr>
          <a:xfrm>
            <a:off x="241259" y="4892540"/>
            <a:ext cx="2924506" cy="552684"/>
          </a:xfrm>
          <a:prstGeom prst="rect">
            <a:avLst/>
          </a:prstGeom>
        </p:spPr>
        <p:txBody>
          <a:bodyPr>
            <a:normAutofit fontScale="32500" lnSpcReduction="20000"/>
          </a:bodyPr>
          <a:lstStyle>
            <a:lvl1pPr algn="l" defTabSz="914400" rtl="0" eaLnBrk="1" latinLnBrk="0" hangingPunct="1">
              <a:lnSpc>
                <a:spcPct val="90000"/>
              </a:lnSpc>
              <a:spcBef>
                <a:spcPct val="0"/>
              </a:spcBef>
              <a:buNone/>
              <a:defRPr sz="4000" kern="1200">
                <a:solidFill>
                  <a:schemeClr val="accent5"/>
                </a:solidFill>
                <a:latin typeface="Montserrat ExtraBold" panose="00000900000000000000" pitchFamily="2" charset="0"/>
                <a:ea typeface="+mj-ea"/>
                <a:cs typeface="+mj-cs"/>
              </a:defRPr>
            </a:lvl1pPr>
          </a:lstStyle>
          <a:p>
            <a:pPr>
              <a:lnSpc>
                <a:spcPct val="120000"/>
              </a:lnSpc>
            </a:pPr>
            <a:r>
              <a:rPr lang="en-GB" b="1">
                <a:solidFill>
                  <a:schemeClr val="accent1"/>
                </a:solidFill>
                <a:latin typeface="Arial" panose="020B0604020202020204" pitchFamily="34" charset="0"/>
                <a:cs typeface="Arial" panose="020B0604020202020204" pitchFamily="34" charset="0"/>
              </a:rPr>
              <a:t>• </a:t>
            </a:r>
            <a:r>
              <a:rPr lang="en-GB" b="1">
                <a:latin typeface="Arial" panose="020B0604020202020204" pitchFamily="34" charset="0"/>
                <a:cs typeface="Arial" panose="020B0604020202020204" pitchFamily="34" charset="0"/>
              </a:rPr>
              <a:t>Suitable for </a:t>
            </a:r>
            <a:r>
              <a:rPr lang="en-GB" b="1" u="sng">
                <a:latin typeface="Arial" panose="020B0604020202020204" pitchFamily="34" charset="0"/>
                <a:cs typeface="Arial" panose="020B0604020202020204" pitchFamily="34" charset="0"/>
              </a:rPr>
              <a:t>STRUCTURAL</a:t>
            </a:r>
            <a:r>
              <a:rPr lang="en-GB" b="1">
                <a:latin typeface="Arial" panose="020B0604020202020204" pitchFamily="34" charset="0"/>
                <a:cs typeface="Arial" panose="020B0604020202020204" pitchFamily="34" charset="0"/>
              </a:rPr>
              <a:t> components (ex. Cathode)</a:t>
            </a:r>
          </a:p>
        </p:txBody>
      </p:sp>
      <p:pic>
        <p:nvPicPr>
          <p:cNvPr id="56" name="Immagine 55"/>
          <p:cNvPicPr>
            <a:picLocks noChangeAspect="1"/>
          </p:cNvPicPr>
          <p:nvPr/>
        </p:nvPicPr>
        <p:blipFill rotWithShape="1">
          <a:blip r:embed="rId15">
            <a:extLst>
              <a:ext uri="{28A0092B-C50C-407E-A947-70E740481C1C}">
                <a14:useLocalDpi xmlns:a14="http://schemas.microsoft.com/office/drawing/2010/main" val="0"/>
              </a:ext>
            </a:extLst>
          </a:blip>
          <a:srcRect l="39763" t="35300" r="48425" b="36350"/>
          <a:stretch/>
        </p:blipFill>
        <p:spPr>
          <a:xfrm>
            <a:off x="1733248" y="5371131"/>
            <a:ext cx="777227" cy="1399009"/>
          </a:xfrm>
          <a:prstGeom prst="rect">
            <a:avLst/>
          </a:prstGeom>
        </p:spPr>
      </p:pic>
      <p:sp>
        <p:nvSpPr>
          <p:cNvPr id="57" name="Rettangolo 56"/>
          <p:cNvSpPr/>
          <p:nvPr/>
        </p:nvSpPr>
        <p:spPr>
          <a:xfrm>
            <a:off x="280319" y="5497815"/>
            <a:ext cx="1413869" cy="307777"/>
          </a:xfrm>
          <a:prstGeom prst="rect">
            <a:avLst/>
          </a:prstGeom>
          <a:solidFill>
            <a:schemeClr val="bg1"/>
          </a:solidFill>
          <a:effectLst>
            <a:softEdge rad="63500"/>
          </a:effectLst>
        </p:spPr>
        <p:txBody>
          <a:bodyPr wrap="square">
            <a:spAutoFit/>
          </a:bodyPr>
          <a:lstStyle/>
          <a:p>
            <a:r>
              <a:rPr lang="en-GB" sz="1400" b="1">
                <a:solidFill>
                  <a:srgbClr val="00B050"/>
                </a:solidFill>
                <a:latin typeface="Calibri" panose="020F0502020204030204" pitchFamily="34" charset="0"/>
                <a:cs typeface="Calibri" panose="020F0502020204030204" pitchFamily="34" charset="0"/>
              </a:rPr>
              <a:t>AM Cathode - Ta</a:t>
            </a:r>
          </a:p>
        </p:txBody>
      </p:sp>
      <p:sp>
        <p:nvSpPr>
          <p:cNvPr id="58" name="Rettangolo 57"/>
          <p:cNvSpPr/>
          <p:nvPr/>
        </p:nvSpPr>
        <p:spPr>
          <a:xfrm>
            <a:off x="8458896" y="4387145"/>
            <a:ext cx="3263315" cy="523220"/>
          </a:xfrm>
          <a:prstGeom prst="rect">
            <a:avLst/>
          </a:prstGeom>
          <a:solidFill>
            <a:schemeClr val="bg1"/>
          </a:solidFill>
          <a:effectLst>
            <a:softEdge rad="63500"/>
          </a:effectLst>
        </p:spPr>
        <p:txBody>
          <a:bodyPr wrap="square">
            <a:spAutoFit/>
          </a:bodyPr>
          <a:lstStyle/>
          <a:p>
            <a:pPr algn="ctr"/>
            <a:r>
              <a:rPr lang="en-GB" sz="1400" b="1">
                <a:solidFill>
                  <a:srgbClr val="FF0000"/>
                </a:solidFill>
                <a:latin typeface="Calibri" panose="020F0502020204030204" pitchFamily="34" charset="0"/>
                <a:cs typeface="Calibri" panose="020F0502020204030204" pitchFamily="34" charset="0"/>
              </a:rPr>
              <a:t>Ionization efficiency using AM Mo Anode comparable to STD Ta Anode</a:t>
            </a:r>
          </a:p>
        </p:txBody>
      </p:sp>
      <p:sp>
        <p:nvSpPr>
          <p:cNvPr id="59" name="Freccia a destra 58"/>
          <p:cNvSpPr/>
          <p:nvPr/>
        </p:nvSpPr>
        <p:spPr>
          <a:xfrm>
            <a:off x="8018180" y="5293761"/>
            <a:ext cx="526092" cy="34314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Rettangolo 59"/>
          <p:cNvSpPr/>
          <p:nvPr/>
        </p:nvSpPr>
        <p:spPr>
          <a:xfrm>
            <a:off x="3407205" y="5805592"/>
            <a:ext cx="2043086" cy="307777"/>
          </a:xfrm>
          <a:prstGeom prst="rect">
            <a:avLst/>
          </a:prstGeom>
          <a:solidFill>
            <a:schemeClr val="bg1"/>
          </a:solidFill>
          <a:effectLst>
            <a:softEdge rad="63500"/>
          </a:effectLst>
        </p:spPr>
        <p:txBody>
          <a:bodyPr wrap="square">
            <a:spAutoFit/>
          </a:bodyPr>
          <a:lstStyle/>
          <a:p>
            <a:r>
              <a:rPr lang="en-GB" sz="1400" b="1">
                <a:solidFill>
                  <a:srgbClr val="00B050"/>
                </a:solidFill>
                <a:latin typeface="Calibri" panose="020F0502020204030204" pitchFamily="34" charset="0"/>
                <a:cs typeface="Calibri" panose="020F0502020204030204" pitchFamily="34" charset="0"/>
              </a:rPr>
              <a:t>AM SRF 6GHz cavity - </a:t>
            </a:r>
            <a:r>
              <a:rPr lang="en-GB" sz="1400" b="1" err="1">
                <a:solidFill>
                  <a:srgbClr val="00B050"/>
                </a:solidFill>
                <a:latin typeface="Calibri" panose="020F0502020204030204" pitchFamily="34" charset="0"/>
                <a:cs typeface="Calibri" panose="020F0502020204030204" pitchFamily="34" charset="0"/>
              </a:rPr>
              <a:t>Nb</a:t>
            </a:r>
            <a:endParaRPr lang="en-GB" sz="1400" b="1">
              <a:solidFill>
                <a:srgbClr val="00B050"/>
              </a:solidFill>
              <a:latin typeface="Calibri" panose="020F0502020204030204" pitchFamily="34" charset="0"/>
              <a:cs typeface="Calibri" panose="020F0502020204030204" pitchFamily="34" charset="0"/>
            </a:endParaRPr>
          </a:p>
        </p:txBody>
      </p:sp>
      <p:pic>
        <p:nvPicPr>
          <p:cNvPr id="9" name="Immagine 8"/>
          <p:cNvPicPr>
            <a:picLocks noChangeAspect="1"/>
          </p:cNvPicPr>
          <p:nvPr/>
        </p:nvPicPr>
        <p:blipFill rotWithShape="1">
          <a:blip r:embed="rId16"/>
          <a:srcRect l="21781" t="2976" r="12610" b="15014"/>
          <a:stretch/>
        </p:blipFill>
        <p:spPr>
          <a:xfrm>
            <a:off x="4486551" y="3633871"/>
            <a:ext cx="1286580" cy="2144300"/>
          </a:xfrm>
          <a:prstGeom prst="rect">
            <a:avLst/>
          </a:prstGeom>
        </p:spPr>
      </p:pic>
      <p:pic>
        <p:nvPicPr>
          <p:cNvPr id="18" name="Immagine 17"/>
          <p:cNvPicPr>
            <a:picLocks noChangeAspect="1"/>
          </p:cNvPicPr>
          <p:nvPr/>
        </p:nvPicPr>
        <p:blipFill>
          <a:blip r:embed="rId17"/>
          <a:stretch>
            <a:fillRect/>
          </a:stretch>
        </p:blipFill>
        <p:spPr>
          <a:xfrm>
            <a:off x="3041572" y="3633871"/>
            <a:ext cx="1342233" cy="2144300"/>
          </a:xfrm>
          <a:prstGeom prst="rect">
            <a:avLst/>
          </a:prstGeom>
        </p:spPr>
      </p:pic>
      <p:pic>
        <p:nvPicPr>
          <p:cNvPr id="46" name="Immagine 45"/>
          <p:cNvPicPr>
            <a:picLocks noChangeAspect="1"/>
          </p:cNvPicPr>
          <p:nvPr/>
        </p:nvPicPr>
        <p:blipFill rotWithShape="1">
          <a:blip r:embed="rId18">
            <a:clrChange>
              <a:clrFrom>
                <a:srgbClr val="FFFFFF"/>
              </a:clrFrom>
              <a:clrTo>
                <a:srgbClr val="FFFFFF">
                  <a:alpha val="0"/>
                </a:srgbClr>
              </a:clrTo>
            </a:clrChange>
          </a:blip>
          <a:srcRect l="16145" t="33704" r="15417" b="32963"/>
          <a:stretch/>
        </p:blipFill>
        <p:spPr>
          <a:xfrm>
            <a:off x="1150412" y="753460"/>
            <a:ext cx="1575009" cy="431509"/>
          </a:xfrm>
          <a:prstGeom prst="rect">
            <a:avLst/>
          </a:prstGeom>
        </p:spPr>
      </p:pic>
      <p:pic>
        <p:nvPicPr>
          <p:cNvPr id="47" name="Immagine 46"/>
          <p:cNvPicPr>
            <a:picLocks noChangeAspect="1"/>
          </p:cNvPicPr>
          <p:nvPr/>
        </p:nvPicPr>
        <p:blipFill rotWithShape="1">
          <a:blip r:embed="rId18">
            <a:clrChange>
              <a:clrFrom>
                <a:srgbClr val="FFFFFF"/>
              </a:clrFrom>
              <a:clrTo>
                <a:srgbClr val="FFFFFF">
                  <a:alpha val="0"/>
                </a:srgbClr>
              </a:clrTo>
            </a:clrChange>
          </a:blip>
          <a:srcRect l="16145" t="33704" r="15417" b="32963"/>
          <a:stretch/>
        </p:blipFill>
        <p:spPr>
          <a:xfrm>
            <a:off x="4094188" y="749999"/>
            <a:ext cx="1575009" cy="431509"/>
          </a:xfrm>
          <a:prstGeom prst="rect">
            <a:avLst/>
          </a:prstGeom>
        </p:spPr>
      </p:pic>
    </p:spTree>
    <p:extLst>
      <p:ext uri="{BB962C8B-B14F-4D97-AF65-F5344CB8AC3E}">
        <p14:creationId xmlns:p14="http://schemas.microsoft.com/office/powerpoint/2010/main" val="8338515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50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10" presetClass="entr" presetSubtype="0" fill="hold" nodeType="withEffect">
                                  <p:stCondLst>
                                    <p:cond delay="50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par>
                                <p:cTn id="11" presetID="10" presetClass="entr" presetSubtype="0" fill="hold" nodeType="withEffect">
                                  <p:stCondLst>
                                    <p:cond delay="500"/>
                                  </p:stCondLst>
                                  <p:childTnLst>
                                    <p:set>
                                      <p:cBhvr>
                                        <p:cTn id="12" dur="1" fill="hold">
                                          <p:stCondLst>
                                            <p:cond delay="0"/>
                                          </p:stCondLst>
                                        </p:cTn>
                                        <p:tgtEl>
                                          <p:spTgt spid="6"/>
                                        </p:tgtEl>
                                        <p:attrNameLst>
                                          <p:attrName>style.visibility</p:attrName>
                                        </p:attrNameLst>
                                      </p:cBhvr>
                                      <p:to>
                                        <p:strVal val="visible"/>
                                      </p:to>
                                    </p:set>
                                    <p:animEffect transition="in" filter="fade">
                                      <p:cBhvr>
                                        <p:cTn id="13" dur="500"/>
                                        <p:tgtEl>
                                          <p:spTgt spid="6"/>
                                        </p:tgtEl>
                                      </p:cBhvr>
                                    </p:animEffect>
                                  </p:childTnLst>
                                </p:cTn>
                              </p:par>
                              <p:par>
                                <p:cTn id="14" presetID="10" presetClass="entr" presetSubtype="0" fill="hold" nodeType="withEffect">
                                  <p:stCondLst>
                                    <p:cond delay="500"/>
                                  </p:stCondLst>
                                  <p:childTnLst>
                                    <p:set>
                                      <p:cBhvr>
                                        <p:cTn id="15" dur="1" fill="hold">
                                          <p:stCondLst>
                                            <p:cond delay="0"/>
                                          </p:stCondLst>
                                        </p:cTn>
                                        <p:tgtEl>
                                          <p:spTgt spid="7"/>
                                        </p:tgtEl>
                                        <p:attrNameLst>
                                          <p:attrName>style.visibility</p:attrName>
                                        </p:attrNameLst>
                                      </p:cBhvr>
                                      <p:to>
                                        <p:strVal val="visible"/>
                                      </p:to>
                                    </p:set>
                                    <p:animEffect transition="in" filter="fade">
                                      <p:cBhvr>
                                        <p:cTn id="16"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7" name="Immagine 106"/>
          <p:cNvPicPr preferRelativeResize="0">
            <a:picLocks/>
          </p:cNvPicPr>
          <p:nvPr/>
        </p:nvPicPr>
        <p:blipFill>
          <a:blip r:embed="rId3">
            <a:duotone>
              <a:schemeClr val="accent2">
                <a:shade val="45000"/>
                <a:satMod val="135000"/>
              </a:schemeClr>
              <a:prstClr val="white"/>
            </a:duotone>
            <a:extLst>
              <a:ext uri="{28A0092B-C50C-407E-A947-70E740481C1C}">
                <a14:useLocalDpi xmlns:a14="http://schemas.microsoft.com/office/drawing/2010/main" val="0"/>
              </a:ext>
            </a:extLst>
          </a:blip>
          <a:stretch>
            <a:fillRect/>
          </a:stretch>
        </p:blipFill>
        <p:spPr>
          <a:xfrm rot="1271875" flipV="1">
            <a:off x="-472851" y="2952910"/>
            <a:ext cx="11118181" cy="2934273"/>
          </a:xfrm>
          <a:prstGeom prst="rect">
            <a:avLst/>
          </a:prstGeom>
        </p:spPr>
      </p:pic>
      <p:sp>
        <p:nvSpPr>
          <p:cNvPr id="2" name="Segnaposto numero diapositiva 1"/>
          <p:cNvSpPr>
            <a:spLocks noGrp="1"/>
          </p:cNvSpPr>
          <p:nvPr>
            <p:ph type="sldNum" sz="quarter" idx="12"/>
          </p:nvPr>
        </p:nvSpPr>
        <p:spPr/>
        <p:txBody>
          <a:bodyPr/>
          <a:lstStyle/>
          <a:p>
            <a:fld id="{F7A1A58B-7BA1-7E42-8231-6D1CB1C760B1}" type="slidenum">
              <a:rPr lang="en-US" smtClean="0"/>
              <a:pPr/>
              <a:t>5</a:t>
            </a:fld>
            <a:endParaRPr lang="en-US"/>
          </a:p>
        </p:txBody>
      </p:sp>
      <p:sp>
        <p:nvSpPr>
          <p:cNvPr id="3" name="Segnaposto piè di pagina 2"/>
          <p:cNvSpPr>
            <a:spLocks noGrp="1"/>
          </p:cNvSpPr>
          <p:nvPr>
            <p:ph type="ftr" sz="quarter" idx="11"/>
          </p:nvPr>
        </p:nvSpPr>
        <p:spPr/>
        <p:txBody>
          <a:bodyPr/>
          <a:lstStyle/>
          <a:p>
            <a:r>
              <a:rPr lang="en-US"/>
              <a:t>Eng. Adriano Pepato  –  I.FAST IIF  –  Nov. 16</a:t>
            </a:r>
            <a:r>
              <a:rPr lang="en-US" baseline="30000"/>
              <a:t>th</a:t>
            </a:r>
            <a:r>
              <a:rPr lang="en-US"/>
              <a:t>, 2022</a:t>
            </a:r>
          </a:p>
        </p:txBody>
      </p:sp>
      <p:sp>
        <p:nvSpPr>
          <p:cNvPr id="5" name="Titolo 1">
            <a:extLst>
              <a:ext uri="{FF2B5EF4-FFF2-40B4-BE49-F238E27FC236}">
                <a16:creationId xmlns:a16="http://schemas.microsoft.com/office/drawing/2014/main" id="{C643091B-1DAA-EC36-6AEA-B967A0A61D52}"/>
              </a:ext>
            </a:extLst>
          </p:cNvPr>
          <p:cNvSpPr txBox="1">
            <a:spLocks/>
          </p:cNvSpPr>
          <p:nvPr/>
        </p:nvSpPr>
        <p:spPr>
          <a:xfrm>
            <a:off x="3616481" y="91516"/>
            <a:ext cx="4680520" cy="612167"/>
          </a:xfrm>
          <a:prstGeom prst="rect">
            <a:avLst/>
          </a:prstGeom>
        </p:spPr>
        <p:txBody>
          <a:bodyPr>
            <a:normAutofit fontScale="85000" lnSpcReduction="10000"/>
          </a:bodyPr>
          <a:lstStyle>
            <a:lvl1pPr algn="l" defTabSz="914400" rtl="0" eaLnBrk="1" latinLnBrk="0" hangingPunct="1">
              <a:lnSpc>
                <a:spcPct val="90000"/>
              </a:lnSpc>
              <a:spcBef>
                <a:spcPct val="0"/>
              </a:spcBef>
              <a:buNone/>
              <a:defRPr sz="4000" kern="1200">
                <a:solidFill>
                  <a:schemeClr val="accent5"/>
                </a:solidFill>
                <a:latin typeface="Montserrat ExtraBold" panose="00000900000000000000" pitchFamily="2" charset="0"/>
                <a:ea typeface="+mj-ea"/>
                <a:cs typeface="+mj-cs"/>
              </a:defRPr>
            </a:lvl1pPr>
          </a:lstStyle>
          <a:p>
            <a:r>
              <a:rPr lang="en-GB" b="1">
                <a:solidFill>
                  <a:schemeClr val="accent1"/>
                </a:solidFill>
                <a:latin typeface="Arial" panose="020B0604020202020204" pitchFamily="34" charset="0"/>
                <a:cs typeface="Arial" panose="020B0604020202020204" pitchFamily="34" charset="0"/>
              </a:rPr>
              <a:t>2. </a:t>
            </a:r>
            <a:r>
              <a:rPr lang="en-GB" b="1">
                <a:latin typeface="Arial" panose="020B0604020202020204" pitchFamily="34" charset="0"/>
                <a:cs typeface="Arial" panose="020B0604020202020204" pitchFamily="34" charset="0"/>
              </a:rPr>
              <a:t>Project Objectives</a:t>
            </a:r>
          </a:p>
          <a:p>
            <a:endParaRPr lang="en-GB" b="1">
              <a:latin typeface="Arial" panose="020B0604020202020204" pitchFamily="34" charset="0"/>
              <a:cs typeface="Arial" panose="020B0604020202020204" pitchFamily="34" charset="0"/>
            </a:endParaRPr>
          </a:p>
        </p:txBody>
      </p:sp>
      <p:sp>
        <p:nvSpPr>
          <p:cNvPr id="6" name="CasellaDiTesto 5"/>
          <p:cNvSpPr txBox="1"/>
          <p:nvPr/>
        </p:nvSpPr>
        <p:spPr>
          <a:xfrm>
            <a:off x="31428" y="552947"/>
            <a:ext cx="11856640" cy="1084912"/>
          </a:xfrm>
          <a:prstGeom prst="rect">
            <a:avLst/>
          </a:prstGeom>
          <a:noFill/>
        </p:spPr>
        <p:txBody>
          <a:bodyPr wrap="square" rtlCol="0">
            <a:spAutoFit/>
          </a:bodyPr>
          <a:lstStyle/>
          <a:p>
            <a:pPr marL="268288" indent="-268288" algn="just">
              <a:buFont typeface="+mj-lt"/>
              <a:buAutoNum type="arabicPeriod"/>
            </a:pPr>
            <a:r>
              <a:rPr lang="en-GB" b="1">
                <a:latin typeface="Calibri" panose="020F0502020204030204" pitchFamily="34" charset="0"/>
                <a:cs typeface="Calibri" panose="020F0502020204030204" pitchFamily="34" charset="0"/>
              </a:rPr>
              <a:t>Development of new Refractory Metals Alloys specifically Design for Additive Manufacturing </a:t>
            </a:r>
            <a:r>
              <a:rPr lang="en-GB" b="1" err="1">
                <a:latin typeface="Calibri" panose="020F0502020204030204" pitchFamily="34" charset="0"/>
                <a:cs typeface="Calibri" panose="020F0502020204030204" pitchFamily="34" charset="0"/>
              </a:rPr>
              <a:t>DfAM</a:t>
            </a:r>
            <a:r>
              <a:rPr lang="en-GB" b="1">
                <a:latin typeface="Calibri" panose="020F0502020204030204" pitchFamily="34" charset="0"/>
                <a:cs typeface="Calibri" panose="020F0502020204030204" pitchFamily="34" charset="0"/>
              </a:rPr>
              <a:t> </a:t>
            </a:r>
            <a:r>
              <a:rPr lang="en-GB">
                <a:latin typeface="Calibri" panose="020F0502020204030204" pitchFamily="34" charset="0"/>
                <a:cs typeface="Calibri" panose="020F0502020204030204" pitchFamily="34" charset="0"/>
              </a:rPr>
              <a:t>(LPBF process) </a:t>
            </a:r>
          </a:p>
          <a:p>
            <a:pPr marL="268288" indent="-90488" algn="just"/>
            <a:r>
              <a:rPr lang="en-GB">
                <a:latin typeface="Calibri" panose="020F0502020204030204" pitchFamily="34" charset="0"/>
                <a:cs typeface="Calibri" panose="020F0502020204030204" pitchFamily="34" charset="0"/>
              </a:rPr>
              <a:t> </a:t>
            </a:r>
            <a:r>
              <a:rPr lang="en-GB">
                <a:latin typeface="Calibri" panose="020F0502020204030204" pitchFamily="34" charset="0"/>
                <a:cs typeface="Calibri" panose="020F0502020204030204" pitchFamily="34" charset="0"/>
                <a:sym typeface="Wingdings" panose="05000000000000000000" pitchFamily="2" charset="2"/>
              </a:rPr>
              <a:t></a:t>
            </a:r>
            <a:r>
              <a:rPr lang="en-GB">
                <a:latin typeface="Calibri" panose="020F0502020204030204" pitchFamily="34" charset="0"/>
                <a:cs typeface="Calibri" panose="020F0502020204030204" pitchFamily="34" charset="0"/>
              </a:rPr>
              <a:t> Define the best element choice in order to improve the physical performance of the ion sources (Ta-based and/or </a:t>
            </a:r>
            <a:r>
              <a:rPr lang="en-GB" err="1">
                <a:latin typeface="Calibri" panose="020F0502020204030204" pitchFamily="34" charset="0"/>
                <a:cs typeface="Calibri" panose="020F0502020204030204" pitchFamily="34" charset="0"/>
              </a:rPr>
              <a:t>Nb</a:t>
            </a:r>
            <a:r>
              <a:rPr lang="en-GB">
                <a:latin typeface="Calibri" panose="020F0502020204030204" pitchFamily="34" charset="0"/>
                <a:cs typeface="Calibri" panose="020F0502020204030204" pitchFamily="34" charset="0"/>
              </a:rPr>
              <a:t>-based alloys) or to solve the fabrication defects related to pure metals production (W-based and/or Mo-based alloys).</a:t>
            </a:r>
          </a:p>
          <a:p>
            <a:pPr marL="174625" indent="-174625" algn="just"/>
            <a:endParaRPr lang="en-GB" sz="1050">
              <a:latin typeface="Arial" panose="020B0604020202020204" pitchFamily="34" charset="0"/>
              <a:cs typeface="Arial" panose="020B0604020202020204" pitchFamily="34" charset="0"/>
            </a:endParaRPr>
          </a:p>
        </p:txBody>
      </p:sp>
      <p:pic>
        <p:nvPicPr>
          <p:cNvPr id="72" name="Immagine 7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744562" y="3891859"/>
            <a:ext cx="992053" cy="1822897"/>
          </a:xfrm>
          <a:prstGeom prst="rect">
            <a:avLst/>
          </a:prstGeom>
        </p:spPr>
      </p:pic>
      <p:pic>
        <p:nvPicPr>
          <p:cNvPr id="73" name="Immagine 72"/>
          <p:cNvPicPr>
            <a:picLocks noChangeAspect="1"/>
          </p:cNvPicPr>
          <p:nvPr/>
        </p:nvPicPr>
        <p:blipFill rotWithShape="1">
          <a:blip r:embed="rId5" cstate="print">
            <a:grayscl/>
            <a:extLst>
              <a:ext uri="{BEBA8EAE-BF5A-486C-A8C5-ECC9F3942E4B}">
                <a14:imgProps xmlns:a14="http://schemas.microsoft.com/office/drawing/2010/main">
                  <a14:imgLayer r:embed="rId6">
                    <a14:imgEffect>
                      <a14:colorTemperature colorTemp="2092"/>
                    </a14:imgEffect>
                  </a14:imgLayer>
                </a14:imgProps>
              </a:ext>
              <a:ext uri="{28A0092B-C50C-407E-A947-70E740481C1C}">
                <a14:useLocalDpi xmlns:a14="http://schemas.microsoft.com/office/drawing/2010/main" val="0"/>
              </a:ext>
            </a:extLst>
          </a:blip>
          <a:srcRect l="15759" t="1373" r="18141" b="-8075"/>
          <a:stretch/>
        </p:blipFill>
        <p:spPr>
          <a:xfrm rot="5400000">
            <a:off x="81981" y="1498286"/>
            <a:ext cx="1535451" cy="1858925"/>
          </a:xfrm>
          <a:prstGeom prst="rect">
            <a:avLst/>
          </a:prstGeom>
          <a:effectLst>
            <a:softEdge rad="101600"/>
          </a:effectLst>
        </p:spPr>
      </p:pic>
      <p:grpSp>
        <p:nvGrpSpPr>
          <p:cNvPr id="74" name="Gruppo 73"/>
          <p:cNvGrpSpPr/>
          <p:nvPr/>
        </p:nvGrpSpPr>
        <p:grpSpPr>
          <a:xfrm>
            <a:off x="1392504" y="2455682"/>
            <a:ext cx="2301677" cy="1593432"/>
            <a:chOff x="1718734" y="2171960"/>
            <a:chExt cx="2112023" cy="1475480"/>
          </a:xfrm>
        </p:grpSpPr>
        <p:pic>
          <p:nvPicPr>
            <p:cNvPr id="75" name="Immagine 74"/>
            <p:cNvPicPr>
              <a:picLocks noChangeAspect="1"/>
            </p:cNvPicPr>
            <p:nvPr/>
          </p:nvPicPr>
          <p:blipFill rotWithShape="1">
            <a:blip r:embed="rId7" cstate="print">
              <a:extLst>
                <a:ext uri="{BEBA8EAE-BF5A-486C-A8C5-ECC9F3942E4B}">
                  <a14:imgProps xmlns:a14="http://schemas.microsoft.com/office/drawing/2010/main">
                    <a14:imgLayer r:embed="rId8">
                      <a14:imgEffect>
                        <a14:brightnessContrast bright="37000" contrast="35000"/>
                      </a14:imgEffect>
                    </a14:imgLayer>
                  </a14:imgProps>
                </a:ext>
                <a:ext uri="{28A0092B-C50C-407E-A947-70E740481C1C}">
                  <a14:useLocalDpi xmlns:a14="http://schemas.microsoft.com/office/drawing/2010/main" val="0"/>
                </a:ext>
              </a:extLst>
            </a:blip>
            <a:srcRect b="6852"/>
            <a:stretch/>
          </p:blipFill>
          <p:spPr>
            <a:xfrm>
              <a:off x="1718734" y="2171960"/>
              <a:ext cx="2112023" cy="1475480"/>
            </a:xfrm>
            <a:prstGeom prst="rect">
              <a:avLst/>
            </a:prstGeom>
          </p:spPr>
        </p:pic>
        <p:pic>
          <p:nvPicPr>
            <p:cNvPr id="76" name="Immagine 75"/>
            <p:cNvPicPr>
              <a:picLocks noChangeAspect="1"/>
            </p:cNvPicPr>
            <p:nvPr/>
          </p:nvPicPr>
          <p:blipFill rotWithShape="1">
            <a:blip r:embed="rId7" cstate="print">
              <a:extLst>
                <a:ext uri="{BEBA8EAE-BF5A-486C-A8C5-ECC9F3942E4B}">
                  <a14:imgProps xmlns:a14="http://schemas.microsoft.com/office/drawing/2010/main">
                    <a14:imgLayer r:embed="rId8">
                      <a14:imgEffect>
                        <a14:brightnessContrast bright="37000" contrast="35000"/>
                      </a14:imgEffect>
                    </a14:imgLayer>
                  </a14:imgProps>
                </a:ext>
                <a:ext uri="{28A0092B-C50C-407E-A947-70E740481C1C}">
                  <a14:useLocalDpi xmlns:a14="http://schemas.microsoft.com/office/drawing/2010/main" val="0"/>
                </a:ext>
              </a:extLst>
            </a:blip>
            <a:srcRect l="1082" t="95554" r="79997" b="-1167"/>
            <a:stretch/>
          </p:blipFill>
          <p:spPr>
            <a:xfrm>
              <a:off x="1749308" y="3556790"/>
              <a:ext cx="399626" cy="88900"/>
            </a:xfrm>
            <a:prstGeom prst="rect">
              <a:avLst/>
            </a:prstGeom>
          </p:spPr>
        </p:pic>
      </p:grpSp>
      <p:pic>
        <p:nvPicPr>
          <p:cNvPr id="78" name="Immagine 77">
            <a:extLst>
              <a:ext uri="{FF2B5EF4-FFF2-40B4-BE49-F238E27FC236}">
                <a16:creationId xmlns:a16="http://schemas.microsoft.com/office/drawing/2014/main" id="{00C7D38A-FB8F-4700-829A-C2AE48DCD394}"/>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8881276" y="3897547"/>
            <a:ext cx="2673309" cy="2113492"/>
          </a:xfrm>
          <a:prstGeom prst="rect">
            <a:avLst/>
          </a:prstGeom>
          <a:ln>
            <a:solidFill>
              <a:sysClr val="windowText" lastClr="000000"/>
            </a:solidFill>
          </a:ln>
        </p:spPr>
      </p:pic>
      <p:pic>
        <p:nvPicPr>
          <p:cNvPr id="79" name="Immagine 78"/>
          <p:cNvPicPr>
            <a:picLocks noChangeAspect="1"/>
          </p:cNvPicPr>
          <p:nvPr/>
        </p:nvPicPr>
        <p:blipFill rotWithShape="1">
          <a:blip r:embed="rId10" cstate="print">
            <a:extLst>
              <a:ext uri="{28A0092B-C50C-407E-A947-70E740481C1C}">
                <a14:useLocalDpi xmlns:a14="http://schemas.microsoft.com/office/drawing/2010/main" val="0"/>
              </a:ext>
            </a:extLst>
          </a:blip>
          <a:srcRect l="33133" t="36106" r="39221" b="44098"/>
          <a:stretch/>
        </p:blipFill>
        <p:spPr>
          <a:xfrm rot="5400000">
            <a:off x="8495061" y="2492845"/>
            <a:ext cx="1668542" cy="896112"/>
          </a:xfrm>
          <a:prstGeom prst="rect">
            <a:avLst/>
          </a:prstGeom>
          <a:ln w="57150">
            <a:solidFill>
              <a:srgbClr val="00B050"/>
            </a:solidFill>
          </a:ln>
        </p:spPr>
      </p:pic>
      <p:sp>
        <p:nvSpPr>
          <p:cNvPr id="81" name="CasellaDiTesto 80"/>
          <p:cNvSpPr txBox="1"/>
          <p:nvPr/>
        </p:nvSpPr>
        <p:spPr>
          <a:xfrm>
            <a:off x="-11624" y="1499934"/>
            <a:ext cx="2021990" cy="584775"/>
          </a:xfrm>
          <a:prstGeom prst="rect">
            <a:avLst/>
          </a:prstGeom>
          <a:solidFill>
            <a:sysClr val="window" lastClr="FFFFFF">
              <a:lumMod val="95000"/>
            </a:sysClr>
          </a:solidFill>
          <a:effectLst>
            <a:softEdge rad="63500"/>
          </a:effectLst>
        </p:spPr>
        <p:txBody>
          <a:bodyPr wrap="square" rtlCol="0">
            <a:spAutoFit/>
          </a:bodyPr>
          <a:lstStyle/>
          <a:p>
            <a:pPr marL="0" marR="0" lvl="0" indent="0" algn="r" defTabSz="914400" eaLnBrk="1" fontAlgn="auto" latinLnBrk="0" hangingPunct="1">
              <a:lnSpc>
                <a:spcPct val="100000"/>
              </a:lnSpc>
              <a:spcBef>
                <a:spcPts val="0"/>
              </a:spcBef>
              <a:spcAft>
                <a:spcPts val="0"/>
              </a:spcAft>
              <a:buClrTx/>
              <a:buSzTx/>
              <a:buFontTx/>
              <a:buNone/>
              <a:tabLst/>
              <a:defRPr/>
            </a:pPr>
            <a:r>
              <a:rPr kumimoji="0" lang="it-IT" sz="1600" b="1" i="1" u="none" strike="noStrike" kern="0" cap="none" spc="0" normalizeH="0" baseline="0" noProof="0">
                <a:ln>
                  <a:noFill/>
                </a:ln>
                <a:solidFill>
                  <a:prstClr val="black"/>
                </a:solidFill>
                <a:effectLst/>
                <a:uLnTx/>
                <a:uFillTx/>
                <a:latin typeface="Calibri"/>
              </a:rPr>
              <a:t>Production</a:t>
            </a:r>
            <a:r>
              <a:rPr kumimoji="0" lang="it-IT" sz="1600" b="1" i="1" u="none" strike="noStrike" kern="0" cap="none" spc="0" normalizeH="0" noProof="0">
                <a:ln>
                  <a:noFill/>
                </a:ln>
                <a:solidFill>
                  <a:prstClr val="black"/>
                </a:solidFill>
                <a:effectLst/>
                <a:uLnTx/>
                <a:uFillTx/>
                <a:latin typeface="Calibri"/>
              </a:rPr>
              <a:t> </a:t>
            </a:r>
            <a:r>
              <a:rPr kumimoji="0" lang="it-IT" sz="1600" b="1" i="1" u="none" strike="noStrike" kern="0" cap="none" spc="0" normalizeH="0" baseline="0" noProof="0">
                <a:ln>
                  <a:noFill/>
                </a:ln>
                <a:solidFill>
                  <a:prstClr val="black"/>
                </a:solidFill>
                <a:effectLst/>
                <a:uLnTx/>
                <a:uFillTx/>
                <a:latin typeface="Calibri"/>
              </a:rPr>
              <a:t>&amp; </a:t>
            </a:r>
            <a:r>
              <a:rPr kumimoji="0" lang="en-GB" sz="1600" b="1" i="1" u="none" strike="noStrike" kern="0" cap="none" spc="0" normalizeH="0" baseline="0" noProof="0">
                <a:ln>
                  <a:noFill/>
                </a:ln>
                <a:solidFill>
                  <a:prstClr val="black"/>
                </a:solidFill>
                <a:effectLst/>
                <a:uLnTx/>
                <a:uFillTx/>
                <a:latin typeface="Calibri"/>
              </a:rPr>
              <a:t>Process </a:t>
            </a:r>
          </a:p>
          <a:p>
            <a:pPr marL="0" marR="0" lvl="0" indent="0" algn="r" defTabSz="914400" eaLnBrk="1" fontAlgn="auto" latinLnBrk="0" hangingPunct="1">
              <a:lnSpc>
                <a:spcPct val="100000"/>
              </a:lnSpc>
              <a:spcBef>
                <a:spcPts val="0"/>
              </a:spcBef>
              <a:spcAft>
                <a:spcPts val="0"/>
              </a:spcAft>
              <a:buClrTx/>
              <a:buSzTx/>
              <a:buFontTx/>
              <a:buNone/>
              <a:tabLst/>
              <a:defRPr/>
            </a:pPr>
            <a:r>
              <a:rPr kumimoji="0" lang="en-GB" sz="1600" b="1" i="1" u="none" strike="noStrike" kern="0" cap="none" spc="0" normalizeH="0" baseline="0" noProof="0">
                <a:ln>
                  <a:noFill/>
                </a:ln>
                <a:solidFill>
                  <a:prstClr val="black"/>
                </a:solidFill>
                <a:effectLst/>
                <a:uLnTx/>
                <a:uFillTx/>
                <a:latin typeface="Calibri"/>
              </a:rPr>
              <a:t>Parameters tuning</a:t>
            </a:r>
          </a:p>
        </p:txBody>
      </p:sp>
      <p:sp>
        <p:nvSpPr>
          <p:cNvPr id="82" name="CasellaDiTesto 81"/>
          <p:cNvSpPr txBox="1"/>
          <p:nvPr/>
        </p:nvSpPr>
        <p:spPr>
          <a:xfrm>
            <a:off x="51539" y="3063430"/>
            <a:ext cx="1592039" cy="1077218"/>
          </a:xfrm>
          <a:prstGeom prst="rect">
            <a:avLst/>
          </a:prstGeom>
          <a:solidFill>
            <a:sysClr val="window" lastClr="FFFFFF">
              <a:lumMod val="95000"/>
            </a:sysClr>
          </a:solidFill>
          <a:effectLst>
            <a:softEdge rad="63500"/>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600" b="1" i="1" u="none" strike="noStrike" kern="0" cap="none" spc="0" normalizeH="0" baseline="0" noProof="0">
                <a:ln>
                  <a:noFill/>
                </a:ln>
                <a:solidFill>
                  <a:prstClr val="black"/>
                </a:solidFill>
                <a:effectLst/>
                <a:uLnTx/>
                <a:uFillTx/>
                <a:latin typeface="Calibri"/>
              </a:rPr>
              <a:t>Microstructural </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600" b="1" i="1" u="none" strike="noStrike" kern="0" cap="none" spc="0" normalizeH="0" baseline="0" noProof="0">
                <a:ln>
                  <a:noFill/>
                </a:ln>
                <a:solidFill>
                  <a:prstClr val="black"/>
                </a:solidFill>
                <a:effectLst/>
                <a:uLnTx/>
                <a:uFillTx/>
                <a:latin typeface="Calibri"/>
              </a:rPr>
              <a:t>&amp; Surfaces morphology analyses</a:t>
            </a:r>
          </a:p>
        </p:txBody>
      </p:sp>
      <p:sp>
        <p:nvSpPr>
          <p:cNvPr id="83" name="CasellaDiTesto 82"/>
          <p:cNvSpPr txBox="1"/>
          <p:nvPr/>
        </p:nvSpPr>
        <p:spPr>
          <a:xfrm>
            <a:off x="489374" y="4655085"/>
            <a:ext cx="2688823" cy="584775"/>
          </a:xfrm>
          <a:prstGeom prst="rect">
            <a:avLst/>
          </a:prstGeom>
          <a:solidFill>
            <a:sysClr val="window" lastClr="FFFFFF">
              <a:lumMod val="95000"/>
            </a:sysClr>
          </a:solidFill>
          <a:effectLst>
            <a:softEdge rad="63500"/>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600" b="1" i="1" u="none" strike="noStrike" kern="0" cap="none" spc="0" normalizeH="0" baseline="0" noProof="0">
                <a:ln>
                  <a:noFill/>
                </a:ln>
                <a:solidFill>
                  <a:prstClr val="black"/>
                </a:solidFill>
                <a:effectLst/>
                <a:uLnTx/>
                <a:uFillTx/>
                <a:latin typeface="Calibri"/>
              </a:rPr>
              <a:t>RT &amp; HT Thermal &amp; Electrical Characterization</a:t>
            </a:r>
          </a:p>
        </p:txBody>
      </p:sp>
      <p:sp>
        <p:nvSpPr>
          <p:cNvPr id="84" name="CasellaDiTesto 83"/>
          <p:cNvSpPr txBox="1"/>
          <p:nvPr/>
        </p:nvSpPr>
        <p:spPr>
          <a:xfrm>
            <a:off x="4748856" y="5671688"/>
            <a:ext cx="1686596" cy="830997"/>
          </a:xfrm>
          <a:prstGeom prst="rect">
            <a:avLst/>
          </a:prstGeom>
          <a:solidFill>
            <a:sysClr val="window" lastClr="FFFFFF">
              <a:lumMod val="95000"/>
            </a:sysClr>
          </a:solidFill>
          <a:effectLst>
            <a:softEdge rad="63500"/>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sz="1600" b="1" i="1" u="none" strike="noStrike" kern="0" cap="none" spc="0" normalizeH="0" baseline="0" noProof="0">
                <a:ln>
                  <a:noFill/>
                </a:ln>
                <a:solidFill>
                  <a:prstClr val="black"/>
                </a:solidFill>
                <a:effectLst/>
                <a:uLnTx/>
                <a:uFillTx/>
                <a:latin typeface="Calibri"/>
              </a:rPr>
              <a:t>RT &amp; HT </a:t>
            </a:r>
          </a:p>
          <a:p>
            <a:pPr marL="0" marR="0" lvl="0" indent="0" defTabSz="914400" eaLnBrk="1" fontAlgn="auto" latinLnBrk="0" hangingPunct="1">
              <a:lnSpc>
                <a:spcPct val="100000"/>
              </a:lnSpc>
              <a:spcBef>
                <a:spcPts val="0"/>
              </a:spcBef>
              <a:spcAft>
                <a:spcPts val="0"/>
              </a:spcAft>
              <a:buClrTx/>
              <a:buSzTx/>
              <a:buFontTx/>
              <a:buNone/>
              <a:tabLst/>
              <a:defRPr/>
            </a:pPr>
            <a:r>
              <a:rPr kumimoji="0" lang="en-GB" sz="1600" b="1" i="1" u="none" strike="noStrike" kern="0" cap="none" spc="0" normalizeH="0" baseline="0" noProof="0">
                <a:ln>
                  <a:noFill/>
                </a:ln>
                <a:solidFill>
                  <a:prstClr val="black"/>
                </a:solidFill>
                <a:effectLst/>
                <a:uLnTx/>
                <a:uFillTx/>
                <a:latin typeface="Calibri"/>
              </a:rPr>
              <a:t>Mechanical Characterization</a:t>
            </a:r>
          </a:p>
        </p:txBody>
      </p:sp>
      <p:cxnSp>
        <p:nvCxnSpPr>
          <p:cNvPr id="86" name="Connettore diritto 85"/>
          <p:cNvCxnSpPr>
            <a:endCxn id="79" idx="3"/>
          </p:cNvCxnSpPr>
          <p:nvPr/>
        </p:nvCxnSpPr>
        <p:spPr>
          <a:xfrm flipH="1" flipV="1">
            <a:off x="9329332" y="3775172"/>
            <a:ext cx="348139" cy="1224541"/>
          </a:xfrm>
          <a:prstGeom prst="line">
            <a:avLst/>
          </a:prstGeom>
          <a:noFill/>
          <a:ln w="57150" cap="flat" cmpd="sng" algn="ctr">
            <a:solidFill>
              <a:srgbClr val="00B050"/>
            </a:solidFill>
            <a:prstDash val="solid"/>
            <a:headEnd type="oval"/>
          </a:ln>
          <a:effectLst/>
        </p:spPr>
      </p:cxnSp>
      <p:sp>
        <p:nvSpPr>
          <p:cNvPr id="88" name="Rettangolo 87"/>
          <p:cNvSpPr/>
          <p:nvPr/>
        </p:nvSpPr>
        <p:spPr>
          <a:xfrm>
            <a:off x="8813604" y="1813411"/>
            <a:ext cx="1029449" cy="261610"/>
          </a:xfrm>
          <a:prstGeom prst="rect">
            <a:avLst/>
          </a:prstGeom>
        </p:spPr>
        <p:txBody>
          <a:bodyPr wrap="none">
            <a:spAutoFit/>
          </a:bodyPr>
          <a:lstStyle/>
          <a:p>
            <a:r>
              <a:rPr lang="it-IT" sz="1100" b="1" i="1">
                <a:solidFill>
                  <a:prstClr val="black"/>
                </a:solidFill>
                <a:latin typeface="Calibri"/>
              </a:rPr>
              <a:t>AM </a:t>
            </a:r>
            <a:r>
              <a:rPr lang="it-IT" sz="1100" b="1" i="1" err="1">
                <a:solidFill>
                  <a:prstClr val="black"/>
                </a:solidFill>
                <a:latin typeface="Calibri"/>
              </a:rPr>
              <a:t>Mo</a:t>
            </a:r>
            <a:r>
              <a:rPr lang="it-IT" sz="1100" b="1" i="1">
                <a:solidFill>
                  <a:prstClr val="black"/>
                </a:solidFill>
                <a:latin typeface="Calibri"/>
              </a:rPr>
              <a:t> </a:t>
            </a:r>
            <a:r>
              <a:rPr lang="it-IT" sz="1100" b="1" i="1" err="1">
                <a:solidFill>
                  <a:prstClr val="black"/>
                </a:solidFill>
                <a:latin typeface="Calibri"/>
              </a:rPr>
              <a:t>Anode</a:t>
            </a:r>
            <a:endParaRPr lang="it-IT" sz="1100" b="1" i="1">
              <a:solidFill>
                <a:prstClr val="black"/>
              </a:solidFill>
              <a:latin typeface="Calibri"/>
            </a:endParaRPr>
          </a:p>
        </p:txBody>
      </p:sp>
      <p:pic>
        <p:nvPicPr>
          <p:cNvPr id="90" name="Immagine 89"/>
          <p:cNvPicPr>
            <a:picLocks noChangeAspect="1"/>
          </p:cNvPicPr>
          <p:nvPr/>
        </p:nvPicPr>
        <p:blipFill rotWithShape="1">
          <a:blip r:embed="rId11" cstate="print">
            <a:extLst>
              <a:ext uri="{28A0092B-C50C-407E-A947-70E740481C1C}">
                <a14:useLocalDpi xmlns:a14="http://schemas.microsoft.com/office/drawing/2010/main" val="0"/>
              </a:ext>
            </a:extLst>
          </a:blip>
          <a:srcRect l="16362" t="30704" r="15970" b="31747"/>
          <a:stretch/>
        </p:blipFill>
        <p:spPr>
          <a:xfrm>
            <a:off x="2081165" y="5345927"/>
            <a:ext cx="1824335" cy="893135"/>
          </a:xfrm>
          <a:prstGeom prst="rect">
            <a:avLst/>
          </a:prstGeom>
          <a:effectLst>
            <a:softEdge rad="63500"/>
          </a:effectLst>
        </p:spPr>
      </p:pic>
      <p:grpSp>
        <p:nvGrpSpPr>
          <p:cNvPr id="95" name="Gruppo 94"/>
          <p:cNvGrpSpPr>
            <a:grpSpLocks noChangeAspect="1"/>
          </p:cNvGrpSpPr>
          <p:nvPr/>
        </p:nvGrpSpPr>
        <p:grpSpPr>
          <a:xfrm>
            <a:off x="5664137" y="3980099"/>
            <a:ext cx="950930" cy="1858264"/>
            <a:chOff x="2730810" y="4371192"/>
            <a:chExt cx="1600509" cy="3233134"/>
          </a:xfrm>
        </p:grpSpPr>
        <p:pic>
          <p:nvPicPr>
            <p:cNvPr id="96" name="Immagine 95"/>
            <p:cNvPicPr>
              <a:picLocks noChangeAspect="1"/>
            </p:cNvPicPr>
            <p:nvPr/>
          </p:nvPicPr>
          <p:blipFill>
            <a:blip r:embed="rId12"/>
            <a:stretch>
              <a:fillRect/>
            </a:stretch>
          </p:blipFill>
          <p:spPr>
            <a:xfrm>
              <a:off x="2748380" y="7235739"/>
              <a:ext cx="1575712" cy="368587"/>
            </a:xfrm>
            <a:prstGeom prst="rect">
              <a:avLst/>
            </a:prstGeom>
          </p:spPr>
        </p:pic>
        <p:pic>
          <p:nvPicPr>
            <p:cNvPr id="97" name="Immagine 96"/>
            <p:cNvPicPr>
              <a:picLocks noChangeAspect="1"/>
            </p:cNvPicPr>
            <p:nvPr/>
          </p:nvPicPr>
          <p:blipFill rotWithShape="1">
            <a:blip r:embed="rId13"/>
            <a:srcRect l="11805" r="13649"/>
            <a:stretch/>
          </p:blipFill>
          <p:spPr>
            <a:xfrm>
              <a:off x="2730810" y="4371192"/>
              <a:ext cx="1600509" cy="3233134"/>
            </a:xfrm>
            <a:prstGeom prst="rect">
              <a:avLst/>
            </a:prstGeom>
          </p:spPr>
        </p:pic>
      </p:grpSp>
      <p:pic>
        <p:nvPicPr>
          <p:cNvPr id="98" name="Immagine 97"/>
          <p:cNvPicPr>
            <a:picLocks noChangeAspect="1"/>
          </p:cNvPicPr>
          <p:nvPr/>
        </p:nvPicPr>
        <p:blipFill>
          <a:blip r:embed="rId14" cstate="print">
            <a:extLst>
              <a:ext uri="{BEBA8EAE-BF5A-486C-A8C5-ECC9F3942E4B}">
                <a14:imgProps xmlns:a14="http://schemas.microsoft.com/office/drawing/2010/main">
                  <a14:imgLayer r:embed="rId15">
                    <a14:imgEffect>
                      <a14:saturation sat="400000"/>
                    </a14:imgEffect>
                  </a14:imgLayer>
                </a14:imgProps>
              </a:ext>
              <a:ext uri="{28A0092B-C50C-407E-A947-70E740481C1C}">
                <a14:useLocalDpi xmlns:a14="http://schemas.microsoft.com/office/drawing/2010/main" val="0"/>
              </a:ext>
            </a:extLst>
          </a:blip>
          <a:stretch>
            <a:fillRect/>
          </a:stretch>
        </p:blipFill>
        <p:spPr>
          <a:xfrm>
            <a:off x="9509031" y="6035781"/>
            <a:ext cx="1068379" cy="420721"/>
          </a:xfrm>
          <a:prstGeom prst="rect">
            <a:avLst/>
          </a:prstGeom>
        </p:spPr>
      </p:pic>
      <p:pic>
        <p:nvPicPr>
          <p:cNvPr id="100" name="Immagine 99"/>
          <p:cNvPicPr>
            <a:picLocks noChangeAspect="1"/>
          </p:cNvPicPr>
          <p:nvPr/>
        </p:nvPicPr>
        <p:blipFill rotWithShape="1">
          <a:blip r:embed="rId16"/>
          <a:srcRect l="3743" t="6352" r="4101" b="5707"/>
          <a:stretch/>
        </p:blipFill>
        <p:spPr>
          <a:xfrm>
            <a:off x="3074018" y="4270286"/>
            <a:ext cx="1533610" cy="1112234"/>
          </a:xfrm>
          <a:prstGeom prst="rect">
            <a:avLst/>
          </a:prstGeom>
          <a:solidFill>
            <a:sysClr val="window" lastClr="FFFFFF"/>
          </a:solidFill>
          <a:effectLst>
            <a:softEdge rad="12700"/>
          </a:effectLst>
        </p:spPr>
      </p:pic>
      <p:sp>
        <p:nvSpPr>
          <p:cNvPr id="102" name="CasellaDiTesto 101"/>
          <p:cNvSpPr txBox="1"/>
          <p:nvPr/>
        </p:nvSpPr>
        <p:spPr>
          <a:xfrm>
            <a:off x="10595094" y="5587229"/>
            <a:ext cx="1129037" cy="830997"/>
          </a:xfrm>
          <a:prstGeom prst="rect">
            <a:avLst/>
          </a:prstGeom>
          <a:solidFill>
            <a:sysClr val="window" lastClr="FFFFFF">
              <a:lumMod val="95000"/>
            </a:sysClr>
          </a:solidFill>
          <a:effectLst>
            <a:softEdge rad="63500"/>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1600" b="1" i="1" u="none" strike="noStrike" kern="0" cap="none" spc="0" normalizeH="0" baseline="0" noProof="0" err="1">
                <a:ln>
                  <a:noFill/>
                </a:ln>
                <a:solidFill>
                  <a:prstClr val="black"/>
                </a:solidFill>
                <a:effectLst/>
                <a:uLnTx/>
                <a:uFillTx/>
                <a:latin typeface="Calibri"/>
              </a:rPr>
              <a:t>Prototype</a:t>
            </a:r>
            <a:r>
              <a:rPr kumimoji="0" lang="it-IT" sz="1600" b="1" i="1" u="none" strike="noStrike" kern="0" cap="none" spc="0" normalizeH="0" baseline="0" noProof="0">
                <a:ln>
                  <a:noFill/>
                </a:ln>
                <a:solidFill>
                  <a:prstClr val="black"/>
                </a:solidFill>
                <a:effectLst/>
                <a:uLnTx/>
                <a:uFillTx/>
                <a:latin typeface="Calibri"/>
              </a:rPr>
              <a:t> production &amp; </a:t>
            </a:r>
            <a:r>
              <a:rPr kumimoji="0" lang="it-IT" sz="1600" b="1" i="1" u="none" strike="noStrike" kern="0" cap="none" spc="0" normalizeH="0" baseline="0" noProof="0" err="1">
                <a:ln>
                  <a:noFill/>
                </a:ln>
                <a:solidFill>
                  <a:prstClr val="black"/>
                </a:solidFill>
                <a:effectLst/>
                <a:uLnTx/>
                <a:uFillTx/>
                <a:latin typeface="Calibri"/>
              </a:rPr>
              <a:t>testing</a:t>
            </a:r>
            <a:endParaRPr kumimoji="0" lang="it-IT" sz="1600" b="1" i="1" u="none" strike="noStrike" kern="0" cap="none" spc="0" normalizeH="0" baseline="0" noProof="0">
              <a:ln>
                <a:noFill/>
              </a:ln>
              <a:solidFill>
                <a:prstClr val="black"/>
              </a:solidFill>
              <a:effectLst/>
              <a:uLnTx/>
              <a:uFillTx/>
              <a:latin typeface="Calibri"/>
            </a:endParaRPr>
          </a:p>
        </p:txBody>
      </p:sp>
      <p:pic>
        <p:nvPicPr>
          <p:cNvPr id="103" name="Immagine 102"/>
          <p:cNvPicPr>
            <a:picLocks noChangeAspect="1"/>
          </p:cNvPicPr>
          <p:nvPr/>
        </p:nvPicPr>
        <p:blipFill rotWithShape="1">
          <a:blip r:embed="rId17" cstate="print">
            <a:extLst>
              <a:ext uri="{28A0092B-C50C-407E-A947-70E740481C1C}">
                <a14:useLocalDpi xmlns:a14="http://schemas.microsoft.com/office/drawing/2010/main" val="0"/>
              </a:ext>
            </a:extLst>
          </a:blip>
          <a:srcRect l="13137" t="3309" r="75" b="-17147"/>
          <a:stretch/>
        </p:blipFill>
        <p:spPr>
          <a:xfrm>
            <a:off x="789345" y="2803119"/>
            <a:ext cx="2395425" cy="2356500"/>
          </a:xfrm>
          <a:prstGeom prst="rect">
            <a:avLst/>
          </a:prstGeom>
          <a:effectLst>
            <a:softEdge rad="457200"/>
          </a:effectLst>
        </p:spPr>
      </p:pic>
      <p:sp>
        <p:nvSpPr>
          <p:cNvPr id="104" name="CasellaDiTesto 103"/>
          <p:cNvSpPr txBox="1"/>
          <p:nvPr/>
        </p:nvSpPr>
        <p:spPr>
          <a:xfrm>
            <a:off x="6772203" y="4182310"/>
            <a:ext cx="1618108" cy="584775"/>
          </a:xfrm>
          <a:prstGeom prst="rect">
            <a:avLst/>
          </a:prstGeom>
          <a:solidFill>
            <a:sysClr val="window" lastClr="FFFFFF">
              <a:lumMod val="95000"/>
            </a:sysClr>
          </a:solidFill>
          <a:effectLst>
            <a:softEdge rad="63500"/>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600" b="1" i="1" u="none" strike="noStrike" kern="0" cap="none" spc="0" normalizeH="0" baseline="0" noProof="0">
                <a:ln>
                  <a:noFill/>
                </a:ln>
                <a:solidFill>
                  <a:prstClr val="black"/>
                </a:solidFill>
                <a:effectLst/>
                <a:uLnTx/>
                <a:uFillTx/>
                <a:latin typeface="Calibri"/>
              </a:rPr>
              <a:t>Geometrical Characterization</a:t>
            </a:r>
          </a:p>
        </p:txBody>
      </p:sp>
      <p:pic>
        <p:nvPicPr>
          <p:cNvPr id="105" name="Immagine 104"/>
          <p:cNvPicPr>
            <a:picLocks noChangeAspect="1"/>
          </p:cNvPicPr>
          <p:nvPr/>
        </p:nvPicPr>
        <p:blipFill>
          <a:blip r:embed="rId18"/>
          <a:stretch>
            <a:fillRect/>
          </a:stretch>
        </p:blipFill>
        <p:spPr>
          <a:xfrm>
            <a:off x="6788904" y="5608966"/>
            <a:ext cx="1634734" cy="746769"/>
          </a:xfrm>
          <a:prstGeom prst="rect">
            <a:avLst/>
          </a:prstGeom>
        </p:spPr>
      </p:pic>
      <p:pic>
        <p:nvPicPr>
          <p:cNvPr id="106" name="Immagine 105"/>
          <p:cNvPicPr>
            <a:picLocks noChangeAspect="1"/>
          </p:cNvPicPr>
          <p:nvPr/>
        </p:nvPicPr>
        <p:blipFill rotWithShape="1">
          <a:blip r:embed="rId19"/>
          <a:srcRect r="37654"/>
          <a:stretch/>
        </p:blipFill>
        <p:spPr>
          <a:xfrm>
            <a:off x="6822232" y="4708881"/>
            <a:ext cx="1568079" cy="1097113"/>
          </a:xfrm>
          <a:prstGeom prst="rect">
            <a:avLst/>
          </a:prstGeom>
          <a:solidFill>
            <a:sysClr val="window" lastClr="FFFFFF"/>
          </a:solidFill>
        </p:spPr>
      </p:pic>
      <p:pic>
        <p:nvPicPr>
          <p:cNvPr id="108" name="object 49"/>
          <p:cNvPicPr/>
          <p:nvPr/>
        </p:nvPicPr>
        <p:blipFill>
          <a:blip r:embed="rId20" cstate="print"/>
          <a:stretch>
            <a:fillRect/>
          </a:stretch>
        </p:blipFill>
        <p:spPr>
          <a:xfrm>
            <a:off x="10652344" y="2047385"/>
            <a:ext cx="894630" cy="1718562"/>
          </a:xfrm>
          <a:prstGeom prst="rect">
            <a:avLst/>
          </a:prstGeom>
          <a:ln w="57150">
            <a:solidFill>
              <a:srgbClr val="FF0000"/>
            </a:solidFill>
          </a:ln>
        </p:spPr>
      </p:pic>
      <p:cxnSp>
        <p:nvCxnSpPr>
          <p:cNvPr id="110" name="Connettore diritto 109"/>
          <p:cNvCxnSpPr>
            <a:endCxn id="108" idx="2"/>
          </p:cNvCxnSpPr>
          <p:nvPr/>
        </p:nvCxnSpPr>
        <p:spPr>
          <a:xfrm flipV="1">
            <a:off x="10506171" y="3765947"/>
            <a:ext cx="593488" cy="1473913"/>
          </a:xfrm>
          <a:prstGeom prst="line">
            <a:avLst/>
          </a:prstGeom>
          <a:noFill/>
          <a:ln w="57150" cap="flat" cmpd="sng" algn="ctr">
            <a:solidFill>
              <a:srgbClr val="FF0000"/>
            </a:solidFill>
            <a:prstDash val="solid"/>
            <a:headEnd type="oval"/>
          </a:ln>
          <a:effectLst/>
        </p:spPr>
      </p:cxnSp>
      <p:sp>
        <p:nvSpPr>
          <p:cNvPr id="112" name="Rettangolo 111"/>
          <p:cNvSpPr/>
          <p:nvPr/>
        </p:nvSpPr>
        <p:spPr>
          <a:xfrm>
            <a:off x="10528829" y="1780550"/>
            <a:ext cx="1141659" cy="261610"/>
          </a:xfrm>
          <a:prstGeom prst="rect">
            <a:avLst/>
          </a:prstGeom>
        </p:spPr>
        <p:txBody>
          <a:bodyPr wrap="none">
            <a:spAutoFit/>
          </a:bodyPr>
          <a:lstStyle/>
          <a:p>
            <a:r>
              <a:rPr lang="it-IT" sz="1100" b="1" i="1">
                <a:solidFill>
                  <a:prstClr val="black"/>
                </a:solidFill>
                <a:latin typeface="Calibri"/>
              </a:rPr>
              <a:t>AM </a:t>
            </a:r>
            <a:r>
              <a:rPr lang="it-IT" sz="1100" b="1" i="1" err="1">
                <a:solidFill>
                  <a:prstClr val="black"/>
                </a:solidFill>
                <a:latin typeface="Calibri"/>
              </a:rPr>
              <a:t>Mo</a:t>
            </a:r>
            <a:r>
              <a:rPr lang="it-IT" sz="1100" b="1" i="1">
                <a:solidFill>
                  <a:prstClr val="black"/>
                </a:solidFill>
                <a:latin typeface="Calibri"/>
              </a:rPr>
              <a:t> </a:t>
            </a:r>
            <a:r>
              <a:rPr lang="it-IT" sz="1100" b="1" i="1" err="1">
                <a:solidFill>
                  <a:prstClr val="black"/>
                </a:solidFill>
                <a:latin typeface="Calibri"/>
              </a:rPr>
              <a:t>Cathode</a:t>
            </a:r>
            <a:endParaRPr lang="it-IT" sz="1100" b="1" i="1">
              <a:solidFill>
                <a:prstClr val="black"/>
              </a:solidFill>
              <a:latin typeface="Calibri"/>
            </a:endParaRPr>
          </a:p>
        </p:txBody>
      </p:sp>
      <p:sp>
        <p:nvSpPr>
          <p:cNvPr id="119" name="Rettangolo 118"/>
          <p:cNvSpPr/>
          <p:nvPr/>
        </p:nvSpPr>
        <p:spPr>
          <a:xfrm>
            <a:off x="3858590" y="2217764"/>
            <a:ext cx="4856902" cy="1384995"/>
          </a:xfrm>
          <a:prstGeom prst="rect">
            <a:avLst/>
          </a:prstGeom>
          <a:ln w="28575">
            <a:solidFill>
              <a:schemeClr val="accent1"/>
            </a:solidFill>
          </a:ln>
        </p:spPr>
        <p:txBody>
          <a:bodyPr wrap="square">
            <a:spAutoFit/>
          </a:bodyPr>
          <a:lstStyle/>
          <a:p>
            <a:r>
              <a:rPr lang="en-GB" sz="1600" b="1" i="1" u="sng">
                <a:latin typeface="Calibri" panose="020F0502020204030204" pitchFamily="34" charset="0"/>
                <a:cs typeface="Calibri" panose="020F0502020204030204" pitchFamily="34" charset="0"/>
              </a:rPr>
              <a:t>Quantitative and verifiable output</a:t>
            </a:r>
            <a:r>
              <a:rPr lang="en-GB">
                <a:latin typeface="Calibri" panose="020F0502020204030204" pitchFamily="34" charset="0"/>
                <a:cs typeface="Calibri" panose="020F0502020204030204" pitchFamily="34" charset="0"/>
              </a:rPr>
              <a:t>:</a:t>
            </a:r>
          </a:p>
          <a:p>
            <a:r>
              <a:rPr lang="en-GB" sz="1600">
                <a:latin typeface="Calibri" panose="020F0502020204030204" pitchFamily="34" charset="0"/>
                <a:cs typeface="Calibri" panose="020F0502020204030204" pitchFamily="34" charset="0"/>
              </a:rPr>
              <a:t>Characterization of Refractory metals produced by LPBF</a:t>
            </a:r>
          </a:p>
          <a:p>
            <a:r>
              <a:rPr lang="en-GB" sz="1600">
                <a:latin typeface="Calibri" panose="020F0502020204030204" pitchFamily="34" charset="0"/>
                <a:cs typeface="Calibri" panose="020F0502020204030204" pitchFamily="34" charset="0"/>
                <a:sym typeface="Wingdings" panose="05000000000000000000" pitchFamily="2" charset="2"/>
              </a:rPr>
              <a:t> Metallurgical properties</a:t>
            </a:r>
          </a:p>
          <a:p>
            <a:r>
              <a:rPr lang="en-GB" sz="1600">
                <a:latin typeface="Calibri" panose="020F0502020204030204" pitchFamily="34" charset="0"/>
                <a:cs typeface="Calibri" panose="020F0502020204030204" pitchFamily="34" charset="0"/>
                <a:sym typeface="Wingdings" panose="05000000000000000000" pitchFamily="2" charset="2"/>
              </a:rPr>
              <a:t> Electrical &amp; Thermal properties</a:t>
            </a:r>
          </a:p>
          <a:p>
            <a:r>
              <a:rPr lang="en-GB" sz="1600">
                <a:latin typeface="Calibri" panose="020F0502020204030204" pitchFamily="34" charset="0"/>
                <a:cs typeface="Calibri" panose="020F0502020204030204" pitchFamily="34" charset="0"/>
                <a:sym typeface="Wingdings" panose="05000000000000000000" pitchFamily="2" charset="2"/>
              </a:rPr>
              <a:t> Mechanical properties</a:t>
            </a:r>
          </a:p>
        </p:txBody>
      </p:sp>
      <p:sp>
        <p:nvSpPr>
          <p:cNvPr id="120" name="Rettangolo 119"/>
          <p:cNvSpPr/>
          <p:nvPr/>
        </p:nvSpPr>
        <p:spPr>
          <a:xfrm>
            <a:off x="2394754" y="1532705"/>
            <a:ext cx="6320738" cy="584775"/>
          </a:xfrm>
          <a:prstGeom prst="rect">
            <a:avLst/>
          </a:prstGeom>
          <a:ln w="28575">
            <a:solidFill>
              <a:schemeClr val="accent1"/>
            </a:solidFill>
          </a:ln>
        </p:spPr>
        <p:txBody>
          <a:bodyPr wrap="square">
            <a:spAutoFit/>
          </a:bodyPr>
          <a:lstStyle/>
          <a:p>
            <a:pPr algn="ctr"/>
            <a:r>
              <a:rPr lang="en-GB" sz="1600" b="1" i="1" u="sng">
                <a:latin typeface="Calibri" panose="020F0502020204030204" pitchFamily="34" charset="0"/>
                <a:cs typeface="Calibri" panose="020F0502020204030204" pitchFamily="34" charset="0"/>
              </a:rPr>
              <a:t>State of the Art</a:t>
            </a:r>
            <a:r>
              <a:rPr lang="en-GB" sz="1600" b="1" i="1">
                <a:latin typeface="Calibri" panose="020F0502020204030204" pitchFamily="34" charset="0"/>
                <a:cs typeface="Calibri" panose="020F0502020204030204" pitchFamily="34" charset="0"/>
              </a:rPr>
              <a:t>: Pure Mo and W characterization </a:t>
            </a:r>
          </a:p>
          <a:p>
            <a:pPr algn="ctr"/>
            <a:r>
              <a:rPr lang="en-GB" sz="1600" b="1" i="1">
                <a:latin typeface="Calibri" panose="020F0502020204030204" pitchFamily="34" charset="0"/>
                <a:cs typeface="Calibri" panose="020F0502020204030204" pitchFamily="34" charset="0"/>
              </a:rPr>
              <a:t>DOI: </a:t>
            </a:r>
            <a:r>
              <a:rPr lang="en-GB" sz="1400">
                <a:latin typeface="Calibri" panose="020F0502020204030204" pitchFamily="34" charset="0"/>
                <a:cs typeface="Calibri" panose="020F0502020204030204" pitchFamily="34" charset="0"/>
                <a:hlinkClick r:id="rId21" tooltip="Persistent link using digital object identifier"/>
              </a:rPr>
              <a:t>j.addma.2021.102277</a:t>
            </a:r>
            <a:r>
              <a:rPr lang="en-GB" sz="1400">
                <a:latin typeface="Calibri" panose="020F0502020204030204" pitchFamily="34" charset="0"/>
                <a:cs typeface="Calibri" panose="020F0502020204030204" pitchFamily="34" charset="0"/>
              </a:rPr>
              <a:t> </a:t>
            </a:r>
            <a:r>
              <a:rPr lang="en-GB" sz="1400" b="1">
                <a:latin typeface="Calibri" panose="020F0502020204030204" pitchFamily="34" charset="0"/>
                <a:cs typeface="Calibri" panose="020F0502020204030204" pitchFamily="34" charset="0"/>
              </a:rPr>
              <a:t>; </a:t>
            </a:r>
            <a:r>
              <a:rPr lang="en-GB" sz="1400">
                <a:latin typeface="Calibri" panose="020F0502020204030204" pitchFamily="34" charset="0"/>
                <a:cs typeface="Calibri" panose="020F0502020204030204" pitchFamily="34" charset="0"/>
                <a:hlinkClick r:id="rId22"/>
              </a:rPr>
              <a:t>j.matlet.2021.130763</a:t>
            </a:r>
            <a:r>
              <a:rPr lang="en-GB" sz="1400">
                <a:latin typeface="Calibri" panose="020F0502020204030204" pitchFamily="34" charset="0"/>
                <a:cs typeface="Calibri" panose="020F0502020204030204" pitchFamily="34" charset="0"/>
              </a:rPr>
              <a:t> </a:t>
            </a:r>
            <a:r>
              <a:rPr lang="en-GB" sz="1400" b="1">
                <a:latin typeface="Calibri" panose="020F0502020204030204" pitchFamily="34" charset="0"/>
                <a:cs typeface="Calibri" panose="020F0502020204030204" pitchFamily="34" charset="0"/>
              </a:rPr>
              <a:t>; </a:t>
            </a:r>
            <a:r>
              <a:rPr lang="en-GB" sz="1400">
                <a:latin typeface="Calibri" panose="020F0502020204030204" pitchFamily="34" charset="0"/>
                <a:cs typeface="Calibri" panose="020F0502020204030204" pitchFamily="34" charset="0"/>
                <a:hlinkClick r:id="rId23"/>
              </a:rPr>
              <a:t>10.1007/s00501-021-01109-y</a:t>
            </a:r>
            <a:endParaRPr lang="en-GB" sz="1400" b="1">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656970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1000"/>
                                        <p:tgtEl>
                                          <p:spTgt spid="6"/>
                                        </p:tgtEl>
                                      </p:cBhvr>
                                    </p:animEffect>
                                    <p:anim calcmode="lin" valueType="num">
                                      <p:cBhvr>
                                        <p:cTn id="8" dur="1000" fill="hold"/>
                                        <p:tgtEl>
                                          <p:spTgt spid="6"/>
                                        </p:tgtEl>
                                        <p:attrNameLst>
                                          <p:attrName>ppt_x</p:attrName>
                                        </p:attrNameLst>
                                      </p:cBhvr>
                                      <p:tavLst>
                                        <p:tav tm="0">
                                          <p:val>
                                            <p:strVal val="#ppt_x"/>
                                          </p:val>
                                        </p:tav>
                                        <p:tav tm="100000">
                                          <p:val>
                                            <p:strVal val="#ppt_x"/>
                                          </p:val>
                                        </p:tav>
                                      </p:tavLst>
                                    </p:anim>
                                    <p:anim calcmode="lin" valueType="num">
                                      <p:cBhvr>
                                        <p:cTn id="9" dur="1000" fill="hold"/>
                                        <p:tgtEl>
                                          <p:spTgt spid="6"/>
                                        </p:tgtEl>
                                        <p:attrNameLst>
                                          <p:attrName>ppt_y</p:attrName>
                                        </p:attrNameLst>
                                      </p:cBhvr>
                                      <p:tavLst>
                                        <p:tav tm="0">
                                          <p:val>
                                            <p:strVal val="#ppt_y+.1"/>
                                          </p:val>
                                        </p:tav>
                                        <p:tav tm="100000">
                                          <p:val>
                                            <p:strVal val="#ppt_y"/>
                                          </p:val>
                                        </p:tav>
                                      </p:tavLst>
                                    </p:anim>
                                  </p:childTnLst>
                                </p:cTn>
                              </p:par>
                              <p:par>
                                <p:cTn id="10" presetID="47" presetClass="entr" presetSubtype="0" fill="hold" nodeType="withEffect">
                                  <p:stCondLst>
                                    <p:cond delay="0"/>
                                  </p:stCondLst>
                                  <p:childTnLst>
                                    <p:set>
                                      <p:cBhvr>
                                        <p:cTn id="11" dur="1" fill="hold">
                                          <p:stCondLst>
                                            <p:cond delay="0"/>
                                          </p:stCondLst>
                                        </p:cTn>
                                        <p:tgtEl>
                                          <p:spTgt spid="73"/>
                                        </p:tgtEl>
                                        <p:attrNameLst>
                                          <p:attrName>style.visibility</p:attrName>
                                        </p:attrNameLst>
                                      </p:cBhvr>
                                      <p:to>
                                        <p:strVal val="visible"/>
                                      </p:to>
                                    </p:set>
                                    <p:animEffect transition="in" filter="fade">
                                      <p:cBhvr>
                                        <p:cTn id="12" dur="1000"/>
                                        <p:tgtEl>
                                          <p:spTgt spid="73"/>
                                        </p:tgtEl>
                                      </p:cBhvr>
                                    </p:animEffect>
                                    <p:anim calcmode="lin" valueType="num">
                                      <p:cBhvr>
                                        <p:cTn id="13" dur="1000" fill="hold"/>
                                        <p:tgtEl>
                                          <p:spTgt spid="73"/>
                                        </p:tgtEl>
                                        <p:attrNameLst>
                                          <p:attrName>ppt_x</p:attrName>
                                        </p:attrNameLst>
                                      </p:cBhvr>
                                      <p:tavLst>
                                        <p:tav tm="0">
                                          <p:val>
                                            <p:strVal val="#ppt_x"/>
                                          </p:val>
                                        </p:tav>
                                        <p:tav tm="100000">
                                          <p:val>
                                            <p:strVal val="#ppt_x"/>
                                          </p:val>
                                        </p:tav>
                                      </p:tavLst>
                                    </p:anim>
                                    <p:anim calcmode="lin" valueType="num">
                                      <p:cBhvr>
                                        <p:cTn id="14" dur="1000" fill="hold"/>
                                        <p:tgtEl>
                                          <p:spTgt spid="73"/>
                                        </p:tgtEl>
                                        <p:attrNameLst>
                                          <p:attrName>ppt_y</p:attrName>
                                        </p:attrNameLst>
                                      </p:cBhvr>
                                      <p:tavLst>
                                        <p:tav tm="0">
                                          <p:val>
                                            <p:strVal val="#ppt_y-.1"/>
                                          </p:val>
                                        </p:tav>
                                        <p:tav tm="100000">
                                          <p:val>
                                            <p:strVal val="#ppt_y"/>
                                          </p:val>
                                        </p:tav>
                                      </p:tavLst>
                                    </p:anim>
                                  </p:childTnLst>
                                </p:cTn>
                              </p:par>
                              <p:par>
                                <p:cTn id="15" presetID="31" presetClass="entr" presetSubtype="0" fill="hold" grpId="0" nodeType="withEffect">
                                  <p:stCondLst>
                                    <p:cond delay="0"/>
                                  </p:stCondLst>
                                  <p:childTnLst>
                                    <p:set>
                                      <p:cBhvr>
                                        <p:cTn id="16" dur="1" fill="hold">
                                          <p:stCondLst>
                                            <p:cond delay="0"/>
                                          </p:stCondLst>
                                        </p:cTn>
                                        <p:tgtEl>
                                          <p:spTgt spid="81"/>
                                        </p:tgtEl>
                                        <p:attrNameLst>
                                          <p:attrName>style.visibility</p:attrName>
                                        </p:attrNameLst>
                                      </p:cBhvr>
                                      <p:to>
                                        <p:strVal val="visible"/>
                                      </p:to>
                                    </p:set>
                                    <p:anim calcmode="lin" valueType="num">
                                      <p:cBhvr>
                                        <p:cTn id="17" dur="1000" fill="hold"/>
                                        <p:tgtEl>
                                          <p:spTgt spid="81"/>
                                        </p:tgtEl>
                                        <p:attrNameLst>
                                          <p:attrName>ppt_w</p:attrName>
                                        </p:attrNameLst>
                                      </p:cBhvr>
                                      <p:tavLst>
                                        <p:tav tm="0">
                                          <p:val>
                                            <p:fltVal val="0"/>
                                          </p:val>
                                        </p:tav>
                                        <p:tav tm="100000">
                                          <p:val>
                                            <p:strVal val="#ppt_w"/>
                                          </p:val>
                                        </p:tav>
                                      </p:tavLst>
                                    </p:anim>
                                    <p:anim calcmode="lin" valueType="num">
                                      <p:cBhvr>
                                        <p:cTn id="18" dur="1000" fill="hold"/>
                                        <p:tgtEl>
                                          <p:spTgt spid="81"/>
                                        </p:tgtEl>
                                        <p:attrNameLst>
                                          <p:attrName>ppt_h</p:attrName>
                                        </p:attrNameLst>
                                      </p:cBhvr>
                                      <p:tavLst>
                                        <p:tav tm="0">
                                          <p:val>
                                            <p:fltVal val="0"/>
                                          </p:val>
                                        </p:tav>
                                        <p:tav tm="100000">
                                          <p:val>
                                            <p:strVal val="#ppt_h"/>
                                          </p:val>
                                        </p:tav>
                                      </p:tavLst>
                                    </p:anim>
                                    <p:anim calcmode="lin" valueType="num">
                                      <p:cBhvr>
                                        <p:cTn id="19" dur="1000" fill="hold"/>
                                        <p:tgtEl>
                                          <p:spTgt spid="81"/>
                                        </p:tgtEl>
                                        <p:attrNameLst>
                                          <p:attrName>style.rotation</p:attrName>
                                        </p:attrNameLst>
                                      </p:cBhvr>
                                      <p:tavLst>
                                        <p:tav tm="0">
                                          <p:val>
                                            <p:fltVal val="90"/>
                                          </p:val>
                                        </p:tav>
                                        <p:tav tm="100000">
                                          <p:val>
                                            <p:fltVal val="0"/>
                                          </p:val>
                                        </p:tav>
                                      </p:tavLst>
                                    </p:anim>
                                    <p:animEffect transition="in" filter="fade">
                                      <p:cBhvr>
                                        <p:cTn id="20" dur="1000"/>
                                        <p:tgtEl>
                                          <p:spTgt spid="81"/>
                                        </p:tgtEl>
                                      </p:cBhvr>
                                    </p:animEffect>
                                  </p:childTnLst>
                                </p:cTn>
                              </p:par>
                            </p:childTnLst>
                          </p:cTn>
                        </p:par>
                      </p:childTnLst>
                    </p:cTn>
                  </p:par>
                  <p:par>
                    <p:cTn id="21" fill="hold">
                      <p:stCondLst>
                        <p:cond delay="indefinite"/>
                      </p:stCondLst>
                      <p:childTnLst>
                        <p:par>
                          <p:cTn id="22" fill="hold">
                            <p:stCondLst>
                              <p:cond delay="0"/>
                            </p:stCondLst>
                            <p:childTnLst>
                              <p:par>
                                <p:cTn id="23" presetID="31" presetClass="entr" presetSubtype="0" fill="hold" nodeType="clickEffect">
                                  <p:stCondLst>
                                    <p:cond delay="0"/>
                                  </p:stCondLst>
                                  <p:childTnLst>
                                    <p:set>
                                      <p:cBhvr>
                                        <p:cTn id="24" dur="1" fill="hold">
                                          <p:stCondLst>
                                            <p:cond delay="0"/>
                                          </p:stCondLst>
                                        </p:cTn>
                                        <p:tgtEl>
                                          <p:spTgt spid="103"/>
                                        </p:tgtEl>
                                        <p:attrNameLst>
                                          <p:attrName>style.visibility</p:attrName>
                                        </p:attrNameLst>
                                      </p:cBhvr>
                                      <p:to>
                                        <p:strVal val="visible"/>
                                      </p:to>
                                    </p:set>
                                    <p:anim calcmode="lin" valueType="num">
                                      <p:cBhvr>
                                        <p:cTn id="25" dur="1000" fill="hold"/>
                                        <p:tgtEl>
                                          <p:spTgt spid="103"/>
                                        </p:tgtEl>
                                        <p:attrNameLst>
                                          <p:attrName>ppt_w</p:attrName>
                                        </p:attrNameLst>
                                      </p:cBhvr>
                                      <p:tavLst>
                                        <p:tav tm="0">
                                          <p:val>
                                            <p:fltVal val="0"/>
                                          </p:val>
                                        </p:tav>
                                        <p:tav tm="100000">
                                          <p:val>
                                            <p:strVal val="#ppt_w"/>
                                          </p:val>
                                        </p:tav>
                                      </p:tavLst>
                                    </p:anim>
                                    <p:anim calcmode="lin" valueType="num">
                                      <p:cBhvr>
                                        <p:cTn id="26" dur="1000" fill="hold"/>
                                        <p:tgtEl>
                                          <p:spTgt spid="103"/>
                                        </p:tgtEl>
                                        <p:attrNameLst>
                                          <p:attrName>ppt_h</p:attrName>
                                        </p:attrNameLst>
                                      </p:cBhvr>
                                      <p:tavLst>
                                        <p:tav tm="0">
                                          <p:val>
                                            <p:fltVal val="0"/>
                                          </p:val>
                                        </p:tav>
                                        <p:tav tm="100000">
                                          <p:val>
                                            <p:strVal val="#ppt_h"/>
                                          </p:val>
                                        </p:tav>
                                      </p:tavLst>
                                    </p:anim>
                                    <p:anim calcmode="lin" valueType="num">
                                      <p:cBhvr>
                                        <p:cTn id="27" dur="1000" fill="hold"/>
                                        <p:tgtEl>
                                          <p:spTgt spid="103"/>
                                        </p:tgtEl>
                                        <p:attrNameLst>
                                          <p:attrName>style.rotation</p:attrName>
                                        </p:attrNameLst>
                                      </p:cBhvr>
                                      <p:tavLst>
                                        <p:tav tm="0">
                                          <p:val>
                                            <p:fltVal val="90"/>
                                          </p:val>
                                        </p:tav>
                                        <p:tav tm="100000">
                                          <p:val>
                                            <p:fltVal val="0"/>
                                          </p:val>
                                        </p:tav>
                                      </p:tavLst>
                                    </p:anim>
                                    <p:animEffect transition="in" filter="fade">
                                      <p:cBhvr>
                                        <p:cTn id="28" dur="1000"/>
                                        <p:tgtEl>
                                          <p:spTgt spid="103"/>
                                        </p:tgtEl>
                                      </p:cBhvr>
                                    </p:animEffect>
                                  </p:childTnLst>
                                </p:cTn>
                              </p:par>
                              <p:par>
                                <p:cTn id="29" presetID="22" presetClass="entr" presetSubtype="8" fill="hold" nodeType="withEffect">
                                  <p:stCondLst>
                                    <p:cond delay="0"/>
                                  </p:stCondLst>
                                  <p:childTnLst>
                                    <p:set>
                                      <p:cBhvr>
                                        <p:cTn id="30" dur="1" fill="hold">
                                          <p:stCondLst>
                                            <p:cond delay="0"/>
                                          </p:stCondLst>
                                        </p:cTn>
                                        <p:tgtEl>
                                          <p:spTgt spid="107"/>
                                        </p:tgtEl>
                                        <p:attrNameLst>
                                          <p:attrName>style.visibility</p:attrName>
                                        </p:attrNameLst>
                                      </p:cBhvr>
                                      <p:to>
                                        <p:strVal val="visible"/>
                                      </p:to>
                                    </p:set>
                                    <p:animEffect transition="in" filter="wipe(left)">
                                      <p:cBhvr>
                                        <p:cTn id="31" dur="2000"/>
                                        <p:tgtEl>
                                          <p:spTgt spid="107"/>
                                        </p:tgtEl>
                                      </p:cBhvr>
                                    </p:animEffect>
                                  </p:childTnLst>
                                </p:cTn>
                              </p:par>
                              <p:par>
                                <p:cTn id="32" presetID="9" presetClass="emph" presetSubtype="0" nodeType="withEffect">
                                  <p:stCondLst>
                                    <p:cond delay="0"/>
                                  </p:stCondLst>
                                  <p:childTnLst>
                                    <p:set>
                                      <p:cBhvr rctx="PPT">
                                        <p:cTn id="33" dur="indefinite"/>
                                        <p:tgtEl>
                                          <p:spTgt spid="73"/>
                                        </p:tgtEl>
                                        <p:attrNameLst>
                                          <p:attrName>style.opacity</p:attrName>
                                        </p:attrNameLst>
                                      </p:cBhvr>
                                      <p:to>
                                        <p:strVal val="0.25"/>
                                      </p:to>
                                    </p:set>
                                    <p:animEffect filter="image" prLst="opacity: 0.25">
                                      <p:cBhvr rctx="IE">
                                        <p:cTn id="34" dur="indefinite"/>
                                        <p:tgtEl>
                                          <p:spTgt spid="73"/>
                                        </p:tgtEl>
                                      </p:cBhvr>
                                    </p:animEffect>
                                  </p:childTnLst>
                                </p:cTn>
                              </p:par>
                              <p:par>
                                <p:cTn id="35" presetID="9" presetClass="emph" presetSubtype="0" grpId="1" nodeType="withEffect">
                                  <p:stCondLst>
                                    <p:cond delay="0"/>
                                  </p:stCondLst>
                                  <p:childTnLst>
                                    <p:set>
                                      <p:cBhvr rctx="PPT">
                                        <p:cTn id="36" dur="indefinite"/>
                                        <p:tgtEl>
                                          <p:spTgt spid="81"/>
                                        </p:tgtEl>
                                        <p:attrNameLst>
                                          <p:attrName>style.opacity</p:attrName>
                                        </p:attrNameLst>
                                      </p:cBhvr>
                                      <p:to>
                                        <p:strVal val="0.25"/>
                                      </p:to>
                                    </p:set>
                                    <p:animEffect filter="image" prLst="opacity: 0.25">
                                      <p:cBhvr rctx="IE">
                                        <p:cTn id="37" dur="indefinite"/>
                                        <p:tgtEl>
                                          <p:spTgt spid="81"/>
                                        </p:tgtEl>
                                      </p:cBhvr>
                                    </p:animEffect>
                                  </p:childTnLst>
                                </p:cTn>
                              </p:par>
                              <p:par>
                                <p:cTn id="38" presetID="31" presetClass="entr" presetSubtype="0" fill="hold" grpId="0" nodeType="withEffect">
                                  <p:stCondLst>
                                    <p:cond delay="0"/>
                                  </p:stCondLst>
                                  <p:childTnLst>
                                    <p:set>
                                      <p:cBhvr>
                                        <p:cTn id="39" dur="1" fill="hold">
                                          <p:stCondLst>
                                            <p:cond delay="0"/>
                                          </p:stCondLst>
                                        </p:cTn>
                                        <p:tgtEl>
                                          <p:spTgt spid="82"/>
                                        </p:tgtEl>
                                        <p:attrNameLst>
                                          <p:attrName>style.visibility</p:attrName>
                                        </p:attrNameLst>
                                      </p:cBhvr>
                                      <p:to>
                                        <p:strVal val="visible"/>
                                      </p:to>
                                    </p:set>
                                    <p:anim calcmode="lin" valueType="num">
                                      <p:cBhvr>
                                        <p:cTn id="40" dur="1000" fill="hold"/>
                                        <p:tgtEl>
                                          <p:spTgt spid="82"/>
                                        </p:tgtEl>
                                        <p:attrNameLst>
                                          <p:attrName>ppt_w</p:attrName>
                                        </p:attrNameLst>
                                      </p:cBhvr>
                                      <p:tavLst>
                                        <p:tav tm="0">
                                          <p:val>
                                            <p:fltVal val="0"/>
                                          </p:val>
                                        </p:tav>
                                        <p:tav tm="100000">
                                          <p:val>
                                            <p:strVal val="#ppt_w"/>
                                          </p:val>
                                        </p:tav>
                                      </p:tavLst>
                                    </p:anim>
                                    <p:anim calcmode="lin" valueType="num">
                                      <p:cBhvr>
                                        <p:cTn id="41" dur="1000" fill="hold"/>
                                        <p:tgtEl>
                                          <p:spTgt spid="82"/>
                                        </p:tgtEl>
                                        <p:attrNameLst>
                                          <p:attrName>ppt_h</p:attrName>
                                        </p:attrNameLst>
                                      </p:cBhvr>
                                      <p:tavLst>
                                        <p:tav tm="0">
                                          <p:val>
                                            <p:fltVal val="0"/>
                                          </p:val>
                                        </p:tav>
                                        <p:tav tm="100000">
                                          <p:val>
                                            <p:strVal val="#ppt_h"/>
                                          </p:val>
                                        </p:tav>
                                      </p:tavLst>
                                    </p:anim>
                                    <p:anim calcmode="lin" valueType="num">
                                      <p:cBhvr>
                                        <p:cTn id="42" dur="1000" fill="hold"/>
                                        <p:tgtEl>
                                          <p:spTgt spid="82"/>
                                        </p:tgtEl>
                                        <p:attrNameLst>
                                          <p:attrName>style.rotation</p:attrName>
                                        </p:attrNameLst>
                                      </p:cBhvr>
                                      <p:tavLst>
                                        <p:tav tm="0">
                                          <p:val>
                                            <p:fltVal val="90"/>
                                          </p:val>
                                        </p:tav>
                                        <p:tav tm="100000">
                                          <p:val>
                                            <p:fltVal val="0"/>
                                          </p:val>
                                        </p:tav>
                                      </p:tavLst>
                                    </p:anim>
                                    <p:animEffect transition="in" filter="fade">
                                      <p:cBhvr>
                                        <p:cTn id="43" dur="1000"/>
                                        <p:tgtEl>
                                          <p:spTgt spid="82"/>
                                        </p:tgtEl>
                                      </p:cBhvr>
                                    </p:animEffect>
                                  </p:childTnLst>
                                </p:cTn>
                              </p:par>
                            </p:childTnLst>
                          </p:cTn>
                        </p:par>
                        <p:par>
                          <p:cTn id="44" fill="hold">
                            <p:stCondLst>
                              <p:cond delay="2000"/>
                            </p:stCondLst>
                            <p:childTnLst>
                              <p:par>
                                <p:cTn id="45" presetID="47" presetClass="entr" presetSubtype="0" fill="hold" nodeType="afterEffect">
                                  <p:stCondLst>
                                    <p:cond delay="0"/>
                                  </p:stCondLst>
                                  <p:childTnLst>
                                    <p:set>
                                      <p:cBhvr>
                                        <p:cTn id="46" dur="1" fill="hold">
                                          <p:stCondLst>
                                            <p:cond delay="0"/>
                                          </p:stCondLst>
                                        </p:cTn>
                                        <p:tgtEl>
                                          <p:spTgt spid="74"/>
                                        </p:tgtEl>
                                        <p:attrNameLst>
                                          <p:attrName>style.visibility</p:attrName>
                                        </p:attrNameLst>
                                      </p:cBhvr>
                                      <p:to>
                                        <p:strVal val="visible"/>
                                      </p:to>
                                    </p:set>
                                    <p:animEffect transition="in" filter="fade">
                                      <p:cBhvr>
                                        <p:cTn id="47" dur="1000"/>
                                        <p:tgtEl>
                                          <p:spTgt spid="74"/>
                                        </p:tgtEl>
                                      </p:cBhvr>
                                    </p:animEffect>
                                    <p:anim calcmode="lin" valueType="num">
                                      <p:cBhvr>
                                        <p:cTn id="48" dur="1000" fill="hold"/>
                                        <p:tgtEl>
                                          <p:spTgt spid="74"/>
                                        </p:tgtEl>
                                        <p:attrNameLst>
                                          <p:attrName>ppt_x</p:attrName>
                                        </p:attrNameLst>
                                      </p:cBhvr>
                                      <p:tavLst>
                                        <p:tav tm="0">
                                          <p:val>
                                            <p:strVal val="#ppt_x"/>
                                          </p:val>
                                        </p:tav>
                                        <p:tav tm="100000">
                                          <p:val>
                                            <p:strVal val="#ppt_x"/>
                                          </p:val>
                                        </p:tav>
                                      </p:tavLst>
                                    </p:anim>
                                    <p:anim calcmode="lin" valueType="num">
                                      <p:cBhvr>
                                        <p:cTn id="49" dur="1000" fill="hold"/>
                                        <p:tgtEl>
                                          <p:spTgt spid="74"/>
                                        </p:tgtEl>
                                        <p:attrNameLst>
                                          <p:attrName>ppt_y</p:attrName>
                                        </p:attrNameLst>
                                      </p:cBhvr>
                                      <p:tavLst>
                                        <p:tav tm="0">
                                          <p:val>
                                            <p:strVal val="#ppt_y-.1"/>
                                          </p:val>
                                        </p:tav>
                                        <p:tav tm="100000">
                                          <p:val>
                                            <p:strVal val="#ppt_y"/>
                                          </p:val>
                                        </p:tav>
                                      </p:tavLst>
                                    </p:anim>
                                  </p:childTnLst>
                                </p:cTn>
                              </p:par>
                            </p:childTnLst>
                          </p:cTn>
                        </p:par>
                      </p:childTnLst>
                    </p:cTn>
                  </p:par>
                  <p:par>
                    <p:cTn id="50" fill="hold">
                      <p:stCondLst>
                        <p:cond delay="indefinite"/>
                      </p:stCondLst>
                      <p:childTnLst>
                        <p:par>
                          <p:cTn id="51" fill="hold">
                            <p:stCondLst>
                              <p:cond delay="0"/>
                            </p:stCondLst>
                            <p:childTnLst>
                              <p:par>
                                <p:cTn id="52" presetID="31" presetClass="entr" presetSubtype="0" fill="hold" grpId="0" nodeType="clickEffect">
                                  <p:stCondLst>
                                    <p:cond delay="0"/>
                                  </p:stCondLst>
                                  <p:childTnLst>
                                    <p:set>
                                      <p:cBhvr>
                                        <p:cTn id="53" dur="1" fill="hold">
                                          <p:stCondLst>
                                            <p:cond delay="0"/>
                                          </p:stCondLst>
                                        </p:cTn>
                                        <p:tgtEl>
                                          <p:spTgt spid="83"/>
                                        </p:tgtEl>
                                        <p:attrNameLst>
                                          <p:attrName>style.visibility</p:attrName>
                                        </p:attrNameLst>
                                      </p:cBhvr>
                                      <p:to>
                                        <p:strVal val="visible"/>
                                      </p:to>
                                    </p:set>
                                    <p:anim calcmode="lin" valueType="num">
                                      <p:cBhvr>
                                        <p:cTn id="54" dur="1000" fill="hold"/>
                                        <p:tgtEl>
                                          <p:spTgt spid="83"/>
                                        </p:tgtEl>
                                        <p:attrNameLst>
                                          <p:attrName>ppt_w</p:attrName>
                                        </p:attrNameLst>
                                      </p:cBhvr>
                                      <p:tavLst>
                                        <p:tav tm="0">
                                          <p:val>
                                            <p:fltVal val="0"/>
                                          </p:val>
                                        </p:tav>
                                        <p:tav tm="100000">
                                          <p:val>
                                            <p:strVal val="#ppt_w"/>
                                          </p:val>
                                        </p:tav>
                                      </p:tavLst>
                                    </p:anim>
                                    <p:anim calcmode="lin" valueType="num">
                                      <p:cBhvr>
                                        <p:cTn id="55" dur="1000" fill="hold"/>
                                        <p:tgtEl>
                                          <p:spTgt spid="83"/>
                                        </p:tgtEl>
                                        <p:attrNameLst>
                                          <p:attrName>ppt_h</p:attrName>
                                        </p:attrNameLst>
                                      </p:cBhvr>
                                      <p:tavLst>
                                        <p:tav tm="0">
                                          <p:val>
                                            <p:fltVal val="0"/>
                                          </p:val>
                                        </p:tav>
                                        <p:tav tm="100000">
                                          <p:val>
                                            <p:strVal val="#ppt_h"/>
                                          </p:val>
                                        </p:tav>
                                      </p:tavLst>
                                    </p:anim>
                                    <p:anim calcmode="lin" valueType="num">
                                      <p:cBhvr>
                                        <p:cTn id="56" dur="1000" fill="hold"/>
                                        <p:tgtEl>
                                          <p:spTgt spid="83"/>
                                        </p:tgtEl>
                                        <p:attrNameLst>
                                          <p:attrName>style.rotation</p:attrName>
                                        </p:attrNameLst>
                                      </p:cBhvr>
                                      <p:tavLst>
                                        <p:tav tm="0">
                                          <p:val>
                                            <p:fltVal val="90"/>
                                          </p:val>
                                        </p:tav>
                                        <p:tav tm="100000">
                                          <p:val>
                                            <p:fltVal val="0"/>
                                          </p:val>
                                        </p:tav>
                                      </p:tavLst>
                                    </p:anim>
                                    <p:animEffect transition="in" filter="fade">
                                      <p:cBhvr>
                                        <p:cTn id="57" dur="1000"/>
                                        <p:tgtEl>
                                          <p:spTgt spid="83"/>
                                        </p:tgtEl>
                                      </p:cBhvr>
                                    </p:animEffect>
                                  </p:childTnLst>
                                </p:cTn>
                              </p:par>
                              <p:par>
                                <p:cTn id="58" presetID="9" presetClass="emph" presetSubtype="0" nodeType="withEffect">
                                  <p:stCondLst>
                                    <p:cond delay="0"/>
                                  </p:stCondLst>
                                  <p:childTnLst>
                                    <p:set>
                                      <p:cBhvr rctx="PPT">
                                        <p:cTn id="59" dur="indefinite"/>
                                        <p:tgtEl>
                                          <p:spTgt spid="103"/>
                                        </p:tgtEl>
                                        <p:attrNameLst>
                                          <p:attrName>style.opacity</p:attrName>
                                        </p:attrNameLst>
                                      </p:cBhvr>
                                      <p:to>
                                        <p:strVal val="0.25"/>
                                      </p:to>
                                    </p:set>
                                    <p:animEffect filter="image" prLst="opacity: 0.25">
                                      <p:cBhvr rctx="IE">
                                        <p:cTn id="60" dur="indefinite"/>
                                        <p:tgtEl>
                                          <p:spTgt spid="103"/>
                                        </p:tgtEl>
                                      </p:cBhvr>
                                    </p:animEffect>
                                  </p:childTnLst>
                                </p:cTn>
                              </p:par>
                              <p:par>
                                <p:cTn id="61" presetID="9" presetClass="emph" presetSubtype="0" grpId="1" nodeType="withEffect">
                                  <p:stCondLst>
                                    <p:cond delay="0"/>
                                  </p:stCondLst>
                                  <p:childTnLst>
                                    <p:set>
                                      <p:cBhvr rctx="PPT">
                                        <p:cTn id="62" dur="indefinite"/>
                                        <p:tgtEl>
                                          <p:spTgt spid="82"/>
                                        </p:tgtEl>
                                        <p:attrNameLst>
                                          <p:attrName>style.opacity</p:attrName>
                                        </p:attrNameLst>
                                      </p:cBhvr>
                                      <p:to>
                                        <p:strVal val="0.25"/>
                                      </p:to>
                                    </p:set>
                                    <p:animEffect filter="image" prLst="opacity: 0.25">
                                      <p:cBhvr rctx="IE">
                                        <p:cTn id="63" dur="indefinite"/>
                                        <p:tgtEl>
                                          <p:spTgt spid="82"/>
                                        </p:tgtEl>
                                      </p:cBhvr>
                                    </p:animEffect>
                                  </p:childTnLst>
                                </p:cTn>
                              </p:par>
                              <p:par>
                                <p:cTn id="64" presetID="9" presetClass="emph" presetSubtype="0" nodeType="withEffect">
                                  <p:stCondLst>
                                    <p:cond delay="0"/>
                                  </p:stCondLst>
                                  <p:childTnLst>
                                    <p:set>
                                      <p:cBhvr rctx="PPT">
                                        <p:cTn id="65" dur="indefinite"/>
                                        <p:tgtEl>
                                          <p:spTgt spid="74"/>
                                        </p:tgtEl>
                                        <p:attrNameLst>
                                          <p:attrName>style.opacity</p:attrName>
                                        </p:attrNameLst>
                                      </p:cBhvr>
                                      <p:to>
                                        <p:strVal val="0.25"/>
                                      </p:to>
                                    </p:set>
                                    <p:animEffect filter="image" prLst="opacity: 0.25">
                                      <p:cBhvr rctx="IE">
                                        <p:cTn id="66" dur="indefinite"/>
                                        <p:tgtEl>
                                          <p:spTgt spid="74"/>
                                        </p:tgtEl>
                                      </p:cBhvr>
                                    </p:animEffect>
                                  </p:childTnLst>
                                </p:cTn>
                              </p:par>
                              <p:par>
                                <p:cTn id="67" presetID="42" presetClass="entr" presetSubtype="0" fill="hold" nodeType="withEffect">
                                  <p:stCondLst>
                                    <p:cond delay="0"/>
                                  </p:stCondLst>
                                  <p:childTnLst>
                                    <p:set>
                                      <p:cBhvr>
                                        <p:cTn id="68" dur="1" fill="hold">
                                          <p:stCondLst>
                                            <p:cond delay="0"/>
                                          </p:stCondLst>
                                        </p:cTn>
                                        <p:tgtEl>
                                          <p:spTgt spid="90"/>
                                        </p:tgtEl>
                                        <p:attrNameLst>
                                          <p:attrName>style.visibility</p:attrName>
                                        </p:attrNameLst>
                                      </p:cBhvr>
                                      <p:to>
                                        <p:strVal val="visible"/>
                                      </p:to>
                                    </p:set>
                                    <p:animEffect transition="in" filter="fade">
                                      <p:cBhvr>
                                        <p:cTn id="69" dur="1000"/>
                                        <p:tgtEl>
                                          <p:spTgt spid="90"/>
                                        </p:tgtEl>
                                      </p:cBhvr>
                                    </p:animEffect>
                                    <p:anim calcmode="lin" valueType="num">
                                      <p:cBhvr>
                                        <p:cTn id="70" dur="1000" fill="hold"/>
                                        <p:tgtEl>
                                          <p:spTgt spid="90"/>
                                        </p:tgtEl>
                                        <p:attrNameLst>
                                          <p:attrName>ppt_x</p:attrName>
                                        </p:attrNameLst>
                                      </p:cBhvr>
                                      <p:tavLst>
                                        <p:tav tm="0">
                                          <p:val>
                                            <p:strVal val="#ppt_x"/>
                                          </p:val>
                                        </p:tav>
                                        <p:tav tm="100000">
                                          <p:val>
                                            <p:strVal val="#ppt_x"/>
                                          </p:val>
                                        </p:tav>
                                      </p:tavLst>
                                    </p:anim>
                                    <p:anim calcmode="lin" valueType="num">
                                      <p:cBhvr>
                                        <p:cTn id="71" dur="1000" fill="hold"/>
                                        <p:tgtEl>
                                          <p:spTgt spid="90"/>
                                        </p:tgtEl>
                                        <p:attrNameLst>
                                          <p:attrName>ppt_y</p:attrName>
                                        </p:attrNameLst>
                                      </p:cBhvr>
                                      <p:tavLst>
                                        <p:tav tm="0">
                                          <p:val>
                                            <p:strVal val="#ppt_y+.1"/>
                                          </p:val>
                                        </p:tav>
                                        <p:tav tm="100000">
                                          <p:val>
                                            <p:strVal val="#ppt_y"/>
                                          </p:val>
                                        </p:tav>
                                      </p:tavLst>
                                    </p:anim>
                                  </p:childTnLst>
                                </p:cTn>
                              </p:par>
                              <p:par>
                                <p:cTn id="72" presetID="42" presetClass="entr" presetSubtype="0" fill="hold" nodeType="withEffect">
                                  <p:stCondLst>
                                    <p:cond delay="0"/>
                                  </p:stCondLst>
                                  <p:childTnLst>
                                    <p:set>
                                      <p:cBhvr>
                                        <p:cTn id="73" dur="1" fill="hold">
                                          <p:stCondLst>
                                            <p:cond delay="0"/>
                                          </p:stCondLst>
                                        </p:cTn>
                                        <p:tgtEl>
                                          <p:spTgt spid="100"/>
                                        </p:tgtEl>
                                        <p:attrNameLst>
                                          <p:attrName>style.visibility</p:attrName>
                                        </p:attrNameLst>
                                      </p:cBhvr>
                                      <p:to>
                                        <p:strVal val="visible"/>
                                      </p:to>
                                    </p:set>
                                    <p:animEffect transition="in" filter="fade">
                                      <p:cBhvr>
                                        <p:cTn id="74" dur="1000"/>
                                        <p:tgtEl>
                                          <p:spTgt spid="100"/>
                                        </p:tgtEl>
                                      </p:cBhvr>
                                    </p:animEffect>
                                    <p:anim calcmode="lin" valueType="num">
                                      <p:cBhvr>
                                        <p:cTn id="75" dur="1000" fill="hold"/>
                                        <p:tgtEl>
                                          <p:spTgt spid="100"/>
                                        </p:tgtEl>
                                        <p:attrNameLst>
                                          <p:attrName>ppt_x</p:attrName>
                                        </p:attrNameLst>
                                      </p:cBhvr>
                                      <p:tavLst>
                                        <p:tav tm="0">
                                          <p:val>
                                            <p:strVal val="#ppt_x"/>
                                          </p:val>
                                        </p:tav>
                                        <p:tav tm="100000">
                                          <p:val>
                                            <p:strVal val="#ppt_x"/>
                                          </p:val>
                                        </p:tav>
                                      </p:tavLst>
                                    </p:anim>
                                    <p:anim calcmode="lin" valueType="num">
                                      <p:cBhvr>
                                        <p:cTn id="76" dur="1000" fill="hold"/>
                                        <p:tgtEl>
                                          <p:spTgt spid="100"/>
                                        </p:tgtEl>
                                        <p:attrNameLst>
                                          <p:attrName>ppt_y</p:attrName>
                                        </p:attrNameLst>
                                      </p:cBhvr>
                                      <p:tavLst>
                                        <p:tav tm="0">
                                          <p:val>
                                            <p:strVal val="#ppt_y+.1"/>
                                          </p:val>
                                        </p:tav>
                                        <p:tav tm="100000">
                                          <p:val>
                                            <p:strVal val="#ppt_y"/>
                                          </p:val>
                                        </p:tav>
                                      </p:tavLst>
                                    </p:anim>
                                  </p:childTnLst>
                                </p:cTn>
                              </p:par>
                            </p:childTnLst>
                          </p:cTn>
                        </p:par>
                      </p:childTnLst>
                    </p:cTn>
                  </p:par>
                  <p:par>
                    <p:cTn id="77" fill="hold">
                      <p:stCondLst>
                        <p:cond delay="indefinite"/>
                      </p:stCondLst>
                      <p:childTnLst>
                        <p:par>
                          <p:cTn id="78" fill="hold">
                            <p:stCondLst>
                              <p:cond delay="0"/>
                            </p:stCondLst>
                            <p:childTnLst>
                              <p:par>
                                <p:cTn id="79" presetID="31" presetClass="entr" presetSubtype="0" fill="hold" grpId="0" nodeType="clickEffect">
                                  <p:stCondLst>
                                    <p:cond delay="0"/>
                                  </p:stCondLst>
                                  <p:childTnLst>
                                    <p:set>
                                      <p:cBhvr>
                                        <p:cTn id="80" dur="1" fill="hold">
                                          <p:stCondLst>
                                            <p:cond delay="0"/>
                                          </p:stCondLst>
                                        </p:cTn>
                                        <p:tgtEl>
                                          <p:spTgt spid="84"/>
                                        </p:tgtEl>
                                        <p:attrNameLst>
                                          <p:attrName>style.visibility</p:attrName>
                                        </p:attrNameLst>
                                      </p:cBhvr>
                                      <p:to>
                                        <p:strVal val="visible"/>
                                      </p:to>
                                    </p:set>
                                    <p:anim calcmode="lin" valueType="num">
                                      <p:cBhvr>
                                        <p:cTn id="81" dur="1000" fill="hold"/>
                                        <p:tgtEl>
                                          <p:spTgt spid="84"/>
                                        </p:tgtEl>
                                        <p:attrNameLst>
                                          <p:attrName>ppt_w</p:attrName>
                                        </p:attrNameLst>
                                      </p:cBhvr>
                                      <p:tavLst>
                                        <p:tav tm="0">
                                          <p:val>
                                            <p:fltVal val="0"/>
                                          </p:val>
                                        </p:tav>
                                        <p:tav tm="100000">
                                          <p:val>
                                            <p:strVal val="#ppt_w"/>
                                          </p:val>
                                        </p:tav>
                                      </p:tavLst>
                                    </p:anim>
                                    <p:anim calcmode="lin" valueType="num">
                                      <p:cBhvr>
                                        <p:cTn id="82" dur="1000" fill="hold"/>
                                        <p:tgtEl>
                                          <p:spTgt spid="84"/>
                                        </p:tgtEl>
                                        <p:attrNameLst>
                                          <p:attrName>ppt_h</p:attrName>
                                        </p:attrNameLst>
                                      </p:cBhvr>
                                      <p:tavLst>
                                        <p:tav tm="0">
                                          <p:val>
                                            <p:fltVal val="0"/>
                                          </p:val>
                                        </p:tav>
                                        <p:tav tm="100000">
                                          <p:val>
                                            <p:strVal val="#ppt_h"/>
                                          </p:val>
                                        </p:tav>
                                      </p:tavLst>
                                    </p:anim>
                                    <p:anim calcmode="lin" valueType="num">
                                      <p:cBhvr>
                                        <p:cTn id="83" dur="1000" fill="hold"/>
                                        <p:tgtEl>
                                          <p:spTgt spid="84"/>
                                        </p:tgtEl>
                                        <p:attrNameLst>
                                          <p:attrName>style.rotation</p:attrName>
                                        </p:attrNameLst>
                                      </p:cBhvr>
                                      <p:tavLst>
                                        <p:tav tm="0">
                                          <p:val>
                                            <p:fltVal val="90"/>
                                          </p:val>
                                        </p:tav>
                                        <p:tav tm="100000">
                                          <p:val>
                                            <p:fltVal val="0"/>
                                          </p:val>
                                        </p:tav>
                                      </p:tavLst>
                                    </p:anim>
                                    <p:animEffect transition="in" filter="fade">
                                      <p:cBhvr>
                                        <p:cTn id="84" dur="1000"/>
                                        <p:tgtEl>
                                          <p:spTgt spid="84"/>
                                        </p:tgtEl>
                                      </p:cBhvr>
                                    </p:animEffect>
                                  </p:childTnLst>
                                </p:cTn>
                              </p:par>
                              <p:par>
                                <p:cTn id="85" presetID="9" presetClass="emph" presetSubtype="0" nodeType="withEffect">
                                  <p:stCondLst>
                                    <p:cond delay="0"/>
                                  </p:stCondLst>
                                  <p:childTnLst>
                                    <p:set>
                                      <p:cBhvr rctx="PPT">
                                        <p:cTn id="86" dur="indefinite"/>
                                        <p:tgtEl>
                                          <p:spTgt spid="100"/>
                                        </p:tgtEl>
                                        <p:attrNameLst>
                                          <p:attrName>style.opacity</p:attrName>
                                        </p:attrNameLst>
                                      </p:cBhvr>
                                      <p:to>
                                        <p:strVal val="0.05"/>
                                      </p:to>
                                    </p:set>
                                    <p:animEffect filter="image" prLst="opacity: 0.05">
                                      <p:cBhvr rctx="IE">
                                        <p:cTn id="87" dur="indefinite"/>
                                        <p:tgtEl>
                                          <p:spTgt spid="100"/>
                                        </p:tgtEl>
                                      </p:cBhvr>
                                    </p:animEffect>
                                  </p:childTnLst>
                                </p:cTn>
                              </p:par>
                              <p:par>
                                <p:cTn id="88" presetID="9" presetClass="emph" presetSubtype="0" grpId="1" nodeType="withEffect">
                                  <p:stCondLst>
                                    <p:cond delay="0"/>
                                  </p:stCondLst>
                                  <p:childTnLst>
                                    <p:set>
                                      <p:cBhvr rctx="PPT">
                                        <p:cTn id="89" dur="indefinite"/>
                                        <p:tgtEl>
                                          <p:spTgt spid="83"/>
                                        </p:tgtEl>
                                        <p:attrNameLst>
                                          <p:attrName>style.opacity</p:attrName>
                                        </p:attrNameLst>
                                      </p:cBhvr>
                                      <p:to>
                                        <p:strVal val="0.25"/>
                                      </p:to>
                                    </p:set>
                                    <p:animEffect filter="image" prLst="opacity: 0.25">
                                      <p:cBhvr rctx="IE">
                                        <p:cTn id="90" dur="indefinite"/>
                                        <p:tgtEl>
                                          <p:spTgt spid="83"/>
                                        </p:tgtEl>
                                      </p:cBhvr>
                                    </p:animEffect>
                                  </p:childTnLst>
                                </p:cTn>
                              </p:par>
                              <p:par>
                                <p:cTn id="91" presetID="9" presetClass="emph" presetSubtype="0" nodeType="withEffect">
                                  <p:stCondLst>
                                    <p:cond delay="0"/>
                                  </p:stCondLst>
                                  <p:childTnLst>
                                    <p:set>
                                      <p:cBhvr rctx="PPT">
                                        <p:cTn id="92" dur="indefinite"/>
                                        <p:tgtEl>
                                          <p:spTgt spid="90"/>
                                        </p:tgtEl>
                                        <p:attrNameLst>
                                          <p:attrName>style.opacity</p:attrName>
                                        </p:attrNameLst>
                                      </p:cBhvr>
                                      <p:to>
                                        <p:strVal val="0.25"/>
                                      </p:to>
                                    </p:set>
                                    <p:animEffect filter="image" prLst="opacity: 0.25">
                                      <p:cBhvr rctx="IE">
                                        <p:cTn id="93" dur="indefinite"/>
                                        <p:tgtEl>
                                          <p:spTgt spid="90"/>
                                        </p:tgtEl>
                                      </p:cBhvr>
                                    </p:animEffect>
                                  </p:childTnLst>
                                </p:cTn>
                              </p:par>
                              <p:par>
                                <p:cTn id="94" presetID="42" presetClass="entr" presetSubtype="0" fill="hold" nodeType="withEffect">
                                  <p:stCondLst>
                                    <p:cond delay="0"/>
                                  </p:stCondLst>
                                  <p:childTnLst>
                                    <p:set>
                                      <p:cBhvr>
                                        <p:cTn id="95" dur="1" fill="hold">
                                          <p:stCondLst>
                                            <p:cond delay="0"/>
                                          </p:stCondLst>
                                        </p:cTn>
                                        <p:tgtEl>
                                          <p:spTgt spid="95"/>
                                        </p:tgtEl>
                                        <p:attrNameLst>
                                          <p:attrName>style.visibility</p:attrName>
                                        </p:attrNameLst>
                                      </p:cBhvr>
                                      <p:to>
                                        <p:strVal val="visible"/>
                                      </p:to>
                                    </p:set>
                                    <p:animEffect transition="in" filter="fade">
                                      <p:cBhvr>
                                        <p:cTn id="96" dur="1000"/>
                                        <p:tgtEl>
                                          <p:spTgt spid="95"/>
                                        </p:tgtEl>
                                      </p:cBhvr>
                                    </p:animEffect>
                                    <p:anim calcmode="lin" valueType="num">
                                      <p:cBhvr>
                                        <p:cTn id="97" dur="1000" fill="hold"/>
                                        <p:tgtEl>
                                          <p:spTgt spid="95"/>
                                        </p:tgtEl>
                                        <p:attrNameLst>
                                          <p:attrName>ppt_x</p:attrName>
                                        </p:attrNameLst>
                                      </p:cBhvr>
                                      <p:tavLst>
                                        <p:tav tm="0">
                                          <p:val>
                                            <p:strVal val="#ppt_x"/>
                                          </p:val>
                                        </p:tav>
                                        <p:tav tm="100000">
                                          <p:val>
                                            <p:strVal val="#ppt_x"/>
                                          </p:val>
                                        </p:tav>
                                      </p:tavLst>
                                    </p:anim>
                                    <p:anim calcmode="lin" valueType="num">
                                      <p:cBhvr>
                                        <p:cTn id="98" dur="1000" fill="hold"/>
                                        <p:tgtEl>
                                          <p:spTgt spid="95"/>
                                        </p:tgtEl>
                                        <p:attrNameLst>
                                          <p:attrName>ppt_y</p:attrName>
                                        </p:attrNameLst>
                                      </p:cBhvr>
                                      <p:tavLst>
                                        <p:tav tm="0">
                                          <p:val>
                                            <p:strVal val="#ppt_y+.1"/>
                                          </p:val>
                                        </p:tav>
                                        <p:tav tm="100000">
                                          <p:val>
                                            <p:strVal val="#ppt_y"/>
                                          </p:val>
                                        </p:tav>
                                      </p:tavLst>
                                    </p:anim>
                                  </p:childTnLst>
                                </p:cTn>
                              </p:par>
                              <p:par>
                                <p:cTn id="99" presetID="42" presetClass="entr" presetSubtype="0" fill="hold" nodeType="withEffect">
                                  <p:stCondLst>
                                    <p:cond delay="0"/>
                                  </p:stCondLst>
                                  <p:childTnLst>
                                    <p:set>
                                      <p:cBhvr>
                                        <p:cTn id="100" dur="1" fill="hold">
                                          <p:stCondLst>
                                            <p:cond delay="0"/>
                                          </p:stCondLst>
                                        </p:cTn>
                                        <p:tgtEl>
                                          <p:spTgt spid="72"/>
                                        </p:tgtEl>
                                        <p:attrNameLst>
                                          <p:attrName>style.visibility</p:attrName>
                                        </p:attrNameLst>
                                      </p:cBhvr>
                                      <p:to>
                                        <p:strVal val="visible"/>
                                      </p:to>
                                    </p:set>
                                    <p:animEffect transition="in" filter="fade">
                                      <p:cBhvr>
                                        <p:cTn id="101" dur="1000"/>
                                        <p:tgtEl>
                                          <p:spTgt spid="72"/>
                                        </p:tgtEl>
                                      </p:cBhvr>
                                    </p:animEffect>
                                    <p:anim calcmode="lin" valueType="num">
                                      <p:cBhvr>
                                        <p:cTn id="102" dur="1000" fill="hold"/>
                                        <p:tgtEl>
                                          <p:spTgt spid="72"/>
                                        </p:tgtEl>
                                        <p:attrNameLst>
                                          <p:attrName>ppt_x</p:attrName>
                                        </p:attrNameLst>
                                      </p:cBhvr>
                                      <p:tavLst>
                                        <p:tav tm="0">
                                          <p:val>
                                            <p:strVal val="#ppt_x"/>
                                          </p:val>
                                        </p:tav>
                                        <p:tav tm="100000">
                                          <p:val>
                                            <p:strVal val="#ppt_x"/>
                                          </p:val>
                                        </p:tav>
                                      </p:tavLst>
                                    </p:anim>
                                    <p:anim calcmode="lin" valueType="num">
                                      <p:cBhvr>
                                        <p:cTn id="103" dur="1000" fill="hold"/>
                                        <p:tgtEl>
                                          <p:spTgt spid="72"/>
                                        </p:tgtEl>
                                        <p:attrNameLst>
                                          <p:attrName>ppt_y</p:attrName>
                                        </p:attrNameLst>
                                      </p:cBhvr>
                                      <p:tavLst>
                                        <p:tav tm="0">
                                          <p:val>
                                            <p:strVal val="#ppt_y+.1"/>
                                          </p:val>
                                        </p:tav>
                                        <p:tav tm="100000">
                                          <p:val>
                                            <p:strVal val="#ppt_y"/>
                                          </p:val>
                                        </p:tav>
                                      </p:tavLst>
                                    </p:anim>
                                  </p:childTnLst>
                                </p:cTn>
                              </p:par>
                            </p:childTnLst>
                          </p:cTn>
                        </p:par>
                      </p:childTnLst>
                    </p:cTn>
                  </p:par>
                  <p:par>
                    <p:cTn id="104" fill="hold">
                      <p:stCondLst>
                        <p:cond delay="indefinite"/>
                      </p:stCondLst>
                      <p:childTnLst>
                        <p:par>
                          <p:cTn id="105" fill="hold">
                            <p:stCondLst>
                              <p:cond delay="0"/>
                            </p:stCondLst>
                            <p:childTnLst>
                              <p:par>
                                <p:cTn id="106" presetID="31" presetClass="entr" presetSubtype="0" fill="hold" grpId="0" nodeType="clickEffect">
                                  <p:stCondLst>
                                    <p:cond delay="0"/>
                                  </p:stCondLst>
                                  <p:childTnLst>
                                    <p:set>
                                      <p:cBhvr>
                                        <p:cTn id="107" dur="1" fill="hold">
                                          <p:stCondLst>
                                            <p:cond delay="0"/>
                                          </p:stCondLst>
                                        </p:cTn>
                                        <p:tgtEl>
                                          <p:spTgt spid="104"/>
                                        </p:tgtEl>
                                        <p:attrNameLst>
                                          <p:attrName>style.visibility</p:attrName>
                                        </p:attrNameLst>
                                      </p:cBhvr>
                                      <p:to>
                                        <p:strVal val="visible"/>
                                      </p:to>
                                    </p:set>
                                    <p:anim calcmode="lin" valueType="num">
                                      <p:cBhvr>
                                        <p:cTn id="108" dur="1000" fill="hold"/>
                                        <p:tgtEl>
                                          <p:spTgt spid="104"/>
                                        </p:tgtEl>
                                        <p:attrNameLst>
                                          <p:attrName>ppt_w</p:attrName>
                                        </p:attrNameLst>
                                      </p:cBhvr>
                                      <p:tavLst>
                                        <p:tav tm="0">
                                          <p:val>
                                            <p:fltVal val="0"/>
                                          </p:val>
                                        </p:tav>
                                        <p:tav tm="100000">
                                          <p:val>
                                            <p:strVal val="#ppt_w"/>
                                          </p:val>
                                        </p:tav>
                                      </p:tavLst>
                                    </p:anim>
                                    <p:anim calcmode="lin" valueType="num">
                                      <p:cBhvr>
                                        <p:cTn id="109" dur="1000" fill="hold"/>
                                        <p:tgtEl>
                                          <p:spTgt spid="104"/>
                                        </p:tgtEl>
                                        <p:attrNameLst>
                                          <p:attrName>ppt_h</p:attrName>
                                        </p:attrNameLst>
                                      </p:cBhvr>
                                      <p:tavLst>
                                        <p:tav tm="0">
                                          <p:val>
                                            <p:fltVal val="0"/>
                                          </p:val>
                                        </p:tav>
                                        <p:tav tm="100000">
                                          <p:val>
                                            <p:strVal val="#ppt_h"/>
                                          </p:val>
                                        </p:tav>
                                      </p:tavLst>
                                    </p:anim>
                                    <p:anim calcmode="lin" valueType="num">
                                      <p:cBhvr>
                                        <p:cTn id="110" dur="1000" fill="hold"/>
                                        <p:tgtEl>
                                          <p:spTgt spid="104"/>
                                        </p:tgtEl>
                                        <p:attrNameLst>
                                          <p:attrName>style.rotation</p:attrName>
                                        </p:attrNameLst>
                                      </p:cBhvr>
                                      <p:tavLst>
                                        <p:tav tm="0">
                                          <p:val>
                                            <p:fltVal val="90"/>
                                          </p:val>
                                        </p:tav>
                                        <p:tav tm="100000">
                                          <p:val>
                                            <p:fltVal val="0"/>
                                          </p:val>
                                        </p:tav>
                                      </p:tavLst>
                                    </p:anim>
                                    <p:animEffect transition="in" filter="fade">
                                      <p:cBhvr>
                                        <p:cTn id="111" dur="1000"/>
                                        <p:tgtEl>
                                          <p:spTgt spid="104"/>
                                        </p:tgtEl>
                                      </p:cBhvr>
                                    </p:animEffect>
                                  </p:childTnLst>
                                </p:cTn>
                              </p:par>
                              <p:par>
                                <p:cTn id="112" presetID="22" presetClass="entr" presetSubtype="8" fill="hold" nodeType="withEffect">
                                  <p:stCondLst>
                                    <p:cond delay="0"/>
                                  </p:stCondLst>
                                  <p:childTnLst>
                                    <p:set>
                                      <p:cBhvr>
                                        <p:cTn id="113" dur="1" fill="hold">
                                          <p:stCondLst>
                                            <p:cond delay="0"/>
                                          </p:stCondLst>
                                        </p:cTn>
                                        <p:tgtEl>
                                          <p:spTgt spid="106"/>
                                        </p:tgtEl>
                                        <p:attrNameLst>
                                          <p:attrName>style.visibility</p:attrName>
                                        </p:attrNameLst>
                                      </p:cBhvr>
                                      <p:to>
                                        <p:strVal val="visible"/>
                                      </p:to>
                                    </p:set>
                                    <p:animEffect transition="in" filter="wipe(left)">
                                      <p:cBhvr>
                                        <p:cTn id="114" dur="2000"/>
                                        <p:tgtEl>
                                          <p:spTgt spid="106"/>
                                        </p:tgtEl>
                                      </p:cBhvr>
                                    </p:animEffect>
                                  </p:childTnLst>
                                </p:cTn>
                              </p:par>
                              <p:par>
                                <p:cTn id="115" presetID="42" presetClass="entr" presetSubtype="0" fill="hold" nodeType="withEffect">
                                  <p:stCondLst>
                                    <p:cond delay="0"/>
                                  </p:stCondLst>
                                  <p:childTnLst>
                                    <p:set>
                                      <p:cBhvr>
                                        <p:cTn id="116" dur="1" fill="hold">
                                          <p:stCondLst>
                                            <p:cond delay="0"/>
                                          </p:stCondLst>
                                        </p:cTn>
                                        <p:tgtEl>
                                          <p:spTgt spid="105"/>
                                        </p:tgtEl>
                                        <p:attrNameLst>
                                          <p:attrName>style.visibility</p:attrName>
                                        </p:attrNameLst>
                                      </p:cBhvr>
                                      <p:to>
                                        <p:strVal val="visible"/>
                                      </p:to>
                                    </p:set>
                                    <p:animEffect transition="in" filter="fade">
                                      <p:cBhvr>
                                        <p:cTn id="117" dur="1000"/>
                                        <p:tgtEl>
                                          <p:spTgt spid="105"/>
                                        </p:tgtEl>
                                      </p:cBhvr>
                                    </p:animEffect>
                                    <p:anim calcmode="lin" valueType="num">
                                      <p:cBhvr>
                                        <p:cTn id="118" dur="1000" fill="hold"/>
                                        <p:tgtEl>
                                          <p:spTgt spid="105"/>
                                        </p:tgtEl>
                                        <p:attrNameLst>
                                          <p:attrName>ppt_x</p:attrName>
                                        </p:attrNameLst>
                                      </p:cBhvr>
                                      <p:tavLst>
                                        <p:tav tm="0">
                                          <p:val>
                                            <p:strVal val="#ppt_x"/>
                                          </p:val>
                                        </p:tav>
                                        <p:tav tm="100000">
                                          <p:val>
                                            <p:strVal val="#ppt_x"/>
                                          </p:val>
                                        </p:tav>
                                      </p:tavLst>
                                    </p:anim>
                                    <p:anim calcmode="lin" valueType="num">
                                      <p:cBhvr>
                                        <p:cTn id="119" dur="1000" fill="hold"/>
                                        <p:tgtEl>
                                          <p:spTgt spid="105"/>
                                        </p:tgtEl>
                                        <p:attrNameLst>
                                          <p:attrName>ppt_y</p:attrName>
                                        </p:attrNameLst>
                                      </p:cBhvr>
                                      <p:tavLst>
                                        <p:tav tm="0">
                                          <p:val>
                                            <p:strVal val="#ppt_y+.1"/>
                                          </p:val>
                                        </p:tav>
                                        <p:tav tm="100000">
                                          <p:val>
                                            <p:strVal val="#ppt_y"/>
                                          </p:val>
                                        </p:tav>
                                      </p:tavLst>
                                    </p:anim>
                                  </p:childTnLst>
                                </p:cTn>
                              </p:par>
                              <p:par>
                                <p:cTn id="120" presetID="9" presetClass="emph" presetSubtype="0" nodeType="withEffect">
                                  <p:stCondLst>
                                    <p:cond delay="0"/>
                                  </p:stCondLst>
                                  <p:childTnLst>
                                    <p:set>
                                      <p:cBhvr rctx="PPT">
                                        <p:cTn id="121" dur="indefinite"/>
                                        <p:tgtEl>
                                          <p:spTgt spid="95"/>
                                        </p:tgtEl>
                                        <p:attrNameLst>
                                          <p:attrName>style.opacity</p:attrName>
                                        </p:attrNameLst>
                                      </p:cBhvr>
                                      <p:to>
                                        <p:strVal val="0.1"/>
                                      </p:to>
                                    </p:set>
                                    <p:animEffect filter="image" prLst="opacity: 0.1">
                                      <p:cBhvr rctx="IE">
                                        <p:cTn id="122" dur="indefinite"/>
                                        <p:tgtEl>
                                          <p:spTgt spid="95"/>
                                        </p:tgtEl>
                                      </p:cBhvr>
                                    </p:animEffect>
                                  </p:childTnLst>
                                </p:cTn>
                              </p:par>
                              <p:par>
                                <p:cTn id="123" presetID="9" presetClass="emph" presetSubtype="0" nodeType="withEffect">
                                  <p:stCondLst>
                                    <p:cond delay="0"/>
                                  </p:stCondLst>
                                  <p:childTnLst>
                                    <p:set>
                                      <p:cBhvr rctx="PPT">
                                        <p:cTn id="124" dur="indefinite"/>
                                        <p:tgtEl>
                                          <p:spTgt spid="72"/>
                                        </p:tgtEl>
                                        <p:attrNameLst>
                                          <p:attrName>style.opacity</p:attrName>
                                        </p:attrNameLst>
                                      </p:cBhvr>
                                      <p:to>
                                        <p:strVal val="0.05"/>
                                      </p:to>
                                    </p:set>
                                    <p:animEffect filter="image" prLst="opacity: 0.05">
                                      <p:cBhvr rctx="IE">
                                        <p:cTn id="125" dur="indefinite"/>
                                        <p:tgtEl>
                                          <p:spTgt spid="72"/>
                                        </p:tgtEl>
                                      </p:cBhvr>
                                    </p:animEffect>
                                  </p:childTnLst>
                                </p:cTn>
                              </p:par>
                              <p:par>
                                <p:cTn id="126" presetID="9" presetClass="emph" presetSubtype="0" grpId="1" nodeType="withEffect">
                                  <p:stCondLst>
                                    <p:cond delay="0"/>
                                  </p:stCondLst>
                                  <p:childTnLst>
                                    <p:set>
                                      <p:cBhvr rctx="PPT">
                                        <p:cTn id="127" dur="indefinite"/>
                                        <p:tgtEl>
                                          <p:spTgt spid="84"/>
                                        </p:tgtEl>
                                        <p:attrNameLst>
                                          <p:attrName>style.opacity</p:attrName>
                                        </p:attrNameLst>
                                      </p:cBhvr>
                                      <p:to>
                                        <p:strVal val="0.25"/>
                                      </p:to>
                                    </p:set>
                                    <p:animEffect filter="image" prLst="opacity: 0.25">
                                      <p:cBhvr rctx="IE">
                                        <p:cTn id="128" dur="indefinite"/>
                                        <p:tgtEl>
                                          <p:spTgt spid="84"/>
                                        </p:tgtEl>
                                      </p:cBhvr>
                                    </p:animEffect>
                                  </p:childTnLst>
                                </p:cTn>
                              </p:par>
                            </p:childTnLst>
                          </p:cTn>
                        </p:par>
                      </p:childTnLst>
                    </p:cTn>
                  </p:par>
                  <p:par>
                    <p:cTn id="129" fill="hold">
                      <p:stCondLst>
                        <p:cond delay="indefinite"/>
                      </p:stCondLst>
                      <p:childTnLst>
                        <p:par>
                          <p:cTn id="130" fill="hold">
                            <p:stCondLst>
                              <p:cond delay="0"/>
                            </p:stCondLst>
                            <p:childTnLst>
                              <p:par>
                                <p:cTn id="131" presetID="42" presetClass="entr" presetSubtype="0" fill="hold" nodeType="clickEffect">
                                  <p:stCondLst>
                                    <p:cond delay="0"/>
                                  </p:stCondLst>
                                  <p:childTnLst>
                                    <p:set>
                                      <p:cBhvr>
                                        <p:cTn id="132" dur="1" fill="hold">
                                          <p:stCondLst>
                                            <p:cond delay="0"/>
                                          </p:stCondLst>
                                        </p:cTn>
                                        <p:tgtEl>
                                          <p:spTgt spid="79"/>
                                        </p:tgtEl>
                                        <p:attrNameLst>
                                          <p:attrName>style.visibility</p:attrName>
                                        </p:attrNameLst>
                                      </p:cBhvr>
                                      <p:to>
                                        <p:strVal val="visible"/>
                                      </p:to>
                                    </p:set>
                                    <p:animEffect transition="in" filter="fade">
                                      <p:cBhvr>
                                        <p:cTn id="133" dur="1000"/>
                                        <p:tgtEl>
                                          <p:spTgt spid="79"/>
                                        </p:tgtEl>
                                      </p:cBhvr>
                                    </p:animEffect>
                                    <p:anim calcmode="lin" valueType="num">
                                      <p:cBhvr>
                                        <p:cTn id="134" dur="1000" fill="hold"/>
                                        <p:tgtEl>
                                          <p:spTgt spid="79"/>
                                        </p:tgtEl>
                                        <p:attrNameLst>
                                          <p:attrName>ppt_x</p:attrName>
                                        </p:attrNameLst>
                                      </p:cBhvr>
                                      <p:tavLst>
                                        <p:tav tm="0">
                                          <p:val>
                                            <p:strVal val="#ppt_x"/>
                                          </p:val>
                                        </p:tav>
                                        <p:tav tm="100000">
                                          <p:val>
                                            <p:strVal val="#ppt_x"/>
                                          </p:val>
                                        </p:tav>
                                      </p:tavLst>
                                    </p:anim>
                                    <p:anim calcmode="lin" valueType="num">
                                      <p:cBhvr>
                                        <p:cTn id="135" dur="1000" fill="hold"/>
                                        <p:tgtEl>
                                          <p:spTgt spid="79"/>
                                        </p:tgtEl>
                                        <p:attrNameLst>
                                          <p:attrName>ppt_y</p:attrName>
                                        </p:attrNameLst>
                                      </p:cBhvr>
                                      <p:tavLst>
                                        <p:tav tm="0">
                                          <p:val>
                                            <p:strVal val="#ppt_y+.1"/>
                                          </p:val>
                                        </p:tav>
                                        <p:tav tm="100000">
                                          <p:val>
                                            <p:strVal val="#ppt_y"/>
                                          </p:val>
                                        </p:tav>
                                      </p:tavLst>
                                    </p:anim>
                                  </p:childTnLst>
                                </p:cTn>
                              </p:par>
                              <p:par>
                                <p:cTn id="136" presetID="47" presetClass="entr" presetSubtype="0" fill="hold" nodeType="withEffect">
                                  <p:stCondLst>
                                    <p:cond delay="0"/>
                                  </p:stCondLst>
                                  <p:childTnLst>
                                    <p:set>
                                      <p:cBhvr>
                                        <p:cTn id="137" dur="1" fill="hold">
                                          <p:stCondLst>
                                            <p:cond delay="0"/>
                                          </p:stCondLst>
                                        </p:cTn>
                                        <p:tgtEl>
                                          <p:spTgt spid="78"/>
                                        </p:tgtEl>
                                        <p:attrNameLst>
                                          <p:attrName>style.visibility</p:attrName>
                                        </p:attrNameLst>
                                      </p:cBhvr>
                                      <p:to>
                                        <p:strVal val="visible"/>
                                      </p:to>
                                    </p:set>
                                    <p:animEffect transition="in" filter="fade">
                                      <p:cBhvr>
                                        <p:cTn id="138" dur="1000"/>
                                        <p:tgtEl>
                                          <p:spTgt spid="78"/>
                                        </p:tgtEl>
                                      </p:cBhvr>
                                    </p:animEffect>
                                    <p:anim calcmode="lin" valueType="num">
                                      <p:cBhvr>
                                        <p:cTn id="139" dur="1000" fill="hold"/>
                                        <p:tgtEl>
                                          <p:spTgt spid="78"/>
                                        </p:tgtEl>
                                        <p:attrNameLst>
                                          <p:attrName>ppt_x</p:attrName>
                                        </p:attrNameLst>
                                      </p:cBhvr>
                                      <p:tavLst>
                                        <p:tav tm="0">
                                          <p:val>
                                            <p:strVal val="#ppt_x"/>
                                          </p:val>
                                        </p:tav>
                                        <p:tav tm="100000">
                                          <p:val>
                                            <p:strVal val="#ppt_x"/>
                                          </p:val>
                                        </p:tav>
                                      </p:tavLst>
                                    </p:anim>
                                    <p:anim calcmode="lin" valueType="num">
                                      <p:cBhvr>
                                        <p:cTn id="140" dur="1000" fill="hold"/>
                                        <p:tgtEl>
                                          <p:spTgt spid="78"/>
                                        </p:tgtEl>
                                        <p:attrNameLst>
                                          <p:attrName>ppt_y</p:attrName>
                                        </p:attrNameLst>
                                      </p:cBhvr>
                                      <p:tavLst>
                                        <p:tav tm="0">
                                          <p:val>
                                            <p:strVal val="#ppt_y-.1"/>
                                          </p:val>
                                        </p:tav>
                                        <p:tav tm="100000">
                                          <p:val>
                                            <p:strVal val="#ppt_y"/>
                                          </p:val>
                                        </p:tav>
                                      </p:tavLst>
                                    </p:anim>
                                  </p:childTnLst>
                                </p:cTn>
                              </p:par>
                              <p:par>
                                <p:cTn id="141" presetID="47" presetClass="entr" presetSubtype="0" fill="hold" grpId="0" nodeType="withEffect">
                                  <p:stCondLst>
                                    <p:cond delay="0"/>
                                  </p:stCondLst>
                                  <p:childTnLst>
                                    <p:set>
                                      <p:cBhvr>
                                        <p:cTn id="142" dur="1" fill="hold">
                                          <p:stCondLst>
                                            <p:cond delay="0"/>
                                          </p:stCondLst>
                                        </p:cTn>
                                        <p:tgtEl>
                                          <p:spTgt spid="88"/>
                                        </p:tgtEl>
                                        <p:attrNameLst>
                                          <p:attrName>style.visibility</p:attrName>
                                        </p:attrNameLst>
                                      </p:cBhvr>
                                      <p:to>
                                        <p:strVal val="visible"/>
                                      </p:to>
                                    </p:set>
                                    <p:animEffect transition="in" filter="fade">
                                      <p:cBhvr>
                                        <p:cTn id="143" dur="1000"/>
                                        <p:tgtEl>
                                          <p:spTgt spid="88"/>
                                        </p:tgtEl>
                                      </p:cBhvr>
                                    </p:animEffect>
                                    <p:anim calcmode="lin" valueType="num">
                                      <p:cBhvr>
                                        <p:cTn id="144" dur="1000" fill="hold"/>
                                        <p:tgtEl>
                                          <p:spTgt spid="88"/>
                                        </p:tgtEl>
                                        <p:attrNameLst>
                                          <p:attrName>ppt_x</p:attrName>
                                        </p:attrNameLst>
                                      </p:cBhvr>
                                      <p:tavLst>
                                        <p:tav tm="0">
                                          <p:val>
                                            <p:strVal val="#ppt_x"/>
                                          </p:val>
                                        </p:tav>
                                        <p:tav tm="100000">
                                          <p:val>
                                            <p:strVal val="#ppt_x"/>
                                          </p:val>
                                        </p:tav>
                                      </p:tavLst>
                                    </p:anim>
                                    <p:anim calcmode="lin" valueType="num">
                                      <p:cBhvr>
                                        <p:cTn id="145" dur="1000" fill="hold"/>
                                        <p:tgtEl>
                                          <p:spTgt spid="88"/>
                                        </p:tgtEl>
                                        <p:attrNameLst>
                                          <p:attrName>ppt_y</p:attrName>
                                        </p:attrNameLst>
                                      </p:cBhvr>
                                      <p:tavLst>
                                        <p:tav tm="0">
                                          <p:val>
                                            <p:strVal val="#ppt_y-.1"/>
                                          </p:val>
                                        </p:tav>
                                        <p:tav tm="100000">
                                          <p:val>
                                            <p:strVal val="#ppt_y"/>
                                          </p:val>
                                        </p:tav>
                                      </p:tavLst>
                                    </p:anim>
                                  </p:childTnLst>
                                </p:cTn>
                              </p:par>
                              <p:par>
                                <p:cTn id="146" presetID="22" presetClass="entr" presetSubtype="8" fill="hold" nodeType="withEffect">
                                  <p:stCondLst>
                                    <p:cond delay="0"/>
                                  </p:stCondLst>
                                  <p:childTnLst>
                                    <p:set>
                                      <p:cBhvr>
                                        <p:cTn id="147" dur="1" fill="hold">
                                          <p:stCondLst>
                                            <p:cond delay="0"/>
                                          </p:stCondLst>
                                        </p:cTn>
                                        <p:tgtEl>
                                          <p:spTgt spid="86"/>
                                        </p:tgtEl>
                                        <p:attrNameLst>
                                          <p:attrName>style.visibility</p:attrName>
                                        </p:attrNameLst>
                                      </p:cBhvr>
                                      <p:to>
                                        <p:strVal val="visible"/>
                                      </p:to>
                                    </p:set>
                                    <p:animEffect transition="in" filter="wipe(left)">
                                      <p:cBhvr>
                                        <p:cTn id="148" dur="500"/>
                                        <p:tgtEl>
                                          <p:spTgt spid="86"/>
                                        </p:tgtEl>
                                      </p:cBhvr>
                                    </p:animEffect>
                                  </p:childTnLst>
                                </p:cTn>
                              </p:par>
                              <p:par>
                                <p:cTn id="149" presetID="31" presetClass="entr" presetSubtype="0" fill="hold" grpId="0" nodeType="withEffect">
                                  <p:stCondLst>
                                    <p:cond delay="0"/>
                                  </p:stCondLst>
                                  <p:childTnLst>
                                    <p:set>
                                      <p:cBhvr>
                                        <p:cTn id="150" dur="1" fill="hold">
                                          <p:stCondLst>
                                            <p:cond delay="0"/>
                                          </p:stCondLst>
                                        </p:cTn>
                                        <p:tgtEl>
                                          <p:spTgt spid="102"/>
                                        </p:tgtEl>
                                        <p:attrNameLst>
                                          <p:attrName>style.visibility</p:attrName>
                                        </p:attrNameLst>
                                      </p:cBhvr>
                                      <p:to>
                                        <p:strVal val="visible"/>
                                      </p:to>
                                    </p:set>
                                    <p:anim calcmode="lin" valueType="num">
                                      <p:cBhvr>
                                        <p:cTn id="151" dur="1000" fill="hold"/>
                                        <p:tgtEl>
                                          <p:spTgt spid="102"/>
                                        </p:tgtEl>
                                        <p:attrNameLst>
                                          <p:attrName>ppt_w</p:attrName>
                                        </p:attrNameLst>
                                      </p:cBhvr>
                                      <p:tavLst>
                                        <p:tav tm="0">
                                          <p:val>
                                            <p:fltVal val="0"/>
                                          </p:val>
                                        </p:tav>
                                        <p:tav tm="100000">
                                          <p:val>
                                            <p:strVal val="#ppt_w"/>
                                          </p:val>
                                        </p:tav>
                                      </p:tavLst>
                                    </p:anim>
                                    <p:anim calcmode="lin" valueType="num">
                                      <p:cBhvr>
                                        <p:cTn id="152" dur="1000" fill="hold"/>
                                        <p:tgtEl>
                                          <p:spTgt spid="102"/>
                                        </p:tgtEl>
                                        <p:attrNameLst>
                                          <p:attrName>ppt_h</p:attrName>
                                        </p:attrNameLst>
                                      </p:cBhvr>
                                      <p:tavLst>
                                        <p:tav tm="0">
                                          <p:val>
                                            <p:fltVal val="0"/>
                                          </p:val>
                                        </p:tav>
                                        <p:tav tm="100000">
                                          <p:val>
                                            <p:strVal val="#ppt_h"/>
                                          </p:val>
                                        </p:tav>
                                      </p:tavLst>
                                    </p:anim>
                                    <p:anim calcmode="lin" valueType="num">
                                      <p:cBhvr>
                                        <p:cTn id="153" dur="1000" fill="hold"/>
                                        <p:tgtEl>
                                          <p:spTgt spid="102"/>
                                        </p:tgtEl>
                                        <p:attrNameLst>
                                          <p:attrName>style.rotation</p:attrName>
                                        </p:attrNameLst>
                                      </p:cBhvr>
                                      <p:tavLst>
                                        <p:tav tm="0">
                                          <p:val>
                                            <p:fltVal val="90"/>
                                          </p:val>
                                        </p:tav>
                                        <p:tav tm="100000">
                                          <p:val>
                                            <p:fltVal val="0"/>
                                          </p:val>
                                        </p:tav>
                                      </p:tavLst>
                                    </p:anim>
                                    <p:animEffect transition="in" filter="fade">
                                      <p:cBhvr>
                                        <p:cTn id="154" dur="1000"/>
                                        <p:tgtEl>
                                          <p:spTgt spid="102"/>
                                        </p:tgtEl>
                                      </p:cBhvr>
                                    </p:animEffect>
                                  </p:childTnLst>
                                </p:cTn>
                              </p:par>
                              <p:par>
                                <p:cTn id="155" presetID="42" presetClass="entr" presetSubtype="0" fill="hold" nodeType="withEffect">
                                  <p:stCondLst>
                                    <p:cond delay="0"/>
                                  </p:stCondLst>
                                  <p:childTnLst>
                                    <p:set>
                                      <p:cBhvr>
                                        <p:cTn id="156" dur="1" fill="hold">
                                          <p:stCondLst>
                                            <p:cond delay="0"/>
                                          </p:stCondLst>
                                        </p:cTn>
                                        <p:tgtEl>
                                          <p:spTgt spid="98"/>
                                        </p:tgtEl>
                                        <p:attrNameLst>
                                          <p:attrName>style.visibility</p:attrName>
                                        </p:attrNameLst>
                                      </p:cBhvr>
                                      <p:to>
                                        <p:strVal val="visible"/>
                                      </p:to>
                                    </p:set>
                                    <p:animEffect transition="in" filter="fade">
                                      <p:cBhvr>
                                        <p:cTn id="157" dur="1000"/>
                                        <p:tgtEl>
                                          <p:spTgt spid="98"/>
                                        </p:tgtEl>
                                      </p:cBhvr>
                                    </p:animEffect>
                                    <p:anim calcmode="lin" valueType="num">
                                      <p:cBhvr>
                                        <p:cTn id="158" dur="1000" fill="hold"/>
                                        <p:tgtEl>
                                          <p:spTgt spid="98"/>
                                        </p:tgtEl>
                                        <p:attrNameLst>
                                          <p:attrName>ppt_x</p:attrName>
                                        </p:attrNameLst>
                                      </p:cBhvr>
                                      <p:tavLst>
                                        <p:tav tm="0">
                                          <p:val>
                                            <p:strVal val="#ppt_x"/>
                                          </p:val>
                                        </p:tav>
                                        <p:tav tm="100000">
                                          <p:val>
                                            <p:strVal val="#ppt_x"/>
                                          </p:val>
                                        </p:tav>
                                      </p:tavLst>
                                    </p:anim>
                                    <p:anim calcmode="lin" valueType="num">
                                      <p:cBhvr>
                                        <p:cTn id="159" dur="1000" fill="hold"/>
                                        <p:tgtEl>
                                          <p:spTgt spid="98"/>
                                        </p:tgtEl>
                                        <p:attrNameLst>
                                          <p:attrName>ppt_y</p:attrName>
                                        </p:attrNameLst>
                                      </p:cBhvr>
                                      <p:tavLst>
                                        <p:tav tm="0">
                                          <p:val>
                                            <p:strVal val="#ppt_y+.1"/>
                                          </p:val>
                                        </p:tav>
                                        <p:tav tm="100000">
                                          <p:val>
                                            <p:strVal val="#ppt_y"/>
                                          </p:val>
                                        </p:tav>
                                      </p:tavLst>
                                    </p:anim>
                                  </p:childTnLst>
                                </p:cTn>
                              </p:par>
                              <p:par>
                                <p:cTn id="160" presetID="9" presetClass="emph" presetSubtype="0" nodeType="withEffect">
                                  <p:stCondLst>
                                    <p:cond delay="0"/>
                                  </p:stCondLst>
                                  <p:childTnLst>
                                    <p:set>
                                      <p:cBhvr rctx="PPT">
                                        <p:cTn id="161" dur="indefinite"/>
                                        <p:tgtEl>
                                          <p:spTgt spid="105"/>
                                        </p:tgtEl>
                                        <p:attrNameLst>
                                          <p:attrName>style.opacity</p:attrName>
                                        </p:attrNameLst>
                                      </p:cBhvr>
                                      <p:to>
                                        <p:strVal val="0.05"/>
                                      </p:to>
                                    </p:set>
                                    <p:animEffect filter="image" prLst="opacity: 0.05">
                                      <p:cBhvr rctx="IE">
                                        <p:cTn id="162" dur="indefinite"/>
                                        <p:tgtEl>
                                          <p:spTgt spid="105"/>
                                        </p:tgtEl>
                                      </p:cBhvr>
                                    </p:animEffect>
                                  </p:childTnLst>
                                </p:cTn>
                              </p:par>
                              <p:par>
                                <p:cTn id="163" presetID="9" presetClass="emph" presetSubtype="0" grpId="1" nodeType="withEffect">
                                  <p:stCondLst>
                                    <p:cond delay="0"/>
                                  </p:stCondLst>
                                  <p:childTnLst>
                                    <p:set>
                                      <p:cBhvr rctx="PPT">
                                        <p:cTn id="164" dur="indefinite"/>
                                        <p:tgtEl>
                                          <p:spTgt spid="104"/>
                                        </p:tgtEl>
                                        <p:attrNameLst>
                                          <p:attrName>style.opacity</p:attrName>
                                        </p:attrNameLst>
                                      </p:cBhvr>
                                      <p:to>
                                        <p:strVal val="0.25"/>
                                      </p:to>
                                    </p:set>
                                    <p:animEffect filter="image" prLst="opacity: 0.25">
                                      <p:cBhvr rctx="IE">
                                        <p:cTn id="165" dur="indefinite"/>
                                        <p:tgtEl>
                                          <p:spTgt spid="104"/>
                                        </p:tgtEl>
                                      </p:cBhvr>
                                    </p:animEffect>
                                  </p:childTnLst>
                                </p:cTn>
                              </p:par>
                              <p:par>
                                <p:cTn id="166" presetID="9" presetClass="emph" presetSubtype="0" nodeType="withEffect">
                                  <p:stCondLst>
                                    <p:cond delay="0"/>
                                  </p:stCondLst>
                                  <p:childTnLst>
                                    <p:set>
                                      <p:cBhvr rctx="PPT">
                                        <p:cTn id="167" dur="indefinite"/>
                                        <p:tgtEl>
                                          <p:spTgt spid="106"/>
                                        </p:tgtEl>
                                        <p:attrNameLst>
                                          <p:attrName>style.opacity</p:attrName>
                                        </p:attrNameLst>
                                      </p:cBhvr>
                                      <p:to>
                                        <p:strVal val="0.05"/>
                                      </p:to>
                                    </p:set>
                                    <p:animEffect filter="image" prLst="opacity: 0.05">
                                      <p:cBhvr rctx="IE">
                                        <p:cTn id="168" dur="indefinite"/>
                                        <p:tgtEl>
                                          <p:spTgt spid="106"/>
                                        </p:tgtEl>
                                      </p:cBhvr>
                                    </p:animEffect>
                                  </p:childTnLst>
                                </p:cTn>
                              </p:par>
                              <p:par>
                                <p:cTn id="169" presetID="22" presetClass="entr" presetSubtype="8" fill="hold" nodeType="withEffect">
                                  <p:stCondLst>
                                    <p:cond delay="0"/>
                                  </p:stCondLst>
                                  <p:childTnLst>
                                    <p:set>
                                      <p:cBhvr>
                                        <p:cTn id="170" dur="1" fill="hold">
                                          <p:stCondLst>
                                            <p:cond delay="0"/>
                                          </p:stCondLst>
                                        </p:cTn>
                                        <p:tgtEl>
                                          <p:spTgt spid="110"/>
                                        </p:tgtEl>
                                        <p:attrNameLst>
                                          <p:attrName>style.visibility</p:attrName>
                                        </p:attrNameLst>
                                      </p:cBhvr>
                                      <p:to>
                                        <p:strVal val="visible"/>
                                      </p:to>
                                    </p:set>
                                    <p:animEffect transition="in" filter="wipe(left)">
                                      <p:cBhvr>
                                        <p:cTn id="171" dur="500"/>
                                        <p:tgtEl>
                                          <p:spTgt spid="110"/>
                                        </p:tgtEl>
                                      </p:cBhvr>
                                    </p:animEffect>
                                  </p:childTnLst>
                                </p:cTn>
                              </p:par>
                              <p:par>
                                <p:cTn id="172" presetID="47" presetClass="entr" presetSubtype="0" fill="hold" grpId="0" nodeType="withEffect">
                                  <p:stCondLst>
                                    <p:cond delay="0"/>
                                  </p:stCondLst>
                                  <p:childTnLst>
                                    <p:set>
                                      <p:cBhvr>
                                        <p:cTn id="173" dur="1" fill="hold">
                                          <p:stCondLst>
                                            <p:cond delay="0"/>
                                          </p:stCondLst>
                                        </p:cTn>
                                        <p:tgtEl>
                                          <p:spTgt spid="112"/>
                                        </p:tgtEl>
                                        <p:attrNameLst>
                                          <p:attrName>style.visibility</p:attrName>
                                        </p:attrNameLst>
                                      </p:cBhvr>
                                      <p:to>
                                        <p:strVal val="visible"/>
                                      </p:to>
                                    </p:set>
                                    <p:animEffect transition="in" filter="fade">
                                      <p:cBhvr>
                                        <p:cTn id="174" dur="1000"/>
                                        <p:tgtEl>
                                          <p:spTgt spid="112"/>
                                        </p:tgtEl>
                                      </p:cBhvr>
                                    </p:animEffect>
                                    <p:anim calcmode="lin" valueType="num">
                                      <p:cBhvr>
                                        <p:cTn id="175" dur="1000" fill="hold"/>
                                        <p:tgtEl>
                                          <p:spTgt spid="112"/>
                                        </p:tgtEl>
                                        <p:attrNameLst>
                                          <p:attrName>ppt_x</p:attrName>
                                        </p:attrNameLst>
                                      </p:cBhvr>
                                      <p:tavLst>
                                        <p:tav tm="0">
                                          <p:val>
                                            <p:strVal val="#ppt_x"/>
                                          </p:val>
                                        </p:tav>
                                        <p:tav tm="100000">
                                          <p:val>
                                            <p:strVal val="#ppt_x"/>
                                          </p:val>
                                        </p:tav>
                                      </p:tavLst>
                                    </p:anim>
                                    <p:anim calcmode="lin" valueType="num">
                                      <p:cBhvr>
                                        <p:cTn id="176" dur="1000" fill="hold"/>
                                        <p:tgtEl>
                                          <p:spTgt spid="112"/>
                                        </p:tgtEl>
                                        <p:attrNameLst>
                                          <p:attrName>ppt_y</p:attrName>
                                        </p:attrNameLst>
                                      </p:cBhvr>
                                      <p:tavLst>
                                        <p:tav tm="0">
                                          <p:val>
                                            <p:strVal val="#ppt_y-.1"/>
                                          </p:val>
                                        </p:tav>
                                        <p:tav tm="100000">
                                          <p:val>
                                            <p:strVal val="#ppt_y"/>
                                          </p:val>
                                        </p:tav>
                                      </p:tavLst>
                                    </p:anim>
                                  </p:childTnLst>
                                </p:cTn>
                              </p:par>
                              <p:par>
                                <p:cTn id="177" presetID="42" presetClass="entr" presetSubtype="0" fill="hold" nodeType="withEffect">
                                  <p:stCondLst>
                                    <p:cond delay="0"/>
                                  </p:stCondLst>
                                  <p:childTnLst>
                                    <p:set>
                                      <p:cBhvr>
                                        <p:cTn id="178" dur="1" fill="hold">
                                          <p:stCondLst>
                                            <p:cond delay="0"/>
                                          </p:stCondLst>
                                        </p:cTn>
                                        <p:tgtEl>
                                          <p:spTgt spid="108"/>
                                        </p:tgtEl>
                                        <p:attrNameLst>
                                          <p:attrName>style.visibility</p:attrName>
                                        </p:attrNameLst>
                                      </p:cBhvr>
                                      <p:to>
                                        <p:strVal val="visible"/>
                                      </p:to>
                                    </p:set>
                                    <p:animEffect transition="in" filter="fade">
                                      <p:cBhvr>
                                        <p:cTn id="179" dur="1000"/>
                                        <p:tgtEl>
                                          <p:spTgt spid="108"/>
                                        </p:tgtEl>
                                      </p:cBhvr>
                                    </p:animEffect>
                                    <p:anim calcmode="lin" valueType="num">
                                      <p:cBhvr>
                                        <p:cTn id="180" dur="1000" fill="hold"/>
                                        <p:tgtEl>
                                          <p:spTgt spid="108"/>
                                        </p:tgtEl>
                                        <p:attrNameLst>
                                          <p:attrName>ppt_x</p:attrName>
                                        </p:attrNameLst>
                                      </p:cBhvr>
                                      <p:tavLst>
                                        <p:tav tm="0">
                                          <p:val>
                                            <p:strVal val="#ppt_x"/>
                                          </p:val>
                                        </p:tav>
                                        <p:tav tm="100000">
                                          <p:val>
                                            <p:strVal val="#ppt_x"/>
                                          </p:val>
                                        </p:tav>
                                      </p:tavLst>
                                    </p:anim>
                                    <p:anim calcmode="lin" valueType="num">
                                      <p:cBhvr>
                                        <p:cTn id="181" dur="1000" fill="hold"/>
                                        <p:tgtEl>
                                          <p:spTgt spid="10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1" grpId="0" animBg="1"/>
      <p:bldP spid="81" grpId="1" animBg="1"/>
      <p:bldP spid="82" grpId="0" animBg="1"/>
      <p:bldP spid="82" grpId="1" animBg="1"/>
      <p:bldP spid="83" grpId="0" animBg="1"/>
      <p:bldP spid="83" grpId="1" animBg="1"/>
      <p:bldP spid="84" grpId="0" animBg="1"/>
      <p:bldP spid="84" grpId="1" animBg="1"/>
      <p:bldP spid="88" grpId="0"/>
      <p:bldP spid="102" grpId="0" animBg="1"/>
      <p:bldP spid="104" grpId="0" animBg="1"/>
      <p:bldP spid="104" grpId="1" animBg="1"/>
      <p:bldP spid="11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F7A1A58B-7BA1-7E42-8231-6D1CB1C760B1}" type="slidenum">
              <a:rPr lang="en-US" smtClean="0"/>
              <a:pPr/>
              <a:t>6</a:t>
            </a:fld>
            <a:endParaRPr lang="en-US"/>
          </a:p>
        </p:txBody>
      </p:sp>
      <p:sp>
        <p:nvSpPr>
          <p:cNvPr id="3" name="Segnaposto piè di pagina 2"/>
          <p:cNvSpPr>
            <a:spLocks noGrp="1"/>
          </p:cNvSpPr>
          <p:nvPr>
            <p:ph type="ftr" sz="quarter" idx="11"/>
          </p:nvPr>
        </p:nvSpPr>
        <p:spPr/>
        <p:txBody>
          <a:bodyPr/>
          <a:lstStyle/>
          <a:p>
            <a:r>
              <a:rPr lang="en-US"/>
              <a:t>Eng. Adriano Pepato  –  I.FAST IIF  –  Nov. 16</a:t>
            </a:r>
            <a:r>
              <a:rPr lang="en-US" baseline="30000"/>
              <a:t>th</a:t>
            </a:r>
            <a:r>
              <a:rPr lang="en-US"/>
              <a:t>, 2022</a:t>
            </a:r>
          </a:p>
        </p:txBody>
      </p:sp>
      <p:pic>
        <p:nvPicPr>
          <p:cNvPr id="4" name="Picture 2" descr="figure-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91344" y="1213956"/>
            <a:ext cx="2844831" cy="178299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5" name="Picture 6" descr="figure-7"/>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125749" y="1309086"/>
            <a:ext cx="3143458" cy="163681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Immagine 5"/>
          <p:cNvPicPr>
            <a:picLocks noChangeAspect="1"/>
          </p:cNvPicPr>
          <p:nvPr/>
        </p:nvPicPr>
        <p:blipFill rotWithShape="1">
          <a:blip r:embed="rId4"/>
          <a:srcRect b="5172"/>
          <a:stretch/>
        </p:blipFill>
        <p:spPr>
          <a:xfrm>
            <a:off x="6441264" y="1196752"/>
            <a:ext cx="3061036" cy="1779377"/>
          </a:xfrm>
          <a:prstGeom prst="rect">
            <a:avLst/>
          </a:prstGeom>
          <a:solidFill>
            <a:schemeClr val="bg1"/>
          </a:solidFill>
        </p:spPr>
      </p:pic>
      <p:pic>
        <p:nvPicPr>
          <p:cNvPr id="7" name="Immagine 6"/>
          <p:cNvPicPr>
            <a:picLocks noChangeAspect="1"/>
          </p:cNvPicPr>
          <p:nvPr/>
        </p:nvPicPr>
        <p:blipFill rotWithShape="1">
          <a:blip r:embed="rId5"/>
          <a:srcRect l="55455"/>
          <a:stretch/>
        </p:blipFill>
        <p:spPr>
          <a:xfrm>
            <a:off x="10414158" y="1674237"/>
            <a:ext cx="1360080" cy="1573732"/>
          </a:xfrm>
          <a:prstGeom prst="rect">
            <a:avLst/>
          </a:prstGeom>
          <a:solidFill>
            <a:schemeClr val="bg1"/>
          </a:solidFill>
        </p:spPr>
      </p:pic>
      <p:pic>
        <p:nvPicPr>
          <p:cNvPr id="8" name="Immagine 7"/>
          <p:cNvPicPr>
            <a:picLocks noChangeAspect="1"/>
          </p:cNvPicPr>
          <p:nvPr/>
        </p:nvPicPr>
        <p:blipFill rotWithShape="1">
          <a:blip r:embed="rId5"/>
          <a:srcRect l="21650" r="44232"/>
          <a:stretch/>
        </p:blipFill>
        <p:spPr>
          <a:xfrm>
            <a:off x="9502300" y="1207172"/>
            <a:ext cx="1026916" cy="1551366"/>
          </a:xfrm>
          <a:prstGeom prst="rect">
            <a:avLst/>
          </a:prstGeom>
          <a:solidFill>
            <a:schemeClr val="bg1"/>
          </a:solidFill>
        </p:spPr>
      </p:pic>
      <p:sp>
        <p:nvSpPr>
          <p:cNvPr id="9" name="Rettangolo 8"/>
          <p:cNvSpPr/>
          <p:nvPr/>
        </p:nvSpPr>
        <p:spPr>
          <a:xfrm>
            <a:off x="-24680" y="3131676"/>
            <a:ext cx="11280576" cy="369332"/>
          </a:xfrm>
          <a:prstGeom prst="rect">
            <a:avLst/>
          </a:prstGeom>
        </p:spPr>
        <p:txBody>
          <a:bodyPr wrap="square" lIns="91440" tIns="45720" rIns="91440" bIns="45720" anchor="t">
            <a:spAutoFit/>
          </a:bodyPr>
          <a:lstStyle/>
          <a:p>
            <a:pPr marL="553720" indent="-285750" algn="just">
              <a:buFont typeface="Wingdings" panose="05000000000000000000" pitchFamily="2" charset="2"/>
              <a:buChar char="à"/>
            </a:pPr>
            <a:r>
              <a:rPr lang="en-GB" u="sng">
                <a:latin typeface="Calibri"/>
                <a:cs typeface="Calibri"/>
                <a:sym typeface="Wingdings" panose="05000000000000000000" pitchFamily="2" charset="2"/>
              </a:rPr>
              <a:t>Develop a topological optimized design for the ION source physical performance improvement</a:t>
            </a:r>
            <a:endParaRPr lang="it-IT" u="sng">
              <a:latin typeface="Calibri"/>
              <a:cs typeface="Calibri"/>
            </a:endParaRPr>
          </a:p>
        </p:txBody>
      </p:sp>
      <p:pic>
        <p:nvPicPr>
          <p:cNvPr id="18" name="Content Placeholder 7">
            <a:extLst>
              <a:ext uri="{FF2B5EF4-FFF2-40B4-BE49-F238E27FC236}">
                <a16:creationId xmlns:a16="http://schemas.microsoft.com/office/drawing/2014/main" id="{D02C6730-C702-4631-A949-1AEEE195195A}"/>
              </a:ext>
            </a:extLst>
          </p:cNvPr>
          <p:cNvPicPr>
            <a:picLocks noChangeAspect="1"/>
          </p:cNvPicPr>
          <p:nvPr/>
        </p:nvPicPr>
        <p:blipFill>
          <a:blip r:embed="rId6"/>
          <a:stretch>
            <a:fillRect/>
          </a:stretch>
        </p:blipFill>
        <p:spPr>
          <a:xfrm>
            <a:off x="630072" y="3789040"/>
            <a:ext cx="2337252" cy="1750734"/>
          </a:xfrm>
          <a:prstGeom prst="rect">
            <a:avLst/>
          </a:prstGeom>
        </p:spPr>
      </p:pic>
      <p:sp>
        <p:nvSpPr>
          <p:cNvPr id="19" name="Text Placeholder 3">
            <a:extLst>
              <a:ext uri="{FF2B5EF4-FFF2-40B4-BE49-F238E27FC236}">
                <a16:creationId xmlns:a16="http://schemas.microsoft.com/office/drawing/2014/main" id="{CF6CCDE2-A633-4C9B-9DC1-6A8D6B2A8972}"/>
              </a:ext>
            </a:extLst>
          </p:cNvPr>
          <p:cNvSpPr txBox="1">
            <a:spLocks/>
          </p:cNvSpPr>
          <p:nvPr/>
        </p:nvSpPr>
        <p:spPr>
          <a:xfrm>
            <a:off x="3150352" y="3341442"/>
            <a:ext cx="1846480" cy="769809"/>
          </a:xfrm>
          <a:prstGeom prst="rect">
            <a:avLst/>
          </a:prstGeom>
        </p:spPr>
        <p:txBody>
          <a:bodyPr vert="horz" lIns="91440" tIns="45720" rIns="91440" bIns="45720" rtlCol="0" anchor="ctr"/>
          <a:lstStyle>
            <a:defPPr>
              <a:defRPr lang="fr-FR"/>
            </a:defPPr>
            <a:lvl1pPr marL="0" algn="r" defTabSz="457200" rtl="0" eaLnBrk="1" latinLnBrk="0" hangingPunct="1">
              <a:defRPr sz="1600" kern="1200">
                <a:solidFill>
                  <a:schemeClr val="accent5"/>
                </a:solidFill>
                <a:latin typeface="Calibri" panose="020F0502020204030204" pitchFamily="34" charset="0"/>
                <a:ea typeface="+mn-ea"/>
                <a:cs typeface="Calibri" panose="020F050202020403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a:solidFill>
                  <a:schemeClr val="tx1"/>
                </a:solidFill>
              </a:rPr>
              <a:t>Anode Grid generative design</a:t>
            </a:r>
          </a:p>
        </p:txBody>
      </p:sp>
      <p:pic>
        <p:nvPicPr>
          <p:cNvPr id="20" name="Content Placeholder 9">
            <a:extLst>
              <a:ext uri="{FF2B5EF4-FFF2-40B4-BE49-F238E27FC236}">
                <a16:creationId xmlns:a16="http://schemas.microsoft.com/office/drawing/2014/main" id="{B09B80A4-A31C-4A14-9339-D85BF89AA6A7}"/>
              </a:ext>
            </a:extLst>
          </p:cNvPr>
          <p:cNvPicPr>
            <a:picLocks noChangeAspect="1"/>
          </p:cNvPicPr>
          <p:nvPr/>
        </p:nvPicPr>
        <p:blipFill rotWithShape="1">
          <a:blip r:embed="rId7"/>
          <a:srcRect l="65358"/>
          <a:stretch/>
        </p:blipFill>
        <p:spPr>
          <a:xfrm>
            <a:off x="3328353" y="4005064"/>
            <a:ext cx="1406175" cy="1551735"/>
          </a:xfrm>
          <a:prstGeom prst="rect">
            <a:avLst/>
          </a:prstGeom>
        </p:spPr>
      </p:pic>
      <p:sp>
        <p:nvSpPr>
          <p:cNvPr id="21" name="Freccia a destra 20"/>
          <p:cNvSpPr/>
          <p:nvPr/>
        </p:nvSpPr>
        <p:spPr>
          <a:xfrm>
            <a:off x="6074845" y="1836186"/>
            <a:ext cx="526092" cy="343143"/>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 name="Freccia a destra 21"/>
          <p:cNvSpPr/>
          <p:nvPr/>
        </p:nvSpPr>
        <p:spPr>
          <a:xfrm>
            <a:off x="3241296" y="3509525"/>
            <a:ext cx="269096" cy="21798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Text Placeholder 3">
            <a:extLst>
              <a:ext uri="{FF2B5EF4-FFF2-40B4-BE49-F238E27FC236}">
                <a16:creationId xmlns:a16="http://schemas.microsoft.com/office/drawing/2014/main" id="{CF6CCDE2-A633-4C9B-9DC1-6A8D6B2A8972}"/>
              </a:ext>
            </a:extLst>
          </p:cNvPr>
          <p:cNvSpPr txBox="1">
            <a:spLocks/>
          </p:cNvSpPr>
          <p:nvPr/>
        </p:nvSpPr>
        <p:spPr>
          <a:xfrm>
            <a:off x="442212" y="3212976"/>
            <a:ext cx="2636132" cy="769809"/>
          </a:xfrm>
          <a:prstGeom prst="rect">
            <a:avLst/>
          </a:prstGeom>
        </p:spPr>
        <p:txBody>
          <a:bodyPr vert="horz" lIns="91440" tIns="45720" rIns="91440" bIns="45720" rtlCol="0" anchor="ctr"/>
          <a:lstStyle>
            <a:defPPr>
              <a:defRPr lang="fr-FR"/>
            </a:defPPr>
            <a:lvl1pPr marL="0" algn="r" defTabSz="457200" rtl="0" eaLnBrk="1" latinLnBrk="0" hangingPunct="1">
              <a:defRPr sz="1600" kern="1200">
                <a:solidFill>
                  <a:schemeClr val="accent5"/>
                </a:solidFill>
                <a:latin typeface="Calibri" panose="020F0502020204030204" pitchFamily="34" charset="0"/>
                <a:ea typeface="+mn-ea"/>
                <a:cs typeface="Calibri" panose="020F050202020403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a:solidFill>
                  <a:schemeClr val="tx1"/>
                </a:solidFill>
              </a:rPr>
              <a:t>Optimized Cathode shape</a:t>
            </a:r>
          </a:p>
        </p:txBody>
      </p:sp>
      <p:sp>
        <p:nvSpPr>
          <p:cNvPr id="24" name="Freccia a destra 23"/>
          <p:cNvSpPr/>
          <p:nvPr/>
        </p:nvSpPr>
        <p:spPr>
          <a:xfrm>
            <a:off x="360976" y="3487342"/>
            <a:ext cx="269096" cy="21798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5" name="Text Placeholder 3">
            <a:extLst>
              <a:ext uri="{FF2B5EF4-FFF2-40B4-BE49-F238E27FC236}">
                <a16:creationId xmlns:a16="http://schemas.microsoft.com/office/drawing/2014/main" id="{CF6CCDE2-A633-4C9B-9DC1-6A8D6B2A8972}"/>
              </a:ext>
            </a:extLst>
          </p:cNvPr>
          <p:cNvSpPr txBox="1">
            <a:spLocks/>
          </p:cNvSpPr>
          <p:nvPr/>
        </p:nvSpPr>
        <p:spPr>
          <a:xfrm>
            <a:off x="6668815" y="3220135"/>
            <a:ext cx="4069965" cy="769809"/>
          </a:xfrm>
          <a:prstGeom prst="rect">
            <a:avLst/>
          </a:prstGeom>
        </p:spPr>
        <p:txBody>
          <a:bodyPr vert="horz" lIns="91440" tIns="45720" rIns="91440" bIns="45720" rtlCol="0" anchor="ctr"/>
          <a:lstStyle>
            <a:defPPr>
              <a:defRPr lang="fr-FR"/>
            </a:defPPr>
            <a:lvl1pPr marL="0" algn="r" defTabSz="457200" rtl="0" eaLnBrk="1" latinLnBrk="0" hangingPunct="1">
              <a:defRPr sz="1600" kern="1200">
                <a:solidFill>
                  <a:schemeClr val="accent5"/>
                </a:solidFill>
                <a:latin typeface="Calibri" panose="020F0502020204030204" pitchFamily="34" charset="0"/>
                <a:ea typeface="+mn-ea"/>
                <a:cs typeface="Calibri" panose="020F0502020204030204" pitchFamily="34" charset="0"/>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a:lstStyle>
          <a:p>
            <a:pPr algn="ctr"/>
            <a:r>
              <a:rPr lang="en-US">
                <a:solidFill>
                  <a:schemeClr val="tx1"/>
                </a:solidFill>
              </a:rPr>
              <a:t>Optimized Cathode-Anode interface </a:t>
            </a:r>
          </a:p>
        </p:txBody>
      </p:sp>
      <p:sp>
        <p:nvSpPr>
          <p:cNvPr id="26" name="Freccia a destra 25"/>
          <p:cNvSpPr/>
          <p:nvPr/>
        </p:nvSpPr>
        <p:spPr>
          <a:xfrm>
            <a:off x="6873229" y="3508363"/>
            <a:ext cx="269096" cy="21798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27" name="Connettore diritto 26"/>
          <p:cNvCxnSpPr/>
          <p:nvPr/>
        </p:nvCxnSpPr>
        <p:spPr>
          <a:xfrm>
            <a:off x="271091" y="3068960"/>
            <a:ext cx="10009888" cy="29716"/>
          </a:xfrm>
          <a:prstGeom prst="line">
            <a:avLst/>
          </a:prstGeom>
        </p:spPr>
        <p:style>
          <a:lnRef idx="1">
            <a:schemeClr val="accent1"/>
          </a:lnRef>
          <a:fillRef idx="0">
            <a:schemeClr val="accent1"/>
          </a:fillRef>
          <a:effectRef idx="0">
            <a:schemeClr val="accent1"/>
          </a:effectRef>
          <a:fontRef idx="minor">
            <a:schemeClr val="tx1"/>
          </a:fontRef>
        </p:style>
      </p:cxnSp>
      <p:sp>
        <p:nvSpPr>
          <p:cNvPr id="28" name="Rettangolo 27"/>
          <p:cNvSpPr/>
          <p:nvPr/>
        </p:nvSpPr>
        <p:spPr>
          <a:xfrm>
            <a:off x="6120" y="550421"/>
            <a:ext cx="12014061" cy="646331"/>
          </a:xfrm>
          <a:prstGeom prst="rect">
            <a:avLst/>
          </a:prstGeom>
        </p:spPr>
        <p:txBody>
          <a:bodyPr wrap="square">
            <a:spAutoFit/>
          </a:bodyPr>
          <a:lstStyle/>
          <a:p>
            <a:pPr marL="261938" indent="-261938" algn="just">
              <a:buFont typeface="+mj-lt"/>
              <a:buAutoNum type="arabicPeriod" startAt="2"/>
            </a:pPr>
            <a:r>
              <a:rPr lang="en-GB" b="1">
                <a:latin typeface="Calibri" panose="020F0502020204030204" pitchFamily="34" charset="0"/>
                <a:cs typeface="Calibri" panose="020F0502020204030204" pitchFamily="34" charset="0"/>
              </a:rPr>
              <a:t>Development and Off-line/On-line test of a New ION source designed for Additive Manufacturing production</a:t>
            </a:r>
            <a:r>
              <a:rPr lang="en-GB">
                <a:latin typeface="Calibri" panose="020F0502020204030204" pitchFamily="34" charset="0"/>
                <a:cs typeface="Calibri" panose="020F0502020204030204" pitchFamily="34" charset="0"/>
              </a:rPr>
              <a:t> in order to: </a:t>
            </a:r>
            <a:endParaRPr lang="en-GB">
              <a:latin typeface="Calibri" panose="020F0502020204030204" pitchFamily="34" charset="0"/>
              <a:cs typeface="Calibri" panose="020F0502020204030204" pitchFamily="34" charset="0"/>
              <a:sym typeface="Wingdings" panose="05000000000000000000" pitchFamily="2" charset="2"/>
            </a:endParaRPr>
          </a:p>
          <a:p>
            <a:pPr marL="554038" indent="-285750" algn="just">
              <a:buFont typeface="Wingdings" panose="05000000000000000000" pitchFamily="2" charset="2"/>
              <a:buChar char="à"/>
            </a:pPr>
            <a:r>
              <a:rPr lang="en-GB" u="sng">
                <a:latin typeface="Calibri" panose="020F0502020204030204" pitchFamily="34" charset="0"/>
                <a:cs typeface="Calibri" panose="020F0502020204030204" pitchFamily="34" charset="0"/>
                <a:sym typeface="Wingdings" panose="05000000000000000000" pitchFamily="2" charset="2"/>
              </a:rPr>
              <a:t>Improve the Assembly phase: components n° reduction (from n° components &gt; 20  to max 8 components)</a:t>
            </a:r>
          </a:p>
        </p:txBody>
      </p:sp>
      <p:sp>
        <p:nvSpPr>
          <p:cNvPr id="29" name="Titolo 1">
            <a:extLst>
              <a:ext uri="{FF2B5EF4-FFF2-40B4-BE49-F238E27FC236}">
                <a16:creationId xmlns:a16="http://schemas.microsoft.com/office/drawing/2014/main" id="{C643091B-1DAA-EC36-6AEA-B967A0A61D52}"/>
              </a:ext>
            </a:extLst>
          </p:cNvPr>
          <p:cNvSpPr txBox="1">
            <a:spLocks/>
          </p:cNvSpPr>
          <p:nvPr/>
        </p:nvSpPr>
        <p:spPr>
          <a:xfrm>
            <a:off x="3616481" y="91516"/>
            <a:ext cx="4680520" cy="612167"/>
          </a:xfrm>
          <a:prstGeom prst="rect">
            <a:avLst/>
          </a:prstGeom>
        </p:spPr>
        <p:txBody>
          <a:bodyPr>
            <a:normAutofit fontScale="85000" lnSpcReduction="10000"/>
          </a:bodyPr>
          <a:lstStyle>
            <a:lvl1pPr algn="l" defTabSz="914400" rtl="0" eaLnBrk="1" latinLnBrk="0" hangingPunct="1">
              <a:lnSpc>
                <a:spcPct val="90000"/>
              </a:lnSpc>
              <a:spcBef>
                <a:spcPct val="0"/>
              </a:spcBef>
              <a:buNone/>
              <a:defRPr sz="4000" kern="1200">
                <a:solidFill>
                  <a:schemeClr val="accent5"/>
                </a:solidFill>
                <a:latin typeface="Montserrat ExtraBold" panose="00000900000000000000" pitchFamily="2" charset="0"/>
                <a:ea typeface="+mj-ea"/>
                <a:cs typeface="+mj-cs"/>
              </a:defRPr>
            </a:lvl1pPr>
          </a:lstStyle>
          <a:p>
            <a:r>
              <a:rPr lang="en-GB" b="1">
                <a:solidFill>
                  <a:schemeClr val="accent1"/>
                </a:solidFill>
                <a:latin typeface="Arial" panose="020B0604020202020204" pitchFamily="34" charset="0"/>
                <a:cs typeface="Arial" panose="020B0604020202020204" pitchFamily="34" charset="0"/>
              </a:rPr>
              <a:t>2. </a:t>
            </a:r>
            <a:r>
              <a:rPr lang="en-GB" b="1">
                <a:latin typeface="Arial" panose="020B0604020202020204" pitchFamily="34" charset="0"/>
                <a:cs typeface="Arial" panose="020B0604020202020204" pitchFamily="34" charset="0"/>
              </a:rPr>
              <a:t>Project Objectives</a:t>
            </a:r>
          </a:p>
          <a:p>
            <a:endParaRPr lang="en-GB" b="1">
              <a:latin typeface="Arial" panose="020B0604020202020204" pitchFamily="34" charset="0"/>
              <a:cs typeface="Arial" panose="020B0604020202020204" pitchFamily="34" charset="0"/>
            </a:endParaRPr>
          </a:p>
        </p:txBody>
      </p:sp>
      <p:sp>
        <p:nvSpPr>
          <p:cNvPr id="33" name="Rettangolo 32"/>
          <p:cNvSpPr/>
          <p:nvPr/>
        </p:nvSpPr>
        <p:spPr>
          <a:xfrm>
            <a:off x="6337891" y="5670809"/>
            <a:ext cx="5359181" cy="584775"/>
          </a:xfrm>
          <a:prstGeom prst="rect">
            <a:avLst/>
          </a:prstGeom>
          <a:ln w="28575">
            <a:solidFill>
              <a:schemeClr val="accent1"/>
            </a:solidFill>
          </a:ln>
        </p:spPr>
        <p:txBody>
          <a:bodyPr wrap="square">
            <a:spAutoFit/>
          </a:bodyPr>
          <a:lstStyle/>
          <a:p>
            <a:r>
              <a:rPr lang="en-GB" sz="1600" b="1" i="1" u="sng">
                <a:latin typeface="Calibri" panose="020F0502020204030204" pitchFamily="34" charset="0"/>
                <a:cs typeface="Calibri" panose="020F0502020204030204" pitchFamily="34" charset="0"/>
              </a:rPr>
              <a:t>Quantitative and verifiable output</a:t>
            </a:r>
            <a:r>
              <a:rPr lang="en-GB" sz="1600">
                <a:latin typeface="Calibri" panose="020F0502020204030204" pitchFamily="34" charset="0"/>
                <a:cs typeface="Calibri" panose="020F0502020204030204" pitchFamily="34" charset="0"/>
              </a:rPr>
              <a:t>:</a:t>
            </a:r>
          </a:p>
          <a:p>
            <a:r>
              <a:rPr lang="en-GB" sz="1600">
                <a:latin typeface="Calibri" panose="020F0502020204030204" pitchFamily="34" charset="0"/>
                <a:cs typeface="Calibri" panose="020F0502020204030204" pitchFamily="34" charset="0"/>
              </a:rPr>
              <a:t>AM ION Source </a:t>
            </a:r>
            <a:r>
              <a:rPr lang="en-GB" sz="1600">
                <a:latin typeface="Calibri" panose="020F0502020204030204" pitchFamily="34" charset="0"/>
                <a:cs typeface="Calibri" panose="020F0502020204030204" pitchFamily="34" charset="0"/>
                <a:sym typeface="Wingdings" panose="05000000000000000000" pitchFamily="2" charset="2"/>
              </a:rPr>
              <a:t> New </a:t>
            </a:r>
            <a:r>
              <a:rPr lang="en-GB" sz="1600" err="1">
                <a:latin typeface="Calibri" panose="020F0502020204030204" pitchFamily="34" charset="0"/>
                <a:cs typeface="Calibri" panose="020F0502020204030204" pitchFamily="34" charset="0"/>
                <a:sym typeface="Wingdings" panose="05000000000000000000" pitchFamily="2" charset="2"/>
              </a:rPr>
              <a:t>DfAM</a:t>
            </a:r>
            <a:r>
              <a:rPr lang="en-GB" sz="1600">
                <a:latin typeface="Calibri" panose="020F0502020204030204" pitchFamily="34" charset="0"/>
                <a:cs typeface="Calibri" panose="020F0502020204030204" pitchFamily="34" charset="0"/>
                <a:sym typeface="Wingdings" panose="05000000000000000000" pitchFamily="2" charset="2"/>
              </a:rPr>
              <a:t> Ionization efficiency estimation  </a:t>
            </a:r>
          </a:p>
        </p:txBody>
      </p:sp>
      <p:sp>
        <p:nvSpPr>
          <p:cNvPr id="34" name="Rettangolo 33"/>
          <p:cNvSpPr/>
          <p:nvPr/>
        </p:nvSpPr>
        <p:spPr>
          <a:xfrm>
            <a:off x="543380" y="5670810"/>
            <a:ext cx="5596737" cy="584775"/>
          </a:xfrm>
          <a:prstGeom prst="rect">
            <a:avLst/>
          </a:prstGeom>
          <a:ln w="28575">
            <a:solidFill>
              <a:schemeClr val="accent1"/>
            </a:solidFill>
          </a:ln>
        </p:spPr>
        <p:txBody>
          <a:bodyPr wrap="square" lIns="91440" tIns="45720" rIns="91440" bIns="45720" anchor="t">
            <a:spAutoFit/>
          </a:bodyPr>
          <a:lstStyle/>
          <a:p>
            <a:pPr algn="ctr"/>
            <a:r>
              <a:rPr lang="en-GB" sz="1600" b="1" i="1" u="sng" dirty="0">
                <a:latin typeface="Calibri"/>
                <a:cs typeface="Calibri"/>
              </a:rPr>
              <a:t>State of the Art</a:t>
            </a:r>
            <a:r>
              <a:rPr lang="en-GB" sz="1600" b="1" i="1" dirty="0">
                <a:latin typeface="Calibri"/>
                <a:cs typeface="Calibri"/>
              </a:rPr>
              <a:t>: Old traditional design of the FEBIAD Ion Source</a:t>
            </a:r>
          </a:p>
          <a:p>
            <a:pPr algn="ctr"/>
            <a:r>
              <a:rPr lang="en-GB" sz="1600" b="1" i="1" dirty="0">
                <a:latin typeface="Calibri"/>
                <a:cs typeface="Calibri"/>
              </a:rPr>
              <a:t>DOI: </a:t>
            </a:r>
            <a:r>
              <a:rPr lang="en-GB" sz="1600" dirty="0">
                <a:latin typeface="Calibri"/>
                <a:ea typeface="+mn-lt"/>
                <a:cs typeface="+mn-lt"/>
                <a:hlinkClick r:id="rId8"/>
              </a:rPr>
              <a:t>https://doi.org/10.1063/1.4933081</a:t>
            </a:r>
            <a:endParaRPr lang="en-GB" sz="1400" b="1">
              <a:latin typeface="Calibri"/>
              <a:ea typeface="+mn-lt"/>
              <a:cs typeface="Calibri" panose="020F0502020204030204" pitchFamily="34" charset="0"/>
            </a:endParaRPr>
          </a:p>
        </p:txBody>
      </p:sp>
      <p:pic>
        <p:nvPicPr>
          <p:cNvPr id="30" name="Immagine 29"/>
          <p:cNvPicPr>
            <a:picLocks noChangeAspect="1"/>
          </p:cNvPicPr>
          <p:nvPr/>
        </p:nvPicPr>
        <p:blipFill>
          <a:blip r:embed="rId9"/>
          <a:stretch>
            <a:fillRect/>
          </a:stretch>
        </p:blipFill>
        <p:spPr>
          <a:xfrm>
            <a:off x="5887080" y="3822371"/>
            <a:ext cx="5809992" cy="1664352"/>
          </a:xfrm>
          <a:prstGeom prst="rect">
            <a:avLst/>
          </a:prstGeom>
        </p:spPr>
      </p:pic>
    </p:spTree>
    <p:extLst>
      <p:ext uri="{BB962C8B-B14F-4D97-AF65-F5344CB8AC3E}">
        <p14:creationId xmlns:p14="http://schemas.microsoft.com/office/powerpoint/2010/main" val="8576716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8"/>
                                        </p:tgtEl>
                                        <p:attrNameLst>
                                          <p:attrName>style.visibility</p:attrName>
                                        </p:attrNameLst>
                                      </p:cBhvr>
                                      <p:to>
                                        <p:strVal val="visible"/>
                                      </p:to>
                                    </p:set>
                                    <p:animEffect transition="in" filter="fade">
                                      <p:cBhvr>
                                        <p:cTn id="12" dur="1000"/>
                                        <p:tgtEl>
                                          <p:spTgt spid="28"/>
                                        </p:tgtEl>
                                      </p:cBhvr>
                                    </p:animEffect>
                                    <p:anim calcmode="lin" valueType="num">
                                      <p:cBhvr>
                                        <p:cTn id="13" dur="1000" fill="hold"/>
                                        <p:tgtEl>
                                          <p:spTgt spid="28"/>
                                        </p:tgtEl>
                                        <p:attrNameLst>
                                          <p:attrName>ppt_x</p:attrName>
                                        </p:attrNameLst>
                                      </p:cBhvr>
                                      <p:tavLst>
                                        <p:tav tm="0">
                                          <p:val>
                                            <p:strVal val="#ppt_x"/>
                                          </p:val>
                                        </p:tav>
                                        <p:tav tm="100000">
                                          <p:val>
                                            <p:strVal val="#ppt_x"/>
                                          </p:val>
                                        </p:tav>
                                      </p:tavLst>
                                    </p:anim>
                                    <p:anim calcmode="lin" valueType="num">
                                      <p:cBhvr>
                                        <p:cTn id="14" dur="1000" fill="hold"/>
                                        <p:tgtEl>
                                          <p:spTgt spid="28"/>
                                        </p:tgtEl>
                                        <p:attrNameLst>
                                          <p:attrName>ppt_y</p:attrName>
                                        </p:attrNameLst>
                                      </p:cBhvr>
                                      <p:tavLst>
                                        <p:tav tm="0">
                                          <p:val>
                                            <p:strVal val="#ppt_y+.1"/>
                                          </p:val>
                                        </p:tav>
                                        <p:tav tm="100000">
                                          <p:val>
                                            <p:strVal val="#ppt_y"/>
                                          </p:val>
                                        </p:tav>
                                      </p:tavLst>
                                    </p:anim>
                                  </p:childTnLst>
                                </p:cTn>
                              </p:par>
                              <p:par>
                                <p:cTn id="15" presetID="42" presetClass="entr" presetSubtype="0" fill="hold"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1000"/>
                                        <p:tgtEl>
                                          <p:spTgt spid="4"/>
                                        </p:tgtEl>
                                      </p:cBhvr>
                                    </p:animEffect>
                                    <p:anim calcmode="lin" valueType="num">
                                      <p:cBhvr>
                                        <p:cTn id="18" dur="1000" fill="hold"/>
                                        <p:tgtEl>
                                          <p:spTgt spid="4"/>
                                        </p:tgtEl>
                                        <p:attrNameLst>
                                          <p:attrName>ppt_x</p:attrName>
                                        </p:attrNameLst>
                                      </p:cBhvr>
                                      <p:tavLst>
                                        <p:tav tm="0">
                                          <p:val>
                                            <p:strVal val="#ppt_x"/>
                                          </p:val>
                                        </p:tav>
                                        <p:tav tm="100000">
                                          <p:val>
                                            <p:strVal val="#ppt_x"/>
                                          </p:val>
                                        </p:tav>
                                      </p:tavLst>
                                    </p:anim>
                                    <p:anim calcmode="lin" valueType="num">
                                      <p:cBhvr>
                                        <p:cTn id="19" dur="1000" fill="hold"/>
                                        <p:tgtEl>
                                          <p:spTgt spid="4"/>
                                        </p:tgtEl>
                                        <p:attrNameLst>
                                          <p:attrName>ppt_y</p:attrName>
                                        </p:attrNameLst>
                                      </p:cBhvr>
                                      <p:tavLst>
                                        <p:tav tm="0">
                                          <p:val>
                                            <p:strVal val="#ppt_y+.1"/>
                                          </p:val>
                                        </p:tav>
                                        <p:tav tm="100000">
                                          <p:val>
                                            <p:strVal val="#ppt_y"/>
                                          </p:val>
                                        </p:tav>
                                      </p:tavLst>
                                    </p:anim>
                                  </p:childTnLst>
                                </p:cTn>
                              </p:par>
                              <p:par>
                                <p:cTn id="20" presetID="42" presetClass="entr" presetSubtype="0" fill="hold"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1000"/>
                                        <p:tgtEl>
                                          <p:spTgt spid="6"/>
                                        </p:tgtEl>
                                      </p:cBhvr>
                                    </p:animEffect>
                                    <p:anim calcmode="lin" valueType="num">
                                      <p:cBhvr>
                                        <p:cTn id="23" dur="1000" fill="hold"/>
                                        <p:tgtEl>
                                          <p:spTgt spid="6"/>
                                        </p:tgtEl>
                                        <p:attrNameLst>
                                          <p:attrName>ppt_x</p:attrName>
                                        </p:attrNameLst>
                                      </p:cBhvr>
                                      <p:tavLst>
                                        <p:tav tm="0">
                                          <p:val>
                                            <p:strVal val="#ppt_x"/>
                                          </p:val>
                                        </p:tav>
                                        <p:tav tm="100000">
                                          <p:val>
                                            <p:strVal val="#ppt_x"/>
                                          </p:val>
                                        </p:tav>
                                      </p:tavLst>
                                    </p:anim>
                                    <p:anim calcmode="lin" valueType="num">
                                      <p:cBhvr>
                                        <p:cTn id="24" dur="1000" fill="hold"/>
                                        <p:tgtEl>
                                          <p:spTgt spid="6"/>
                                        </p:tgtEl>
                                        <p:attrNameLst>
                                          <p:attrName>ppt_y</p:attrName>
                                        </p:attrNameLst>
                                      </p:cBhvr>
                                      <p:tavLst>
                                        <p:tav tm="0">
                                          <p:val>
                                            <p:strVal val="#ppt_y+.1"/>
                                          </p:val>
                                        </p:tav>
                                        <p:tav tm="100000">
                                          <p:val>
                                            <p:strVal val="#ppt_y"/>
                                          </p:val>
                                        </p:tav>
                                      </p:tavLst>
                                    </p:anim>
                                  </p:childTnLst>
                                </p:cTn>
                              </p:par>
                              <p:par>
                                <p:cTn id="25" presetID="42" presetClass="entr" presetSubtype="0" fill="hold" nodeType="with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1000"/>
                                        <p:tgtEl>
                                          <p:spTgt spid="8"/>
                                        </p:tgtEl>
                                      </p:cBhvr>
                                    </p:animEffect>
                                    <p:anim calcmode="lin" valueType="num">
                                      <p:cBhvr>
                                        <p:cTn id="28" dur="1000" fill="hold"/>
                                        <p:tgtEl>
                                          <p:spTgt spid="8"/>
                                        </p:tgtEl>
                                        <p:attrNameLst>
                                          <p:attrName>ppt_x</p:attrName>
                                        </p:attrNameLst>
                                      </p:cBhvr>
                                      <p:tavLst>
                                        <p:tav tm="0">
                                          <p:val>
                                            <p:strVal val="#ppt_x"/>
                                          </p:val>
                                        </p:tav>
                                        <p:tav tm="100000">
                                          <p:val>
                                            <p:strVal val="#ppt_x"/>
                                          </p:val>
                                        </p:tav>
                                      </p:tavLst>
                                    </p:anim>
                                    <p:anim calcmode="lin" valueType="num">
                                      <p:cBhvr>
                                        <p:cTn id="29" dur="1000" fill="hold"/>
                                        <p:tgtEl>
                                          <p:spTgt spid="8"/>
                                        </p:tgtEl>
                                        <p:attrNameLst>
                                          <p:attrName>ppt_y</p:attrName>
                                        </p:attrNameLst>
                                      </p:cBhvr>
                                      <p:tavLst>
                                        <p:tav tm="0">
                                          <p:val>
                                            <p:strVal val="#ppt_y+.1"/>
                                          </p:val>
                                        </p:tav>
                                        <p:tav tm="100000">
                                          <p:val>
                                            <p:strVal val="#ppt_y"/>
                                          </p:val>
                                        </p:tav>
                                      </p:tavLst>
                                    </p:anim>
                                  </p:childTnLst>
                                </p:cTn>
                              </p:par>
                              <p:par>
                                <p:cTn id="30" presetID="42" presetClass="entr" presetSubtype="0" fill="hold" nodeType="with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1000"/>
                                        <p:tgtEl>
                                          <p:spTgt spid="7"/>
                                        </p:tgtEl>
                                      </p:cBhvr>
                                    </p:animEffect>
                                    <p:anim calcmode="lin" valueType="num">
                                      <p:cBhvr>
                                        <p:cTn id="33" dur="1000" fill="hold"/>
                                        <p:tgtEl>
                                          <p:spTgt spid="7"/>
                                        </p:tgtEl>
                                        <p:attrNameLst>
                                          <p:attrName>ppt_x</p:attrName>
                                        </p:attrNameLst>
                                      </p:cBhvr>
                                      <p:tavLst>
                                        <p:tav tm="0">
                                          <p:val>
                                            <p:strVal val="#ppt_x"/>
                                          </p:val>
                                        </p:tav>
                                        <p:tav tm="100000">
                                          <p:val>
                                            <p:strVal val="#ppt_x"/>
                                          </p:val>
                                        </p:tav>
                                      </p:tavLst>
                                    </p:anim>
                                    <p:anim calcmode="lin" valueType="num">
                                      <p:cBhvr>
                                        <p:cTn id="34" dur="1000" fill="hold"/>
                                        <p:tgtEl>
                                          <p:spTgt spid="7"/>
                                        </p:tgtEl>
                                        <p:attrNameLst>
                                          <p:attrName>ppt_y</p:attrName>
                                        </p:attrNameLst>
                                      </p:cBhvr>
                                      <p:tavLst>
                                        <p:tav tm="0">
                                          <p:val>
                                            <p:strVal val="#ppt_y+.1"/>
                                          </p:val>
                                        </p:tav>
                                        <p:tav tm="100000">
                                          <p:val>
                                            <p:strVal val="#ppt_y"/>
                                          </p:val>
                                        </p:tav>
                                      </p:tavLst>
                                    </p:anim>
                                  </p:childTnLst>
                                </p:cTn>
                              </p:par>
                              <p:par>
                                <p:cTn id="35" presetID="42" presetClass="entr" presetSubtype="0" fill="hold" grpId="0" nodeType="withEffect">
                                  <p:stCondLst>
                                    <p:cond delay="0"/>
                                  </p:stCondLst>
                                  <p:childTnLst>
                                    <p:set>
                                      <p:cBhvr>
                                        <p:cTn id="36" dur="1" fill="hold">
                                          <p:stCondLst>
                                            <p:cond delay="0"/>
                                          </p:stCondLst>
                                        </p:cTn>
                                        <p:tgtEl>
                                          <p:spTgt spid="21"/>
                                        </p:tgtEl>
                                        <p:attrNameLst>
                                          <p:attrName>style.visibility</p:attrName>
                                        </p:attrNameLst>
                                      </p:cBhvr>
                                      <p:to>
                                        <p:strVal val="visible"/>
                                      </p:to>
                                    </p:set>
                                    <p:animEffect transition="in" filter="fade">
                                      <p:cBhvr>
                                        <p:cTn id="37" dur="1000"/>
                                        <p:tgtEl>
                                          <p:spTgt spid="21"/>
                                        </p:tgtEl>
                                      </p:cBhvr>
                                    </p:animEffect>
                                    <p:anim calcmode="lin" valueType="num">
                                      <p:cBhvr>
                                        <p:cTn id="38" dur="1000" fill="hold"/>
                                        <p:tgtEl>
                                          <p:spTgt spid="21"/>
                                        </p:tgtEl>
                                        <p:attrNameLst>
                                          <p:attrName>ppt_x</p:attrName>
                                        </p:attrNameLst>
                                      </p:cBhvr>
                                      <p:tavLst>
                                        <p:tav tm="0">
                                          <p:val>
                                            <p:strVal val="#ppt_x"/>
                                          </p:val>
                                        </p:tav>
                                        <p:tav tm="100000">
                                          <p:val>
                                            <p:strVal val="#ppt_x"/>
                                          </p:val>
                                        </p:tav>
                                      </p:tavLst>
                                    </p:anim>
                                    <p:anim calcmode="lin" valueType="num">
                                      <p:cBhvr>
                                        <p:cTn id="39" dur="1000" fill="hold"/>
                                        <p:tgtEl>
                                          <p:spTgt spid="21"/>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42" presetClass="entr" presetSubtype="0" fill="hold" grpId="0" nodeType="click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fade">
                                      <p:cBhvr>
                                        <p:cTn id="44" dur="1000"/>
                                        <p:tgtEl>
                                          <p:spTgt spid="9"/>
                                        </p:tgtEl>
                                      </p:cBhvr>
                                    </p:animEffect>
                                    <p:anim calcmode="lin" valueType="num">
                                      <p:cBhvr>
                                        <p:cTn id="45" dur="1000" fill="hold"/>
                                        <p:tgtEl>
                                          <p:spTgt spid="9"/>
                                        </p:tgtEl>
                                        <p:attrNameLst>
                                          <p:attrName>ppt_x</p:attrName>
                                        </p:attrNameLst>
                                      </p:cBhvr>
                                      <p:tavLst>
                                        <p:tav tm="0">
                                          <p:val>
                                            <p:strVal val="#ppt_x"/>
                                          </p:val>
                                        </p:tav>
                                        <p:tav tm="100000">
                                          <p:val>
                                            <p:strVal val="#ppt_x"/>
                                          </p:val>
                                        </p:tav>
                                      </p:tavLst>
                                    </p:anim>
                                    <p:anim calcmode="lin" valueType="num">
                                      <p:cBhvr>
                                        <p:cTn id="46" dur="1000" fill="hold"/>
                                        <p:tgtEl>
                                          <p:spTgt spid="9"/>
                                        </p:tgtEl>
                                        <p:attrNameLst>
                                          <p:attrName>ppt_y</p:attrName>
                                        </p:attrNameLst>
                                      </p:cBhvr>
                                      <p:tavLst>
                                        <p:tav tm="0">
                                          <p:val>
                                            <p:strVal val="#ppt_y+.1"/>
                                          </p:val>
                                        </p:tav>
                                        <p:tav tm="100000">
                                          <p:val>
                                            <p:strVal val="#ppt_y"/>
                                          </p:val>
                                        </p:tav>
                                      </p:tavLst>
                                    </p:anim>
                                  </p:childTnLst>
                                </p:cTn>
                              </p:par>
                              <p:par>
                                <p:cTn id="47" presetID="42" presetClass="entr" presetSubtype="0" fill="hold" nodeType="withEffect">
                                  <p:stCondLst>
                                    <p:cond delay="0"/>
                                  </p:stCondLst>
                                  <p:childTnLst>
                                    <p:set>
                                      <p:cBhvr>
                                        <p:cTn id="48" dur="1" fill="hold">
                                          <p:stCondLst>
                                            <p:cond delay="0"/>
                                          </p:stCondLst>
                                        </p:cTn>
                                        <p:tgtEl>
                                          <p:spTgt spid="18"/>
                                        </p:tgtEl>
                                        <p:attrNameLst>
                                          <p:attrName>style.visibility</p:attrName>
                                        </p:attrNameLst>
                                      </p:cBhvr>
                                      <p:to>
                                        <p:strVal val="visible"/>
                                      </p:to>
                                    </p:set>
                                    <p:animEffect transition="in" filter="fade">
                                      <p:cBhvr>
                                        <p:cTn id="49" dur="1000"/>
                                        <p:tgtEl>
                                          <p:spTgt spid="18"/>
                                        </p:tgtEl>
                                      </p:cBhvr>
                                    </p:animEffect>
                                    <p:anim calcmode="lin" valueType="num">
                                      <p:cBhvr>
                                        <p:cTn id="50" dur="1000" fill="hold"/>
                                        <p:tgtEl>
                                          <p:spTgt spid="18"/>
                                        </p:tgtEl>
                                        <p:attrNameLst>
                                          <p:attrName>ppt_x</p:attrName>
                                        </p:attrNameLst>
                                      </p:cBhvr>
                                      <p:tavLst>
                                        <p:tav tm="0">
                                          <p:val>
                                            <p:strVal val="#ppt_x"/>
                                          </p:val>
                                        </p:tav>
                                        <p:tav tm="100000">
                                          <p:val>
                                            <p:strVal val="#ppt_x"/>
                                          </p:val>
                                        </p:tav>
                                      </p:tavLst>
                                    </p:anim>
                                    <p:anim calcmode="lin" valueType="num">
                                      <p:cBhvr>
                                        <p:cTn id="51" dur="1000" fill="hold"/>
                                        <p:tgtEl>
                                          <p:spTgt spid="18"/>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19"/>
                                        </p:tgtEl>
                                        <p:attrNameLst>
                                          <p:attrName>style.visibility</p:attrName>
                                        </p:attrNameLst>
                                      </p:cBhvr>
                                      <p:to>
                                        <p:strVal val="visible"/>
                                      </p:to>
                                    </p:set>
                                    <p:animEffect transition="in" filter="fade">
                                      <p:cBhvr>
                                        <p:cTn id="54" dur="1000"/>
                                        <p:tgtEl>
                                          <p:spTgt spid="19"/>
                                        </p:tgtEl>
                                      </p:cBhvr>
                                    </p:animEffect>
                                    <p:anim calcmode="lin" valueType="num">
                                      <p:cBhvr>
                                        <p:cTn id="55" dur="1000" fill="hold"/>
                                        <p:tgtEl>
                                          <p:spTgt spid="19"/>
                                        </p:tgtEl>
                                        <p:attrNameLst>
                                          <p:attrName>ppt_x</p:attrName>
                                        </p:attrNameLst>
                                      </p:cBhvr>
                                      <p:tavLst>
                                        <p:tav tm="0">
                                          <p:val>
                                            <p:strVal val="#ppt_x"/>
                                          </p:val>
                                        </p:tav>
                                        <p:tav tm="100000">
                                          <p:val>
                                            <p:strVal val="#ppt_x"/>
                                          </p:val>
                                        </p:tav>
                                      </p:tavLst>
                                    </p:anim>
                                    <p:anim calcmode="lin" valueType="num">
                                      <p:cBhvr>
                                        <p:cTn id="56" dur="1000" fill="hold"/>
                                        <p:tgtEl>
                                          <p:spTgt spid="19"/>
                                        </p:tgtEl>
                                        <p:attrNameLst>
                                          <p:attrName>ppt_y</p:attrName>
                                        </p:attrNameLst>
                                      </p:cBhvr>
                                      <p:tavLst>
                                        <p:tav tm="0">
                                          <p:val>
                                            <p:strVal val="#ppt_y+.1"/>
                                          </p:val>
                                        </p:tav>
                                        <p:tav tm="100000">
                                          <p:val>
                                            <p:strVal val="#ppt_y"/>
                                          </p:val>
                                        </p:tav>
                                      </p:tavLst>
                                    </p:anim>
                                  </p:childTnLst>
                                </p:cTn>
                              </p:par>
                              <p:par>
                                <p:cTn id="57" presetID="42" presetClass="entr" presetSubtype="0" fill="hold" nodeType="withEffect">
                                  <p:stCondLst>
                                    <p:cond delay="0"/>
                                  </p:stCondLst>
                                  <p:childTnLst>
                                    <p:set>
                                      <p:cBhvr>
                                        <p:cTn id="58" dur="1" fill="hold">
                                          <p:stCondLst>
                                            <p:cond delay="0"/>
                                          </p:stCondLst>
                                        </p:cTn>
                                        <p:tgtEl>
                                          <p:spTgt spid="20"/>
                                        </p:tgtEl>
                                        <p:attrNameLst>
                                          <p:attrName>style.visibility</p:attrName>
                                        </p:attrNameLst>
                                      </p:cBhvr>
                                      <p:to>
                                        <p:strVal val="visible"/>
                                      </p:to>
                                    </p:set>
                                    <p:animEffect transition="in" filter="fade">
                                      <p:cBhvr>
                                        <p:cTn id="59" dur="1000"/>
                                        <p:tgtEl>
                                          <p:spTgt spid="20"/>
                                        </p:tgtEl>
                                      </p:cBhvr>
                                    </p:animEffect>
                                    <p:anim calcmode="lin" valueType="num">
                                      <p:cBhvr>
                                        <p:cTn id="60" dur="1000" fill="hold"/>
                                        <p:tgtEl>
                                          <p:spTgt spid="20"/>
                                        </p:tgtEl>
                                        <p:attrNameLst>
                                          <p:attrName>ppt_x</p:attrName>
                                        </p:attrNameLst>
                                      </p:cBhvr>
                                      <p:tavLst>
                                        <p:tav tm="0">
                                          <p:val>
                                            <p:strVal val="#ppt_x"/>
                                          </p:val>
                                        </p:tav>
                                        <p:tav tm="100000">
                                          <p:val>
                                            <p:strVal val="#ppt_x"/>
                                          </p:val>
                                        </p:tav>
                                      </p:tavLst>
                                    </p:anim>
                                    <p:anim calcmode="lin" valueType="num">
                                      <p:cBhvr>
                                        <p:cTn id="61" dur="1000" fill="hold"/>
                                        <p:tgtEl>
                                          <p:spTgt spid="20"/>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22"/>
                                        </p:tgtEl>
                                        <p:attrNameLst>
                                          <p:attrName>style.visibility</p:attrName>
                                        </p:attrNameLst>
                                      </p:cBhvr>
                                      <p:to>
                                        <p:strVal val="visible"/>
                                      </p:to>
                                    </p:set>
                                    <p:animEffect transition="in" filter="fade">
                                      <p:cBhvr>
                                        <p:cTn id="64" dur="1000"/>
                                        <p:tgtEl>
                                          <p:spTgt spid="22"/>
                                        </p:tgtEl>
                                      </p:cBhvr>
                                    </p:animEffect>
                                    <p:anim calcmode="lin" valueType="num">
                                      <p:cBhvr>
                                        <p:cTn id="65" dur="1000" fill="hold"/>
                                        <p:tgtEl>
                                          <p:spTgt spid="22"/>
                                        </p:tgtEl>
                                        <p:attrNameLst>
                                          <p:attrName>ppt_x</p:attrName>
                                        </p:attrNameLst>
                                      </p:cBhvr>
                                      <p:tavLst>
                                        <p:tav tm="0">
                                          <p:val>
                                            <p:strVal val="#ppt_x"/>
                                          </p:val>
                                        </p:tav>
                                        <p:tav tm="100000">
                                          <p:val>
                                            <p:strVal val="#ppt_x"/>
                                          </p:val>
                                        </p:tav>
                                      </p:tavLst>
                                    </p:anim>
                                    <p:anim calcmode="lin" valueType="num">
                                      <p:cBhvr>
                                        <p:cTn id="66" dur="1000" fill="hold"/>
                                        <p:tgtEl>
                                          <p:spTgt spid="22"/>
                                        </p:tgtEl>
                                        <p:attrNameLst>
                                          <p:attrName>ppt_y</p:attrName>
                                        </p:attrNameLst>
                                      </p:cBhvr>
                                      <p:tavLst>
                                        <p:tav tm="0">
                                          <p:val>
                                            <p:strVal val="#ppt_y+.1"/>
                                          </p:val>
                                        </p:tav>
                                        <p:tav tm="100000">
                                          <p:val>
                                            <p:strVal val="#ppt_y"/>
                                          </p:val>
                                        </p:tav>
                                      </p:tavLst>
                                    </p:anim>
                                  </p:childTnLst>
                                </p:cTn>
                              </p:par>
                              <p:par>
                                <p:cTn id="67" presetID="42" presetClass="entr" presetSubtype="0" fill="hold" grpId="0" nodeType="withEffect">
                                  <p:stCondLst>
                                    <p:cond delay="0"/>
                                  </p:stCondLst>
                                  <p:childTnLst>
                                    <p:set>
                                      <p:cBhvr>
                                        <p:cTn id="68" dur="1" fill="hold">
                                          <p:stCondLst>
                                            <p:cond delay="0"/>
                                          </p:stCondLst>
                                        </p:cTn>
                                        <p:tgtEl>
                                          <p:spTgt spid="23"/>
                                        </p:tgtEl>
                                        <p:attrNameLst>
                                          <p:attrName>style.visibility</p:attrName>
                                        </p:attrNameLst>
                                      </p:cBhvr>
                                      <p:to>
                                        <p:strVal val="visible"/>
                                      </p:to>
                                    </p:set>
                                    <p:animEffect transition="in" filter="fade">
                                      <p:cBhvr>
                                        <p:cTn id="69" dur="1000"/>
                                        <p:tgtEl>
                                          <p:spTgt spid="23"/>
                                        </p:tgtEl>
                                      </p:cBhvr>
                                    </p:animEffect>
                                    <p:anim calcmode="lin" valueType="num">
                                      <p:cBhvr>
                                        <p:cTn id="70" dur="1000" fill="hold"/>
                                        <p:tgtEl>
                                          <p:spTgt spid="23"/>
                                        </p:tgtEl>
                                        <p:attrNameLst>
                                          <p:attrName>ppt_x</p:attrName>
                                        </p:attrNameLst>
                                      </p:cBhvr>
                                      <p:tavLst>
                                        <p:tav tm="0">
                                          <p:val>
                                            <p:strVal val="#ppt_x"/>
                                          </p:val>
                                        </p:tav>
                                        <p:tav tm="100000">
                                          <p:val>
                                            <p:strVal val="#ppt_x"/>
                                          </p:val>
                                        </p:tav>
                                      </p:tavLst>
                                    </p:anim>
                                    <p:anim calcmode="lin" valueType="num">
                                      <p:cBhvr>
                                        <p:cTn id="71" dur="1000" fill="hold"/>
                                        <p:tgtEl>
                                          <p:spTgt spid="23"/>
                                        </p:tgtEl>
                                        <p:attrNameLst>
                                          <p:attrName>ppt_y</p:attrName>
                                        </p:attrNameLst>
                                      </p:cBhvr>
                                      <p:tavLst>
                                        <p:tav tm="0">
                                          <p:val>
                                            <p:strVal val="#ppt_y+.1"/>
                                          </p:val>
                                        </p:tav>
                                        <p:tav tm="100000">
                                          <p:val>
                                            <p:strVal val="#ppt_y"/>
                                          </p:val>
                                        </p:tav>
                                      </p:tavLst>
                                    </p:anim>
                                  </p:childTnLst>
                                </p:cTn>
                              </p:par>
                              <p:par>
                                <p:cTn id="72" presetID="42" presetClass="entr" presetSubtype="0" fill="hold" grpId="0" nodeType="withEffect">
                                  <p:stCondLst>
                                    <p:cond delay="0"/>
                                  </p:stCondLst>
                                  <p:childTnLst>
                                    <p:set>
                                      <p:cBhvr>
                                        <p:cTn id="73" dur="1" fill="hold">
                                          <p:stCondLst>
                                            <p:cond delay="0"/>
                                          </p:stCondLst>
                                        </p:cTn>
                                        <p:tgtEl>
                                          <p:spTgt spid="24"/>
                                        </p:tgtEl>
                                        <p:attrNameLst>
                                          <p:attrName>style.visibility</p:attrName>
                                        </p:attrNameLst>
                                      </p:cBhvr>
                                      <p:to>
                                        <p:strVal val="visible"/>
                                      </p:to>
                                    </p:set>
                                    <p:animEffect transition="in" filter="fade">
                                      <p:cBhvr>
                                        <p:cTn id="74" dur="1000"/>
                                        <p:tgtEl>
                                          <p:spTgt spid="24"/>
                                        </p:tgtEl>
                                      </p:cBhvr>
                                    </p:animEffect>
                                    <p:anim calcmode="lin" valueType="num">
                                      <p:cBhvr>
                                        <p:cTn id="75" dur="1000" fill="hold"/>
                                        <p:tgtEl>
                                          <p:spTgt spid="24"/>
                                        </p:tgtEl>
                                        <p:attrNameLst>
                                          <p:attrName>ppt_x</p:attrName>
                                        </p:attrNameLst>
                                      </p:cBhvr>
                                      <p:tavLst>
                                        <p:tav tm="0">
                                          <p:val>
                                            <p:strVal val="#ppt_x"/>
                                          </p:val>
                                        </p:tav>
                                        <p:tav tm="100000">
                                          <p:val>
                                            <p:strVal val="#ppt_x"/>
                                          </p:val>
                                        </p:tav>
                                      </p:tavLst>
                                    </p:anim>
                                    <p:anim calcmode="lin" valueType="num">
                                      <p:cBhvr>
                                        <p:cTn id="76" dur="1000" fill="hold"/>
                                        <p:tgtEl>
                                          <p:spTgt spid="24"/>
                                        </p:tgtEl>
                                        <p:attrNameLst>
                                          <p:attrName>ppt_y</p:attrName>
                                        </p:attrNameLst>
                                      </p:cBhvr>
                                      <p:tavLst>
                                        <p:tav tm="0">
                                          <p:val>
                                            <p:strVal val="#ppt_y+.1"/>
                                          </p:val>
                                        </p:tav>
                                        <p:tav tm="100000">
                                          <p:val>
                                            <p:strVal val="#ppt_y"/>
                                          </p:val>
                                        </p:tav>
                                      </p:tavLst>
                                    </p:anim>
                                  </p:childTnLst>
                                </p:cTn>
                              </p:par>
                              <p:par>
                                <p:cTn id="77" presetID="42" presetClass="entr" presetSubtype="0" fill="hold" grpId="0" nodeType="withEffect">
                                  <p:stCondLst>
                                    <p:cond delay="0"/>
                                  </p:stCondLst>
                                  <p:childTnLst>
                                    <p:set>
                                      <p:cBhvr>
                                        <p:cTn id="78" dur="1" fill="hold">
                                          <p:stCondLst>
                                            <p:cond delay="0"/>
                                          </p:stCondLst>
                                        </p:cTn>
                                        <p:tgtEl>
                                          <p:spTgt spid="25"/>
                                        </p:tgtEl>
                                        <p:attrNameLst>
                                          <p:attrName>style.visibility</p:attrName>
                                        </p:attrNameLst>
                                      </p:cBhvr>
                                      <p:to>
                                        <p:strVal val="visible"/>
                                      </p:to>
                                    </p:set>
                                    <p:animEffect transition="in" filter="fade">
                                      <p:cBhvr>
                                        <p:cTn id="79" dur="1000"/>
                                        <p:tgtEl>
                                          <p:spTgt spid="25"/>
                                        </p:tgtEl>
                                      </p:cBhvr>
                                    </p:animEffect>
                                    <p:anim calcmode="lin" valueType="num">
                                      <p:cBhvr>
                                        <p:cTn id="80" dur="1000" fill="hold"/>
                                        <p:tgtEl>
                                          <p:spTgt spid="25"/>
                                        </p:tgtEl>
                                        <p:attrNameLst>
                                          <p:attrName>ppt_x</p:attrName>
                                        </p:attrNameLst>
                                      </p:cBhvr>
                                      <p:tavLst>
                                        <p:tav tm="0">
                                          <p:val>
                                            <p:strVal val="#ppt_x"/>
                                          </p:val>
                                        </p:tav>
                                        <p:tav tm="100000">
                                          <p:val>
                                            <p:strVal val="#ppt_x"/>
                                          </p:val>
                                        </p:tav>
                                      </p:tavLst>
                                    </p:anim>
                                    <p:anim calcmode="lin" valueType="num">
                                      <p:cBhvr>
                                        <p:cTn id="81" dur="1000" fill="hold"/>
                                        <p:tgtEl>
                                          <p:spTgt spid="25"/>
                                        </p:tgtEl>
                                        <p:attrNameLst>
                                          <p:attrName>ppt_y</p:attrName>
                                        </p:attrNameLst>
                                      </p:cBhvr>
                                      <p:tavLst>
                                        <p:tav tm="0">
                                          <p:val>
                                            <p:strVal val="#ppt_y+.1"/>
                                          </p:val>
                                        </p:tav>
                                        <p:tav tm="100000">
                                          <p:val>
                                            <p:strVal val="#ppt_y"/>
                                          </p:val>
                                        </p:tav>
                                      </p:tavLst>
                                    </p:anim>
                                  </p:childTnLst>
                                </p:cTn>
                              </p:par>
                              <p:par>
                                <p:cTn id="82" presetID="42" presetClass="entr" presetSubtype="0" fill="hold" grpId="0" nodeType="withEffect">
                                  <p:stCondLst>
                                    <p:cond delay="0"/>
                                  </p:stCondLst>
                                  <p:childTnLst>
                                    <p:set>
                                      <p:cBhvr>
                                        <p:cTn id="83" dur="1" fill="hold">
                                          <p:stCondLst>
                                            <p:cond delay="0"/>
                                          </p:stCondLst>
                                        </p:cTn>
                                        <p:tgtEl>
                                          <p:spTgt spid="26"/>
                                        </p:tgtEl>
                                        <p:attrNameLst>
                                          <p:attrName>style.visibility</p:attrName>
                                        </p:attrNameLst>
                                      </p:cBhvr>
                                      <p:to>
                                        <p:strVal val="visible"/>
                                      </p:to>
                                    </p:set>
                                    <p:animEffect transition="in" filter="fade">
                                      <p:cBhvr>
                                        <p:cTn id="84" dur="1000"/>
                                        <p:tgtEl>
                                          <p:spTgt spid="26"/>
                                        </p:tgtEl>
                                      </p:cBhvr>
                                    </p:animEffect>
                                    <p:anim calcmode="lin" valueType="num">
                                      <p:cBhvr>
                                        <p:cTn id="85" dur="1000" fill="hold"/>
                                        <p:tgtEl>
                                          <p:spTgt spid="26"/>
                                        </p:tgtEl>
                                        <p:attrNameLst>
                                          <p:attrName>ppt_x</p:attrName>
                                        </p:attrNameLst>
                                      </p:cBhvr>
                                      <p:tavLst>
                                        <p:tav tm="0">
                                          <p:val>
                                            <p:strVal val="#ppt_x"/>
                                          </p:val>
                                        </p:tav>
                                        <p:tav tm="100000">
                                          <p:val>
                                            <p:strVal val="#ppt_x"/>
                                          </p:val>
                                        </p:tav>
                                      </p:tavLst>
                                    </p:anim>
                                    <p:anim calcmode="lin" valueType="num">
                                      <p:cBhvr>
                                        <p:cTn id="86" dur="1000" fill="hold"/>
                                        <p:tgtEl>
                                          <p:spTgt spid="26"/>
                                        </p:tgtEl>
                                        <p:attrNameLst>
                                          <p:attrName>ppt_y</p:attrName>
                                        </p:attrNameLst>
                                      </p:cBhvr>
                                      <p:tavLst>
                                        <p:tav tm="0">
                                          <p:val>
                                            <p:strVal val="#ppt_y+.1"/>
                                          </p:val>
                                        </p:tav>
                                        <p:tav tm="100000">
                                          <p:val>
                                            <p:strVal val="#ppt_y"/>
                                          </p:val>
                                        </p:tav>
                                      </p:tavLst>
                                    </p:anim>
                                  </p:childTnLst>
                                </p:cTn>
                              </p:par>
                              <p:par>
                                <p:cTn id="87" presetID="42" presetClass="entr" presetSubtype="0" fill="hold" nodeType="withEffect">
                                  <p:stCondLst>
                                    <p:cond delay="0"/>
                                  </p:stCondLst>
                                  <p:childTnLst>
                                    <p:set>
                                      <p:cBhvr>
                                        <p:cTn id="88" dur="1" fill="hold">
                                          <p:stCondLst>
                                            <p:cond delay="0"/>
                                          </p:stCondLst>
                                        </p:cTn>
                                        <p:tgtEl>
                                          <p:spTgt spid="27"/>
                                        </p:tgtEl>
                                        <p:attrNameLst>
                                          <p:attrName>style.visibility</p:attrName>
                                        </p:attrNameLst>
                                      </p:cBhvr>
                                      <p:to>
                                        <p:strVal val="visible"/>
                                      </p:to>
                                    </p:set>
                                    <p:animEffect transition="in" filter="fade">
                                      <p:cBhvr>
                                        <p:cTn id="89" dur="1000"/>
                                        <p:tgtEl>
                                          <p:spTgt spid="27"/>
                                        </p:tgtEl>
                                      </p:cBhvr>
                                    </p:animEffect>
                                    <p:anim calcmode="lin" valueType="num">
                                      <p:cBhvr>
                                        <p:cTn id="90" dur="1000" fill="hold"/>
                                        <p:tgtEl>
                                          <p:spTgt spid="27"/>
                                        </p:tgtEl>
                                        <p:attrNameLst>
                                          <p:attrName>ppt_x</p:attrName>
                                        </p:attrNameLst>
                                      </p:cBhvr>
                                      <p:tavLst>
                                        <p:tav tm="0">
                                          <p:val>
                                            <p:strVal val="#ppt_x"/>
                                          </p:val>
                                        </p:tav>
                                        <p:tav tm="100000">
                                          <p:val>
                                            <p:strVal val="#ppt_x"/>
                                          </p:val>
                                        </p:tav>
                                      </p:tavLst>
                                    </p:anim>
                                    <p:anim calcmode="lin" valueType="num">
                                      <p:cBhvr>
                                        <p:cTn id="91" dur="1000" fill="hold"/>
                                        <p:tgtEl>
                                          <p:spTgt spid="27"/>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9" grpId="0"/>
      <p:bldP spid="21" grpId="0" animBg="1"/>
      <p:bldP spid="22" grpId="0" animBg="1"/>
      <p:bldP spid="23" grpId="0"/>
      <p:bldP spid="24" grpId="0" animBg="1"/>
      <p:bldP spid="25" grpId="0"/>
      <p:bldP spid="26" grpId="0" animBg="1"/>
      <p:bldP spid="28"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F7A1A58B-7BA1-7E42-8231-6D1CB1C760B1}" type="slidenum">
              <a:rPr lang="en-US" smtClean="0"/>
              <a:pPr/>
              <a:t>7</a:t>
            </a:fld>
            <a:endParaRPr lang="en-US"/>
          </a:p>
        </p:txBody>
      </p:sp>
      <p:sp>
        <p:nvSpPr>
          <p:cNvPr id="3" name="Segnaposto piè di pagina 2"/>
          <p:cNvSpPr>
            <a:spLocks noGrp="1"/>
          </p:cNvSpPr>
          <p:nvPr>
            <p:ph type="ftr" sz="quarter" idx="11"/>
          </p:nvPr>
        </p:nvSpPr>
        <p:spPr/>
        <p:txBody>
          <a:bodyPr/>
          <a:lstStyle/>
          <a:p>
            <a:r>
              <a:rPr lang="en-US"/>
              <a:t>Eng. Adriano Pepato  –  I.FAST IIF  –  Nov. 16</a:t>
            </a:r>
            <a:r>
              <a:rPr lang="en-US" baseline="30000"/>
              <a:t>th</a:t>
            </a:r>
            <a:r>
              <a:rPr lang="en-US"/>
              <a:t>, 2022</a:t>
            </a:r>
          </a:p>
        </p:txBody>
      </p:sp>
      <p:pic>
        <p:nvPicPr>
          <p:cNvPr id="7" name="Immagine 6"/>
          <p:cNvPicPr>
            <a:picLocks noChangeAspect="1"/>
          </p:cNvPicPr>
          <p:nvPr/>
        </p:nvPicPr>
        <p:blipFill rotWithShape="1">
          <a:blip r:embed="rId2" cstate="print">
            <a:extLst>
              <a:ext uri="{28A0092B-C50C-407E-A947-70E740481C1C}">
                <a14:useLocalDpi xmlns:a14="http://schemas.microsoft.com/office/drawing/2010/main" val="0"/>
              </a:ext>
            </a:extLst>
          </a:blip>
          <a:srcRect r="28940"/>
          <a:stretch/>
        </p:blipFill>
        <p:spPr bwMode="auto">
          <a:xfrm>
            <a:off x="311641" y="3177110"/>
            <a:ext cx="3336088" cy="2074345"/>
          </a:xfrm>
          <a:prstGeom prst="rect">
            <a:avLst/>
          </a:prstGeom>
          <a:noFill/>
        </p:spPr>
      </p:pic>
      <p:sp>
        <p:nvSpPr>
          <p:cNvPr id="8" name="Rettangolo 7"/>
          <p:cNvSpPr/>
          <p:nvPr/>
        </p:nvSpPr>
        <p:spPr>
          <a:xfrm>
            <a:off x="3920747" y="836712"/>
            <a:ext cx="2931227" cy="1077218"/>
          </a:xfrm>
          <a:prstGeom prst="rect">
            <a:avLst/>
          </a:prstGeom>
        </p:spPr>
        <p:txBody>
          <a:bodyPr wrap="square" lIns="91440" tIns="45720" rIns="91440" bIns="45720" anchor="t">
            <a:spAutoFit/>
          </a:bodyPr>
          <a:lstStyle/>
          <a:p>
            <a:pPr algn="just" defTabSz="914400"/>
            <a:r>
              <a:rPr lang="en-GB" sz="1600">
                <a:latin typeface="Calibri"/>
                <a:ea typeface="Times New Roman" panose="02020603050405020304" pitchFamily="18" charset="0"/>
                <a:cs typeface="Times New Roman"/>
              </a:rPr>
              <a:t>investigate the feasibility of using ISOL technology to produce radionuclides as radiopharmaceutical precursors.</a:t>
            </a:r>
            <a:r>
              <a:rPr lang="en-GB" sz="1600">
                <a:latin typeface="Times New Roman"/>
                <a:ea typeface="Times New Roman" panose="02020603050405020304" pitchFamily="18" charset="0"/>
                <a:cs typeface="Times New Roman"/>
              </a:rPr>
              <a:t> </a:t>
            </a:r>
            <a:endParaRPr lang="it-IT" sz="1600">
              <a:latin typeface="Calibri" panose="020F0502020204030204"/>
              <a:cs typeface="Calibri"/>
            </a:endParaRPr>
          </a:p>
        </p:txBody>
      </p:sp>
      <p:sp>
        <p:nvSpPr>
          <p:cNvPr id="9" name="CasellaDiTesto 8"/>
          <p:cNvSpPr txBox="1"/>
          <p:nvPr/>
        </p:nvSpPr>
        <p:spPr>
          <a:xfrm>
            <a:off x="1231866" y="3016448"/>
            <a:ext cx="2039789" cy="553998"/>
          </a:xfrm>
          <a:prstGeom prst="rect">
            <a:avLst/>
          </a:prstGeom>
          <a:noFill/>
        </p:spPr>
        <p:txBody>
          <a:bodyPr wrap="none" rtlCol="0">
            <a:spAutoFit/>
          </a:bodyPr>
          <a:lstStyle/>
          <a:p>
            <a:pPr algn="ctr" defTabSz="914400"/>
            <a:r>
              <a:rPr lang="en-GB" sz="1600" b="1">
                <a:solidFill>
                  <a:prstClr val="black"/>
                </a:solidFill>
                <a:latin typeface="Calibri" panose="020F0502020204030204"/>
              </a:rPr>
              <a:t>Ballan et al., 2021 </a:t>
            </a:r>
            <a:endParaRPr lang="it-IT" sz="1400">
              <a:solidFill>
                <a:prstClr val="black"/>
              </a:solidFill>
              <a:latin typeface="Calibri" panose="020F0502020204030204"/>
            </a:endParaRPr>
          </a:p>
          <a:p>
            <a:pPr algn="ctr" defTabSz="914400"/>
            <a:r>
              <a:rPr lang="en-US" sz="1400">
                <a:solidFill>
                  <a:prstClr val="black"/>
                </a:solidFill>
                <a:latin typeface="Calibri" panose="020F0502020204030204"/>
              </a:rPr>
              <a:t> </a:t>
            </a:r>
            <a:r>
              <a:rPr lang="en-US" sz="1400">
                <a:solidFill>
                  <a:prstClr val="black"/>
                </a:solidFill>
                <a:latin typeface="Calibri" panose="020F0502020204030204"/>
                <a:hlinkClick r:id="rId3"/>
              </a:rPr>
              <a:t>https://doi.org/10.1016/</a:t>
            </a:r>
            <a:endParaRPr lang="en-US" sz="1400">
              <a:solidFill>
                <a:prstClr val="black"/>
              </a:solidFill>
              <a:latin typeface="Calibri" panose="020F0502020204030204"/>
            </a:endParaRPr>
          </a:p>
        </p:txBody>
      </p:sp>
      <p:pic>
        <p:nvPicPr>
          <p:cNvPr id="10" name="Immagin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11640" y="593861"/>
            <a:ext cx="2450504" cy="908490"/>
          </a:xfrm>
          <a:prstGeom prst="rect">
            <a:avLst/>
          </a:prstGeom>
        </p:spPr>
      </p:pic>
      <p:pic>
        <p:nvPicPr>
          <p:cNvPr id="11" name="Immagin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1640" y="2184256"/>
            <a:ext cx="3274431" cy="859725"/>
          </a:xfrm>
          <a:prstGeom prst="rect">
            <a:avLst/>
          </a:prstGeom>
        </p:spPr>
      </p:pic>
      <p:sp>
        <p:nvSpPr>
          <p:cNvPr id="12" name="CasellaDiTesto 11"/>
          <p:cNvSpPr txBox="1"/>
          <p:nvPr/>
        </p:nvSpPr>
        <p:spPr>
          <a:xfrm>
            <a:off x="311640" y="1438792"/>
            <a:ext cx="3384709" cy="553998"/>
          </a:xfrm>
          <a:prstGeom prst="rect">
            <a:avLst/>
          </a:prstGeom>
          <a:noFill/>
        </p:spPr>
        <p:txBody>
          <a:bodyPr wrap="none" rtlCol="0">
            <a:spAutoFit/>
          </a:bodyPr>
          <a:lstStyle/>
          <a:p>
            <a:pPr algn="ctr" defTabSz="914400"/>
            <a:r>
              <a:rPr lang="en-GB" sz="1600" b="1" err="1">
                <a:solidFill>
                  <a:prstClr val="black"/>
                </a:solidFill>
                <a:latin typeface="Calibri" panose="020F0502020204030204"/>
              </a:rPr>
              <a:t>Palenzuela</a:t>
            </a:r>
            <a:r>
              <a:rPr lang="en-GB" sz="1600" b="1">
                <a:solidFill>
                  <a:prstClr val="black"/>
                </a:solidFill>
                <a:latin typeface="Calibri" panose="020F0502020204030204"/>
              </a:rPr>
              <a:t> et al., 2021 </a:t>
            </a:r>
            <a:endParaRPr lang="it-IT" sz="1400">
              <a:solidFill>
                <a:prstClr val="black"/>
              </a:solidFill>
              <a:latin typeface="Calibri" panose="020F0502020204030204"/>
            </a:endParaRPr>
          </a:p>
          <a:p>
            <a:pPr algn="ctr" defTabSz="914400"/>
            <a:r>
              <a:rPr lang="it-IT" sz="1400">
                <a:solidFill>
                  <a:srgbClr val="005DE0"/>
                </a:solidFill>
                <a:latin typeface="Calibri" panose="020F0502020204030204"/>
                <a:hlinkClick r:id="rId6"/>
              </a:rPr>
              <a:t>https://doi.org/10.3389/fmed.2021.689281</a:t>
            </a:r>
            <a:endParaRPr lang="it-IT" sz="1400">
              <a:solidFill>
                <a:srgbClr val="005DE0"/>
              </a:solidFill>
              <a:latin typeface="Calibri" panose="020F0502020204030204"/>
            </a:endParaRPr>
          </a:p>
        </p:txBody>
      </p:sp>
      <p:sp>
        <p:nvSpPr>
          <p:cNvPr id="13" name="Rettangolo 12"/>
          <p:cNvSpPr/>
          <p:nvPr/>
        </p:nvSpPr>
        <p:spPr>
          <a:xfrm>
            <a:off x="-52279" y="44120"/>
            <a:ext cx="7876471" cy="523220"/>
          </a:xfrm>
          <a:prstGeom prst="rect">
            <a:avLst/>
          </a:prstGeom>
          <a:ln w="28575">
            <a:noFill/>
          </a:ln>
        </p:spPr>
        <p:txBody>
          <a:bodyPr wrap="square">
            <a:spAutoFit/>
          </a:bodyPr>
          <a:lstStyle/>
          <a:p>
            <a:pPr algn="ctr" defTabSz="914400"/>
            <a:r>
              <a:rPr lang="en-GB" sz="2800" b="1" i="1" u="sng" kern="0">
                <a:solidFill>
                  <a:srgbClr val="005DE0"/>
                </a:solidFill>
                <a:latin typeface="Calibri" panose="020F0502020204030204"/>
              </a:rPr>
              <a:t>POTENTIAL APPLICATIONS</a:t>
            </a:r>
            <a:r>
              <a:rPr lang="en-GB" sz="2800" b="1" i="1" kern="0">
                <a:solidFill>
                  <a:srgbClr val="005DE0"/>
                </a:solidFill>
                <a:latin typeface="Calibri" panose="020F0502020204030204"/>
              </a:rPr>
              <a:t> of AM - ISOL Ion Sources</a:t>
            </a:r>
          </a:p>
        </p:txBody>
      </p:sp>
      <p:pic>
        <p:nvPicPr>
          <p:cNvPr id="14" name="Immagine 13"/>
          <p:cNvPicPr>
            <a:picLocks noChangeAspect="1"/>
          </p:cNvPicPr>
          <p:nvPr/>
        </p:nvPicPr>
        <p:blipFill>
          <a:blip r:embed="rId7"/>
          <a:stretch>
            <a:fillRect/>
          </a:stretch>
        </p:blipFill>
        <p:spPr>
          <a:xfrm>
            <a:off x="10639594" y="1382210"/>
            <a:ext cx="1159043" cy="1159043"/>
          </a:xfrm>
          <a:prstGeom prst="rect">
            <a:avLst/>
          </a:prstGeom>
        </p:spPr>
      </p:pic>
      <p:sp>
        <p:nvSpPr>
          <p:cNvPr id="15" name="object 14"/>
          <p:cNvSpPr txBox="1"/>
          <p:nvPr/>
        </p:nvSpPr>
        <p:spPr>
          <a:xfrm>
            <a:off x="7171056" y="836712"/>
            <a:ext cx="4417952" cy="1592103"/>
          </a:xfrm>
          <a:prstGeom prst="rect">
            <a:avLst/>
          </a:prstGeom>
        </p:spPr>
        <p:txBody>
          <a:bodyPr vert="horz" wrap="square" lIns="0" tIns="12065" rIns="0" bIns="0" rtlCol="0">
            <a:spAutoFit/>
          </a:bodyPr>
          <a:lstStyle/>
          <a:p>
            <a:pPr marL="12700">
              <a:spcBef>
                <a:spcPts val="95"/>
              </a:spcBef>
            </a:pPr>
            <a:r>
              <a:rPr sz="1600" b="1" spc="130">
                <a:latin typeface="Calibri" panose="020F0502020204030204" pitchFamily="34" charset="0"/>
                <a:cs typeface="Calibri" panose="020F0502020204030204" pitchFamily="34" charset="0"/>
              </a:rPr>
              <a:t>Commercialization</a:t>
            </a:r>
            <a:r>
              <a:rPr lang="it-IT" sz="1600" b="1" spc="130">
                <a:latin typeface="Calibri" panose="020F0502020204030204" pitchFamily="34" charset="0"/>
                <a:cs typeface="Calibri" panose="020F0502020204030204" pitchFamily="34" charset="0"/>
              </a:rPr>
              <a:t> and Market Analysis</a:t>
            </a:r>
            <a:r>
              <a:rPr sz="1600" b="1" spc="130">
                <a:latin typeface="Calibri" panose="020F0502020204030204" pitchFamily="34" charset="0"/>
                <a:cs typeface="Calibri" panose="020F0502020204030204" pitchFamily="34" charset="0"/>
              </a:rPr>
              <a:t>:</a:t>
            </a:r>
            <a:endParaRPr sz="1600">
              <a:latin typeface="Calibri" panose="020F0502020204030204" pitchFamily="34" charset="0"/>
              <a:cs typeface="Calibri" panose="020F0502020204030204" pitchFamily="34" charset="0"/>
            </a:endParaRPr>
          </a:p>
          <a:p>
            <a:pPr marL="403860" marR="5080">
              <a:spcBef>
                <a:spcPts val="160"/>
              </a:spcBef>
            </a:pPr>
            <a:r>
              <a:rPr sz="1600" spc="55">
                <a:latin typeface="Calibri" panose="020F0502020204030204" pitchFamily="34" charset="0"/>
                <a:cs typeface="Calibri" panose="020F0502020204030204" pitchFamily="34" charset="0"/>
              </a:rPr>
              <a:t>The</a:t>
            </a:r>
            <a:r>
              <a:rPr sz="1600" spc="-5">
                <a:latin typeface="Calibri" panose="020F0502020204030204" pitchFamily="34" charset="0"/>
                <a:cs typeface="Calibri" panose="020F0502020204030204" pitchFamily="34" charset="0"/>
              </a:rPr>
              <a:t> </a:t>
            </a:r>
            <a:r>
              <a:rPr sz="1600" spc="-35">
                <a:latin typeface="Calibri" panose="020F0502020204030204" pitchFamily="34" charset="0"/>
                <a:cs typeface="Calibri" panose="020F0502020204030204" pitchFamily="34" charset="0"/>
              </a:rPr>
              <a:t>goal</a:t>
            </a:r>
            <a:r>
              <a:rPr sz="1600" spc="10">
                <a:latin typeface="Calibri" panose="020F0502020204030204" pitchFamily="34" charset="0"/>
                <a:cs typeface="Calibri" panose="020F0502020204030204" pitchFamily="34" charset="0"/>
              </a:rPr>
              <a:t> </a:t>
            </a:r>
            <a:r>
              <a:rPr sz="1600" spc="105">
                <a:latin typeface="Calibri" panose="020F0502020204030204" pitchFamily="34" charset="0"/>
                <a:cs typeface="Calibri" panose="020F0502020204030204" pitchFamily="34" charset="0"/>
              </a:rPr>
              <a:t>is</a:t>
            </a:r>
            <a:r>
              <a:rPr sz="1600" spc="10">
                <a:latin typeface="Calibri" panose="020F0502020204030204" pitchFamily="34" charset="0"/>
                <a:cs typeface="Calibri" panose="020F0502020204030204" pitchFamily="34" charset="0"/>
              </a:rPr>
              <a:t> </a:t>
            </a:r>
            <a:r>
              <a:rPr sz="1600">
                <a:latin typeface="Calibri" panose="020F0502020204030204" pitchFamily="34" charset="0"/>
                <a:cs typeface="Calibri" panose="020F0502020204030204" pitchFamily="34" charset="0"/>
              </a:rPr>
              <a:t>to confirm</a:t>
            </a:r>
            <a:r>
              <a:rPr sz="1600" spc="-15">
                <a:latin typeface="Calibri" panose="020F0502020204030204" pitchFamily="34" charset="0"/>
                <a:cs typeface="Calibri" panose="020F0502020204030204" pitchFamily="34" charset="0"/>
              </a:rPr>
              <a:t> </a:t>
            </a:r>
            <a:r>
              <a:rPr sz="1600">
                <a:latin typeface="Calibri" panose="020F0502020204030204" pitchFamily="34" charset="0"/>
                <a:cs typeface="Calibri" panose="020F0502020204030204" pitchFamily="34" charset="0"/>
              </a:rPr>
              <a:t>the AM</a:t>
            </a:r>
            <a:r>
              <a:rPr sz="1600" spc="-10">
                <a:latin typeface="Calibri" panose="020F0502020204030204" pitchFamily="34" charset="0"/>
                <a:cs typeface="Calibri" panose="020F0502020204030204" pitchFamily="34" charset="0"/>
              </a:rPr>
              <a:t> technology</a:t>
            </a:r>
            <a:r>
              <a:rPr sz="1600">
                <a:latin typeface="Calibri" panose="020F0502020204030204" pitchFamily="34" charset="0"/>
                <a:cs typeface="Calibri" panose="020F0502020204030204" pitchFamily="34" charset="0"/>
              </a:rPr>
              <a:t> </a:t>
            </a:r>
            <a:r>
              <a:rPr sz="1600" spc="-30">
                <a:latin typeface="Calibri" panose="020F0502020204030204" pitchFamily="34" charset="0"/>
                <a:cs typeface="Calibri" panose="020F0502020204030204" pitchFamily="34" charset="0"/>
              </a:rPr>
              <a:t>and</a:t>
            </a:r>
            <a:r>
              <a:rPr sz="1600">
                <a:latin typeface="Calibri" panose="020F0502020204030204" pitchFamily="34" charset="0"/>
                <a:cs typeface="Calibri" panose="020F0502020204030204" pitchFamily="34" charset="0"/>
              </a:rPr>
              <a:t> the </a:t>
            </a:r>
            <a:r>
              <a:rPr sz="1600" spc="95">
                <a:latin typeface="Calibri" panose="020F0502020204030204" pitchFamily="34" charset="0"/>
                <a:cs typeface="Calibri" panose="020F0502020204030204" pitchFamily="34" charset="0"/>
              </a:rPr>
              <a:t>FEBIAD-</a:t>
            </a:r>
            <a:r>
              <a:rPr sz="1600" spc="50">
                <a:latin typeface="Calibri" panose="020F0502020204030204" pitchFamily="34" charset="0"/>
                <a:cs typeface="Calibri" panose="020F0502020204030204" pitchFamily="34" charset="0"/>
              </a:rPr>
              <a:t>like</a:t>
            </a:r>
            <a:r>
              <a:rPr sz="1600" spc="35">
                <a:latin typeface="Calibri" panose="020F0502020204030204" pitchFamily="34" charset="0"/>
                <a:cs typeface="Calibri" panose="020F0502020204030204" pitchFamily="34" charset="0"/>
              </a:rPr>
              <a:t> </a:t>
            </a:r>
            <a:r>
              <a:rPr sz="1600">
                <a:latin typeface="Calibri" panose="020F0502020204030204" pitchFamily="34" charset="0"/>
                <a:cs typeface="Calibri" panose="020F0502020204030204" pitchFamily="34" charset="0"/>
              </a:rPr>
              <a:t>ion</a:t>
            </a:r>
            <a:r>
              <a:rPr sz="1600" spc="35">
                <a:latin typeface="Calibri" panose="020F0502020204030204" pitchFamily="34" charset="0"/>
                <a:cs typeface="Calibri" panose="020F0502020204030204" pitchFamily="34" charset="0"/>
              </a:rPr>
              <a:t> </a:t>
            </a:r>
            <a:r>
              <a:rPr sz="1600">
                <a:latin typeface="Calibri" panose="020F0502020204030204" pitchFamily="34" charset="0"/>
                <a:cs typeface="Calibri" panose="020F0502020204030204" pitchFamily="34" charset="0"/>
              </a:rPr>
              <a:t>sources</a:t>
            </a:r>
            <a:r>
              <a:rPr sz="1600" spc="45">
                <a:latin typeface="Calibri" panose="020F0502020204030204" pitchFamily="34" charset="0"/>
                <a:cs typeface="Calibri" panose="020F0502020204030204" pitchFamily="34" charset="0"/>
              </a:rPr>
              <a:t> </a:t>
            </a:r>
            <a:r>
              <a:rPr sz="1600">
                <a:latin typeface="Calibri" panose="020F0502020204030204" pitchFamily="34" charset="0"/>
                <a:cs typeface="Calibri" panose="020F0502020204030204" pitchFamily="34" charset="0"/>
              </a:rPr>
              <a:t>for</a:t>
            </a:r>
            <a:r>
              <a:rPr sz="1600" spc="45">
                <a:latin typeface="Calibri" panose="020F0502020204030204" pitchFamily="34" charset="0"/>
                <a:cs typeface="Calibri" panose="020F0502020204030204" pitchFamily="34" charset="0"/>
              </a:rPr>
              <a:t> </a:t>
            </a:r>
            <a:r>
              <a:rPr sz="1600" spc="-25">
                <a:latin typeface="Calibri" panose="020F0502020204030204" pitchFamily="34" charset="0"/>
                <a:cs typeface="Calibri" panose="020F0502020204030204" pitchFamily="34" charset="0"/>
              </a:rPr>
              <a:t>the</a:t>
            </a:r>
            <a:r>
              <a:rPr lang="it-IT" sz="1600" spc="-25">
                <a:latin typeface="Calibri" panose="020F0502020204030204" pitchFamily="34" charset="0"/>
                <a:cs typeface="Calibri" panose="020F0502020204030204" pitchFamily="34" charset="0"/>
              </a:rPr>
              <a:t> </a:t>
            </a:r>
          </a:p>
          <a:p>
            <a:pPr marL="403860" marR="5080">
              <a:spcBef>
                <a:spcPts val="160"/>
              </a:spcBef>
            </a:pPr>
            <a:r>
              <a:rPr lang="en-GB" sz="1600">
                <a:latin typeface="Calibri" panose="020F0502020204030204" pitchFamily="34" charset="0"/>
                <a:cs typeface="Calibri" panose="020F0502020204030204" pitchFamily="34" charset="0"/>
              </a:rPr>
              <a:t> - MEDICAL</a:t>
            </a:r>
            <a:r>
              <a:rPr lang="en-GB" sz="1600" spc="215">
                <a:latin typeface="Calibri" panose="020F0502020204030204" pitchFamily="34" charset="0"/>
                <a:cs typeface="Calibri" panose="020F0502020204030204" pitchFamily="34" charset="0"/>
              </a:rPr>
              <a:t> </a:t>
            </a:r>
            <a:r>
              <a:rPr lang="en-GB" sz="1600">
                <a:latin typeface="Calibri" panose="020F0502020204030204" pitchFamily="34" charset="0"/>
                <a:cs typeface="Calibri" panose="020F0502020204030204" pitchFamily="34" charset="0"/>
              </a:rPr>
              <a:t>RADIO</a:t>
            </a:r>
            <a:r>
              <a:rPr lang="en-GB" sz="1600" spc="210">
                <a:latin typeface="Calibri" panose="020F0502020204030204" pitchFamily="34" charset="0"/>
                <a:cs typeface="Calibri" panose="020F0502020204030204" pitchFamily="34" charset="0"/>
              </a:rPr>
              <a:t> T</a:t>
            </a:r>
            <a:r>
              <a:rPr lang="en-GB" sz="1600" spc="100">
                <a:latin typeface="Calibri" panose="020F0502020204030204" pitchFamily="34" charset="0"/>
                <a:cs typeface="Calibri" panose="020F0502020204030204" pitchFamily="34" charset="0"/>
              </a:rPr>
              <a:t>HERAPY </a:t>
            </a:r>
          </a:p>
          <a:p>
            <a:pPr marL="403860" marR="5080">
              <a:spcBef>
                <a:spcPts val="160"/>
              </a:spcBef>
            </a:pPr>
            <a:r>
              <a:rPr lang="en-GB" sz="1600">
                <a:latin typeface="Calibri" panose="020F0502020204030204" pitchFamily="34" charset="0"/>
                <a:cs typeface="Calibri" panose="020F0502020204030204" pitchFamily="34" charset="0"/>
              </a:rPr>
              <a:t> - RADIOACTIVE</a:t>
            </a:r>
            <a:r>
              <a:rPr lang="en-GB" sz="1600" spc="200">
                <a:latin typeface="Calibri" panose="020F0502020204030204" pitchFamily="34" charset="0"/>
                <a:cs typeface="Calibri" panose="020F0502020204030204" pitchFamily="34" charset="0"/>
              </a:rPr>
              <a:t> </a:t>
            </a:r>
            <a:r>
              <a:rPr lang="en-GB" sz="1600">
                <a:latin typeface="Calibri" panose="020F0502020204030204" pitchFamily="34" charset="0"/>
                <a:cs typeface="Calibri" panose="020F0502020204030204" pitchFamily="34" charset="0"/>
              </a:rPr>
              <a:t>ION</a:t>
            </a:r>
            <a:r>
              <a:rPr lang="en-GB" sz="1600" spc="185">
                <a:latin typeface="Calibri" panose="020F0502020204030204" pitchFamily="34" charset="0"/>
                <a:cs typeface="Calibri" panose="020F0502020204030204" pitchFamily="34" charset="0"/>
              </a:rPr>
              <a:t> </a:t>
            </a:r>
            <a:r>
              <a:rPr lang="en-GB" sz="1600" spc="85">
                <a:latin typeface="Calibri" panose="020F0502020204030204" pitchFamily="34" charset="0"/>
                <a:cs typeface="Calibri" panose="020F0502020204030204" pitchFamily="34" charset="0"/>
              </a:rPr>
              <a:t>BEAMS</a:t>
            </a:r>
            <a:endParaRPr lang="en-GB" sz="1600">
              <a:latin typeface="Calibri" panose="020F0502020204030204" pitchFamily="34" charset="0"/>
              <a:cs typeface="Calibri" panose="020F0502020204030204" pitchFamily="34" charset="0"/>
            </a:endParaRPr>
          </a:p>
          <a:p>
            <a:pPr marL="403860" marR="5080">
              <a:spcBef>
                <a:spcPts val="160"/>
              </a:spcBef>
            </a:pPr>
            <a:endParaRPr sz="1600">
              <a:latin typeface="Calibri" panose="020F0502020204030204" pitchFamily="34" charset="0"/>
              <a:cs typeface="Calibri" panose="020F0502020204030204" pitchFamily="34" charset="0"/>
            </a:endParaRPr>
          </a:p>
        </p:txBody>
      </p:sp>
      <p:sp>
        <p:nvSpPr>
          <p:cNvPr id="16" name="Rettangolo 15"/>
          <p:cNvSpPr/>
          <p:nvPr/>
        </p:nvSpPr>
        <p:spPr>
          <a:xfrm>
            <a:off x="7752184" y="96972"/>
            <a:ext cx="4032448" cy="646331"/>
          </a:xfrm>
          <a:prstGeom prst="rect">
            <a:avLst/>
          </a:prstGeom>
          <a:ln>
            <a:solidFill>
              <a:schemeClr val="accent1"/>
            </a:solidFill>
          </a:ln>
        </p:spPr>
        <p:txBody>
          <a:bodyPr wrap="square">
            <a:spAutoFit/>
          </a:bodyPr>
          <a:lstStyle/>
          <a:p>
            <a:pPr algn="r"/>
            <a:r>
              <a:rPr lang="en-GB" i="1">
                <a:latin typeface="Calibri" panose="020F0502020204030204" pitchFamily="34" charset="0"/>
                <a:cs typeface="Calibri" panose="020F0502020204030204" pitchFamily="34" charset="0"/>
              </a:rPr>
              <a:t>expected impact of the project in term of: </a:t>
            </a:r>
            <a:r>
              <a:rPr lang="en-GB" b="1" i="1" u="sng">
                <a:latin typeface="Calibri" panose="020F0502020204030204" pitchFamily="34" charset="0"/>
                <a:cs typeface="Calibri" panose="020F0502020204030204" pitchFamily="34" charset="0"/>
              </a:rPr>
              <a:t>addressable and obtainable market</a:t>
            </a:r>
          </a:p>
        </p:txBody>
      </p:sp>
      <p:sp>
        <p:nvSpPr>
          <p:cNvPr id="17" name="Parentesi graffa aperta 16"/>
          <p:cNvSpPr/>
          <p:nvPr/>
        </p:nvSpPr>
        <p:spPr>
          <a:xfrm flipH="1">
            <a:off x="3676544" y="721618"/>
            <a:ext cx="237400" cy="2627373"/>
          </a:xfrm>
          <a:prstGeom prst="leftBrace">
            <a:avLst>
              <a:gd name="adj1" fmla="val 66646"/>
              <a:gd name="adj2" fmla="val 23562"/>
            </a:avLst>
          </a:prstGeom>
          <a:ln w="28575">
            <a:solidFill>
              <a:schemeClr val="accent1"/>
            </a:solidFill>
          </a:ln>
        </p:spPr>
        <p:style>
          <a:lnRef idx="3">
            <a:schemeClr val="dk1"/>
          </a:lnRef>
          <a:fillRef idx="0">
            <a:schemeClr val="dk1"/>
          </a:fillRef>
          <a:effectRef idx="2">
            <a:schemeClr val="dk1"/>
          </a:effectRef>
          <a:fontRef idx="minor">
            <a:schemeClr val="tx1"/>
          </a:fontRef>
        </p:style>
        <p:txBody>
          <a:bodyPr rtlCol="0" anchor="ctr"/>
          <a:lstStyle/>
          <a:p>
            <a:pPr algn="ctr"/>
            <a:endParaRPr lang="en-GB"/>
          </a:p>
        </p:txBody>
      </p:sp>
      <p:sp>
        <p:nvSpPr>
          <p:cNvPr id="18" name="Rettangolo 17"/>
          <p:cNvSpPr/>
          <p:nvPr/>
        </p:nvSpPr>
        <p:spPr>
          <a:xfrm>
            <a:off x="7752184" y="2764216"/>
            <a:ext cx="4032448" cy="646331"/>
          </a:xfrm>
          <a:prstGeom prst="rect">
            <a:avLst/>
          </a:prstGeom>
          <a:ln>
            <a:solidFill>
              <a:schemeClr val="accent1"/>
            </a:solidFill>
          </a:ln>
        </p:spPr>
        <p:txBody>
          <a:bodyPr wrap="square">
            <a:spAutoFit/>
          </a:bodyPr>
          <a:lstStyle/>
          <a:p>
            <a:pPr algn="r"/>
            <a:r>
              <a:rPr lang="en-GB" i="1">
                <a:latin typeface="Calibri" panose="020F0502020204030204" pitchFamily="34" charset="0"/>
                <a:cs typeface="Calibri" panose="020F0502020204030204" pitchFamily="34" charset="0"/>
              </a:rPr>
              <a:t>how the project addresses the </a:t>
            </a:r>
            <a:r>
              <a:rPr lang="en-GB" b="1" i="1" u="sng">
                <a:latin typeface="Calibri" panose="020F0502020204030204" pitchFamily="34" charset="0"/>
                <a:cs typeface="Calibri" panose="020F0502020204030204" pitchFamily="34" charset="0"/>
              </a:rPr>
              <a:t>environmental challenges</a:t>
            </a:r>
          </a:p>
        </p:txBody>
      </p:sp>
      <p:sp>
        <p:nvSpPr>
          <p:cNvPr id="19" name="Titolo 1">
            <a:extLst>
              <a:ext uri="{FF2B5EF4-FFF2-40B4-BE49-F238E27FC236}">
                <a16:creationId xmlns:a16="http://schemas.microsoft.com/office/drawing/2014/main" id="{C643091B-1DAA-EC36-6AEA-B967A0A61D52}"/>
              </a:ext>
            </a:extLst>
          </p:cNvPr>
          <p:cNvSpPr txBox="1">
            <a:spLocks/>
          </p:cNvSpPr>
          <p:nvPr/>
        </p:nvSpPr>
        <p:spPr>
          <a:xfrm>
            <a:off x="5481677" y="4009700"/>
            <a:ext cx="6303941" cy="715444"/>
          </a:xfrm>
          <a:prstGeom prst="rect">
            <a:avLst/>
          </a:prstGeom>
        </p:spPr>
        <p:txBody>
          <a:bodyPr>
            <a:normAutofit fontScale="47500" lnSpcReduction="20000"/>
          </a:bodyPr>
          <a:lstStyle>
            <a:lvl1pPr algn="l" defTabSz="914400" rtl="0" eaLnBrk="1" latinLnBrk="0" hangingPunct="1">
              <a:lnSpc>
                <a:spcPct val="90000"/>
              </a:lnSpc>
              <a:spcBef>
                <a:spcPct val="0"/>
              </a:spcBef>
              <a:buNone/>
              <a:defRPr sz="4000" kern="1200">
                <a:solidFill>
                  <a:schemeClr val="accent5"/>
                </a:solidFill>
                <a:latin typeface="Montserrat ExtraBold" panose="00000900000000000000" pitchFamily="2" charset="0"/>
                <a:ea typeface="+mj-ea"/>
                <a:cs typeface="+mj-cs"/>
              </a:defRPr>
            </a:lvl1pPr>
          </a:lstStyle>
          <a:p>
            <a:pPr algn="r">
              <a:lnSpc>
                <a:spcPct val="120000"/>
              </a:lnSpc>
            </a:pPr>
            <a:r>
              <a:rPr lang="en-GB" b="1">
                <a:solidFill>
                  <a:schemeClr val="accent1"/>
                </a:solidFill>
                <a:latin typeface="Arial" panose="020B0604020202020204" pitchFamily="34" charset="0"/>
                <a:cs typeface="Arial" panose="020B0604020202020204" pitchFamily="34" charset="0"/>
              </a:rPr>
              <a:t>• </a:t>
            </a:r>
            <a:r>
              <a:rPr lang="en-GB" b="1">
                <a:latin typeface="Arial" panose="020B0604020202020204" pitchFamily="34" charset="0"/>
                <a:cs typeface="Arial" panose="020B0604020202020204" pitchFamily="34" charset="0"/>
              </a:rPr>
              <a:t>The un-melted powder can be entirely recycled</a:t>
            </a:r>
          </a:p>
          <a:p>
            <a:endParaRPr lang="en-GB" b="1">
              <a:latin typeface="Arial" panose="020B0604020202020204" pitchFamily="34" charset="0"/>
              <a:cs typeface="Arial" panose="020B0604020202020204" pitchFamily="34" charset="0"/>
            </a:endParaRPr>
          </a:p>
        </p:txBody>
      </p:sp>
      <p:sp>
        <p:nvSpPr>
          <p:cNvPr id="20" name="Titolo 1">
            <a:extLst>
              <a:ext uri="{FF2B5EF4-FFF2-40B4-BE49-F238E27FC236}">
                <a16:creationId xmlns:a16="http://schemas.microsoft.com/office/drawing/2014/main" id="{C643091B-1DAA-EC36-6AEA-B967A0A61D52}"/>
              </a:ext>
            </a:extLst>
          </p:cNvPr>
          <p:cNvSpPr txBox="1">
            <a:spLocks/>
          </p:cNvSpPr>
          <p:nvPr/>
        </p:nvSpPr>
        <p:spPr>
          <a:xfrm>
            <a:off x="4694525" y="4495274"/>
            <a:ext cx="7104112" cy="1093966"/>
          </a:xfrm>
          <a:prstGeom prst="rect">
            <a:avLst/>
          </a:prstGeom>
        </p:spPr>
        <p:txBody>
          <a:bodyPr>
            <a:normAutofit fontScale="47500" lnSpcReduction="20000"/>
          </a:bodyPr>
          <a:lstStyle>
            <a:lvl1pPr algn="l" defTabSz="914400" rtl="0" eaLnBrk="1" latinLnBrk="0" hangingPunct="1">
              <a:lnSpc>
                <a:spcPct val="90000"/>
              </a:lnSpc>
              <a:spcBef>
                <a:spcPct val="0"/>
              </a:spcBef>
              <a:buNone/>
              <a:defRPr sz="4000" kern="1200">
                <a:solidFill>
                  <a:schemeClr val="accent5"/>
                </a:solidFill>
                <a:latin typeface="Montserrat ExtraBold" panose="00000900000000000000" pitchFamily="2" charset="0"/>
                <a:ea typeface="+mj-ea"/>
                <a:cs typeface="+mj-cs"/>
              </a:defRPr>
            </a:lvl1pPr>
          </a:lstStyle>
          <a:p>
            <a:pPr algn="r">
              <a:lnSpc>
                <a:spcPct val="120000"/>
              </a:lnSpc>
            </a:pPr>
            <a:r>
              <a:rPr lang="en-GB" b="1">
                <a:solidFill>
                  <a:schemeClr val="accent1"/>
                </a:solidFill>
                <a:latin typeface="Arial" panose="020B0604020202020204" pitchFamily="34" charset="0"/>
                <a:cs typeface="Arial" panose="020B0604020202020204" pitchFamily="34" charset="0"/>
              </a:rPr>
              <a:t>• </a:t>
            </a:r>
            <a:r>
              <a:rPr lang="en-GB" b="1">
                <a:latin typeface="Arial" panose="020B0604020202020204" pitchFamily="34" charset="0"/>
                <a:cs typeface="Arial" panose="020B0604020202020204" pitchFamily="34" charset="0"/>
              </a:rPr>
              <a:t>Post-processing, which involved material waste and high energy consumption, are almost completely avoided.</a:t>
            </a:r>
          </a:p>
          <a:p>
            <a:endParaRPr lang="en-GB" b="1">
              <a:latin typeface="Arial" panose="020B0604020202020204" pitchFamily="34" charset="0"/>
              <a:cs typeface="Arial" panose="020B0604020202020204" pitchFamily="34" charset="0"/>
            </a:endParaRPr>
          </a:p>
        </p:txBody>
      </p:sp>
      <p:sp>
        <p:nvSpPr>
          <p:cNvPr id="21" name="Titolo 1">
            <a:extLst>
              <a:ext uri="{FF2B5EF4-FFF2-40B4-BE49-F238E27FC236}">
                <a16:creationId xmlns:a16="http://schemas.microsoft.com/office/drawing/2014/main" id="{C643091B-1DAA-EC36-6AEA-B967A0A61D52}"/>
              </a:ext>
            </a:extLst>
          </p:cNvPr>
          <p:cNvSpPr txBox="1">
            <a:spLocks/>
          </p:cNvSpPr>
          <p:nvPr/>
        </p:nvSpPr>
        <p:spPr>
          <a:xfrm>
            <a:off x="4502353" y="3528484"/>
            <a:ext cx="7282279" cy="634193"/>
          </a:xfrm>
          <a:prstGeom prst="rect">
            <a:avLst/>
          </a:prstGeom>
        </p:spPr>
        <p:txBody>
          <a:bodyPr>
            <a:normAutofit fontScale="47500" lnSpcReduction="20000"/>
          </a:bodyPr>
          <a:lstStyle>
            <a:lvl1pPr algn="l" defTabSz="914400" rtl="0" eaLnBrk="1" latinLnBrk="0" hangingPunct="1">
              <a:lnSpc>
                <a:spcPct val="90000"/>
              </a:lnSpc>
              <a:spcBef>
                <a:spcPct val="0"/>
              </a:spcBef>
              <a:buNone/>
              <a:defRPr sz="4000" kern="1200">
                <a:solidFill>
                  <a:schemeClr val="accent5"/>
                </a:solidFill>
                <a:latin typeface="Montserrat ExtraBold" panose="00000900000000000000" pitchFamily="2" charset="0"/>
                <a:ea typeface="+mj-ea"/>
                <a:cs typeface="+mj-cs"/>
              </a:defRPr>
            </a:lvl1pPr>
          </a:lstStyle>
          <a:p>
            <a:pPr algn="r">
              <a:lnSpc>
                <a:spcPct val="120000"/>
              </a:lnSpc>
            </a:pPr>
            <a:r>
              <a:rPr lang="en-GB" b="1">
                <a:solidFill>
                  <a:schemeClr val="accent1"/>
                </a:solidFill>
                <a:latin typeface="Arial" panose="020B0604020202020204" pitchFamily="34" charset="0"/>
                <a:cs typeface="Arial" panose="020B0604020202020204" pitchFamily="34" charset="0"/>
              </a:rPr>
              <a:t>• </a:t>
            </a:r>
            <a:r>
              <a:rPr lang="en-GB" b="1">
                <a:latin typeface="Arial" panose="020B0604020202020204" pitchFamily="34" charset="0"/>
                <a:cs typeface="Arial" panose="020B0604020202020204" pitchFamily="34" charset="0"/>
              </a:rPr>
              <a:t>AM technology reduced the amount of wasted material</a:t>
            </a:r>
          </a:p>
          <a:p>
            <a:endParaRPr lang="en-GB" b="1">
              <a:latin typeface="Arial" panose="020B0604020202020204" pitchFamily="34" charset="0"/>
              <a:cs typeface="Arial" panose="020B0604020202020204" pitchFamily="34" charset="0"/>
            </a:endParaRPr>
          </a:p>
        </p:txBody>
      </p:sp>
      <p:pic>
        <p:nvPicPr>
          <p:cNvPr id="22" name="Immagine 21"/>
          <p:cNvPicPr>
            <a:picLocks noChangeAspect="1"/>
          </p:cNvPicPr>
          <p:nvPr/>
        </p:nvPicPr>
        <p:blipFill rotWithShape="1">
          <a:blip r:embed="rId2" cstate="print">
            <a:extLst>
              <a:ext uri="{28A0092B-C50C-407E-A947-70E740481C1C}">
                <a14:useLocalDpi xmlns:a14="http://schemas.microsoft.com/office/drawing/2010/main" val="0"/>
              </a:ext>
            </a:extLst>
          </a:blip>
          <a:srcRect l="73623" t="34714" r="-2943" b="-3068"/>
          <a:stretch/>
        </p:blipFill>
        <p:spPr bwMode="auto">
          <a:xfrm>
            <a:off x="2537407" y="5251455"/>
            <a:ext cx="1376537" cy="1417905"/>
          </a:xfrm>
          <a:prstGeom prst="rect">
            <a:avLst/>
          </a:prstGeom>
          <a:noFill/>
        </p:spPr>
      </p:pic>
      <p:sp>
        <p:nvSpPr>
          <p:cNvPr id="23" name="Titolo 1">
            <a:extLst>
              <a:ext uri="{FF2B5EF4-FFF2-40B4-BE49-F238E27FC236}">
                <a16:creationId xmlns:a16="http://schemas.microsoft.com/office/drawing/2014/main" id="{C643091B-1DAA-EC36-6AEA-B967A0A61D52}"/>
              </a:ext>
            </a:extLst>
          </p:cNvPr>
          <p:cNvSpPr txBox="1">
            <a:spLocks/>
          </p:cNvSpPr>
          <p:nvPr/>
        </p:nvSpPr>
        <p:spPr>
          <a:xfrm>
            <a:off x="4744923" y="5215354"/>
            <a:ext cx="7104112" cy="1093966"/>
          </a:xfrm>
          <a:prstGeom prst="rect">
            <a:avLst/>
          </a:prstGeom>
        </p:spPr>
        <p:txBody>
          <a:bodyPr>
            <a:normAutofit fontScale="47500" lnSpcReduction="20000"/>
          </a:bodyPr>
          <a:lstStyle>
            <a:lvl1pPr algn="l" defTabSz="914400" rtl="0" eaLnBrk="1" latinLnBrk="0" hangingPunct="1">
              <a:lnSpc>
                <a:spcPct val="90000"/>
              </a:lnSpc>
              <a:spcBef>
                <a:spcPct val="0"/>
              </a:spcBef>
              <a:buNone/>
              <a:defRPr sz="4000" kern="1200">
                <a:solidFill>
                  <a:schemeClr val="accent5"/>
                </a:solidFill>
                <a:latin typeface="Montserrat ExtraBold" panose="00000900000000000000" pitchFamily="2" charset="0"/>
                <a:ea typeface="+mj-ea"/>
                <a:cs typeface="+mj-cs"/>
              </a:defRPr>
            </a:lvl1pPr>
          </a:lstStyle>
          <a:p>
            <a:pPr algn="r">
              <a:lnSpc>
                <a:spcPct val="120000"/>
              </a:lnSpc>
            </a:pPr>
            <a:r>
              <a:rPr lang="en-GB" b="1">
                <a:solidFill>
                  <a:schemeClr val="accent1"/>
                </a:solidFill>
                <a:latin typeface="Arial" panose="020B0604020202020204" pitchFamily="34" charset="0"/>
                <a:cs typeface="Arial" panose="020B0604020202020204" pitchFamily="34" charset="0"/>
              </a:rPr>
              <a:t>• </a:t>
            </a:r>
            <a:r>
              <a:rPr lang="en-GB" b="1">
                <a:latin typeface="Arial" panose="020B0604020202020204" pitchFamily="34" charset="0"/>
                <a:cs typeface="Arial" panose="020B0604020202020204" pitchFamily="34" charset="0"/>
              </a:rPr>
              <a:t>ISOL technologies for production of medical radionuclides can become a green alternative to nuclear fission reactors.</a:t>
            </a:r>
          </a:p>
          <a:p>
            <a:pPr algn="r"/>
            <a:endParaRPr lang="en-GB" b="1">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549146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9"/>
                                        </p:tgtEl>
                                        <p:attrNameLst>
                                          <p:attrName>style.visibility</p:attrName>
                                        </p:attrNameLst>
                                      </p:cBhvr>
                                      <p:to>
                                        <p:strVal val="visible"/>
                                      </p:to>
                                    </p:set>
                                    <p:animEffect transition="in" filter="fade">
                                      <p:cBhvr>
                                        <p:cTn id="7" dur="1000"/>
                                        <p:tgtEl>
                                          <p:spTgt spid="19"/>
                                        </p:tgtEl>
                                      </p:cBhvr>
                                    </p:animEffect>
                                    <p:anim calcmode="lin" valueType="num">
                                      <p:cBhvr>
                                        <p:cTn id="8" dur="1000" fill="hold"/>
                                        <p:tgtEl>
                                          <p:spTgt spid="19"/>
                                        </p:tgtEl>
                                        <p:attrNameLst>
                                          <p:attrName>ppt_x</p:attrName>
                                        </p:attrNameLst>
                                      </p:cBhvr>
                                      <p:tavLst>
                                        <p:tav tm="0">
                                          <p:val>
                                            <p:strVal val="#ppt_x"/>
                                          </p:val>
                                        </p:tav>
                                        <p:tav tm="100000">
                                          <p:val>
                                            <p:strVal val="#ppt_x"/>
                                          </p:val>
                                        </p:tav>
                                      </p:tavLst>
                                    </p:anim>
                                    <p:anim calcmode="lin" valueType="num">
                                      <p:cBhvr>
                                        <p:cTn id="9" dur="1000" fill="hold"/>
                                        <p:tgtEl>
                                          <p:spTgt spid="19"/>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fade">
                                      <p:cBhvr>
                                        <p:cTn id="12" dur="1000"/>
                                        <p:tgtEl>
                                          <p:spTgt spid="21"/>
                                        </p:tgtEl>
                                      </p:cBhvr>
                                    </p:animEffect>
                                    <p:anim calcmode="lin" valueType="num">
                                      <p:cBhvr>
                                        <p:cTn id="13" dur="1000" fill="hold"/>
                                        <p:tgtEl>
                                          <p:spTgt spid="21"/>
                                        </p:tgtEl>
                                        <p:attrNameLst>
                                          <p:attrName>ppt_x</p:attrName>
                                        </p:attrNameLst>
                                      </p:cBhvr>
                                      <p:tavLst>
                                        <p:tav tm="0">
                                          <p:val>
                                            <p:strVal val="#ppt_x"/>
                                          </p:val>
                                        </p:tav>
                                        <p:tav tm="100000">
                                          <p:val>
                                            <p:strVal val="#ppt_x"/>
                                          </p:val>
                                        </p:tav>
                                      </p:tavLst>
                                    </p:anim>
                                    <p:anim calcmode="lin" valueType="num">
                                      <p:cBhvr>
                                        <p:cTn id="14" dur="1000" fill="hold"/>
                                        <p:tgtEl>
                                          <p:spTgt spid="21"/>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20"/>
                                        </p:tgtEl>
                                        <p:attrNameLst>
                                          <p:attrName>style.visibility</p:attrName>
                                        </p:attrNameLst>
                                      </p:cBhvr>
                                      <p:to>
                                        <p:strVal val="visible"/>
                                      </p:to>
                                    </p:set>
                                    <p:animEffect transition="in" filter="fade">
                                      <p:cBhvr>
                                        <p:cTn id="17" dur="1000"/>
                                        <p:tgtEl>
                                          <p:spTgt spid="20"/>
                                        </p:tgtEl>
                                      </p:cBhvr>
                                    </p:animEffect>
                                    <p:anim calcmode="lin" valueType="num">
                                      <p:cBhvr>
                                        <p:cTn id="18" dur="1000" fill="hold"/>
                                        <p:tgtEl>
                                          <p:spTgt spid="20"/>
                                        </p:tgtEl>
                                        <p:attrNameLst>
                                          <p:attrName>ppt_x</p:attrName>
                                        </p:attrNameLst>
                                      </p:cBhvr>
                                      <p:tavLst>
                                        <p:tav tm="0">
                                          <p:val>
                                            <p:strVal val="#ppt_x"/>
                                          </p:val>
                                        </p:tav>
                                        <p:tav tm="100000">
                                          <p:val>
                                            <p:strVal val="#ppt_x"/>
                                          </p:val>
                                        </p:tav>
                                      </p:tavLst>
                                    </p:anim>
                                    <p:anim calcmode="lin" valueType="num">
                                      <p:cBhvr>
                                        <p:cTn id="19" dur="1000" fill="hold"/>
                                        <p:tgtEl>
                                          <p:spTgt spid="20"/>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fade">
                                      <p:cBhvr>
                                        <p:cTn id="22" dur="1000"/>
                                        <p:tgtEl>
                                          <p:spTgt spid="23"/>
                                        </p:tgtEl>
                                      </p:cBhvr>
                                    </p:animEffect>
                                    <p:anim calcmode="lin" valueType="num">
                                      <p:cBhvr>
                                        <p:cTn id="23" dur="1000" fill="hold"/>
                                        <p:tgtEl>
                                          <p:spTgt spid="23"/>
                                        </p:tgtEl>
                                        <p:attrNameLst>
                                          <p:attrName>ppt_x</p:attrName>
                                        </p:attrNameLst>
                                      </p:cBhvr>
                                      <p:tavLst>
                                        <p:tav tm="0">
                                          <p:val>
                                            <p:strVal val="#ppt_x"/>
                                          </p:val>
                                        </p:tav>
                                        <p:tav tm="100000">
                                          <p:val>
                                            <p:strVal val="#ppt_x"/>
                                          </p:val>
                                        </p:tav>
                                      </p:tavLst>
                                    </p:anim>
                                    <p:anim calcmode="lin" valueType="num">
                                      <p:cBhvr>
                                        <p:cTn id="24" dur="1000" fill="hold"/>
                                        <p:tgtEl>
                                          <p:spTgt spid="2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1" grpId="0"/>
      <p:bldP spid="2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F7A1A58B-7BA1-7E42-8231-6D1CB1C760B1}" type="slidenum">
              <a:rPr lang="en-US" smtClean="0"/>
              <a:pPr/>
              <a:t>8</a:t>
            </a:fld>
            <a:endParaRPr lang="en-US"/>
          </a:p>
        </p:txBody>
      </p:sp>
      <p:sp>
        <p:nvSpPr>
          <p:cNvPr id="3" name="Segnaposto piè di pagina 2"/>
          <p:cNvSpPr>
            <a:spLocks noGrp="1"/>
          </p:cNvSpPr>
          <p:nvPr>
            <p:ph type="ftr" sz="quarter" idx="11"/>
          </p:nvPr>
        </p:nvSpPr>
        <p:spPr/>
        <p:txBody>
          <a:bodyPr/>
          <a:lstStyle/>
          <a:p>
            <a:r>
              <a:rPr lang="en-US"/>
              <a:t>Eng. Adriano Pepato  –  I.FAST IIF  –  Nov. 16</a:t>
            </a:r>
            <a:r>
              <a:rPr lang="en-US" baseline="30000"/>
              <a:t>th</a:t>
            </a:r>
            <a:r>
              <a:rPr lang="en-US"/>
              <a:t>, 2022</a:t>
            </a:r>
          </a:p>
        </p:txBody>
      </p:sp>
      <p:sp>
        <p:nvSpPr>
          <p:cNvPr id="5" name="Rettangolo 4"/>
          <p:cNvSpPr/>
          <p:nvPr/>
        </p:nvSpPr>
        <p:spPr>
          <a:xfrm>
            <a:off x="214372" y="1261845"/>
            <a:ext cx="1872208" cy="400110"/>
          </a:xfrm>
          <a:prstGeom prst="rect">
            <a:avLst/>
          </a:prstGeom>
        </p:spPr>
        <p:txBody>
          <a:bodyPr wrap="square" lIns="91440" tIns="45720" rIns="91440" bIns="45720" anchor="t">
            <a:spAutoFit/>
          </a:bodyPr>
          <a:lstStyle/>
          <a:p>
            <a:r>
              <a:rPr lang="en-GB" sz="2000" b="1" i="1">
                <a:latin typeface="Calibri"/>
                <a:cs typeface="Calibri"/>
              </a:rPr>
              <a:t>The current TRL</a:t>
            </a:r>
            <a:endParaRPr lang="en-GB" sz="3200" b="1" i="1">
              <a:latin typeface="Calibri"/>
              <a:cs typeface="Calibri"/>
            </a:endParaRPr>
          </a:p>
        </p:txBody>
      </p:sp>
      <p:sp>
        <p:nvSpPr>
          <p:cNvPr id="6" name="Rettangolo 5"/>
          <p:cNvSpPr/>
          <p:nvPr/>
        </p:nvSpPr>
        <p:spPr>
          <a:xfrm>
            <a:off x="222920" y="3541225"/>
            <a:ext cx="2088232" cy="707886"/>
          </a:xfrm>
          <a:prstGeom prst="rect">
            <a:avLst/>
          </a:prstGeom>
        </p:spPr>
        <p:txBody>
          <a:bodyPr wrap="square">
            <a:spAutoFit/>
          </a:bodyPr>
          <a:lstStyle/>
          <a:p>
            <a:r>
              <a:rPr lang="en-GB" sz="2000" b="1" i="1">
                <a:latin typeface="Calibri" panose="020F0502020204030204" pitchFamily="34" charset="0"/>
                <a:cs typeface="Calibri" panose="020F0502020204030204" pitchFamily="34" charset="0"/>
              </a:rPr>
              <a:t>The TRL at the end of the Project </a:t>
            </a:r>
            <a:endParaRPr lang="en-GB" sz="2000" b="1" i="1"/>
          </a:p>
        </p:txBody>
      </p:sp>
      <p:sp>
        <p:nvSpPr>
          <p:cNvPr id="7" name="Rettangolo 6"/>
          <p:cNvSpPr/>
          <p:nvPr/>
        </p:nvSpPr>
        <p:spPr>
          <a:xfrm>
            <a:off x="279786" y="5635082"/>
            <a:ext cx="2782044" cy="400110"/>
          </a:xfrm>
          <a:prstGeom prst="rect">
            <a:avLst/>
          </a:prstGeom>
        </p:spPr>
        <p:txBody>
          <a:bodyPr wrap="none">
            <a:spAutoFit/>
          </a:bodyPr>
          <a:lstStyle/>
          <a:p>
            <a:r>
              <a:rPr lang="en-GB" sz="2000" b="1" i="1">
                <a:latin typeface="Calibri" panose="020F0502020204030204" pitchFamily="34" charset="0"/>
                <a:cs typeface="Calibri" panose="020F0502020204030204" pitchFamily="34" charset="0"/>
              </a:rPr>
              <a:t>Estimated time for </a:t>
            </a:r>
            <a:r>
              <a:rPr lang="en-GB" sz="2000" b="1" i="1" u="sng">
                <a:latin typeface="Calibri" panose="020F0502020204030204" pitchFamily="34" charset="0"/>
                <a:cs typeface="Calibri" panose="020F0502020204030204" pitchFamily="34" charset="0"/>
              </a:rPr>
              <a:t>TRL 6</a:t>
            </a:r>
            <a:endParaRPr lang="en-GB" sz="2000" b="1" i="1" u="sng"/>
          </a:p>
        </p:txBody>
      </p:sp>
      <p:sp>
        <p:nvSpPr>
          <p:cNvPr id="8" name="Titolo 1">
            <a:extLst>
              <a:ext uri="{FF2B5EF4-FFF2-40B4-BE49-F238E27FC236}">
                <a16:creationId xmlns:a16="http://schemas.microsoft.com/office/drawing/2014/main" id="{C643091B-1DAA-EC36-6AEA-B967A0A61D52}"/>
              </a:ext>
            </a:extLst>
          </p:cNvPr>
          <p:cNvSpPr txBox="1">
            <a:spLocks/>
          </p:cNvSpPr>
          <p:nvPr/>
        </p:nvSpPr>
        <p:spPr>
          <a:xfrm>
            <a:off x="4667424" y="141583"/>
            <a:ext cx="2880320" cy="452182"/>
          </a:xfrm>
          <a:prstGeom prst="rect">
            <a:avLst/>
          </a:prstGeom>
        </p:spPr>
        <p:txBody>
          <a:bodyPr>
            <a:normAutofit fontScale="77500" lnSpcReduction="20000"/>
          </a:bodyPr>
          <a:lstStyle>
            <a:lvl1pPr algn="l" defTabSz="914400" rtl="0" eaLnBrk="1" latinLnBrk="0" hangingPunct="1">
              <a:lnSpc>
                <a:spcPct val="90000"/>
              </a:lnSpc>
              <a:spcBef>
                <a:spcPct val="0"/>
              </a:spcBef>
              <a:buNone/>
              <a:defRPr sz="4000" kern="1200">
                <a:solidFill>
                  <a:schemeClr val="accent5"/>
                </a:solidFill>
                <a:latin typeface="Montserrat ExtraBold" panose="00000900000000000000" pitchFamily="2" charset="0"/>
                <a:ea typeface="+mj-ea"/>
                <a:cs typeface="+mj-cs"/>
              </a:defRPr>
            </a:lvl1pPr>
          </a:lstStyle>
          <a:p>
            <a:r>
              <a:rPr lang="en-GB" b="1">
                <a:solidFill>
                  <a:schemeClr val="accent1"/>
                </a:solidFill>
                <a:latin typeface="Arial" panose="020B0604020202020204" pitchFamily="34" charset="0"/>
                <a:cs typeface="Arial" panose="020B0604020202020204" pitchFamily="34" charset="0"/>
              </a:rPr>
              <a:t>3. </a:t>
            </a:r>
            <a:r>
              <a:rPr lang="en-GB" b="1">
                <a:latin typeface="Arial" panose="020B0604020202020204" pitchFamily="34" charset="0"/>
                <a:cs typeface="Arial" panose="020B0604020202020204" pitchFamily="34" charset="0"/>
              </a:rPr>
              <a:t>TRL status</a:t>
            </a:r>
          </a:p>
          <a:p>
            <a:endParaRPr lang="en-GB" b="1">
              <a:latin typeface="Arial" panose="020B0604020202020204" pitchFamily="34" charset="0"/>
              <a:cs typeface="Arial" panose="020B0604020202020204" pitchFamily="34" charset="0"/>
            </a:endParaRPr>
          </a:p>
        </p:txBody>
      </p:sp>
      <p:sp>
        <p:nvSpPr>
          <p:cNvPr id="9" name="CasellaDiTesto 8"/>
          <p:cNvSpPr txBox="1"/>
          <p:nvPr/>
        </p:nvSpPr>
        <p:spPr>
          <a:xfrm>
            <a:off x="279786" y="748011"/>
            <a:ext cx="806631" cy="461665"/>
          </a:xfrm>
          <a:prstGeom prst="rect">
            <a:avLst/>
          </a:prstGeom>
          <a:noFill/>
          <a:ln>
            <a:solidFill>
              <a:schemeClr val="accent1"/>
            </a:solidFill>
          </a:ln>
        </p:spPr>
        <p:txBody>
          <a:bodyPr wrap="none" rtlCol="0">
            <a:spAutoFit/>
          </a:bodyPr>
          <a:lstStyle/>
          <a:p>
            <a:r>
              <a:rPr lang="en-GB" sz="2400" b="1" i="1">
                <a:solidFill>
                  <a:schemeClr val="accent1"/>
                </a:solidFill>
                <a:latin typeface="Calibri" panose="020F0502020204030204" pitchFamily="34" charset="0"/>
                <a:cs typeface="Calibri" panose="020F0502020204030204" pitchFamily="34" charset="0"/>
              </a:rPr>
              <a:t>2022</a:t>
            </a:r>
            <a:endParaRPr lang="en-GB" b="1" i="1">
              <a:solidFill>
                <a:schemeClr val="accent1"/>
              </a:solidFill>
              <a:latin typeface="Calibri" panose="020F0502020204030204" pitchFamily="34" charset="0"/>
              <a:cs typeface="Calibri" panose="020F0502020204030204" pitchFamily="34" charset="0"/>
            </a:endParaRPr>
          </a:p>
        </p:txBody>
      </p:sp>
      <p:sp>
        <p:nvSpPr>
          <p:cNvPr id="10" name="CasellaDiTesto 9"/>
          <p:cNvSpPr txBox="1"/>
          <p:nvPr/>
        </p:nvSpPr>
        <p:spPr>
          <a:xfrm>
            <a:off x="284933" y="3035373"/>
            <a:ext cx="806631" cy="461665"/>
          </a:xfrm>
          <a:prstGeom prst="rect">
            <a:avLst/>
          </a:prstGeom>
          <a:noFill/>
          <a:ln>
            <a:solidFill>
              <a:schemeClr val="accent1"/>
            </a:solidFill>
          </a:ln>
        </p:spPr>
        <p:txBody>
          <a:bodyPr wrap="none" rtlCol="0">
            <a:spAutoFit/>
          </a:bodyPr>
          <a:lstStyle/>
          <a:p>
            <a:r>
              <a:rPr lang="en-GB" sz="2400" b="1" i="1">
                <a:solidFill>
                  <a:schemeClr val="accent1"/>
                </a:solidFill>
                <a:latin typeface="Calibri" panose="020F0502020204030204" pitchFamily="34" charset="0"/>
                <a:cs typeface="Calibri" panose="020F0502020204030204" pitchFamily="34" charset="0"/>
              </a:rPr>
              <a:t>2025</a:t>
            </a:r>
          </a:p>
        </p:txBody>
      </p:sp>
      <p:sp>
        <p:nvSpPr>
          <p:cNvPr id="11" name="CasellaDiTesto 10"/>
          <p:cNvSpPr txBox="1"/>
          <p:nvPr/>
        </p:nvSpPr>
        <p:spPr>
          <a:xfrm>
            <a:off x="33680" y="5240393"/>
            <a:ext cx="1013611" cy="461665"/>
          </a:xfrm>
          <a:prstGeom prst="rect">
            <a:avLst/>
          </a:prstGeom>
          <a:noFill/>
        </p:spPr>
        <p:txBody>
          <a:bodyPr wrap="none" rtlCol="0">
            <a:spAutoFit/>
          </a:bodyPr>
          <a:lstStyle/>
          <a:p>
            <a:r>
              <a:rPr lang="en-GB" sz="2400" b="1" i="1">
                <a:solidFill>
                  <a:schemeClr val="accent1"/>
                </a:solidFill>
                <a:latin typeface="Calibri" panose="020F0502020204030204" pitchFamily="34" charset="0"/>
                <a:cs typeface="Calibri" panose="020F0502020204030204" pitchFamily="34" charset="0"/>
              </a:rPr>
              <a:t>Future</a:t>
            </a:r>
          </a:p>
        </p:txBody>
      </p:sp>
      <p:sp>
        <p:nvSpPr>
          <p:cNvPr id="13" name="Freccia a destra 12"/>
          <p:cNvSpPr/>
          <p:nvPr/>
        </p:nvSpPr>
        <p:spPr>
          <a:xfrm rot="5400000">
            <a:off x="-1859746" y="3146003"/>
            <a:ext cx="3987817" cy="20096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7" name="Immagine 16"/>
          <p:cNvPicPr>
            <a:picLocks noChangeAspect="1"/>
          </p:cNvPicPr>
          <p:nvPr/>
        </p:nvPicPr>
        <p:blipFill rotWithShape="1">
          <a:blip r:embed="rId2"/>
          <a:srcRect l="14705" t="4206" r="62187" b="60039"/>
          <a:stretch/>
        </p:blipFill>
        <p:spPr>
          <a:xfrm>
            <a:off x="2207779" y="1617084"/>
            <a:ext cx="818589" cy="1265091"/>
          </a:xfrm>
          <a:prstGeom prst="rect">
            <a:avLst/>
          </a:prstGeom>
          <a:ln w="38100">
            <a:noFill/>
          </a:ln>
        </p:spPr>
      </p:pic>
      <p:pic>
        <p:nvPicPr>
          <p:cNvPr id="19" name="Immagine 18"/>
          <p:cNvPicPr>
            <a:picLocks noChangeAspect="1"/>
          </p:cNvPicPr>
          <p:nvPr/>
        </p:nvPicPr>
        <p:blipFill rotWithShape="1">
          <a:blip r:embed="rId3">
            <a:extLst>
              <a:ext uri="{28A0092B-C50C-407E-A947-70E740481C1C}">
                <a14:useLocalDpi xmlns:a14="http://schemas.microsoft.com/office/drawing/2010/main" val="0"/>
              </a:ext>
            </a:extLst>
          </a:blip>
          <a:srcRect l="39763" t="35300" r="48425" b="36350"/>
          <a:stretch/>
        </p:blipFill>
        <p:spPr>
          <a:xfrm>
            <a:off x="2292344" y="395997"/>
            <a:ext cx="670652" cy="1207174"/>
          </a:xfrm>
          <a:prstGeom prst="rect">
            <a:avLst/>
          </a:prstGeom>
        </p:spPr>
      </p:pic>
      <p:sp>
        <p:nvSpPr>
          <p:cNvPr id="21" name="Titolo 1">
            <a:extLst>
              <a:ext uri="{FF2B5EF4-FFF2-40B4-BE49-F238E27FC236}">
                <a16:creationId xmlns:a16="http://schemas.microsoft.com/office/drawing/2014/main" id="{C643091B-1DAA-EC36-6AEA-B967A0A61D52}"/>
              </a:ext>
            </a:extLst>
          </p:cNvPr>
          <p:cNvSpPr txBox="1">
            <a:spLocks/>
          </p:cNvSpPr>
          <p:nvPr/>
        </p:nvSpPr>
        <p:spPr>
          <a:xfrm>
            <a:off x="9113811" y="891969"/>
            <a:ext cx="3052602" cy="569931"/>
          </a:xfrm>
          <a:prstGeom prst="rect">
            <a:avLst/>
          </a:prstGeom>
        </p:spPr>
        <p:txBody>
          <a:bodyPr>
            <a:normAutofit fontScale="32500" lnSpcReduction="20000"/>
          </a:bodyPr>
          <a:lstStyle>
            <a:lvl1pPr algn="l" defTabSz="914400" rtl="0" eaLnBrk="1" latinLnBrk="0" hangingPunct="1">
              <a:lnSpc>
                <a:spcPct val="90000"/>
              </a:lnSpc>
              <a:spcBef>
                <a:spcPct val="0"/>
              </a:spcBef>
              <a:buNone/>
              <a:defRPr sz="4000" kern="1200">
                <a:solidFill>
                  <a:schemeClr val="accent5"/>
                </a:solidFill>
                <a:latin typeface="Montserrat ExtraBold" panose="00000900000000000000" pitchFamily="2" charset="0"/>
                <a:ea typeface="+mj-ea"/>
                <a:cs typeface="+mj-cs"/>
              </a:defRPr>
            </a:lvl1pPr>
          </a:lstStyle>
          <a:p>
            <a:pPr>
              <a:lnSpc>
                <a:spcPct val="120000"/>
              </a:lnSpc>
            </a:pPr>
            <a:r>
              <a:rPr lang="en-GB" b="1">
                <a:solidFill>
                  <a:schemeClr val="accent1"/>
                </a:solidFill>
                <a:latin typeface="Arial" panose="020B0604020202020204" pitchFamily="34" charset="0"/>
                <a:cs typeface="Arial" panose="020B0604020202020204" pitchFamily="34" charset="0"/>
              </a:rPr>
              <a:t>• </a:t>
            </a:r>
            <a:r>
              <a:rPr lang="en-GB" b="1">
                <a:latin typeface="Arial" panose="020B0604020202020204" pitchFamily="34" charset="0"/>
                <a:cs typeface="Arial" panose="020B0604020202020204" pitchFamily="34" charset="0"/>
              </a:rPr>
              <a:t>AM Ta Cathode and Mo Anode traditional geometry production</a:t>
            </a:r>
          </a:p>
          <a:p>
            <a:endParaRPr lang="en-GB" b="1">
              <a:latin typeface="Arial" panose="020B0604020202020204" pitchFamily="34" charset="0"/>
              <a:cs typeface="Arial" panose="020B0604020202020204" pitchFamily="34" charset="0"/>
            </a:endParaRPr>
          </a:p>
        </p:txBody>
      </p:sp>
      <p:sp>
        <p:nvSpPr>
          <p:cNvPr id="23" name="Titolo 1">
            <a:extLst>
              <a:ext uri="{FF2B5EF4-FFF2-40B4-BE49-F238E27FC236}">
                <a16:creationId xmlns:a16="http://schemas.microsoft.com/office/drawing/2014/main" id="{C643091B-1DAA-EC36-6AEA-B967A0A61D52}"/>
              </a:ext>
            </a:extLst>
          </p:cNvPr>
          <p:cNvSpPr txBox="1">
            <a:spLocks/>
          </p:cNvSpPr>
          <p:nvPr/>
        </p:nvSpPr>
        <p:spPr>
          <a:xfrm>
            <a:off x="8720854" y="2044781"/>
            <a:ext cx="3223512" cy="556525"/>
          </a:xfrm>
          <a:prstGeom prst="rect">
            <a:avLst/>
          </a:prstGeom>
        </p:spPr>
        <p:txBody>
          <a:bodyPr>
            <a:normAutofit fontScale="32500" lnSpcReduction="20000"/>
          </a:bodyPr>
          <a:lstStyle>
            <a:lvl1pPr algn="l" defTabSz="914400" rtl="0" eaLnBrk="1" latinLnBrk="0" hangingPunct="1">
              <a:lnSpc>
                <a:spcPct val="90000"/>
              </a:lnSpc>
              <a:spcBef>
                <a:spcPct val="0"/>
              </a:spcBef>
              <a:buNone/>
              <a:defRPr sz="4000" kern="1200">
                <a:solidFill>
                  <a:schemeClr val="accent5"/>
                </a:solidFill>
                <a:latin typeface="Montserrat ExtraBold" panose="00000900000000000000" pitchFamily="2" charset="0"/>
                <a:ea typeface="+mj-ea"/>
                <a:cs typeface="+mj-cs"/>
              </a:defRPr>
            </a:lvl1pPr>
          </a:lstStyle>
          <a:p>
            <a:pPr>
              <a:lnSpc>
                <a:spcPct val="120000"/>
              </a:lnSpc>
            </a:pPr>
            <a:r>
              <a:rPr lang="en-GB" b="1">
                <a:solidFill>
                  <a:schemeClr val="accent1"/>
                </a:solidFill>
                <a:latin typeface="Arial" panose="020B0604020202020204" pitchFamily="34" charset="0"/>
                <a:cs typeface="Arial" panose="020B0604020202020204" pitchFamily="34" charset="0"/>
              </a:rPr>
              <a:t>• </a:t>
            </a:r>
            <a:r>
              <a:rPr lang="en-GB" b="1">
                <a:latin typeface="Arial" panose="020B0604020202020204" pitchFamily="34" charset="0"/>
                <a:cs typeface="Arial" panose="020B0604020202020204" pitchFamily="34" charset="0"/>
              </a:rPr>
              <a:t>Off-line Test of the AM Mo Anode with the traditional geometry</a:t>
            </a:r>
          </a:p>
          <a:p>
            <a:endParaRPr lang="en-GB" b="1">
              <a:latin typeface="Arial" panose="020B0604020202020204" pitchFamily="34" charset="0"/>
              <a:cs typeface="Arial" panose="020B0604020202020204" pitchFamily="34" charset="0"/>
            </a:endParaRPr>
          </a:p>
        </p:txBody>
      </p:sp>
      <p:sp>
        <p:nvSpPr>
          <p:cNvPr id="25" name="Titolo 1">
            <a:extLst>
              <a:ext uri="{FF2B5EF4-FFF2-40B4-BE49-F238E27FC236}">
                <a16:creationId xmlns:a16="http://schemas.microsoft.com/office/drawing/2014/main" id="{C643091B-1DAA-EC36-6AEA-B967A0A61D52}"/>
              </a:ext>
            </a:extLst>
          </p:cNvPr>
          <p:cNvSpPr txBox="1">
            <a:spLocks/>
          </p:cNvSpPr>
          <p:nvPr/>
        </p:nvSpPr>
        <p:spPr>
          <a:xfrm>
            <a:off x="8720854" y="1477002"/>
            <a:ext cx="3223512" cy="556525"/>
          </a:xfrm>
          <a:prstGeom prst="rect">
            <a:avLst/>
          </a:prstGeom>
        </p:spPr>
        <p:txBody>
          <a:bodyPr>
            <a:normAutofit fontScale="32500" lnSpcReduction="20000"/>
          </a:bodyPr>
          <a:lstStyle>
            <a:lvl1pPr algn="l" defTabSz="914400" rtl="0" eaLnBrk="1" latinLnBrk="0" hangingPunct="1">
              <a:lnSpc>
                <a:spcPct val="90000"/>
              </a:lnSpc>
              <a:spcBef>
                <a:spcPct val="0"/>
              </a:spcBef>
              <a:buNone/>
              <a:defRPr sz="4000" kern="1200">
                <a:solidFill>
                  <a:schemeClr val="accent5"/>
                </a:solidFill>
                <a:latin typeface="Montserrat ExtraBold" panose="00000900000000000000" pitchFamily="2" charset="0"/>
                <a:ea typeface="+mj-ea"/>
                <a:cs typeface="+mj-cs"/>
              </a:defRPr>
            </a:lvl1pPr>
          </a:lstStyle>
          <a:p>
            <a:pPr>
              <a:lnSpc>
                <a:spcPct val="120000"/>
              </a:lnSpc>
            </a:pPr>
            <a:r>
              <a:rPr lang="en-GB" b="1">
                <a:solidFill>
                  <a:schemeClr val="accent1"/>
                </a:solidFill>
                <a:latin typeface="Arial" panose="020B0604020202020204" pitchFamily="34" charset="0"/>
                <a:cs typeface="Arial" panose="020B0604020202020204" pitchFamily="34" charset="0"/>
              </a:rPr>
              <a:t>• </a:t>
            </a:r>
            <a:r>
              <a:rPr lang="en-GB" b="1">
                <a:latin typeface="Arial" panose="020B0604020202020204" pitchFamily="34" charset="0"/>
                <a:cs typeface="Arial" panose="020B0604020202020204" pitchFamily="34" charset="0"/>
              </a:rPr>
              <a:t>Proof of Concept Test of the AM ION Source and Prototype production</a:t>
            </a:r>
          </a:p>
          <a:p>
            <a:endParaRPr lang="en-GB" b="1">
              <a:latin typeface="Arial" panose="020B0604020202020204" pitchFamily="34" charset="0"/>
              <a:cs typeface="Arial" panose="020B0604020202020204" pitchFamily="34" charset="0"/>
            </a:endParaRPr>
          </a:p>
        </p:txBody>
      </p:sp>
      <p:pic>
        <p:nvPicPr>
          <p:cNvPr id="26" name="Immagine 25"/>
          <p:cNvPicPr/>
          <p:nvPr/>
        </p:nvPicPr>
        <p:blipFill rotWithShape="1">
          <a:blip r:embed="rId4" cstate="print">
            <a:extLst>
              <a:ext uri="{28A0092B-C50C-407E-A947-70E740481C1C}">
                <a14:useLocalDpi xmlns:a14="http://schemas.microsoft.com/office/drawing/2010/main" val="0"/>
              </a:ext>
            </a:extLst>
          </a:blip>
          <a:srcRect r="47346"/>
          <a:stretch/>
        </p:blipFill>
        <p:spPr bwMode="auto">
          <a:xfrm>
            <a:off x="3061830" y="802268"/>
            <a:ext cx="2866389" cy="2002128"/>
          </a:xfrm>
          <a:prstGeom prst="rect">
            <a:avLst/>
          </a:prstGeom>
          <a:noFill/>
        </p:spPr>
      </p:pic>
      <p:grpSp>
        <p:nvGrpSpPr>
          <p:cNvPr id="4" name="Gruppo 3"/>
          <p:cNvGrpSpPr/>
          <p:nvPr/>
        </p:nvGrpSpPr>
        <p:grpSpPr>
          <a:xfrm>
            <a:off x="2290764" y="3324225"/>
            <a:ext cx="5800839" cy="1651953"/>
            <a:chOff x="2290764" y="3324225"/>
            <a:chExt cx="5800839" cy="1651953"/>
          </a:xfrm>
        </p:grpSpPr>
        <p:pic>
          <p:nvPicPr>
            <p:cNvPr id="47" name="Immagine 46">
              <a:extLst>
                <a:ext uri="{FF2B5EF4-FFF2-40B4-BE49-F238E27FC236}">
                  <a16:creationId xmlns:a16="http://schemas.microsoft.com/office/drawing/2014/main" id="{A63B01FD-6B4B-82AB-81C0-E200D4A95B1E}"/>
                </a:ext>
              </a:extLst>
            </p:cNvPr>
            <p:cNvPicPr>
              <a:picLocks noChangeAspect="1"/>
            </p:cNvPicPr>
            <p:nvPr/>
          </p:nvPicPr>
          <p:blipFill rotWithShape="1">
            <a:blip r:embed="rId5"/>
            <a:srcRect l="15038" r="19616"/>
            <a:stretch/>
          </p:blipFill>
          <p:spPr>
            <a:xfrm>
              <a:off x="4227885" y="3345406"/>
              <a:ext cx="1977648" cy="1577152"/>
            </a:xfrm>
            <a:prstGeom prst="rect">
              <a:avLst/>
            </a:prstGeom>
            <a:ln>
              <a:solidFill>
                <a:schemeClr val="tx1"/>
              </a:solidFill>
            </a:ln>
          </p:spPr>
        </p:pic>
        <p:pic>
          <p:nvPicPr>
            <p:cNvPr id="46" name="Immagine 45">
              <a:extLst>
                <a:ext uri="{FF2B5EF4-FFF2-40B4-BE49-F238E27FC236}">
                  <a16:creationId xmlns:a16="http://schemas.microsoft.com/office/drawing/2014/main" id="{563F3451-E0E5-582E-5BAB-D4EAE4B7B1FC}"/>
                </a:ext>
              </a:extLst>
            </p:cNvPr>
            <p:cNvPicPr>
              <a:picLocks noChangeAspect="1"/>
            </p:cNvPicPr>
            <p:nvPr/>
          </p:nvPicPr>
          <p:blipFill rotWithShape="1">
            <a:blip r:embed="rId6"/>
            <a:srcRect l="20816" r="18902"/>
            <a:stretch/>
          </p:blipFill>
          <p:spPr>
            <a:xfrm>
              <a:off x="6218543" y="3346876"/>
              <a:ext cx="1873060" cy="1575682"/>
            </a:xfrm>
            <a:prstGeom prst="rect">
              <a:avLst/>
            </a:prstGeom>
            <a:ln>
              <a:solidFill>
                <a:schemeClr val="tx1"/>
              </a:solidFill>
            </a:ln>
          </p:spPr>
        </p:pic>
        <p:grpSp>
          <p:nvGrpSpPr>
            <p:cNvPr id="27" name="Gruppo 26"/>
            <p:cNvGrpSpPr/>
            <p:nvPr/>
          </p:nvGrpSpPr>
          <p:grpSpPr>
            <a:xfrm>
              <a:off x="2290764" y="3324225"/>
              <a:ext cx="5190235" cy="1651953"/>
              <a:chOff x="2413693" y="4640474"/>
              <a:chExt cx="5931661" cy="1714357"/>
            </a:xfrm>
          </p:grpSpPr>
          <p:pic>
            <p:nvPicPr>
              <p:cNvPr id="28" name="Immagine 27"/>
              <p:cNvPicPr/>
              <p:nvPr/>
            </p:nvPicPr>
            <p:blipFill rotWithShape="1">
              <a:blip r:embed="rId7" cstate="print">
                <a:extLst>
                  <a:ext uri="{28A0092B-C50C-407E-A947-70E740481C1C}">
                    <a14:useLocalDpi xmlns:a14="http://schemas.microsoft.com/office/drawing/2010/main" val="0"/>
                  </a:ext>
                </a:extLst>
              </a:blip>
              <a:srcRect l="-1" r="66984"/>
              <a:stretch/>
            </p:blipFill>
            <p:spPr bwMode="auto">
              <a:xfrm>
                <a:off x="2413693" y="4640474"/>
                <a:ext cx="2204343" cy="1714357"/>
              </a:xfrm>
              <a:prstGeom prst="rect">
                <a:avLst/>
              </a:prstGeom>
              <a:noFill/>
            </p:spPr>
          </p:pic>
          <p:sp>
            <p:nvSpPr>
              <p:cNvPr id="29" name="Rettangolo 28"/>
              <p:cNvSpPr/>
              <p:nvPr/>
            </p:nvSpPr>
            <p:spPr>
              <a:xfrm>
                <a:off x="3142515" y="4672340"/>
                <a:ext cx="771936" cy="21488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a:solidFill>
                      <a:schemeClr val="tx1"/>
                    </a:solidFill>
                    <a:latin typeface="Calibri" panose="020F0502020204030204" pitchFamily="34" charset="0"/>
                    <a:cs typeface="Calibri" panose="020F0502020204030204" pitchFamily="34" charset="0"/>
                  </a:rPr>
                  <a:t>cathode</a:t>
                </a:r>
              </a:p>
            </p:txBody>
          </p:sp>
          <p:sp>
            <p:nvSpPr>
              <p:cNvPr id="30" name="Rettangolo 29"/>
              <p:cNvSpPr/>
              <p:nvPr/>
            </p:nvSpPr>
            <p:spPr>
              <a:xfrm>
                <a:off x="5369373" y="4672340"/>
                <a:ext cx="748571" cy="21488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a:solidFill>
                      <a:schemeClr val="tx1"/>
                    </a:solidFill>
                    <a:latin typeface="Calibri" panose="020F0502020204030204" pitchFamily="34" charset="0"/>
                    <a:cs typeface="Calibri" panose="020F0502020204030204" pitchFamily="34" charset="0"/>
                  </a:rPr>
                  <a:t>cathode</a:t>
                </a:r>
              </a:p>
            </p:txBody>
          </p:sp>
          <p:sp>
            <p:nvSpPr>
              <p:cNvPr id="31" name="Rettangolo 30"/>
              <p:cNvSpPr/>
              <p:nvPr/>
            </p:nvSpPr>
            <p:spPr>
              <a:xfrm>
                <a:off x="7554255" y="4674138"/>
                <a:ext cx="791099" cy="21488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a:solidFill>
                      <a:schemeClr val="tx1"/>
                    </a:solidFill>
                    <a:latin typeface="Calibri" panose="020F0502020204030204" pitchFamily="34" charset="0"/>
                    <a:cs typeface="Calibri" panose="020F0502020204030204" pitchFamily="34" charset="0"/>
                  </a:rPr>
                  <a:t>cathode</a:t>
                </a:r>
              </a:p>
            </p:txBody>
          </p:sp>
          <p:sp>
            <p:nvSpPr>
              <p:cNvPr id="32" name="Rettangolo 31"/>
              <p:cNvSpPr/>
              <p:nvPr/>
            </p:nvSpPr>
            <p:spPr>
              <a:xfrm>
                <a:off x="7625768" y="6089246"/>
                <a:ext cx="648072" cy="21488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a:solidFill>
                      <a:schemeClr val="tx1"/>
                    </a:solidFill>
                    <a:latin typeface="Calibri" panose="020F0502020204030204" pitchFamily="34" charset="0"/>
                    <a:cs typeface="Calibri" panose="020F0502020204030204" pitchFamily="34" charset="0"/>
                  </a:rPr>
                  <a:t>anode</a:t>
                </a:r>
              </a:p>
            </p:txBody>
          </p:sp>
          <p:sp>
            <p:nvSpPr>
              <p:cNvPr id="33" name="Rettangolo 32"/>
              <p:cNvSpPr/>
              <p:nvPr/>
            </p:nvSpPr>
            <p:spPr>
              <a:xfrm>
                <a:off x="5422763" y="6089246"/>
                <a:ext cx="648072" cy="21488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a:solidFill>
                      <a:schemeClr val="tx1"/>
                    </a:solidFill>
                    <a:latin typeface="Calibri" panose="020F0502020204030204" pitchFamily="34" charset="0"/>
                    <a:cs typeface="Calibri" panose="020F0502020204030204" pitchFamily="34" charset="0"/>
                  </a:rPr>
                  <a:t>anode</a:t>
                </a:r>
              </a:p>
            </p:txBody>
          </p:sp>
          <p:sp>
            <p:nvSpPr>
              <p:cNvPr id="34" name="Rettangolo 33"/>
              <p:cNvSpPr/>
              <p:nvPr/>
            </p:nvSpPr>
            <p:spPr>
              <a:xfrm>
                <a:off x="3215680" y="6089243"/>
                <a:ext cx="648072" cy="214884"/>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000">
                    <a:solidFill>
                      <a:schemeClr val="tx1"/>
                    </a:solidFill>
                    <a:latin typeface="Calibri" panose="020F0502020204030204" pitchFamily="34" charset="0"/>
                    <a:cs typeface="Calibri" panose="020F0502020204030204" pitchFamily="34" charset="0"/>
                  </a:rPr>
                  <a:t>anode</a:t>
                </a:r>
              </a:p>
            </p:txBody>
          </p:sp>
        </p:grpSp>
      </p:grpSp>
      <p:sp>
        <p:nvSpPr>
          <p:cNvPr id="36" name="Rettangolo 35"/>
          <p:cNvSpPr/>
          <p:nvPr/>
        </p:nvSpPr>
        <p:spPr>
          <a:xfrm>
            <a:off x="365687" y="1637853"/>
            <a:ext cx="1265817" cy="400110"/>
          </a:xfrm>
          <a:prstGeom prst="rect">
            <a:avLst/>
          </a:prstGeom>
        </p:spPr>
        <p:txBody>
          <a:bodyPr wrap="square">
            <a:spAutoFit/>
          </a:bodyPr>
          <a:lstStyle/>
          <a:p>
            <a:r>
              <a:rPr lang="en-GB" sz="2000" b="1" i="1">
                <a:latin typeface="Calibri" panose="020F0502020204030204" pitchFamily="34" charset="0"/>
                <a:cs typeface="Calibri" panose="020F0502020204030204" pitchFamily="34" charset="0"/>
                <a:sym typeface="Wingdings" panose="05000000000000000000" pitchFamily="2" charset="2"/>
              </a:rPr>
              <a:t> </a:t>
            </a:r>
            <a:r>
              <a:rPr lang="en-GB" sz="2000" b="1" i="1" u="sng">
                <a:latin typeface="Calibri" panose="020F0502020204030204" pitchFamily="34" charset="0"/>
                <a:cs typeface="Calibri" panose="020F0502020204030204" pitchFamily="34" charset="0"/>
              </a:rPr>
              <a:t>TRL 4</a:t>
            </a:r>
            <a:endParaRPr lang="en-GB" sz="3200" b="1" i="1" u="sng">
              <a:latin typeface="Calibri" panose="020F0502020204030204" pitchFamily="34" charset="0"/>
              <a:cs typeface="Calibri" panose="020F0502020204030204" pitchFamily="34" charset="0"/>
            </a:endParaRPr>
          </a:p>
        </p:txBody>
      </p:sp>
      <p:sp>
        <p:nvSpPr>
          <p:cNvPr id="37" name="Rettangolo 36"/>
          <p:cNvSpPr/>
          <p:nvPr/>
        </p:nvSpPr>
        <p:spPr>
          <a:xfrm>
            <a:off x="364979" y="4317213"/>
            <a:ext cx="1872208" cy="400110"/>
          </a:xfrm>
          <a:prstGeom prst="rect">
            <a:avLst/>
          </a:prstGeom>
        </p:spPr>
        <p:txBody>
          <a:bodyPr wrap="square">
            <a:spAutoFit/>
          </a:bodyPr>
          <a:lstStyle/>
          <a:p>
            <a:r>
              <a:rPr lang="en-GB" sz="2000" b="1" i="1">
                <a:latin typeface="Calibri" panose="020F0502020204030204" pitchFamily="34" charset="0"/>
                <a:cs typeface="Calibri" panose="020F0502020204030204" pitchFamily="34" charset="0"/>
                <a:sym typeface="Wingdings" panose="05000000000000000000" pitchFamily="2" charset="2"/>
              </a:rPr>
              <a:t> </a:t>
            </a:r>
            <a:r>
              <a:rPr lang="en-GB" sz="2000" b="1" i="1" u="sng">
                <a:latin typeface="Calibri" panose="020F0502020204030204" pitchFamily="34" charset="0"/>
                <a:cs typeface="Calibri" panose="020F0502020204030204" pitchFamily="34" charset="0"/>
              </a:rPr>
              <a:t>TRL 5</a:t>
            </a:r>
            <a:endParaRPr lang="en-GB" sz="3200" b="1" i="1" u="sng">
              <a:latin typeface="Calibri" panose="020F0502020204030204" pitchFamily="34" charset="0"/>
              <a:cs typeface="Calibri" panose="020F0502020204030204" pitchFamily="34" charset="0"/>
            </a:endParaRPr>
          </a:p>
        </p:txBody>
      </p:sp>
      <p:sp>
        <p:nvSpPr>
          <p:cNvPr id="38" name="Titolo 1">
            <a:extLst>
              <a:ext uri="{FF2B5EF4-FFF2-40B4-BE49-F238E27FC236}">
                <a16:creationId xmlns:a16="http://schemas.microsoft.com/office/drawing/2014/main" id="{C643091B-1DAA-EC36-6AEA-B967A0A61D52}"/>
              </a:ext>
            </a:extLst>
          </p:cNvPr>
          <p:cNvSpPr txBox="1">
            <a:spLocks/>
          </p:cNvSpPr>
          <p:nvPr/>
        </p:nvSpPr>
        <p:spPr>
          <a:xfrm>
            <a:off x="8139566" y="3789040"/>
            <a:ext cx="3754132" cy="822848"/>
          </a:xfrm>
          <a:prstGeom prst="rect">
            <a:avLst/>
          </a:prstGeom>
        </p:spPr>
        <p:txBody>
          <a:bodyPr>
            <a:normAutofit fontScale="32500" lnSpcReduction="20000"/>
          </a:bodyPr>
          <a:lstStyle>
            <a:lvl1pPr algn="l" defTabSz="914400" rtl="0" eaLnBrk="1" latinLnBrk="0" hangingPunct="1">
              <a:lnSpc>
                <a:spcPct val="90000"/>
              </a:lnSpc>
              <a:spcBef>
                <a:spcPct val="0"/>
              </a:spcBef>
              <a:buNone/>
              <a:defRPr sz="4000" kern="1200">
                <a:solidFill>
                  <a:schemeClr val="accent5"/>
                </a:solidFill>
                <a:latin typeface="Montserrat ExtraBold" panose="00000900000000000000" pitchFamily="2" charset="0"/>
                <a:ea typeface="+mj-ea"/>
                <a:cs typeface="+mj-cs"/>
              </a:defRPr>
            </a:lvl1pPr>
          </a:lstStyle>
          <a:p>
            <a:pPr>
              <a:lnSpc>
                <a:spcPct val="120000"/>
              </a:lnSpc>
            </a:pPr>
            <a:r>
              <a:rPr lang="en-GB" b="1">
                <a:solidFill>
                  <a:schemeClr val="accent1"/>
                </a:solidFill>
                <a:latin typeface="Arial" panose="020B0604020202020204" pitchFamily="34" charset="0"/>
                <a:cs typeface="Arial" panose="020B0604020202020204" pitchFamily="34" charset="0"/>
              </a:rPr>
              <a:t>• </a:t>
            </a:r>
            <a:r>
              <a:rPr lang="en-GB" b="1">
                <a:latin typeface="Arial" panose="020B0604020202020204" pitchFamily="34" charset="0"/>
                <a:cs typeface="Arial" panose="020B0604020202020204" pitchFamily="34" charset="0"/>
              </a:rPr>
              <a:t>Development of a fully refractory metals Ion Source with new Design for AM for off-line / on-line tests.</a:t>
            </a:r>
          </a:p>
          <a:p>
            <a:endParaRPr lang="en-GB" b="1">
              <a:latin typeface="Arial" panose="020B0604020202020204" pitchFamily="34" charset="0"/>
              <a:cs typeface="Arial" panose="020B0604020202020204" pitchFamily="34" charset="0"/>
            </a:endParaRPr>
          </a:p>
        </p:txBody>
      </p:sp>
      <p:sp>
        <p:nvSpPr>
          <p:cNvPr id="39" name="Titolo 1">
            <a:extLst>
              <a:ext uri="{FF2B5EF4-FFF2-40B4-BE49-F238E27FC236}">
                <a16:creationId xmlns:a16="http://schemas.microsoft.com/office/drawing/2014/main" id="{C643091B-1DAA-EC36-6AEA-B967A0A61D52}"/>
              </a:ext>
            </a:extLst>
          </p:cNvPr>
          <p:cNvSpPr txBox="1">
            <a:spLocks/>
          </p:cNvSpPr>
          <p:nvPr/>
        </p:nvSpPr>
        <p:spPr>
          <a:xfrm>
            <a:off x="8139566" y="4504484"/>
            <a:ext cx="3925034" cy="939827"/>
          </a:xfrm>
          <a:prstGeom prst="rect">
            <a:avLst/>
          </a:prstGeom>
        </p:spPr>
        <p:txBody>
          <a:bodyPr>
            <a:normAutofit fontScale="32500" lnSpcReduction="20000"/>
          </a:bodyPr>
          <a:lstStyle>
            <a:lvl1pPr algn="l" defTabSz="914400" rtl="0" eaLnBrk="1" latinLnBrk="0" hangingPunct="1">
              <a:lnSpc>
                <a:spcPct val="90000"/>
              </a:lnSpc>
              <a:spcBef>
                <a:spcPct val="0"/>
              </a:spcBef>
              <a:buNone/>
              <a:defRPr sz="4000" kern="1200">
                <a:solidFill>
                  <a:schemeClr val="accent5"/>
                </a:solidFill>
                <a:latin typeface="Montserrat ExtraBold" panose="00000900000000000000" pitchFamily="2" charset="0"/>
                <a:ea typeface="+mj-ea"/>
                <a:cs typeface="+mj-cs"/>
              </a:defRPr>
            </a:lvl1pPr>
          </a:lstStyle>
          <a:p>
            <a:pPr>
              <a:lnSpc>
                <a:spcPct val="120000"/>
              </a:lnSpc>
            </a:pPr>
            <a:r>
              <a:rPr lang="en-GB" b="1">
                <a:solidFill>
                  <a:schemeClr val="accent1"/>
                </a:solidFill>
                <a:latin typeface="Arial" panose="020B0604020202020204" pitchFamily="34" charset="0"/>
                <a:cs typeface="Arial" panose="020B0604020202020204" pitchFamily="34" charset="0"/>
              </a:rPr>
              <a:t>• </a:t>
            </a:r>
            <a:r>
              <a:rPr lang="en-GB" b="1">
                <a:latin typeface="Arial" panose="020B0604020202020204" pitchFamily="34" charset="0"/>
                <a:cs typeface="Arial" panose="020B0604020202020204" pitchFamily="34" charset="0"/>
              </a:rPr>
              <a:t>Radioactive ion beam production (on-line) with FEBIAD Ion Sources containing AM components at CERN and/or TRIUMF.</a:t>
            </a:r>
          </a:p>
          <a:p>
            <a:endParaRPr lang="en-GB" b="1">
              <a:latin typeface="Arial" panose="020B0604020202020204" pitchFamily="34" charset="0"/>
              <a:cs typeface="Arial" panose="020B0604020202020204" pitchFamily="34" charset="0"/>
            </a:endParaRPr>
          </a:p>
        </p:txBody>
      </p:sp>
      <p:sp>
        <p:nvSpPr>
          <p:cNvPr id="40" name="Titolo 1">
            <a:extLst>
              <a:ext uri="{FF2B5EF4-FFF2-40B4-BE49-F238E27FC236}">
                <a16:creationId xmlns:a16="http://schemas.microsoft.com/office/drawing/2014/main" id="{C643091B-1DAA-EC36-6AEA-B967A0A61D52}"/>
              </a:ext>
            </a:extLst>
          </p:cNvPr>
          <p:cNvSpPr txBox="1">
            <a:spLocks/>
          </p:cNvSpPr>
          <p:nvPr/>
        </p:nvSpPr>
        <p:spPr>
          <a:xfrm>
            <a:off x="8139566" y="3068960"/>
            <a:ext cx="3925034" cy="791871"/>
          </a:xfrm>
          <a:prstGeom prst="rect">
            <a:avLst/>
          </a:prstGeom>
        </p:spPr>
        <p:txBody>
          <a:bodyPr>
            <a:normAutofit fontScale="32500" lnSpcReduction="20000"/>
          </a:bodyPr>
          <a:lstStyle>
            <a:lvl1pPr algn="l" defTabSz="914400" rtl="0" eaLnBrk="1" latinLnBrk="0" hangingPunct="1">
              <a:lnSpc>
                <a:spcPct val="90000"/>
              </a:lnSpc>
              <a:spcBef>
                <a:spcPct val="0"/>
              </a:spcBef>
              <a:buNone/>
              <a:defRPr sz="4000" kern="1200">
                <a:solidFill>
                  <a:schemeClr val="accent5"/>
                </a:solidFill>
                <a:latin typeface="Montserrat ExtraBold" panose="00000900000000000000" pitchFamily="2" charset="0"/>
                <a:ea typeface="+mj-ea"/>
                <a:cs typeface="+mj-cs"/>
              </a:defRPr>
            </a:lvl1pPr>
          </a:lstStyle>
          <a:p>
            <a:pPr>
              <a:lnSpc>
                <a:spcPct val="120000"/>
              </a:lnSpc>
            </a:pPr>
            <a:r>
              <a:rPr lang="en-GB" b="1">
                <a:solidFill>
                  <a:schemeClr val="accent1"/>
                </a:solidFill>
                <a:latin typeface="Arial" panose="020B0604020202020204" pitchFamily="34" charset="0"/>
                <a:cs typeface="Arial" panose="020B0604020202020204" pitchFamily="34" charset="0"/>
              </a:rPr>
              <a:t>• </a:t>
            </a:r>
            <a:r>
              <a:rPr lang="en-GB" b="1">
                <a:latin typeface="Arial" panose="020B0604020202020204" pitchFamily="34" charset="0"/>
                <a:cs typeface="Arial" panose="020B0604020202020204" pitchFamily="34" charset="0"/>
              </a:rPr>
              <a:t>Production and characterization of samples with innovative refractory metal alloys and/or composite powders.</a:t>
            </a:r>
          </a:p>
          <a:p>
            <a:endParaRPr lang="en-GB" b="1">
              <a:latin typeface="Arial" panose="020B0604020202020204" pitchFamily="34" charset="0"/>
              <a:cs typeface="Arial" panose="020B0604020202020204" pitchFamily="34" charset="0"/>
            </a:endParaRPr>
          </a:p>
        </p:txBody>
      </p:sp>
      <p:sp>
        <p:nvSpPr>
          <p:cNvPr id="41" name="Rettangolo 40"/>
          <p:cNvSpPr/>
          <p:nvPr/>
        </p:nvSpPr>
        <p:spPr>
          <a:xfrm>
            <a:off x="3431704" y="5531542"/>
            <a:ext cx="6264696" cy="646331"/>
          </a:xfrm>
          <a:prstGeom prst="rect">
            <a:avLst/>
          </a:prstGeom>
        </p:spPr>
        <p:txBody>
          <a:bodyPr wrap="square">
            <a:spAutoFit/>
          </a:bodyPr>
          <a:lstStyle/>
          <a:p>
            <a:r>
              <a:rPr lang="en-GB" i="1">
                <a:solidFill>
                  <a:srgbClr val="000000"/>
                </a:solidFill>
                <a:latin typeface="Calibri" panose="020F0502020204030204" pitchFamily="34" charset="0"/>
                <a:cs typeface="Calibri" panose="020F0502020204030204" pitchFamily="34" charset="0"/>
              </a:rPr>
              <a:t>“Technology demonstrated in relevant environment (industrially relevant environment in the case of key enabling technologies)”</a:t>
            </a:r>
          </a:p>
        </p:txBody>
      </p:sp>
      <p:sp>
        <p:nvSpPr>
          <p:cNvPr id="42" name="CasellaDiTesto 41"/>
          <p:cNvSpPr txBox="1"/>
          <p:nvPr/>
        </p:nvSpPr>
        <p:spPr>
          <a:xfrm>
            <a:off x="9947391" y="5653274"/>
            <a:ext cx="1523174" cy="461665"/>
          </a:xfrm>
          <a:prstGeom prst="rect">
            <a:avLst/>
          </a:prstGeom>
          <a:noFill/>
          <a:ln>
            <a:solidFill>
              <a:schemeClr val="accent1"/>
            </a:solidFill>
          </a:ln>
        </p:spPr>
        <p:txBody>
          <a:bodyPr wrap="none" rtlCol="0">
            <a:spAutoFit/>
          </a:bodyPr>
          <a:lstStyle/>
          <a:p>
            <a:r>
              <a:rPr lang="en-GB" sz="2400" b="1" i="1">
                <a:solidFill>
                  <a:schemeClr val="accent1"/>
                </a:solidFill>
                <a:latin typeface="Calibri" panose="020F0502020204030204" pitchFamily="34" charset="0"/>
                <a:cs typeface="Calibri" panose="020F0502020204030204" pitchFamily="34" charset="0"/>
              </a:rPr>
              <a:t>2026-2027</a:t>
            </a:r>
            <a:endParaRPr lang="en-GB" b="1" i="1">
              <a:solidFill>
                <a:schemeClr val="accent1"/>
              </a:solidFill>
              <a:latin typeface="Calibri" panose="020F0502020204030204" pitchFamily="34" charset="0"/>
              <a:cs typeface="Calibri" panose="020F0502020204030204" pitchFamily="34" charset="0"/>
            </a:endParaRPr>
          </a:p>
        </p:txBody>
      </p:sp>
      <p:pic>
        <p:nvPicPr>
          <p:cNvPr id="43" name="Immagine 42"/>
          <p:cNvPicPr>
            <a:picLocks noChangeAspect="1"/>
          </p:cNvPicPr>
          <p:nvPr/>
        </p:nvPicPr>
        <p:blipFill rotWithShape="1">
          <a:blip r:embed="rId8"/>
          <a:srcRect l="1525" t="2454" r="611" b="3957"/>
          <a:stretch/>
        </p:blipFill>
        <p:spPr>
          <a:xfrm>
            <a:off x="5840533" y="1144167"/>
            <a:ext cx="2880321" cy="1724478"/>
          </a:xfrm>
          <a:prstGeom prst="rect">
            <a:avLst/>
          </a:prstGeom>
          <a:solidFill>
            <a:sysClr val="window" lastClr="FFFFFF"/>
          </a:solidFill>
        </p:spPr>
      </p:pic>
      <p:sp>
        <p:nvSpPr>
          <p:cNvPr id="44" name="Rettangolo 43"/>
          <p:cNvSpPr/>
          <p:nvPr/>
        </p:nvSpPr>
        <p:spPr>
          <a:xfrm>
            <a:off x="5749267" y="667523"/>
            <a:ext cx="3263315" cy="523220"/>
          </a:xfrm>
          <a:prstGeom prst="rect">
            <a:avLst/>
          </a:prstGeom>
          <a:solidFill>
            <a:schemeClr val="bg1"/>
          </a:solidFill>
          <a:effectLst>
            <a:softEdge rad="63500"/>
          </a:effectLst>
        </p:spPr>
        <p:txBody>
          <a:bodyPr wrap="square">
            <a:spAutoFit/>
          </a:bodyPr>
          <a:lstStyle/>
          <a:p>
            <a:pPr algn="ctr"/>
            <a:r>
              <a:rPr lang="en-GB" sz="1400" b="1">
                <a:solidFill>
                  <a:srgbClr val="FF0000"/>
                </a:solidFill>
                <a:latin typeface="Calibri" panose="020F0502020204030204" pitchFamily="34" charset="0"/>
                <a:cs typeface="Calibri" panose="020F0502020204030204" pitchFamily="34" charset="0"/>
              </a:rPr>
              <a:t>Ionization efficiency using AM Mo Anode comparable to STD Ta Anode</a:t>
            </a:r>
          </a:p>
        </p:txBody>
      </p:sp>
      <p:cxnSp>
        <p:nvCxnSpPr>
          <p:cNvPr id="45" name="Connettore diritto 44"/>
          <p:cNvCxnSpPr/>
          <p:nvPr/>
        </p:nvCxnSpPr>
        <p:spPr>
          <a:xfrm flipV="1">
            <a:off x="2086580" y="2986740"/>
            <a:ext cx="9644293" cy="22052"/>
          </a:xfrm>
          <a:prstGeom prst="line">
            <a:avLst/>
          </a:prstGeom>
        </p:spPr>
        <p:style>
          <a:lnRef idx="1">
            <a:schemeClr val="accent1"/>
          </a:lnRef>
          <a:fillRef idx="0">
            <a:schemeClr val="accent1"/>
          </a:fillRef>
          <a:effectRef idx="0">
            <a:schemeClr val="accent1"/>
          </a:effectRef>
          <a:fontRef idx="minor">
            <a:schemeClr val="tx1"/>
          </a:fontRef>
        </p:style>
      </p:cxnSp>
      <p:cxnSp>
        <p:nvCxnSpPr>
          <p:cNvPr id="51" name="Connettore diritto 50"/>
          <p:cNvCxnSpPr/>
          <p:nvPr/>
        </p:nvCxnSpPr>
        <p:spPr>
          <a:xfrm flipV="1">
            <a:off x="2086579" y="5301208"/>
            <a:ext cx="9644293" cy="22052"/>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684588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43"/>
                                        </p:tgtEl>
                                        <p:attrNameLst>
                                          <p:attrName>style.visibility</p:attrName>
                                        </p:attrNameLst>
                                      </p:cBhvr>
                                      <p:to>
                                        <p:strVal val="visible"/>
                                      </p:to>
                                    </p:set>
                                    <p:anim calcmode="lin" valueType="num">
                                      <p:cBhvr>
                                        <p:cTn id="7" dur="1000" fill="hold"/>
                                        <p:tgtEl>
                                          <p:spTgt spid="43"/>
                                        </p:tgtEl>
                                        <p:attrNameLst>
                                          <p:attrName>ppt_w</p:attrName>
                                        </p:attrNameLst>
                                      </p:cBhvr>
                                      <p:tavLst>
                                        <p:tav tm="0">
                                          <p:val>
                                            <p:fltVal val="0"/>
                                          </p:val>
                                        </p:tav>
                                        <p:tav tm="100000">
                                          <p:val>
                                            <p:strVal val="#ppt_w"/>
                                          </p:val>
                                        </p:tav>
                                      </p:tavLst>
                                    </p:anim>
                                    <p:anim calcmode="lin" valueType="num">
                                      <p:cBhvr>
                                        <p:cTn id="8" dur="1000" fill="hold"/>
                                        <p:tgtEl>
                                          <p:spTgt spid="43"/>
                                        </p:tgtEl>
                                        <p:attrNameLst>
                                          <p:attrName>ppt_h</p:attrName>
                                        </p:attrNameLst>
                                      </p:cBhvr>
                                      <p:tavLst>
                                        <p:tav tm="0">
                                          <p:val>
                                            <p:fltVal val="0"/>
                                          </p:val>
                                        </p:tav>
                                        <p:tav tm="100000">
                                          <p:val>
                                            <p:strVal val="#ppt_h"/>
                                          </p:val>
                                        </p:tav>
                                      </p:tavLst>
                                    </p:anim>
                                    <p:animEffect transition="in" filter="fade">
                                      <p:cBhvr>
                                        <p:cTn id="9" dur="1000"/>
                                        <p:tgtEl>
                                          <p:spTgt spid="43"/>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fade">
                                      <p:cBhvr>
                                        <p:cTn id="14" dur="1000"/>
                                        <p:tgtEl>
                                          <p:spTgt spid="6"/>
                                        </p:tgtEl>
                                      </p:cBhvr>
                                    </p:animEffect>
                                    <p:anim calcmode="lin" valueType="num">
                                      <p:cBhvr>
                                        <p:cTn id="15" dur="1000" fill="hold"/>
                                        <p:tgtEl>
                                          <p:spTgt spid="6"/>
                                        </p:tgtEl>
                                        <p:attrNameLst>
                                          <p:attrName>ppt_x</p:attrName>
                                        </p:attrNameLst>
                                      </p:cBhvr>
                                      <p:tavLst>
                                        <p:tav tm="0">
                                          <p:val>
                                            <p:strVal val="#ppt_x"/>
                                          </p:val>
                                        </p:tav>
                                        <p:tav tm="100000">
                                          <p:val>
                                            <p:strVal val="#ppt_x"/>
                                          </p:val>
                                        </p:tav>
                                      </p:tavLst>
                                    </p:anim>
                                    <p:anim calcmode="lin" valueType="num">
                                      <p:cBhvr>
                                        <p:cTn id="16" dur="1000" fill="hold"/>
                                        <p:tgtEl>
                                          <p:spTgt spid="6"/>
                                        </p:tgtEl>
                                        <p:attrNameLst>
                                          <p:attrName>ppt_y</p:attrName>
                                        </p:attrNameLst>
                                      </p:cBhvr>
                                      <p:tavLst>
                                        <p:tav tm="0">
                                          <p:val>
                                            <p:strVal val="#ppt_y+.1"/>
                                          </p:val>
                                        </p:tav>
                                        <p:tav tm="100000">
                                          <p:val>
                                            <p:strVal val="#ppt_y"/>
                                          </p:val>
                                        </p:tav>
                                      </p:tavLst>
                                    </p:anim>
                                  </p:childTnLst>
                                </p:cTn>
                              </p:par>
                              <p:par>
                                <p:cTn id="17" presetID="42" presetClass="entr" presetSubtype="0" fill="hold" grpId="0" nodeType="with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1000"/>
                                        <p:tgtEl>
                                          <p:spTgt spid="10"/>
                                        </p:tgtEl>
                                      </p:cBhvr>
                                    </p:animEffect>
                                    <p:anim calcmode="lin" valueType="num">
                                      <p:cBhvr>
                                        <p:cTn id="20" dur="1000" fill="hold"/>
                                        <p:tgtEl>
                                          <p:spTgt spid="10"/>
                                        </p:tgtEl>
                                        <p:attrNameLst>
                                          <p:attrName>ppt_x</p:attrName>
                                        </p:attrNameLst>
                                      </p:cBhvr>
                                      <p:tavLst>
                                        <p:tav tm="0">
                                          <p:val>
                                            <p:strVal val="#ppt_x"/>
                                          </p:val>
                                        </p:tav>
                                        <p:tav tm="100000">
                                          <p:val>
                                            <p:strVal val="#ppt_x"/>
                                          </p:val>
                                        </p:tav>
                                      </p:tavLst>
                                    </p:anim>
                                    <p:anim calcmode="lin" valueType="num">
                                      <p:cBhvr>
                                        <p:cTn id="21" dur="1000" fill="hold"/>
                                        <p:tgtEl>
                                          <p:spTgt spid="10"/>
                                        </p:tgtEl>
                                        <p:attrNameLst>
                                          <p:attrName>ppt_y</p:attrName>
                                        </p:attrNameLst>
                                      </p:cBhvr>
                                      <p:tavLst>
                                        <p:tav tm="0">
                                          <p:val>
                                            <p:strVal val="#ppt_y+.1"/>
                                          </p:val>
                                        </p:tav>
                                        <p:tav tm="100000">
                                          <p:val>
                                            <p:strVal val="#ppt_y"/>
                                          </p:val>
                                        </p:tav>
                                      </p:tavLst>
                                    </p:anim>
                                  </p:childTnLst>
                                </p:cTn>
                              </p:par>
                              <p:par>
                                <p:cTn id="22" presetID="42" presetClass="entr" presetSubtype="0" fill="hold" grpId="0" nodeType="withEffect">
                                  <p:stCondLst>
                                    <p:cond delay="0"/>
                                  </p:stCondLst>
                                  <p:childTnLst>
                                    <p:set>
                                      <p:cBhvr>
                                        <p:cTn id="23" dur="1" fill="hold">
                                          <p:stCondLst>
                                            <p:cond delay="0"/>
                                          </p:stCondLst>
                                        </p:cTn>
                                        <p:tgtEl>
                                          <p:spTgt spid="37"/>
                                        </p:tgtEl>
                                        <p:attrNameLst>
                                          <p:attrName>style.visibility</p:attrName>
                                        </p:attrNameLst>
                                      </p:cBhvr>
                                      <p:to>
                                        <p:strVal val="visible"/>
                                      </p:to>
                                    </p:set>
                                    <p:animEffect transition="in" filter="fade">
                                      <p:cBhvr>
                                        <p:cTn id="24" dur="1000"/>
                                        <p:tgtEl>
                                          <p:spTgt spid="37"/>
                                        </p:tgtEl>
                                      </p:cBhvr>
                                    </p:animEffect>
                                    <p:anim calcmode="lin" valueType="num">
                                      <p:cBhvr>
                                        <p:cTn id="25" dur="1000" fill="hold"/>
                                        <p:tgtEl>
                                          <p:spTgt spid="37"/>
                                        </p:tgtEl>
                                        <p:attrNameLst>
                                          <p:attrName>ppt_x</p:attrName>
                                        </p:attrNameLst>
                                      </p:cBhvr>
                                      <p:tavLst>
                                        <p:tav tm="0">
                                          <p:val>
                                            <p:strVal val="#ppt_x"/>
                                          </p:val>
                                        </p:tav>
                                        <p:tav tm="100000">
                                          <p:val>
                                            <p:strVal val="#ppt_x"/>
                                          </p:val>
                                        </p:tav>
                                      </p:tavLst>
                                    </p:anim>
                                    <p:anim calcmode="lin" valueType="num">
                                      <p:cBhvr>
                                        <p:cTn id="26" dur="1000" fill="hold"/>
                                        <p:tgtEl>
                                          <p:spTgt spid="37"/>
                                        </p:tgtEl>
                                        <p:attrNameLst>
                                          <p:attrName>ppt_y</p:attrName>
                                        </p:attrNameLst>
                                      </p:cBhvr>
                                      <p:tavLst>
                                        <p:tav tm="0">
                                          <p:val>
                                            <p:strVal val="#ppt_y+.1"/>
                                          </p:val>
                                        </p:tav>
                                        <p:tav tm="100000">
                                          <p:val>
                                            <p:strVal val="#ppt_y"/>
                                          </p:val>
                                        </p:tav>
                                      </p:tavLst>
                                    </p:anim>
                                  </p:childTnLst>
                                </p:cTn>
                              </p:par>
                              <p:par>
                                <p:cTn id="27" presetID="42" presetClass="entr" presetSubtype="0" fill="hold" grpId="0" nodeType="withEffect">
                                  <p:stCondLst>
                                    <p:cond delay="0"/>
                                  </p:stCondLst>
                                  <p:childTnLst>
                                    <p:set>
                                      <p:cBhvr>
                                        <p:cTn id="28" dur="1" fill="hold">
                                          <p:stCondLst>
                                            <p:cond delay="0"/>
                                          </p:stCondLst>
                                        </p:cTn>
                                        <p:tgtEl>
                                          <p:spTgt spid="38"/>
                                        </p:tgtEl>
                                        <p:attrNameLst>
                                          <p:attrName>style.visibility</p:attrName>
                                        </p:attrNameLst>
                                      </p:cBhvr>
                                      <p:to>
                                        <p:strVal val="visible"/>
                                      </p:to>
                                    </p:set>
                                    <p:animEffect transition="in" filter="fade">
                                      <p:cBhvr>
                                        <p:cTn id="29" dur="1000"/>
                                        <p:tgtEl>
                                          <p:spTgt spid="38"/>
                                        </p:tgtEl>
                                      </p:cBhvr>
                                    </p:animEffect>
                                    <p:anim calcmode="lin" valueType="num">
                                      <p:cBhvr>
                                        <p:cTn id="30" dur="1000" fill="hold"/>
                                        <p:tgtEl>
                                          <p:spTgt spid="38"/>
                                        </p:tgtEl>
                                        <p:attrNameLst>
                                          <p:attrName>ppt_x</p:attrName>
                                        </p:attrNameLst>
                                      </p:cBhvr>
                                      <p:tavLst>
                                        <p:tav tm="0">
                                          <p:val>
                                            <p:strVal val="#ppt_x"/>
                                          </p:val>
                                        </p:tav>
                                        <p:tav tm="100000">
                                          <p:val>
                                            <p:strVal val="#ppt_x"/>
                                          </p:val>
                                        </p:tav>
                                      </p:tavLst>
                                    </p:anim>
                                    <p:anim calcmode="lin" valueType="num">
                                      <p:cBhvr>
                                        <p:cTn id="31" dur="1000" fill="hold"/>
                                        <p:tgtEl>
                                          <p:spTgt spid="38"/>
                                        </p:tgtEl>
                                        <p:attrNameLst>
                                          <p:attrName>ppt_y</p:attrName>
                                        </p:attrNameLst>
                                      </p:cBhvr>
                                      <p:tavLst>
                                        <p:tav tm="0">
                                          <p:val>
                                            <p:strVal val="#ppt_y+.1"/>
                                          </p:val>
                                        </p:tav>
                                        <p:tav tm="100000">
                                          <p:val>
                                            <p:strVal val="#ppt_y"/>
                                          </p:val>
                                        </p:tav>
                                      </p:tavLst>
                                    </p:anim>
                                  </p:childTnLst>
                                </p:cTn>
                              </p:par>
                              <p:par>
                                <p:cTn id="32" presetID="42" presetClass="entr" presetSubtype="0" fill="hold" grpId="0" nodeType="withEffect">
                                  <p:stCondLst>
                                    <p:cond delay="0"/>
                                  </p:stCondLst>
                                  <p:childTnLst>
                                    <p:set>
                                      <p:cBhvr>
                                        <p:cTn id="33" dur="1" fill="hold">
                                          <p:stCondLst>
                                            <p:cond delay="0"/>
                                          </p:stCondLst>
                                        </p:cTn>
                                        <p:tgtEl>
                                          <p:spTgt spid="40"/>
                                        </p:tgtEl>
                                        <p:attrNameLst>
                                          <p:attrName>style.visibility</p:attrName>
                                        </p:attrNameLst>
                                      </p:cBhvr>
                                      <p:to>
                                        <p:strVal val="visible"/>
                                      </p:to>
                                    </p:set>
                                    <p:animEffect transition="in" filter="fade">
                                      <p:cBhvr>
                                        <p:cTn id="34" dur="1000"/>
                                        <p:tgtEl>
                                          <p:spTgt spid="40"/>
                                        </p:tgtEl>
                                      </p:cBhvr>
                                    </p:animEffect>
                                    <p:anim calcmode="lin" valueType="num">
                                      <p:cBhvr>
                                        <p:cTn id="35" dur="1000" fill="hold"/>
                                        <p:tgtEl>
                                          <p:spTgt spid="40"/>
                                        </p:tgtEl>
                                        <p:attrNameLst>
                                          <p:attrName>ppt_x</p:attrName>
                                        </p:attrNameLst>
                                      </p:cBhvr>
                                      <p:tavLst>
                                        <p:tav tm="0">
                                          <p:val>
                                            <p:strVal val="#ppt_x"/>
                                          </p:val>
                                        </p:tav>
                                        <p:tav tm="100000">
                                          <p:val>
                                            <p:strVal val="#ppt_x"/>
                                          </p:val>
                                        </p:tav>
                                      </p:tavLst>
                                    </p:anim>
                                    <p:anim calcmode="lin" valueType="num">
                                      <p:cBhvr>
                                        <p:cTn id="36" dur="1000" fill="hold"/>
                                        <p:tgtEl>
                                          <p:spTgt spid="40"/>
                                        </p:tgtEl>
                                        <p:attrNameLst>
                                          <p:attrName>ppt_y</p:attrName>
                                        </p:attrNameLst>
                                      </p:cBhvr>
                                      <p:tavLst>
                                        <p:tav tm="0">
                                          <p:val>
                                            <p:strVal val="#ppt_y+.1"/>
                                          </p:val>
                                        </p:tav>
                                        <p:tav tm="100000">
                                          <p:val>
                                            <p:strVal val="#ppt_y"/>
                                          </p:val>
                                        </p:tav>
                                      </p:tavLst>
                                    </p:anim>
                                  </p:childTnLst>
                                </p:cTn>
                              </p:par>
                              <p:par>
                                <p:cTn id="37" presetID="42" presetClass="entr" presetSubtype="0" fill="hold" nodeType="withEffect">
                                  <p:stCondLst>
                                    <p:cond delay="0"/>
                                  </p:stCondLst>
                                  <p:childTnLst>
                                    <p:set>
                                      <p:cBhvr>
                                        <p:cTn id="38" dur="1" fill="hold">
                                          <p:stCondLst>
                                            <p:cond delay="0"/>
                                          </p:stCondLst>
                                        </p:cTn>
                                        <p:tgtEl>
                                          <p:spTgt spid="45"/>
                                        </p:tgtEl>
                                        <p:attrNameLst>
                                          <p:attrName>style.visibility</p:attrName>
                                        </p:attrNameLst>
                                      </p:cBhvr>
                                      <p:to>
                                        <p:strVal val="visible"/>
                                      </p:to>
                                    </p:set>
                                    <p:animEffect transition="in" filter="fade">
                                      <p:cBhvr>
                                        <p:cTn id="39" dur="1000"/>
                                        <p:tgtEl>
                                          <p:spTgt spid="45"/>
                                        </p:tgtEl>
                                      </p:cBhvr>
                                    </p:animEffect>
                                    <p:anim calcmode="lin" valueType="num">
                                      <p:cBhvr>
                                        <p:cTn id="40" dur="1000" fill="hold"/>
                                        <p:tgtEl>
                                          <p:spTgt spid="45"/>
                                        </p:tgtEl>
                                        <p:attrNameLst>
                                          <p:attrName>ppt_x</p:attrName>
                                        </p:attrNameLst>
                                      </p:cBhvr>
                                      <p:tavLst>
                                        <p:tav tm="0">
                                          <p:val>
                                            <p:strVal val="#ppt_x"/>
                                          </p:val>
                                        </p:tav>
                                        <p:tav tm="100000">
                                          <p:val>
                                            <p:strVal val="#ppt_x"/>
                                          </p:val>
                                        </p:tav>
                                      </p:tavLst>
                                    </p:anim>
                                    <p:anim calcmode="lin" valueType="num">
                                      <p:cBhvr>
                                        <p:cTn id="41" dur="1000" fill="hold"/>
                                        <p:tgtEl>
                                          <p:spTgt spid="45"/>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39"/>
                                        </p:tgtEl>
                                        <p:attrNameLst>
                                          <p:attrName>style.visibility</p:attrName>
                                        </p:attrNameLst>
                                      </p:cBhvr>
                                      <p:to>
                                        <p:strVal val="visible"/>
                                      </p:to>
                                    </p:set>
                                    <p:animEffect transition="in" filter="fade">
                                      <p:cBhvr>
                                        <p:cTn id="44" dur="1000"/>
                                        <p:tgtEl>
                                          <p:spTgt spid="39"/>
                                        </p:tgtEl>
                                      </p:cBhvr>
                                    </p:animEffect>
                                    <p:anim calcmode="lin" valueType="num">
                                      <p:cBhvr>
                                        <p:cTn id="45" dur="1000" fill="hold"/>
                                        <p:tgtEl>
                                          <p:spTgt spid="39"/>
                                        </p:tgtEl>
                                        <p:attrNameLst>
                                          <p:attrName>ppt_x</p:attrName>
                                        </p:attrNameLst>
                                      </p:cBhvr>
                                      <p:tavLst>
                                        <p:tav tm="0">
                                          <p:val>
                                            <p:strVal val="#ppt_x"/>
                                          </p:val>
                                        </p:tav>
                                        <p:tav tm="100000">
                                          <p:val>
                                            <p:strVal val="#ppt_x"/>
                                          </p:val>
                                        </p:tav>
                                      </p:tavLst>
                                    </p:anim>
                                    <p:anim calcmode="lin" valueType="num">
                                      <p:cBhvr>
                                        <p:cTn id="46" dur="1000" fill="hold"/>
                                        <p:tgtEl>
                                          <p:spTgt spid="39"/>
                                        </p:tgtEl>
                                        <p:attrNameLst>
                                          <p:attrName>ppt_y</p:attrName>
                                        </p:attrNameLst>
                                      </p:cBhvr>
                                      <p:tavLst>
                                        <p:tav tm="0">
                                          <p:val>
                                            <p:strVal val="#ppt_y+.1"/>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42" presetClass="entr" presetSubtype="0" fill="hold" grpId="0" nodeType="clickEffect">
                                  <p:stCondLst>
                                    <p:cond delay="0"/>
                                  </p:stCondLst>
                                  <p:childTnLst>
                                    <p:set>
                                      <p:cBhvr>
                                        <p:cTn id="50" dur="1" fill="hold">
                                          <p:stCondLst>
                                            <p:cond delay="0"/>
                                          </p:stCondLst>
                                        </p:cTn>
                                        <p:tgtEl>
                                          <p:spTgt spid="7"/>
                                        </p:tgtEl>
                                        <p:attrNameLst>
                                          <p:attrName>style.visibility</p:attrName>
                                        </p:attrNameLst>
                                      </p:cBhvr>
                                      <p:to>
                                        <p:strVal val="visible"/>
                                      </p:to>
                                    </p:set>
                                    <p:animEffect transition="in" filter="fade">
                                      <p:cBhvr>
                                        <p:cTn id="51" dur="1000"/>
                                        <p:tgtEl>
                                          <p:spTgt spid="7"/>
                                        </p:tgtEl>
                                      </p:cBhvr>
                                    </p:animEffect>
                                    <p:anim calcmode="lin" valueType="num">
                                      <p:cBhvr>
                                        <p:cTn id="52" dur="1000" fill="hold"/>
                                        <p:tgtEl>
                                          <p:spTgt spid="7"/>
                                        </p:tgtEl>
                                        <p:attrNameLst>
                                          <p:attrName>ppt_x</p:attrName>
                                        </p:attrNameLst>
                                      </p:cBhvr>
                                      <p:tavLst>
                                        <p:tav tm="0">
                                          <p:val>
                                            <p:strVal val="#ppt_x"/>
                                          </p:val>
                                        </p:tav>
                                        <p:tav tm="100000">
                                          <p:val>
                                            <p:strVal val="#ppt_x"/>
                                          </p:val>
                                        </p:tav>
                                      </p:tavLst>
                                    </p:anim>
                                    <p:anim calcmode="lin" valueType="num">
                                      <p:cBhvr>
                                        <p:cTn id="53" dur="1000" fill="hold"/>
                                        <p:tgtEl>
                                          <p:spTgt spid="7"/>
                                        </p:tgtEl>
                                        <p:attrNameLst>
                                          <p:attrName>ppt_y</p:attrName>
                                        </p:attrNameLst>
                                      </p:cBhvr>
                                      <p:tavLst>
                                        <p:tav tm="0">
                                          <p:val>
                                            <p:strVal val="#ppt_y+.1"/>
                                          </p:val>
                                        </p:tav>
                                        <p:tav tm="100000">
                                          <p:val>
                                            <p:strVal val="#ppt_y"/>
                                          </p:val>
                                        </p:tav>
                                      </p:tavLst>
                                    </p:anim>
                                  </p:childTnLst>
                                </p:cTn>
                              </p:par>
                              <p:par>
                                <p:cTn id="54" presetID="42" presetClass="entr" presetSubtype="0" fill="hold" grpId="0" nodeType="withEffect">
                                  <p:stCondLst>
                                    <p:cond delay="0"/>
                                  </p:stCondLst>
                                  <p:childTnLst>
                                    <p:set>
                                      <p:cBhvr>
                                        <p:cTn id="55" dur="1" fill="hold">
                                          <p:stCondLst>
                                            <p:cond delay="0"/>
                                          </p:stCondLst>
                                        </p:cTn>
                                        <p:tgtEl>
                                          <p:spTgt spid="41"/>
                                        </p:tgtEl>
                                        <p:attrNameLst>
                                          <p:attrName>style.visibility</p:attrName>
                                        </p:attrNameLst>
                                      </p:cBhvr>
                                      <p:to>
                                        <p:strVal val="visible"/>
                                      </p:to>
                                    </p:set>
                                    <p:animEffect transition="in" filter="fade">
                                      <p:cBhvr>
                                        <p:cTn id="56" dur="1000"/>
                                        <p:tgtEl>
                                          <p:spTgt spid="41"/>
                                        </p:tgtEl>
                                      </p:cBhvr>
                                    </p:animEffect>
                                    <p:anim calcmode="lin" valueType="num">
                                      <p:cBhvr>
                                        <p:cTn id="57" dur="1000" fill="hold"/>
                                        <p:tgtEl>
                                          <p:spTgt spid="41"/>
                                        </p:tgtEl>
                                        <p:attrNameLst>
                                          <p:attrName>ppt_x</p:attrName>
                                        </p:attrNameLst>
                                      </p:cBhvr>
                                      <p:tavLst>
                                        <p:tav tm="0">
                                          <p:val>
                                            <p:strVal val="#ppt_x"/>
                                          </p:val>
                                        </p:tav>
                                        <p:tav tm="100000">
                                          <p:val>
                                            <p:strVal val="#ppt_x"/>
                                          </p:val>
                                        </p:tav>
                                      </p:tavLst>
                                    </p:anim>
                                    <p:anim calcmode="lin" valueType="num">
                                      <p:cBhvr>
                                        <p:cTn id="58" dur="1000" fill="hold"/>
                                        <p:tgtEl>
                                          <p:spTgt spid="41"/>
                                        </p:tgtEl>
                                        <p:attrNameLst>
                                          <p:attrName>ppt_y</p:attrName>
                                        </p:attrNameLst>
                                      </p:cBhvr>
                                      <p:tavLst>
                                        <p:tav tm="0">
                                          <p:val>
                                            <p:strVal val="#ppt_y+.1"/>
                                          </p:val>
                                        </p:tav>
                                        <p:tav tm="100000">
                                          <p:val>
                                            <p:strVal val="#ppt_y"/>
                                          </p:val>
                                        </p:tav>
                                      </p:tavLst>
                                    </p:anim>
                                  </p:childTnLst>
                                </p:cTn>
                              </p:par>
                              <p:par>
                                <p:cTn id="59" presetID="42" presetClass="entr" presetSubtype="0" fill="hold" grpId="0" nodeType="withEffect">
                                  <p:stCondLst>
                                    <p:cond delay="0"/>
                                  </p:stCondLst>
                                  <p:childTnLst>
                                    <p:set>
                                      <p:cBhvr>
                                        <p:cTn id="60" dur="1" fill="hold">
                                          <p:stCondLst>
                                            <p:cond delay="0"/>
                                          </p:stCondLst>
                                        </p:cTn>
                                        <p:tgtEl>
                                          <p:spTgt spid="42"/>
                                        </p:tgtEl>
                                        <p:attrNameLst>
                                          <p:attrName>style.visibility</p:attrName>
                                        </p:attrNameLst>
                                      </p:cBhvr>
                                      <p:to>
                                        <p:strVal val="visible"/>
                                      </p:to>
                                    </p:set>
                                    <p:animEffect transition="in" filter="fade">
                                      <p:cBhvr>
                                        <p:cTn id="61" dur="1000"/>
                                        <p:tgtEl>
                                          <p:spTgt spid="42"/>
                                        </p:tgtEl>
                                      </p:cBhvr>
                                    </p:animEffect>
                                    <p:anim calcmode="lin" valueType="num">
                                      <p:cBhvr>
                                        <p:cTn id="62" dur="1000" fill="hold"/>
                                        <p:tgtEl>
                                          <p:spTgt spid="42"/>
                                        </p:tgtEl>
                                        <p:attrNameLst>
                                          <p:attrName>ppt_x</p:attrName>
                                        </p:attrNameLst>
                                      </p:cBhvr>
                                      <p:tavLst>
                                        <p:tav tm="0">
                                          <p:val>
                                            <p:strVal val="#ppt_x"/>
                                          </p:val>
                                        </p:tav>
                                        <p:tav tm="100000">
                                          <p:val>
                                            <p:strVal val="#ppt_x"/>
                                          </p:val>
                                        </p:tav>
                                      </p:tavLst>
                                    </p:anim>
                                    <p:anim calcmode="lin" valueType="num">
                                      <p:cBhvr>
                                        <p:cTn id="63" dur="1000" fill="hold"/>
                                        <p:tgtEl>
                                          <p:spTgt spid="42"/>
                                        </p:tgtEl>
                                        <p:attrNameLst>
                                          <p:attrName>ppt_y</p:attrName>
                                        </p:attrNameLst>
                                      </p:cBhvr>
                                      <p:tavLst>
                                        <p:tav tm="0">
                                          <p:val>
                                            <p:strVal val="#ppt_y+.1"/>
                                          </p:val>
                                        </p:tav>
                                        <p:tav tm="100000">
                                          <p:val>
                                            <p:strVal val="#ppt_y"/>
                                          </p:val>
                                        </p:tav>
                                      </p:tavLst>
                                    </p:anim>
                                  </p:childTnLst>
                                </p:cTn>
                              </p:par>
                              <p:par>
                                <p:cTn id="64" presetID="42" presetClass="entr" presetSubtype="0" fill="hold" nodeType="withEffect">
                                  <p:stCondLst>
                                    <p:cond delay="0"/>
                                  </p:stCondLst>
                                  <p:childTnLst>
                                    <p:set>
                                      <p:cBhvr>
                                        <p:cTn id="65" dur="1" fill="hold">
                                          <p:stCondLst>
                                            <p:cond delay="0"/>
                                          </p:stCondLst>
                                        </p:cTn>
                                        <p:tgtEl>
                                          <p:spTgt spid="51"/>
                                        </p:tgtEl>
                                        <p:attrNameLst>
                                          <p:attrName>style.visibility</p:attrName>
                                        </p:attrNameLst>
                                      </p:cBhvr>
                                      <p:to>
                                        <p:strVal val="visible"/>
                                      </p:to>
                                    </p:set>
                                    <p:animEffect transition="in" filter="fade">
                                      <p:cBhvr>
                                        <p:cTn id="66" dur="1000"/>
                                        <p:tgtEl>
                                          <p:spTgt spid="51"/>
                                        </p:tgtEl>
                                      </p:cBhvr>
                                    </p:animEffect>
                                    <p:anim calcmode="lin" valueType="num">
                                      <p:cBhvr>
                                        <p:cTn id="67" dur="1000" fill="hold"/>
                                        <p:tgtEl>
                                          <p:spTgt spid="51"/>
                                        </p:tgtEl>
                                        <p:attrNameLst>
                                          <p:attrName>ppt_x</p:attrName>
                                        </p:attrNameLst>
                                      </p:cBhvr>
                                      <p:tavLst>
                                        <p:tav tm="0">
                                          <p:val>
                                            <p:strVal val="#ppt_x"/>
                                          </p:val>
                                        </p:tav>
                                        <p:tav tm="100000">
                                          <p:val>
                                            <p:strVal val="#ppt_x"/>
                                          </p:val>
                                        </p:tav>
                                      </p:tavLst>
                                    </p:anim>
                                    <p:anim calcmode="lin" valueType="num">
                                      <p:cBhvr>
                                        <p:cTn id="68" dur="1000" fill="hold"/>
                                        <p:tgtEl>
                                          <p:spTgt spid="51"/>
                                        </p:tgtEl>
                                        <p:attrNameLst>
                                          <p:attrName>ppt_y</p:attrName>
                                        </p:attrNameLst>
                                      </p:cBhvr>
                                      <p:tavLst>
                                        <p:tav tm="0">
                                          <p:val>
                                            <p:strVal val="#ppt_y+.1"/>
                                          </p:val>
                                        </p:tav>
                                        <p:tav tm="100000">
                                          <p:val>
                                            <p:strVal val="#ppt_y"/>
                                          </p:val>
                                        </p:tav>
                                      </p:tavLst>
                                    </p:anim>
                                  </p:childTnLst>
                                </p:cTn>
                              </p:par>
                              <p:par>
                                <p:cTn id="69" presetID="42" presetClass="entr" presetSubtype="0" fill="hold" grpId="0" nodeType="withEffect">
                                  <p:stCondLst>
                                    <p:cond delay="0"/>
                                  </p:stCondLst>
                                  <p:childTnLst>
                                    <p:set>
                                      <p:cBhvr>
                                        <p:cTn id="70" dur="1" fill="hold">
                                          <p:stCondLst>
                                            <p:cond delay="0"/>
                                          </p:stCondLst>
                                        </p:cTn>
                                        <p:tgtEl>
                                          <p:spTgt spid="11"/>
                                        </p:tgtEl>
                                        <p:attrNameLst>
                                          <p:attrName>style.visibility</p:attrName>
                                        </p:attrNameLst>
                                      </p:cBhvr>
                                      <p:to>
                                        <p:strVal val="visible"/>
                                      </p:to>
                                    </p:set>
                                    <p:animEffect transition="in" filter="fade">
                                      <p:cBhvr>
                                        <p:cTn id="71" dur="1000"/>
                                        <p:tgtEl>
                                          <p:spTgt spid="11"/>
                                        </p:tgtEl>
                                      </p:cBhvr>
                                    </p:animEffect>
                                    <p:anim calcmode="lin" valueType="num">
                                      <p:cBhvr>
                                        <p:cTn id="72" dur="1000" fill="hold"/>
                                        <p:tgtEl>
                                          <p:spTgt spid="11"/>
                                        </p:tgtEl>
                                        <p:attrNameLst>
                                          <p:attrName>ppt_x</p:attrName>
                                        </p:attrNameLst>
                                      </p:cBhvr>
                                      <p:tavLst>
                                        <p:tav tm="0">
                                          <p:val>
                                            <p:strVal val="#ppt_x"/>
                                          </p:val>
                                        </p:tav>
                                        <p:tav tm="100000">
                                          <p:val>
                                            <p:strVal val="#ppt_x"/>
                                          </p:val>
                                        </p:tav>
                                      </p:tavLst>
                                    </p:anim>
                                    <p:anim calcmode="lin" valueType="num">
                                      <p:cBhvr>
                                        <p:cTn id="7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p:bldP spid="10" grpId="0" animBg="1"/>
      <p:bldP spid="11" grpId="0"/>
      <p:bldP spid="37" grpId="0"/>
      <p:bldP spid="38" grpId="0"/>
      <p:bldP spid="39" grpId="0"/>
      <p:bldP spid="40" grpId="0"/>
      <p:bldP spid="41" grpId="0"/>
      <p:bldP spid="42"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numero diapositiva 1"/>
          <p:cNvSpPr>
            <a:spLocks noGrp="1"/>
          </p:cNvSpPr>
          <p:nvPr>
            <p:ph type="sldNum" sz="quarter" idx="12"/>
          </p:nvPr>
        </p:nvSpPr>
        <p:spPr/>
        <p:txBody>
          <a:bodyPr/>
          <a:lstStyle/>
          <a:p>
            <a:fld id="{F7A1A58B-7BA1-7E42-8231-6D1CB1C760B1}" type="slidenum">
              <a:rPr lang="en-US" smtClean="0"/>
              <a:pPr/>
              <a:t>9</a:t>
            </a:fld>
            <a:endParaRPr lang="en-US"/>
          </a:p>
        </p:txBody>
      </p:sp>
      <p:sp>
        <p:nvSpPr>
          <p:cNvPr id="3" name="Segnaposto piè di pagina 2"/>
          <p:cNvSpPr>
            <a:spLocks noGrp="1"/>
          </p:cNvSpPr>
          <p:nvPr>
            <p:ph type="ftr" sz="quarter" idx="11"/>
          </p:nvPr>
        </p:nvSpPr>
        <p:spPr/>
        <p:txBody>
          <a:bodyPr/>
          <a:lstStyle/>
          <a:p>
            <a:r>
              <a:rPr lang="en-US"/>
              <a:t>Eng. Adriano Pepato  –  I.FAST IIF  –  Nov. 16</a:t>
            </a:r>
            <a:r>
              <a:rPr lang="en-US" baseline="30000"/>
              <a:t>th</a:t>
            </a:r>
            <a:r>
              <a:rPr lang="en-US"/>
              <a:t>, 2022</a:t>
            </a:r>
          </a:p>
        </p:txBody>
      </p:sp>
      <p:sp>
        <p:nvSpPr>
          <p:cNvPr id="4" name="Titolo 1">
            <a:extLst>
              <a:ext uri="{FF2B5EF4-FFF2-40B4-BE49-F238E27FC236}">
                <a16:creationId xmlns:a16="http://schemas.microsoft.com/office/drawing/2014/main" id="{C643091B-1DAA-EC36-6AEA-B967A0A61D52}"/>
              </a:ext>
            </a:extLst>
          </p:cNvPr>
          <p:cNvSpPr txBox="1">
            <a:spLocks/>
          </p:cNvSpPr>
          <p:nvPr/>
        </p:nvSpPr>
        <p:spPr>
          <a:xfrm>
            <a:off x="4013560" y="141582"/>
            <a:ext cx="4164880" cy="695130"/>
          </a:xfrm>
          <a:prstGeom prst="rect">
            <a:avLst/>
          </a:prstGeom>
        </p:spPr>
        <p:txBody>
          <a:bodyPr>
            <a:normAutofit fontScale="70000" lnSpcReduction="20000"/>
          </a:bodyPr>
          <a:lstStyle>
            <a:lvl1pPr algn="l" defTabSz="914400" rtl="0" eaLnBrk="1" latinLnBrk="0" hangingPunct="1">
              <a:lnSpc>
                <a:spcPct val="90000"/>
              </a:lnSpc>
              <a:spcBef>
                <a:spcPct val="0"/>
              </a:spcBef>
              <a:buNone/>
              <a:defRPr sz="4000" kern="1200">
                <a:solidFill>
                  <a:schemeClr val="accent5"/>
                </a:solidFill>
                <a:latin typeface="Montserrat ExtraBold" panose="00000900000000000000" pitchFamily="2" charset="0"/>
                <a:ea typeface="+mj-ea"/>
                <a:cs typeface="+mj-cs"/>
              </a:defRPr>
            </a:lvl1pPr>
          </a:lstStyle>
          <a:p>
            <a:pPr>
              <a:lnSpc>
                <a:spcPct val="150000"/>
              </a:lnSpc>
            </a:pPr>
            <a:r>
              <a:rPr lang="en-GB" b="1">
                <a:solidFill>
                  <a:schemeClr val="accent1"/>
                </a:solidFill>
                <a:latin typeface="Arial" panose="020B0604020202020204" pitchFamily="34" charset="0"/>
                <a:cs typeface="Arial" panose="020B0604020202020204" pitchFamily="34" charset="0"/>
              </a:rPr>
              <a:t>4. </a:t>
            </a:r>
            <a:r>
              <a:rPr lang="en-GB" b="1">
                <a:latin typeface="Arial" panose="020B0604020202020204" pitchFamily="34" charset="0"/>
                <a:cs typeface="Arial" panose="020B0604020202020204" pitchFamily="34" charset="0"/>
              </a:rPr>
              <a:t>Project Organization</a:t>
            </a:r>
          </a:p>
          <a:p>
            <a:endParaRPr lang="en-GB" b="1">
              <a:latin typeface="Arial" panose="020B0604020202020204" pitchFamily="34" charset="0"/>
              <a:cs typeface="Arial" panose="020B0604020202020204" pitchFamily="34" charset="0"/>
            </a:endParaRPr>
          </a:p>
        </p:txBody>
      </p:sp>
      <p:sp>
        <p:nvSpPr>
          <p:cNvPr id="5" name="Freccia a destra 4"/>
          <p:cNvSpPr/>
          <p:nvPr/>
        </p:nvSpPr>
        <p:spPr>
          <a:xfrm>
            <a:off x="53700" y="606869"/>
            <a:ext cx="11730932" cy="1813448"/>
          </a:xfrm>
          <a:prstGeom prst="rightArrow">
            <a:avLst>
              <a:gd name="adj1" fmla="val 70951"/>
              <a:gd name="adj2" fmla="val 52935"/>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11" name="Gruppo 10"/>
          <p:cNvGrpSpPr/>
          <p:nvPr/>
        </p:nvGrpSpPr>
        <p:grpSpPr>
          <a:xfrm>
            <a:off x="2063552" y="1236594"/>
            <a:ext cx="1809457" cy="1558201"/>
            <a:chOff x="2037481" y="-182954"/>
            <a:chExt cx="1809457" cy="1558201"/>
          </a:xfrm>
        </p:grpSpPr>
        <p:pic>
          <p:nvPicPr>
            <p:cNvPr id="12" name="Immagine 11"/>
            <p:cNvPicPr>
              <a:picLocks noChangeAspect="1"/>
            </p:cNvPicPr>
            <p:nvPr/>
          </p:nvPicPr>
          <p:blipFill rotWithShape="1">
            <a:blip r:embed="rId2">
              <a:clrChange>
                <a:clrFrom>
                  <a:srgbClr val="FFFFFF"/>
                </a:clrFrom>
                <a:clrTo>
                  <a:srgbClr val="FFFFFF">
                    <a:alpha val="0"/>
                  </a:srgbClr>
                </a:clrTo>
              </a:clrChange>
            </a:blip>
            <a:srcRect l="16145" t="33704" r="15417" b="32963"/>
            <a:stretch/>
          </p:blipFill>
          <p:spPr>
            <a:xfrm>
              <a:off x="2135560" y="943738"/>
              <a:ext cx="1575009" cy="431509"/>
            </a:xfrm>
            <a:prstGeom prst="rect">
              <a:avLst/>
            </a:prstGeom>
          </p:spPr>
        </p:pic>
        <p:sp>
          <p:nvSpPr>
            <p:cNvPr id="13" name="CasellaDiTesto 12"/>
            <p:cNvSpPr txBox="1"/>
            <p:nvPr/>
          </p:nvSpPr>
          <p:spPr>
            <a:xfrm>
              <a:off x="2037481" y="-182954"/>
              <a:ext cx="1809457" cy="553998"/>
            </a:xfrm>
            <a:prstGeom prst="rect">
              <a:avLst/>
            </a:prstGeom>
            <a:solidFill>
              <a:sysClr val="window" lastClr="FFFFFF">
                <a:lumMod val="95000"/>
              </a:sysClr>
            </a:solidFill>
            <a:effectLst>
              <a:softEdge rad="63500"/>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1500" b="1" i="1" u="none" strike="noStrike" kern="0" cap="none" spc="0" normalizeH="0" baseline="0" noProof="0">
                  <a:ln>
                    <a:noFill/>
                  </a:ln>
                  <a:solidFill>
                    <a:prstClr val="black"/>
                  </a:solidFill>
                  <a:effectLst/>
                  <a:uLnTx/>
                  <a:uFillTx/>
                  <a:latin typeface="Calibri" panose="020F0502020204030204"/>
                </a:rPr>
                <a:t>Production &amp; Supply</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it-IT" sz="1500" b="1" i="1" u="none" strike="noStrike" kern="0" cap="none" spc="0" normalizeH="0" baseline="0" noProof="0">
                  <a:ln>
                    <a:noFill/>
                  </a:ln>
                  <a:solidFill>
                    <a:prstClr val="black"/>
                  </a:solidFill>
                  <a:effectLst/>
                  <a:uLnTx/>
                  <a:uFillTx/>
                  <a:latin typeface="Calibri" panose="020F0502020204030204"/>
                </a:rPr>
                <a:t>of </a:t>
              </a:r>
              <a:r>
                <a:rPr kumimoji="0" lang="en-GB" sz="1500" b="1" i="1" u="none" strike="noStrike" kern="0" cap="none" spc="0" normalizeH="0" baseline="0" noProof="0">
                  <a:ln>
                    <a:noFill/>
                  </a:ln>
                  <a:solidFill>
                    <a:prstClr val="black"/>
                  </a:solidFill>
                  <a:effectLst/>
                  <a:uLnTx/>
                  <a:uFillTx/>
                  <a:latin typeface="Calibri" panose="020F0502020204030204"/>
                </a:rPr>
                <a:t>Refractory Metals</a:t>
              </a:r>
            </a:p>
          </p:txBody>
        </p:sp>
      </p:grpSp>
      <p:grpSp>
        <p:nvGrpSpPr>
          <p:cNvPr id="18" name="Gruppo 17"/>
          <p:cNvGrpSpPr/>
          <p:nvPr/>
        </p:nvGrpSpPr>
        <p:grpSpPr>
          <a:xfrm>
            <a:off x="-24436" y="1121178"/>
            <a:ext cx="2051604" cy="2290485"/>
            <a:chOff x="-662494" y="902424"/>
            <a:chExt cx="2051604" cy="2290485"/>
          </a:xfrm>
        </p:grpSpPr>
        <p:pic>
          <p:nvPicPr>
            <p:cNvPr id="19" name="Immagine 18"/>
            <p:cNvPicPr>
              <a:picLocks noChangeAspect="1"/>
            </p:cNvPicPr>
            <p:nvPr/>
          </p:nvPicPr>
          <p:blipFill rotWithShape="1">
            <a:blip r:embed="rId3" cstate="print">
              <a:duotone>
                <a:prstClr val="black"/>
                <a:srgbClr val="4BB2FF">
                  <a:tint val="45000"/>
                  <a:satMod val="400000"/>
                </a:srgbClr>
              </a:duotone>
              <a:extLst>
                <a:ext uri="{28A0092B-C50C-407E-A947-70E740481C1C}">
                  <a14:useLocalDpi xmlns:a14="http://schemas.microsoft.com/office/drawing/2010/main" val="0"/>
                </a:ext>
              </a:extLst>
            </a:blip>
            <a:srcRect l="44473"/>
            <a:stretch/>
          </p:blipFill>
          <p:spPr>
            <a:xfrm>
              <a:off x="375329" y="2105767"/>
              <a:ext cx="1013781" cy="509865"/>
            </a:xfrm>
            <a:prstGeom prst="rect">
              <a:avLst/>
            </a:prstGeom>
            <a:effectLst>
              <a:outerShdw blurRad="50800" dist="38100" dir="8100000" algn="tr" rotWithShape="0">
                <a:prstClr val="black">
                  <a:alpha val="40000"/>
                </a:prstClr>
              </a:outerShdw>
            </a:effectLst>
          </p:spPr>
        </p:pic>
        <p:pic>
          <p:nvPicPr>
            <p:cNvPr id="20" name="Immagine 19" descr="logo INFN-PD.png"/>
            <p:cNvPicPr>
              <a:picLocks noChangeAspect="1"/>
            </p:cNvPicPr>
            <p:nvPr/>
          </p:nvPicPr>
          <p:blipFill>
            <a:blip r:embed="rId4" cstate="print"/>
            <a:stretch>
              <a:fillRect/>
            </a:stretch>
          </p:blipFill>
          <p:spPr>
            <a:xfrm>
              <a:off x="-584358" y="2098667"/>
              <a:ext cx="926937" cy="468893"/>
            </a:xfrm>
            <a:prstGeom prst="rect">
              <a:avLst/>
            </a:prstGeom>
          </p:spPr>
        </p:pic>
        <p:pic>
          <p:nvPicPr>
            <p:cNvPr id="21" name="Immagine 20"/>
            <p:cNvPicPr>
              <a:picLocks noChangeAspect="1"/>
            </p:cNvPicPr>
            <p:nvPr/>
          </p:nvPicPr>
          <p:blipFill rotWithShape="1">
            <a:blip r:embed="rId5">
              <a:clrChange>
                <a:clrFrom>
                  <a:srgbClr val="FFFFFF"/>
                </a:clrFrom>
                <a:clrTo>
                  <a:srgbClr val="FFFFFF">
                    <a:alpha val="0"/>
                  </a:srgbClr>
                </a:clrTo>
              </a:clrChange>
            </a:blip>
            <a:srcRect l="4280" t="803" r="3172" b="28576"/>
            <a:stretch/>
          </p:blipFill>
          <p:spPr>
            <a:xfrm>
              <a:off x="-662494" y="2610759"/>
              <a:ext cx="1182491" cy="582150"/>
            </a:xfrm>
            <a:prstGeom prst="rect">
              <a:avLst/>
            </a:prstGeom>
            <a:effectLst/>
          </p:spPr>
        </p:pic>
        <p:sp>
          <p:nvSpPr>
            <p:cNvPr id="22" name="CasellaDiTesto 21"/>
            <p:cNvSpPr txBox="1"/>
            <p:nvPr/>
          </p:nvSpPr>
          <p:spPr>
            <a:xfrm>
              <a:off x="-590730" y="902424"/>
              <a:ext cx="1959140" cy="784830"/>
            </a:xfrm>
            <a:prstGeom prst="rect">
              <a:avLst/>
            </a:prstGeom>
            <a:solidFill>
              <a:sysClr val="window" lastClr="FFFFFF">
                <a:lumMod val="95000"/>
              </a:sysClr>
            </a:solidFill>
            <a:effectLst>
              <a:softEdge rad="63500"/>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500" b="1" i="1" u="none" strike="noStrike" kern="0" cap="none" spc="0" normalizeH="0" baseline="0">
                  <a:ln>
                    <a:noFill/>
                  </a:ln>
                  <a:solidFill>
                    <a:prstClr val="black"/>
                  </a:solidFill>
                  <a:effectLst/>
                  <a:uLnTx/>
                  <a:uFillTx/>
                  <a:latin typeface="Calibri" panose="020F0502020204030204"/>
                </a:rPr>
                <a:t>Material Characterization</a:t>
              </a:r>
              <a:r>
                <a:rPr kumimoji="0" lang="it-IT" sz="1500" b="1" i="1" u="none" strike="noStrike" kern="0" cap="none" spc="0" normalizeH="0" baseline="0" noProof="0">
                  <a:ln>
                    <a:noFill/>
                  </a:ln>
                  <a:solidFill>
                    <a:prstClr val="black"/>
                  </a:solidFill>
                  <a:effectLst/>
                  <a:uLnTx/>
                  <a:uFillTx/>
                  <a:latin typeface="Calibri" panose="020F0502020204030204"/>
                </a:rPr>
                <a:t> &amp; Product Development</a:t>
              </a:r>
            </a:p>
          </p:txBody>
        </p:sp>
        <p:pic>
          <p:nvPicPr>
            <p:cNvPr id="23" name="Immagine 22"/>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10216" y="2686575"/>
              <a:ext cx="978894" cy="385482"/>
            </a:xfrm>
            <a:prstGeom prst="rect">
              <a:avLst/>
            </a:prstGeom>
            <a:solidFill>
              <a:sysClr val="window" lastClr="FFFFFF"/>
            </a:solidFill>
            <a:effectLst>
              <a:softEdge rad="31750"/>
            </a:effectLst>
          </p:spPr>
        </p:pic>
      </p:grpSp>
      <p:grpSp>
        <p:nvGrpSpPr>
          <p:cNvPr id="24" name="Gruppo 23"/>
          <p:cNvGrpSpPr/>
          <p:nvPr/>
        </p:nvGrpSpPr>
        <p:grpSpPr>
          <a:xfrm>
            <a:off x="8096607" y="1147761"/>
            <a:ext cx="1674055" cy="2004245"/>
            <a:chOff x="-1021456" y="3586428"/>
            <a:chExt cx="1674055" cy="2004245"/>
          </a:xfrm>
        </p:grpSpPr>
        <p:pic>
          <p:nvPicPr>
            <p:cNvPr id="25" name="Immagine 24"/>
            <p:cNvPicPr>
              <a:picLocks noChangeAspect="1"/>
            </p:cNvPicPr>
            <p:nvPr/>
          </p:nvPicPr>
          <p:blipFill>
            <a:blip r:embed="rId7"/>
            <a:stretch>
              <a:fillRect/>
            </a:stretch>
          </p:blipFill>
          <p:spPr>
            <a:xfrm>
              <a:off x="-659964" y="4676593"/>
              <a:ext cx="914080" cy="914080"/>
            </a:xfrm>
            <a:prstGeom prst="rect">
              <a:avLst/>
            </a:prstGeom>
          </p:spPr>
        </p:pic>
        <p:sp>
          <p:nvSpPr>
            <p:cNvPr id="26" name="CasellaDiTesto 25"/>
            <p:cNvSpPr txBox="1"/>
            <p:nvPr/>
          </p:nvSpPr>
          <p:spPr>
            <a:xfrm>
              <a:off x="-1021456" y="3586428"/>
              <a:ext cx="1674055" cy="784830"/>
            </a:xfrm>
            <a:prstGeom prst="rect">
              <a:avLst/>
            </a:prstGeom>
            <a:solidFill>
              <a:sysClr val="window" lastClr="FFFFFF">
                <a:lumMod val="95000"/>
              </a:sysClr>
            </a:solidFill>
            <a:effectLst>
              <a:softEdge rad="63500"/>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500" b="1" i="1" kern="0">
                  <a:solidFill>
                    <a:prstClr val="black"/>
                  </a:solidFill>
                  <a:latin typeface="Calibri" panose="020F0502020204030204"/>
                </a:rPr>
                <a:t>Commercialization and Market Analyses</a:t>
              </a:r>
              <a:endParaRPr kumimoji="0" lang="en-GB" sz="1500" b="1" i="1" u="none" strike="noStrike" kern="0" cap="none" spc="0" normalizeH="0" baseline="0" noProof="0">
                <a:ln>
                  <a:noFill/>
                </a:ln>
                <a:solidFill>
                  <a:prstClr val="black"/>
                </a:solidFill>
                <a:effectLst/>
                <a:uLnTx/>
                <a:uFillTx/>
                <a:latin typeface="Calibri" panose="020F0502020204030204"/>
              </a:endParaRPr>
            </a:p>
          </p:txBody>
        </p:sp>
      </p:grpSp>
      <p:grpSp>
        <p:nvGrpSpPr>
          <p:cNvPr id="42" name="Gruppo 41"/>
          <p:cNvGrpSpPr/>
          <p:nvPr/>
        </p:nvGrpSpPr>
        <p:grpSpPr>
          <a:xfrm>
            <a:off x="6075810" y="1147761"/>
            <a:ext cx="2023601" cy="3044397"/>
            <a:chOff x="4911424" y="1353389"/>
            <a:chExt cx="2023601" cy="3044397"/>
          </a:xfrm>
        </p:grpSpPr>
        <p:grpSp>
          <p:nvGrpSpPr>
            <p:cNvPr id="14" name="Gruppo 13"/>
            <p:cNvGrpSpPr/>
            <p:nvPr/>
          </p:nvGrpSpPr>
          <p:grpSpPr>
            <a:xfrm>
              <a:off x="4911424" y="1353389"/>
              <a:ext cx="2023601" cy="2346211"/>
              <a:chOff x="-2649415" y="-1213949"/>
              <a:chExt cx="2023601" cy="2346211"/>
            </a:xfrm>
          </p:grpSpPr>
          <p:pic>
            <p:nvPicPr>
              <p:cNvPr id="15" name="Immagine 14"/>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2550540" y="448330"/>
                <a:ext cx="1844797" cy="683932"/>
              </a:xfrm>
              <a:prstGeom prst="rect">
                <a:avLst/>
              </a:prstGeom>
            </p:spPr>
          </p:pic>
          <p:pic>
            <p:nvPicPr>
              <p:cNvPr id="16" name="Immagine 15"/>
              <p:cNvPicPr>
                <a:picLocks noChangeAspect="1"/>
              </p:cNvPicPr>
              <p:nvPr/>
            </p:nvPicPr>
            <p:blipFill>
              <a:blip r:embed="rId9">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2550540" y="-84838"/>
                <a:ext cx="1703508" cy="447268"/>
              </a:xfrm>
              <a:prstGeom prst="rect">
                <a:avLst/>
              </a:prstGeom>
            </p:spPr>
          </p:pic>
          <p:sp>
            <p:nvSpPr>
              <p:cNvPr id="17" name="CasellaDiTesto 16"/>
              <p:cNvSpPr txBox="1"/>
              <p:nvPr/>
            </p:nvSpPr>
            <p:spPr>
              <a:xfrm>
                <a:off x="-2649415" y="-1213949"/>
                <a:ext cx="2023601" cy="784830"/>
              </a:xfrm>
              <a:prstGeom prst="rect">
                <a:avLst/>
              </a:prstGeom>
              <a:solidFill>
                <a:sysClr val="window" lastClr="FFFFFF">
                  <a:lumMod val="95000"/>
                </a:sysClr>
              </a:solidFill>
              <a:effectLst>
                <a:softEdge rad="63500"/>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500" b="1" i="1" kern="0">
                    <a:solidFill>
                      <a:prstClr val="black"/>
                    </a:solidFill>
                    <a:latin typeface="Calibri" panose="020F0502020204030204"/>
                  </a:rPr>
                  <a:t>Test on Potential application</a:t>
                </a:r>
                <a:r>
                  <a:rPr kumimoji="0" lang="en-GB" sz="1500" b="1" i="1" u="none" strike="noStrike" kern="0" cap="none" spc="0" normalizeH="0" baseline="0" noProof="0">
                    <a:ln>
                      <a:noFill/>
                    </a:ln>
                    <a:solidFill>
                      <a:prstClr val="black"/>
                    </a:solidFill>
                    <a:effectLst/>
                    <a:uLnTx/>
                    <a:uFillTx/>
                    <a:latin typeface="Calibri" panose="020F0502020204030204"/>
                  </a:rPr>
                  <a:t> </a:t>
                </a:r>
              </a:p>
              <a:p>
                <a:pPr marL="0" marR="0" lvl="0" indent="0" algn="ctr" defTabSz="914400" eaLnBrk="1" fontAlgn="auto" latinLnBrk="0" hangingPunct="1">
                  <a:lnSpc>
                    <a:spcPct val="100000"/>
                  </a:lnSpc>
                  <a:spcBef>
                    <a:spcPts val="0"/>
                  </a:spcBef>
                  <a:spcAft>
                    <a:spcPts val="0"/>
                  </a:spcAft>
                  <a:buClrTx/>
                  <a:buSzTx/>
                  <a:buFontTx/>
                  <a:buNone/>
                  <a:tabLst/>
                  <a:defRPr/>
                </a:pPr>
                <a:r>
                  <a:rPr kumimoji="0" lang="en-GB" sz="1500" b="1" i="1" u="none" strike="noStrike" kern="0" cap="none" spc="0" normalizeH="0" baseline="0" noProof="0">
                    <a:ln>
                      <a:noFill/>
                    </a:ln>
                    <a:solidFill>
                      <a:prstClr val="black"/>
                    </a:solidFill>
                    <a:effectLst/>
                    <a:uLnTx/>
                    <a:uFillTx/>
                    <a:latin typeface="Calibri" panose="020F0502020204030204"/>
                  </a:rPr>
                  <a:t>(Medical Radioisotope)</a:t>
                </a:r>
              </a:p>
            </p:txBody>
          </p:sp>
        </p:grpSp>
        <p:grpSp>
          <p:nvGrpSpPr>
            <p:cNvPr id="31" name="Gruppo 30"/>
            <p:cNvGrpSpPr/>
            <p:nvPr/>
          </p:nvGrpSpPr>
          <p:grpSpPr>
            <a:xfrm>
              <a:off x="4977361" y="3755925"/>
              <a:ext cx="1839685" cy="641861"/>
              <a:chOff x="-4314775" y="4391934"/>
              <a:chExt cx="1839685" cy="641861"/>
            </a:xfrm>
          </p:grpSpPr>
          <p:pic>
            <p:nvPicPr>
              <p:cNvPr id="33" name="Immagine 32"/>
              <p:cNvPicPr>
                <a:picLocks noChangeAspect="1"/>
              </p:cNvPicPr>
              <p:nvPr/>
            </p:nvPicPr>
            <p:blipFill>
              <a:blip r:embed="rId10"/>
              <a:stretch>
                <a:fillRect/>
              </a:stretch>
            </p:blipFill>
            <p:spPr>
              <a:xfrm>
                <a:off x="-3359439" y="4465285"/>
                <a:ext cx="884349" cy="568510"/>
              </a:xfrm>
              <a:prstGeom prst="rect">
                <a:avLst/>
              </a:prstGeom>
            </p:spPr>
          </p:pic>
          <p:sp>
            <p:nvSpPr>
              <p:cNvPr id="34" name="CasellaDiTesto 33"/>
              <p:cNvSpPr txBox="1"/>
              <p:nvPr/>
            </p:nvSpPr>
            <p:spPr>
              <a:xfrm>
                <a:off x="-4314775" y="4391934"/>
                <a:ext cx="1147638" cy="553998"/>
              </a:xfrm>
              <a:prstGeom prst="rect">
                <a:avLst/>
              </a:prstGeom>
              <a:solidFill>
                <a:sysClr val="window" lastClr="FFFFFF">
                  <a:lumMod val="95000"/>
                </a:sysClr>
              </a:solidFill>
              <a:effectLst>
                <a:softEdge rad="63500"/>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500" b="1" i="1" kern="0">
                    <a:solidFill>
                      <a:prstClr val="black"/>
                    </a:solidFill>
                    <a:latin typeface="Calibri" panose="020F0502020204030204"/>
                  </a:rPr>
                  <a:t>Supporting company</a:t>
                </a:r>
                <a:endParaRPr kumimoji="0" lang="en-GB" sz="1500" b="1" i="1" u="none" strike="noStrike" kern="0" cap="none" spc="0" normalizeH="0" baseline="0" noProof="0">
                  <a:ln>
                    <a:noFill/>
                  </a:ln>
                  <a:solidFill>
                    <a:prstClr val="black"/>
                  </a:solidFill>
                  <a:effectLst/>
                  <a:uLnTx/>
                  <a:uFillTx/>
                  <a:latin typeface="Calibri" panose="020F0502020204030204"/>
                </a:endParaRPr>
              </a:p>
            </p:txBody>
          </p:sp>
        </p:grpSp>
      </p:grpSp>
      <p:grpSp>
        <p:nvGrpSpPr>
          <p:cNvPr id="45" name="Gruppo 44"/>
          <p:cNvGrpSpPr/>
          <p:nvPr/>
        </p:nvGrpSpPr>
        <p:grpSpPr>
          <a:xfrm>
            <a:off x="9854122" y="1224817"/>
            <a:ext cx="1591139" cy="1949560"/>
            <a:chOff x="4751860" y="4418052"/>
            <a:chExt cx="1591139" cy="1949560"/>
          </a:xfrm>
        </p:grpSpPr>
        <p:sp>
          <p:nvSpPr>
            <p:cNvPr id="28" name="CasellaDiTesto 27"/>
            <p:cNvSpPr txBox="1"/>
            <p:nvPr/>
          </p:nvSpPr>
          <p:spPr>
            <a:xfrm>
              <a:off x="4751860" y="4418052"/>
              <a:ext cx="1591139" cy="553998"/>
            </a:xfrm>
            <a:prstGeom prst="rect">
              <a:avLst/>
            </a:prstGeom>
            <a:solidFill>
              <a:sysClr val="window" lastClr="FFFFFF">
                <a:lumMod val="95000"/>
              </a:sysClr>
            </a:solidFill>
            <a:effectLst>
              <a:softEdge rad="63500"/>
            </a:effectLst>
          </p:spPr>
          <p:txBody>
            <a:bodyPr wrap="square" rtlCol="0">
              <a:spAutoFit/>
            </a:bodyPr>
            <a:lstStyle/>
            <a:p>
              <a:pPr marL="0" marR="0" lvl="0" indent="0" algn="ctr" defTabSz="914400" eaLnBrk="1" fontAlgn="auto" latinLnBrk="0" hangingPunct="1">
                <a:lnSpc>
                  <a:spcPct val="100000"/>
                </a:lnSpc>
                <a:spcBef>
                  <a:spcPts val="0"/>
                </a:spcBef>
                <a:spcAft>
                  <a:spcPts val="0"/>
                </a:spcAft>
                <a:buClrTx/>
                <a:buSzTx/>
                <a:buFontTx/>
                <a:buNone/>
                <a:tabLst/>
                <a:defRPr/>
              </a:pPr>
              <a:r>
                <a:rPr lang="en-GB" sz="1500" b="1" i="1" kern="0">
                  <a:solidFill>
                    <a:srgbClr val="C00000"/>
                  </a:solidFill>
                  <a:latin typeface="Calibri" panose="020F0502020204030204"/>
                </a:rPr>
                <a:t>F</a:t>
              </a:r>
              <a:r>
                <a:rPr kumimoji="0" lang="en-GB" sz="1500" b="1" i="1" u="none" strike="noStrike" kern="0" cap="none" spc="0" normalizeH="0" baseline="0">
                  <a:ln>
                    <a:noFill/>
                  </a:ln>
                  <a:solidFill>
                    <a:srgbClr val="C00000"/>
                  </a:solidFill>
                  <a:effectLst/>
                  <a:uLnTx/>
                  <a:uFillTx/>
                  <a:latin typeface="Calibri" panose="020F0502020204030204"/>
                </a:rPr>
                <a:t>inal</a:t>
              </a:r>
              <a:r>
                <a:rPr lang="it-IT" sz="1500" b="1" i="1" kern="0">
                  <a:solidFill>
                    <a:srgbClr val="C00000"/>
                  </a:solidFill>
                  <a:latin typeface="Calibri" panose="020F0502020204030204"/>
                </a:rPr>
                <a:t> </a:t>
              </a:r>
              <a:r>
                <a:rPr kumimoji="0" lang="en-GB" sz="1500" b="1" i="1" u="none" strike="noStrike" kern="0" cap="none" spc="0" normalizeH="0" baseline="0" noProof="0">
                  <a:ln>
                    <a:noFill/>
                  </a:ln>
                  <a:solidFill>
                    <a:srgbClr val="C00000"/>
                  </a:solidFill>
                  <a:effectLst/>
                  <a:uLnTx/>
                  <a:uFillTx/>
                  <a:latin typeface="Calibri" panose="020F0502020204030204"/>
                </a:rPr>
                <a:t>component AM production</a:t>
              </a:r>
            </a:p>
          </p:txBody>
        </p:sp>
        <p:pic>
          <p:nvPicPr>
            <p:cNvPr id="35" name="Picture 45"/>
            <p:cNvPicPr>
              <a:picLocks noChangeAspect="1"/>
            </p:cNvPicPr>
            <p:nvPr/>
          </p:nvPicPr>
          <p:blipFill rotWithShape="1">
            <a:blip r:embed="rId11" cstate="print">
              <a:clrChange>
                <a:clrFrom>
                  <a:srgbClr val="FFFFFF"/>
                </a:clrFrom>
                <a:clrTo>
                  <a:srgbClr val="FFFFFF">
                    <a:alpha val="0"/>
                  </a:srgbClr>
                </a:clrTo>
              </a:clrChange>
              <a:extLst>
                <a:ext uri="{28A0092B-C50C-407E-A947-70E740481C1C}">
                  <a14:useLocalDpi xmlns:a14="http://schemas.microsoft.com/office/drawing/2010/main" val="0"/>
                </a:ext>
              </a:extLst>
            </a:blip>
            <a:srcRect l="6580" t="8571" r="5959" b="11513"/>
            <a:stretch/>
          </p:blipFill>
          <p:spPr>
            <a:xfrm>
              <a:off x="4882778" y="5677577"/>
              <a:ext cx="1321593" cy="690035"/>
            </a:xfrm>
            <a:prstGeom prst="rect">
              <a:avLst/>
            </a:prstGeom>
            <a:effectLst/>
          </p:spPr>
        </p:pic>
      </p:grpSp>
      <p:grpSp>
        <p:nvGrpSpPr>
          <p:cNvPr id="43" name="Gruppo 42"/>
          <p:cNvGrpSpPr/>
          <p:nvPr/>
        </p:nvGrpSpPr>
        <p:grpSpPr>
          <a:xfrm>
            <a:off x="3803970" y="1224817"/>
            <a:ext cx="2314126" cy="2625064"/>
            <a:chOff x="2928565" y="3624883"/>
            <a:chExt cx="2314126" cy="2625064"/>
          </a:xfrm>
        </p:grpSpPr>
        <p:grpSp>
          <p:nvGrpSpPr>
            <p:cNvPr id="6" name="Gruppo 5"/>
            <p:cNvGrpSpPr/>
            <p:nvPr/>
          </p:nvGrpSpPr>
          <p:grpSpPr>
            <a:xfrm>
              <a:off x="3010020" y="3624883"/>
              <a:ext cx="2232671" cy="2625064"/>
              <a:chOff x="-3785936" y="-1312939"/>
              <a:chExt cx="2232671" cy="2625064"/>
            </a:xfrm>
          </p:grpSpPr>
          <p:pic>
            <p:nvPicPr>
              <p:cNvPr id="7" name="Immagine 6"/>
              <p:cNvPicPr>
                <a:picLocks noChangeAspect="1"/>
              </p:cNvPicPr>
              <p:nvPr/>
            </p:nvPicPr>
            <p:blipFill>
              <a:blip r:embed="rId12">
                <a:clrChange>
                  <a:clrFrom>
                    <a:srgbClr val="FFFFFF"/>
                  </a:clrFrom>
                  <a:clrTo>
                    <a:srgbClr val="FFFFFF">
                      <a:alpha val="0"/>
                    </a:srgbClr>
                  </a:clrTo>
                </a:clrChange>
              </a:blip>
              <a:stretch>
                <a:fillRect/>
              </a:stretch>
            </p:blipFill>
            <p:spPr>
              <a:xfrm>
                <a:off x="-3785936" y="323116"/>
                <a:ext cx="1407721" cy="467751"/>
              </a:xfrm>
              <a:prstGeom prst="rect">
                <a:avLst/>
              </a:prstGeom>
            </p:spPr>
          </p:pic>
          <p:pic>
            <p:nvPicPr>
              <p:cNvPr id="8" name="Immagine 7"/>
              <p:cNvPicPr>
                <a:picLocks noChangeAspect="1"/>
              </p:cNvPicPr>
              <p:nvPr/>
            </p:nvPicPr>
            <p:blipFill>
              <a:blip r:embed="rId13" cstate="print">
                <a:extLst>
                  <a:ext uri="{28A0092B-C50C-407E-A947-70E740481C1C}">
                    <a14:useLocalDpi xmlns:a14="http://schemas.microsoft.com/office/drawing/2010/main" val="0"/>
                  </a:ext>
                </a:extLst>
              </a:blip>
              <a:stretch>
                <a:fillRect/>
              </a:stretch>
            </p:blipFill>
            <p:spPr>
              <a:xfrm>
                <a:off x="-2513246" y="283056"/>
                <a:ext cx="959981" cy="539989"/>
              </a:xfrm>
              <a:prstGeom prst="rect">
                <a:avLst/>
              </a:prstGeom>
            </p:spPr>
          </p:pic>
          <p:pic>
            <p:nvPicPr>
              <p:cNvPr id="9" name="Immagine 8"/>
              <p:cNvPicPr>
                <a:picLocks noChangeAspect="1"/>
              </p:cNvPicPr>
              <p:nvPr/>
            </p:nvPicPr>
            <p:blipFill>
              <a:blip r:embed="rId14">
                <a:duotone>
                  <a:srgbClr val="5B9BD5">
                    <a:shade val="45000"/>
                    <a:satMod val="135000"/>
                  </a:srgbClr>
                  <a:prstClr val="white"/>
                </a:duotone>
              </a:blip>
              <a:stretch>
                <a:fillRect/>
              </a:stretch>
            </p:blipFill>
            <p:spPr>
              <a:xfrm>
                <a:off x="-3567529" y="938981"/>
                <a:ext cx="1665270" cy="373144"/>
              </a:xfrm>
              <a:prstGeom prst="rect">
                <a:avLst/>
              </a:prstGeom>
            </p:spPr>
          </p:pic>
          <p:sp>
            <p:nvSpPr>
              <p:cNvPr id="10" name="CasellaDiTesto 9"/>
              <p:cNvSpPr txBox="1"/>
              <p:nvPr/>
            </p:nvSpPr>
            <p:spPr>
              <a:xfrm>
                <a:off x="-3712159" y="-1312939"/>
                <a:ext cx="1802390" cy="553998"/>
              </a:xfrm>
              <a:prstGeom prst="rect">
                <a:avLst/>
              </a:prstGeom>
              <a:solidFill>
                <a:sysClr val="window" lastClr="FFFFFF">
                  <a:lumMod val="95000"/>
                </a:sysClr>
              </a:solidFill>
              <a:effectLst>
                <a:softEdge rad="63500"/>
              </a:effectLst>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it-IT" sz="1500" b="1" i="1" u="none" strike="noStrike" kern="0" cap="none" spc="0" normalizeH="0" baseline="0" noProof="0">
                    <a:ln>
                      <a:noFill/>
                    </a:ln>
                    <a:solidFill>
                      <a:prstClr val="black"/>
                    </a:solidFill>
                    <a:effectLst/>
                    <a:uLnTx/>
                    <a:uFillTx/>
                    <a:latin typeface="Calibri" panose="020F0502020204030204"/>
                  </a:rPr>
                  <a:t>Product OFF-LINE</a:t>
                </a:r>
                <a:r>
                  <a:rPr kumimoji="0" lang="it-IT" sz="1500" b="1" i="1" u="none" strike="noStrike" kern="0" cap="none" spc="0" normalizeH="0" noProof="0">
                    <a:ln>
                      <a:noFill/>
                    </a:ln>
                    <a:solidFill>
                      <a:prstClr val="black"/>
                    </a:solidFill>
                    <a:effectLst/>
                    <a:uLnTx/>
                    <a:uFillTx/>
                    <a:latin typeface="Calibri" panose="020F0502020204030204"/>
                  </a:rPr>
                  <a:t> and ON-LINE</a:t>
                </a:r>
                <a:r>
                  <a:rPr kumimoji="0" lang="it-IT" sz="1500" b="1" i="1" u="none" strike="noStrike" kern="0" cap="none" spc="0" normalizeH="0" baseline="0" noProof="0">
                    <a:ln>
                      <a:noFill/>
                    </a:ln>
                    <a:solidFill>
                      <a:prstClr val="black"/>
                    </a:solidFill>
                    <a:effectLst/>
                    <a:uLnTx/>
                    <a:uFillTx/>
                    <a:latin typeface="Calibri" panose="020F0502020204030204"/>
                  </a:rPr>
                  <a:t> </a:t>
                </a:r>
                <a:r>
                  <a:rPr kumimoji="0" lang="en-GB" sz="1500" b="1" i="1" u="none" strike="noStrike" kern="0" cap="none" spc="0" normalizeH="0" baseline="0">
                    <a:ln>
                      <a:noFill/>
                    </a:ln>
                    <a:solidFill>
                      <a:prstClr val="black"/>
                    </a:solidFill>
                    <a:effectLst/>
                    <a:uLnTx/>
                    <a:uFillTx/>
                    <a:latin typeface="Calibri" panose="020F0502020204030204"/>
                  </a:rPr>
                  <a:t>testing</a:t>
                </a:r>
              </a:p>
            </p:txBody>
          </p:sp>
        </p:grpSp>
        <p:pic>
          <p:nvPicPr>
            <p:cNvPr id="36" name="Immagine 35"/>
            <p:cNvPicPr>
              <a:picLocks noChangeAspect="1"/>
            </p:cNvPicPr>
            <p:nvPr/>
          </p:nvPicPr>
          <p:blipFill rotWithShape="1">
            <a:blip r:embed="rId5">
              <a:clrChange>
                <a:clrFrom>
                  <a:srgbClr val="FFFFFF"/>
                </a:clrFrom>
                <a:clrTo>
                  <a:srgbClr val="FFFFFF">
                    <a:alpha val="0"/>
                  </a:srgbClr>
                </a:clrTo>
              </a:clrChange>
            </a:blip>
            <a:srcRect l="4280" t="803" r="3172" b="28576"/>
            <a:stretch/>
          </p:blipFill>
          <p:spPr>
            <a:xfrm>
              <a:off x="2928565" y="4609916"/>
              <a:ext cx="1182491" cy="582150"/>
            </a:xfrm>
            <a:prstGeom prst="rect">
              <a:avLst/>
            </a:prstGeom>
            <a:effectLst/>
          </p:spPr>
        </p:pic>
        <p:pic>
          <p:nvPicPr>
            <p:cNvPr id="37" name="Immagine 3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007373" y="4701658"/>
              <a:ext cx="1120605" cy="441287"/>
            </a:xfrm>
            <a:prstGeom prst="rect">
              <a:avLst/>
            </a:prstGeom>
            <a:solidFill>
              <a:sysClr val="window" lastClr="FFFFFF"/>
            </a:solidFill>
            <a:effectLst>
              <a:softEdge rad="31750"/>
            </a:effectLst>
          </p:spPr>
        </p:pic>
      </p:grpSp>
      <p:cxnSp>
        <p:nvCxnSpPr>
          <p:cNvPr id="38" name="Connettore diritto 37"/>
          <p:cNvCxnSpPr/>
          <p:nvPr/>
        </p:nvCxnSpPr>
        <p:spPr>
          <a:xfrm>
            <a:off x="2063552" y="2207301"/>
            <a:ext cx="0" cy="2097223"/>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Connettore diritto 38"/>
          <p:cNvCxnSpPr/>
          <p:nvPr/>
        </p:nvCxnSpPr>
        <p:spPr>
          <a:xfrm>
            <a:off x="3850829" y="2207301"/>
            <a:ext cx="0" cy="2097223"/>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Connettore diritto 39"/>
          <p:cNvCxnSpPr/>
          <p:nvPr/>
        </p:nvCxnSpPr>
        <p:spPr>
          <a:xfrm>
            <a:off x="6095168" y="2204864"/>
            <a:ext cx="0" cy="2097223"/>
          </a:xfrm>
          <a:prstGeom prst="line">
            <a:avLst/>
          </a:prstGeom>
        </p:spPr>
        <p:style>
          <a:lnRef idx="1">
            <a:schemeClr val="accent1"/>
          </a:lnRef>
          <a:fillRef idx="0">
            <a:schemeClr val="accent1"/>
          </a:fillRef>
          <a:effectRef idx="0">
            <a:schemeClr val="accent1"/>
          </a:effectRef>
          <a:fontRef idx="minor">
            <a:schemeClr val="tx1"/>
          </a:fontRef>
        </p:style>
      </p:cxnSp>
      <p:cxnSp>
        <p:nvCxnSpPr>
          <p:cNvPr id="41" name="Connettore diritto 40"/>
          <p:cNvCxnSpPr/>
          <p:nvPr/>
        </p:nvCxnSpPr>
        <p:spPr>
          <a:xfrm>
            <a:off x="8099411" y="2207300"/>
            <a:ext cx="0" cy="2097223"/>
          </a:xfrm>
          <a:prstGeom prst="line">
            <a:avLst/>
          </a:prstGeom>
        </p:spPr>
        <p:style>
          <a:lnRef idx="1">
            <a:schemeClr val="accent1"/>
          </a:lnRef>
          <a:fillRef idx="0">
            <a:schemeClr val="accent1"/>
          </a:fillRef>
          <a:effectRef idx="0">
            <a:schemeClr val="accent1"/>
          </a:effectRef>
          <a:fontRef idx="minor">
            <a:schemeClr val="tx1"/>
          </a:fontRef>
        </p:style>
      </p:cxnSp>
      <p:cxnSp>
        <p:nvCxnSpPr>
          <p:cNvPr id="44" name="Connettore diritto 43"/>
          <p:cNvCxnSpPr/>
          <p:nvPr/>
        </p:nvCxnSpPr>
        <p:spPr>
          <a:xfrm>
            <a:off x="9770662" y="2207299"/>
            <a:ext cx="0" cy="2097223"/>
          </a:xfrm>
          <a:prstGeom prst="line">
            <a:avLst/>
          </a:prstGeom>
        </p:spPr>
        <p:style>
          <a:lnRef idx="1">
            <a:schemeClr val="accent1"/>
          </a:lnRef>
          <a:fillRef idx="0">
            <a:schemeClr val="accent1"/>
          </a:fillRef>
          <a:effectRef idx="0">
            <a:schemeClr val="accent1"/>
          </a:effectRef>
          <a:fontRef idx="minor">
            <a:schemeClr val="tx1"/>
          </a:fontRef>
        </p:style>
      </p:cxnSp>
      <p:sp>
        <p:nvSpPr>
          <p:cNvPr id="46" name="Rettangolo 45"/>
          <p:cNvSpPr/>
          <p:nvPr/>
        </p:nvSpPr>
        <p:spPr>
          <a:xfrm>
            <a:off x="-32043" y="488425"/>
            <a:ext cx="2799164" cy="400110"/>
          </a:xfrm>
          <a:prstGeom prst="rect">
            <a:avLst/>
          </a:prstGeom>
        </p:spPr>
        <p:txBody>
          <a:bodyPr wrap="none">
            <a:spAutoFit/>
          </a:bodyPr>
          <a:lstStyle/>
          <a:p>
            <a:pPr algn="r" defTabSz="914400"/>
            <a:r>
              <a:rPr lang="en-GB" sz="2000" b="1" i="1" kern="0">
                <a:solidFill>
                  <a:srgbClr val="0070C0"/>
                </a:solidFill>
                <a:latin typeface="Calibri" panose="020F0502020204030204"/>
              </a:rPr>
              <a:t>Organizational Expertise</a:t>
            </a:r>
          </a:p>
        </p:txBody>
      </p:sp>
      <p:sp>
        <p:nvSpPr>
          <p:cNvPr id="47" name="Rettangolo 46"/>
          <p:cNvSpPr/>
          <p:nvPr/>
        </p:nvSpPr>
        <p:spPr>
          <a:xfrm>
            <a:off x="273286" y="4450201"/>
            <a:ext cx="11605048" cy="410882"/>
          </a:xfrm>
          <a:prstGeom prst="rect">
            <a:avLst/>
          </a:prstGeom>
        </p:spPr>
        <p:txBody>
          <a:bodyPr wrap="square">
            <a:spAutoFit/>
          </a:bodyPr>
          <a:lstStyle/>
          <a:p>
            <a:pPr fontAlgn="t">
              <a:lnSpc>
                <a:spcPct val="115000"/>
              </a:lnSpc>
              <a:spcBef>
                <a:spcPts val="600"/>
              </a:spcBef>
              <a:spcAft>
                <a:spcPts val="600"/>
              </a:spcAft>
            </a:pPr>
            <a:r>
              <a:rPr lang="en-US" b="1" kern="100">
                <a:latin typeface="Calibri" panose="020F0502020204030204" pitchFamily="34" charset="0"/>
                <a:ea typeface="Noto Serif CJK SC"/>
                <a:cs typeface="Lohit Devanagari"/>
              </a:rPr>
              <a:t>WP1. Development and Characterization of Innovative Refractory Metals and their Alloys by AM Technology</a:t>
            </a:r>
            <a:endParaRPr lang="en-US" sz="4000">
              <a:latin typeface="Arial" panose="020B0604020202020204" pitchFamily="34" charset="0"/>
            </a:endParaRPr>
          </a:p>
        </p:txBody>
      </p:sp>
      <p:sp>
        <p:nvSpPr>
          <p:cNvPr id="48" name="Rettangolo 47"/>
          <p:cNvSpPr/>
          <p:nvPr/>
        </p:nvSpPr>
        <p:spPr>
          <a:xfrm>
            <a:off x="280182" y="4950264"/>
            <a:ext cx="9272202" cy="410882"/>
          </a:xfrm>
          <a:prstGeom prst="rect">
            <a:avLst/>
          </a:prstGeom>
        </p:spPr>
        <p:txBody>
          <a:bodyPr wrap="square">
            <a:spAutoFit/>
          </a:bodyPr>
          <a:lstStyle/>
          <a:p>
            <a:pPr fontAlgn="t">
              <a:lnSpc>
                <a:spcPct val="115000"/>
              </a:lnSpc>
              <a:spcBef>
                <a:spcPts val="600"/>
              </a:spcBef>
              <a:spcAft>
                <a:spcPts val="600"/>
              </a:spcAft>
            </a:pPr>
            <a:r>
              <a:rPr lang="en-US" b="1" kern="100">
                <a:latin typeface="Calibri" panose="020F0502020204030204" pitchFamily="34" charset="0"/>
                <a:ea typeface="Noto Serif CJK SC"/>
                <a:cs typeface="Lohit Devanagari"/>
              </a:rPr>
              <a:t>WP2. Development of Additively Manufactured Ion Source Components</a:t>
            </a:r>
            <a:endParaRPr lang="en-US" sz="4000">
              <a:latin typeface="Arial" panose="020B0604020202020204" pitchFamily="34" charset="0"/>
            </a:endParaRPr>
          </a:p>
        </p:txBody>
      </p:sp>
      <p:sp>
        <p:nvSpPr>
          <p:cNvPr id="49" name="Rettangolo 48"/>
          <p:cNvSpPr/>
          <p:nvPr/>
        </p:nvSpPr>
        <p:spPr>
          <a:xfrm>
            <a:off x="280181" y="5450327"/>
            <a:ext cx="11026451" cy="410882"/>
          </a:xfrm>
          <a:prstGeom prst="rect">
            <a:avLst/>
          </a:prstGeom>
        </p:spPr>
        <p:txBody>
          <a:bodyPr wrap="square">
            <a:spAutoFit/>
          </a:bodyPr>
          <a:lstStyle/>
          <a:p>
            <a:pPr fontAlgn="t">
              <a:lnSpc>
                <a:spcPct val="115000"/>
              </a:lnSpc>
              <a:spcBef>
                <a:spcPts val="600"/>
              </a:spcBef>
              <a:spcAft>
                <a:spcPts val="600"/>
              </a:spcAft>
            </a:pPr>
            <a:r>
              <a:rPr lang="en-US" b="1" kern="100">
                <a:latin typeface="Calibri" panose="020F0502020204030204" pitchFamily="34" charset="0"/>
                <a:ea typeface="Noto Serif CJK SC"/>
                <a:cs typeface="Lohit Devanagari"/>
              </a:rPr>
              <a:t>WP3. High Temperature Tests and Beam Production with Additively Manufactured Ion Source Components</a:t>
            </a:r>
            <a:endParaRPr lang="en-US" sz="4000">
              <a:latin typeface="Arial" panose="020B0604020202020204" pitchFamily="34" charset="0"/>
            </a:endParaRPr>
          </a:p>
        </p:txBody>
      </p:sp>
    </p:spTree>
    <p:extLst>
      <p:ext uri="{BB962C8B-B14F-4D97-AF65-F5344CB8AC3E}">
        <p14:creationId xmlns:p14="http://schemas.microsoft.com/office/powerpoint/2010/main" val="32843122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1000"/>
                                        <p:tgtEl>
                                          <p:spTgt spid="18"/>
                                        </p:tgtEl>
                                      </p:cBhvr>
                                    </p:animEffect>
                                    <p:anim calcmode="lin" valueType="num">
                                      <p:cBhvr>
                                        <p:cTn id="8" dur="1000" fill="hold"/>
                                        <p:tgtEl>
                                          <p:spTgt spid="18"/>
                                        </p:tgtEl>
                                        <p:attrNameLst>
                                          <p:attrName>ppt_x</p:attrName>
                                        </p:attrNameLst>
                                      </p:cBhvr>
                                      <p:tavLst>
                                        <p:tav tm="0">
                                          <p:val>
                                            <p:strVal val="#ppt_x"/>
                                          </p:val>
                                        </p:tav>
                                        <p:tav tm="100000">
                                          <p:val>
                                            <p:strVal val="#ppt_x"/>
                                          </p:val>
                                        </p:tav>
                                      </p:tavLst>
                                    </p:anim>
                                    <p:anim calcmode="lin" valueType="num">
                                      <p:cBhvr>
                                        <p:cTn id="9" dur="1000" fill="hold"/>
                                        <p:tgtEl>
                                          <p:spTgt spid="18"/>
                                        </p:tgtEl>
                                        <p:attrNameLst>
                                          <p:attrName>ppt_y</p:attrName>
                                        </p:attrNameLst>
                                      </p:cBhvr>
                                      <p:tavLst>
                                        <p:tav tm="0">
                                          <p:val>
                                            <p:strVal val="#ppt_y+.1"/>
                                          </p:val>
                                        </p:tav>
                                        <p:tav tm="100000">
                                          <p:val>
                                            <p:strVal val="#ppt_y"/>
                                          </p:val>
                                        </p:tav>
                                      </p:tavLst>
                                    </p:anim>
                                  </p:childTnLst>
                                </p:cTn>
                              </p:par>
                              <p:par>
                                <p:cTn id="10" presetID="42" presetClass="entr" presetSubtype="0" fill="hold" grpId="0" nodeType="withEffect">
                                  <p:stCondLst>
                                    <p:cond delay="0"/>
                                  </p:stCondLst>
                                  <p:childTnLst>
                                    <p:set>
                                      <p:cBhvr>
                                        <p:cTn id="11" dur="1" fill="hold">
                                          <p:stCondLst>
                                            <p:cond delay="0"/>
                                          </p:stCondLst>
                                        </p:cTn>
                                        <p:tgtEl>
                                          <p:spTgt spid="47"/>
                                        </p:tgtEl>
                                        <p:attrNameLst>
                                          <p:attrName>style.visibility</p:attrName>
                                        </p:attrNameLst>
                                      </p:cBhvr>
                                      <p:to>
                                        <p:strVal val="visible"/>
                                      </p:to>
                                    </p:set>
                                    <p:animEffect transition="in" filter="fade">
                                      <p:cBhvr>
                                        <p:cTn id="12" dur="1000"/>
                                        <p:tgtEl>
                                          <p:spTgt spid="47"/>
                                        </p:tgtEl>
                                      </p:cBhvr>
                                    </p:animEffect>
                                    <p:anim calcmode="lin" valueType="num">
                                      <p:cBhvr>
                                        <p:cTn id="13" dur="1000" fill="hold"/>
                                        <p:tgtEl>
                                          <p:spTgt spid="47"/>
                                        </p:tgtEl>
                                        <p:attrNameLst>
                                          <p:attrName>ppt_x</p:attrName>
                                        </p:attrNameLst>
                                      </p:cBhvr>
                                      <p:tavLst>
                                        <p:tav tm="0">
                                          <p:val>
                                            <p:strVal val="#ppt_x"/>
                                          </p:val>
                                        </p:tav>
                                        <p:tav tm="100000">
                                          <p:val>
                                            <p:strVal val="#ppt_x"/>
                                          </p:val>
                                        </p:tav>
                                      </p:tavLst>
                                    </p:anim>
                                    <p:anim calcmode="lin" valueType="num">
                                      <p:cBhvr>
                                        <p:cTn id="14" dur="1000" fill="hold"/>
                                        <p:tgtEl>
                                          <p:spTgt spid="47"/>
                                        </p:tgtEl>
                                        <p:attrNameLst>
                                          <p:attrName>ppt_y</p:attrName>
                                        </p:attrNameLst>
                                      </p:cBhvr>
                                      <p:tavLst>
                                        <p:tav tm="0">
                                          <p:val>
                                            <p:strVal val="#ppt_y+.1"/>
                                          </p:val>
                                        </p:tav>
                                        <p:tav tm="100000">
                                          <p:val>
                                            <p:strVal val="#ppt_y"/>
                                          </p:val>
                                        </p:tav>
                                      </p:tavLst>
                                    </p:anim>
                                  </p:childTnLst>
                                </p:cTn>
                              </p:par>
                              <p:par>
                                <p:cTn id="15" presetID="42" presetClass="entr" presetSubtype="0" fill="hold" grpId="0" nodeType="withEffect">
                                  <p:stCondLst>
                                    <p:cond delay="0"/>
                                  </p:stCondLst>
                                  <p:childTnLst>
                                    <p:set>
                                      <p:cBhvr>
                                        <p:cTn id="16" dur="1" fill="hold">
                                          <p:stCondLst>
                                            <p:cond delay="0"/>
                                          </p:stCondLst>
                                        </p:cTn>
                                        <p:tgtEl>
                                          <p:spTgt spid="48"/>
                                        </p:tgtEl>
                                        <p:attrNameLst>
                                          <p:attrName>style.visibility</p:attrName>
                                        </p:attrNameLst>
                                      </p:cBhvr>
                                      <p:to>
                                        <p:strVal val="visible"/>
                                      </p:to>
                                    </p:set>
                                    <p:animEffect transition="in" filter="fade">
                                      <p:cBhvr>
                                        <p:cTn id="17" dur="1000"/>
                                        <p:tgtEl>
                                          <p:spTgt spid="48"/>
                                        </p:tgtEl>
                                      </p:cBhvr>
                                    </p:animEffect>
                                    <p:anim calcmode="lin" valueType="num">
                                      <p:cBhvr>
                                        <p:cTn id="18" dur="1000" fill="hold"/>
                                        <p:tgtEl>
                                          <p:spTgt spid="48"/>
                                        </p:tgtEl>
                                        <p:attrNameLst>
                                          <p:attrName>ppt_x</p:attrName>
                                        </p:attrNameLst>
                                      </p:cBhvr>
                                      <p:tavLst>
                                        <p:tav tm="0">
                                          <p:val>
                                            <p:strVal val="#ppt_x"/>
                                          </p:val>
                                        </p:tav>
                                        <p:tav tm="100000">
                                          <p:val>
                                            <p:strVal val="#ppt_x"/>
                                          </p:val>
                                        </p:tav>
                                      </p:tavLst>
                                    </p:anim>
                                    <p:anim calcmode="lin" valueType="num">
                                      <p:cBhvr>
                                        <p:cTn id="19" dur="1000" fill="hold"/>
                                        <p:tgtEl>
                                          <p:spTgt spid="48"/>
                                        </p:tgtEl>
                                        <p:attrNameLst>
                                          <p:attrName>ppt_y</p:attrName>
                                        </p:attrNameLst>
                                      </p:cBhvr>
                                      <p:tavLst>
                                        <p:tav tm="0">
                                          <p:val>
                                            <p:strVal val="#ppt_y+.1"/>
                                          </p:val>
                                        </p:tav>
                                        <p:tav tm="100000">
                                          <p:val>
                                            <p:strVal val="#ppt_y"/>
                                          </p:val>
                                        </p:tav>
                                      </p:tavLst>
                                    </p:anim>
                                  </p:childTnLst>
                                </p:cTn>
                              </p:par>
                            </p:childTnLst>
                          </p:cTn>
                        </p:par>
                      </p:childTnLst>
                    </p:cTn>
                  </p:par>
                  <p:par>
                    <p:cTn id="20" fill="hold">
                      <p:stCondLst>
                        <p:cond delay="indefinite"/>
                      </p:stCondLst>
                      <p:childTnLst>
                        <p:par>
                          <p:cTn id="21" fill="hold">
                            <p:stCondLst>
                              <p:cond delay="0"/>
                            </p:stCondLst>
                            <p:childTnLst>
                              <p:par>
                                <p:cTn id="22" presetID="42" presetClass="entr" presetSubtype="0" fill="hold" nodeType="clickEffect">
                                  <p:stCondLst>
                                    <p:cond delay="0"/>
                                  </p:stCondLst>
                                  <p:childTnLst>
                                    <p:set>
                                      <p:cBhvr>
                                        <p:cTn id="23" dur="1" fill="hold">
                                          <p:stCondLst>
                                            <p:cond delay="0"/>
                                          </p:stCondLst>
                                        </p:cTn>
                                        <p:tgtEl>
                                          <p:spTgt spid="38"/>
                                        </p:tgtEl>
                                        <p:attrNameLst>
                                          <p:attrName>style.visibility</p:attrName>
                                        </p:attrNameLst>
                                      </p:cBhvr>
                                      <p:to>
                                        <p:strVal val="visible"/>
                                      </p:to>
                                    </p:set>
                                    <p:animEffect transition="in" filter="fade">
                                      <p:cBhvr>
                                        <p:cTn id="24" dur="1000"/>
                                        <p:tgtEl>
                                          <p:spTgt spid="38"/>
                                        </p:tgtEl>
                                      </p:cBhvr>
                                    </p:animEffect>
                                    <p:anim calcmode="lin" valueType="num">
                                      <p:cBhvr>
                                        <p:cTn id="25" dur="1000" fill="hold"/>
                                        <p:tgtEl>
                                          <p:spTgt spid="38"/>
                                        </p:tgtEl>
                                        <p:attrNameLst>
                                          <p:attrName>ppt_x</p:attrName>
                                        </p:attrNameLst>
                                      </p:cBhvr>
                                      <p:tavLst>
                                        <p:tav tm="0">
                                          <p:val>
                                            <p:strVal val="#ppt_x"/>
                                          </p:val>
                                        </p:tav>
                                        <p:tav tm="100000">
                                          <p:val>
                                            <p:strVal val="#ppt_x"/>
                                          </p:val>
                                        </p:tav>
                                      </p:tavLst>
                                    </p:anim>
                                    <p:anim calcmode="lin" valueType="num">
                                      <p:cBhvr>
                                        <p:cTn id="26" dur="1000" fill="hold"/>
                                        <p:tgtEl>
                                          <p:spTgt spid="38"/>
                                        </p:tgtEl>
                                        <p:attrNameLst>
                                          <p:attrName>ppt_y</p:attrName>
                                        </p:attrNameLst>
                                      </p:cBhvr>
                                      <p:tavLst>
                                        <p:tav tm="0">
                                          <p:val>
                                            <p:strVal val="#ppt_y+.1"/>
                                          </p:val>
                                        </p:tav>
                                        <p:tav tm="100000">
                                          <p:val>
                                            <p:strVal val="#ppt_y"/>
                                          </p:val>
                                        </p:tav>
                                      </p:tavLst>
                                    </p:anim>
                                  </p:childTnLst>
                                </p:cTn>
                              </p:par>
                              <p:par>
                                <p:cTn id="27" presetID="42" presetClass="entr" presetSubtype="0" fill="hold" nodeType="with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1000"/>
                                        <p:tgtEl>
                                          <p:spTgt spid="11"/>
                                        </p:tgtEl>
                                      </p:cBhvr>
                                    </p:animEffect>
                                    <p:anim calcmode="lin" valueType="num">
                                      <p:cBhvr>
                                        <p:cTn id="30" dur="1000" fill="hold"/>
                                        <p:tgtEl>
                                          <p:spTgt spid="11"/>
                                        </p:tgtEl>
                                        <p:attrNameLst>
                                          <p:attrName>ppt_x</p:attrName>
                                        </p:attrNameLst>
                                      </p:cBhvr>
                                      <p:tavLst>
                                        <p:tav tm="0">
                                          <p:val>
                                            <p:strVal val="#ppt_x"/>
                                          </p:val>
                                        </p:tav>
                                        <p:tav tm="100000">
                                          <p:val>
                                            <p:strVal val="#ppt_x"/>
                                          </p:val>
                                        </p:tav>
                                      </p:tavLst>
                                    </p:anim>
                                    <p:anim calcmode="lin" valueType="num">
                                      <p:cBhvr>
                                        <p:cTn id="31"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par>
                    <p:cTn id="32" fill="hold">
                      <p:stCondLst>
                        <p:cond delay="indefinite"/>
                      </p:stCondLst>
                      <p:childTnLst>
                        <p:par>
                          <p:cTn id="33" fill="hold">
                            <p:stCondLst>
                              <p:cond delay="0"/>
                            </p:stCondLst>
                            <p:childTnLst>
                              <p:par>
                                <p:cTn id="34" presetID="42" presetClass="entr" presetSubtype="0" fill="hold" nodeType="clickEffect">
                                  <p:stCondLst>
                                    <p:cond delay="0"/>
                                  </p:stCondLst>
                                  <p:childTnLst>
                                    <p:set>
                                      <p:cBhvr>
                                        <p:cTn id="35" dur="1" fill="hold">
                                          <p:stCondLst>
                                            <p:cond delay="0"/>
                                          </p:stCondLst>
                                        </p:cTn>
                                        <p:tgtEl>
                                          <p:spTgt spid="39"/>
                                        </p:tgtEl>
                                        <p:attrNameLst>
                                          <p:attrName>style.visibility</p:attrName>
                                        </p:attrNameLst>
                                      </p:cBhvr>
                                      <p:to>
                                        <p:strVal val="visible"/>
                                      </p:to>
                                    </p:set>
                                    <p:animEffect transition="in" filter="fade">
                                      <p:cBhvr>
                                        <p:cTn id="36" dur="1000"/>
                                        <p:tgtEl>
                                          <p:spTgt spid="39"/>
                                        </p:tgtEl>
                                      </p:cBhvr>
                                    </p:animEffect>
                                    <p:anim calcmode="lin" valueType="num">
                                      <p:cBhvr>
                                        <p:cTn id="37" dur="1000" fill="hold"/>
                                        <p:tgtEl>
                                          <p:spTgt spid="39"/>
                                        </p:tgtEl>
                                        <p:attrNameLst>
                                          <p:attrName>ppt_x</p:attrName>
                                        </p:attrNameLst>
                                      </p:cBhvr>
                                      <p:tavLst>
                                        <p:tav tm="0">
                                          <p:val>
                                            <p:strVal val="#ppt_x"/>
                                          </p:val>
                                        </p:tav>
                                        <p:tav tm="100000">
                                          <p:val>
                                            <p:strVal val="#ppt_x"/>
                                          </p:val>
                                        </p:tav>
                                      </p:tavLst>
                                    </p:anim>
                                    <p:anim calcmode="lin" valueType="num">
                                      <p:cBhvr>
                                        <p:cTn id="38" dur="1000" fill="hold"/>
                                        <p:tgtEl>
                                          <p:spTgt spid="39"/>
                                        </p:tgtEl>
                                        <p:attrNameLst>
                                          <p:attrName>ppt_y</p:attrName>
                                        </p:attrNameLst>
                                      </p:cBhvr>
                                      <p:tavLst>
                                        <p:tav tm="0">
                                          <p:val>
                                            <p:strVal val="#ppt_y+.1"/>
                                          </p:val>
                                        </p:tav>
                                        <p:tav tm="100000">
                                          <p:val>
                                            <p:strVal val="#ppt_y"/>
                                          </p:val>
                                        </p:tav>
                                      </p:tavLst>
                                    </p:anim>
                                  </p:childTnLst>
                                </p:cTn>
                              </p:par>
                              <p:par>
                                <p:cTn id="39" presetID="42" presetClass="entr" presetSubtype="0" fill="hold" nodeType="withEffect">
                                  <p:stCondLst>
                                    <p:cond delay="0"/>
                                  </p:stCondLst>
                                  <p:childTnLst>
                                    <p:set>
                                      <p:cBhvr>
                                        <p:cTn id="40" dur="1" fill="hold">
                                          <p:stCondLst>
                                            <p:cond delay="0"/>
                                          </p:stCondLst>
                                        </p:cTn>
                                        <p:tgtEl>
                                          <p:spTgt spid="43"/>
                                        </p:tgtEl>
                                        <p:attrNameLst>
                                          <p:attrName>style.visibility</p:attrName>
                                        </p:attrNameLst>
                                      </p:cBhvr>
                                      <p:to>
                                        <p:strVal val="visible"/>
                                      </p:to>
                                    </p:set>
                                    <p:animEffect transition="in" filter="fade">
                                      <p:cBhvr>
                                        <p:cTn id="41" dur="1000"/>
                                        <p:tgtEl>
                                          <p:spTgt spid="43"/>
                                        </p:tgtEl>
                                      </p:cBhvr>
                                    </p:animEffect>
                                    <p:anim calcmode="lin" valueType="num">
                                      <p:cBhvr>
                                        <p:cTn id="42" dur="1000" fill="hold"/>
                                        <p:tgtEl>
                                          <p:spTgt spid="43"/>
                                        </p:tgtEl>
                                        <p:attrNameLst>
                                          <p:attrName>ppt_x</p:attrName>
                                        </p:attrNameLst>
                                      </p:cBhvr>
                                      <p:tavLst>
                                        <p:tav tm="0">
                                          <p:val>
                                            <p:strVal val="#ppt_x"/>
                                          </p:val>
                                        </p:tav>
                                        <p:tav tm="100000">
                                          <p:val>
                                            <p:strVal val="#ppt_x"/>
                                          </p:val>
                                        </p:tav>
                                      </p:tavLst>
                                    </p:anim>
                                    <p:anim calcmode="lin" valueType="num">
                                      <p:cBhvr>
                                        <p:cTn id="43" dur="1000" fill="hold"/>
                                        <p:tgtEl>
                                          <p:spTgt spid="43"/>
                                        </p:tgtEl>
                                        <p:attrNameLst>
                                          <p:attrName>ppt_y</p:attrName>
                                        </p:attrNameLst>
                                      </p:cBhvr>
                                      <p:tavLst>
                                        <p:tav tm="0">
                                          <p:val>
                                            <p:strVal val="#ppt_y+.1"/>
                                          </p:val>
                                        </p:tav>
                                        <p:tav tm="100000">
                                          <p:val>
                                            <p:strVal val="#ppt_y"/>
                                          </p:val>
                                        </p:tav>
                                      </p:tavLst>
                                    </p:anim>
                                  </p:childTnLst>
                                </p:cTn>
                              </p:par>
                              <p:par>
                                <p:cTn id="44" presetID="42" presetClass="entr" presetSubtype="0" fill="hold" grpId="0" nodeType="withEffect">
                                  <p:stCondLst>
                                    <p:cond delay="0"/>
                                  </p:stCondLst>
                                  <p:childTnLst>
                                    <p:set>
                                      <p:cBhvr>
                                        <p:cTn id="45" dur="1" fill="hold">
                                          <p:stCondLst>
                                            <p:cond delay="0"/>
                                          </p:stCondLst>
                                        </p:cTn>
                                        <p:tgtEl>
                                          <p:spTgt spid="49"/>
                                        </p:tgtEl>
                                        <p:attrNameLst>
                                          <p:attrName>style.visibility</p:attrName>
                                        </p:attrNameLst>
                                      </p:cBhvr>
                                      <p:to>
                                        <p:strVal val="visible"/>
                                      </p:to>
                                    </p:set>
                                    <p:animEffect transition="in" filter="fade">
                                      <p:cBhvr>
                                        <p:cTn id="46" dur="1000"/>
                                        <p:tgtEl>
                                          <p:spTgt spid="49"/>
                                        </p:tgtEl>
                                      </p:cBhvr>
                                    </p:animEffect>
                                    <p:anim calcmode="lin" valueType="num">
                                      <p:cBhvr>
                                        <p:cTn id="47" dur="1000" fill="hold"/>
                                        <p:tgtEl>
                                          <p:spTgt spid="49"/>
                                        </p:tgtEl>
                                        <p:attrNameLst>
                                          <p:attrName>ppt_x</p:attrName>
                                        </p:attrNameLst>
                                      </p:cBhvr>
                                      <p:tavLst>
                                        <p:tav tm="0">
                                          <p:val>
                                            <p:strVal val="#ppt_x"/>
                                          </p:val>
                                        </p:tav>
                                        <p:tav tm="100000">
                                          <p:val>
                                            <p:strVal val="#ppt_x"/>
                                          </p:val>
                                        </p:tav>
                                      </p:tavLst>
                                    </p:anim>
                                    <p:anim calcmode="lin" valueType="num">
                                      <p:cBhvr>
                                        <p:cTn id="48" dur="1000" fill="hold"/>
                                        <p:tgtEl>
                                          <p:spTgt spid="49"/>
                                        </p:tgtEl>
                                        <p:attrNameLst>
                                          <p:attrName>ppt_y</p:attrName>
                                        </p:attrNameLst>
                                      </p:cBhvr>
                                      <p:tavLst>
                                        <p:tav tm="0">
                                          <p:val>
                                            <p:strVal val="#ppt_y+.1"/>
                                          </p:val>
                                        </p:tav>
                                        <p:tav tm="100000">
                                          <p:val>
                                            <p:strVal val="#ppt_y"/>
                                          </p:val>
                                        </p:tav>
                                      </p:tavLst>
                                    </p:anim>
                                  </p:childTnLst>
                                </p:cTn>
                              </p:par>
                            </p:childTnLst>
                          </p:cTn>
                        </p:par>
                      </p:childTnLst>
                    </p:cTn>
                  </p:par>
                  <p:par>
                    <p:cTn id="49" fill="hold">
                      <p:stCondLst>
                        <p:cond delay="indefinite"/>
                      </p:stCondLst>
                      <p:childTnLst>
                        <p:par>
                          <p:cTn id="50" fill="hold">
                            <p:stCondLst>
                              <p:cond delay="0"/>
                            </p:stCondLst>
                            <p:childTnLst>
                              <p:par>
                                <p:cTn id="51" presetID="42" presetClass="entr" presetSubtype="0" fill="hold" nodeType="clickEffect">
                                  <p:stCondLst>
                                    <p:cond delay="0"/>
                                  </p:stCondLst>
                                  <p:childTnLst>
                                    <p:set>
                                      <p:cBhvr>
                                        <p:cTn id="52" dur="1" fill="hold">
                                          <p:stCondLst>
                                            <p:cond delay="0"/>
                                          </p:stCondLst>
                                        </p:cTn>
                                        <p:tgtEl>
                                          <p:spTgt spid="40"/>
                                        </p:tgtEl>
                                        <p:attrNameLst>
                                          <p:attrName>style.visibility</p:attrName>
                                        </p:attrNameLst>
                                      </p:cBhvr>
                                      <p:to>
                                        <p:strVal val="visible"/>
                                      </p:to>
                                    </p:set>
                                    <p:animEffect transition="in" filter="fade">
                                      <p:cBhvr>
                                        <p:cTn id="53" dur="1000"/>
                                        <p:tgtEl>
                                          <p:spTgt spid="40"/>
                                        </p:tgtEl>
                                      </p:cBhvr>
                                    </p:animEffect>
                                    <p:anim calcmode="lin" valueType="num">
                                      <p:cBhvr>
                                        <p:cTn id="54" dur="1000" fill="hold"/>
                                        <p:tgtEl>
                                          <p:spTgt spid="40"/>
                                        </p:tgtEl>
                                        <p:attrNameLst>
                                          <p:attrName>ppt_x</p:attrName>
                                        </p:attrNameLst>
                                      </p:cBhvr>
                                      <p:tavLst>
                                        <p:tav tm="0">
                                          <p:val>
                                            <p:strVal val="#ppt_x"/>
                                          </p:val>
                                        </p:tav>
                                        <p:tav tm="100000">
                                          <p:val>
                                            <p:strVal val="#ppt_x"/>
                                          </p:val>
                                        </p:tav>
                                      </p:tavLst>
                                    </p:anim>
                                    <p:anim calcmode="lin" valueType="num">
                                      <p:cBhvr>
                                        <p:cTn id="55" dur="1000" fill="hold"/>
                                        <p:tgtEl>
                                          <p:spTgt spid="40"/>
                                        </p:tgtEl>
                                        <p:attrNameLst>
                                          <p:attrName>ppt_y</p:attrName>
                                        </p:attrNameLst>
                                      </p:cBhvr>
                                      <p:tavLst>
                                        <p:tav tm="0">
                                          <p:val>
                                            <p:strVal val="#ppt_y+.1"/>
                                          </p:val>
                                        </p:tav>
                                        <p:tav tm="100000">
                                          <p:val>
                                            <p:strVal val="#ppt_y"/>
                                          </p:val>
                                        </p:tav>
                                      </p:tavLst>
                                    </p:anim>
                                  </p:childTnLst>
                                </p:cTn>
                              </p:par>
                              <p:par>
                                <p:cTn id="56" presetID="42" presetClass="entr" presetSubtype="0" fill="hold" nodeType="withEffect">
                                  <p:stCondLst>
                                    <p:cond delay="0"/>
                                  </p:stCondLst>
                                  <p:childTnLst>
                                    <p:set>
                                      <p:cBhvr>
                                        <p:cTn id="57" dur="1" fill="hold">
                                          <p:stCondLst>
                                            <p:cond delay="0"/>
                                          </p:stCondLst>
                                        </p:cTn>
                                        <p:tgtEl>
                                          <p:spTgt spid="42"/>
                                        </p:tgtEl>
                                        <p:attrNameLst>
                                          <p:attrName>style.visibility</p:attrName>
                                        </p:attrNameLst>
                                      </p:cBhvr>
                                      <p:to>
                                        <p:strVal val="visible"/>
                                      </p:to>
                                    </p:set>
                                    <p:animEffect transition="in" filter="fade">
                                      <p:cBhvr>
                                        <p:cTn id="58" dur="1000"/>
                                        <p:tgtEl>
                                          <p:spTgt spid="42"/>
                                        </p:tgtEl>
                                      </p:cBhvr>
                                    </p:animEffect>
                                    <p:anim calcmode="lin" valueType="num">
                                      <p:cBhvr>
                                        <p:cTn id="59" dur="1000" fill="hold"/>
                                        <p:tgtEl>
                                          <p:spTgt spid="42"/>
                                        </p:tgtEl>
                                        <p:attrNameLst>
                                          <p:attrName>ppt_x</p:attrName>
                                        </p:attrNameLst>
                                      </p:cBhvr>
                                      <p:tavLst>
                                        <p:tav tm="0">
                                          <p:val>
                                            <p:strVal val="#ppt_x"/>
                                          </p:val>
                                        </p:tav>
                                        <p:tav tm="100000">
                                          <p:val>
                                            <p:strVal val="#ppt_x"/>
                                          </p:val>
                                        </p:tav>
                                      </p:tavLst>
                                    </p:anim>
                                    <p:anim calcmode="lin" valueType="num">
                                      <p:cBhvr>
                                        <p:cTn id="60" dur="1000" fill="hold"/>
                                        <p:tgtEl>
                                          <p:spTgt spid="42"/>
                                        </p:tgtEl>
                                        <p:attrNameLst>
                                          <p:attrName>ppt_y</p:attrName>
                                        </p:attrNameLst>
                                      </p:cBhvr>
                                      <p:tavLst>
                                        <p:tav tm="0">
                                          <p:val>
                                            <p:strVal val="#ppt_y+.1"/>
                                          </p:val>
                                        </p:tav>
                                        <p:tav tm="100000">
                                          <p:val>
                                            <p:strVal val="#ppt_y"/>
                                          </p:val>
                                        </p:tav>
                                      </p:tavLst>
                                    </p:anim>
                                  </p:childTnLst>
                                </p:cTn>
                              </p:par>
                            </p:childTnLst>
                          </p:cTn>
                        </p:par>
                      </p:childTnLst>
                    </p:cTn>
                  </p:par>
                  <p:par>
                    <p:cTn id="61" fill="hold">
                      <p:stCondLst>
                        <p:cond delay="indefinite"/>
                      </p:stCondLst>
                      <p:childTnLst>
                        <p:par>
                          <p:cTn id="62" fill="hold">
                            <p:stCondLst>
                              <p:cond delay="0"/>
                            </p:stCondLst>
                            <p:childTnLst>
                              <p:par>
                                <p:cTn id="63" presetID="42" presetClass="entr" presetSubtype="0" fill="hold" nodeType="clickEffect">
                                  <p:stCondLst>
                                    <p:cond delay="0"/>
                                  </p:stCondLst>
                                  <p:childTnLst>
                                    <p:set>
                                      <p:cBhvr>
                                        <p:cTn id="64" dur="1" fill="hold">
                                          <p:stCondLst>
                                            <p:cond delay="0"/>
                                          </p:stCondLst>
                                        </p:cTn>
                                        <p:tgtEl>
                                          <p:spTgt spid="41"/>
                                        </p:tgtEl>
                                        <p:attrNameLst>
                                          <p:attrName>style.visibility</p:attrName>
                                        </p:attrNameLst>
                                      </p:cBhvr>
                                      <p:to>
                                        <p:strVal val="visible"/>
                                      </p:to>
                                    </p:set>
                                    <p:animEffect transition="in" filter="fade">
                                      <p:cBhvr>
                                        <p:cTn id="65" dur="1000"/>
                                        <p:tgtEl>
                                          <p:spTgt spid="41"/>
                                        </p:tgtEl>
                                      </p:cBhvr>
                                    </p:animEffect>
                                    <p:anim calcmode="lin" valueType="num">
                                      <p:cBhvr>
                                        <p:cTn id="66" dur="1000" fill="hold"/>
                                        <p:tgtEl>
                                          <p:spTgt spid="41"/>
                                        </p:tgtEl>
                                        <p:attrNameLst>
                                          <p:attrName>ppt_x</p:attrName>
                                        </p:attrNameLst>
                                      </p:cBhvr>
                                      <p:tavLst>
                                        <p:tav tm="0">
                                          <p:val>
                                            <p:strVal val="#ppt_x"/>
                                          </p:val>
                                        </p:tav>
                                        <p:tav tm="100000">
                                          <p:val>
                                            <p:strVal val="#ppt_x"/>
                                          </p:val>
                                        </p:tav>
                                      </p:tavLst>
                                    </p:anim>
                                    <p:anim calcmode="lin" valueType="num">
                                      <p:cBhvr>
                                        <p:cTn id="67" dur="1000" fill="hold"/>
                                        <p:tgtEl>
                                          <p:spTgt spid="41"/>
                                        </p:tgtEl>
                                        <p:attrNameLst>
                                          <p:attrName>ppt_y</p:attrName>
                                        </p:attrNameLst>
                                      </p:cBhvr>
                                      <p:tavLst>
                                        <p:tav tm="0">
                                          <p:val>
                                            <p:strVal val="#ppt_y+.1"/>
                                          </p:val>
                                        </p:tav>
                                        <p:tav tm="100000">
                                          <p:val>
                                            <p:strVal val="#ppt_y"/>
                                          </p:val>
                                        </p:tav>
                                      </p:tavLst>
                                    </p:anim>
                                  </p:childTnLst>
                                </p:cTn>
                              </p:par>
                              <p:par>
                                <p:cTn id="68" presetID="42" presetClass="entr" presetSubtype="0" fill="hold" nodeType="withEffect">
                                  <p:stCondLst>
                                    <p:cond delay="0"/>
                                  </p:stCondLst>
                                  <p:childTnLst>
                                    <p:set>
                                      <p:cBhvr>
                                        <p:cTn id="69" dur="1" fill="hold">
                                          <p:stCondLst>
                                            <p:cond delay="0"/>
                                          </p:stCondLst>
                                        </p:cTn>
                                        <p:tgtEl>
                                          <p:spTgt spid="24"/>
                                        </p:tgtEl>
                                        <p:attrNameLst>
                                          <p:attrName>style.visibility</p:attrName>
                                        </p:attrNameLst>
                                      </p:cBhvr>
                                      <p:to>
                                        <p:strVal val="visible"/>
                                      </p:to>
                                    </p:set>
                                    <p:animEffect transition="in" filter="fade">
                                      <p:cBhvr>
                                        <p:cTn id="70" dur="1000"/>
                                        <p:tgtEl>
                                          <p:spTgt spid="24"/>
                                        </p:tgtEl>
                                      </p:cBhvr>
                                    </p:animEffect>
                                    <p:anim calcmode="lin" valueType="num">
                                      <p:cBhvr>
                                        <p:cTn id="71" dur="1000" fill="hold"/>
                                        <p:tgtEl>
                                          <p:spTgt spid="24"/>
                                        </p:tgtEl>
                                        <p:attrNameLst>
                                          <p:attrName>ppt_x</p:attrName>
                                        </p:attrNameLst>
                                      </p:cBhvr>
                                      <p:tavLst>
                                        <p:tav tm="0">
                                          <p:val>
                                            <p:strVal val="#ppt_x"/>
                                          </p:val>
                                        </p:tav>
                                        <p:tav tm="100000">
                                          <p:val>
                                            <p:strVal val="#ppt_x"/>
                                          </p:val>
                                        </p:tav>
                                      </p:tavLst>
                                    </p:anim>
                                    <p:anim calcmode="lin" valueType="num">
                                      <p:cBhvr>
                                        <p:cTn id="72" dur="1000" fill="hold"/>
                                        <p:tgtEl>
                                          <p:spTgt spid="24"/>
                                        </p:tgtEl>
                                        <p:attrNameLst>
                                          <p:attrName>ppt_y</p:attrName>
                                        </p:attrNameLst>
                                      </p:cBhvr>
                                      <p:tavLst>
                                        <p:tav tm="0">
                                          <p:val>
                                            <p:strVal val="#ppt_y+.1"/>
                                          </p:val>
                                        </p:tav>
                                        <p:tav tm="100000">
                                          <p:val>
                                            <p:strVal val="#ppt_y"/>
                                          </p:val>
                                        </p:tav>
                                      </p:tavLst>
                                    </p:anim>
                                  </p:childTnLst>
                                </p:cTn>
                              </p:par>
                            </p:childTnLst>
                          </p:cTn>
                        </p:par>
                      </p:childTnLst>
                    </p:cTn>
                  </p:par>
                  <p:par>
                    <p:cTn id="73" fill="hold">
                      <p:stCondLst>
                        <p:cond delay="indefinite"/>
                      </p:stCondLst>
                      <p:childTnLst>
                        <p:par>
                          <p:cTn id="74" fill="hold">
                            <p:stCondLst>
                              <p:cond delay="0"/>
                            </p:stCondLst>
                            <p:childTnLst>
                              <p:par>
                                <p:cTn id="75" presetID="42" presetClass="entr" presetSubtype="0" fill="hold" nodeType="clickEffect">
                                  <p:stCondLst>
                                    <p:cond delay="0"/>
                                  </p:stCondLst>
                                  <p:childTnLst>
                                    <p:set>
                                      <p:cBhvr>
                                        <p:cTn id="76" dur="1" fill="hold">
                                          <p:stCondLst>
                                            <p:cond delay="0"/>
                                          </p:stCondLst>
                                        </p:cTn>
                                        <p:tgtEl>
                                          <p:spTgt spid="44"/>
                                        </p:tgtEl>
                                        <p:attrNameLst>
                                          <p:attrName>style.visibility</p:attrName>
                                        </p:attrNameLst>
                                      </p:cBhvr>
                                      <p:to>
                                        <p:strVal val="visible"/>
                                      </p:to>
                                    </p:set>
                                    <p:animEffect transition="in" filter="fade">
                                      <p:cBhvr>
                                        <p:cTn id="77" dur="1000"/>
                                        <p:tgtEl>
                                          <p:spTgt spid="44"/>
                                        </p:tgtEl>
                                      </p:cBhvr>
                                    </p:animEffect>
                                    <p:anim calcmode="lin" valueType="num">
                                      <p:cBhvr>
                                        <p:cTn id="78" dur="1000" fill="hold"/>
                                        <p:tgtEl>
                                          <p:spTgt spid="44"/>
                                        </p:tgtEl>
                                        <p:attrNameLst>
                                          <p:attrName>ppt_x</p:attrName>
                                        </p:attrNameLst>
                                      </p:cBhvr>
                                      <p:tavLst>
                                        <p:tav tm="0">
                                          <p:val>
                                            <p:strVal val="#ppt_x"/>
                                          </p:val>
                                        </p:tav>
                                        <p:tav tm="100000">
                                          <p:val>
                                            <p:strVal val="#ppt_x"/>
                                          </p:val>
                                        </p:tav>
                                      </p:tavLst>
                                    </p:anim>
                                    <p:anim calcmode="lin" valueType="num">
                                      <p:cBhvr>
                                        <p:cTn id="79" dur="1000" fill="hold"/>
                                        <p:tgtEl>
                                          <p:spTgt spid="44"/>
                                        </p:tgtEl>
                                        <p:attrNameLst>
                                          <p:attrName>ppt_y</p:attrName>
                                        </p:attrNameLst>
                                      </p:cBhvr>
                                      <p:tavLst>
                                        <p:tav tm="0">
                                          <p:val>
                                            <p:strVal val="#ppt_y+.1"/>
                                          </p:val>
                                        </p:tav>
                                        <p:tav tm="100000">
                                          <p:val>
                                            <p:strVal val="#ppt_y"/>
                                          </p:val>
                                        </p:tav>
                                      </p:tavLst>
                                    </p:anim>
                                  </p:childTnLst>
                                </p:cTn>
                              </p:par>
                              <p:par>
                                <p:cTn id="80" presetID="42" presetClass="entr" presetSubtype="0" fill="hold" nodeType="withEffect">
                                  <p:stCondLst>
                                    <p:cond delay="0"/>
                                  </p:stCondLst>
                                  <p:childTnLst>
                                    <p:set>
                                      <p:cBhvr>
                                        <p:cTn id="81" dur="1" fill="hold">
                                          <p:stCondLst>
                                            <p:cond delay="0"/>
                                          </p:stCondLst>
                                        </p:cTn>
                                        <p:tgtEl>
                                          <p:spTgt spid="45"/>
                                        </p:tgtEl>
                                        <p:attrNameLst>
                                          <p:attrName>style.visibility</p:attrName>
                                        </p:attrNameLst>
                                      </p:cBhvr>
                                      <p:to>
                                        <p:strVal val="visible"/>
                                      </p:to>
                                    </p:set>
                                    <p:animEffect transition="in" filter="fade">
                                      <p:cBhvr>
                                        <p:cTn id="82" dur="1000"/>
                                        <p:tgtEl>
                                          <p:spTgt spid="45"/>
                                        </p:tgtEl>
                                      </p:cBhvr>
                                    </p:animEffect>
                                    <p:anim calcmode="lin" valueType="num">
                                      <p:cBhvr>
                                        <p:cTn id="83" dur="1000" fill="hold"/>
                                        <p:tgtEl>
                                          <p:spTgt spid="45"/>
                                        </p:tgtEl>
                                        <p:attrNameLst>
                                          <p:attrName>ppt_x</p:attrName>
                                        </p:attrNameLst>
                                      </p:cBhvr>
                                      <p:tavLst>
                                        <p:tav tm="0">
                                          <p:val>
                                            <p:strVal val="#ppt_x"/>
                                          </p:val>
                                        </p:tav>
                                        <p:tav tm="100000">
                                          <p:val>
                                            <p:strVal val="#ppt_x"/>
                                          </p:val>
                                        </p:tav>
                                      </p:tavLst>
                                    </p:anim>
                                    <p:anim calcmode="lin" valueType="num">
                                      <p:cBhvr>
                                        <p:cTn id="84" dur="1000" fill="hold"/>
                                        <p:tgtEl>
                                          <p:spTgt spid="4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p:bldP spid="48" grpId="0"/>
      <p:bldP spid="49" grpId="0"/>
    </p:bldLst>
  </p:timing>
</p:sld>
</file>

<file path=ppt/theme/theme1.xml><?xml version="1.0" encoding="utf-8"?>
<a:theme xmlns:a="http://schemas.openxmlformats.org/drawingml/2006/main" name="I.FAST Custom Slides">
  <a:themeElements>
    <a:clrScheme name="I.FAST custom colours">
      <a:dk1>
        <a:srgbClr val="000000"/>
      </a:dk1>
      <a:lt1>
        <a:srgbClr val="FFFFFF"/>
      </a:lt1>
      <a:dk2>
        <a:srgbClr val="000000"/>
      </a:dk2>
      <a:lt2>
        <a:srgbClr val="FFFFFF"/>
      </a:lt2>
      <a:accent1>
        <a:srgbClr val="FA00C8"/>
      </a:accent1>
      <a:accent2>
        <a:srgbClr val="08EDF9"/>
      </a:accent2>
      <a:accent3>
        <a:srgbClr val="A850D9"/>
      </a:accent3>
      <a:accent4>
        <a:srgbClr val="2776BF"/>
      </a:accent4>
      <a:accent5>
        <a:srgbClr val="0035CB"/>
      </a:accent5>
      <a:accent6>
        <a:srgbClr val="6011D6"/>
      </a:accent6>
      <a:hlink>
        <a:srgbClr val="08EDF9"/>
      </a:hlink>
      <a:folHlink>
        <a:srgbClr val="03777D"/>
      </a:folHlink>
    </a:clrScheme>
    <a:fontScheme name="I.FAST custom fonts">
      <a:majorFont>
        <a:latin typeface="Montserrat ExtraBold"/>
        <a:ea typeface=""/>
        <a:cs typeface=""/>
      </a:majorFont>
      <a:minorFont>
        <a:latin typeface="Montserrat"/>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ifast_theme" id="{7AE54E39-E136-2946-BAAD-9EC2262D7CA6}" vid="{60EF505A-9AB9-5F42-9EF0-EE8A69267E7D}"/>
    </a:ext>
  </a:extLst>
</a:theme>
</file>

<file path=ppt/theme/theme2.xml><?xml version="1.0" encoding="utf-8"?>
<a:theme xmlns:a="http://schemas.openxmlformats.org/drawingml/2006/main" name="Generic">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5.xml><?xml version="1.0" encoding="utf-8"?>
<a:theme xmlns:a="http://schemas.openxmlformats.org/drawingml/2006/main" name="Thème Office">
  <a:themeElements>
    <a:clrScheme name="Bureau">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Bureau">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Bureau">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D1D0952F9C85614E95C6D3F2E47E5C64" ma:contentTypeVersion="5" ma:contentTypeDescription="Create a new document." ma:contentTypeScope="" ma:versionID="9fab72ccefa924f9db87ab1d7a6f55a0">
  <xsd:schema xmlns:xsd="http://www.w3.org/2001/XMLSchema" xmlns:xs="http://www.w3.org/2001/XMLSchema" xmlns:p="http://schemas.microsoft.com/office/2006/metadata/properties" xmlns:ns3="898390ed-90b8-4abc-9ca2-1031685a3e78" xmlns:ns4="08b1a66f-a5c4-47c0-9f77-211e21262f7b" targetNamespace="http://schemas.microsoft.com/office/2006/metadata/properties" ma:root="true" ma:fieldsID="a4f98920f2d1369d3bfb8f495bd07731" ns3:_="" ns4:_="">
    <xsd:import namespace="898390ed-90b8-4abc-9ca2-1031685a3e78"/>
    <xsd:import namespace="08b1a66f-a5c4-47c0-9f77-211e21262f7b"/>
    <xsd:element name="properties">
      <xsd:complexType>
        <xsd:sequence>
          <xsd:element name="documentManagement">
            <xsd:complexType>
              <xsd:all>
                <xsd:element ref="ns3:SharedWithUsers" minOccurs="0"/>
                <xsd:element ref="ns3:SharedWithDetails" minOccurs="0"/>
                <xsd:element ref="ns3:SharingHintHash" minOccurs="0"/>
                <xsd:element ref="ns4:MediaServiceMetadata" minOccurs="0"/>
                <xsd:element ref="ns4: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98390ed-90b8-4abc-9ca2-1031685a3e78"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element name="SharingHintHash" ma:index="10" nillable="true" ma:displayName="Sharing Hint Hash" ma:hidden="true" ma:internalName="SharingHintHash"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08b1a66f-a5c4-47c0-9f77-211e21262f7b" elementFormDefault="qualified">
    <xsd:import namespace="http://schemas.microsoft.com/office/2006/documentManagement/types"/>
    <xsd:import namespace="http://schemas.microsoft.com/office/infopath/2007/PartnerControls"/>
    <xsd:element name="MediaServiceMetadata" ma:index="11" nillable="true" ma:displayName="MediaServiceMetadata" ma:hidden="true" ma:internalName="MediaServiceMetadata" ma:readOnly="true">
      <xsd:simpleType>
        <xsd:restriction base="dms:Note"/>
      </xsd:simpleType>
    </xsd:element>
    <xsd:element name="MediaServiceFastMetadata" ma:index="12" nillable="true" ma:displayName="MediaServiceFastMetadata"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1B81A68-0725-445C-A121-1669D6BEC9DB}">
  <ds:schemaRefs>
    <ds:schemaRef ds:uri="08b1a66f-a5c4-47c0-9f77-211e21262f7b"/>
    <ds:schemaRef ds:uri="http://purl.org/dc/terms/"/>
    <ds:schemaRef ds:uri="http://schemas.microsoft.com/office/2006/documentManagement/types"/>
    <ds:schemaRef ds:uri="http://schemas.openxmlformats.org/package/2006/metadata/core-properties"/>
    <ds:schemaRef ds:uri="http://purl.org/dc/elements/1.1/"/>
    <ds:schemaRef ds:uri="http://schemas.microsoft.com/office/infopath/2007/PartnerControls"/>
    <ds:schemaRef ds:uri="898390ed-90b8-4abc-9ca2-1031685a3e78"/>
    <ds:schemaRef ds:uri="http://schemas.microsoft.com/office/2006/metadata/properties"/>
    <ds:schemaRef ds:uri="http://www.w3.org/XML/1998/namespace"/>
    <ds:schemaRef ds:uri="http://purl.org/dc/dcmitype/"/>
  </ds:schemaRefs>
</ds:datastoreItem>
</file>

<file path=customXml/itemProps2.xml><?xml version="1.0" encoding="utf-8"?>
<ds:datastoreItem xmlns:ds="http://schemas.openxmlformats.org/officeDocument/2006/customXml" ds:itemID="{9CE991EF-3D82-46B1-B637-757D2AD10BE3}">
  <ds:schemaRefs>
    <ds:schemaRef ds:uri="http://schemas.microsoft.com/sharepoint/v3/contenttype/forms"/>
  </ds:schemaRefs>
</ds:datastoreItem>
</file>

<file path=customXml/itemProps3.xml><?xml version="1.0" encoding="utf-8"?>
<ds:datastoreItem xmlns:ds="http://schemas.openxmlformats.org/officeDocument/2006/customXml" ds:itemID="{F8B66985-A0AC-4B0B-A397-3CDF0780FFA9}">
  <ds:schemaRefs>
    <ds:schemaRef ds:uri="08b1a66f-a5c4-47c0-9f77-211e21262f7b"/>
    <ds:schemaRef ds:uri="898390ed-90b8-4abc-9ca2-1031685a3e78"/>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HLU-Pres-test01.thmx</Template>
  <TotalTime>187</TotalTime>
  <Words>3447</Words>
  <Application>Microsoft Office PowerPoint</Application>
  <PresentationFormat>Widescreen</PresentationFormat>
  <Paragraphs>668</Paragraphs>
  <Slides>21</Slides>
  <Notes>4</Notes>
  <HiddenSlides>0</HiddenSlides>
  <MMClips>0</MMClips>
  <ScaleCrop>false</ScaleCrop>
  <HeadingPairs>
    <vt:vector size="6" baseType="variant">
      <vt:variant>
        <vt:lpstr>Fonts Used</vt:lpstr>
      </vt:variant>
      <vt:variant>
        <vt:i4>17</vt:i4>
      </vt:variant>
      <vt:variant>
        <vt:lpstr>Theme</vt:lpstr>
      </vt:variant>
      <vt:variant>
        <vt:i4>3</vt:i4>
      </vt:variant>
      <vt:variant>
        <vt:lpstr>Slide Titles</vt:lpstr>
      </vt:variant>
      <vt:variant>
        <vt:i4>21</vt:i4>
      </vt:variant>
    </vt:vector>
  </HeadingPairs>
  <TitlesOfParts>
    <vt:vector size="41" baseType="lpstr">
      <vt:lpstr>MS Gothic</vt:lpstr>
      <vt:lpstr>Arial</vt:lpstr>
      <vt:lpstr>Brush Script MT</vt:lpstr>
      <vt:lpstr>Calibri</vt:lpstr>
      <vt:lpstr>Calibri Light</vt:lpstr>
      <vt:lpstr>Century Gothic</vt:lpstr>
      <vt:lpstr>Courier New</vt:lpstr>
      <vt:lpstr>Lohit Devanagari</vt:lpstr>
      <vt:lpstr>Montserrat</vt:lpstr>
      <vt:lpstr>Montserrat ExtraBold</vt:lpstr>
      <vt:lpstr>Montserrat SemiBold</vt:lpstr>
      <vt:lpstr>Noto Serif CJK SC</vt:lpstr>
      <vt:lpstr>Raleway black</vt:lpstr>
      <vt:lpstr>Raleway black</vt:lpstr>
      <vt:lpstr>Tahoma</vt:lpstr>
      <vt:lpstr>Times New Roman</vt:lpstr>
      <vt:lpstr>Wingdings</vt:lpstr>
      <vt:lpstr>I.FAST Custom Slides</vt:lpstr>
      <vt:lpstr>Generic</vt:lpstr>
      <vt:lpstr>1_Office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SAES Getters contribution</vt:lpstr>
      <vt:lpstr>PowerPoint Presentation</vt:lpstr>
      <vt:lpstr>PowerPoint Presentation</vt:lpstr>
      <vt:lpstr>PowerPoint Presentation</vt:lpstr>
    </vt:vector>
  </TitlesOfParts>
  <Company>APO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Diapositive 1</dc:title>
  <dc:creator>André-Pierre OLIVIER</dc:creator>
  <cp:lastModifiedBy>Valerie Brunner</cp:lastModifiedBy>
  <cp:revision>31</cp:revision>
  <cp:lastPrinted>2022-11-16T09:33:06Z</cp:lastPrinted>
  <dcterms:created xsi:type="dcterms:W3CDTF">2017-04-26T09:15:49Z</dcterms:created>
  <dcterms:modified xsi:type="dcterms:W3CDTF">2022-11-16T12:24:05Z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0x010100D1D0952F9C85614E95C6D3F2E47E5C64</vt:lpwstr>
  </property>
</Properties>
</file>