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2" r:id="rId4"/>
    <p:sldMasterId id="2147483678" r:id="rId5"/>
  </p:sldMasterIdLst>
  <p:notesMasterIdLst>
    <p:notesMasterId r:id="rId23"/>
  </p:notesMasterIdLst>
  <p:handoutMasterIdLst>
    <p:handoutMasterId r:id="rId24"/>
  </p:handoutMasterIdLst>
  <p:sldIdLst>
    <p:sldId id="268" r:id="rId6"/>
    <p:sldId id="278" r:id="rId7"/>
    <p:sldId id="279" r:id="rId8"/>
    <p:sldId id="978" r:id="rId9"/>
    <p:sldId id="979" r:id="rId10"/>
    <p:sldId id="272" r:id="rId11"/>
    <p:sldId id="970" r:id="rId12"/>
    <p:sldId id="971" r:id="rId13"/>
    <p:sldId id="973" r:id="rId14"/>
    <p:sldId id="270" r:id="rId15"/>
    <p:sldId id="271" r:id="rId16"/>
    <p:sldId id="276" r:id="rId17"/>
    <p:sldId id="274" r:id="rId18"/>
    <p:sldId id="980" r:id="rId19"/>
    <p:sldId id="277" r:id="rId20"/>
    <p:sldId id="273" r:id="rId21"/>
    <p:sldId id="981" r:id="rId22"/>
  </p:sldIdLst>
  <p:sldSz cx="12192000" cy="6858000"/>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67" userDrawn="1">
          <p15:clr>
            <a:srgbClr val="A4A3A4"/>
          </p15:clr>
        </p15:guide>
        <p15:guide id="2" pos="7015" userDrawn="1">
          <p15:clr>
            <a:srgbClr val="A4A3A4"/>
          </p15:clr>
        </p15:guide>
        <p15:guide id="3" pos="665"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E6E6"/>
    <a:srgbClr val="F207CA"/>
    <a:srgbClr val="0FE6F8"/>
    <a:srgbClr val="253366"/>
    <a:srgbClr val="FEFCDE"/>
    <a:srgbClr val="FBEA1C"/>
    <a:srgbClr val="B30505"/>
    <a:srgbClr val="2EAC68"/>
    <a:srgbClr val="005DE0"/>
    <a:srgbClr val="26211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2976285-82B8-4026-D5A9-EDFABDF19EFB}" v="289" dt="2022-11-13T19:02:59.308"/>
    <p1510:client id="{87BDB922-C153-1D26-0358-04FFE91ACDCE}" v="2572" dt="2022-11-13T18:17:09.880"/>
    <p1510:client id="{EADC1B2F-9C38-20EC-B7B3-5CAF66EFBD24}" v="349" dt="2022-11-13T18:47:29.14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226" autoAdjust="0"/>
    <p:restoredTop sz="82929" autoAdjust="0"/>
  </p:normalViewPr>
  <p:slideViewPr>
    <p:cSldViewPr snapToObjects="1" showGuides="1">
      <p:cViewPr varScale="1">
        <p:scale>
          <a:sx n="94" d="100"/>
          <a:sy n="94" d="100"/>
        </p:scale>
        <p:origin x="1278" y="96"/>
      </p:cViewPr>
      <p:guideLst>
        <p:guide orient="horz" pos="3067"/>
        <p:guide pos="7015"/>
        <p:guide pos="665"/>
      </p:guideLst>
    </p:cSldViewPr>
  </p:slideViewPr>
  <p:outlineViewPr>
    <p:cViewPr>
      <p:scale>
        <a:sx n="33" d="100"/>
        <a:sy n="33" d="100"/>
      </p:scale>
      <p:origin x="0" y="0"/>
    </p:cViewPr>
  </p:outlineViewPr>
  <p:notesTextViewPr>
    <p:cViewPr>
      <p:scale>
        <a:sx n="100" d="100"/>
        <a:sy n="100" d="100"/>
      </p:scale>
      <p:origin x="0" y="0"/>
    </p:cViewPr>
  </p:notesTextViewPr>
  <p:notesViewPr>
    <p:cSldViewPr snapToObjects="1" showGuides="1">
      <p:cViewPr varScale="1">
        <p:scale>
          <a:sx n="64" d="100"/>
          <a:sy n="64" d="100"/>
        </p:scale>
        <p:origin x="3115"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428C6C0-723B-1144-B0BB-13233DB680E2}" type="datetimeFigureOut">
              <a:rPr lang="fr-FR" smtClean="0"/>
              <a:pPr/>
              <a:t>13/11/2022</a:t>
            </a:fld>
            <a:endParaRPr lang="en-GB"/>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A649DF4-BFDC-CE44-88D7-285A08214489}" type="slidenum">
              <a:rPr lang="en-GB" smtClean="0"/>
              <a:pPr/>
              <a:t>‹Nr.›</a:t>
            </a:fld>
            <a:endParaRPr lang="en-GB"/>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625803-7089-5846-80C7-3D9AC85D7E45}" type="datetimeFigureOut">
              <a:rPr lang="fr-FR" smtClean="0"/>
              <a:pPr/>
              <a:t>13/11/2022</a:t>
            </a:fld>
            <a:endParaRPr lang="en-GB"/>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0F73C1-2BD6-684E-AA1B-49165E0DF4BD}" type="slidenum">
              <a:rPr lang="en-GB" smtClean="0"/>
              <a:pPr/>
              <a:t>‹Nr.›</a:t>
            </a:fld>
            <a:endParaRPr lang="en-GB"/>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90F73C1-2BD6-684E-AA1B-49165E0DF4BD}" type="slidenum">
              <a:rPr lang="en-GB" smtClean="0"/>
              <a:pPr/>
              <a:t>1</a:t>
            </a:fld>
            <a:endParaRPr lang="en-GB"/>
          </a:p>
        </p:txBody>
      </p:sp>
    </p:spTree>
    <p:extLst>
      <p:ext uri="{BB962C8B-B14F-4D97-AF65-F5344CB8AC3E}">
        <p14:creationId xmlns:p14="http://schemas.microsoft.com/office/powerpoint/2010/main" val="25159145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90F73C1-2BD6-684E-AA1B-49165E0DF4BD}" type="slidenum">
              <a:rPr lang="en-GB" smtClean="0"/>
              <a:pPr/>
              <a:t>12</a:t>
            </a:fld>
            <a:endParaRPr lang="en-GB"/>
          </a:p>
        </p:txBody>
      </p:sp>
    </p:spTree>
    <p:extLst>
      <p:ext uri="{BB962C8B-B14F-4D97-AF65-F5344CB8AC3E}">
        <p14:creationId xmlns:p14="http://schemas.microsoft.com/office/powerpoint/2010/main" val="22346451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90F73C1-2BD6-684E-AA1B-49165E0DF4BD}" type="slidenum">
              <a:rPr lang="en-GB" smtClean="0"/>
              <a:pPr/>
              <a:t>13</a:t>
            </a:fld>
            <a:endParaRPr lang="en-GB"/>
          </a:p>
        </p:txBody>
      </p:sp>
    </p:spTree>
    <p:extLst>
      <p:ext uri="{BB962C8B-B14F-4D97-AF65-F5344CB8AC3E}">
        <p14:creationId xmlns:p14="http://schemas.microsoft.com/office/powerpoint/2010/main" val="38956895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90F73C1-2BD6-684E-AA1B-49165E0DF4BD}" type="slidenum">
              <a:rPr lang="en-GB" smtClean="0"/>
              <a:pPr/>
              <a:t>14</a:t>
            </a:fld>
            <a:endParaRPr lang="en-GB"/>
          </a:p>
        </p:txBody>
      </p:sp>
    </p:spTree>
    <p:extLst>
      <p:ext uri="{BB962C8B-B14F-4D97-AF65-F5344CB8AC3E}">
        <p14:creationId xmlns:p14="http://schemas.microsoft.com/office/powerpoint/2010/main" val="24489439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90F73C1-2BD6-684E-AA1B-49165E0DF4BD}" type="slidenum">
              <a:rPr lang="en-GB" smtClean="0"/>
              <a:pPr/>
              <a:t>15</a:t>
            </a:fld>
            <a:endParaRPr lang="en-GB"/>
          </a:p>
        </p:txBody>
      </p:sp>
    </p:spTree>
    <p:extLst>
      <p:ext uri="{BB962C8B-B14F-4D97-AF65-F5344CB8AC3E}">
        <p14:creationId xmlns:p14="http://schemas.microsoft.com/office/powerpoint/2010/main" val="42545417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90F73C1-2BD6-684E-AA1B-49165E0DF4BD}" type="slidenum">
              <a:rPr lang="en-GB" smtClean="0"/>
              <a:pPr/>
              <a:t>16</a:t>
            </a:fld>
            <a:endParaRPr lang="en-GB"/>
          </a:p>
        </p:txBody>
      </p:sp>
    </p:spTree>
    <p:extLst>
      <p:ext uri="{BB962C8B-B14F-4D97-AF65-F5344CB8AC3E}">
        <p14:creationId xmlns:p14="http://schemas.microsoft.com/office/powerpoint/2010/main" val="15695138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90F73C1-2BD6-684E-AA1B-49165E0DF4BD}" type="slidenum">
              <a:rPr lang="en-GB" smtClean="0"/>
              <a:pPr/>
              <a:t>17</a:t>
            </a:fld>
            <a:endParaRPr lang="en-GB"/>
          </a:p>
        </p:txBody>
      </p:sp>
    </p:spTree>
    <p:extLst>
      <p:ext uri="{BB962C8B-B14F-4D97-AF65-F5344CB8AC3E}">
        <p14:creationId xmlns:p14="http://schemas.microsoft.com/office/powerpoint/2010/main" val="20537642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90F73C1-2BD6-684E-AA1B-49165E0DF4BD}" type="slidenum">
              <a:rPr lang="en-GB" smtClean="0"/>
              <a:pPr/>
              <a:t>2</a:t>
            </a:fld>
            <a:endParaRPr lang="en-GB"/>
          </a:p>
        </p:txBody>
      </p:sp>
    </p:spTree>
    <p:extLst>
      <p:ext uri="{BB962C8B-B14F-4D97-AF65-F5344CB8AC3E}">
        <p14:creationId xmlns:p14="http://schemas.microsoft.com/office/powerpoint/2010/main" val="30202372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90F73C1-2BD6-684E-AA1B-49165E0DF4BD}" type="slidenum">
              <a:rPr lang="en-GB" smtClean="0"/>
              <a:pPr/>
              <a:t>3</a:t>
            </a:fld>
            <a:endParaRPr lang="en-GB"/>
          </a:p>
        </p:txBody>
      </p:sp>
    </p:spTree>
    <p:extLst>
      <p:ext uri="{BB962C8B-B14F-4D97-AF65-F5344CB8AC3E}">
        <p14:creationId xmlns:p14="http://schemas.microsoft.com/office/powerpoint/2010/main" val="20275593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90F73C1-2BD6-684E-AA1B-49165E0DF4BD}" type="slidenum">
              <a:rPr lang="en-GB" smtClean="0"/>
              <a:pPr/>
              <a:t>6</a:t>
            </a:fld>
            <a:endParaRPr lang="en-GB"/>
          </a:p>
        </p:txBody>
      </p:sp>
    </p:spTree>
    <p:extLst>
      <p:ext uri="{BB962C8B-B14F-4D97-AF65-F5344CB8AC3E}">
        <p14:creationId xmlns:p14="http://schemas.microsoft.com/office/powerpoint/2010/main" val="42349745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90F73C1-2BD6-684E-AA1B-49165E0DF4BD}" type="slidenum">
              <a:rPr lang="en-GB" smtClean="0"/>
              <a:pPr/>
              <a:t>7</a:t>
            </a:fld>
            <a:endParaRPr lang="en-GB"/>
          </a:p>
        </p:txBody>
      </p:sp>
    </p:spTree>
    <p:extLst>
      <p:ext uri="{BB962C8B-B14F-4D97-AF65-F5344CB8AC3E}">
        <p14:creationId xmlns:p14="http://schemas.microsoft.com/office/powerpoint/2010/main" val="17059833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90F73C1-2BD6-684E-AA1B-49165E0DF4BD}" type="slidenum">
              <a:rPr lang="en-GB" smtClean="0"/>
              <a:pPr/>
              <a:t>8</a:t>
            </a:fld>
            <a:endParaRPr lang="en-GB"/>
          </a:p>
        </p:txBody>
      </p:sp>
    </p:spTree>
    <p:extLst>
      <p:ext uri="{BB962C8B-B14F-4D97-AF65-F5344CB8AC3E}">
        <p14:creationId xmlns:p14="http://schemas.microsoft.com/office/powerpoint/2010/main" val="17598712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90F73C1-2BD6-684E-AA1B-49165E0DF4BD}" type="slidenum">
              <a:rPr lang="en-GB" smtClean="0"/>
              <a:pPr/>
              <a:t>9</a:t>
            </a:fld>
            <a:endParaRPr lang="en-GB"/>
          </a:p>
        </p:txBody>
      </p:sp>
    </p:spTree>
    <p:extLst>
      <p:ext uri="{BB962C8B-B14F-4D97-AF65-F5344CB8AC3E}">
        <p14:creationId xmlns:p14="http://schemas.microsoft.com/office/powerpoint/2010/main" val="36691296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90F73C1-2BD6-684E-AA1B-49165E0DF4BD}" type="slidenum">
              <a:rPr lang="en-GB" smtClean="0"/>
              <a:pPr/>
              <a:t>10</a:t>
            </a:fld>
            <a:endParaRPr lang="en-GB"/>
          </a:p>
        </p:txBody>
      </p:sp>
    </p:spTree>
    <p:extLst>
      <p:ext uri="{BB962C8B-B14F-4D97-AF65-F5344CB8AC3E}">
        <p14:creationId xmlns:p14="http://schemas.microsoft.com/office/powerpoint/2010/main" val="14334401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90F73C1-2BD6-684E-AA1B-49165E0DF4BD}" type="slidenum">
              <a:rPr lang="en-GB" smtClean="0"/>
              <a:pPr/>
              <a:t>11</a:t>
            </a:fld>
            <a:endParaRPr lang="en-GB"/>
          </a:p>
        </p:txBody>
      </p:sp>
    </p:spTree>
    <p:extLst>
      <p:ext uri="{BB962C8B-B14F-4D97-AF65-F5344CB8AC3E}">
        <p14:creationId xmlns:p14="http://schemas.microsoft.com/office/powerpoint/2010/main" val="349016614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emf"/><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6.em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stretch>
            <a:fillRect/>
          </a:stretch>
        </p:blipFill>
        <p:spPr>
          <a:xfrm>
            <a:off x="-1" y="0"/>
            <a:ext cx="12240000" cy="6879819"/>
          </a:xfrm>
          <a:prstGeom prst="rect">
            <a:avLst/>
          </a:prstGeom>
        </p:spPr>
      </p:pic>
      <p:sp>
        <p:nvSpPr>
          <p:cNvPr id="12" name="Espace réservé du texte 11"/>
          <p:cNvSpPr>
            <a:spLocks noGrp="1"/>
          </p:cNvSpPr>
          <p:nvPr>
            <p:ph type="body" sz="quarter" idx="13" hasCustomPrompt="1"/>
          </p:nvPr>
        </p:nvSpPr>
        <p:spPr>
          <a:xfrm>
            <a:off x="1066432" y="1997805"/>
            <a:ext cx="7402857" cy="1236236"/>
          </a:xfrm>
          <a:prstGeom prst="rect">
            <a:avLst/>
          </a:prstGeom>
        </p:spPr>
        <p:txBody>
          <a:bodyPr vert="horz" wrap="square" lIns="0" tIns="0" rIns="0" bIns="0" anchor="ctr">
            <a:spAutoFit/>
          </a:bodyPr>
          <a:lstStyle>
            <a:lvl1pPr algn="l">
              <a:buFontTx/>
              <a:buNone/>
              <a:defRPr sz="4000" b="0" baseline="0">
                <a:solidFill>
                  <a:schemeClr val="bg1"/>
                </a:solidFill>
                <a:latin typeface="Montserrat SemiBold" panose="00000700000000000000" pitchFamily="2" charset="0"/>
                <a:ea typeface="Tahoma" panose="020B0604030504040204" pitchFamily="34" charset="0"/>
                <a:cs typeface="Tahoma" panose="020B0604030504040204" pitchFamily="34" charset="0"/>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en-US" dirty="0"/>
              <a:t>Test Presentation</a:t>
            </a:r>
          </a:p>
          <a:p>
            <a:pPr lvl="0"/>
            <a:r>
              <a:rPr lang="en-US" dirty="0"/>
              <a:t>Click to add title</a:t>
            </a:r>
            <a:endParaRPr lang="fr-FR" dirty="0"/>
          </a:p>
        </p:txBody>
      </p:sp>
      <p:sp>
        <p:nvSpPr>
          <p:cNvPr id="15" name="Espace réservé du texte 14"/>
          <p:cNvSpPr>
            <a:spLocks noGrp="1"/>
          </p:cNvSpPr>
          <p:nvPr>
            <p:ph type="body" sz="quarter" idx="14" hasCustomPrompt="1"/>
          </p:nvPr>
        </p:nvSpPr>
        <p:spPr>
          <a:xfrm>
            <a:off x="1066432" y="4275445"/>
            <a:ext cx="7402857" cy="378210"/>
          </a:xfrm>
          <a:prstGeom prst="rect">
            <a:avLst/>
          </a:prstGeom>
        </p:spPr>
        <p:txBody>
          <a:bodyPr vert="horz" lIns="0" tIns="0" rIns="0" bIns="0" anchor="ctr">
            <a:normAutofit/>
          </a:bodyPr>
          <a:lstStyle>
            <a:lvl1pPr algn="l">
              <a:buNone/>
              <a:defRPr sz="2000" baseline="0">
                <a:solidFill>
                  <a:schemeClr val="accent5"/>
                </a:solidFill>
                <a:latin typeface="Montserrat" panose="00000500000000000000" pitchFamily="2" charset="0"/>
                <a:cs typeface="Arial"/>
              </a:defRPr>
            </a:lvl1pPr>
            <a:lvl2pPr algn="r">
              <a:buNone/>
              <a:defRPr/>
            </a:lvl2pPr>
            <a:lvl3pPr algn="r">
              <a:buNone/>
              <a:defRPr/>
            </a:lvl3pPr>
            <a:lvl4pPr algn="r">
              <a:buNone/>
              <a:defRPr/>
            </a:lvl4pPr>
            <a:lvl5pPr algn="r">
              <a:buNone/>
              <a:defRPr/>
            </a:lvl5pPr>
          </a:lstStyle>
          <a:p>
            <a:pPr lvl="0"/>
            <a:r>
              <a:rPr lang="fr-FR" dirty="0"/>
              <a:t>Speaker / Project / Organisation</a:t>
            </a:r>
          </a:p>
        </p:txBody>
      </p:sp>
      <p:sp>
        <p:nvSpPr>
          <p:cNvPr id="5" name="Espace réservé du texte 11"/>
          <p:cNvSpPr>
            <a:spLocks noGrp="1"/>
          </p:cNvSpPr>
          <p:nvPr>
            <p:ph type="body" sz="quarter" idx="15" hasCustomPrompt="1"/>
          </p:nvPr>
        </p:nvSpPr>
        <p:spPr>
          <a:xfrm>
            <a:off x="1066432" y="3547178"/>
            <a:ext cx="7402857" cy="533110"/>
          </a:xfrm>
          <a:prstGeom prst="rect">
            <a:avLst/>
          </a:prstGeom>
        </p:spPr>
        <p:txBody>
          <a:bodyPr vert="horz" lIns="0" tIns="0" rIns="0" bIns="0" anchor="ctr"/>
          <a:lstStyle>
            <a:lvl1pPr algn="l">
              <a:buFontTx/>
              <a:buNone/>
              <a:defRPr sz="3000" b="0">
                <a:solidFill>
                  <a:schemeClr val="accent5"/>
                </a:solidFill>
                <a:latin typeface="Montserrat" panose="00000500000000000000" pitchFamily="2" charset="0"/>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a:t>Venue / Date / Event / </a:t>
            </a:r>
            <a:r>
              <a:rPr lang="fr-FR" dirty="0" err="1"/>
              <a:t>Subtitle</a:t>
            </a:r>
            <a:endParaRPr lang="en-GB" dirty="0"/>
          </a:p>
        </p:txBody>
      </p:sp>
      <p:pic>
        <p:nvPicPr>
          <p:cNvPr id="9" name="Picture 8"/>
          <p:cNvPicPr>
            <a:picLocks noChangeAspect="1"/>
          </p:cNvPicPr>
          <p:nvPr userDrawn="1"/>
        </p:nvPicPr>
        <p:blipFill>
          <a:blip r:embed="rId3"/>
          <a:stretch>
            <a:fillRect/>
          </a:stretch>
        </p:blipFill>
        <p:spPr>
          <a:xfrm>
            <a:off x="353752" y="5419756"/>
            <a:ext cx="1562400" cy="891266"/>
          </a:xfrm>
          <a:prstGeom prst="rect">
            <a:avLst/>
          </a:prstGeom>
        </p:spPr>
      </p:pic>
      <p:pic>
        <p:nvPicPr>
          <p:cNvPr id="7" name="Picture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70134" y="558385"/>
            <a:ext cx="648072" cy="432048"/>
          </a:xfrm>
          <a:prstGeom prst="rect">
            <a:avLst/>
          </a:prstGeom>
        </p:spPr>
      </p:pic>
      <p:sp>
        <p:nvSpPr>
          <p:cNvPr id="10" name="Rectangle 9"/>
          <p:cNvSpPr/>
          <p:nvPr userDrawn="1"/>
        </p:nvSpPr>
        <p:spPr>
          <a:xfrm>
            <a:off x="1790214" y="612826"/>
            <a:ext cx="9346346" cy="323165"/>
          </a:xfrm>
          <a:prstGeom prst="rect">
            <a:avLst/>
          </a:prstGeom>
        </p:spPr>
        <p:txBody>
          <a:bodyPr wrap="square" anchor="ctr">
            <a:spAutoFit/>
          </a:bodyPr>
          <a:lstStyle/>
          <a:p>
            <a:pPr algn="l">
              <a:lnSpc>
                <a:spcPct val="150000"/>
              </a:lnSpc>
            </a:pPr>
            <a:r>
              <a:rPr lang="en-GB" sz="1000" b="0" i="0" kern="1200" dirty="0">
                <a:solidFill>
                  <a:schemeClr val="bg1"/>
                </a:solidFill>
                <a:effectLst/>
                <a:latin typeface="Montserrat" panose="00000500000000000000" pitchFamily="2" charset="0"/>
                <a:ea typeface="+mn-ea"/>
                <a:cs typeface="Arial" panose="020B0604020202020204" pitchFamily="34" charset="0"/>
              </a:rPr>
              <a:t>This project has received funding from the European Union’s Horizon 2020 Research and Innovation programme under GA No 101004730.</a:t>
            </a:r>
            <a:endParaRPr lang="en-GB" sz="800" dirty="0">
              <a:solidFill>
                <a:schemeClr val="bg1"/>
              </a:solidFill>
              <a:latin typeface="Montserrat" panose="00000500000000000000" pitchFamily="2" charset="0"/>
              <a:cs typeface="Arial" panose="020B0604020202020204" pitchFamily="34" charset="0"/>
            </a:endParaRPr>
          </a:p>
        </p:txBody>
      </p:sp>
    </p:spTree>
    <p:extLst>
      <p:ext uri="{BB962C8B-B14F-4D97-AF65-F5344CB8AC3E}">
        <p14:creationId xmlns:p14="http://schemas.microsoft.com/office/powerpoint/2010/main" val="14700630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Marcello Losasso–  WP4 – I.FAST OSC  Meeting Nov. 2021</a:t>
            </a:r>
          </a:p>
        </p:txBody>
      </p:sp>
      <p:sp>
        <p:nvSpPr>
          <p:cNvPr id="6" name="Slide Number Placeholder 5"/>
          <p:cNvSpPr>
            <a:spLocks noGrp="1"/>
          </p:cNvSpPr>
          <p:nvPr>
            <p:ph type="sldNum" sz="quarter" idx="12"/>
          </p:nvPr>
        </p:nvSpPr>
        <p:spPr/>
        <p:txBody>
          <a:bodyPr/>
          <a:lstStyle/>
          <a:p>
            <a:fld id="{1D3C9839-AA0F-4FC0-B433-6D4C9F8DFC0C}" type="slidenum">
              <a:rPr lang="en-GB" smtClean="0"/>
              <a:t>‹Nr.›</a:t>
            </a:fld>
            <a:endParaRPr lang="en-GB"/>
          </a:p>
        </p:txBody>
      </p:sp>
    </p:spTree>
    <p:extLst>
      <p:ext uri="{BB962C8B-B14F-4D97-AF65-F5344CB8AC3E}">
        <p14:creationId xmlns:p14="http://schemas.microsoft.com/office/powerpoint/2010/main" val="33746700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Marcello Losasso–  WP4 – I.FAST OSC  Meeting Nov. 2021</a:t>
            </a:r>
          </a:p>
        </p:txBody>
      </p:sp>
      <p:sp>
        <p:nvSpPr>
          <p:cNvPr id="6" name="Slide Number Placeholder 5"/>
          <p:cNvSpPr>
            <a:spLocks noGrp="1"/>
          </p:cNvSpPr>
          <p:nvPr>
            <p:ph type="sldNum" sz="quarter" idx="12"/>
          </p:nvPr>
        </p:nvSpPr>
        <p:spPr/>
        <p:txBody>
          <a:bodyPr/>
          <a:lstStyle/>
          <a:p>
            <a:fld id="{1D3C9839-AA0F-4FC0-B433-6D4C9F8DFC0C}" type="slidenum">
              <a:rPr lang="en-GB" smtClean="0"/>
              <a:t>‹Nr.›</a:t>
            </a:fld>
            <a:endParaRPr lang="en-GB"/>
          </a:p>
        </p:txBody>
      </p:sp>
    </p:spTree>
    <p:extLst>
      <p:ext uri="{BB962C8B-B14F-4D97-AF65-F5344CB8AC3E}">
        <p14:creationId xmlns:p14="http://schemas.microsoft.com/office/powerpoint/2010/main" val="30458042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9"/>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Marcello Losasso–  WP4 – I.FAST OSC  Meeting Nov. 2021</a:t>
            </a:r>
          </a:p>
        </p:txBody>
      </p:sp>
      <p:sp>
        <p:nvSpPr>
          <p:cNvPr id="6" name="Slide Number Placeholder 5"/>
          <p:cNvSpPr>
            <a:spLocks noGrp="1"/>
          </p:cNvSpPr>
          <p:nvPr>
            <p:ph type="sldNum" sz="quarter" idx="12"/>
          </p:nvPr>
        </p:nvSpPr>
        <p:spPr/>
        <p:txBody>
          <a:bodyPr/>
          <a:lstStyle/>
          <a:p>
            <a:fld id="{1D3C9839-AA0F-4FC0-B433-6D4C9F8DFC0C}" type="slidenum">
              <a:rPr lang="en-GB" smtClean="0"/>
              <a:t>‹Nr.›</a:t>
            </a:fld>
            <a:endParaRPr lang="en-GB"/>
          </a:p>
        </p:txBody>
      </p:sp>
    </p:spTree>
    <p:extLst>
      <p:ext uri="{BB962C8B-B14F-4D97-AF65-F5344CB8AC3E}">
        <p14:creationId xmlns:p14="http://schemas.microsoft.com/office/powerpoint/2010/main" val="31466147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5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825625"/>
            <a:ext cx="515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a:t>Marcello Losasso–  WP4 – I.FAST OSC  Meeting Nov. 2021</a:t>
            </a:r>
          </a:p>
        </p:txBody>
      </p:sp>
      <p:sp>
        <p:nvSpPr>
          <p:cNvPr id="7" name="Slide Number Placeholder 6"/>
          <p:cNvSpPr>
            <a:spLocks noGrp="1"/>
          </p:cNvSpPr>
          <p:nvPr>
            <p:ph type="sldNum" sz="quarter" idx="12"/>
          </p:nvPr>
        </p:nvSpPr>
        <p:spPr/>
        <p:txBody>
          <a:bodyPr/>
          <a:lstStyle/>
          <a:p>
            <a:fld id="{1D3C9839-AA0F-4FC0-B433-6D4C9F8DFC0C}" type="slidenum">
              <a:rPr lang="en-GB" smtClean="0"/>
              <a:t>‹Nr.›</a:t>
            </a:fld>
            <a:endParaRPr lang="en-GB"/>
          </a:p>
        </p:txBody>
      </p:sp>
    </p:spTree>
    <p:extLst>
      <p:ext uri="{BB962C8B-B14F-4D97-AF65-F5344CB8AC3E}">
        <p14:creationId xmlns:p14="http://schemas.microsoft.com/office/powerpoint/2010/main" val="10993772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40317" y="365126"/>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40318" y="2505075"/>
            <a:ext cx="5158316"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71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endParaRPr lang="en-GB"/>
          </a:p>
        </p:txBody>
      </p:sp>
      <p:sp>
        <p:nvSpPr>
          <p:cNvPr id="8" name="Footer Placeholder 7"/>
          <p:cNvSpPr>
            <a:spLocks noGrp="1"/>
          </p:cNvSpPr>
          <p:nvPr>
            <p:ph type="ftr" sz="quarter" idx="11"/>
          </p:nvPr>
        </p:nvSpPr>
        <p:spPr/>
        <p:txBody>
          <a:bodyPr/>
          <a:lstStyle/>
          <a:p>
            <a:r>
              <a:rPr lang="en-GB"/>
              <a:t>Marcello Losasso–  WP4 – I.FAST OSC  Meeting Nov. 2021</a:t>
            </a:r>
          </a:p>
        </p:txBody>
      </p:sp>
      <p:sp>
        <p:nvSpPr>
          <p:cNvPr id="9" name="Slide Number Placeholder 8"/>
          <p:cNvSpPr>
            <a:spLocks noGrp="1"/>
          </p:cNvSpPr>
          <p:nvPr>
            <p:ph type="sldNum" sz="quarter" idx="12"/>
          </p:nvPr>
        </p:nvSpPr>
        <p:spPr/>
        <p:txBody>
          <a:bodyPr/>
          <a:lstStyle/>
          <a:p>
            <a:fld id="{1D3C9839-AA0F-4FC0-B433-6D4C9F8DFC0C}" type="slidenum">
              <a:rPr lang="en-GB" smtClean="0"/>
              <a:t>‹Nr.›</a:t>
            </a:fld>
            <a:endParaRPr lang="en-GB"/>
          </a:p>
        </p:txBody>
      </p:sp>
    </p:spTree>
    <p:extLst>
      <p:ext uri="{BB962C8B-B14F-4D97-AF65-F5344CB8AC3E}">
        <p14:creationId xmlns:p14="http://schemas.microsoft.com/office/powerpoint/2010/main" val="22359880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endParaRPr lang="en-GB"/>
          </a:p>
        </p:txBody>
      </p:sp>
      <p:sp>
        <p:nvSpPr>
          <p:cNvPr id="4" name="Footer Placeholder 3"/>
          <p:cNvSpPr>
            <a:spLocks noGrp="1"/>
          </p:cNvSpPr>
          <p:nvPr>
            <p:ph type="ftr" sz="quarter" idx="11"/>
          </p:nvPr>
        </p:nvSpPr>
        <p:spPr/>
        <p:txBody>
          <a:bodyPr/>
          <a:lstStyle/>
          <a:p>
            <a:r>
              <a:rPr lang="en-GB"/>
              <a:t>Marcello Losasso–  WP4 – I.FAST OSC  Meeting Nov. 2021</a:t>
            </a:r>
          </a:p>
        </p:txBody>
      </p:sp>
      <p:sp>
        <p:nvSpPr>
          <p:cNvPr id="5" name="Slide Number Placeholder 4"/>
          <p:cNvSpPr>
            <a:spLocks noGrp="1"/>
          </p:cNvSpPr>
          <p:nvPr>
            <p:ph type="sldNum" sz="quarter" idx="12"/>
          </p:nvPr>
        </p:nvSpPr>
        <p:spPr/>
        <p:txBody>
          <a:bodyPr/>
          <a:lstStyle/>
          <a:p>
            <a:fld id="{1D3C9839-AA0F-4FC0-B433-6D4C9F8DFC0C}" type="slidenum">
              <a:rPr lang="en-GB" smtClean="0"/>
              <a:t>‹Nr.›</a:t>
            </a:fld>
            <a:endParaRPr lang="en-GB"/>
          </a:p>
        </p:txBody>
      </p:sp>
    </p:spTree>
    <p:extLst>
      <p:ext uri="{BB962C8B-B14F-4D97-AF65-F5344CB8AC3E}">
        <p14:creationId xmlns:p14="http://schemas.microsoft.com/office/powerpoint/2010/main" val="14681902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p>
            <a:r>
              <a:rPr lang="en-GB"/>
              <a:t>Marcello Losasso–  WP4 – I.FAST OSC  Meeting Nov. 2021</a:t>
            </a:r>
          </a:p>
        </p:txBody>
      </p:sp>
      <p:sp>
        <p:nvSpPr>
          <p:cNvPr id="4" name="Slide Number Placeholder 3"/>
          <p:cNvSpPr>
            <a:spLocks noGrp="1"/>
          </p:cNvSpPr>
          <p:nvPr>
            <p:ph type="sldNum" sz="quarter" idx="12"/>
          </p:nvPr>
        </p:nvSpPr>
        <p:spPr/>
        <p:txBody>
          <a:bodyPr/>
          <a:lstStyle/>
          <a:p>
            <a:fld id="{1D3C9839-AA0F-4FC0-B433-6D4C9F8DFC0C}" type="slidenum">
              <a:rPr lang="en-GB" smtClean="0"/>
              <a:t>‹Nr.›</a:t>
            </a:fld>
            <a:endParaRPr lang="en-GB"/>
          </a:p>
        </p:txBody>
      </p:sp>
    </p:spTree>
    <p:extLst>
      <p:ext uri="{BB962C8B-B14F-4D97-AF65-F5344CB8AC3E}">
        <p14:creationId xmlns:p14="http://schemas.microsoft.com/office/powerpoint/2010/main" val="98555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a:t>Marcello Losasso–  WP4 – I.FAST OSC  Meeting Nov. 2021</a:t>
            </a:r>
          </a:p>
        </p:txBody>
      </p:sp>
      <p:sp>
        <p:nvSpPr>
          <p:cNvPr id="7" name="Slide Number Placeholder 6"/>
          <p:cNvSpPr>
            <a:spLocks noGrp="1"/>
          </p:cNvSpPr>
          <p:nvPr>
            <p:ph type="sldNum" sz="quarter" idx="12"/>
          </p:nvPr>
        </p:nvSpPr>
        <p:spPr/>
        <p:txBody>
          <a:bodyPr/>
          <a:lstStyle/>
          <a:p>
            <a:fld id="{1D3C9839-AA0F-4FC0-B433-6D4C9F8DFC0C}" type="slidenum">
              <a:rPr lang="en-GB" smtClean="0"/>
              <a:t>‹Nr.›</a:t>
            </a:fld>
            <a:endParaRPr lang="en-GB"/>
          </a:p>
        </p:txBody>
      </p:sp>
    </p:spTree>
    <p:extLst>
      <p:ext uri="{BB962C8B-B14F-4D97-AF65-F5344CB8AC3E}">
        <p14:creationId xmlns:p14="http://schemas.microsoft.com/office/powerpoint/2010/main" val="37321809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a:t>Marcello Losasso–  WP4 – I.FAST OSC  Meeting Nov. 2021</a:t>
            </a:r>
          </a:p>
        </p:txBody>
      </p:sp>
      <p:sp>
        <p:nvSpPr>
          <p:cNvPr id="7" name="Slide Number Placeholder 6"/>
          <p:cNvSpPr>
            <a:spLocks noGrp="1"/>
          </p:cNvSpPr>
          <p:nvPr>
            <p:ph type="sldNum" sz="quarter" idx="12"/>
          </p:nvPr>
        </p:nvSpPr>
        <p:spPr/>
        <p:txBody>
          <a:bodyPr/>
          <a:lstStyle/>
          <a:p>
            <a:fld id="{1D3C9839-AA0F-4FC0-B433-6D4C9F8DFC0C}" type="slidenum">
              <a:rPr lang="en-GB" smtClean="0"/>
              <a:t>‹Nr.›</a:t>
            </a:fld>
            <a:endParaRPr lang="en-GB"/>
          </a:p>
        </p:txBody>
      </p:sp>
    </p:spTree>
    <p:extLst>
      <p:ext uri="{BB962C8B-B14F-4D97-AF65-F5344CB8AC3E}">
        <p14:creationId xmlns:p14="http://schemas.microsoft.com/office/powerpoint/2010/main" val="12605134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Marcello Losasso–  WP4 – I.FAST OSC  Meeting Nov. 2021</a:t>
            </a:r>
          </a:p>
        </p:txBody>
      </p:sp>
      <p:sp>
        <p:nvSpPr>
          <p:cNvPr id="6" name="Slide Number Placeholder 5"/>
          <p:cNvSpPr>
            <a:spLocks noGrp="1"/>
          </p:cNvSpPr>
          <p:nvPr>
            <p:ph type="sldNum" sz="quarter" idx="12"/>
          </p:nvPr>
        </p:nvSpPr>
        <p:spPr/>
        <p:txBody>
          <a:bodyPr/>
          <a:lstStyle/>
          <a:p>
            <a:fld id="{1D3C9839-AA0F-4FC0-B433-6D4C9F8DFC0C}" type="slidenum">
              <a:rPr lang="en-GB" smtClean="0"/>
              <a:t>‹Nr.›</a:t>
            </a:fld>
            <a:endParaRPr lang="en-GB"/>
          </a:p>
        </p:txBody>
      </p:sp>
    </p:spTree>
    <p:extLst>
      <p:ext uri="{BB962C8B-B14F-4D97-AF65-F5344CB8AC3E}">
        <p14:creationId xmlns:p14="http://schemas.microsoft.com/office/powerpoint/2010/main" val="37449844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Cover">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stretch>
            <a:fillRect/>
          </a:stretch>
        </p:blipFill>
        <p:spPr>
          <a:xfrm>
            <a:off x="-2" y="0"/>
            <a:ext cx="12240000" cy="6879819"/>
          </a:xfrm>
          <a:prstGeom prst="rect">
            <a:avLst/>
          </a:prstGeom>
        </p:spPr>
      </p:pic>
      <p:sp>
        <p:nvSpPr>
          <p:cNvPr id="11" name="Rectangle 10"/>
          <p:cNvSpPr/>
          <p:nvPr userDrawn="1"/>
        </p:nvSpPr>
        <p:spPr>
          <a:xfrm>
            <a:off x="0" y="0"/>
            <a:ext cx="12240000" cy="6879600"/>
          </a:xfrm>
          <a:prstGeom prst="rect">
            <a:avLst/>
          </a:prstGeom>
          <a:blipFill dpi="0" rotWithShape="1">
            <a:blip r:embed="rId3">
              <a:alphaModFix amt="20000"/>
            </a:blip>
            <a:srcRect/>
            <a:stretch>
              <a:fillRect t="-9305" b="-9305"/>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p:cNvPicPr>
            <a:picLocks noChangeAspect="1"/>
          </p:cNvPicPr>
          <p:nvPr userDrawn="1"/>
        </p:nvPicPr>
        <p:blipFill>
          <a:blip r:embed="rId4"/>
          <a:stretch>
            <a:fillRect/>
          </a:stretch>
        </p:blipFill>
        <p:spPr>
          <a:xfrm>
            <a:off x="344787" y="556840"/>
            <a:ext cx="2131621" cy="1215976"/>
          </a:xfrm>
          <a:prstGeom prst="rect">
            <a:avLst/>
          </a:prstGeom>
        </p:spPr>
      </p:pic>
      <p:pic>
        <p:nvPicPr>
          <p:cNvPr id="9" name="Picture 8"/>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064867" y="5816297"/>
            <a:ext cx="648072" cy="432048"/>
          </a:xfrm>
          <a:prstGeom prst="rect">
            <a:avLst/>
          </a:prstGeom>
        </p:spPr>
      </p:pic>
      <p:sp>
        <p:nvSpPr>
          <p:cNvPr id="10" name="Rectangle 9"/>
          <p:cNvSpPr/>
          <p:nvPr userDrawn="1"/>
        </p:nvSpPr>
        <p:spPr>
          <a:xfrm>
            <a:off x="1784947" y="5755322"/>
            <a:ext cx="5031133" cy="553998"/>
          </a:xfrm>
          <a:prstGeom prst="rect">
            <a:avLst/>
          </a:prstGeom>
        </p:spPr>
        <p:txBody>
          <a:bodyPr wrap="square" anchor="ctr">
            <a:spAutoFit/>
          </a:bodyPr>
          <a:lstStyle/>
          <a:p>
            <a:pPr algn="l">
              <a:lnSpc>
                <a:spcPct val="150000"/>
              </a:lnSpc>
            </a:pPr>
            <a:r>
              <a:rPr lang="en-GB" sz="1000" b="0" i="0" kern="1200" dirty="0">
                <a:solidFill>
                  <a:schemeClr val="bg1"/>
                </a:solidFill>
                <a:effectLst/>
                <a:latin typeface="Montserrat" panose="00000500000000000000" pitchFamily="2" charset="0"/>
                <a:ea typeface="+mn-ea"/>
                <a:cs typeface="Arial" panose="020B0604020202020204" pitchFamily="34" charset="0"/>
              </a:rPr>
              <a:t>This project has received funding from the European Union’s Horizon 2020 Research and Innovation programme under GA No 101004730.</a:t>
            </a:r>
            <a:endParaRPr lang="en-GB" sz="800" dirty="0">
              <a:solidFill>
                <a:schemeClr val="bg1"/>
              </a:solidFill>
              <a:latin typeface="Montserrat" panose="00000500000000000000" pitchFamily="2" charset="0"/>
              <a:cs typeface="Arial" panose="020B0604020202020204" pitchFamily="34" charset="0"/>
            </a:endParaRPr>
          </a:p>
        </p:txBody>
      </p:sp>
    </p:spTree>
    <p:extLst>
      <p:ext uri="{BB962C8B-B14F-4D97-AF65-F5344CB8AC3E}">
        <p14:creationId xmlns:p14="http://schemas.microsoft.com/office/powerpoint/2010/main" val="14426453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1" y="365125"/>
            <a:ext cx="76835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Marcello Losasso–  WP4 – I.FAST OSC  Meeting Nov. 2021</a:t>
            </a:r>
          </a:p>
        </p:txBody>
      </p:sp>
      <p:sp>
        <p:nvSpPr>
          <p:cNvPr id="6" name="Slide Number Placeholder 5"/>
          <p:cNvSpPr>
            <a:spLocks noGrp="1"/>
          </p:cNvSpPr>
          <p:nvPr>
            <p:ph type="sldNum" sz="quarter" idx="12"/>
          </p:nvPr>
        </p:nvSpPr>
        <p:spPr/>
        <p:txBody>
          <a:bodyPr/>
          <a:lstStyle/>
          <a:p>
            <a:fld id="{1D3C9839-AA0F-4FC0-B433-6D4C9F8DFC0C}" type="slidenum">
              <a:rPr lang="en-GB" smtClean="0"/>
              <a:t>‹Nr.›</a:t>
            </a:fld>
            <a:endParaRPr lang="en-GB"/>
          </a:p>
        </p:txBody>
      </p:sp>
    </p:spTree>
    <p:extLst>
      <p:ext uri="{BB962C8B-B14F-4D97-AF65-F5344CB8AC3E}">
        <p14:creationId xmlns:p14="http://schemas.microsoft.com/office/powerpoint/2010/main" val="38405673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Content Placeholder 2"/>
          <p:cNvSpPr>
            <a:spLocks noGrp="1"/>
          </p:cNvSpPr>
          <p:nvPr>
            <p:ph idx="1"/>
          </p:nvPr>
        </p:nvSpPr>
        <p:spPr>
          <a:xfrm>
            <a:off x="838200" y="1825625"/>
            <a:ext cx="10515600" cy="376361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US"/>
              <a:t>Marcello Losasso–  WP4 – I.FAST OSC  Meeting Nov. 2021</a:t>
            </a:r>
            <a:endParaRPr lang="en-US" dirty="0"/>
          </a:p>
        </p:txBody>
      </p:sp>
      <p:sp>
        <p:nvSpPr>
          <p:cNvPr id="11"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‹Nr.›</a:t>
            </a:fld>
            <a:endParaRPr lang="en-US"/>
          </a:p>
        </p:txBody>
      </p:sp>
      <p:pic>
        <p:nvPicPr>
          <p:cNvPr id="4" name="Picture 3"/>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8576564" y="3261320"/>
            <a:ext cx="6895511" cy="335360"/>
          </a:xfrm>
          <a:prstGeom prst="rect">
            <a:avLst/>
          </a:prstGeom>
        </p:spPr>
      </p:pic>
      <p:pic>
        <p:nvPicPr>
          <p:cNvPr id="13" name="Pictur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4556086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 Two Boxe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Content Placeholder 2"/>
          <p:cNvSpPr>
            <a:spLocks noGrp="1"/>
          </p:cNvSpPr>
          <p:nvPr>
            <p:ph sz="half" idx="1"/>
          </p:nvPr>
        </p:nvSpPr>
        <p:spPr>
          <a:xfrm>
            <a:off x="838200" y="1825625"/>
            <a:ext cx="5181600" cy="376361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376361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US"/>
              <a:t>Marcello Losasso–  WP4 – I.FAST OSC  Meeting Nov. 2021</a:t>
            </a:r>
            <a:endParaRPr lang="en-US" dirty="0"/>
          </a:p>
        </p:txBody>
      </p:sp>
      <p:sp>
        <p:nvSpPr>
          <p:cNvPr id="14"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‹Nr.›</a:t>
            </a:fld>
            <a:endParaRPr lang="en-US"/>
          </a:p>
        </p:txBody>
      </p:sp>
      <p:pic>
        <p:nvPicPr>
          <p:cNvPr id="15" name="Picture 14"/>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8576564" y="3261320"/>
            <a:ext cx="6895511" cy="335360"/>
          </a:xfrm>
          <a:prstGeom prst="rect">
            <a:avLst/>
          </a:prstGeom>
        </p:spPr>
      </p:pic>
      <p:pic>
        <p:nvPicPr>
          <p:cNvPr id="18" name="Picture 1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777596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365125"/>
            <a:ext cx="10515600" cy="1325563"/>
          </a:xfrm>
        </p:spPr>
        <p:txBody>
          <a:bodyPr/>
          <a:lstStyle>
            <a:lvl1pPr>
              <a:defRPr/>
            </a:lvl1pPr>
          </a:lstStyle>
          <a:p>
            <a:r>
              <a:rPr lang="en-US" dirty="0"/>
              <a:t>Click to add title</a:t>
            </a:r>
          </a:p>
        </p:txBody>
      </p:sp>
      <p:sp>
        <p:nvSpPr>
          <p:cNvPr id="3" name="Text Placeholder 2"/>
          <p:cNvSpPr>
            <a:spLocks noGrp="1"/>
          </p:cNvSpPr>
          <p:nvPr>
            <p:ph type="body" idx="1" hasCustomPrompt="1"/>
          </p:nvPr>
        </p:nvSpPr>
        <p:spPr>
          <a:xfrm>
            <a:off x="839788" y="1681163"/>
            <a:ext cx="5157787" cy="823912"/>
          </a:xfrm>
        </p:spPr>
        <p:txBody>
          <a:bodyPr anchor="b"/>
          <a:lstStyle>
            <a:lvl1pPr marL="0" indent="0">
              <a:buNone/>
              <a:defRPr sz="2400" b="0">
                <a:latin typeface="Montserrat SemiBold" panose="000007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add subtitle</a:t>
            </a:r>
          </a:p>
        </p:txBody>
      </p:sp>
      <p:sp>
        <p:nvSpPr>
          <p:cNvPr id="4" name="Content Placeholder 3"/>
          <p:cNvSpPr>
            <a:spLocks noGrp="1"/>
          </p:cNvSpPr>
          <p:nvPr>
            <p:ph sz="half" idx="2"/>
          </p:nvPr>
        </p:nvSpPr>
        <p:spPr>
          <a:xfrm>
            <a:off x="839788" y="2505075"/>
            <a:ext cx="5157787" cy="308416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hasCustomPrompt="1"/>
          </p:nvPr>
        </p:nvSpPr>
        <p:spPr>
          <a:xfrm>
            <a:off x="6172200" y="1681163"/>
            <a:ext cx="5183188" cy="823912"/>
          </a:xfrm>
        </p:spPr>
        <p:txBody>
          <a:bodyPr anchor="b"/>
          <a:lstStyle>
            <a:lvl1pPr marL="0" indent="0">
              <a:buNone/>
              <a:defRPr sz="2400" b="0">
                <a:latin typeface="Montserrat SemiBold" panose="000007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add subtitle</a:t>
            </a:r>
          </a:p>
        </p:txBody>
      </p:sp>
      <p:sp>
        <p:nvSpPr>
          <p:cNvPr id="6" name="Content Placeholder 5"/>
          <p:cNvSpPr>
            <a:spLocks noGrp="1"/>
          </p:cNvSpPr>
          <p:nvPr>
            <p:ph sz="quarter" idx="4"/>
          </p:nvPr>
        </p:nvSpPr>
        <p:spPr>
          <a:xfrm>
            <a:off x="6172200" y="2505075"/>
            <a:ext cx="5183188" cy="308416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US"/>
              <a:t>Marcello Losasso–  WP4 – I.FAST OSC  Meeting Nov. 2021</a:t>
            </a:r>
            <a:endParaRPr lang="en-US" dirty="0"/>
          </a:p>
        </p:txBody>
      </p:sp>
      <p:sp>
        <p:nvSpPr>
          <p:cNvPr id="16"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‹Nr.›</a:t>
            </a:fld>
            <a:endParaRPr lang="en-US"/>
          </a:p>
        </p:txBody>
      </p:sp>
      <p:pic>
        <p:nvPicPr>
          <p:cNvPr id="17" name="Picture 16"/>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8576564" y="3261320"/>
            <a:ext cx="6895511" cy="335360"/>
          </a:xfrm>
          <a:prstGeom prst="rect">
            <a:avLst/>
          </a:prstGeom>
        </p:spPr>
      </p:pic>
      <p:pic>
        <p:nvPicPr>
          <p:cNvPr id="20" name="Picture 1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9273067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457200"/>
            <a:ext cx="3932237" cy="1600200"/>
          </a:xfrm>
        </p:spPr>
        <p:txBody>
          <a:bodyPr anchor="b">
            <a:normAutofit/>
          </a:bodyPr>
          <a:lstStyle>
            <a:lvl1pPr>
              <a:defRPr sz="3000"/>
            </a:lvl1pPr>
          </a:lstStyle>
          <a:p>
            <a:r>
              <a:rPr lang="en-US" dirty="0"/>
              <a:t>Click to add title</a:t>
            </a:r>
          </a:p>
        </p:txBody>
      </p:sp>
      <p:sp>
        <p:nvSpPr>
          <p:cNvPr id="3" name="Content Placeholder 2"/>
          <p:cNvSpPr>
            <a:spLocks noGrp="1"/>
          </p:cNvSpPr>
          <p:nvPr>
            <p:ph idx="1"/>
          </p:nvPr>
        </p:nvSpPr>
        <p:spPr>
          <a:xfrm>
            <a:off x="5183188" y="457201"/>
            <a:ext cx="6172200" cy="512819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839788" y="2057399"/>
            <a:ext cx="3932237" cy="3528000"/>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13"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US"/>
              <a:t>Marcello Losasso–  WP4 – I.FAST OSC  Meeting Nov. 2021</a:t>
            </a:r>
            <a:endParaRPr lang="en-US" dirty="0"/>
          </a:p>
        </p:txBody>
      </p:sp>
      <p:sp>
        <p:nvSpPr>
          <p:cNvPr id="14"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‹Nr.›</a:t>
            </a:fld>
            <a:endParaRPr lang="en-US"/>
          </a:p>
        </p:txBody>
      </p:sp>
      <p:pic>
        <p:nvPicPr>
          <p:cNvPr id="15" name="Picture 14"/>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8576564" y="3261320"/>
            <a:ext cx="6895511" cy="335360"/>
          </a:xfrm>
          <a:prstGeom prst="rect">
            <a:avLst/>
          </a:prstGeom>
        </p:spPr>
      </p:pic>
      <p:pic>
        <p:nvPicPr>
          <p:cNvPr id="18" name="Picture 1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11117734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ortrait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178750" y="457200"/>
            <a:ext cx="6175050" cy="5116834"/>
          </a:xfrm>
        </p:spPr>
        <p:txBody>
          <a:bodyPr>
            <a:normAutofit/>
          </a:bodyPr>
          <a:lstStyle>
            <a:lvl1pPr marL="0" indent="0">
              <a:buNone/>
              <a:defRPr sz="3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15" name="Title 1"/>
          <p:cNvSpPr>
            <a:spLocks noGrp="1"/>
          </p:cNvSpPr>
          <p:nvPr>
            <p:ph type="title" hasCustomPrompt="1"/>
          </p:nvPr>
        </p:nvSpPr>
        <p:spPr>
          <a:xfrm>
            <a:off x="839788" y="457200"/>
            <a:ext cx="3932237" cy="1600200"/>
          </a:xfrm>
        </p:spPr>
        <p:txBody>
          <a:bodyPr anchor="b">
            <a:normAutofit/>
          </a:bodyPr>
          <a:lstStyle>
            <a:lvl1pPr>
              <a:defRPr sz="3000"/>
            </a:lvl1pPr>
          </a:lstStyle>
          <a:p>
            <a:r>
              <a:rPr lang="en-US" dirty="0"/>
              <a:t>Click to add title</a:t>
            </a:r>
          </a:p>
        </p:txBody>
      </p:sp>
      <p:sp>
        <p:nvSpPr>
          <p:cNvPr id="16" name="Text Placeholder 3"/>
          <p:cNvSpPr>
            <a:spLocks noGrp="1"/>
          </p:cNvSpPr>
          <p:nvPr>
            <p:ph type="body" sz="half" idx="2"/>
          </p:nvPr>
        </p:nvSpPr>
        <p:spPr>
          <a:xfrm>
            <a:off x="839788" y="2057400"/>
            <a:ext cx="3932237" cy="3516634"/>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12"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US"/>
              <a:t>Marcello Losasso–  WP4 – I.FAST OSC  Meeting Nov. 2021</a:t>
            </a:r>
            <a:endParaRPr lang="en-US" dirty="0"/>
          </a:p>
        </p:txBody>
      </p:sp>
      <p:sp>
        <p:nvSpPr>
          <p:cNvPr id="18"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‹Nr.›</a:t>
            </a:fld>
            <a:endParaRPr lang="en-US"/>
          </a:p>
        </p:txBody>
      </p:sp>
      <p:pic>
        <p:nvPicPr>
          <p:cNvPr id="22" name="Picture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29467745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ig Picture + Caption">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1775520" y="1268760"/>
            <a:ext cx="9361040" cy="3912840"/>
          </a:xfrm>
        </p:spPr>
        <p:txBody>
          <a:bodyPr>
            <a:normAutofit/>
          </a:bodyPr>
          <a:lstStyle>
            <a:lvl1pPr marL="0" indent="0">
              <a:buNone/>
              <a:defRPr sz="3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Espace réservé du texte 3"/>
          <p:cNvSpPr>
            <a:spLocks noGrp="1"/>
          </p:cNvSpPr>
          <p:nvPr>
            <p:ph type="body" sz="half" idx="2" hasCustomPrompt="1"/>
          </p:nvPr>
        </p:nvSpPr>
        <p:spPr>
          <a:xfrm>
            <a:off x="1069048" y="5390488"/>
            <a:ext cx="6629333" cy="195262"/>
          </a:xfrm>
        </p:spPr>
        <p:txBody>
          <a:bodyPr anchor="ctr"/>
          <a:lstStyle>
            <a:lvl1pPr marL="0" indent="0">
              <a:buNone/>
              <a:defRPr sz="1400" baseline="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dirty="0"/>
              <a:t>Click to </a:t>
            </a:r>
            <a:r>
              <a:rPr lang="fr-FR" dirty="0" err="1"/>
              <a:t>add</a:t>
            </a:r>
            <a:r>
              <a:rPr lang="fr-FR" dirty="0"/>
              <a:t> </a:t>
            </a:r>
            <a:r>
              <a:rPr lang="fr-FR" dirty="0" err="1"/>
              <a:t>caption</a:t>
            </a:r>
            <a:endParaRPr lang="fr-FR" dirty="0"/>
          </a:p>
        </p:txBody>
      </p:sp>
      <p:sp>
        <p:nvSpPr>
          <p:cNvPr id="13" name="Titre 1"/>
          <p:cNvSpPr>
            <a:spLocks noGrp="1"/>
          </p:cNvSpPr>
          <p:nvPr>
            <p:ph type="title" hasCustomPrompt="1"/>
          </p:nvPr>
        </p:nvSpPr>
        <p:spPr>
          <a:xfrm>
            <a:off x="1069049" y="555625"/>
            <a:ext cx="10067512" cy="561974"/>
          </a:xfrm>
        </p:spPr>
        <p:txBody>
          <a:bodyPr/>
          <a:lstStyle>
            <a:lvl1pPr>
              <a:defRPr/>
            </a:lvl1pPr>
          </a:lstStyle>
          <a:p>
            <a:r>
              <a:rPr lang="fr-FR" dirty="0"/>
              <a:t>Click to </a:t>
            </a:r>
            <a:r>
              <a:rPr lang="fr-FR" dirty="0" err="1"/>
              <a:t>add</a:t>
            </a:r>
            <a:r>
              <a:rPr lang="fr-FR" dirty="0"/>
              <a:t> </a:t>
            </a:r>
            <a:r>
              <a:rPr lang="fr-FR" dirty="0" err="1"/>
              <a:t>title</a:t>
            </a:r>
            <a:endParaRPr lang="en-GB" dirty="0"/>
          </a:p>
        </p:txBody>
      </p:sp>
      <p:sp>
        <p:nvSpPr>
          <p:cNvPr id="16"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US"/>
              <a:t>Marcello Losasso–  WP4 – I.FAST OSC  Meeting Nov. 2021</a:t>
            </a:r>
            <a:endParaRPr lang="en-US" dirty="0"/>
          </a:p>
        </p:txBody>
      </p:sp>
      <p:sp>
        <p:nvSpPr>
          <p:cNvPr id="17"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‹Nr.›</a:t>
            </a:fld>
            <a:endParaRPr lang="en-US"/>
          </a:p>
        </p:txBody>
      </p:sp>
      <p:pic>
        <p:nvPicPr>
          <p:cNvPr id="21" name="Picture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12303578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US"/>
              <a:t>Marcello Losasso–  WP4 – I.FAST OSC  Meeting Nov. 2021</a:t>
            </a:r>
            <a:endParaRPr lang="en-US" dirty="0"/>
          </a:p>
        </p:txBody>
      </p:sp>
      <p:sp>
        <p:nvSpPr>
          <p:cNvPr id="7"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‹Nr.›</a:t>
            </a:fld>
            <a:endParaRPr lang="en-US"/>
          </a:p>
        </p:txBody>
      </p:sp>
      <p:pic>
        <p:nvPicPr>
          <p:cNvPr id="8" name="Picture 7"/>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8576564" y="3261320"/>
            <a:ext cx="6895511" cy="335360"/>
          </a:xfrm>
          <a:prstGeom prst="rect">
            <a:avLst/>
          </a:prstGeom>
        </p:spPr>
      </p:pic>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7664961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000">
                <a:solidFill>
                  <a:schemeClr val="tx1">
                    <a:tint val="75000"/>
                  </a:schemeClr>
                </a:solidFill>
                <a:latin typeface="Montserrat" panose="00000500000000000000" pitchFamily="2" charset="0"/>
              </a:defRPr>
            </a:lvl1pPr>
          </a:lstStyle>
          <a:p>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000">
                <a:solidFill>
                  <a:schemeClr val="tx1">
                    <a:tint val="75000"/>
                  </a:schemeClr>
                </a:solidFill>
                <a:latin typeface="Montserrat" panose="00000500000000000000" pitchFamily="2" charset="0"/>
              </a:defRPr>
            </a:lvl1pPr>
          </a:lstStyle>
          <a:p>
            <a:r>
              <a:rPr lang="en-US"/>
              <a:t>Marcello Losasso–  WP4 – I.FAST OSC  Meeting Nov. 2021</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00">
                <a:solidFill>
                  <a:schemeClr val="tx1">
                    <a:tint val="75000"/>
                  </a:schemeClr>
                </a:solidFill>
                <a:latin typeface="Montserrat" panose="00000500000000000000" pitchFamily="2" charset="0"/>
              </a:defRPr>
            </a:lvl1pPr>
          </a:lstStyle>
          <a:p>
            <a:fld id="{F7A1A58B-7BA1-7E42-8231-6D1CB1C760B1}" type="slidenum">
              <a:rPr lang="en-US" smtClean="0"/>
              <a:pPr/>
              <a:t>‹Nr.›</a:t>
            </a:fld>
            <a:endParaRPr lang="en-US"/>
          </a:p>
        </p:txBody>
      </p:sp>
    </p:spTree>
    <p:extLst>
      <p:ext uri="{BB962C8B-B14F-4D97-AF65-F5344CB8AC3E}">
        <p14:creationId xmlns:p14="http://schemas.microsoft.com/office/powerpoint/2010/main" val="947968824"/>
      </p:ext>
    </p:extLst>
  </p:cSld>
  <p:clrMap bg1="lt1" tx1="dk1" bg2="lt2" tx2="dk2" accent1="accent1" accent2="accent2" accent3="accent3" accent4="accent4" accent5="accent5" accent6="accent6" hlink="hlink" folHlink="folHlink"/>
  <p:sldLayoutIdLst>
    <p:sldLayoutId id="2147483708" r:id="rId1"/>
    <p:sldLayoutId id="2147483711" r:id="rId2"/>
    <p:sldLayoutId id="2147483694" r:id="rId3"/>
    <p:sldLayoutId id="2147483696" r:id="rId4"/>
    <p:sldLayoutId id="2147483697" r:id="rId5"/>
    <p:sldLayoutId id="2147483700" r:id="rId6"/>
    <p:sldLayoutId id="2147483701" r:id="rId7"/>
    <p:sldLayoutId id="2147483710" r:id="rId8"/>
    <p:sldLayoutId id="2147483699" r:id="rId9"/>
  </p:sldLayoutIdLst>
  <p:hf hdr="0" dt="0"/>
  <p:txStyles>
    <p:titleStyle>
      <a:lvl1pPr algn="l" defTabSz="914400" rtl="0" eaLnBrk="1" latinLnBrk="0" hangingPunct="1">
        <a:lnSpc>
          <a:spcPct val="90000"/>
        </a:lnSpc>
        <a:spcBef>
          <a:spcPct val="0"/>
        </a:spcBef>
        <a:buNone/>
        <a:defRPr sz="4000" kern="1200">
          <a:solidFill>
            <a:schemeClr val="accent5"/>
          </a:solidFill>
          <a:latin typeface="Montserrat ExtraBold" panose="00000900000000000000" pitchFamily="2" charset="0"/>
          <a:ea typeface="+mj-ea"/>
          <a:cs typeface="+mj-cs"/>
        </a:defRPr>
      </a:lvl1pPr>
    </p:titleStyle>
    <p:body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Marcello Losasso–  WP4 – I.FAST OSC  Meeting Nov. 2021</a:t>
            </a:r>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3C9839-AA0F-4FC0-B433-6D4C9F8DFC0C}" type="slidenum">
              <a:rPr lang="en-GB" smtClean="0"/>
              <a:t>‹Nr.›</a:t>
            </a:fld>
            <a:endParaRPr lang="en-GB"/>
          </a:p>
        </p:txBody>
      </p:sp>
    </p:spTree>
    <p:extLst>
      <p:ext uri="{BB962C8B-B14F-4D97-AF65-F5344CB8AC3E}">
        <p14:creationId xmlns:p14="http://schemas.microsoft.com/office/powerpoint/2010/main" val="3856041133"/>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8.xml"/><Relationship Id="rId1" Type="http://schemas.openxmlformats.org/officeDocument/2006/relationships/slideLayout" Target="../slideLayouts/slideLayout9.xml"/><Relationship Id="rId4" Type="http://schemas.openxmlformats.org/officeDocument/2006/relationships/image" Target="../media/image30.png"/></Relationships>
</file>

<file path=ppt/slides/_rels/slide1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9.xml"/><Relationship Id="rId1" Type="http://schemas.openxmlformats.org/officeDocument/2006/relationships/slideLayout" Target="../slideLayouts/slideLayout9.xml"/><Relationship Id="rId4" Type="http://schemas.openxmlformats.org/officeDocument/2006/relationships/image" Target="../media/image32.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2.xml"/><Relationship Id="rId1" Type="http://schemas.openxmlformats.org/officeDocument/2006/relationships/slideLayout" Target="../slideLayouts/slideLayout9.xml"/><Relationship Id="rId5" Type="http://schemas.openxmlformats.org/officeDocument/2006/relationships/image" Target="../media/image35.jpeg"/><Relationship Id="rId4" Type="http://schemas.openxmlformats.org/officeDocument/2006/relationships/image" Target="../media/image34.png"/></Relationships>
</file>

<file path=ppt/slides/_rels/slide15.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3.xml"/><Relationship Id="rId1" Type="http://schemas.openxmlformats.org/officeDocument/2006/relationships/slideLayout" Target="../slideLayouts/slideLayout9.xml"/><Relationship Id="rId5" Type="http://schemas.openxmlformats.org/officeDocument/2006/relationships/image" Target="../media/image38.jpeg"/><Relationship Id="rId4" Type="http://schemas.openxmlformats.org/officeDocument/2006/relationships/image" Target="../media/image37.jpeg"/></Relationships>
</file>

<file path=ppt/slides/_rels/slide1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4.xml"/><Relationship Id="rId1" Type="http://schemas.openxmlformats.org/officeDocument/2006/relationships/slideLayout" Target="../slideLayouts/slideLayout9.xml"/><Relationship Id="rId6" Type="http://schemas.microsoft.com/office/2007/relationships/hdphoto" Target="../media/hdphoto1.wdp"/><Relationship Id="rId5" Type="http://schemas.openxmlformats.org/officeDocument/2006/relationships/image" Target="../media/image22.png"/><Relationship Id="rId4" Type="http://schemas.microsoft.com/office/2007/relationships/hdphoto" Target="../media/hdphoto2.wdp"/></Relationships>
</file>

<file path=ppt/slides/_rels/slide1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openxmlformats.org/officeDocument/2006/relationships/image" Target="../media/image11.emf"/></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9.xml"/><Relationship Id="rId4" Type="http://schemas.openxmlformats.org/officeDocument/2006/relationships/image" Target="../media/image13.jpeg"/></Relationships>
</file>

<file path=ppt/slides/_rels/slide4.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9.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21.png"/></Relationships>
</file>

<file path=ppt/slides/_rels/slide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6.png"/><Relationship Id="rId1" Type="http://schemas.openxmlformats.org/officeDocument/2006/relationships/slideLayout" Target="../slideLayouts/slideLayout9.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9.xml"/><Relationship Id="rId4" Type="http://schemas.openxmlformats.org/officeDocument/2006/relationships/image" Target="../media/image24.png"/></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xml"/><Relationship Id="rId1" Type="http://schemas.openxmlformats.org/officeDocument/2006/relationships/slideLayout" Target="../slideLayouts/slideLayout9.xml"/><Relationship Id="rId5" Type="http://schemas.openxmlformats.org/officeDocument/2006/relationships/image" Target="../media/image27.jpeg"/><Relationship Id="rId4" Type="http://schemas.openxmlformats.org/officeDocument/2006/relationships/image" Target="../media/image26.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1</a:t>
            </a:fld>
            <a:endParaRPr lang="en-US"/>
          </a:p>
        </p:txBody>
      </p:sp>
      <p:sp>
        <p:nvSpPr>
          <p:cNvPr id="9" name="Rectangle 8">
            <a:extLst>
              <a:ext uri="{FF2B5EF4-FFF2-40B4-BE49-F238E27FC236}">
                <a16:creationId xmlns:a16="http://schemas.microsoft.com/office/drawing/2014/main" id="{622F538D-C17E-394C-B24E-643F878DBE2A}"/>
              </a:ext>
            </a:extLst>
          </p:cNvPr>
          <p:cNvSpPr/>
          <p:nvPr/>
        </p:nvSpPr>
        <p:spPr>
          <a:xfrm>
            <a:off x="1561407" y="363673"/>
            <a:ext cx="9069184" cy="356938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0991D1"/>
                </a:solidFill>
                <a:latin typeface="Arial" panose="020B0604020202020204" pitchFamily="34" charset="0"/>
                <a:ea typeface="Tahoma" panose="020B0604030504040204" pitchFamily="34" charset="0"/>
                <a:cs typeface="Arial" panose="020B0604020202020204" pitchFamily="34" charset="0"/>
              </a:rPr>
              <a:t>IFAST IIF PITCH </a:t>
            </a:r>
          </a:p>
          <a:p>
            <a:pPr algn="ctr"/>
            <a:endParaRPr lang="en-US" sz="2400" dirty="0">
              <a:solidFill>
                <a:schemeClr val="tx1"/>
              </a:solidFill>
              <a:latin typeface="Arial" panose="020B0604020202020204" pitchFamily="34" charset="0"/>
              <a:ea typeface="Tahoma" panose="020B0604030504040204" pitchFamily="34" charset="0"/>
              <a:cs typeface="Arial" panose="020B0604020202020204" pitchFamily="34" charset="0"/>
            </a:endParaRPr>
          </a:p>
          <a:p>
            <a:pPr algn="ctr"/>
            <a:r>
              <a:rPr lang="en-US" sz="2400" dirty="0">
                <a:solidFill>
                  <a:schemeClr val="tx1"/>
                </a:solidFill>
                <a:latin typeface="Arial" panose="020B0604020202020204" pitchFamily="34" charset="0"/>
                <a:ea typeface="Tahoma" panose="020B0604030504040204" pitchFamily="34" charset="0"/>
                <a:cs typeface="Arial" panose="020B0604020202020204" pitchFamily="34" charset="0"/>
              </a:rPr>
              <a:t>Demonstration of additive manufacturing for large and complex shaped vacuum chambers by Plasma Metal Deposition (PMD®) </a:t>
            </a:r>
          </a:p>
          <a:p>
            <a:pPr algn="ctr"/>
            <a:r>
              <a:rPr lang="en-US" sz="2400" dirty="0">
                <a:solidFill>
                  <a:schemeClr val="tx1"/>
                </a:solidFill>
                <a:latin typeface="Arial" panose="020B0604020202020204" pitchFamily="34" charset="0"/>
                <a:ea typeface="Tahoma" panose="020B0604030504040204" pitchFamily="34" charset="0"/>
                <a:cs typeface="Arial" panose="020B0604020202020204" pitchFamily="34" charset="0"/>
              </a:rPr>
              <a:t>	</a:t>
            </a:r>
          </a:p>
          <a:p>
            <a:pPr algn="ctr"/>
            <a:r>
              <a:rPr lang="en-US" sz="2400" dirty="0">
                <a:solidFill>
                  <a:schemeClr val="tx1"/>
                </a:solidFill>
                <a:latin typeface="Arial" panose="020B0604020202020204" pitchFamily="34" charset="0"/>
                <a:ea typeface="Tahoma" panose="020B0604030504040204" pitchFamily="34" charset="0"/>
                <a:cs typeface="Arial" panose="020B0604020202020204" pitchFamily="34" charset="0"/>
              </a:rPr>
              <a:t>RHP Technology GmbH (I-FAST partner) </a:t>
            </a:r>
          </a:p>
          <a:p>
            <a:pPr algn="ctr"/>
            <a:endParaRPr lang="en-US" sz="2400" dirty="0">
              <a:solidFill>
                <a:schemeClr val="tx1"/>
              </a:solidFill>
              <a:latin typeface="Arial" panose="020B0604020202020204" pitchFamily="34" charset="0"/>
              <a:ea typeface="Tahoma" panose="020B0604030504040204" pitchFamily="34" charset="0"/>
              <a:cs typeface="Arial" panose="020B0604020202020204" pitchFamily="34" charset="0"/>
            </a:endParaRPr>
          </a:p>
          <a:p>
            <a:pPr algn="ctr"/>
            <a:r>
              <a:rPr lang="en-US" sz="2400" dirty="0">
                <a:solidFill>
                  <a:schemeClr val="tx1"/>
                </a:solidFill>
                <a:latin typeface="Arial" panose="020B0604020202020204" pitchFamily="34" charset="0"/>
                <a:ea typeface="Tahoma" panose="020B0604030504040204" pitchFamily="34" charset="0"/>
                <a:cs typeface="Arial" panose="020B0604020202020204" pitchFamily="34" charset="0"/>
              </a:rPr>
              <a:t>Company Partner: SBI GmbH</a:t>
            </a:r>
          </a:p>
          <a:p>
            <a:pPr algn="ctr"/>
            <a:endParaRPr lang="en-US" sz="2400" dirty="0">
              <a:solidFill>
                <a:schemeClr val="tx1"/>
              </a:solidFill>
              <a:latin typeface="Arial" panose="020B0604020202020204" pitchFamily="34" charset="0"/>
              <a:ea typeface="Tahoma" panose="020B0604030504040204" pitchFamily="34" charset="0"/>
              <a:cs typeface="Arial" panose="020B0604020202020204" pitchFamily="34" charset="0"/>
            </a:endParaRPr>
          </a:p>
        </p:txBody>
      </p:sp>
      <p:sp>
        <p:nvSpPr>
          <p:cNvPr id="11" name="Rectangle 10">
            <a:extLst>
              <a:ext uri="{FF2B5EF4-FFF2-40B4-BE49-F238E27FC236}">
                <a16:creationId xmlns:a16="http://schemas.microsoft.com/office/drawing/2014/main" id="{628E5ADA-809B-FE4E-881A-AD8924F73555}"/>
              </a:ext>
            </a:extLst>
          </p:cNvPr>
          <p:cNvSpPr/>
          <p:nvPr/>
        </p:nvSpPr>
        <p:spPr>
          <a:xfrm>
            <a:off x="8400256" y="4825452"/>
            <a:ext cx="3105546" cy="16908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b="1" u="sng" dirty="0">
                <a:solidFill>
                  <a:srgbClr val="FF0000"/>
                </a:solidFill>
                <a:latin typeface="Arial" panose="020B0604020202020204" pitchFamily="34" charset="0"/>
                <a:ea typeface="Tahoma" panose="020B0604030504040204" pitchFamily="34" charset="0"/>
                <a:cs typeface="Arial" panose="020B0604020202020204" pitchFamily="34" charset="0"/>
              </a:rPr>
              <a:t>Submitted by:</a:t>
            </a:r>
          </a:p>
          <a:p>
            <a:pPr algn="r"/>
            <a:r>
              <a:rPr lang="en-US" b="1" dirty="0">
                <a:solidFill>
                  <a:srgbClr val="FF0000"/>
                </a:solidFill>
                <a:latin typeface="Arial" panose="020B0604020202020204" pitchFamily="34" charset="0"/>
                <a:ea typeface="Tahoma" panose="020B0604030504040204" pitchFamily="34" charset="0"/>
                <a:cs typeface="Arial" panose="020B0604020202020204" pitchFamily="34" charset="0"/>
              </a:rPr>
              <a:t>Dr. Erich Neubauer</a:t>
            </a:r>
          </a:p>
          <a:p>
            <a:pPr algn="r"/>
            <a:r>
              <a:rPr lang="en-US" b="1" dirty="0">
                <a:solidFill>
                  <a:srgbClr val="FF0000"/>
                </a:solidFill>
                <a:latin typeface="Arial" panose="020B0604020202020204" pitchFamily="34" charset="0"/>
                <a:ea typeface="Tahoma" panose="020B0604030504040204" pitchFamily="34" charset="0"/>
                <a:cs typeface="Arial" panose="020B0604020202020204" pitchFamily="34" charset="0"/>
              </a:rPr>
              <a:t>RHP Technology GmbH</a:t>
            </a:r>
          </a:p>
        </p:txBody>
      </p:sp>
      <p:pic>
        <p:nvPicPr>
          <p:cNvPr id="3" name="Grafik 2">
            <a:extLst>
              <a:ext uri="{FF2B5EF4-FFF2-40B4-BE49-F238E27FC236}">
                <a16:creationId xmlns:a16="http://schemas.microsoft.com/office/drawing/2014/main" id="{838237DC-6086-CB87-56BC-AF2DE76697D0}"/>
              </a:ext>
            </a:extLst>
          </p:cNvPr>
          <p:cNvPicPr>
            <a:picLocks noChangeAspect="1"/>
          </p:cNvPicPr>
          <p:nvPr/>
        </p:nvPicPr>
        <p:blipFill>
          <a:blip r:embed="rId3"/>
          <a:stretch>
            <a:fillRect/>
          </a:stretch>
        </p:blipFill>
        <p:spPr>
          <a:xfrm>
            <a:off x="4511824" y="4912079"/>
            <a:ext cx="3632200" cy="609600"/>
          </a:xfrm>
          <a:prstGeom prst="rect">
            <a:avLst/>
          </a:prstGeom>
        </p:spPr>
      </p:pic>
    </p:spTree>
    <p:extLst>
      <p:ext uri="{BB962C8B-B14F-4D97-AF65-F5344CB8AC3E}">
        <p14:creationId xmlns:p14="http://schemas.microsoft.com/office/powerpoint/2010/main" val="12051249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10</a:t>
            </a:fld>
            <a:endParaRPr lang="en-US"/>
          </a:p>
        </p:txBody>
      </p:sp>
      <p:sp>
        <p:nvSpPr>
          <p:cNvPr id="3" name="TextBox 2">
            <a:extLst>
              <a:ext uri="{FF2B5EF4-FFF2-40B4-BE49-F238E27FC236}">
                <a16:creationId xmlns:a16="http://schemas.microsoft.com/office/drawing/2014/main" id="{E124B7A6-4171-4848-B6C3-F6E6438B9927}"/>
              </a:ext>
            </a:extLst>
          </p:cNvPr>
          <p:cNvSpPr txBox="1"/>
          <p:nvPr/>
        </p:nvSpPr>
        <p:spPr>
          <a:xfrm>
            <a:off x="1139100" y="398427"/>
            <a:ext cx="4196213" cy="584775"/>
          </a:xfrm>
          <a:prstGeom prst="rect">
            <a:avLst/>
          </a:prstGeom>
          <a:noFill/>
        </p:spPr>
        <p:txBody>
          <a:bodyPr wrap="none" rtlCol="0">
            <a:spAutoFit/>
          </a:bodyPr>
          <a:lstStyle/>
          <a:p>
            <a:r>
              <a:rPr lang="en-GB" sz="3200"/>
              <a:t>Applications and impact</a:t>
            </a:r>
            <a:endParaRPr lang="en-GB" sz="3200" dirty="0"/>
          </a:p>
        </p:txBody>
      </p:sp>
      <p:sp>
        <p:nvSpPr>
          <p:cNvPr id="4" name="Content Placeholder 2">
            <a:extLst>
              <a:ext uri="{FF2B5EF4-FFF2-40B4-BE49-F238E27FC236}">
                <a16:creationId xmlns:a16="http://schemas.microsoft.com/office/drawing/2014/main" id="{BD4CC46C-5626-124E-80BE-C5F0D5F9FCBD}"/>
              </a:ext>
            </a:extLst>
          </p:cNvPr>
          <p:cNvSpPr txBox="1">
            <a:spLocks/>
          </p:cNvSpPr>
          <p:nvPr/>
        </p:nvSpPr>
        <p:spPr>
          <a:xfrm>
            <a:off x="475862" y="1408922"/>
            <a:ext cx="5874718" cy="4768041"/>
          </a:xfrm>
          <a:prstGeom prst="rect">
            <a:avLst/>
          </a:prstGeom>
        </p:spPr>
        <p:txBody>
          <a:bodyPr/>
          <a:lst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lvl="1">
              <a:buFont typeface="Arial" panose="020B0604020202020204" pitchFamily="34" charset="0"/>
              <a:buChar char="•"/>
            </a:pPr>
            <a:r>
              <a:rPr lang="en-US" dirty="0"/>
              <a:t>The Global vacuum chamber market shows an average of 4,7% annual growth rate</a:t>
            </a:r>
          </a:p>
          <a:p>
            <a:pPr lvl="1">
              <a:buFont typeface="Arial" panose="020B0604020202020204" pitchFamily="34" charset="0"/>
              <a:buChar char="•"/>
            </a:pPr>
            <a:r>
              <a:rPr lang="en-US" dirty="0"/>
              <a:t>The market will expand to 846 Mio Euro in 2027</a:t>
            </a:r>
          </a:p>
          <a:p>
            <a:pPr lvl="1">
              <a:buFont typeface="Arial" panose="020B0604020202020204" pitchFamily="34" charset="0"/>
              <a:buChar char="•"/>
            </a:pPr>
            <a:r>
              <a:rPr lang="en-US" dirty="0"/>
              <a:t>The dominating market will be chambers made from stainless steel but also titanium chambers are required.</a:t>
            </a:r>
          </a:p>
          <a:p>
            <a:pPr lvl="1">
              <a:buFont typeface="Arial" panose="020B0604020202020204" pitchFamily="34" charset="0"/>
              <a:buChar char="•"/>
            </a:pPr>
            <a:r>
              <a:rPr lang="en-US" dirty="0"/>
              <a:t>Besides large research infrastructure thin film technology and semiconductor are additional areas of interest</a:t>
            </a:r>
          </a:p>
          <a:p>
            <a:pPr lvl="1">
              <a:buFont typeface="Arial" panose="020B0604020202020204" pitchFamily="34" charset="0"/>
              <a:buChar char="•"/>
            </a:pPr>
            <a:endParaRPr lang="en-US" dirty="0"/>
          </a:p>
          <a:p>
            <a:endParaRPr lang="en-US" sz="2400" dirty="0"/>
          </a:p>
        </p:txBody>
      </p:sp>
      <p:pic>
        <p:nvPicPr>
          <p:cNvPr id="2" name="Picture 1" descr="page16image99712768">
            <a:extLst>
              <a:ext uri="{FF2B5EF4-FFF2-40B4-BE49-F238E27FC236}">
                <a16:creationId xmlns:a16="http://schemas.microsoft.com/office/drawing/2014/main" id="{92B92B76-84DF-4D28-A3A6-AEC0801DA7E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01339" y="82885"/>
            <a:ext cx="4719314" cy="265507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 descr="page17image99659360">
            <a:extLst>
              <a:ext uri="{FF2B5EF4-FFF2-40B4-BE49-F238E27FC236}">
                <a16:creationId xmlns:a16="http://schemas.microsoft.com/office/drawing/2014/main" id="{7ACB518E-FC17-5BF7-F2B0-00D15C44D98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01297" y="3036362"/>
            <a:ext cx="4584700" cy="2692400"/>
          </a:xfrm>
          <a:prstGeom prst="rect">
            <a:avLst/>
          </a:prstGeom>
          <a:noFill/>
          <a:extLst>
            <a:ext uri="{909E8E84-426E-40DD-AFC4-6F175D3DCCD1}">
              <a14:hiddenFill xmlns:a14="http://schemas.microsoft.com/office/drawing/2010/main">
                <a:solidFill>
                  <a:srgbClr val="FFFFFF"/>
                </a:solidFill>
              </a14:hiddenFill>
            </a:ext>
          </a:extLst>
        </p:spPr>
      </p:pic>
      <p:sp>
        <p:nvSpPr>
          <p:cNvPr id="7" name="Textfeld 6">
            <a:extLst>
              <a:ext uri="{FF2B5EF4-FFF2-40B4-BE49-F238E27FC236}">
                <a16:creationId xmlns:a16="http://schemas.microsoft.com/office/drawing/2014/main" id="{969C4857-428B-4920-7217-0FB06C666F77}"/>
              </a:ext>
            </a:extLst>
          </p:cNvPr>
          <p:cNvSpPr txBox="1"/>
          <p:nvPr/>
        </p:nvSpPr>
        <p:spPr>
          <a:xfrm>
            <a:off x="7531665" y="2670415"/>
            <a:ext cx="6096000" cy="369332"/>
          </a:xfrm>
          <a:prstGeom prst="rect">
            <a:avLst/>
          </a:prstGeom>
          <a:noFill/>
        </p:spPr>
        <p:txBody>
          <a:bodyPr wrap="square">
            <a:spAutoFit/>
          </a:bodyPr>
          <a:lstStyle/>
          <a:p>
            <a:r>
              <a:rPr lang="de-AT" sz="1800" b="1" dirty="0">
                <a:effectLst/>
                <a:latin typeface="Calibri" panose="020F0502020204030204" pitchFamily="34" charset="0"/>
              </a:rPr>
              <a:t>Vacuum Chamber Forecast</a:t>
            </a:r>
            <a:r>
              <a:rPr lang="de-AT" sz="800" b="1" dirty="0">
                <a:effectLst/>
                <a:latin typeface="Calibri" panose="020F0502020204030204" pitchFamily="34" charset="0"/>
              </a:rPr>
              <a:t>7 </a:t>
            </a:r>
            <a:endParaRPr lang="de-DE" dirty="0"/>
          </a:p>
        </p:txBody>
      </p:sp>
      <p:sp>
        <p:nvSpPr>
          <p:cNvPr id="10" name="Textfeld 9">
            <a:extLst>
              <a:ext uri="{FF2B5EF4-FFF2-40B4-BE49-F238E27FC236}">
                <a16:creationId xmlns:a16="http://schemas.microsoft.com/office/drawing/2014/main" id="{B80B8244-23EC-CB3A-EC9E-593B8D608C90}"/>
              </a:ext>
            </a:extLst>
          </p:cNvPr>
          <p:cNvSpPr txBox="1"/>
          <p:nvPr/>
        </p:nvSpPr>
        <p:spPr>
          <a:xfrm>
            <a:off x="6984680" y="5820341"/>
            <a:ext cx="6747162" cy="307777"/>
          </a:xfrm>
          <a:prstGeom prst="rect">
            <a:avLst/>
          </a:prstGeom>
          <a:noFill/>
        </p:spPr>
        <p:txBody>
          <a:bodyPr wrap="square">
            <a:spAutoFit/>
          </a:bodyPr>
          <a:lstStyle/>
          <a:p>
            <a:r>
              <a:rPr lang="de-AT" sz="1400" b="1" dirty="0" err="1">
                <a:effectLst/>
                <a:latin typeface="Calibri" panose="020F0502020204030204" pitchFamily="34" charset="0"/>
              </a:rPr>
              <a:t>Comparison</a:t>
            </a:r>
            <a:r>
              <a:rPr lang="de-AT" sz="1400" b="1" dirty="0">
                <a:effectLst/>
                <a:latin typeface="Calibri" panose="020F0502020204030204" pitchFamily="34" charset="0"/>
              </a:rPr>
              <a:t> </a:t>
            </a:r>
            <a:r>
              <a:rPr lang="de-AT" sz="1400" b="1" dirty="0" err="1">
                <a:effectLst/>
                <a:latin typeface="Calibri" panose="020F0502020204030204" pitchFamily="34" charset="0"/>
              </a:rPr>
              <a:t>of</a:t>
            </a:r>
            <a:r>
              <a:rPr lang="de-AT" sz="1400" b="1" dirty="0">
                <a:effectLst/>
                <a:latin typeface="Calibri" panose="020F0502020204030204" pitchFamily="34" charset="0"/>
              </a:rPr>
              <a:t> </a:t>
            </a:r>
            <a:r>
              <a:rPr lang="de-AT" sz="1400" b="1" dirty="0" err="1">
                <a:effectLst/>
                <a:latin typeface="Calibri" panose="020F0502020204030204" pitchFamily="34" charset="0"/>
              </a:rPr>
              <a:t>vacuum</a:t>
            </a:r>
            <a:r>
              <a:rPr lang="de-AT" sz="1400" b="1" dirty="0">
                <a:effectLst/>
                <a:latin typeface="Calibri" panose="020F0502020204030204" pitchFamily="34" charset="0"/>
              </a:rPr>
              <a:t> </a:t>
            </a:r>
            <a:r>
              <a:rPr lang="de-AT" sz="1400" b="1" dirty="0" err="1">
                <a:effectLst/>
                <a:latin typeface="Calibri" panose="020F0502020204030204" pitchFamily="34" charset="0"/>
              </a:rPr>
              <a:t>chamber</a:t>
            </a:r>
            <a:r>
              <a:rPr lang="de-AT" sz="1400" b="1" dirty="0">
                <a:effectLst/>
                <a:latin typeface="Calibri" panose="020F0502020204030204" pitchFamily="34" charset="0"/>
              </a:rPr>
              <a:t> </a:t>
            </a:r>
            <a:r>
              <a:rPr lang="de-AT" sz="1400" b="1" dirty="0" err="1">
                <a:effectLst/>
                <a:latin typeface="Calibri" panose="020F0502020204030204" pitchFamily="34" charset="0"/>
              </a:rPr>
              <a:t>forecast</a:t>
            </a:r>
            <a:r>
              <a:rPr lang="de-AT" sz="1400" b="1" dirty="0">
                <a:effectLst/>
                <a:latin typeface="Calibri" panose="020F0502020204030204" pitchFamily="34" charset="0"/>
              </a:rPr>
              <a:t> </a:t>
            </a:r>
            <a:r>
              <a:rPr lang="de-AT" sz="1400" b="1" dirty="0" err="1">
                <a:effectLst/>
                <a:latin typeface="Calibri" panose="020F0502020204030204" pitchFamily="34" charset="0"/>
              </a:rPr>
              <a:t>by</a:t>
            </a:r>
            <a:r>
              <a:rPr lang="de-AT" sz="1400" b="1" dirty="0">
                <a:effectLst/>
                <a:latin typeface="Calibri" panose="020F0502020204030204" pitchFamily="34" charset="0"/>
              </a:rPr>
              <a:t> material</a:t>
            </a:r>
            <a:r>
              <a:rPr lang="de-AT" sz="600" b="1" dirty="0">
                <a:effectLst/>
                <a:latin typeface="Calibri" panose="020F0502020204030204" pitchFamily="34" charset="0"/>
              </a:rPr>
              <a:t>8 </a:t>
            </a:r>
            <a:endParaRPr lang="de-DE" sz="1400" dirty="0"/>
          </a:p>
        </p:txBody>
      </p:sp>
    </p:spTree>
    <p:extLst>
      <p:ext uri="{BB962C8B-B14F-4D97-AF65-F5344CB8AC3E}">
        <p14:creationId xmlns:p14="http://schemas.microsoft.com/office/powerpoint/2010/main" val="25892017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11</a:t>
            </a:fld>
            <a:endParaRPr lang="en-US"/>
          </a:p>
        </p:txBody>
      </p:sp>
      <p:sp>
        <p:nvSpPr>
          <p:cNvPr id="3" name="TextBox 2">
            <a:extLst>
              <a:ext uri="{FF2B5EF4-FFF2-40B4-BE49-F238E27FC236}">
                <a16:creationId xmlns:a16="http://schemas.microsoft.com/office/drawing/2014/main" id="{DB261AFC-509E-9F46-992A-58F8196358ED}"/>
              </a:ext>
            </a:extLst>
          </p:cNvPr>
          <p:cNvSpPr txBox="1"/>
          <p:nvPr/>
        </p:nvSpPr>
        <p:spPr>
          <a:xfrm>
            <a:off x="709804" y="484286"/>
            <a:ext cx="3949351" cy="584775"/>
          </a:xfrm>
          <a:prstGeom prst="rect">
            <a:avLst/>
          </a:prstGeom>
          <a:noFill/>
        </p:spPr>
        <p:txBody>
          <a:bodyPr wrap="none" rtlCol="0">
            <a:spAutoFit/>
          </a:bodyPr>
          <a:lstStyle/>
          <a:p>
            <a:r>
              <a:rPr lang="en-GB" sz="3200" dirty="0"/>
              <a:t>The commercialization</a:t>
            </a:r>
          </a:p>
        </p:txBody>
      </p:sp>
      <p:sp>
        <p:nvSpPr>
          <p:cNvPr id="4" name="Content Placeholder 2">
            <a:extLst>
              <a:ext uri="{FF2B5EF4-FFF2-40B4-BE49-F238E27FC236}">
                <a16:creationId xmlns:a16="http://schemas.microsoft.com/office/drawing/2014/main" id="{5F9AEB16-56E4-8145-A964-7F724AD4E672}"/>
              </a:ext>
            </a:extLst>
          </p:cNvPr>
          <p:cNvSpPr txBox="1">
            <a:spLocks/>
          </p:cNvSpPr>
          <p:nvPr/>
        </p:nvSpPr>
        <p:spPr>
          <a:xfrm>
            <a:off x="475861" y="1253247"/>
            <a:ext cx="8500657" cy="4768041"/>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1800" dirty="0">
                <a:latin typeface="Montserrat"/>
              </a:rPr>
              <a:t>First step is the successful demonstration of a complex vacuum chamber geometry</a:t>
            </a:r>
            <a:endParaRPr lang="en-US" sz="1800"/>
          </a:p>
          <a:p>
            <a:r>
              <a:rPr lang="en-US" sz="1800" dirty="0">
                <a:latin typeface="Montserrat"/>
              </a:rPr>
              <a:t>Due to the limitation of the available PMD systems, SBI will develop and build a larger systems in future (based on a robotic system) allowing to prepare structures with size of several meters</a:t>
            </a:r>
          </a:p>
          <a:p>
            <a:r>
              <a:rPr lang="en-US" sz="1800" dirty="0">
                <a:latin typeface="Montserrat"/>
              </a:rPr>
              <a:t>The addressable market is mainly found in high specific areas, e.g. in big science as well as companies which are working in the fabrication of analytical systems or even thin film deposition equipment. </a:t>
            </a:r>
          </a:p>
          <a:p>
            <a:r>
              <a:rPr lang="en-US" sz="1800" dirty="0">
                <a:latin typeface="Montserrat"/>
              </a:rPr>
              <a:t>Targeting &gt; 1% of global market  in a 5 years time frame would result in a market of  close to 10 Mio. Euro (investment in additional equipment required). </a:t>
            </a:r>
          </a:p>
          <a:p>
            <a:r>
              <a:rPr lang="en-US" sz="1800" dirty="0">
                <a:latin typeface="Montserrat"/>
              </a:rPr>
              <a:t>Using of available manufacturing equipment for smaller sized chambers, e.g. 50-100 units per year would be possible resulting in a turnover of 1-2 Mio. Euro. </a:t>
            </a:r>
            <a:endParaRPr lang="en-US" sz="1800" dirty="0"/>
          </a:p>
          <a:p>
            <a:endParaRPr lang="en-US" sz="2400" dirty="0"/>
          </a:p>
        </p:txBody>
      </p:sp>
      <p:pic>
        <p:nvPicPr>
          <p:cNvPr id="8194" name="Picture 2" descr="Vacuum Chambers">
            <a:extLst>
              <a:ext uri="{FF2B5EF4-FFF2-40B4-BE49-F238E27FC236}">
                <a16:creationId xmlns:a16="http://schemas.microsoft.com/office/drawing/2014/main" id="{09D8774A-2F83-AF9A-205A-69DFA103FE4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76518" y="188640"/>
            <a:ext cx="2377282" cy="3429000"/>
          </a:xfrm>
          <a:prstGeom prst="rect">
            <a:avLst/>
          </a:prstGeom>
          <a:noFill/>
          <a:extLst>
            <a:ext uri="{909E8E84-426E-40DD-AFC4-6F175D3DCCD1}">
              <a14:hiddenFill xmlns:a14="http://schemas.microsoft.com/office/drawing/2010/main">
                <a:solidFill>
                  <a:srgbClr val="FFFFFF"/>
                </a:solidFill>
              </a14:hiddenFill>
            </a:ext>
          </a:extLst>
        </p:spPr>
      </p:pic>
      <p:pic>
        <p:nvPicPr>
          <p:cNvPr id="6" name="Grafik 5" descr="Ein Bild, das drinnen, Tisch, sitzend, orange enthält.&#10;&#10;Automatisch generierte Beschreibung">
            <a:extLst>
              <a:ext uri="{FF2B5EF4-FFF2-40B4-BE49-F238E27FC236}">
                <a16:creationId xmlns:a16="http://schemas.microsoft.com/office/drawing/2014/main" id="{DF554068-A394-CD0A-90D9-4FDFA69F2A2B}"/>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t="-91"/>
          <a:stretch/>
        </p:blipFill>
        <p:spPr>
          <a:xfrm>
            <a:off x="8955233" y="3678486"/>
            <a:ext cx="2645716" cy="2450716"/>
          </a:xfrm>
          <a:prstGeom prst="rect">
            <a:avLst/>
          </a:prstGeom>
        </p:spPr>
      </p:pic>
    </p:spTree>
    <p:extLst>
      <p:ext uri="{BB962C8B-B14F-4D97-AF65-F5344CB8AC3E}">
        <p14:creationId xmlns:p14="http://schemas.microsoft.com/office/powerpoint/2010/main" val="35521580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12</a:t>
            </a:fld>
            <a:endParaRPr lang="en-US"/>
          </a:p>
        </p:txBody>
      </p:sp>
      <p:sp>
        <p:nvSpPr>
          <p:cNvPr id="2" name="TextBox 1">
            <a:extLst>
              <a:ext uri="{FF2B5EF4-FFF2-40B4-BE49-F238E27FC236}">
                <a16:creationId xmlns:a16="http://schemas.microsoft.com/office/drawing/2014/main" id="{A542EE27-4E2D-7B40-81BB-89EDB591B9A8}"/>
              </a:ext>
            </a:extLst>
          </p:cNvPr>
          <p:cNvSpPr txBox="1"/>
          <p:nvPr/>
        </p:nvSpPr>
        <p:spPr>
          <a:xfrm>
            <a:off x="1267889" y="537948"/>
            <a:ext cx="9103774" cy="584775"/>
          </a:xfrm>
          <a:prstGeom prst="rect">
            <a:avLst/>
          </a:prstGeom>
          <a:noFill/>
        </p:spPr>
        <p:txBody>
          <a:bodyPr wrap="none" lIns="91440" tIns="45720" rIns="91440" bIns="45720" rtlCol="0" anchor="t">
            <a:spAutoFit/>
          </a:bodyPr>
          <a:lstStyle/>
          <a:p>
            <a:r>
              <a:rPr lang="en-GB" sz="3200" dirty="0"/>
              <a:t>Resources and budget (Total: 100.000 Euro)</a:t>
            </a:r>
          </a:p>
        </p:txBody>
      </p:sp>
      <p:sp>
        <p:nvSpPr>
          <p:cNvPr id="4" name="Content Placeholder 2">
            <a:extLst>
              <a:ext uri="{FF2B5EF4-FFF2-40B4-BE49-F238E27FC236}">
                <a16:creationId xmlns:a16="http://schemas.microsoft.com/office/drawing/2014/main" id="{2835EC22-7D1A-C04A-BEF4-9AC399A83135}"/>
              </a:ext>
            </a:extLst>
          </p:cNvPr>
          <p:cNvSpPr txBox="1">
            <a:spLocks/>
          </p:cNvSpPr>
          <p:nvPr/>
        </p:nvSpPr>
        <p:spPr>
          <a:xfrm>
            <a:off x="475861" y="1408923"/>
            <a:ext cx="11280710" cy="3748270"/>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t>RHP costs</a:t>
            </a:r>
          </a:p>
          <a:p>
            <a:pPr lvl="1"/>
            <a:r>
              <a:rPr lang="en-US" dirty="0">
                <a:latin typeface="Montserrat"/>
              </a:rPr>
              <a:t>Material costs: 15.000 Euro (for wire, base plates, milling tools</a:t>
            </a:r>
            <a:endParaRPr lang="en-US" dirty="0"/>
          </a:p>
          <a:p>
            <a:pPr lvl="1"/>
            <a:r>
              <a:rPr lang="en-US" dirty="0">
                <a:latin typeface="Montserrat"/>
              </a:rPr>
              <a:t>Third party contracts: non destructive inspection and finishing of flanges: 15.000 Euro</a:t>
            </a:r>
          </a:p>
          <a:p>
            <a:pPr lvl="1"/>
            <a:r>
              <a:rPr lang="en-US" dirty="0"/>
              <a:t>Personal Costs Researchers and PMD team: E. Ariza (450 h), E. Neubauer (150h); technicians: 600h: 45.000 Euro</a:t>
            </a:r>
          </a:p>
          <a:p>
            <a:r>
              <a:rPr lang="en-US" dirty="0"/>
              <a:t>SBI costs</a:t>
            </a:r>
          </a:p>
          <a:p>
            <a:pPr lvl="1"/>
            <a:r>
              <a:rPr lang="en-US" dirty="0"/>
              <a:t>Material costs: 5.000 Euro  for adaption of system </a:t>
            </a:r>
          </a:p>
          <a:p>
            <a:pPr lvl="1"/>
            <a:r>
              <a:rPr lang="en-US" dirty="0">
                <a:latin typeface="Montserrat"/>
              </a:rPr>
              <a:t>Personal Costs Researcher: J. Niedermayer (300h)  and technicians team (300h) at SBI: 20.000 Euro</a:t>
            </a:r>
          </a:p>
          <a:p>
            <a:pPr lvl="1"/>
            <a:endParaRPr lang="en-US" i="1" dirty="0">
              <a:solidFill>
                <a:srgbClr val="FF0000"/>
              </a:solidFill>
            </a:endParaRPr>
          </a:p>
          <a:p>
            <a:pPr marL="0" indent="0">
              <a:buNone/>
            </a:pPr>
            <a:endParaRPr lang="en-US" sz="2400" dirty="0"/>
          </a:p>
        </p:txBody>
      </p:sp>
    </p:spTree>
    <p:extLst>
      <p:ext uri="{BB962C8B-B14F-4D97-AF65-F5344CB8AC3E}">
        <p14:creationId xmlns:p14="http://schemas.microsoft.com/office/powerpoint/2010/main" val="12275439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13</a:t>
            </a:fld>
            <a:endParaRPr lang="en-US"/>
          </a:p>
        </p:txBody>
      </p:sp>
      <p:sp>
        <p:nvSpPr>
          <p:cNvPr id="3" name="TextBox 2">
            <a:extLst>
              <a:ext uri="{FF2B5EF4-FFF2-40B4-BE49-F238E27FC236}">
                <a16:creationId xmlns:a16="http://schemas.microsoft.com/office/drawing/2014/main" id="{DB261AFC-509E-9F46-992A-58F8196358ED}"/>
              </a:ext>
            </a:extLst>
          </p:cNvPr>
          <p:cNvSpPr txBox="1"/>
          <p:nvPr/>
        </p:nvSpPr>
        <p:spPr>
          <a:xfrm>
            <a:off x="767408" y="548680"/>
            <a:ext cx="3538597" cy="584775"/>
          </a:xfrm>
          <a:prstGeom prst="rect">
            <a:avLst/>
          </a:prstGeom>
          <a:noFill/>
        </p:spPr>
        <p:txBody>
          <a:bodyPr wrap="none" rtlCol="0">
            <a:spAutoFit/>
          </a:bodyPr>
          <a:lstStyle/>
          <a:p>
            <a:r>
              <a:rPr lang="en-GB" sz="3200" dirty="0"/>
              <a:t>Contact information</a:t>
            </a:r>
          </a:p>
        </p:txBody>
      </p:sp>
      <p:sp>
        <p:nvSpPr>
          <p:cNvPr id="5" name="Content Placeholder 6">
            <a:extLst>
              <a:ext uri="{FF2B5EF4-FFF2-40B4-BE49-F238E27FC236}">
                <a16:creationId xmlns:a16="http://schemas.microsoft.com/office/drawing/2014/main" id="{81B20125-8768-3840-A777-6A41ABEC02E0}"/>
              </a:ext>
            </a:extLst>
          </p:cNvPr>
          <p:cNvSpPr txBox="1">
            <a:spLocks/>
          </p:cNvSpPr>
          <p:nvPr/>
        </p:nvSpPr>
        <p:spPr>
          <a:xfrm>
            <a:off x="3370316" y="2495359"/>
            <a:ext cx="6758132" cy="2558375"/>
          </a:xfrm>
          <a:prstGeom prst="rect">
            <a:avLst/>
          </a:prstGeom>
        </p:spPr>
        <p:txBody>
          <a:bodyPr lIns="91440" tIns="45720" rIns="91440" bIns="45720" anchor="ctr"/>
          <a:lst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lnSpc>
                <a:spcPct val="150000"/>
              </a:lnSpc>
              <a:spcBef>
                <a:spcPts val="0"/>
              </a:spcBef>
              <a:spcAft>
                <a:spcPts val="600"/>
              </a:spcAft>
              <a:buFont typeface="Arial"/>
              <a:buNone/>
            </a:pPr>
            <a:r>
              <a:rPr lang="en-US" sz="1600" b="1" dirty="0">
                <a:latin typeface="Tahoma" panose="020B0604030504040204" pitchFamily="34" charset="0"/>
                <a:ea typeface="Tahoma" panose="020B0604030504040204" pitchFamily="34" charset="0"/>
                <a:cs typeface="Tahoma" panose="020B0604030504040204" pitchFamily="34" charset="0"/>
              </a:rPr>
              <a:t>Primary Contact</a:t>
            </a:r>
          </a:p>
          <a:p>
            <a:pPr marL="0" indent="0">
              <a:lnSpc>
                <a:spcPct val="150000"/>
              </a:lnSpc>
              <a:spcBef>
                <a:spcPts val="0"/>
              </a:spcBef>
              <a:spcAft>
                <a:spcPts val="600"/>
              </a:spcAft>
              <a:buFont typeface="Arial"/>
              <a:buNone/>
            </a:pPr>
            <a:r>
              <a:rPr lang="en-US" sz="1600" b="1" dirty="0">
                <a:solidFill>
                  <a:srgbClr val="0F92CF"/>
                </a:solidFill>
                <a:latin typeface="Tahoma" panose="020B0604030504040204" pitchFamily="34" charset="0"/>
                <a:ea typeface="Tahoma" panose="020B0604030504040204" pitchFamily="34" charset="0"/>
                <a:cs typeface="Tahoma" panose="020B0604030504040204" pitchFamily="34" charset="0"/>
              </a:rPr>
              <a:t>Erich Neubauer</a:t>
            </a:r>
          </a:p>
          <a:p>
            <a:pPr marL="0" indent="0">
              <a:lnSpc>
                <a:spcPct val="150000"/>
              </a:lnSpc>
              <a:spcBef>
                <a:spcPts val="0"/>
              </a:spcBef>
              <a:spcAft>
                <a:spcPts val="600"/>
              </a:spcAft>
              <a:buNone/>
            </a:pPr>
            <a:r>
              <a:rPr lang="en-US" sz="1200" cap="all" dirty="0">
                <a:latin typeface="Tahoma"/>
                <a:ea typeface="Tahoma"/>
                <a:cs typeface="Tahoma"/>
              </a:rPr>
              <a:t>Title: Dr </a:t>
            </a:r>
          </a:p>
          <a:p>
            <a:pPr marL="0" indent="0">
              <a:lnSpc>
                <a:spcPct val="150000"/>
              </a:lnSpc>
              <a:spcBef>
                <a:spcPts val="0"/>
              </a:spcBef>
              <a:spcAft>
                <a:spcPts val="600"/>
              </a:spcAft>
              <a:buFont typeface="Arial"/>
              <a:buNone/>
            </a:pPr>
            <a:r>
              <a:rPr lang="en-US" sz="1200" cap="all" dirty="0">
                <a:latin typeface="Tahoma" panose="020B0604030504040204" pitchFamily="34" charset="0"/>
                <a:ea typeface="Tahoma" panose="020B0604030504040204" pitchFamily="34" charset="0"/>
                <a:cs typeface="Tahoma" panose="020B0604030504040204" pitchFamily="34" charset="0"/>
              </a:rPr>
              <a:t>Phone: 0043 2255 20600</a:t>
            </a:r>
          </a:p>
          <a:p>
            <a:pPr marL="0" indent="0">
              <a:lnSpc>
                <a:spcPct val="150000"/>
              </a:lnSpc>
              <a:spcBef>
                <a:spcPts val="0"/>
              </a:spcBef>
              <a:spcAft>
                <a:spcPts val="600"/>
              </a:spcAft>
              <a:buNone/>
            </a:pPr>
            <a:r>
              <a:rPr lang="en-US" sz="1200" cap="all" dirty="0">
                <a:latin typeface="Tahoma" panose="020B0604030504040204" pitchFamily="34" charset="0"/>
                <a:ea typeface="Tahoma" panose="020B0604030504040204" pitchFamily="34" charset="0"/>
                <a:cs typeface="Tahoma" panose="020B0604030504040204" pitchFamily="34" charset="0"/>
              </a:rPr>
              <a:t>Mobile</a:t>
            </a:r>
            <a:r>
              <a:rPr lang="en-US" sz="1200" dirty="0">
                <a:latin typeface="Tahoma" panose="020B0604030504040204" pitchFamily="34" charset="0"/>
                <a:ea typeface="Tahoma" panose="020B0604030504040204" pitchFamily="34" charset="0"/>
                <a:cs typeface="Tahoma" panose="020B0604030504040204" pitchFamily="34" charset="0"/>
              </a:rPr>
              <a:t>: </a:t>
            </a:r>
            <a:r>
              <a:rPr lang="en-US" sz="1200" cap="all" dirty="0">
                <a:latin typeface="Tahoma" panose="020B0604030504040204" pitchFamily="34" charset="0"/>
                <a:ea typeface="Tahoma" panose="020B0604030504040204" pitchFamily="34" charset="0"/>
                <a:cs typeface="Tahoma" panose="020B0604030504040204" pitchFamily="34" charset="0"/>
              </a:rPr>
              <a:t>0043 6509151074</a:t>
            </a:r>
            <a:endParaRPr lang="en-US" sz="1200" dirty="0">
              <a:latin typeface="Tahoma" panose="020B0604030504040204" pitchFamily="34" charset="0"/>
              <a:ea typeface="Tahoma" panose="020B0604030504040204" pitchFamily="34" charset="0"/>
              <a:cs typeface="Tahoma" panose="020B0604030504040204" pitchFamily="34" charset="0"/>
            </a:endParaRPr>
          </a:p>
          <a:p>
            <a:pPr marL="0" indent="0">
              <a:lnSpc>
                <a:spcPct val="150000"/>
              </a:lnSpc>
              <a:spcBef>
                <a:spcPts val="0"/>
              </a:spcBef>
              <a:spcAft>
                <a:spcPts val="600"/>
              </a:spcAft>
              <a:buFont typeface="Arial"/>
              <a:buNone/>
            </a:pPr>
            <a:r>
              <a:rPr lang="en-US" sz="1200" dirty="0">
                <a:latin typeface="Tahoma"/>
                <a:ea typeface="Tahoma"/>
                <a:cs typeface="Tahoma"/>
              </a:rPr>
              <a:t>E-MAIL: e.ne@rhp.at</a:t>
            </a:r>
          </a:p>
          <a:p>
            <a:pPr marL="0" indent="0">
              <a:lnSpc>
                <a:spcPct val="150000"/>
              </a:lnSpc>
              <a:spcBef>
                <a:spcPts val="0"/>
              </a:spcBef>
              <a:spcAft>
                <a:spcPts val="600"/>
              </a:spcAft>
              <a:buFont typeface="Arial"/>
              <a:buNone/>
            </a:pPr>
            <a:r>
              <a:rPr lang="en-US" sz="1200" dirty="0">
                <a:latin typeface="Tahoma"/>
                <a:ea typeface="Tahoma"/>
                <a:cs typeface="Tahoma"/>
              </a:rPr>
              <a:t>WEBSITE: www.rhp-technology.com</a:t>
            </a:r>
          </a:p>
          <a:p>
            <a:pPr marL="0" indent="0">
              <a:lnSpc>
                <a:spcPct val="150000"/>
              </a:lnSpc>
              <a:spcBef>
                <a:spcPts val="0"/>
              </a:spcBef>
              <a:spcAft>
                <a:spcPts val="600"/>
              </a:spcAft>
              <a:buNone/>
            </a:pPr>
            <a:r>
              <a:rPr lang="en-US" sz="1200" dirty="0">
                <a:latin typeface="Tahoma"/>
                <a:ea typeface="Tahoma"/>
                <a:cs typeface="Tahoma"/>
              </a:rPr>
              <a:t>SOCIAL </a:t>
            </a:r>
            <a:r>
              <a:rPr lang="en-US" sz="1200" dirty="0" err="1">
                <a:latin typeface="Tahoma"/>
                <a:ea typeface="Tahoma"/>
                <a:cs typeface="Tahoma"/>
              </a:rPr>
              <a:t>MEDIA:https</a:t>
            </a:r>
            <a:r>
              <a:rPr lang="en-US" sz="1200" dirty="0">
                <a:latin typeface="Tahoma"/>
                <a:ea typeface="Tahoma"/>
                <a:cs typeface="Tahoma"/>
              </a:rPr>
              <a:t>://www.linkedin.com/company/rhp-technology/mycompany/</a:t>
            </a:r>
            <a:endParaRPr lang="en-US" sz="1200" dirty="0">
              <a:solidFill>
                <a:srgbClr val="0F92CF"/>
              </a:solidFill>
              <a:latin typeface="Tahoma"/>
              <a:ea typeface="Tahoma"/>
              <a:cs typeface="Tahoma"/>
            </a:endParaRPr>
          </a:p>
        </p:txBody>
      </p:sp>
    </p:spTree>
    <p:extLst>
      <p:ext uri="{BB962C8B-B14F-4D97-AF65-F5344CB8AC3E}">
        <p14:creationId xmlns:p14="http://schemas.microsoft.com/office/powerpoint/2010/main" val="3095180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a:extLst>
              <a:ext uri="{FF2B5EF4-FFF2-40B4-BE49-F238E27FC236}">
                <a16:creationId xmlns:a16="http://schemas.microsoft.com/office/drawing/2014/main" id="{C8A59975-AFA4-D18C-BAB9-DF72D6735E5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26495" y="1654865"/>
            <a:ext cx="2547308" cy="2547308"/>
          </a:xfrm>
          <a:prstGeom prst="rect">
            <a:avLst/>
          </a:prstGeom>
          <a:noFill/>
          <a:extLst>
            <a:ext uri="{909E8E84-426E-40DD-AFC4-6F175D3DCCD1}">
              <a14:hiddenFill xmlns:a14="http://schemas.microsoft.com/office/drawing/2010/main">
                <a:solidFill>
                  <a:srgbClr val="FFFFFF"/>
                </a:solidFill>
              </a14:hiddenFill>
            </a:ext>
          </a:extLst>
        </p:spPr>
      </p:pic>
      <p:sp>
        <p:nvSpPr>
          <p:cNvPr id="8"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14</a:t>
            </a:fld>
            <a:endParaRPr lang="en-US"/>
          </a:p>
        </p:txBody>
      </p:sp>
      <p:sp>
        <p:nvSpPr>
          <p:cNvPr id="2" name="TextBox 1">
            <a:extLst>
              <a:ext uri="{FF2B5EF4-FFF2-40B4-BE49-F238E27FC236}">
                <a16:creationId xmlns:a16="http://schemas.microsoft.com/office/drawing/2014/main" id="{A542EE27-4E2D-7B40-81BB-89EDB591B9A8}"/>
              </a:ext>
            </a:extLst>
          </p:cNvPr>
          <p:cNvSpPr txBox="1"/>
          <p:nvPr/>
        </p:nvSpPr>
        <p:spPr>
          <a:xfrm>
            <a:off x="870790" y="495018"/>
            <a:ext cx="7741222" cy="584775"/>
          </a:xfrm>
          <a:prstGeom prst="rect">
            <a:avLst/>
          </a:prstGeom>
          <a:noFill/>
        </p:spPr>
        <p:txBody>
          <a:bodyPr wrap="none" lIns="91440" tIns="45720" rIns="91440" bIns="45720" rtlCol="0" anchor="t">
            <a:spAutoFit/>
          </a:bodyPr>
          <a:lstStyle/>
          <a:p>
            <a:r>
              <a:rPr lang="en-GB" sz="3200" dirty="0"/>
              <a:t>Manufacturing of vacuum chambers</a:t>
            </a:r>
          </a:p>
        </p:txBody>
      </p:sp>
      <p:sp>
        <p:nvSpPr>
          <p:cNvPr id="4" name="Content Placeholder 2">
            <a:extLst>
              <a:ext uri="{FF2B5EF4-FFF2-40B4-BE49-F238E27FC236}">
                <a16:creationId xmlns:a16="http://schemas.microsoft.com/office/drawing/2014/main" id="{2835EC22-7D1A-C04A-BEF4-9AC399A83135}"/>
              </a:ext>
            </a:extLst>
          </p:cNvPr>
          <p:cNvSpPr txBox="1">
            <a:spLocks/>
          </p:cNvSpPr>
          <p:nvPr/>
        </p:nvSpPr>
        <p:spPr>
          <a:xfrm>
            <a:off x="475861" y="1144187"/>
            <a:ext cx="7180953" cy="4013006"/>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2400" dirty="0">
                <a:latin typeface="Montserrat"/>
              </a:rPr>
              <a:t>Manufacturing today requires different manufacturing techniques, .e.g. sheet metal forming (requires tooling), alignment of components followed by welding, milling and inspection</a:t>
            </a:r>
          </a:p>
          <a:p>
            <a:r>
              <a:rPr lang="en-US" sz="2400" dirty="0">
                <a:latin typeface="Montserrat"/>
              </a:rPr>
              <a:t>Some chambers are machined from a block which requires intensive milling</a:t>
            </a:r>
            <a:endParaRPr lang="en-US" dirty="0"/>
          </a:p>
          <a:p>
            <a:r>
              <a:rPr lang="en-US" sz="2400" dirty="0">
                <a:latin typeface="Montserrat"/>
              </a:rPr>
              <a:t>Chambers for XHV (Extreme High Vacuum) are made preferred from Titanium alloys where low magnetic permeability of titanium is a key advantage</a:t>
            </a:r>
          </a:p>
          <a:p>
            <a:endParaRPr lang="en-US" sz="2400" dirty="0"/>
          </a:p>
          <a:p>
            <a:pPr>
              <a:spcBef>
                <a:spcPts val="1600"/>
              </a:spcBef>
            </a:pPr>
            <a:endParaRPr lang="en-US" sz="2400" dirty="0"/>
          </a:p>
        </p:txBody>
      </p:sp>
      <p:pic>
        <p:nvPicPr>
          <p:cNvPr id="6" name="Picture 1" descr="page5image33881536">
            <a:extLst>
              <a:ext uri="{FF2B5EF4-FFF2-40B4-BE49-F238E27FC236}">
                <a16:creationId xmlns:a16="http://schemas.microsoft.com/office/drawing/2014/main" id="{3932D525-09B5-846D-E412-CD6A7F78C17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67180" y="297457"/>
            <a:ext cx="1918755" cy="203042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8.0&quot; Spherical Cube - Vacuum Chamber">
            <a:extLst>
              <a:ext uri="{FF2B5EF4-FFF2-40B4-BE49-F238E27FC236}">
                <a16:creationId xmlns:a16="http://schemas.microsoft.com/office/drawing/2014/main" id="{8C84EE3D-C567-4EF4-897C-51F301DE894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13010" y="3910791"/>
            <a:ext cx="2393680" cy="1919236"/>
          </a:xfrm>
          <a:prstGeom prst="rect">
            <a:avLst/>
          </a:prstGeom>
          <a:noFill/>
          <a:extLst>
            <a:ext uri="{909E8E84-426E-40DD-AFC4-6F175D3DCCD1}">
              <a14:hiddenFill xmlns:a14="http://schemas.microsoft.com/office/drawing/2010/main">
                <a:solidFill>
                  <a:srgbClr val="FFFFFF"/>
                </a:solidFill>
              </a14:hiddenFill>
            </a:ext>
          </a:extLst>
        </p:spPr>
      </p:pic>
      <p:sp>
        <p:nvSpPr>
          <p:cNvPr id="12" name="Textfeld 11">
            <a:extLst>
              <a:ext uri="{FF2B5EF4-FFF2-40B4-BE49-F238E27FC236}">
                <a16:creationId xmlns:a16="http://schemas.microsoft.com/office/drawing/2014/main" id="{6F31E8CB-F1F1-1171-3FD1-8AA435572DE3}"/>
              </a:ext>
            </a:extLst>
          </p:cNvPr>
          <p:cNvSpPr txBox="1"/>
          <p:nvPr/>
        </p:nvSpPr>
        <p:spPr>
          <a:xfrm>
            <a:off x="7195779" y="5830207"/>
            <a:ext cx="4283060" cy="646331"/>
          </a:xfrm>
          <a:prstGeom prst="rect">
            <a:avLst/>
          </a:prstGeom>
          <a:noFill/>
        </p:spPr>
        <p:txBody>
          <a:bodyPr wrap="square" lIns="91440" tIns="45720" rIns="91440" bIns="45720" anchor="t">
            <a:spAutoFit/>
          </a:bodyPr>
          <a:lstStyle/>
          <a:p>
            <a:r>
              <a:rPr lang="en-US" sz="1800" dirty="0"/>
              <a:t>140 kg raw material required</a:t>
            </a:r>
          </a:p>
          <a:p>
            <a:r>
              <a:rPr lang="en-US" dirty="0"/>
              <a:t>ca. 14 kg remain after milling</a:t>
            </a:r>
            <a:endParaRPr lang="en-US" sz="1800" dirty="0"/>
          </a:p>
        </p:txBody>
      </p:sp>
    </p:spTree>
    <p:extLst>
      <p:ext uri="{BB962C8B-B14F-4D97-AF65-F5344CB8AC3E}">
        <p14:creationId xmlns:p14="http://schemas.microsoft.com/office/powerpoint/2010/main" val="8019661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15</a:t>
            </a:fld>
            <a:endParaRPr lang="en-US"/>
          </a:p>
        </p:txBody>
      </p:sp>
      <p:sp>
        <p:nvSpPr>
          <p:cNvPr id="2" name="TextBox 1">
            <a:extLst>
              <a:ext uri="{FF2B5EF4-FFF2-40B4-BE49-F238E27FC236}">
                <a16:creationId xmlns:a16="http://schemas.microsoft.com/office/drawing/2014/main" id="{A542EE27-4E2D-7B40-81BB-89EDB591B9A8}"/>
              </a:ext>
            </a:extLst>
          </p:cNvPr>
          <p:cNvSpPr txBox="1"/>
          <p:nvPr/>
        </p:nvSpPr>
        <p:spPr>
          <a:xfrm>
            <a:off x="767408" y="617230"/>
            <a:ext cx="4092787" cy="584775"/>
          </a:xfrm>
          <a:prstGeom prst="rect">
            <a:avLst/>
          </a:prstGeom>
          <a:noFill/>
        </p:spPr>
        <p:txBody>
          <a:bodyPr wrap="none" lIns="91440" tIns="45720" rIns="91440" bIns="45720" rtlCol="0" anchor="t">
            <a:spAutoFit/>
          </a:bodyPr>
          <a:lstStyle/>
          <a:p>
            <a:r>
              <a:rPr lang="en-GB" sz="3200" dirty="0"/>
              <a:t>Technical overview</a:t>
            </a:r>
          </a:p>
        </p:txBody>
      </p:sp>
      <p:sp>
        <p:nvSpPr>
          <p:cNvPr id="4" name="Content Placeholder 2">
            <a:extLst>
              <a:ext uri="{FF2B5EF4-FFF2-40B4-BE49-F238E27FC236}">
                <a16:creationId xmlns:a16="http://schemas.microsoft.com/office/drawing/2014/main" id="{2835EC22-7D1A-C04A-BEF4-9AC399A83135}"/>
              </a:ext>
            </a:extLst>
          </p:cNvPr>
          <p:cNvSpPr txBox="1">
            <a:spLocks/>
          </p:cNvSpPr>
          <p:nvPr/>
        </p:nvSpPr>
        <p:spPr>
          <a:xfrm>
            <a:off x="475861" y="1408923"/>
            <a:ext cx="11280710" cy="3748270"/>
          </a:xfrm>
          <a:prstGeom prst="rect">
            <a:avLst/>
          </a:prstGeom>
        </p:spPr>
        <p:txBody>
          <a:bodyPr/>
          <a:lst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t>The first test  vehicle of a vacuum chamber was made by a plasma arc combined with wire fed.</a:t>
            </a:r>
          </a:p>
          <a:p>
            <a:r>
              <a:rPr lang="en-US" dirty="0"/>
              <a:t>Using the PMD system of SBI with slight modifications we target to  demonstrate the manufacturing of a vacuum chamber with size of &gt;1 meter.</a:t>
            </a:r>
          </a:p>
        </p:txBody>
      </p:sp>
      <p:pic>
        <p:nvPicPr>
          <p:cNvPr id="3" name="Grafik 2">
            <a:extLst>
              <a:ext uri="{FF2B5EF4-FFF2-40B4-BE49-F238E27FC236}">
                <a16:creationId xmlns:a16="http://schemas.microsoft.com/office/drawing/2014/main" id="{87BD4479-90AE-7A0F-DAE0-D01D4D3D300F}"/>
              </a:ext>
            </a:extLst>
          </p:cNvPr>
          <p:cNvPicPr/>
          <p:nvPr/>
        </p:nvPicPr>
        <p:blipFill>
          <a:blip r:embed="rId3" cstate="screen">
            <a:extLst>
              <a:ext uri="{28A0092B-C50C-407E-A947-70E740481C1C}">
                <a14:useLocalDpi xmlns:a14="http://schemas.microsoft.com/office/drawing/2010/main"/>
              </a:ext>
            </a:extLst>
          </a:blip>
          <a:srcRect/>
          <a:stretch>
            <a:fillRect/>
          </a:stretch>
        </p:blipFill>
        <p:spPr bwMode="auto">
          <a:xfrm>
            <a:off x="154120" y="4005064"/>
            <a:ext cx="3455670" cy="1943862"/>
          </a:xfrm>
          <a:prstGeom prst="rect">
            <a:avLst/>
          </a:prstGeom>
          <a:noFill/>
          <a:ln>
            <a:noFill/>
          </a:ln>
        </p:spPr>
      </p:pic>
      <p:pic>
        <p:nvPicPr>
          <p:cNvPr id="5" name="Grafik 4">
            <a:extLst>
              <a:ext uri="{FF2B5EF4-FFF2-40B4-BE49-F238E27FC236}">
                <a16:creationId xmlns:a16="http://schemas.microsoft.com/office/drawing/2014/main" id="{D420ED91-F3D5-79DD-5C9F-9B3562727155}"/>
              </a:ext>
            </a:extLst>
          </p:cNvPr>
          <p:cNvPicPr/>
          <p:nvPr/>
        </p:nvPicPr>
        <p:blipFill>
          <a:blip r:embed="rId4" cstate="screen">
            <a:extLst>
              <a:ext uri="{28A0092B-C50C-407E-A947-70E740481C1C}">
                <a14:useLocalDpi xmlns:a14="http://schemas.microsoft.com/office/drawing/2010/main"/>
              </a:ext>
            </a:extLst>
          </a:blip>
          <a:srcRect/>
          <a:stretch>
            <a:fillRect/>
          </a:stretch>
        </p:blipFill>
        <p:spPr bwMode="auto">
          <a:xfrm>
            <a:off x="3986949" y="4005064"/>
            <a:ext cx="3455670" cy="1943862"/>
          </a:xfrm>
          <a:prstGeom prst="rect">
            <a:avLst/>
          </a:prstGeom>
          <a:noFill/>
          <a:ln>
            <a:noFill/>
          </a:ln>
        </p:spPr>
      </p:pic>
      <p:pic>
        <p:nvPicPr>
          <p:cNvPr id="6" name="Grafik 5">
            <a:extLst>
              <a:ext uri="{FF2B5EF4-FFF2-40B4-BE49-F238E27FC236}">
                <a16:creationId xmlns:a16="http://schemas.microsoft.com/office/drawing/2014/main" id="{43BEB9C1-FABF-71C2-2226-59A5262E69CD}"/>
              </a:ext>
            </a:extLst>
          </p:cNvPr>
          <p:cNvPicPr/>
          <p:nvPr/>
        </p:nvPicPr>
        <p:blipFill rotWithShape="1">
          <a:blip r:embed="rId5" cstate="screen">
            <a:extLst>
              <a:ext uri="{28A0092B-C50C-407E-A947-70E740481C1C}">
                <a14:useLocalDpi xmlns:a14="http://schemas.microsoft.com/office/drawing/2010/main"/>
              </a:ext>
            </a:extLst>
          </a:blip>
          <a:srcRect/>
          <a:stretch/>
        </p:blipFill>
        <p:spPr bwMode="auto">
          <a:xfrm>
            <a:off x="7775980" y="4005064"/>
            <a:ext cx="3215087" cy="1943862"/>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4097888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16</a:t>
            </a:fld>
            <a:endParaRPr lang="en-US"/>
          </a:p>
        </p:txBody>
      </p:sp>
      <p:sp>
        <p:nvSpPr>
          <p:cNvPr id="4" name="TextBox 3">
            <a:extLst>
              <a:ext uri="{FF2B5EF4-FFF2-40B4-BE49-F238E27FC236}">
                <a16:creationId xmlns:a16="http://schemas.microsoft.com/office/drawing/2014/main" id="{22191109-906C-0E4F-9223-286C2A470A61}"/>
              </a:ext>
            </a:extLst>
          </p:cNvPr>
          <p:cNvSpPr txBox="1"/>
          <p:nvPr/>
        </p:nvSpPr>
        <p:spPr>
          <a:xfrm>
            <a:off x="709804" y="602342"/>
            <a:ext cx="2525050" cy="584775"/>
          </a:xfrm>
          <a:prstGeom prst="rect">
            <a:avLst/>
          </a:prstGeom>
          <a:noFill/>
        </p:spPr>
        <p:txBody>
          <a:bodyPr wrap="none" rtlCol="0">
            <a:spAutoFit/>
          </a:bodyPr>
          <a:lstStyle/>
          <a:p>
            <a:r>
              <a:rPr lang="en-GB" sz="3200" dirty="0"/>
              <a:t>Business Plan</a:t>
            </a:r>
          </a:p>
        </p:txBody>
      </p:sp>
      <p:sp>
        <p:nvSpPr>
          <p:cNvPr id="5" name="Content Placeholder 2">
            <a:extLst>
              <a:ext uri="{FF2B5EF4-FFF2-40B4-BE49-F238E27FC236}">
                <a16:creationId xmlns:a16="http://schemas.microsoft.com/office/drawing/2014/main" id="{26977799-F696-7B41-B74A-A9A0A479CF25}"/>
              </a:ext>
            </a:extLst>
          </p:cNvPr>
          <p:cNvSpPr txBox="1">
            <a:spLocks/>
          </p:cNvSpPr>
          <p:nvPr/>
        </p:nvSpPr>
        <p:spPr>
          <a:xfrm>
            <a:off x="475861" y="1408922"/>
            <a:ext cx="8140419" cy="4768041"/>
          </a:xfrm>
          <a:prstGeom prst="rect">
            <a:avLst/>
          </a:prstGeom>
        </p:spPr>
        <p:txBody>
          <a:bodyPr/>
          <a:lst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2400" dirty="0"/>
              <a:t>PMD is a method which allows to prepare complex shapes in combination which high deposition rates</a:t>
            </a:r>
          </a:p>
          <a:p>
            <a:r>
              <a:rPr lang="en-US" sz="2400" dirty="0"/>
              <a:t>RHP is owner of the trademark “Plasma Metal Deposition” and the demonstration of the successful use of this technology will enable SBI to expand its activities to large PMD systems</a:t>
            </a:r>
          </a:p>
          <a:p>
            <a:r>
              <a:rPr lang="en-US" sz="2400" dirty="0"/>
              <a:t>SBI and RHP are targeting to exploit the technology as follows</a:t>
            </a:r>
          </a:p>
          <a:p>
            <a:pPr lvl="1"/>
            <a:r>
              <a:rPr lang="en-US" sz="2000" dirty="0"/>
              <a:t>RHP as technology provider and service provider for the manufacturing of vacuum chambers</a:t>
            </a:r>
          </a:p>
          <a:p>
            <a:pPr lvl="1"/>
            <a:r>
              <a:rPr lang="en-US" sz="2000" dirty="0"/>
              <a:t>SBI as technology enabler of selling PMD systems for manufacturing of vacuum chambers</a:t>
            </a:r>
          </a:p>
          <a:p>
            <a:endParaRPr lang="en-US" sz="2400" dirty="0"/>
          </a:p>
        </p:txBody>
      </p:sp>
      <p:pic>
        <p:nvPicPr>
          <p:cNvPr id="3" name="Grafik 2" descr="Ein Bild, das Gebäude, drinnen, Essen, stehend enthält.&#10;&#10;Automatisch generierte Beschreibung">
            <a:extLst>
              <a:ext uri="{FF2B5EF4-FFF2-40B4-BE49-F238E27FC236}">
                <a16:creationId xmlns:a16="http://schemas.microsoft.com/office/drawing/2014/main" id="{AE58C887-1FAA-A2D6-D7C3-1636E0F05062}"/>
              </a:ext>
            </a:extLst>
          </p:cNvPr>
          <p:cNvPicPr>
            <a:picLocks noChangeAspect="1"/>
          </p:cNvPicPr>
          <p:nvPr/>
        </p:nvPicPr>
        <p:blipFill rotWithShape="1">
          <a:blip r:embed="rId3" cstate="email">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a:ext>
            </a:extLst>
          </a:blip>
          <a:srcRect/>
          <a:stretch/>
        </p:blipFill>
        <p:spPr>
          <a:xfrm>
            <a:off x="8616281" y="655319"/>
            <a:ext cx="3168352" cy="2619030"/>
          </a:xfrm>
          <a:prstGeom prst="rect">
            <a:avLst/>
          </a:prstGeom>
        </p:spPr>
      </p:pic>
      <p:pic>
        <p:nvPicPr>
          <p:cNvPr id="7" name="Inhaltsplatzhalter 6" descr="Ein Bild, das drinnen, Tisch, Ausguss, Küche enthält.&#10;&#10;Automatisch generierte Beschreibung">
            <a:extLst>
              <a:ext uri="{FF2B5EF4-FFF2-40B4-BE49-F238E27FC236}">
                <a16:creationId xmlns:a16="http://schemas.microsoft.com/office/drawing/2014/main" id="{69FE87C4-A351-7C95-2B3C-AB87D3651A12}"/>
              </a:ext>
            </a:extLst>
          </p:cNvPr>
          <p:cNvPicPr>
            <a:picLocks noChangeAspect="1"/>
          </p:cNvPicPr>
          <p:nvPr/>
        </p:nvPicPr>
        <p:blipFill rotWithShape="1">
          <a:blip r:embed="rId5" cstate="email">
            <a:extLst>
              <a:ext uri="{BEBA8EAE-BF5A-486C-A8C5-ECC9F3942E4B}">
                <a14:imgProps xmlns:a14="http://schemas.microsoft.com/office/drawing/2010/main">
                  <a14:imgLayer r:embed="rId6">
                    <a14:imgEffect>
                      <a14:brightnessContrast bright="20000"/>
                    </a14:imgEffect>
                  </a14:imgLayer>
                </a14:imgProps>
              </a:ext>
              <a:ext uri="{28A0092B-C50C-407E-A947-70E740481C1C}">
                <a14:useLocalDpi xmlns:a14="http://schemas.microsoft.com/office/drawing/2010/main"/>
              </a:ext>
            </a:extLst>
          </a:blip>
          <a:srcRect/>
          <a:stretch/>
        </p:blipFill>
        <p:spPr>
          <a:xfrm rot="16200000">
            <a:off x="8925013" y="3708394"/>
            <a:ext cx="2849104" cy="2088034"/>
          </a:xfrm>
          <a:prstGeom prst="rect">
            <a:avLst/>
          </a:prstGeom>
        </p:spPr>
      </p:pic>
    </p:spTree>
    <p:extLst>
      <p:ext uri="{BB962C8B-B14F-4D97-AF65-F5344CB8AC3E}">
        <p14:creationId xmlns:p14="http://schemas.microsoft.com/office/powerpoint/2010/main" val="33639594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17</a:t>
            </a:fld>
            <a:endParaRPr lang="en-US"/>
          </a:p>
        </p:txBody>
      </p:sp>
      <p:sp>
        <p:nvSpPr>
          <p:cNvPr id="2" name="TextBox 1">
            <a:extLst>
              <a:ext uri="{FF2B5EF4-FFF2-40B4-BE49-F238E27FC236}">
                <a16:creationId xmlns:a16="http://schemas.microsoft.com/office/drawing/2014/main" id="{A542EE27-4E2D-7B40-81BB-89EDB591B9A8}"/>
              </a:ext>
            </a:extLst>
          </p:cNvPr>
          <p:cNvSpPr txBox="1"/>
          <p:nvPr/>
        </p:nvSpPr>
        <p:spPr>
          <a:xfrm>
            <a:off x="1267889" y="537948"/>
            <a:ext cx="6563015" cy="584775"/>
          </a:xfrm>
          <a:prstGeom prst="rect">
            <a:avLst/>
          </a:prstGeom>
          <a:noFill/>
        </p:spPr>
        <p:txBody>
          <a:bodyPr wrap="none" lIns="91440" tIns="45720" rIns="91440" bIns="45720" rtlCol="0" anchor="t">
            <a:spAutoFit/>
          </a:bodyPr>
          <a:lstStyle/>
          <a:p>
            <a:r>
              <a:rPr lang="en-GB" sz="3200" dirty="0"/>
              <a:t>Additional in-kind contribution</a:t>
            </a:r>
            <a:endParaRPr lang="de-DE" dirty="0"/>
          </a:p>
        </p:txBody>
      </p:sp>
      <p:sp>
        <p:nvSpPr>
          <p:cNvPr id="4" name="Content Placeholder 2">
            <a:extLst>
              <a:ext uri="{FF2B5EF4-FFF2-40B4-BE49-F238E27FC236}">
                <a16:creationId xmlns:a16="http://schemas.microsoft.com/office/drawing/2014/main" id="{2835EC22-7D1A-C04A-BEF4-9AC399A83135}"/>
              </a:ext>
            </a:extLst>
          </p:cNvPr>
          <p:cNvSpPr txBox="1">
            <a:spLocks/>
          </p:cNvSpPr>
          <p:nvPr/>
        </p:nvSpPr>
        <p:spPr>
          <a:xfrm>
            <a:off x="475861" y="1408923"/>
            <a:ext cx="6150625" cy="4821508"/>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2400" dirty="0">
                <a:latin typeface="Montserrat"/>
              </a:rPr>
              <a:t>RHP has identified the company SPECS as a potential cooperation partner for performing additional vacuum related tests </a:t>
            </a:r>
          </a:p>
          <a:p>
            <a:pPr marL="0" indent="0">
              <a:buNone/>
            </a:pPr>
            <a:endParaRPr lang="en-US" sz="2400" dirty="0">
              <a:solidFill>
                <a:srgbClr val="000000"/>
              </a:solidFill>
              <a:latin typeface="Montserrat"/>
            </a:endParaRPr>
          </a:p>
          <a:p>
            <a:r>
              <a:rPr lang="en-US" sz="2400" dirty="0">
                <a:solidFill>
                  <a:srgbClr val="000000"/>
                </a:solidFill>
                <a:latin typeface="Montserrat"/>
              </a:rPr>
              <a:t>SPECS is a worldwide known company proving high vacuum analytical systems for various industries</a:t>
            </a:r>
          </a:p>
          <a:p>
            <a:endParaRPr lang="en-US" sz="2400" dirty="0">
              <a:solidFill>
                <a:srgbClr val="000000"/>
              </a:solidFill>
              <a:latin typeface="Montserrat"/>
            </a:endParaRPr>
          </a:p>
          <a:p>
            <a:r>
              <a:rPr lang="en-US" sz="2400" dirty="0">
                <a:solidFill>
                  <a:srgbClr val="000000"/>
                </a:solidFill>
                <a:latin typeface="Montserrat"/>
              </a:rPr>
              <a:t>Target is to get support from SPECS for assessment of result</a:t>
            </a:r>
            <a:r>
              <a:rPr lang="en-US" dirty="0">
                <a:solidFill>
                  <a:srgbClr val="000000"/>
                </a:solidFill>
                <a:latin typeface="Montserrat"/>
              </a:rPr>
              <a:t>s</a:t>
            </a:r>
            <a:endParaRPr lang="en-US"/>
          </a:p>
          <a:p>
            <a:endParaRPr lang="en-US" dirty="0">
              <a:solidFill>
                <a:srgbClr val="000000"/>
              </a:solidFill>
              <a:latin typeface="Montserrat"/>
            </a:endParaRPr>
          </a:p>
        </p:txBody>
      </p:sp>
      <p:pic>
        <p:nvPicPr>
          <p:cNvPr id="3" name="Grafik 4">
            <a:extLst>
              <a:ext uri="{FF2B5EF4-FFF2-40B4-BE49-F238E27FC236}">
                <a16:creationId xmlns:a16="http://schemas.microsoft.com/office/drawing/2014/main" id="{ABA39DB5-30CB-B677-59C0-01596B925E1F}"/>
              </a:ext>
            </a:extLst>
          </p:cNvPr>
          <p:cNvPicPr>
            <a:picLocks noChangeAspect="1"/>
          </p:cNvPicPr>
          <p:nvPr/>
        </p:nvPicPr>
        <p:blipFill>
          <a:blip r:embed="rId3"/>
          <a:stretch>
            <a:fillRect/>
          </a:stretch>
        </p:blipFill>
        <p:spPr>
          <a:xfrm>
            <a:off x="6409385" y="1864093"/>
            <a:ext cx="5415566" cy="3033220"/>
          </a:xfrm>
          <a:prstGeom prst="rect">
            <a:avLst/>
          </a:prstGeom>
        </p:spPr>
      </p:pic>
    </p:spTree>
    <p:extLst>
      <p:ext uri="{BB962C8B-B14F-4D97-AF65-F5344CB8AC3E}">
        <p14:creationId xmlns:p14="http://schemas.microsoft.com/office/powerpoint/2010/main" val="22617941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2</a:t>
            </a:fld>
            <a:endParaRPr lang="en-US"/>
          </a:p>
        </p:txBody>
      </p:sp>
      <p:sp>
        <p:nvSpPr>
          <p:cNvPr id="2" name="TextBox 1">
            <a:extLst>
              <a:ext uri="{FF2B5EF4-FFF2-40B4-BE49-F238E27FC236}">
                <a16:creationId xmlns:a16="http://schemas.microsoft.com/office/drawing/2014/main" id="{A542EE27-4E2D-7B40-81BB-89EDB591B9A8}"/>
              </a:ext>
            </a:extLst>
          </p:cNvPr>
          <p:cNvSpPr txBox="1"/>
          <p:nvPr/>
        </p:nvSpPr>
        <p:spPr>
          <a:xfrm>
            <a:off x="742001" y="462821"/>
            <a:ext cx="5052986" cy="584775"/>
          </a:xfrm>
          <a:prstGeom prst="rect">
            <a:avLst/>
          </a:prstGeom>
          <a:noFill/>
        </p:spPr>
        <p:txBody>
          <a:bodyPr wrap="none" rtlCol="0">
            <a:spAutoFit/>
          </a:bodyPr>
          <a:lstStyle/>
          <a:p>
            <a:r>
              <a:rPr lang="en-GB" sz="3200" dirty="0"/>
              <a:t>Background and aim (I)</a:t>
            </a:r>
          </a:p>
        </p:txBody>
      </p:sp>
      <p:sp>
        <p:nvSpPr>
          <p:cNvPr id="4" name="Content Placeholder 2">
            <a:extLst>
              <a:ext uri="{FF2B5EF4-FFF2-40B4-BE49-F238E27FC236}">
                <a16:creationId xmlns:a16="http://schemas.microsoft.com/office/drawing/2014/main" id="{2835EC22-7D1A-C04A-BEF4-9AC399A83135}"/>
              </a:ext>
            </a:extLst>
          </p:cNvPr>
          <p:cNvSpPr txBox="1">
            <a:spLocks/>
          </p:cNvSpPr>
          <p:nvPr/>
        </p:nvSpPr>
        <p:spPr>
          <a:xfrm>
            <a:off x="209631" y="1196752"/>
            <a:ext cx="6772267" cy="3748270"/>
          </a:xfrm>
          <a:prstGeom prst="rect">
            <a:avLst/>
          </a:prstGeom>
        </p:spPr>
        <p:txBody>
          <a:bodyPr/>
          <a:lst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2400" dirty="0"/>
              <a:t>SBI is an SME which is well known in plasma welding technology and as provider of additive manufacturing systems (PMD)</a:t>
            </a:r>
          </a:p>
          <a:p>
            <a:r>
              <a:rPr lang="en-US" sz="2400" dirty="0"/>
              <a:t>RHP is I-FAST partner and has demonstrated the successful use of the PMD process for manufacturing of complex structures relevant for space application.</a:t>
            </a:r>
          </a:p>
          <a:p>
            <a:r>
              <a:rPr lang="en-US" sz="2400" dirty="0"/>
              <a:t>Plasma Metal Deposition (PMD) is an additive manufacturing method which allows to fabricate near net shape components</a:t>
            </a:r>
          </a:p>
          <a:p>
            <a:pPr>
              <a:spcBef>
                <a:spcPts val="1600"/>
              </a:spcBef>
            </a:pPr>
            <a:endParaRPr lang="en-US" sz="2000" dirty="0"/>
          </a:p>
        </p:txBody>
      </p:sp>
      <p:pic>
        <p:nvPicPr>
          <p:cNvPr id="9" name="Grafik 8">
            <a:extLst>
              <a:ext uri="{FF2B5EF4-FFF2-40B4-BE49-F238E27FC236}">
                <a16:creationId xmlns:a16="http://schemas.microsoft.com/office/drawing/2014/main" id="{FF4BA930-D07F-B87C-B840-0672695B08AB}"/>
              </a:ext>
            </a:extLst>
          </p:cNvPr>
          <p:cNvPicPr>
            <a:picLocks noChangeAspect="1"/>
          </p:cNvPicPr>
          <p:nvPr/>
        </p:nvPicPr>
        <p:blipFill>
          <a:blip r:embed="rId3"/>
          <a:stretch>
            <a:fillRect/>
          </a:stretch>
        </p:blipFill>
        <p:spPr>
          <a:xfrm>
            <a:off x="6744072" y="1052736"/>
            <a:ext cx="5254352" cy="2825870"/>
          </a:xfrm>
          <a:prstGeom prst="rect">
            <a:avLst/>
          </a:prstGeom>
        </p:spPr>
      </p:pic>
      <p:pic>
        <p:nvPicPr>
          <p:cNvPr id="15" name="Grafik 14">
            <a:extLst>
              <a:ext uri="{FF2B5EF4-FFF2-40B4-BE49-F238E27FC236}">
                <a16:creationId xmlns:a16="http://schemas.microsoft.com/office/drawing/2014/main" id="{64AC5083-5535-7866-8BD3-E9E6A1B7758F}"/>
              </a:ext>
            </a:extLst>
          </p:cNvPr>
          <p:cNvPicPr>
            <a:picLocks noChangeAspect="1"/>
          </p:cNvPicPr>
          <p:nvPr/>
        </p:nvPicPr>
        <p:blipFill>
          <a:blip r:embed="rId4"/>
          <a:stretch>
            <a:fillRect/>
          </a:stretch>
        </p:blipFill>
        <p:spPr>
          <a:xfrm>
            <a:off x="6744072" y="3894809"/>
            <a:ext cx="5254352" cy="3108535"/>
          </a:xfrm>
          <a:prstGeom prst="rect">
            <a:avLst/>
          </a:prstGeom>
        </p:spPr>
      </p:pic>
    </p:spTree>
    <p:extLst>
      <p:ext uri="{BB962C8B-B14F-4D97-AF65-F5344CB8AC3E}">
        <p14:creationId xmlns:p14="http://schemas.microsoft.com/office/powerpoint/2010/main" val="7009950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4" descr="Ein Bild, das drinnen, Fleischwolf, Küchengeräte, silbern enthält.&#10;&#10;Beschreibung automatisch generiert.">
            <a:extLst>
              <a:ext uri="{FF2B5EF4-FFF2-40B4-BE49-F238E27FC236}">
                <a16:creationId xmlns:a16="http://schemas.microsoft.com/office/drawing/2014/main" id="{A2DB2BC9-1C6E-00FA-3F00-86FB0AC685AE}"/>
              </a:ext>
            </a:extLst>
          </p:cNvPr>
          <p:cNvPicPr>
            <a:picLocks noChangeAspect="1"/>
          </p:cNvPicPr>
          <p:nvPr/>
        </p:nvPicPr>
        <p:blipFill>
          <a:blip r:embed="rId3"/>
          <a:stretch>
            <a:fillRect/>
          </a:stretch>
        </p:blipFill>
        <p:spPr>
          <a:xfrm>
            <a:off x="7629123" y="201770"/>
            <a:ext cx="2997557" cy="3084490"/>
          </a:xfrm>
          <a:prstGeom prst="rect">
            <a:avLst/>
          </a:prstGeom>
        </p:spPr>
      </p:pic>
      <p:sp>
        <p:nvSpPr>
          <p:cNvPr id="8"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3</a:t>
            </a:fld>
            <a:endParaRPr lang="en-US"/>
          </a:p>
        </p:txBody>
      </p:sp>
      <p:sp>
        <p:nvSpPr>
          <p:cNvPr id="2" name="TextBox 1">
            <a:extLst>
              <a:ext uri="{FF2B5EF4-FFF2-40B4-BE49-F238E27FC236}">
                <a16:creationId xmlns:a16="http://schemas.microsoft.com/office/drawing/2014/main" id="{A542EE27-4E2D-7B40-81BB-89EDB591B9A8}"/>
              </a:ext>
            </a:extLst>
          </p:cNvPr>
          <p:cNvSpPr txBox="1"/>
          <p:nvPr/>
        </p:nvSpPr>
        <p:spPr>
          <a:xfrm>
            <a:off x="699072" y="537948"/>
            <a:ext cx="5176417" cy="584775"/>
          </a:xfrm>
          <a:prstGeom prst="rect">
            <a:avLst/>
          </a:prstGeom>
          <a:noFill/>
        </p:spPr>
        <p:txBody>
          <a:bodyPr wrap="none" rtlCol="0">
            <a:spAutoFit/>
          </a:bodyPr>
          <a:lstStyle/>
          <a:p>
            <a:r>
              <a:rPr lang="en-GB" sz="3200" dirty="0"/>
              <a:t>Background and aim (II)</a:t>
            </a:r>
          </a:p>
        </p:txBody>
      </p:sp>
      <p:sp>
        <p:nvSpPr>
          <p:cNvPr id="4" name="Content Placeholder 2">
            <a:extLst>
              <a:ext uri="{FF2B5EF4-FFF2-40B4-BE49-F238E27FC236}">
                <a16:creationId xmlns:a16="http://schemas.microsoft.com/office/drawing/2014/main" id="{2835EC22-7D1A-C04A-BEF4-9AC399A83135}"/>
              </a:ext>
            </a:extLst>
          </p:cNvPr>
          <p:cNvSpPr txBox="1">
            <a:spLocks/>
          </p:cNvSpPr>
          <p:nvPr/>
        </p:nvSpPr>
        <p:spPr>
          <a:xfrm>
            <a:off x="475861" y="1408923"/>
            <a:ext cx="6556243" cy="3748270"/>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2400" dirty="0">
                <a:latin typeface="Montserrat"/>
              </a:rPr>
              <a:t>Accelerator science and technology requires several vacuum chambers as well as chambers for analysis systems</a:t>
            </a:r>
          </a:p>
          <a:p>
            <a:r>
              <a:rPr lang="en-US" sz="2400" dirty="0">
                <a:latin typeface="Montserrat"/>
              </a:rPr>
              <a:t>There are many other areas, e.g. thin film deposition, semiconductor manufacturing or analytics which require vacuum chambers</a:t>
            </a:r>
            <a:endParaRPr lang="en-US" sz="2400" dirty="0"/>
          </a:p>
          <a:p>
            <a:r>
              <a:rPr lang="en-US" sz="2400" dirty="0">
                <a:latin typeface="Montserrat"/>
              </a:rPr>
              <a:t>The PMD allows to realize complex shapes and reduces the amount of raw materials required. </a:t>
            </a:r>
            <a:endParaRPr lang="en-US">
              <a:latin typeface="Montserrat"/>
            </a:endParaRPr>
          </a:p>
          <a:p>
            <a:r>
              <a:rPr lang="en-US" sz="2400" dirty="0">
                <a:latin typeface="Montserrat"/>
              </a:rPr>
              <a:t>Therefore, PMD has a positive impact on the environmental footprint.</a:t>
            </a:r>
            <a:endParaRPr lang="en-US"/>
          </a:p>
          <a:p>
            <a:pPr marL="0" indent="0">
              <a:buFont typeface="Arial"/>
              <a:buNone/>
            </a:pPr>
            <a:endParaRPr lang="en-US" sz="2400" dirty="0"/>
          </a:p>
          <a:p>
            <a:pPr>
              <a:spcBef>
                <a:spcPts val="1600"/>
              </a:spcBef>
            </a:pPr>
            <a:endParaRPr lang="en-US" sz="2400" dirty="0"/>
          </a:p>
          <a:p>
            <a:pPr>
              <a:spcBef>
                <a:spcPts val="1600"/>
              </a:spcBef>
            </a:pPr>
            <a:endParaRPr lang="en-US" sz="2400" dirty="0"/>
          </a:p>
        </p:txBody>
      </p:sp>
      <p:pic>
        <p:nvPicPr>
          <p:cNvPr id="5122" name="Picture 2">
            <a:extLst>
              <a:ext uri="{FF2B5EF4-FFF2-40B4-BE49-F238E27FC236}">
                <a16:creationId xmlns:a16="http://schemas.microsoft.com/office/drawing/2014/main" id="{E1F11119-FD54-84DB-292A-E49182A0F90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64175" t="57018" r="1570" b="3214"/>
          <a:stretch/>
        </p:blipFill>
        <p:spPr bwMode="auto">
          <a:xfrm>
            <a:off x="7165978" y="3426613"/>
            <a:ext cx="4176464" cy="24482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95939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7D609875-5A5C-5C3F-BEBE-40BDA91F4F2D}"/>
              </a:ext>
            </a:extLst>
          </p:cNvPr>
          <p:cNvSpPr>
            <a:spLocks noGrp="1"/>
          </p:cNvSpPr>
          <p:nvPr>
            <p:ph type="sldNum" sz="quarter" idx="12"/>
          </p:nvPr>
        </p:nvSpPr>
        <p:spPr/>
        <p:txBody>
          <a:bodyPr/>
          <a:lstStyle/>
          <a:p>
            <a:fld id="{F7A1A58B-7BA1-7E42-8231-6D1CB1C760B1}" type="slidenum">
              <a:rPr lang="en-US" smtClean="0"/>
              <a:pPr/>
              <a:t>4</a:t>
            </a:fld>
            <a:endParaRPr lang="en-US"/>
          </a:p>
        </p:txBody>
      </p:sp>
      <p:sp>
        <p:nvSpPr>
          <p:cNvPr id="4" name="Arrow: Right 5">
            <a:extLst>
              <a:ext uri="{FF2B5EF4-FFF2-40B4-BE49-F238E27FC236}">
                <a16:creationId xmlns:a16="http://schemas.microsoft.com/office/drawing/2014/main" id="{16CE28CF-E1BD-A661-2BAC-10D82D486370}"/>
              </a:ext>
            </a:extLst>
          </p:cNvPr>
          <p:cNvSpPr/>
          <p:nvPr/>
        </p:nvSpPr>
        <p:spPr>
          <a:xfrm>
            <a:off x="2870867" y="2190738"/>
            <a:ext cx="294853" cy="2880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Arrow: Right 8">
            <a:extLst>
              <a:ext uri="{FF2B5EF4-FFF2-40B4-BE49-F238E27FC236}">
                <a16:creationId xmlns:a16="http://schemas.microsoft.com/office/drawing/2014/main" id="{1FC29334-B0A1-F586-1888-20093075BBEF}"/>
              </a:ext>
            </a:extLst>
          </p:cNvPr>
          <p:cNvSpPr/>
          <p:nvPr/>
        </p:nvSpPr>
        <p:spPr>
          <a:xfrm>
            <a:off x="5463155" y="2180732"/>
            <a:ext cx="294853" cy="2880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Picture 9">
            <a:extLst>
              <a:ext uri="{FF2B5EF4-FFF2-40B4-BE49-F238E27FC236}">
                <a16:creationId xmlns:a16="http://schemas.microsoft.com/office/drawing/2014/main" id="{D1A3ACE8-564B-451F-FB8D-004BCD85AE66}"/>
              </a:ext>
            </a:extLst>
          </p:cNvPr>
          <p:cNvPicPr>
            <a:picLocks noChangeAspect="1"/>
          </p:cNvPicPr>
          <p:nvPr/>
        </p:nvPicPr>
        <p:blipFill>
          <a:blip r:embed="rId2"/>
          <a:stretch>
            <a:fillRect/>
          </a:stretch>
        </p:blipFill>
        <p:spPr>
          <a:xfrm>
            <a:off x="3298169" y="1142381"/>
            <a:ext cx="1943350" cy="2462163"/>
          </a:xfrm>
          <a:prstGeom prst="rect">
            <a:avLst/>
          </a:prstGeom>
        </p:spPr>
      </p:pic>
      <p:pic>
        <p:nvPicPr>
          <p:cNvPr id="8" name="Picture 24">
            <a:extLst>
              <a:ext uri="{FF2B5EF4-FFF2-40B4-BE49-F238E27FC236}">
                <a16:creationId xmlns:a16="http://schemas.microsoft.com/office/drawing/2014/main" id="{FEC4FE25-819A-BD65-07DC-5B4DC3C5D5B1}"/>
              </a:ext>
            </a:extLst>
          </p:cNvPr>
          <p:cNvPicPr>
            <a:picLocks noChangeAspect="1"/>
          </p:cNvPicPr>
          <p:nvPr/>
        </p:nvPicPr>
        <p:blipFill>
          <a:blip r:embed="rId3"/>
          <a:stretch>
            <a:fillRect/>
          </a:stretch>
        </p:blipFill>
        <p:spPr>
          <a:xfrm>
            <a:off x="710627" y="1064965"/>
            <a:ext cx="1953867" cy="2539579"/>
          </a:xfrm>
          <a:prstGeom prst="rect">
            <a:avLst/>
          </a:prstGeom>
        </p:spPr>
      </p:pic>
      <p:pic>
        <p:nvPicPr>
          <p:cNvPr id="9" name="Picture 26">
            <a:extLst>
              <a:ext uri="{FF2B5EF4-FFF2-40B4-BE49-F238E27FC236}">
                <a16:creationId xmlns:a16="http://schemas.microsoft.com/office/drawing/2014/main" id="{37BAFBD5-97C9-D38B-91FE-BA0BC92AAC5E}"/>
              </a:ext>
            </a:extLst>
          </p:cNvPr>
          <p:cNvPicPr>
            <a:picLocks noChangeAspect="1"/>
          </p:cNvPicPr>
          <p:nvPr/>
        </p:nvPicPr>
        <p:blipFill>
          <a:blip r:embed="rId4"/>
          <a:stretch>
            <a:fillRect/>
          </a:stretch>
        </p:blipFill>
        <p:spPr>
          <a:xfrm>
            <a:off x="6111227" y="1064965"/>
            <a:ext cx="1892217" cy="2547052"/>
          </a:xfrm>
          <a:prstGeom prst="rect">
            <a:avLst/>
          </a:prstGeom>
        </p:spPr>
      </p:pic>
      <p:grpSp>
        <p:nvGrpSpPr>
          <p:cNvPr id="10" name="Group 31">
            <a:extLst>
              <a:ext uri="{FF2B5EF4-FFF2-40B4-BE49-F238E27FC236}">
                <a16:creationId xmlns:a16="http://schemas.microsoft.com/office/drawing/2014/main" id="{ECA2D255-2D58-2A48-8774-BD9BC9D0C991}"/>
              </a:ext>
            </a:extLst>
          </p:cNvPr>
          <p:cNvGrpSpPr/>
          <p:nvPr/>
        </p:nvGrpSpPr>
        <p:grpSpPr>
          <a:xfrm>
            <a:off x="551384" y="3821744"/>
            <a:ext cx="2335971" cy="1921396"/>
            <a:chOff x="3995936" y="3610661"/>
            <a:chExt cx="2335971" cy="1921396"/>
          </a:xfrm>
        </p:grpSpPr>
        <p:pic>
          <p:nvPicPr>
            <p:cNvPr id="11" name="Picture 28">
              <a:extLst>
                <a:ext uri="{FF2B5EF4-FFF2-40B4-BE49-F238E27FC236}">
                  <a16:creationId xmlns:a16="http://schemas.microsoft.com/office/drawing/2014/main" id="{5A9535DA-1DA6-F034-0702-64D087CFE2EE}"/>
                </a:ext>
              </a:extLst>
            </p:cNvPr>
            <p:cNvPicPr>
              <a:picLocks noChangeAspect="1"/>
            </p:cNvPicPr>
            <p:nvPr/>
          </p:nvPicPr>
          <p:blipFill>
            <a:blip r:embed="rId5"/>
            <a:stretch>
              <a:fillRect/>
            </a:stretch>
          </p:blipFill>
          <p:spPr>
            <a:xfrm>
              <a:off x="3995936" y="3610661"/>
              <a:ext cx="2335971" cy="1921396"/>
            </a:xfrm>
            <a:prstGeom prst="rect">
              <a:avLst/>
            </a:prstGeom>
          </p:spPr>
        </p:pic>
        <p:sp>
          <p:nvSpPr>
            <p:cNvPr id="12" name="Oval 11">
              <a:extLst>
                <a:ext uri="{FF2B5EF4-FFF2-40B4-BE49-F238E27FC236}">
                  <a16:creationId xmlns:a16="http://schemas.microsoft.com/office/drawing/2014/main" id="{0EDDB417-785D-8067-5A6F-5306B5E9C127}"/>
                </a:ext>
              </a:extLst>
            </p:cNvPr>
            <p:cNvSpPr/>
            <p:nvPr/>
          </p:nvSpPr>
          <p:spPr>
            <a:xfrm rot="1200211">
              <a:off x="4295798" y="4099581"/>
              <a:ext cx="1568786" cy="720080"/>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cxnSp>
        <p:nvCxnSpPr>
          <p:cNvPr id="13" name="Straight Arrow Connector 33">
            <a:extLst>
              <a:ext uri="{FF2B5EF4-FFF2-40B4-BE49-F238E27FC236}">
                <a16:creationId xmlns:a16="http://schemas.microsoft.com/office/drawing/2014/main" id="{2E8852FB-53C1-61A7-7756-3D0744822F26}"/>
              </a:ext>
            </a:extLst>
          </p:cNvPr>
          <p:cNvCxnSpPr/>
          <p:nvPr/>
        </p:nvCxnSpPr>
        <p:spPr>
          <a:xfrm flipH="1">
            <a:off x="1687560" y="2766351"/>
            <a:ext cx="103187" cy="1440160"/>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pic>
        <p:nvPicPr>
          <p:cNvPr id="14" name="Picture 35">
            <a:extLst>
              <a:ext uri="{FF2B5EF4-FFF2-40B4-BE49-F238E27FC236}">
                <a16:creationId xmlns:a16="http://schemas.microsoft.com/office/drawing/2014/main" id="{8FE21ACB-D236-9182-1FDF-1EAA98550D05}"/>
              </a:ext>
            </a:extLst>
          </p:cNvPr>
          <p:cNvPicPr>
            <a:picLocks noChangeAspect="1"/>
          </p:cNvPicPr>
          <p:nvPr/>
        </p:nvPicPr>
        <p:blipFill>
          <a:blip r:embed="rId6"/>
          <a:stretch>
            <a:fillRect/>
          </a:stretch>
        </p:blipFill>
        <p:spPr>
          <a:xfrm>
            <a:off x="3338274" y="4077753"/>
            <a:ext cx="1974817" cy="1563638"/>
          </a:xfrm>
          <a:prstGeom prst="rect">
            <a:avLst/>
          </a:prstGeom>
        </p:spPr>
      </p:pic>
      <p:cxnSp>
        <p:nvCxnSpPr>
          <p:cNvPr id="15" name="Straight Arrow Connector 36">
            <a:extLst>
              <a:ext uri="{FF2B5EF4-FFF2-40B4-BE49-F238E27FC236}">
                <a16:creationId xmlns:a16="http://schemas.microsoft.com/office/drawing/2014/main" id="{FD12D2D0-464B-9A4C-87C8-4ED6299281DA}"/>
              </a:ext>
            </a:extLst>
          </p:cNvPr>
          <p:cNvCxnSpPr>
            <a:cxnSpLocks/>
          </p:cNvCxnSpPr>
          <p:nvPr/>
        </p:nvCxnSpPr>
        <p:spPr>
          <a:xfrm>
            <a:off x="4269844" y="3486431"/>
            <a:ext cx="0" cy="529226"/>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16" name="Oval 15">
            <a:extLst>
              <a:ext uri="{FF2B5EF4-FFF2-40B4-BE49-F238E27FC236}">
                <a16:creationId xmlns:a16="http://schemas.microsoft.com/office/drawing/2014/main" id="{C7CED6D4-D437-3F4B-2BFF-C83E35524E22}"/>
              </a:ext>
            </a:extLst>
          </p:cNvPr>
          <p:cNvSpPr/>
          <p:nvPr/>
        </p:nvSpPr>
        <p:spPr>
          <a:xfrm>
            <a:off x="3486084" y="4166938"/>
            <a:ext cx="1692000" cy="1086832"/>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Freeform: Shape 41">
            <a:extLst>
              <a:ext uri="{FF2B5EF4-FFF2-40B4-BE49-F238E27FC236}">
                <a16:creationId xmlns:a16="http://schemas.microsoft.com/office/drawing/2014/main" id="{C55AAFCB-7682-909A-F81A-69F27DC8E49F}"/>
              </a:ext>
            </a:extLst>
          </p:cNvPr>
          <p:cNvSpPr/>
          <p:nvPr/>
        </p:nvSpPr>
        <p:spPr>
          <a:xfrm>
            <a:off x="4859923" y="4894792"/>
            <a:ext cx="316439" cy="249141"/>
          </a:xfrm>
          <a:custGeom>
            <a:avLst/>
            <a:gdLst>
              <a:gd name="connsiteX0" fmla="*/ 0 w 316439"/>
              <a:gd name="connsiteY0" fmla="*/ 230588 h 249141"/>
              <a:gd name="connsiteX1" fmla="*/ 13253 w 316439"/>
              <a:gd name="connsiteY1" fmla="*/ 227938 h 249141"/>
              <a:gd name="connsiteX2" fmla="*/ 42407 w 316439"/>
              <a:gd name="connsiteY2" fmla="*/ 238539 h 249141"/>
              <a:gd name="connsiteX3" fmla="*/ 55660 w 316439"/>
              <a:gd name="connsiteY3" fmla="*/ 246491 h 249141"/>
              <a:gd name="connsiteX4" fmla="*/ 74213 w 316439"/>
              <a:gd name="connsiteY4" fmla="*/ 249141 h 249141"/>
              <a:gd name="connsiteX5" fmla="*/ 60960 w 316439"/>
              <a:gd name="connsiteY5" fmla="*/ 230588 h 249141"/>
              <a:gd name="connsiteX6" fmla="*/ 53009 w 316439"/>
              <a:gd name="connsiteY6" fmla="*/ 227938 h 249141"/>
              <a:gd name="connsiteX7" fmla="*/ 45058 w 316439"/>
              <a:gd name="connsiteY7" fmla="*/ 222637 h 249141"/>
              <a:gd name="connsiteX8" fmla="*/ 42407 w 316439"/>
              <a:gd name="connsiteY8" fmla="*/ 214685 h 249141"/>
              <a:gd name="connsiteX9" fmla="*/ 37107 w 316439"/>
              <a:gd name="connsiteY9" fmla="*/ 201433 h 249141"/>
              <a:gd name="connsiteX10" fmla="*/ 39757 w 316439"/>
              <a:gd name="connsiteY10" fmla="*/ 190832 h 249141"/>
              <a:gd name="connsiteX11" fmla="*/ 63611 w 316439"/>
              <a:gd name="connsiteY11" fmla="*/ 193482 h 249141"/>
              <a:gd name="connsiteX12" fmla="*/ 79514 w 316439"/>
              <a:gd name="connsiteY12" fmla="*/ 212035 h 249141"/>
              <a:gd name="connsiteX13" fmla="*/ 87465 w 316439"/>
              <a:gd name="connsiteY13" fmla="*/ 217336 h 249141"/>
              <a:gd name="connsiteX14" fmla="*/ 92766 w 316439"/>
              <a:gd name="connsiteY14" fmla="*/ 225287 h 249141"/>
              <a:gd name="connsiteX15" fmla="*/ 111319 w 316439"/>
              <a:gd name="connsiteY15" fmla="*/ 233238 h 249141"/>
              <a:gd name="connsiteX16" fmla="*/ 124571 w 316439"/>
              <a:gd name="connsiteY16" fmla="*/ 227938 h 249141"/>
              <a:gd name="connsiteX17" fmla="*/ 121920 w 316439"/>
              <a:gd name="connsiteY17" fmla="*/ 217336 h 249141"/>
              <a:gd name="connsiteX18" fmla="*/ 108668 w 316439"/>
              <a:gd name="connsiteY18" fmla="*/ 196132 h 249141"/>
              <a:gd name="connsiteX19" fmla="*/ 90115 w 316439"/>
              <a:gd name="connsiteY19" fmla="*/ 174929 h 249141"/>
              <a:gd name="connsiteX20" fmla="*/ 84814 w 316439"/>
              <a:gd name="connsiteY20" fmla="*/ 164327 h 249141"/>
              <a:gd name="connsiteX21" fmla="*/ 111319 w 316439"/>
              <a:gd name="connsiteY21" fmla="*/ 159026 h 249141"/>
              <a:gd name="connsiteX22" fmla="*/ 121920 w 316439"/>
              <a:gd name="connsiteY22" fmla="*/ 169628 h 249141"/>
              <a:gd name="connsiteX23" fmla="*/ 137823 w 316439"/>
              <a:gd name="connsiteY23" fmla="*/ 201433 h 249141"/>
              <a:gd name="connsiteX24" fmla="*/ 156376 w 316439"/>
              <a:gd name="connsiteY24" fmla="*/ 206734 h 249141"/>
              <a:gd name="connsiteX25" fmla="*/ 164327 w 316439"/>
              <a:gd name="connsiteY25" fmla="*/ 209385 h 249141"/>
              <a:gd name="connsiteX26" fmla="*/ 190832 w 316439"/>
              <a:gd name="connsiteY26" fmla="*/ 204084 h 249141"/>
              <a:gd name="connsiteX27" fmla="*/ 182880 w 316439"/>
              <a:gd name="connsiteY27" fmla="*/ 185531 h 249141"/>
              <a:gd name="connsiteX28" fmla="*/ 172279 w 316439"/>
              <a:gd name="connsiteY28" fmla="*/ 177579 h 249141"/>
              <a:gd name="connsiteX29" fmla="*/ 156376 w 316439"/>
              <a:gd name="connsiteY29" fmla="*/ 159026 h 249141"/>
              <a:gd name="connsiteX30" fmla="*/ 137823 w 316439"/>
              <a:gd name="connsiteY30" fmla="*/ 140473 h 249141"/>
              <a:gd name="connsiteX31" fmla="*/ 135173 w 316439"/>
              <a:gd name="connsiteY31" fmla="*/ 129872 h 249141"/>
              <a:gd name="connsiteX32" fmla="*/ 180230 w 316439"/>
              <a:gd name="connsiteY32" fmla="*/ 132522 h 249141"/>
              <a:gd name="connsiteX33" fmla="*/ 188181 w 316439"/>
              <a:gd name="connsiteY33" fmla="*/ 137823 h 249141"/>
              <a:gd name="connsiteX34" fmla="*/ 196133 w 316439"/>
              <a:gd name="connsiteY34" fmla="*/ 148425 h 249141"/>
              <a:gd name="connsiteX35" fmla="*/ 209385 w 316439"/>
              <a:gd name="connsiteY35" fmla="*/ 166978 h 249141"/>
              <a:gd name="connsiteX36" fmla="*/ 217336 w 316439"/>
              <a:gd name="connsiteY36" fmla="*/ 169628 h 249141"/>
              <a:gd name="connsiteX37" fmla="*/ 238540 w 316439"/>
              <a:gd name="connsiteY37" fmla="*/ 166978 h 249141"/>
              <a:gd name="connsiteX38" fmla="*/ 233239 w 316439"/>
              <a:gd name="connsiteY38" fmla="*/ 140473 h 249141"/>
              <a:gd name="connsiteX39" fmla="*/ 225287 w 316439"/>
              <a:gd name="connsiteY39" fmla="*/ 129872 h 249141"/>
              <a:gd name="connsiteX40" fmla="*/ 219987 w 316439"/>
              <a:gd name="connsiteY40" fmla="*/ 119270 h 249141"/>
              <a:gd name="connsiteX41" fmla="*/ 212035 w 316439"/>
              <a:gd name="connsiteY41" fmla="*/ 111318 h 249141"/>
              <a:gd name="connsiteX42" fmla="*/ 206734 w 316439"/>
              <a:gd name="connsiteY42" fmla="*/ 103367 h 249141"/>
              <a:gd name="connsiteX43" fmla="*/ 188181 w 316439"/>
              <a:gd name="connsiteY43" fmla="*/ 92765 h 249141"/>
              <a:gd name="connsiteX44" fmla="*/ 180230 w 316439"/>
              <a:gd name="connsiteY44" fmla="*/ 87465 h 249141"/>
              <a:gd name="connsiteX45" fmla="*/ 177580 w 316439"/>
              <a:gd name="connsiteY45" fmla="*/ 79513 h 249141"/>
              <a:gd name="connsiteX46" fmla="*/ 188181 w 316439"/>
              <a:gd name="connsiteY46" fmla="*/ 76863 h 249141"/>
              <a:gd name="connsiteX47" fmla="*/ 201434 w 316439"/>
              <a:gd name="connsiteY47" fmla="*/ 74212 h 249141"/>
              <a:gd name="connsiteX48" fmla="*/ 217336 w 316439"/>
              <a:gd name="connsiteY48" fmla="*/ 79513 h 249141"/>
              <a:gd name="connsiteX49" fmla="*/ 230588 w 316439"/>
              <a:gd name="connsiteY49" fmla="*/ 98066 h 249141"/>
              <a:gd name="connsiteX50" fmla="*/ 243840 w 316439"/>
              <a:gd name="connsiteY50" fmla="*/ 108668 h 249141"/>
              <a:gd name="connsiteX51" fmla="*/ 251792 w 316439"/>
              <a:gd name="connsiteY51" fmla="*/ 119270 h 249141"/>
              <a:gd name="connsiteX52" fmla="*/ 267694 w 316439"/>
              <a:gd name="connsiteY52" fmla="*/ 127221 h 249141"/>
              <a:gd name="connsiteX53" fmla="*/ 275646 w 316439"/>
              <a:gd name="connsiteY53" fmla="*/ 132522 h 249141"/>
              <a:gd name="connsiteX54" fmla="*/ 283597 w 316439"/>
              <a:gd name="connsiteY54" fmla="*/ 106018 h 249141"/>
              <a:gd name="connsiteX55" fmla="*/ 280947 w 316439"/>
              <a:gd name="connsiteY55" fmla="*/ 98066 h 249141"/>
              <a:gd name="connsiteX56" fmla="*/ 270345 w 316439"/>
              <a:gd name="connsiteY56" fmla="*/ 84814 h 249141"/>
              <a:gd name="connsiteX57" fmla="*/ 246491 w 316439"/>
              <a:gd name="connsiteY57" fmla="*/ 68912 h 249141"/>
              <a:gd name="connsiteX58" fmla="*/ 230588 w 316439"/>
              <a:gd name="connsiteY58" fmla="*/ 60960 h 249141"/>
              <a:gd name="connsiteX59" fmla="*/ 219987 w 316439"/>
              <a:gd name="connsiteY59" fmla="*/ 50358 h 249141"/>
              <a:gd name="connsiteX60" fmla="*/ 214686 w 316439"/>
              <a:gd name="connsiteY60" fmla="*/ 34456 h 249141"/>
              <a:gd name="connsiteX61" fmla="*/ 259743 w 316439"/>
              <a:gd name="connsiteY61" fmla="*/ 31805 h 249141"/>
              <a:gd name="connsiteX62" fmla="*/ 262394 w 316439"/>
              <a:gd name="connsiteY62" fmla="*/ 39757 h 249141"/>
              <a:gd name="connsiteX63" fmla="*/ 278296 w 316439"/>
              <a:gd name="connsiteY63" fmla="*/ 58310 h 249141"/>
              <a:gd name="connsiteX64" fmla="*/ 286247 w 316439"/>
              <a:gd name="connsiteY64" fmla="*/ 60960 h 249141"/>
              <a:gd name="connsiteX65" fmla="*/ 315402 w 316439"/>
              <a:gd name="connsiteY65" fmla="*/ 58310 h 249141"/>
              <a:gd name="connsiteX66" fmla="*/ 312752 w 316439"/>
              <a:gd name="connsiteY66" fmla="*/ 45058 h 249141"/>
              <a:gd name="connsiteX67" fmla="*/ 296849 w 316439"/>
              <a:gd name="connsiteY67" fmla="*/ 23854 h 249141"/>
              <a:gd name="connsiteX68" fmla="*/ 291548 w 316439"/>
              <a:gd name="connsiteY68" fmla="*/ 15903 h 249141"/>
              <a:gd name="connsiteX69" fmla="*/ 283597 w 316439"/>
              <a:gd name="connsiteY69" fmla="*/ 13252 h 249141"/>
              <a:gd name="connsiteX70" fmla="*/ 272995 w 316439"/>
              <a:gd name="connsiteY70" fmla="*/ 7952 h 249141"/>
              <a:gd name="connsiteX71" fmla="*/ 265044 w 316439"/>
              <a:gd name="connsiteY71" fmla="*/ 0 h 249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316439" h="249141">
                <a:moveTo>
                  <a:pt x="0" y="230588"/>
                </a:moveTo>
                <a:cubicBezTo>
                  <a:pt x="4418" y="229705"/>
                  <a:pt x="8766" y="227530"/>
                  <a:pt x="13253" y="227938"/>
                </a:cubicBezTo>
                <a:cubicBezTo>
                  <a:pt x="16279" y="228213"/>
                  <a:pt x="38774" y="236723"/>
                  <a:pt x="42407" y="238539"/>
                </a:cubicBezTo>
                <a:cubicBezTo>
                  <a:pt x="47015" y="240843"/>
                  <a:pt x="50773" y="244862"/>
                  <a:pt x="55660" y="246491"/>
                </a:cubicBezTo>
                <a:cubicBezTo>
                  <a:pt x="61587" y="248467"/>
                  <a:pt x="68029" y="248258"/>
                  <a:pt x="74213" y="249141"/>
                </a:cubicBezTo>
                <a:cubicBezTo>
                  <a:pt x="69795" y="242957"/>
                  <a:pt x="66334" y="235962"/>
                  <a:pt x="60960" y="230588"/>
                </a:cubicBezTo>
                <a:cubicBezTo>
                  <a:pt x="58985" y="228613"/>
                  <a:pt x="55508" y="229187"/>
                  <a:pt x="53009" y="227938"/>
                </a:cubicBezTo>
                <a:cubicBezTo>
                  <a:pt x="50160" y="226513"/>
                  <a:pt x="47708" y="224404"/>
                  <a:pt x="45058" y="222637"/>
                </a:cubicBezTo>
                <a:cubicBezTo>
                  <a:pt x="44174" y="219986"/>
                  <a:pt x="43388" y="217301"/>
                  <a:pt x="42407" y="214685"/>
                </a:cubicBezTo>
                <a:cubicBezTo>
                  <a:pt x="40737" y="210230"/>
                  <a:pt x="37632" y="206161"/>
                  <a:pt x="37107" y="201433"/>
                </a:cubicBezTo>
                <a:cubicBezTo>
                  <a:pt x="36705" y="197813"/>
                  <a:pt x="38874" y="194366"/>
                  <a:pt x="39757" y="190832"/>
                </a:cubicBezTo>
                <a:cubicBezTo>
                  <a:pt x="47708" y="191715"/>
                  <a:pt x="55964" y="191129"/>
                  <a:pt x="63611" y="193482"/>
                </a:cubicBezTo>
                <a:cubicBezTo>
                  <a:pt x="77845" y="197861"/>
                  <a:pt x="71816" y="202797"/>
                  <a:pt x="79514" y="212035"/>
                </a:cubicBezTo>
                <a:cubicBezTo>
                  <a:pt x="81553" y="214482"/>
                  <a:pt x="84815" y="215569"/>
                  <a:pt x="87465" y="217336"/>
                </a:cubicBezTo>
                <a:cubicBezTo>
                  <a:pt x="89232" y="219986"/>
                  <a:pt x="90319" y="223248"/>
                  <a:pt x="92766" y="225287"/>
                </a:cubicBezTo>
                <a:cubicBezTo>
                  <a:pt x="97135" y="228928"/>
                  <a:pt x="105793" y="231397"/>
                  <a:pt x="111319" y="233238"/>
                </a:cubicBezTo>
                <a:cubicBezTo>
                  <a:pt x="115736" y="231471"/>
                  <a:pt x="121932" y="231897"/>
                  <a:pt x="124571" y="227938"/>
                </a:cubicBezTo>
                <a:cubicBezTo>
                  <a:pt x="126592" y="224907"/>
                  <a:pt x="123072" y="220792"/>
                  <a:pt x="121920" y="217336"/>
                </a:cubicBezTo>
                <a:cubicBezTo>
                  <a:pt x="115924" y="199347"/>
                  <a:pt x="119436" y="208438"/>
                  <a:pt x="108668" y="196132"/>
                </a:cubicBezTo>
                <a:cubicBezTo>
                  <a:pt x="86026" y="170254"/>
                  <a:pt x="108495" y="193306"/>
                  <a:pt x="90115" y="174929"/>
                </a:cubicBezTo>
                <a:cubicBezTo>
                  <a:pt x="88348" y="171395"/>
                  <a:pt x="84814" y="168278"/>
                  <a:pt x="84814" y="164327"/>
                </a:cubicBezTo>
                <a:cubicBezTo>
                  <a:pt x="84814" y="149293"/>
                  <a:pt x="107644" y="158567"/>
                  <a:pt x="111319" y="159026"/>
                </a:cubicBezTo>
                <a:cubicBezTo>
                  <a:pt x="114853" y="162560"/>
                  <a:pt x="119237" y="165412"/>
                  <a:pt x="121920" y="169628"/>
                </a:cubicBezTo>
                <a:cubicBezTo>
                  <a:pt x="124090" y="173037"/>
                  <a:pt x="132391" y="197631"/>
                  <a:pt x="137823" y="201433"/>
                </a:cubicBezTo>
                <a:cubicBezTo>
                  <a:pt x="143092" y="205121"/>
                  <a:pt x="150215" y="204886"/>
                  <a:pt x="156376" y="206734"/>
                </a:cubicBezTo>
                <a:cubicBezTo>
                  <a:pt x="159052" y="207537"/>
                  <a:pt x="161677" y="208501"/>
                  <a:pt x="164327" y="209385"/>
                </a:cubicBezTo>
                <a:cubicBezTo>
                  <a:pt x="173162" y="207618"/>
                  <a:pt x="185300" y="211196"/>
                  <a:pt x="190832" y="204084"/>
                </a:cubicBezTo>
                <a:cubicBezTo>
                  <a:pt x="194963" y="198773"/>
                  <a:pt x="186738" y="191043"/>
                  <a:pt x="182880" y="185531"/>
                </a:cubicBezTo>
                <a:cubicBezTo>
                  <a:pt x="180347" y="181912"/>
                  <a:pt x="175633" y="180454"/>
                  <a:pt x="172279" y="177579"/>
                </a:cubicBezTo>
                <a:cubicBezTo>
                  <a:pt x="152066" y="160253"/>
                  <a:pt x="177344" y="179994"/>
                  <a:pt x="156376" y="159026"/>
                </a:cubicBezTo>
                <a:cubicBezTo>
                  <a:pt x="131639" y="134289"/>
                  <a:pt x="159026" y="168745"/>
                  <a:pt x="137823" y="140473"/>
                </a:cubicBezTo>
                <a:cubicBezTo>
                  <a:pt x="136940" y="136939"/>
                  <a:pt x="132084" y="131802"/>
                  <a:pt x="135173" y="129872"/>
                </a:cubicBezTo>
                <a:cubicBezTo>
                  <a:pt x="148007" y="121851"/>
                  <a:pt x="167894" y="129438"/>
                  <a:pt x="180230" y="132522"/>
                </a:cubicBezTo>
                <a:cubicBezTo>
                  <a:pt x="182880" y="134289"/>
                  <a:pt x="185929" y="135571"/>
                  <a:pt x="188181" y="137823"/>
                </a:cubicBezTo>
                <a:cubicBezTo>
                  <a:pt x="191305" y="140947"/>
                  <a:pt x="193792" y="144679"/>
                  <a:pt x="196133" y="148425"/>
                </a:cubicBezTo>
                <a:cubicBezTo>
                  <a:pt x="202055" y="157899"/>
                  <a:pt x="199642" y="160482"/>
                  <a:pt x="209385" y="166978"/>
                </a:cubicBezTo>
                <a:cubicBezTo>
                  <a:pt x="211709" y="168528"/>
                  <a:pt x="214686" y="168745"/>
                  <a:pt x="217336" y="169628"/>
                </a:cubicBezTo>
                <a:cubicBezTo>
                  <a:pt x="224404" y="168745"/>
                  <a:pt x="233849" y="172339"/>
                  <a:pt x="238540" y="166978"/>
                </a:cubicBezTo>
                <a:cubicBezTo>
                  <a:pt x="239595" y="165772"/>
                  <a:pt x="236030" y="145357"/>
                  <a:pt x="233239" y="140473"/>
                </a:cubicBezTo>
                <a:cubicBezTo>
                  <a:pt x="231047" y="136638"/>
                  <a:pt x="227628" y="133618"/>
                  <a:pt x="225287" y="129872"/>
                </a:cubicBezTo>
                <a:cubicBezTo>
                  <a:pt x="223193" y="126522"/>
                  <a:pt x="222283" y="122485"/>
                  <a:pt x="219987" y="119270"/>
                </a:cubicBezTo>
                <a:cubicBezTo>
                  <a:pt x="217808" y="116220"/>
                  <a:pt x="214435" y="114198"/>
                  <a:pt x="212035" y="111318"/>
                </a:cubicBezTo>
                <a:cubicBezTo>
                  <a:pt x="209996" y="108871"/>
                  <a:pt x="208986" y="105619"/>
                  <a:pt x="206734" y="103367"/>
                </a:cubicBezTo>
                <a:cubicBezTo>
                  <a:pt x="202428" y="99061"/>
                  <a:pt x="193032" y="95537"/>
                  <a:pt x="188181" y="92765"/>
                </a:cubicBezTo>
                <a:cubicBezTo>
                  <a:pt x="185415" y="91185"/>
                  <a:pt x="182880" y="89232"/>
                  <a:pt x="180230" y="87465"/>
                </a:cubicBezTo>
                <a:cubicBezTo>
                  <a:pt x="179347" y="84814"/>
                  <a:pt x="175904" y="81748"/>
                  <a:pt x="177580" y="79513"/>
                </a:cubicBezTo>
                <a:cubicBezTo>
                  <a:pt x="179765" y="76599"/>
                  <a:pt x="184625" y="77653"/>
                  <a:pt x="188181" y="76863"/>
                </a:cubicBezTo>
                <a:cubicBezTo>
                  <a:pt x="192579" y="75886"/>
                  <a:pt x="197016" y="75096"/>
                  <a:pt x="201434" y="74212"/>
                </a:cubicBezTo>
                <a:cubicBezTo>
                  <a:pt x="206735" y="75979"/>
                  <a:pt x="212687" y="76414"/>
                  <a:pt x="217336" y="79513"/>
                </a:cubicBezTo>
                <a:cubicBezTo>
                  <a:pt x="223593" y="83685"/>
                  <a:pt x="225436" y="92914"/>
                  <a:pt x="230588" y="98066"/>
                </a:cubicBezTo>
                <a:cubicBezTo>
                  <a:pt x="234588" y="102066"/>
                  <a:pt x="239840" y="104668"/>
                  <a:pt x="243840" y="108668"/>
                </a:cubicBezTo>
                <a:cubicBezTo>
                  <a:pt x="246964" y="111792"/>
                  <a:pt x="248668" y="116146"/>
                  <a:pt x="251792" y="119270"/>
                </a:cubicBezTo>
                <a:cubicBezTo>
                  <a:pt x="256931" y="124409"/>
                  <a:pt x="261226" y="125065"/>
                  <a:pt x="267694" y="127221"/>
                </a:cubicBezTo>
                <a:cubicBezTo>
                  <a:pt x="270345" y="128988"/>
                  <a:pt x="272492" y="132972"/>
                  <a:pt x="275646" y="132522"/>
                </a:cubicBezTo>
                <a:cubicBezTo>
                  <a:pt x="292186" y="130160"/>
                  <a:pt x="285541" y="115739"/>
                  <a:pt x="283597" y="106018"/>
                </a:cubicBezTo>
                <a:cubicBezTo>
                  <a:pt x="283049" y="103278"/>
                  <a:pt x="282428" y="100435"/>
                  <a:pt x="280947" y="98066"/>
                </a:cubicBezTo>
                <a:cubicBezTo>
                  <a:pt x="277949" y="93269"/>
                  <a:pt x="274345" y="88814"/>
                  <a:pt x="270345" y="84814"/>
                </a:cubicBezTo>
                <a:cubicBezTo>
                  <a:pt x="264464" y="78933"/>
                  <a:pt x="253220" y="73118"/>
                  <a:pt x="246491" y="68912"/>
                </a:cubicBezTo>
                <a:cubicBezTo>
                  <a:pt x="234746" y="61571"/>
                  <a:pt x="242851" y="65048"/>
                  <a:pt x="230588" y="60960"/>
                </a:cubicBezTo>
                <a:cubicBezTo>
                  <a:pt x="227054" y="57426"/>
                  <a:pt x="222558" y="54643"/>
                  <a:pt x="219987" y="50358"/>
                </a:cubicBezTo>
                <a:cubicBezTo>
                  <a:pt x="217112" y="45567"/>
                  <a:pt x="214686" y="34456"/>
                  <a:pt x="214686" y="34456"/>
                </a:cubicBezTo>
                <a:cubicBezTo>
                  <a:pt x="229445" y="31176"/>
                  <a:pt x="244491" y="25026"/>
                  <a:pt x="259743" y="31805"/>
                </a:cubicBezTo>
                <a:cubicBezTo>
                  <a:pt x="262296" y="32940"/>
                  <a:pt x="261008" y="37331"/>
                  <a:pt x="262394" y="39757"/>
                </a:cubicBezTo>
                <a:cubicBezTo>
                  <a:pt x="264654" y="43712"/>
                  <a:pt x="273960" y="55419"/>
                  <a:pt x="278296" y="58310"/>
                </a:cubicBezTo>
                <a:cubicBezTo>
                  <a:pt x="280620" y="59860"/>
                  <a:pt x="283597" y="60077"/>
                  <a:pt x="286247" y="60960"/>
                </a:cubicBezTo>
                <a:cubicBezTo>
                  <a:pt x="296148" y="67560"/>
                  <a:pt x="301479" y="74221"/>
                  <a:pt x="315402" y="58310"/>
                </a:cubicBezTo>
                <a:cubicBezTo>
                  <a:pt x="318368" y="54920"/>
                  <a:pt x="314176" y="49332"/>
                  <a:pt x="312752" y="45058"/>
                </a:cubicBezTo>
                <a:cubicBezTo>
                  <a:pt x="308364" y="31894"/>
                  <a:pt x="306263" y="34836"/>
                  <a:pt x="296849" y="23854"/>
                </a:cubicBezTo>
                <a:cubicBezTo>
                  <a:pt x="294776" y="21436"/>
                  <a:pt x="294035" y="17893"/>
                  <a:pt x="291548" y="15903"/>
                </a:cubicBezTo>
                <a:cubicBezTo>
                  <a:pt x="289366" y="14158"/>
                  <a:pt x="286165" y="14352"/>
                  <a:pt x="283597" y="13252"/>
                </a:cubicBezTo>
                <a:cubicBezTo>
                  <a:pt x="279965" y="11696"/>
                  <a:pt x="276529" y="9719"/>
                  <a:pt x="272995" y="7952"/>
                </a:cubicBezTo>
                <a:lnTo>
                  <a:pt x="265044" y="0"/>
                </a:lnTo>
              </a:path>
            </a:pathLst>
          </a:cu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8" name="Picture 43">
            <a:extLst>
              <a:ext uri="{FF2B5EF4-FFF2-40B4-BE49-F238E27FC236}">
                <a16:creationId xmlns:a16="http://schemas.microsoft.com/office/drawing/2014/main" id="{C18CDCA9-FD10-61C5-6F86-CCF32D861B30}"/>
              </a:ext>
            </a:extLst>
          </p:cNvPr>
          <p:cNvPicPr>
            <a:picLocks noChangeAspect="1"/>
          </p:cNvPicPr>
          <p:nvPr/>
        </p:nvPicPr>
        <p:blipFill>
          <a:blip r:embed="rId7"/>
          <a:stretch>
            <a:fillRect/>
          </a:stretch>
        </p:blipFill>
        <p:spPr>
          <a:xfrm rot="686114" flipH="1">
            <a:off x="3325266" y="4768411"/>
            <a:ext cx="371830" cy="347502"/>
          </a:xfrm>
          <a:prstGeom prst="rect">
            <a:avLst/>
          </a:prstGeom>
        </p:spPr>
      </p:pic>
      <p:pic>
        <p:nvPicPr>
          <p:cNvPr id="19" name="Picture 45">
            <a:extLst>
              <a:ext uri="{FF2B5EF4-FFF2-40B4-BE49-F238E27FC236}">
                <a16:creationId xmlns:a16="http://schemas.microsoft.com/office/drawing/2014/main" id="{48387208-9597-04BE-FAA6-A603E8E6F8C6}"/>
              </a:ext>
            </a:extLst>
          </p:cNvPr>
          <p:cNvPicPr>
            <a:picLocks noChangeAspect="1"/>
          </p:cNvPicPr>
          <p:nvPr/>
        </p:nvPicPr>
        <p:blipFill>
          <a:blip r:embed="rId7"/>
          <a:stretch>
            <a:fillRect/>
          </a:stretch>
        </p:blipFill>
        <p:spPr>
          <a:xfrm rot="5981094" flipH="1">
            <a:off x="3420641" y="4215961"/>
            <a:ext cx="371830" cy="347502"/>
          </a:xfrm>
          <a:prstGeom prst="rect">
            <a:avLst/>
          </a:prstGeom>
        </p:spPr>
      </p:pic>
      <p:pic>
        <p:nvPicPr>
          <p:cNvPr id="20" name="Picture 48">
            <a:extLst>
              <a:ext uri="{FF2B5EF4-FFF2-40B4-BE49-F238E27FC236}">
                <a16:creationId xmlns:a16="http://schemas.microsoft.com/office/drawing/2014/main" id="{B139DDDA-9563-5553-B244-9D991E064E70}"/>
              </a:ext>
            </a:extLst>
          </p:cNvPr>
          <p:cNvPicPr>
            <a:picLocks noChangeAspect="1"/>
          </p:cNvPicPr>
          <p:nvPr/>
        </p:nvPicPr>
        <p:blipFill>
          <a:blip r:embed="rId8"/>
          <a:stretch>
            <a:fillRect/>
          </a:stretch>
        </p:blipFill>
        <p:spPr>
          <a:xfrm rot="16412695">
            <a:off x="4978236" y="4389943"/>
            <a:ext cx="288000" cy="229333"/>
          </a:xfrm>
          <a:prstGeom prst="rect">
            <a:avLst/>
          </a:prstGeom>
        </p:spPr>
      </p:pic>
      <p:sp>
        <p:nvSpPr>
          <p:cNvPr id="21" name="Freeform: Shape 50">
            <a:extLst>
              <a:ext uri="{FF2B5EF4-FFF2-40B4-BE49-F238E27FC236}">
                <a16:creationId xmlns:a16="http://schemas.microsoft.com/office/drawing/2014/main" id="{4C39A91B-F8F3-8348-3F80-E9C4879F52DF}"/>
              </a:ext>
            </a:extLst>
          </p:cNvPr>
          <p:cNvSpPr/>
          <p:nvPr/>
        </p:nvSpPr>
        <p:spPr>
          <a:xfrm>
            <a:off x="4213121" y="4110256"/>
            <a:ext cx="442719" cy="116627"/>
          </a:xfrm>
          <a:custGeom>
            <a:avLst/>
            <a:gdLst>
              <a:gd name="connsiteX0" fmla="*/ 2747 w 474524"/>
              <a:gd name="connsiteY0" fmla="*/ 84821 h 116627"/>
              <a:gd name="connsiteX1" fmla="*/ 8048 w 474524"/>
              <a:gd name="connsiteY1" fmla="*/ 58317 h 116627"/>
              <a:gd name="connsiteX2" fmla="*/ 10698 w 474524"/>
              <a:gd name="connsiteY2" fmla="*/ 47715 h 116627"/>
              <a:gd name="connsiteX3" fmla="*/ 23950 w 474524"/>
              <a:gd name="connsiteY3" fmla="*/ 34463 h 116627"/>
              <a:gd name="connsiteX4" fmla="*/ 45154 w 474524"/>
              <a:gd name="connsiteY4" fmla="*/ 18561 h 116627"/>
              <a:gd name="connsiteX5" fmla="*/ 55756 w 474524"/>
              <a:gd name="connsiteY5" fmla="*/ 26512 h 116627"/>
              <a:gd name="connsiteX6" fmla="*/ 50455 w 474524"/>
              <a:gd name="connsiteY6" fmla="*/ 53016 h 116627"/>
              <a:gd name="connsiteX7" fmla="*/ 47804 w 474524"/>
              <a:gd name="connsiteY7" fmla="*/ 68919 h 116627"/>
              <a:gd name="connsiteX8" fmla="*/ 74309 w 474524"/>
              <a:gd name="connsiteY8" fmla="*/ 79521 h 116627"/>
              <a:gd name="connsiteX9" fmla="*/ 90211 w 474524"/>
              <a:gd name="connsiteY9" fmla="*/ 21211 h 116627"/>
              <a:gd name="connsiteX10" fmla="*/ 103463 w 474524"/>
              <a:gd name="connsiteY10" fmla="*/ 23861 h 116627"/>
              <a:gd name="connsiteX11" fmla="*/ 106114 w 474524"/>
              <a:gd name="connsiteY11" fmla="*/ 37114 h 116627"/>
              <a:gd name="connsiteX12" fmla="*/ 111415 w 474524"/>
              <a:gd name="connsiteY12" fmla="*/ 79521 h 116627"/>
              <a:gd name="connsiteX13" fmla="*/ 129968 w 474524"/>
              <a:gd name="connsiteY13" fmla="*/ 71569 h 116627"/>
              <a:gd name="connsiteX14" fmla="*/ 135269 w 474524"/>
              <a:gd name="connsiteY14" fmla="*/ 55667 h 116627"/>
              <a:gd name="connsiteX15" fmla="*/ 137919 w 474524"/>
              <a:gd name="connsiteY15" fmla="*/ 18561 h 116627"/>
              <a:gd name="connsiteX16" fmla="*/ 151171 w 474524"/>
              <a:gd name="connsiteY16" fmla="*/ 5308 h 116627"/>
              <a:gd name="connsiteX17" fmla="*/ 164423 w 474524"/>
              <a:gd name="connsiteY17" fmla="*/ 15910 h 116627"/>
              <a:gd name="connsiteX18" fmla="*/ 169724 w 474524"/>
              <a:gd name="connsiteY18" fmla="*/ 31813 h 116627"/>
              <a:gd name="connsiteX19" fmla="*/ 180326 w 474524"/>
              <a:gd name="connsiteY19" fmla="*/ 76870 h 116627"/>
              <a:gd name="connsiteX20" fmla="*/ 188277 w 474524"/>
              <a:gd name="connsiteY20" fmla="*/ 79521 h 116627"/>
              <a:gd name="connsiteX21" fmla="*/ 204180 w 474524"/>
              <a:gd name="connsiteY21" fmla="*/ 58317 h 116627"/>
              <a:gd name="connsiteX22" fmla="*/ 209481 w 474524"/>
              <a:gd name="connsiteY22" fmla="*/ 37114 h 116627"/>
              <a:gd name="connsiteX23" fmla="*/ 212131 w 474524"/>
              <a:gd name="connsiteY23" fmla="*/ 7959 h 116627"/>
              <a:gd name="connsiteX24" fmla="*/ 225383 w 474524"/>
              <a:gd name="connsiteY24" fmla="*/ 8 h 116627"/>
              <a:gd name="connsiteX25" fmla="*/ 243936 w 474524"/>
              <a:gd name="connsiteY25" fmla="*/ 10609 h 116627"/>
              <a:gd name="connsiteX26" fmla="*/ 249237 w 474524"/>
              <a:gd name="connsiteY26" fmla="*/ 29162 h 116627"/>
              <a:gd name="connsiteX27" fmla="*/ 243936 w 474524"/>
              <a:gd name="connsiteY27" fmla="*/ 60968 h 116627"/>
              <a:gd name="connsiteX28" fmla="*/ 246587 w 474524"/>
              <a:gd name="connsiteY28" fmla="*/ 76870 h 116627"/>
              <a:gd name="connsiteX29" fmla="*/ 281042 w 474524"/>
              <a:gd name="connsiteY29" fmla="*/ 68919 h 116627"/>
              <a:gd name="connsiteX30" fmla="*/ 286343 w 474524"/>
              <a:gd name="connsiteY30" fmla="*/ 55667 h 116627"/>
              <a:gd name="connsiteX31" fmla="*/ 288994 w 474524"/>
              <a:gd name="connsiteY31" fmla="*/ 10609 h 116627"/>
              <a:gd name="connsiteX32" fmla="*/ 310197 w 474524"/>
              <a:gd name="connsiteY32" fmla="*/ 15910 h 116627"/>
              <a:gd name="connsiteX33" fmla="*/ 318149 w 474524"/>
              <a:gd name="connsiteY33" fmla="*/ 37114 h 116627"/>
              <a:gd name="connsiteX34" fmla="*/ 320799 w 474524"/>
              <a:gd name="connsiteY34" fmla="*/ 47715 h 116627"/>
              <a:gd name="connsiteX35" fmla="*/ 326100 w 474524"/>
              <a:gd name="connsiteY35" fmla="*/ 92773 h 116627"/>
              <a:gd name="connsiteX36" fmla="*/ 349954 w 474524"/>
              <a:gd name="connsiteY36" fmla="*/ 74220 h 116627"/>
              <a:gd name="connsiteX37" fmla="*/ 355255 w 474524"/>
              <a:gd name="connsiteY37" fmla="*/ 66268 h 116627"/>
              <a:gd name="connsiteX38" fmla="*/ 363206 w 474524"/>
              <a:gd name="connsiteY38" fmla="*/ 29162 h 116627"/>
              <a:gd name="connsiteX39" fmla="*/ 371157 w 474524"/>
              <a:gd name="connsiteY39" fmla="*/ 23861 h 116627"/>
              <a:gd name="connsiteX40" fmla="*/ 381759 w 474524"/>
              <a:gd name="connsiteY40" fmla="*/ 26512 h 116627"/>
              <a:gd name="connsiteX41" fmla="*/ 387060 w 474524"/>
              <a:gd name="connsiteY41" fmla="*/ 39764 h 116627"/>
              <a:gd name="connsiteX42" fmla="*/ 397662 w 474524"/>
              <a:gd name="connsiteY42" fmla="*/ 68919 h 116627"/>
              <a:gd name="connsiteX43" fmla="*/ 400312 w 474524"/>
              <a:gd name="connsiteY43" fmla="*/ 95423 h 116627"/>
              <a:gd name="connsiteX44" fmla="*/ 405613 w 474524"/>
              <a:gd name="connsiteY44" fmla="*/ 106025 h 116627"/>
              <a:gd name="connsiteX45" fmla="*/ 424166 w 474524"/>
              <a:gd name="connsiteY45" fmla="*/ 98074 h 116627"/>
              <a:gd name="connsiteX46" fmla="*/ 432117 w 474524"/>
              <a:gd name="connsiteY46" fmla="*/ 71569 h 116627"/>
              <a:gd name="connsiteX47" fmla="*/ 434768 w 474524"/>
              <a:gd name="connsiteY47" fmla="*/ 53016 h 116627"/>
              <a:gd name="connsiteX48" fmla="*/ 442719 w 474524"/>
              <a:gd name="connsiteY48" fmla="*/ 50366 h 116627"/>
              <a:gd name="connsiteX49" fmla="*/ 463922 w 474524"/>
              <a:gd name="connsiteY49" fmla="*/ 53016 h 116627"/>
              <a:gd name="connsiteX50" fmla="*/ 469223 w 474524"/>
              <a:gd name="connsiteY50" fmla="*/ 60968 h 116627"/>
              <a:gd name="connsiteX51" fmla="*/ 471874 w 474524"/>
              <a:gd name="connsiteY51" fmla="*/ 76870 h 116627"/>
              <a:gd name="connsiteX52" fmla="*/ 474524 w 474524"/>
              <a:gd name="connsiteY52" fmla="*/ 87472 h 116627"/>
              <a:gd name="connsiteX53" fmla="*/ 466573 w 474524"/>
              <a:gd name="connsiteY53" fmla="*/ 116627 h 116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474524" h="116627">
                <a:moveTo>
                  <a:pt x="2747" y="84821"/>
                </a:moveTo>
                <a:cubicBezTo>
                  <a:pt x="-1637" y="62904"/>
                  <a:pt x="-1395" y="79564"/>
                  <a:pt x="8048" y="58317"/>
                </a:cubicBezTo>
                <a:cubicBezTo>
                  <a:pt x="9527" y="54988"/>
                  <a:pt x="9263" y="51063"/>
                  <a:pt x="10698" y="47715"/>
                </a:cubicBezTo>
                <a:cubicBezTo>
                  <a:pt x="14603" y="38602"/>
                  <a:pt x="16511" y="40042"/>
                  <a:pt x="23950" y="34463"/>
                </a:cubicBezTo>
                <a:cubicBezTo>
                  <a:pt x="49109" y="15593"/>
                  <a:pt x="27190" y="30534"/>
                  <a:pt x="45154" y="18561"/>
                </a:cubicBezTo>
                <a:cubicBezTo>
                  <a:pt x="48688" y="21211"/>
                  <a:pt x="54487" y="22281"/>
                  <a:pt x="55756" y="26512"/>
                </a:cubicBezTo>
                <a:cubicBezTo>
                  <a:pt x="58708" y="36351"/>
                  <a:pt x="52398" y="44272"/>
                  <a:pt x="50455" y="53016"/>
                </a:cubicBezTo>
                <a:cubicBezTo>
                  <a:pt x="49289" y="58262"/>
                  <a:pt x="48688" y="63618"/>
                  <a:pt x="47804" y="68919"/>
                </a:cubicBezTo>
                <a:cubicBezTo>
                  <a:pt x="48383" y="70076"/>
                  <a:pt x="61181" y="108694"/>
                  <a:pt x="74309" y="79521"/>
                </a:cubicBezTo>
                <a:cubicBezTo>
                  <a:pt x="112617" y="-5611"/>
                  <a:pt x="58157" y="53265"/>
                  <a:pt x="90211" y="21211"/>
                </a:cubicBezTo>
                <a:cubicBezTo>
                  <a:pt x="94628" y="22094"/>
                  <a:pt x="100278" y="20676"/>
                  <a:pt x="103463" y="23861"/>
                </a:cubicBezTo>
                <a:cubicBezTo>
                  <a:pt x="106649" y="27047"/>
                  <a:pt x="105477" y="32654"/>
                  <a:pt x="106114" y="37114"/>
                </a:cubicBezTo>
                <a:cubicBezTo>
                  <a:pt x="108129" y="51216"/>
                  <a:pt x="109648" y="65385"/>
                  <a:pt x="111415" y="79521"/>
                </a:cubicBezTo>
                <a:cubicBezTo>
                  <a:pt x="117599" y="76870"/>
                  <a:pt x="125210" y="76327"/>
                  <a:pt x="129968" y="71569"/>
                </a:cubicBezTo>
                <a:cubicBezTo>
                  <a:pt x="133919" y="67618"/>
                  <a:pt x="134440" y="61193"/>
                  <a:pt x="135269" y="55667"/>
                </a:cubicBezTo>
                <a:cubicBezTo>
                  <a:pt x="137108" y="43404"/>
                  <a:pt x="134185" y="30386"/>
                  <a:pt x="137919" y="18561"/>
                </a:cubicBezTo>
                <a:cubicBezTo>
                  <a:pt x="139800" y="12604"/>
                  <a:pt x="146754" y="9726"/>
                  <a:pt x="151171" y="5308"/>
                </a:cubicBezTo>
                <a:cubicBezTo>
                  <a:pt x="155588" y="8842"/>
                  <a:pt x="161179" y="11276"/>
                  <a:pt x="164423" y="15910"/>
                </a:cubicBezTo>
                <a:cubicBezTo>
                  <a:pt x="167627" y="20488"/>
                  <a:pt x="169724" y="31813"/>
                  <a:pt x="169724" y="31813"/>
                </a:cubicBezTo>
                <a:cubicBezTo>
                  <a:pt x="171259" y="53300"/>
                  <a:pt x="164025" y="66002"/>
                  <a:pt x="180326" y="76870"/>
                </a:cubicBezTo>
                <a:cubicBezTo>
                  <a:pt x="182651" y="78420"/>
                  <a:pt x="185627" y="78637"/>
                  <a:pt x="188277" y="79521"/>
                </a:cubicBezTo>
                <a:cubicBezTo>
                  <a:pt x="190874" y="76274"/>
                  <a:pt x="201368" y="63940"/>
                  <a:pt x="204180" y="58317"/>
                </a:cubicBezTo>
                <a:cubicBezTo>
                  <a:pt x="206895" y="52887"/>
                  <a:pt x="208474" y="42149"/>
                  <a:pt x="209481" y="37114"/>
                </a:cubicBezTo>
                <a:cubicBezTo>
                  <a:pt x="210364" y="27396"/>
                  <a:pt x="208287" y="16928"/>
                  <a:pt x="212131" y="7959"/>
                </a:cubicBezTo>
                <a:cubicBezTo>
                  <a:pt x="214160" y="3224"/>
                  <a:pt x="220263" y="577"/>
                  <a:pt x="225383" y="8"/>
                </a:cubicBezTo>
                <a:cubicBezTo>
                  <a:pt x="228268" y="-313"/>
                  <a:pt x="241217" y="8796"/>
                  <a:pt x="243936" y="10609"/>
                </a:cubicBezTo>
                <a:cubicBezTo>
                  <a:pt x="245052" y="13956"/>
                  <a:pt x="249412" y="26358"/>
                  <a:pt x="249237" y="29162"/>
                </a:cubicBezTo>
                <a:cubicBezTo>
                  <a:pt x="248566" y="39889"/>
                  <a:pt x="245703" y="50366"/>
                  <a:pt x="243936" y="60968"/>
                </a:cubicBezTo>
                <a:cubicBezTo>
                  <a:pt x="244820" y="66269"/>
                  <a:pt x="241695" y="74646"/>
                  <a:pt x="246587" y="76870"/>
                </a:cubicBezTo>
                <a:cubicBezTo>
                  <a:pt x="261585" y="83687"/>
                  <a:pt x="270969" y="75635"/>
                  <a:pt x="281042" y="68919"/>
                </a:cubicBezTo>
                <a:cubicBezTo>
                  <a:pt x="282809" y="64502"/>
                  <a:pt x="285700" y="60381"/>
                  <a:pt x="286343" y="55667"/>
                </a:cubicBezTo>
                <a:cubicBezTo>
                  <a:pt x="288376" y="40760"/>
                  <a:pt x="281253" y="23510"/>
                  <a:pt x="288994" y="10609"/>
                </a:cubicBezTo>
                <a:cubicBezTo>
                  <a:pt x="292742" y="4362"/>
                  <a:pt x="303129" y="14143"/>
                  <a:pt x="310197" y="15910"/>
                </a:cubicBezTo>
                <a:cubicBezTo>
                  <a:pt x="312996" y="22906"/>
                  <a:pt x="316072" y="29846"/>
                  <a:pt x="318149" y="37114"/>
                </a:cubicBezTo>
                <a:cubicBezTo>
                  <a:pt x="319150" y="40616"/>
                  <a:pt x="319916" y="44181"/>
                  <a:pt x="320799" y="47715"/>
                </a:cubicBezTo>
                <a:cubicBezTo>
                  <a:pt x="322566" y="62734"/>
                  <a:pt x="316880" y="80786"/>
                  <a:pt x="326100" y="92773"/>
                </a:cubicBezTo>
                <a:cubicBezTo>
                  <a:pt x="341285" y="112513"/>
                  <a:pt x="347815" y="78498"/>
                  <a:pt x="349954" y="74220"/>
                </a:cubicBezTo>
                <a:cubicBezTo>
                  <a:pt x="351379" y="71371"/>
                  <a:pt x="353488" y="68919"/>
                  <a:pt x="355255" y="66268"/>
                </a:cubicBezTo>
                <a:cubicBezTo>
                  <a:pt x="356587" y="56943"/>
                  <a:pt x="358482" y="37665"/>
                  <a:pt x="363206" y="29162"/>
                </a:cubicBezTo>
                <a:cubicBezTo>
                  <a:pt x="364753" y="26377"/>
                  <a:pt x="368507" y="25628"/>
                  <a:pt x="371157" y="23861"/>
                </a:cubicBezTo>
                <a:cubicBezTo>
                  <a:pt x="374691" y="24745"/>
                  <a:pt x="379183" y="23936"/>
                  <a:pt x="381759" y="26512"/>
                </a:cubicBezTo>
                <a:cubicBezTo>
                  <a:pt x="385123" y="29876"/>
                  <a:pt x="385555" y="35251"/>
                  <a:pt x="387060" y="39764"/>
                </a:cubicBezTo>
                <a:cubicBezTo>
                  <a:pt x="396640" y="68503"/>
                  <a:pt x="387523" y="48641"/>
                  <a:pt x="397662" y="68919"/>
                </a:cubicBezTo>
                <a:cubicBezTo>
                  <a:pt x="398545" y="77754"/>
                  <a:pt x="398452" y="86741"/>
                  <a:pt x="400312" y="95423"/>
                </a:cubicBezTo>
                <a:cubicBezTo>
                  <a:pt x="401140" y="99286"/>
                  <a:pt x="401686" y="105589"/>
                  <a:pt x="405613" y="106025"/>
                </a:cubicBezTo>
                <a:cubicBezTo>
                  <a:pt x="412300" y="106768"/>
                  <a:pt x="417982" y="100724"/>
                  <a:pt x="424166" y="98074"/>
                </a:cubicBezTo>
                <a:cubicBezTo>
                  <a:pt x="431601" y="83203"/>
                  <a:pt x="429183" y="90638"/>
                  <a:pt x="432117" y="71569"/>
                </a:cubicBezTo>
                <a:cubicBezTo>
                  <a:pt x="433067" y="65394"/>
                  <a:pt x="431974" y="58604"/>
                  <a:pt x="434768" y="53016"/>
                </a:cubicBezTo>
                <a:cubicBezTo>
                  <a:pt x="436017" y="50517"/>
                  <a:pt x="440069" y="51249"/>
                  <a:pt x="442719" y="50366"/>
                </a:cubicBezTo>
                <a:cubicBezTo>
                  <a:pt x="449787" y="51249"/>
                  <a:pt x="457309" y="50371"/>
                  <a:pt x="463922" y="53016"/>
                </a:cubicBezTo>
                <a:cubicBezTo>
                  <a:pt x="466880" y="54199"/>
                  <a:pt x="468216" y="57946"/>
                  <a:pt x="469223" y="60968"/>
                </a:cubicBezTo>
                <a:cubicBezTo>
                  <a:pt x="470922" y="66066"/>
                  <a:pt x="470820" y="71601"/>
                  <a:pt x="471874" y="76870"/>
                </a:cubicBezTo>
                <a:cubicBezTo>
                  <a:pt x="472588" y="80442"/>
                  <a:pt x="473641" y="83938"/>
                  <a:pt x="474524" y="87472"/>
                </a:cubicBezTo>
                <a:cubicBezTo>
                  <a:pt x="471677" y="115942"/>
                  <a:pt x="479815" y="110005"/>
                  <a:pt x="466573" y="116627"/>
                </a:cubicBezTo>
              </a:path>
            </a:pathLst>
          </a:cu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Freeform: Shape 51">
            <a:extLst>
              <a:ext uri="{FF2B5EF4-FFF2-40B4-BE49-F238E27FC236}">
                <a16:creationId xmlns:a16="http://schemas.microsoft.com/office/drawing/2014/main" id="{9066DFE5-C56A-F1CA-CEE8-6A05F91F34B7}"/>
              </a:ext>
            </a:extLst>
          </p:cNvPr>
          <p:cNvSpPr/>
          <p:nvPr/>
        </p:nvSpPr>
        <p:spPr>
          <a:xfrm rot="10800000">
            <a:off x="3983336" y="5195456"/>
            <a:ext cx="442719" cy="116627"/>
          </a:xfrm>
          <a:custGeom>
            <a:avLst/>
            <a:gdLst>
              <a:gd name="connsiteX0" fmla="*/ 2747 w 474524"/>
              <a:gd name="connsiteY0" fmla="*/ 84821 h 116627"/>
              <a:gd name="connsiteX1" fmla="*/ 8048 w 474524"/>
              <a:gd name="connsiteY1" fmla="*/ 58317 h 116627"/>
              <a:gd name="connsiteX2" fmla="*/ 10698 w 474524"/>
              <a:gd name="connsiteY2" fmla="*/ 47715 h 116627"/>
              <a:gd name="connsiteX3" fmla="*/ 23950 w 474524"/>
              <a:gd name="connsiteY3" fmla="*/ 34463 h 116627"/>
              <a:gd name="connsiteX4" fmla="*/ 45154 w 474524"/>
              <a:gd name="connsiteY4" fmla="*/ 18561 h 116627"/>
              <a:gd name="connsiteX5" fmla="*/ 55756 w 474524"/>
              <a:gd name="connsiteY5" fmla="*/ 26512 h 116627"/>
              <a:gd name="connsiteX6" fmla="*/ 50455 w 474524"/>
              <a:gd name="connsiteY6" fmla="*/ 53016 h 116627"/>
              <a:gd name="connsiteX7" fmla="*/ 47804 w 474524"/>
              <a:gd name="connsiteY7" fmla="*/ 68919 h 116627"/>
              <a:gd name="connsiteX8" fmla="*/ 74309 w 474524"/>
              <a:gd name="connsiteY8" fmla="*/ 79521 h 116627"/>
              <a:gd name="connsiteX9" fmla="*/ 90211 w 474524"/>
              <a:gd name="connsiteY9" fmla="*/ 21211 h 116627"/>
              <a:gd name="connsiteX10" fmla="*/ 103463 w 474524"/>
              <a:gd name="connsiteY10" fmla="*/ 23861 h 116627"/>
              <a:gd name="connsiteX11" fmla="*/ 106114 w 474524"/>
              <a:gd name="connsiteY11" fmla="*/ 37114 h 116627"/>
              <a:gd name="connsiteX12" fmla="*/ 111415 w 474524"/>
              <a:gd name="connsiteY12" fmla="*/ 79521 h 116627"/>
              <a:gd name="connsiteX13" fmla="*/ 129968 w 474524"/>
              <a:gd name="connsiteY13" fmla="*/ 71569 h 116627"/>
              <a:gd name="connsiteX14" fmla="*/ 135269 w 474524"/>
              <a:gd name="connsiteY14" fmla="*/ 55667 h 116627"/>
              <a:gd name="connsiteX15" fmla="*/ 137919 w 474524"/>
              <a:gd name="connsiteY15" fmla="*/ 18561 h 116627"/>
              <a:gd name="connsiteX16" fmla="*/ 151171 w 474524"/>
              <a:gd name="connsiteY16" fmla="*/ 5308 h 116627"/>
              <a:gd name="connsiteX17" fmla="*/ 164423 w 474524"/>
              <a:gd name="connsiteY17" fmla="*/ 15910 h 116627"/>
              <a:gd name="connsiteX18" fmla="*/ 169724 w 474524"/>
              <a:gd name="connsiteY18" fmla="*/ 31813 h 116627"/>
              <a:gd name="connsiteX19" fmla="*/ 180326 w 474524"/>
              <a:gd name="connsiteY19" fmla="*/ 76870 h 116627"/>
              <a:gd name="connsiteX20" fmla="*/ 188277 w 474524"/>
              <a:gd name="connsiteY20" fmla="*/ 79521 h 116627"/>
              <a:gd name="connsiteX21" fmla="*/ 204180 w 474524"/>
              <a:gd name="connsiteY21" fmla="*/ 58317 h 116627"/>
              <a:gd name="connsiteX22" fmla="*/ 209481 w 474524"/>
              <a:gd name="connsiteY22" fmla="*/ 37114 h 116627"/>
              <a:gd name="connsiteX23" fmla="*/ 212131 w 474524"/>
              <a:gd name="connsiteY23" fmla="*/ 7959 h 116627"/>
              <a:gd name="connsiteX24" fmla="*/ 225383 w 474524"/>
              <a:gd name="connsiteY24" fmla="*/ 8 h 116627"/>
              <a:gd name="connsiteX25" fmla="*/ 243936 w 474524"/>
              <a:gd name="connsiteY25" fmla="*/ 10609 h 116627"/>
              <a:gd name="connsiteX26" fmla="*/ 249237 w 474524"/>
              <a:gd name="connsiteY26" fmla="*/ 29162 h 116627"/>
              <a:gd name="connsiteX27" fmla="*/ 243936 w 474524"/>
              <a:gd name="connsiteY27" fmla="*/ 60968 h 116627"/>
              <a:gd name="connsiteX28" fmla="*/ 246587 w 474524"/>
              <a:gd name="connsiteY28" fmla="*/ 76870 h 116627"/>
              <a:gd name="connsiteX29" fmla="*/ 281042 w 474524"/>
              <a:gd name="connsiteY29" fmla="*/ 68919 h 116627"/>
              <a:gd name="connsiteX30" fmla="*/ 286343 w 474524"/>
              <a:gd name="connsiteY30" fmla="*/ 55667 h 116627"/>
              <a:gd name="connsiteX31" fmla="*/ 288994 w 474524"/>
              <a:gd name="connsiteY31" fmla="*/ 10609 h 116627"/>
              <a:gd name="connsiteX32" fmla="*/ 310197 w 474524"/>
              <a:gd name="connsiteY32" fmla="*/ 15910 h 116627"/>
              <a:gd name="connsiteX33" fmla="*/ 318149 w 474524"/>
              <a:gd name="connsiteY33" fmla="*/ 37114 h 116627"/>
              <a:gd name="connsiteX34" fmla="*/ 320799 w 474524"/>
              <a:gd name="connsiteY34" fmla="*/ 47715 h 116627"/>
              <a:gd name="connsiteX35" fmla="*/ 326100 w 474524"/>
              <a:gd name="connsiteY35" fmla="*/ 92773 h 116627"/>
              <a:gd name="connsiteX36" fmla="*/ 349954 w 474524"/>
              <a:gd name="connsiteY36" fmla="*/ 74220 h 116627"/>
              <a:gd name="connsiteX37" fmla="*/ 355255 w 474524"/>
              <a:gd name="connsiteY37" fmla="*/ 66268 h 116627"/>
              <a:gd name="connsiteX38" fmla="*/ 363206 w 474524"/>
              <a:gd name="connsiteY38" fmla="*/ 29162 h 116627"/>
              <a:gd name="connsiteX39" fmla="*/ 371157 w 474524"/>
              <a:gd name="connsiteY39" fmla="*/ 23861 h 116627"/>
              <a:gd name="connsiteX40" fmla="*/ 381759 w 474524"/>
              <a:gd name="connsiteY40" fmla="*/ 26512 h 116627"/>
              <a:gd name="connsiteX41" fmla="*/ 387060 w 474524"/>
              <a:gd name="connsiteY41" fmla="*/ 39764 h 116627"/>
              <a:gd name="connsiteX42" fmla="*/ 397662 w 474524"/>
              <a:gd name="connsiteY42" fmla="*/ 68919 h 116627"/>
              <a:gd name="connsiteX43" fmla="*/ 400312 w 474524"/>
              <a:gd name="connsiteY43" fmla="*/ 95423 h 116627"/>
              <a:gd name="connsiteX44" fmla="*/ 405613 w 474524"/>
              <a:gd name="connsiteY44" fmla="*/ 106025 h 116627"/>
              <a:gd name="connsiteX45" fmla="*/ 424166 w 474524"/>
              <a:gd name="connsiteY45" fmla="*/ 98074 h 116627"/>
              <a:gd name="connsiteX46" fmla="*/ 432117 w 474524"/>
              <a:gd name="connsiteY46" fmla="*/ 71569 h 116627"/>
              <a:gd name="connsiteX47" fmla="*/ 434768 w 474524"/>
              <a:gd name="connsiteY47" fmla="*/ 53016 h 116627"/>
              <a:gd name="connsiteX48" fmla="*/ 442719 w 474524"/>
              <a:gd name="connsiteY48" fmla="*/ 50366 h 116627"/>
              <a:gd name="connsiteX49" fmla="*/ 463922 w 474524"/>
              <a:gd name="connsiteY49" fmla="*/ 53016 h 116627"/>
              <a:gd name="connsiteX50" fmla="*/ 469223 w 474524"/>
              <a:gd name="connsiteY50" fmla="*/ 60968 h 116627"/>
              <a:gd name="connsiteX51" fmla="*/ 471874 w 474524"/>
              <a:gd name="connsiteY51" fmla="*/ 76870 h 116627"/>
              <a:gd name="connsiteX52" fmla="*/ 474524 w 474524"/>
              <a:gd name="connsiteY52" fmla="*/ 87472 h 116627"/>
              <a:gd name="connsiteX53" fmla="*/ 466573 w 474524"/>
              <a:gd name="connsiteY53" fmla="*/ 116627 h 116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474524" h="116627">
                <a:moveTo>
                  <a:pt x="2747" y="84821"/>
                </a:moveTo>
                <a:cubicBezTo>
                  <a:pt x="-1637" y="62904"/>
                  <a:pt x="-1395" y="79564"/>
                  <a:pt x="8048" y="58317"/>
                </a:cubicBezTo>
                <a:cubicBezTo>
                  <a:pt x="9527" y="54988"/>
                  <a:pt x="9263" y="51063"/>
                  <a:pt x="10698" y="47715"/>
                </a:cubicBezTo>
                <a:cubicBezTo>
                  <a:pt x="14603" y="38602"/>
                  <a:pt x="16511" y="40042"/>
                  <a:pt x="23950" y="34463"/>
                </a:cubicBezTo>
                <a:cubicBezTo>
                  <a:pt x="49109" y="15593"/>
                  <a:pt x="27190" y="30534"/>
                  <a:pt x="45154" y="18561"/>
                </a:cubicBezTo>
                <a:cubicBezTo>
                  <a:pt x="48688" y="21211"/>
                  <a:pt x="54487" y="22281"/>
                  <a:pt x="55756" y="26512"/>
                </a:cubicBezTo>
                <a:cubicBezTo>
                  <a:pt x="58708" y="36351"/>
                  <a:pt x="52398" y="44272"/>
                  <a:pt x="50455" y="53016"/>
                </a:cubicBezTo>
                <a:cubicBezTo>
                  <a:pt x="49289" y="58262"/>
                  <a:pt x="48688" y="63618"/>
                  <a:pt x="47804" y="68919"/>
                </a:cubicBezTo>
                <a:cubicBezTo>
                  <a:pt x="48383" y="70076"/>
                  <a:pt x="61181" y="108694"/>
                  <a:pt x="74309" y="79521"/>
                </a:cubicBezTo>
                <a:cubicBezTo>
                  <a:pt x="112617" y="-5611"/>
                  <a:pt x="58157" y="53265"/>
                  <a:pt x="90211" y="21211"/>
                </a:cubicBezTo>
                <a:cubicBezTo>
                  <a:pt x="94628" y="22094"/>
                  <a:pt x="100278" y="20676"/>
                  <a:pt x="103463" y="23861"/>
                </a:cubicBezTo>
                <a:cubicBezTo>
                  <a:pt x="106649" y="27047"/>
                  <a:pt x="105477" y="32654"/>
                  <a:pt x="106114" y="37114"/>
                </a:cubicBezTo>
                <a:cubicBezTo>
                  <a:pt x="108129" y="51216"/>
                  <a:pt x="109648" y="65385"/>
                  <a:pt x="111415" y="79521"/>
                </a:cubicBezTo>
                <a:cubicBezTo>
                  <a:pt x="117599" y="76870"/>
                  <a:pt x="125210" y="76327"/>
                  <a:pt x="129968" y="71569"/>
                </a:cubicBezTo>
                <a:cubicBezTo>
                  <a:pt x="133919" y="67618"/>
                  <a:pt x="134440" y="61193"/>
                  <a:pt x="135269" y="55667"/>
                </a:cubicBezTo>
                <a:cubicBezTo>
                  <a:pt x="137108" y="43404"/>
                  <a:pt x="134185" y="30386"/>
                  <a:pt x="137919" y="18561"/>
                </a:cubicBezTo>
                <a:cubicBezTo>
                  <a:pt x="139800" y="12604"/>
                  <a:pt x="146754" y="9726"/>
                  <a:pt x="151171" y="5308"/>
                </a:cubicBezTo>
                <a:cubicBezTo>
                  <a:pt x="155588" y="8842"/>
                  <a:pt x="161179" y="11276"/>
                  <a:pt x="164423" y="15910"/>
                </a:cubicBezTo>
                <a:cubicBezTo>
                  <a:pt x="167627" y="20488"/>
                  <a:pt x="169724" y="31813"/>
                  <a:pt x="169724" y="31813"/>
                </a:cubicBezTo>
                <a:cubicBezTo>
                  <a:pt x="171259" y="53300"/>
                  <a:pt x="164025" y="66002"/>
                  <a:pt x="180326" y="76870"/>
                </a:cubicBezTo>
                <a:cubicBezTo>
                  <a:pt x="182651" y="78420"/>
                  <a:pt x="185627" y="78637"/>
                  <a:pt x="188277" y="79521"/>
                </a:cubicBezTo>
                <a:cubicBezTo>
                  <a:pt x="190874" y="76274"/>
                  <a:pt x="201368" y="63940"/>
                  <a:pt x="204180" y="58317"/>
                </a:cubicBezTo>
                <a:cubicBezTo>
                  <a:pt x="206895" y="52887"/>
                  <a:pt x="208474" y="42149"/>
                  <a:pt x="209481" y="37114"/>
                </a:cubicBezTo>
                <a:cubicBezTo>
                  <a:pt x="210364" y="27396"/>
                  <a:pt x="208287" y="16928"/>
                  <a:pt x="212131" y="7959"/>
                </a:cubicBezTo>
                <a:cubicBezTo>
                  <a:pt x="214160" y="3224"/>
                  <a:pt x="220263" y="577"/>
                  <a:pt x="225383" y="8"/>
                </a:cubicBezTo>
                <a:cubicBezTo>
                  <a:pt x="228268" y="-313"/>
                  <a:pt x="241217" y="8796"/>
                  <a:pt x="243936" y="10609"/>
                </a:cubicBezTo>
                <a:cubicBezTo>
                  <a:pt x="245052" y="13956"/>
                  <a:pt x="249412" y="26358"/>
                  <a:pt x="249237" y="29162"/>
                </a:cubicBezTo>
                <a:cubicBezTo>
                  <a:pt x="248566" y="39889"/>
                  <a:pt x="245703" y="50366"/>
                  <a:pt x="243936" y="60968"/>
                </a:cubicBezTo>
                <a:cubicBezTo>
                  <a:pt x="244820" y="66269"/>
                  <a:pt x="241695" y="74646"/>
                  <a:pt x="246587" y="76870"/>
                </a:cubicBezTo>
                <a:cubicBezTo>
                  <a:pt x="261585" y="83687"/>
                  <a:pt x="270969" y="75635"/>
                  <a:pt x="281042" y="68919"/>
                </a:cubicBezTo>
                <a:cubicBezTo>
                  <a:pt x="282809" y="64502"/>
                  <a:pt x="285700" y="60381"/>
                  <a:pt x="286343" y="55667"/>
                </a:cubicBezTo>
                <a:cubicBezTo>
                  <a:pt x="288376" y="40760"/>
                  <a:pt x="281253" y="23510"/>
                  <a:pt x="288994" y="10609"/>
                </a:cubicBezTo>
                <a:cubicBezTo>
                  <a:pt x="292742" y="4362"/>
                  <a:pt x="303129" y="14143"/>
                  <a:pt x="310197" y="15910"/>
                </a:cubicBezTo>
                <a:cubicBezTo>
                  <a:pt x="312996" y="22906"/>
                  <a:pt x="316072" y="29846"/>
                  <a:pt x="318149" y="37114"/>
                </a:cubicBezTo>
                <a:cubicBezTo>
                  <a:pt x="319150" y="40616"/>
                  <a:pt x="319916" y="44181"/>
                  <a:pt x="320799" y="47715"/>
                </a:cubicBezTo>
                <a:cubicBezTo>
                  <a:pt x="322566" y="62734"/>
                  <a:pt x="316880" y="80786"/>
                  <a:pt x="326100" y="92773"/>
                </a:cubicBezTo>
                <a:cubicBezTo>
                  <a:pt x="341285" y="112513"/>
                  <a:pt x="347815" y="78498"/>
                  <a:pt x="349954" y="74220"/>
                </a:cubicBezTo>
                <a:cubicBezTo>
                  <a:pt x="351379" y="71371"/>
                  <a:pt x="353488" y="68919"/>
                  <a:pt x="355255" y="66268"/>
                </a:cubicBezTo>
                <a:cubicBezTo>
                  <a:pt x="356587" y="56943"/>
                  <a:pt x="358482" y="37665"/>
                  <a:pt x="363206" y="29162"/>
                </a:cubicBezTo>
                <a:cubicBezTo>
                  <a:pt x="364753" y="26377"/>
                  <a:pt x="368507" y="25628"/>
                  <a:pt x="371157" y="23861"/>
                </a:cubicBezTo>
                <a:cubicBezTo>
                  <a:pt x="374691" y="24745"/>
                  <a:pt x="379183" y="23936"/>
                  <a:pt x="381759" y="26512"/>
                </a:cubicBezTo>
                <a:cubicBezTo>
                  <a:pt x="385123" y="29876"/>
                  <a:pt x="385555" y="35251"/>
                  <a:pt x="387060" y="39764"/>
                </a:cubicBezTo>
                <a:cubicBezTo>
                  <a:pt x="396640" y="68503"/>
                  <a:pt x="387523" y="48641"/>
                  <a:pt x="397662" y="68919"/>
                </a:cubicBezTo>
                <a:cubicBezTo>
                  <a:pt x="398545" y="77754"/>
                  <a:pt x="398452" y="86741"/>
                  <a:pt x="400312" y="95423"/>
                </a:cubicBezTo>
                <a:cubicBezTo>
                  <a:pt x="401140" y="99286"/>
                  <a:pt x="401686" y="105589"/>
                  <a:pt x="405613" y="106025"/>
                </a:cubicBezTo>
                <a:cubicBezTo>
                  <a:pt x="412300" y="106768"/>
                  <a:pt x="417982" y="100724"/>
                  <a:pt x="424166" y="98074"/>
                </a:cubicBezTo>
                <a:cubicBezTo>
                  <a:pt x="431601" y="83203"/>
                  <a:pt x="429183" y="90638"/>
                  <a:pt x="432117" y="71569"/>
                </a:cubicBezTo>
                <a:cubicBezTo>
                  <a:pt x="433067" y="65394"/>
                  <a:pt x="431974" y="58604"/>
                  <a:pt x="434768" y="53016"/>
                </a:cubicBezTo>
                <a:cubicBezTo>
                  <a:pt x="436017" y="50517"/>
                  <a:pt x="440069" y="51249"/>
                  <a:pt x="442719" y="50366"/>
                </a:cubicBezTo>
                <a:cubicBezTo>
                  <a:pt x="449787" y="51249"/>
                  <a:pt x="457309" y="50371"/>
                  <a:pt x="463922" y="53016"/>
                </a:cubicBezTo>
                <a:cubicBezTo>
                  <a:pt x="466880" y="54199"/>
                  <a:pt x="468216" y="57946"/>
                  <a:pt x="469223" y="60968"/>
                </a:cubicBezTo>
                <a:cubicBezTo>
                  <a:pt x="470922" y="66066"/>
                  <a:pt x="470820" y="71601"/>
                  <a:pt x="471874" y="76870"/>
                </a:cubicBezTo>
                <a:cubicBezTo>
                  <a:pt x="472588" y="80442"/>
                  <a:pt x="473641" y="83938"/>
                  <a:pt x="474524" y="87472"/>
                </a:cubicBezTo>
                <a:cubicBezTo>
                  <a:pt x="471677" y="115942"/>
                  <a:pt x="479815" y="110005"/>
                  <a:pt x="466573" y="116627"/>
                </a:cubicBezTo>
              </a:path>
            </a:pathLst>
          </a:cu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Arrow: Curved Right 52">
            <a:extLst>
              <a:ext uri="{FF2B5EF4-FFF2-40B4-BE49-F238E27FC236}">
                <a16:creationId xmlns:a16="http://schemas.microsoft.com/office/drawing/2014/main" id="{65CEED5F-25D5-D409-FDD0-E706C066D48A}"/>
              </a:ext>
            </a:extLst>
          </p:cNvPr>
          <p:cNvSpPr/>
          <p:nvPr/>
        </p:nvSpPr>
        <p:spPr>
          <a:xfrm rot="236928">
            <a:off x="4101003" y="4642573"/>
            <a:ext cx="294853" cy="541725"/>
          </a:xfrm>
          <a:prstGeom prst="curvedRight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solidFill>
                <a:schemeClr val="tx1"/>
              </a:solidFill>
            </a:endParaRPr>
          </a:p>
        </p:txBody>
      </p:sp>
      <p:cxnSp>
        <p:nvCxnSpPr>
          <p:cNvPr id="24" name="Straight Connector 3">
            <a:extLst>
              <a:ext uri="{FF2B5EF4-FFF2-40B4-BE49-F238E27FC236}">
                <a16:creationId xmlns:a16="http://schemas.microsoft.com/office/drawing/2014/main" id="{17FF7BF3-FBC0-C23C-E606-38485EC8B44B}"/>
              </a:ext>
            </a:extLst>
          </p:cNvPr>
          <p:cNvCxnSpPr/>
          <p:nvPr/>
        </p:nvCxnSpPr>
        <p:spPr>
          <a:xfrm>
            <a:off x="1082122" y="1269051"/>
            <a:ext cx="0" cy="2232248"/>
          </a:xfrm>
          <a:prstGeom prst="line">
            <a:avLst/>
          </a:prstGeom>
          <a:ln>
            <a:solidFill>
              <a:srgbClr val="FFC000"/>
            </a:solidFill>
          </a:ln>
          <a:effectLst/>
        </p:spPr>
        <p:style>
          <a:lnRef idx="2">
            <a:schemeClr val="accent1"/>
          </a:lnRef>
          <a:fillRef idx="0">
            <a:schemeClr val="accent1"/>
          </a:fillRef>
          <a:effectRef idx="1">
            <a:schemeClr val="accent1"/>
          </a:effectRef>
          <a:fontRef idx="minor">
            <a:schemeClr val="tx1"/>
          </a:fontRef>
        </p:style>
      </p:cxnSp>
      <p:cxnSp>
        <p:nvCxnSpPr>
          <p:cNvPr id="25" name="Straight Connector 25">
            <a:extLst>
              <a:ext uri="{FF2B5EF4-FFF2-40B4-BE49-F238E27FC236}">
                <a16:creationId xmlns:a16="http://schemas.microsoft.com/office/drawing/2014/main" id="{1BFAFD3C-B5CD-A72B-1DAA-BD79B1EA90BA}"/>
              </a:ext>
            </a:extLst>
          </p:cNvPr>
          <p:cNvCxnSpPr>
            <a:cxnSpLocks/>
          </p:cNvCxnSpPr>
          <p:nvPr/>
        </p:nvCxnSpPr>
        <p:spPr>
          <a:xfrm>
            <a:off x="968428" y="3501299"/>
            <a:ext cx="244417" cy="0"/>
          </a:xfrm>
          <a:prstGeom prst="line">
            <a:avLst/>
          </a:prstGeom>
          <a:ln>
            <a:solidFill>
              <a:srgbClr val="FFC000"/>
            </a:solidFill>
          </a:ln>
          <a:effectLst/>
        </p:spPr>
        <p:style>
          <a:lnRef idx="2">
            <a:schemeClr val="accent1"/>
          </a:lnRef>
          <a:fillRef idx="0">
            <a:schemeClr val="accent1"/>
          </a:fillRef>
          <a:effectRef idx="1">
            <a:schemeClr val="accent1"/>
          </a:effectRef>
          <a:fontRef idx="minor">
            <a:schemeClr val="tx1"/>
          </a:fontRef>
        </p:style>
      </p:cxnSp>
      <p:cxnSp>
        <p:nvCxnSpPr>
          <p:cNvPr id="26" name="Straight Connector 27">
            <a:extLst>
              <a:ext uri="{FF2B5EF4-FFF2-40B4-BE49-F238E27FC236}">
                <a16:creationId xmlns:a16="http://schemas.microsoft.com/office/drawing/2014/main" id="{1F6D18FE-98F6-F74F-BC28-70473B25997A}"/>
              </a:ext>
            </a:extLst>
          </p:cNvPr>
          <p:cNvCxnSpPr>
            <a:cxnSpLocks/>
          </p:cNvCxnSpPr>
          <p:nvPr/>
        </p:nvCxnSpPr>
        <p:spPr>
          <a:xfrm>
            <a:off x="961791" y="1269051"/>
            <a:ext cx="244417" cy="0"/>
          </a:xfrm>
          <a:prstGeom prst="line">
            <a:avLst/>
          </a:prstGeom>
          <a:ln>
            <a:solidFill>
              <a:srgbClr val="FFC000"/>
            </a:solidFill>
          </a:ln>
          <a:effectLst/>
        </p:spPr>
        <p:style>
          <a:lnRef idx="2">
            <a:schemeClr val="accent1"/>
          </a:lnRef>
          <a:fillRef idx="0">
            <a:schemeClr val="accent1"/>
          </a:fillRef>
          <a:effectRef idx="1">
            <a:schemeClr val="accent1"/>
          </a:effectRef>
          <a:fontRef idx="minor">
            <a:schemeClr val="tx1"/>
          </a:fontRef>
        </p:style>
      </p:cxnSp>
      <p:sp>
        <p:nvSpPr>
          <p:cNvPr id="27" name="TextBox 7">
            <a:extLst>
              <a:ext uri="{FF2B5EF4-FFF2-40B4-BE49-F238E27FC236}">
                <a16:creationId xmlns:a16="http://schemas.microsoft.com/office/drawing/2014/main" id="{DCE578BF-7710-04A8-6B99-E366C2BA368C}"/>
              </a:ext>
            </a:extLst>
          </p:cNvPr>
          <p:cNvSpPr txBox="1"/>
          <p:nvPr/>
        </p:nvSpPr>
        <p:spPr>
          <a:xfrm rot="16200000">
            <a:off x="704803" y="1460024"/>
            <a:ext cx="487057" cy="153888"/>
          </a:xfrm>
          <a:prstGeom prst="rect">
            <a:avLst/>
          </a:prstGeom>
          <a:ln w="3175"/>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algn="ctr"/>
            <a:r>
              <a:rPr lang="de-DE" sz="1000" b="1" dirty="0"/>
              <a:t>500mm</a:t>
            </a:r>
            <a:endParaRPr lang="en-US" sz="1000" b="1" dirty="0"/>
          </a:p>
        </p:txBody>
      </p:sp>
      <p:sp>
        <p:nvSpPr>
          <p:cNvPr id="28" name="TextBox 29">
            <a:extLst>
              <a:ext uri="{FF2B5EF4-FFF2-40B4-BE49-F238E27FC236}">
                <a16:creationId xmlns:a16="http://schemas.microsoft.com/office/drawing/2014/main" id="{2F8266E4-005D-51AE-E698-C8184E47EB6F}"/>
              </a:ext>
            </a:extLst>
          </p:cNvPr>
          <p:cNvSpPr txBox="1"/>
          <p:nvPr/>
        </p:nvSpPr>
        <p:spPr>
          <a:xfrm>
            <a:off x="2234283" y="1263467"/>
            <a:ext cx="562660" cy="153888"/>
          </a:xfrm>
          <a:prstGeom prst="rect">
            <a:avLst/>
          </a:prstGeom>
          <a:ln w="3175"/>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algn="ctr"/>
            <a:r>
              <a:rPr lang="de-DE" sz="1000" b="1" dirty="0"/>
              <a:t>Ø250mm</a:t>
            </a:r>
            <a:endParaRPr lang="en-US" sz="1000" b="1" dirty="0"/>
          </a:p>
        </p:txBody>
      </p:sp>
      <p:cxnSp>
        <p:nvCxnSpPr>
          <p:cNvPr id="29" name="Straight Arrow Connector 32">
            <a:extLst>
              <a:ext uri="{FF2B5EF4-FFF2-40B4-BE49-F238E27FC236}">
                <a16:creationId xmlns:a16="http://schemas.microsoft.com/office/drawing/2014/main" id="{466DA331-AC2F-3234-14E5-3FB3CDF79DFF}"/>
              </a:ext>
            </a:extLst>
          </p:cNvPr>
          <p:cNvCxnSpPr>
            <a:cxnSpLocks/>
          </p:cNvCxnSpPr>
          <p:nvPr/>
        </p:nvCxnSpPr>
        <p:spPr>
          <a:xfrm flipH="1">
            <a:off x="1752313" y="1340411"/>
            <a:ext cx="481970" cy="921884"/>
          </a:xfrm>
          <a:prstGeom prst="straightConnector1">
            <a:avLst/>
          </a:prstGeom>
          <a:ln>
            <a:solidFill>
              <a:srgbClr val="FFC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0" name="Straight Connector 34">
            <a:extLst>
              <a:ext uri="{FF2B5EF4-FFF2-40B4-BE49-F238E27FC236}">
                <a16:creationId xmlns:a16="http://schemas.microsoft.com/office/drawing/2014/main" id="{C38C6144-2D81-BC70-2B8C-4BDAA77D5BDF}"/>
              </a:ext>
            </a:extLst>
          </p:cNvPr>
          <p:cNvCxnSpPr>
            <a:cxnSpLocks/>
          </p:cNvCxnSpPr>
          <p:nvPr/>
        </p:nvCxnSpPr>
        <p:spPr>
          <a:xfrm flipH="1">
            <a:off x="3534202" y="2262295"/>
            <a:ext cx="1582596" cy="288032"/>
          </a:xfrm>
          <a:prstGeom prst="line">
            <a:avLst/>
          </a:prstGeom>
          <a:ln>
            <a:solidFill>
              <a:srgbClr val="FFC000"/>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7">
            <a:extLst>
              <a:ext uri="{FF2B5EF4-FFF2-40B4-BE49-F238E27FC236}">
                <a16:creationId xmlns:a16="http://schemas.microsoft.com/office/drawing/2014/main" id="{EBA81068-4E1F-4185-F63C-57B9449818E3}"/>
              </a:ext>
            </a:extLst>
          </p:cNvPr>
          <p:cNvCxnSpPr>
            <a:cxnSpLocks/>
          </p:cNvCxnSpPr>
          <p:nvPr/>
        </p:nvCxnSpPr>
        <p:spPr>
          <a:xfrm>
            <a:off x="3495800" y="2468764"/>
            <a:ext cx="95147" cy="153571"/>
          </a:xfrm>
          <a:prstGeom prst="line">
            <a:avLst/>
          </a:prstGeom>
          <a:ln>
            <a:solidFill>
              <a:srgbClr val="FFC000"/>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9">
            <a:extLst>
              <a:ext uri="{FF2B5EF4-FFF2-40B4-BE49-F238E27FC236}">
                <a16:creationId xmlns:a16="http://schemas.microsoft.com/office/drawing/2014/main" id="{E448FB00-B5F5-7848-791F-B83F055A451E}"/>
              </a:ext>
            </a:extLst>
          </p:cNvPr>
          <p:cNvCxnSpPr>
            <a:cxnSpLocks/>
          </p:cNvCxnSpPr>
          <p:nvPr/>
        </p:nvCxnSpPr>
        <p:spPr>
          <a:xfrm>
            <a:off x="5036438" y="2175840"/>
            <a:ext cx="95147" cy="153571"/>
          </a:xfrm>
          <a:prstGeom prst="line">
            <a:avLst/>
          </a:prstGeom>
          <a:ln>
            <a:solidFill>
              <a:srgbClr val="FFC000"/>
            </a:solidFill>
          </a:ln>
          <a:effectLst/>
        </p:spPr>
        <p:style>
          <a:lnRef idx="2">
            <a:schemeClr val="accent1"/>
          </a:lnRef>
          <a:fillRef idx="0">
            <a:schemeClr val="accent1"/>
          </a:fillRef>
          <a:effectRef idx="1">
            <a:schemeClr val="accent1"/>
          </a:effectRef>
          <a:fontRef idx="minor">
            <a:schemeClr val="tx1"/>
          </a:fontRef>
        </p:style>
      </p:cxnSp>
      <p:sp>
        <p:nvSpPr>
          <p:cNvPr id="33" name="TextBox 40">
            <a:extLst>
              <a:ext uri="{FF2B5EF4-FFF2-40B4-BE49-F238E27FC236}">
                <a16:creationId xmlns:a16="http://schemas.microsoft.com/office/drawing/2014/main" id="{3A662A00-BC92-6BD2-9C46-120469DD98AA}"/>
              </a:ext>
            </a:extLst>
          </p:cNvPr>
          <p:cNvSpPr txBox="1"/>
          <p:nvPr/>
        </p:nvSpPr>
        <p:spPr>
          <a:xfrm rot="20920010">
            <a:off x="4130012" y="2437851"/>
            <a:ext cx="487057" cy="153888"/>
          </a:xfrm>
          <a:prstGeom prst="rect">
            <a:avLst/>
          </a:prstGeom>
          <a:ln w="3175"/>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algn="ctr"/>
            <a:r>
              <a:rPr lang="de-DE" sz="1000" b="1" dirty="0"/>
              <a:t>460mm</a:t>
            </a:r>
            <a:endParaRPr lang="en-US" sz="1000" b="1" dirty="0"/>
          </a:p>
        </p:txBody>
      </p:sp>
      <p:sp>
        <p:nvSpPr>
          <p:cNvPr id="34" name="TextBox 42">
            <a:extLst>
              <a:ext uri="{FF2B5EF4-FFF2-40B4-BE49-F238E27FC236}">
                <a16:creationId xmlns:a16="http://schemas.microsoft.com/office/drawing/2014/main" id="{17EC8883-4D5F-2FF7-2B1C-9F42FB2CE9EC}"/>
              </a:ext>
            </a:extLst>
          </p:cNvPr>
          <p:cNvSpPr txBox="1"/>
          <p:nvPr/>
        </p:nvSpPr>
        <p:spPr>
          <a:xfrm>
            <a:off x="4659578" y="3346609"/>
            <a:ext cx="487057" cy="153888"/>
          </a:xfrm>
          <a:prstGeom prst="rect">
            <a:avLst/>
          </a:prstGeom>
          <a:ln w="3175"/>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algn="ctr"/>
            <a:r>
              <a:rPr lang="de-DE" sz="1000" b="1" dirty="0"/>
              <a:t>~40 kg</a:t>
            </a:r>
            <a:endParaRPr lang="en-US" sz="1000" b="1" dirty="0"/>
          </a:p>
        </p:txBody>
      </p:sp>
      <p:sp>
        <p:nvSpPr>
          <p:cNvPr id="35" name="TextBox 44">
            <a:extLst>
              <a:ext uri="{FF2B5EF4-FFF2-40B4-BE49-F238E27FC236}">
                <a16:creationId xmlns:a16="http://schemas.microsoft.com/office/drawing/2014/main" id="{B5FDE7CF-D66F-D8E3-4351-3B8AD3E804A3}"/>
              </a:ext>
            </a:extLst>
          </p:cNvPr>
          <p:cNvSpPr txBox="1"/>
          <p:nvPr/>
        </p:nvSpPr>
        <p:spPr>
          <a:xfrm>
            <a:off x="2103559" y="3343502"/>
            <a:ext cx="487057" cy="153888"/>
          </a:xfrm>
          <a:prstGeom prst="rect">
            <a:avLst/>
          </a:prstGeom>
          <a:ln w="3175"/>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algn="ctr"/>
            <a:r>
              <a:rPr lang="de-DE" sz="1000" b="1" dirty="0"/>
              <a:t>24 kg</a:t>
            </a:r>
            <a:endParaRPr lang="en-US" sz="1000" b="1" dirty="0"/>
          </a:p>
        </p:txBody>
      </p:sp>
      <p:sp>
        <p:nvSpPr>
          <p:cNvPr id="36" name="TextBox 46">
            <a:extLst>
              <a:ext uri="{FF2B5EF4-FFF2-40B4-BE49-F238E27FC236}">
                <a16:creationId xmlns:a16="http://schemas.microsoft.com/office/drawing/2014/main" id="{9751C94F-C78C-1176-6675-B06DE5BB21DD}"/>
              </a:ext>
            </a:extLst>
          </p:cNvPr>
          <p:cNvSpPr txBox="1"/>
          <p:nvPr/>
        </p:nvSpPr>
        <p:spPr>
          <a:xfrm>
            <a:off x="3104925" y="1052736"/>
            <a:ext cx="1522517" cy="153571"/>
          </a:xfrm>
          <a:prstGeom prst="rect">
            <a:avLst/>
          </a:prstGeom>
          <a:ln w="3175">
            <a:noFill/>
          </a:ln>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algn="ctr"/>
            <a:r>
              <a:rPr lang="de-DE" sz="1000" b="1" dirty="0" err="1"/>
              <a:t>Estimated</a:t>
            </a:r>
            <a:r>
              <a:rPr lang="de-DE" sz="1000" b="1" dirty="0"/>
              <a:t> </a:t>
            </a:r>
            <a:r>
              <a:rPr lang="de-DE" sz="1000" b="1" dirty="0" err="1"/>
              <a:t>printing</a:t>
            </a:r>
            <a:r>
              <a:rPr lang="de-DE" sz="1000" b="1" dirty="0"/>
              <a:t> time: 40h</a:t>
            </a:r>
            <a:endParaRPr lang="en-US" sz="1000" b="1" dirty="0"/>
          </a:p>
        </p:txBody>
      </p:sp>
      <p:sp>
        <p:nvSpPr>
          <p:cNvPr id="37" name="TextBox 1">
            <a:extLst>
              <a:ext uri="{FF2B5EF4-FFF2-40B4-BE49-F238E27FC236}">
                <a16:creationId xmlns:a16="http://schemas.microsoft.com/office/drawing/2014/main" id="{757B2043-9979-F344-F5BE-DEB52AFCEB19}"/>
              </a:ext>
            </a:extLst>
          </p:cNvPr>
          <p:cNvSpPr txBox="1"/>
          <p:nvPr/>
        </p:nvSpPr>
        <p:spPr>
          <a:xfrm>
            <a:off x="868760" y="384063"/>
            <a:ext cx="7547259" cy="584775"/>
          </a:xfrm>
          <a:prstGeom prst="rect">
            <a:avLst/>
          </a:prstGeom>
          <a:noFill/>
        </p:spPr>
        <p:txBody>
          <a:bodyPr wrap="none" lIns="91440" tIns="45720" rIns="91440" bIns="45720" rtlCol="0" anchor="t">
            <a:spAutoFit/>
          </a:bodyPr>
          <a:lstStyle/>
          <a:p>
            <a:r>
              <a:rPr lang="de-DE" sz="3200" dirty="0" err="1"/>
              <a:t>Preliminary</a:t>
            </a:r>
            <a:r>
              <a:rPr lang="de-DE" sz="3200" dirty="0"/>
              <a:t> design </a:t>
            </a:r>
            <a:r>
              <a:rPr lang="de-DE" sz="3200" dirty="0" err="1"/>
              <a:t>of</a:t>
            </a:r>
            <a:r>
              <a:rPr lang="de-DE" sz="3200" dirty="0"/>
              <a:t> </a:t>
            </a:r>
            <a:r>
              <a:rPr lang="de-DE" sz="3200" dirty="0" err="1"/>
              <a:t>demonstrator</a:t>
            </a:r>
          </a:p>
        </p:txBody>
      </p:sp>
      <p:sp>
        <p:nvSpPr>
          <p:cNvPr id="41" name="Textfeld 40">
            <a:extLst>
              <a:ext uri="{FF2B5EF4-FFF2-40B4-BE49-F238E27FC236}">
                <a16:creationId xmlns:a16="http://schemas.microsoft.com/office/drawing/2014/main" id="{E05D4062-2D97-E9DD-5CBE-CBDFA2942540}"/>
              </a:ext>
            </a:extLst>
          </p:cNvPr>
          <p:cNvSpPr txBox="1"/>
          <p:nvPr/>
        </p:nvSpPr>
        <p:spPr>
          <a:xfrm>
            <a:off x="1745334" y="3262071"/>
            <a:ext cx="1782175" cy="646331"/>
          </a:xfrm>
          <a:prstGeom prst="rect">
            <a:avLst/>
          </a:prstGeom>
          <a:solidFill>
            <a:schemeClr val="bg1"/>
          </a:solidFill>
        </p:spPr>
        <p:txBody>
          <a:bodyPr wrap="square" lIns="91440" tIns="45720" rIns="91440" bIns="45720" anchor="t">
            <a:spAutoFit/>
          </a:bodyPr>
          <a:lstStyle/>
          <a:p>
            <a:r>
              <a:rPr lang="de-AT" sz="1200" dirty="0"/>
              <a:t>&gt;60 kg </a:t>
            </a:r>
            <a:r>
              <a:rPr lang="de-AT" sz="1200" dirty="0" err="1"/>
              <a:t>required</a:t>
            </a:r>
            <a:r>
              <a:rPr lang="de-AT" sz="1200" dirty="0"/>
              <a:t> </a:t>
            </a:r>
            <a:r>
              <a:rPr lang="de-AT" sz="1200" dirty="0" err="1"/>
              <a:t>including</a:t>
            </a:r>
            <a:r>
              <a:rPr lang="de-AT" sz="1200" dirty="0"/>
              <a:t> </a:t>
            </a:r>
            <a:r>
              <a:rPr lang="de-AT" sz="1200" dirty="0" err="1"/>
              <a:t>of</a:t>
            </a:r>
            <a:r>
              <a:rPr lang="de-AT" sz="1200" dirty="0"/>
              <a:t>  </a:t>
            </a:r>
            <a:r>
              <a:rPr lang="de-AT" sz="1200" dirty="0" err="1"/>
              <a:t>waste</a:t>
            </a:r>
            <a:r>
              <a:rPr lang="de-AT" sz="1200" dirty="0"/>
              <a:t> </a:t>
            </a:r>
            <a:r>
              <a:rPr lang="de-AT" sz="1200" dirty="0" err="1"/>
              <a:t>for</a:t>
            </a:r>
            <a:r>
              <a:rPr lang="de-AT" sz="1200" dirty="0"/>
              <a:t> </a:t>
            </a:r>
            <a:r>
              <a:rPr lang="de-AT" sz="1200" dirty="0" err="1"/>
              <a:t>milling</a:t>
            </a:r>
            <a:r>
              <a:rPr lang="de-AT" sz="1200" dirty="0"/>
              <a:t> </a:t>
            </a:r>
            <a:r>
              <a:rPr lang="de-AT" sz="1200" dirty="0" err="1"/>
              <a:t>of</a:t>
            </a:r>
            <a:r>
              <a:rPr lang="de-AT" sz="1200" dirty="0"/>
              <a:t> </a:t>
            </a:r>
            <a:r>
              <a:rPr lang="de-AT" sz="1200" dirty="0" err="1"/>
              <a:t>flanges</a:t>
            </a:r>
            <a:endParaRPr lang="de-AT" sz="1200" dirty="0"/>
          </a:p>
        </p:txBody>
      </p:sp>
      <p:sp>
        <p:nvSpPr>
          <p:cNvPr id="2" name="Textfeld 1">
            <a:extLst>
              <a:ext uri="{FF2B5EF4-FFF2-40B4-BE49-F238E27FC236}">
                <a16:creationId xmlns:a16="http://schemas.microsoft.com/office/drawing/2014/main" id="{F620EFE0-834F-3127-DFDB-323B45DA9CF7}"/>
              </a:ext>
            </a:extLst>
          </p:cNvPr>
          <p:cNvSpPr txBox="1"/>
          <p:nvPr/>
        </p:nvSpPr>
        <p:spPr>
          <a:xfrm>
            <a:off x="4439165" y="3272803"/>
            <a:ext cx="1803639" cy="276999"/>
          </a:xfrm>
          <a:prstGeom prst="rect">
            <a:avLst/>
          </a:prstGeom>
          <a:solidFill>
            <a:schemeClr val="bg1"/>
          </a:solidFill>
        </p:spPr>
        <p:txBody>
          <a:bodyPr wrap="square" lIns="91440" tIns="45720" rIns="91440" bIns="45720" anchor="t">
            <a:spAutoFit/>
          </a:bodyPr>
          <a:lstStyle/>
          <a:p>
            <a:r>
              <a:rPr lang="de-AT" sz="1200" dirty="0"/>
              <a:t>Building </a:t>
            </a:r>
            <a:r>
              <a:rPr lang="de-AT" sz="1200" dirty="0" err="1"/>
              <a:t>of</a:t>
            </a:r>
            <a:r>
              <a:rPr lang="de-AT" sz="1200" dirty="0"/>
              <a:t> ca. 40 kg</a:t>
            </a:r>
          </a:p>
        </p:txBody>
      </p:sp>
      <p:sp>
        <p:nvSpPr>
          <p:cNvPr id="39" name="Textfeld 38">
            <a:extLst>
              <a:ext uri="{FF2B5EF4-FFF2-40B4-BE49-F238E27FC236}">
                <a16:creationId xmlns:a16="http://schemas.microsoft.com/office/drawing/2014/main" id="{E5B4B515-7FAE-7887-856A-8F8563BA4F67}"/>
              </a:ext>
            </a:extLst>
          </p:cNvPr>
          <p:cNvSpPr txBox="1"/>
          <p:nvPr/>
        </p:nvSpPr>
        <p:spPr>
          <a:xfrm>
            <a:off x="6424658" y="3283535"/>
            <a:ext cx="1803639" cy="461665"/>
          </a:xfrm>
          <a:prstGeom prst="rect">
            <a:avLst/>
          </a:prstGeom>
          <a:solidFill>
            <a:schemeClr val="bg1"/>
          </a:solidFill>
        </p:spPr>
        <p:txBody>
          <a:bodyPr wrap="square" lIns="91440" tIns="45720" rIns="91440" bIns="45720" anchor="t">
            <a:spAutoFit/>
          </a:bodyPr>
          <a:lstStyle/>
          <a:p>
            <a:r>
              <a:rPr lang="de-AT" sz="1200" dirty="0"/>
              <a:t>Final </a:t>
            </a:r>
            <a:r>
              <a:rPr lang="de-AT" sz="1200" dirty="0" err="1"/>
              <a:t>weight</a:t>
            </a:r>
            <a:r>
              <a:rPr lang="de-AT" sz="1200" dirty="0"/>
              <a:t> after </a:t>
            </a:r>
            <a:r>
              <a:rPr lang="de-AT" sz="1200" dirty="0" err="1"/>
              <a:t>machining</a:t>
            </a:r>
            <a:r>
              <a:rPr lang="de-AT" sz="1200" dirty="0"/>
              <a:t>: ca. 30kg</a:t>
            </a:r>
            <a:endParaRPr lang="de-DE" dirty="0"/>
          </a:p>
        </p:txBody>
      </p:sp>
      <p:pic>
        <p:nvPicPr>
          <p:cNvPr id="42" name="Grafik 42">
            <a:extLst>
              <a:ext uri="{FF2B5EF4-FFF2-40B4-BE49-F238E27FC236}">
                <a16:creationId xmlns:a16="http://schemas.microsoft.com/office/drawing/2014/main" id="{3CDBC37D-2F3D-818D-55F4-429F47EA76FC}"/>
              </a:ext>
            </a:extLst>
          </p:cNvPr>
          <p:cNvPicPr>
            <a:picLocks noChangeAspect="1"/>
          </p:cNvPicPr>
          <p:nvPr/>
        </p:nvPicPr>
        <p:blipFill>
          <a:blip r:embed="rId9"/>
          <a:stretch>
            <a:fillRect/>
          </a:stretch>
        </p:blipFill>
        <p:spPr>
          <a:xfrm>
            <a:off x="5894231" y="4111916"/>
            <a:ext cx="5737538" cy="1832422"/>
          </a:xfrm>
          <a:prstGeom prst="rect">
            <a:avLst/>
          </a:prstGeom>
        </p:spPr>
      </p:pic>
      <p:sp>
        <p:nvSpPr>
          <p:cNvPr id="43" name="Inhaltsplatzhalter 3">
            <a:extLst>
              <a:ext uri="{FF2B5EF4-FFF2-40B4-BE49-F238E27FC236}">
                <a16:creationId xmlns:a16="http://schemas.microsoft.com/office/drawing/2014/main" id="{A97F9758-6F3E-A7DF-1E3F-5505B7AB37D0}"/>
              </a:ext>
            </a:extLst>
          </p:cNvPr>
          <p:cNvSpPr txBox="1">
            <a:spLocks/>
          </p:cNvSpPr>
          <p:nvPr/>
        </p:nvSpPr>
        <p:spPr>
          <a:xfrm>
            <a:off x="8043141" y="864029"/>
            <a:ext cx="3984201" cy="3080387"/>
          </a:xfrm>
          <a:prstGeom prst="rect">
            <a:avLst/>
          </a:prstGeom>
        </p:spPr>
        <p:txBody>
          <a:bodyPr lIns="91440" tIns="45720" rIns="91440" bIns="45720" anchor="t"/>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de-AT" sz="1400" b="1" dirty="0" err="1">
                <a:latin typeface="Montserrat"/>
              </a:rPr>
              <a:t>Proposed</a:t>
            </a:r>
            <a:r>
              <a:rPr lang="de-AT" sz="1400" b="1" dirty="0">
                <a:latin typeface="Montserrat"/>
              </a:rPr>
              <a:t> </a:t>
            </a:r>
            <a:r>
              <a:rPr lang="de-AT" sz="1400" b="1" dirty="0" err="1">
                <a:latin typeface="Montserrat"/>
              </a:rPr>
              <a:t>evaluation</a:t>
            </a:r>
            <a:r>
              <a:rPr lang="de-AT" sz="1400" b="1" dirty="0">
                <a:latin typeface="Montserrat"/>
              </a:rPr>
              <a:t> </a:t>
            </a:r>
            <a:r>
              <a:rPr lang="de-AT" sz="1400" b="1" dirty="0" err="1">
                <a:latin typeface="Montserrat"/>
              </a:rPr>
              <a:t>of</a:t>
            </a:r>
            <a:r>
              <a:rPr lang="de-AT" sz="1400" b="1" dirty="0">
                <a:latin typeface="Montserrat"/>
              </a:rPr>
              <a:t> </a:t>
            </a:r>
            <a:r>
              <a:rPr lang="de-AT" sz="1400" b="1" dirty="0" err="1">
                <a:latin typeface="Montserrat"/>
              </a:rPr>
              <a:t>demonstrator</a:t>
            </a:r>
            <a:endParaRPr lang="de-AT" sz="1400" b="1" dirty="0">
              <a:latin typeface="Montserrat"/>
            </a:endParaRPr>
          </a:p>
          <a:p>
            <a:pPr marL="285750" indent="-285750">
              <a:buFont typeface="Arial"/>
              <a:buChar char="•"/>
            </a:pPr>
            <a:r>
              <a:rPr lang="de-AT" sz="1600" dirty="0">
                <a:latin typeface="Montserrat"/>
              </a:rPr>
              <a:t>Measurement </a:t>
            </a:r>
            <a:r>
              <a:rPr lang="de-AT" sz="1600" dirty="0" err="1">
                <a:latin typeface="Montserrat"/>
              </a:rPr>
              <a:t>of</a:t>
            </a:r>
            <a:r>
              <a:rPr lang="de-AT" sz="1600" dirty="0">
                <a:latin typeface="Montserrat"/>
              </a:rPr>
              <a:t> </a:t>
            </a:r>
            <a:r>
              <a:rPr lang="de-AT" sz="1600" dirty="0" err="1">
                <a:latin typeface="Montserrat"/>
              </a:rPr>
              <a:t>the</a:t>
            </a:r>
            <a:r>
              <a:rPr lang="de-AT" sz="1600" dirty="0">
                <a:latin typeface="Montserrat"/>
              </a:rPr>
              <a:t> maximum </a:t>
            </a:r>
            <a:r>
              <a:rPr lang="de-AT" sz="1600" dirty="0" err="1">
                <a:latin typeface="Montserrat"/>
              </a:rPr>
              <a:t>vacuum</a:t>
            </a:r>
            <a:r>
              <a:rPr lang="de-AT" sz="1600" dirty="0">
                <a:latin typeface="Montserrat"/>
              </a:rPr>
              <a:t> </a:t>
            </a:r>
            <a:r>
              <a:rPr lang="de-AT" sz="1600" dirty="0" err="1">
                <a:latin typeface="Montserrat"/>
              </a:rPr>
              <a:t>level</a:t>
            </a:r>
            <a:r>
              <a:rPr lang="de-AT" sz="1600" dirty="0">
                <a:latin typeface="Montserrat"/>
              </a:rPr>
              <a:t> </a:t>
            </a:r>
            <a:r>
              <a:rPr lang="de-AT" sz="1600" dirty="0" err="1">
                <a:latin typeface="Montserrat"/>
              </a:rPr>
              <a:t>achieved</a:t>
            </a:r>
            <a:r>
              <a:rPr lang="de-AT" sz="1600" dirty="0">
                <a:latin typeface="Montserrat"/>
              </a:rPr>
              <a:t>: </a:t>
            </a:r>
          </a:p>
          <a:p>
            <a:pPr marL="285750" indent="-285750">
              <a:buFont typeface="Arial"/>
              <a:buChar char="•"/>
            </a:pPr>
            <a:r>
              <a:rPr lang="de-AT" sz="1600" dirty="0">
                <a:latin typeface="Montserrat"/>
              </a:rPr>
              <a:t>Determination </a:t>
            </a:r>
            <a:r>
              <a:rPr lang="de-AT" sz="1600" dirty="0" err="1">
                <a:latin typeface="Montserrat"/>
              </a:rPr>
              <a:t>of</a:t>
            </a:r>
            <a:r>
              <a:rPr lang="de-AT" sz="1600" dirty="0">
                <a:latin typeface="Montserrat"/>
              </a:rPr>
              <a:t> </a:t>
            </a:r>
            <a:r>
              <a:rPr lang="de-AT" sz="1600" dirty="0" err="1">
                <a:latin typeface="Montserrat"/>
              </a:rPr>
              <a:t>leakage</a:t>
            </a:r>
            <a:r>
              <a:rPr lang="de-AT" sz="1600" dirty="0">
                <a:latin typeface="Montserrat"/>
              </a:rPr>
              <a:t> rate </a:t>
            </a:r>
          </a:p>
          <a:p>
            <a:pPr marL="285750" indent="-285750">
              <a:buFont typeface="Arial"/>
              <a:buChar char="•"/>
            </a:pPr>
            <a:r>
              <a:rPr lang="de-AT" sz="1600" dirty="0" err="1">
                <a:latin typeface="Montserrat"/>
              </a:rPr>
              <a:t>Metrology</a:t>
            </a:r>
            <a:r>
              <a:rPr lang="de-AT" sz="1600" dirty="0">
                <a:latin typeface="Montserrat"/>
              </a:rPr>
              <a:t> </a:t>
            </a:r>
            <a:r>
              <a:rPr lang="de-AT" sz="1600" dirty="0" err="1">
                <a:latin typeface="Montserrat"/>
              </a:rPr>
              <a:t>of</a:t>
            </a:r>
            <a:r>
              <a:rPr lang="de-AT" sz="1600" dirty="0">
                <a:latin typeface="Montserrat"/>
              </a:rPr>
              <a:t> </a:t>
            </a:r>
            <a:r>
              <a:rPr lang="de-AT" sz="1600" dirty="0" err="1">
                <a:latin typeface="Montserrat"/>
              </a:rPr>
              <a:t>the</a:t>
            </a:r>
            <a:r>
              <a:rPr lang="de-AT" sz="1600" dirty="0">
                <a:latin typeface="Montserrat"/>
              </a:rPr>
              <a:t> </a:t>
            </a:r>
            <a:r>
              <a:rPr lang="de-AT" sz="1600" dirty="0" err="1">
                <a:latin typeface="Montserrat"/>
              </a:rPr>
              <a:t>geometry</a:t>
            </a:r>
            <a:r>
              <a:rPr lang="de-AT" sz="1600" dirty="0">
                <a:latin typeface="Montserrat"/>
              </a:rPr>
              <a:t> – 3D </a:t>
            </a:r>
            <a:r>
              <a:rPr lang="de-AT" sz="1600" dirty="0" err="1">
                <a:latin typeface="Montserrat"/>
              </a:rPr>
              <a:t>scan</a:t>
            </a:r>
            <a:r>
              <a:rPr lang="de-AT" sz="1600" dirty="0">
                <a:latin typeface="Montserrat"/>
              </a:rPr>
              <a:t> //</a:t>
            </a:r>
            <a:r>
              <a:rPr lang="de-AT" sz="1600" dirty="0" err="1">
                <a:latin typeface="Montserrat"/>
              </a:rPr>
              <a:t>roughness</a:t>
            </a:r>
          </a:p>
          <a:p>
            <a:pPr marL="285750" indent="-285750">
              <a:buFont typeface="Arial"/>
              <a:buChar char="•"/>
            </a:pPr>
            <a:r>
              <a:rPr lang="de-AT" sz="1600" dirty="0">
                <a:latin typeface="Montserrat"/>
              </a:rPr>
              <a:t>Assessment </a:t>
            </a:r>
            <a:r>
              <a:rPr lang="de-AT" sz="1600" dirty="0" err="1">
                <a:latin typeface="Montserrat"/>
              </a:rPr>
              <a:t>of</a:t>
            </a:r>
            <a:r>
              <a:rPr lang="de-AT" sz="1600" dirty="0">
                <a:latin typeface="Montserrat"/>
              </a:rPr>
              <a:t> </a:t>
            </a:r>
            <a:r>
              <a:rPr lang="de-AT" sz="1600" dirty="0" err="1">
                <a:latin typeface="Montserrat"/>
              </a:rPr>
              <a:t>microstructure</a:t>
            </a:r>
            <a:r>
              <a:rPr lang="de-AT" sz="1600" dirty="0">
                <a:latin typeface="Montserrat"/>
              </a:rPr>
              <a:t>/ </a:t>
            </a:r>
            <a:r>
              <a:rPr lang="de-AT" sz="1600" dirty="0" err="1">
                <a:latin typeface="Montserrat"/>
              </a:rPr>
              <a:t>porosity</a:t>
            </a:r>
            <a:r>
              <a:rPr lang="de-AT" sz="1600" dirty="0">
                <a:latin typeface="Montserrat"/>
              </a:rPr>
              <a:t> </a:t>
            </a:r>
            <a:r>
              <a:rPr lang="de-AT" sz="1600" dirty="0" err="1">
                <a:latin typeface="Montserrat"/>
              </a:rPr>
              <a:t>level</a:t>
            </a:r>
            <a:r>
              <a:rPr lang="de-AT" sz="1600" dirty="0">
                <a:latin typeface="Montserrat"/>
              </a:rPr>
              <a:t> on </a:t>
            </a:r>
            <a:r>
              <a:rPr lang="de-AT" sz="1600" dirty="0" err="1">
                <a:latin typeface="Montserrat"/>
              </a:rPr>
              <a:t>test</a:t>
            </a:r>
            <a:r>
              <a:rPr lang="de-AT" sz="1600" dirty="0">
                <a:latin typeface="Montserrat"/>
              </a:rPr>
              <a:t> </a:t>
            </a:r>
            <a:r>
              <a:rPr lang="de-AT" sz="1600" dirty="0" err="1">
                <a:latin typeface="Montserrat"/>
              </a:rPr>
              <a:t>coupon</a:t>
            </a:r>
            <a:r>
              <a:rPr lang="de-AT" sz="1600" dirty="0">
                <a:latin typeface="Montserrat"/>
              </a:rPr>
              <a:t> </a:t>
            </a:r>
            <a:r>
              <a:rPr lang="de-AT" sz="1600" dirty="0" err="1">
                <a:latin typeface="Montserrat"/>
              </a:rPr>
              <a:t>level</a:t>
            </a:r>
            <a:endParaRPr lang="de-AT" sz="1600" dirty="0">
              <a:latin typeface="Montserrat"/>
            </a:endParaRPr>
          </a:p>
          <a:p>
            <a:pPr marL="285750" indent="-285750">
              <a:buFont typeface="Arial"/>
              <a:buChar char="•"/>
            </a:pPr>
            <a:r>
              <a:rPr lang="de-AT" sz="1600" dirty="0" err="1">
                <a:latin typeface="Montserrat"/>
              </a:rPr>
              <a:t>Extraction</a:t>
            </a:r>
            <a:r>
              <a:rPr lang="de-AT" sz="1600" dirty="0">
                <a:latin typeface="Montserrat"/>
              </a:rPr>
              <a:t> and </a:t>
            </a:r>
            <a:r>
              <a:rPr lang="de-AT" sz="1600" dirty="0" err="1">
                <a:latin typeface="Montserrat"/>
              </a:rPr>
              <a:t>mechanical</a:t>
            </a:r>
            <a:r>
              <a:rPr lang="de-AT" sz="1600" dirty="0">
                <a:latin typeface="Montserrat"/>
              </a:rPr>
              <a:t> </a:t>
            </a:r>
            <a:r>
              <a:rPr lang="de-AT" sz="1600" dirty="0" err="1">
                <a:latin typeface="Montserrat"/>
              </a:rPr>
              <a:t>testing</a:t>
            </a:r>
            <a:r>
              <a:rPr lang="de-AT" sz="1600" dirty="0">
                <a:latin typeface="Montserrat"/>
              </a:rPr>
              <a:t> </a:t>
            </a:r>
            <a:r>
              <a:rPr lang="de-AT" sz="1600" dirty="0" err="1">
                <a:latin typeface="Montserrat"/>
              </a:rPr>
              <a:t>of</a:t>
            </a:r>
            <a:r>
              <a:rPr lang="de-AT" sz="1600" dirty="0">
                <a:latin typeface="Montserrat"/>
              </a:rPr>
              <a:t> </a:t>
            </a:r>
            <a:r>
              <a:rPr lang="de-AT" sz="1600" dirty="0" err="1">
                <a:latin typeface="Montserrat"/>
              </a:rPr>
              <a:t>samples</a:t>
            </a:r>
            <a:endParaRPr lang="de-AT" sz="1600" dirty="0">
              <a:latin typeface="Montserrat"/>
            </a:endParaRPr>
          </a:p>
          <a:p>
            <a:pPr marL="285750" indent="-285750">
              <a:buFont typeface="Arial"/>
              <a:buChar char="•"/>
            </a:pPr>
            <a:r>
              <a:rPr lang="de-AT" sz="1600" dirty="0">
                <a:latin typeface="Montserrat"/>
              </a:rPr>
              <a:t>Monitoring </a:t>
            </a:r>
            <a:r>
              <a:rPr lang="de-AT" sz="1600" dirty="0" err="1">
                <a:latin typeface="Montserrat"/>
              </a:rPr>
              <a:t>of</a:t>
            </a:r>
            <a:r>
              <a:rPr lang="de-AT" sz="1600" dirty="0">
                <a:latin typeface="Montserrat"/>
              </a:rPr>
              <a:t> </a:t>
            </a:r>
            <a:r>
              <a:rPr lang="de-AT" sz="1600" dirty="0" err="1">
                <a:latin typeface="Montserrat"/>
              </a:rPr>
              <a:t>building</a:t>
            </a:r>
            <a:r>
              <a:rPr lang="de-AT" sz="1600" dirty="0">
                <a:latin typeface="Montserrat"/>
              </a:rPr>
              <a:t> </a:t>
            </a:r>
            <a:r>
              <a:rPr lang="de-AT" sz="1600" dirty="0" err="1">
                <a:latin typeface="Montserrat"/>
              </a:rPr>
              <a:t>process</a:t>
            </a:r>
            <a:endParaRPr lang="de-AT" sz="1600"/>
          </a:p>
          <a:p>
            <a:pPr marL="285750" indent="-285750">
              <a:buFont typeface="Arial"/>
              <a:buChar char="•"/>
            </a:pPr>
            <a:r>
              <a:rPr lang="de-AT" sz="1600" dirty="0">
                <a:latin typeface="Montserrat"/>
              </a:rPr>
              <a:t>Final "</a:t>
            </a:r>
            <a:r>
              <a:rPr lang="de-AT" sz="1600" dirty="0" err="1">
                <a:latin typeface="Montserrat"/>
              </a:rPr>
              <a:t>buy</a:t>
            </a:r>
            <a:r>
              <a:rPr lang="de-AT" sz="1600" dirty="0">
                <a:latin typeface="Montserrat"/>
              </a:rPr>
              <a:t> </a:t>
            </a:r>
            <a:r>
              <a:rPr lang="de-AT" sz="1600" dirty="0" err="1">
                <a:latin typeface="Montserrat"/>
              </a:rPr>
              <a:t>to</a:t>
            </a:r>
            <a:r>
              <a:rPr lang="de-AT" sz="1600" dirty="0">
                <a:latin typeface="Montserrat"/>
              </a:rPr>
              <a:t> </a:t>
            </a:r>
            <a:r>
              <a:rPr lang="de-AT" sz="1600" dirty="0" err="1">
                <a:latin typeface="Montserrat"/>
              </a:rPr>
              <a:t>use</a:t>
            </a:r>
            <a:r>
              <a:rPr lang="de-AT" sz="1600" dirty="0">
                <a:latin typeface="Montserrat"/>
              </a:rPr>
              <a:t>" </a:t>
            </a:r>
            <a:r>
              <a:rPr lang="de-AT" sz="1600" dirty="0" err="1">
                <a:latin typeface="Montserrat"/>
              </a:rPr>
              <a:t>ratio</a:t>
            </a:r>
            <a:endParaRPr lang="de-AT" sz="1600" dirty="0">
              <a:latin typeface="Montserrat"/>
            </a:endParaRPr>
          </a:p>
          <a:p>
            <a:pPr marL="285750" indent="-285750">
              <a:buFont typeface="Arial"/>
              <a:buChar char="•"/>
            </a:pPr>
            <a:endParaRPr lang="de-AT" sz="1400" dirty="0"/>
          </a:p>
        </p:txBody>
      </p:sp>
    </p:spTree>
    <p:extLst>
      <p:ext uri="{BB962C8B-B14F-4D97-AF65-F5344CB8AC3E}">
        <p14:creationId xmlns:p14="http://schemas.microsoft.com/office/powerpoint/2010/main" val="37379404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16528FDC-1595-7301-24DE-2DA26133E49F}"/>
              </a:ext>
            </a:extLst>
          </p:cNvPr>
          <p:cNvSpPr>
            <a:spLocks noGrp="1"/>
          </p:cNvSpPr>
          <p:nvPr>
            <p:ph type="sldNum" sz="quarter" idx="12"/>
          </p:nvPr>
        </p:nvSpPr>
        <p:spPr/>
        <p:txBody>
          <a:bodyPr/>
          <a:lstStyle/>
          <a:p>
            <a:fld id="{F7A1A58B-7BA1-7E42-8231-6D1CB1C760B1}" type="slidenum">
              <a:rPr lang="en-US" smtClean="0"/>
              <a:pPr/>
              <a:t>5</a:t>
            </a:fld>
            <a:endParaRPr lang="en-US"/>
          </a:p>
        </p:txBody>
      </p:sp>
      <p:sp>
        <p:nvSpPr>
          <p:cNvPr id="13" name="TextBox 1">
            <a:extLst>
              <a:ext uri="{FF2B5EF4-FFF2-40B4-BE49-F238E27FC236}">
                <a16:creationId xmlns:a16="http://schemas.microsoft.com/office/drawing/2014/main" id="{45C9A219-4D7C-8C2A-9C06-4F38F7C91770}"/>
              </a:ext>
            </a:extLst>
          </p:cNvPr>
          <p:cNvSpPr txBox="1"/>
          <p:nvPr/>
        </p:nvSpPr>
        <p:spPr>
          <a:xfrm>
            <a:off x="868760" y="384063"/>
            <a:ext cx="4878259" cy="584775"/>
          </a:xfrm>
          <a:prstGeom prst="rect">
            <a:avLst/>
          </a:prstGeom>
          <a:noFill/>
        </p:spPr>
        <p:txBody>
          <a:bodyPr wrap="none" lIns="91440" tIns="45720" rIns="91440" bIns="45720" rtlCol="0" anchor="t">
            <a:spAutoFit/>
          </a:bodyPr>
          <a:lstStyle/>
          <a:p>
            <a:r>
              <a:rPr lang="de-DE" sz="3200" dirty="0"/>
              <a:t>Benefits </a:t>
            </a:r>
            <a:r>
              <a:rPr lang="de-DE" sz="3200" dirty="0" err="1"/>
              <a:t>by</a:t>
            </a:r>
            <a:r>
              <a:rPr lang="de-DE" sz="3200" dirty="0"/>
              <a:t> </a:t>
            </a:r>
            <a:r>
              <a:rPr lang="de-DE" sz="3200" dirty="0" err="1"/>
              <a:t>using</a:t>
            </a:r>
            <a:r>
              <a:rPr lang="de-DE" sz="3200" dirty="0"/>
              <a:t> PMD</a:t>
            </a:r>
          </a:p>
        </p:txBody>
      </p:sp>
      <p:sp>
        <p:nvSpPr>
          <p:cNvPr id="18" name="Inhaltsplatzhalter 3">
            <a:extLst>
              <a:ext uri="{FF2B5EF4-FFF2-40B4-BE49-F238E27FC236}">
                <a16:creationId xmlns:a16="http://schemas.microsoft.com/office/drawing/2014/main" id="{55169986-E809-2900-E334-9E41CA5042AA}"/>
              </a:ext>
            </a:extLst>
          </p:cNvPr>
          <p:cNvSpPr txBox="1">
            <a:spLocks/>
          </p:cNvSpPr>
          <p:nvPr/>
        </p:nvSpPr>
        <p:spPr>
          <a:xfrm>
            <a:off x="927562" y="1078678"/>
            <a:ext cx="7783472" cy="5173204"/>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00000"/>
              </a:lnSpc>
              <a:spcBef>
                <a:spcPts val="0"/>
              </a:spcBef>
              <a:buNone/>
            </a:pPr>
            <a:r>
              <a:rPr lang="de-DE" sz="2000" dirty="0">
                <a:latin typeface="Montserrat"/>
              </a:rPr>
              <a:t>A </a:t>
            </a:r>
            <a:r>
              <a:rPr lang="de-DE" sz="2000" dirty="0" err="1">
                <a:latin typeface="Montserrat"/>
              </a:rPr>
              <a:t>generic</a:t>
            </a:r>
            <a:r>
              <a:rPr lang="de-DE" sz="2000" dirty="0">
                <a:latin typeface="Montserrat"/>
              </a:rPr>
              <a:t> </a:t>
            </a:r>
            <a:r>
              <a:rPr lang="de-DE" sz="2000" dirty="0" err="1">
                <a:latin typeface="Montserrat"/>
              </a:rPr>
              <a:t>model</a:t>
            </a:r>
            <a:r>
              <a:rPr lang="de-DE" sz="2000" dirty="0">
                <a:latin typeface="Montserrat"/>
              </a:rPr>
              <a:t> </a:t>
            </a:r>
            <a:r>
              <a:rPr lang="de-DE" sz="2000" dirty="0" err="1">
                <a:latin typeface="Montserrat"/>
              </a:rPr>
              <a:t>of</a:t>
            </a:r>
            <a:r>
              <a:rPr lang="de-DE" sz="2000" dirty="0">
                <a:latin typeface="Montserrat"/>
              </a:rPr>
              <a:t> a </a:t>
            </a:r>
            <a:r>
              <a:rPr lang="de-DE" sz="2000" dirty="0" err="1">
                <a:latin typeface="Montserrat"/>
              </a:rPr>
              <a:t>vacuum</a:t>
            </a:r>
            <a:r>
              <a:rPr lang="de-DE" sz="2000" dirty="0">
                <a:latin typeface="Montserrat"/>
              </a:rPr>
              <a:t> </a:t>
            </a:r>
            <a:r>
              <a:rPr lang="de-DE" sz="2000" dirty="0" err="1">
                <a:latin typeface="Montserrat"/>
              </a:rPr>
              <a:t>chamber</a:t>
            </a:r>
            <a:r>
              <a:rPr lang="de-DE" sz="2000" dirty="0">
                <a:latin typeface="Montserrat"/>
              </a:rPr>
              <a:t> </a:t>
            </a:r>
            <a:r>
              <a:rPr lang="de-DE" sz="2000" dirty="0" err="1">
                <a:latin typeface="Montserrat"/>
              </a:rPr>
              <a:t>is</a:t>
            </a:r>
            <a:r>
              <a:rPr lang="de-DE" sz="2000" dirty="0">
                <a:latin typeface="Montserrat"/>
              </a:rPr>
              <a:t> </a:t>
            </a:r>
            <a:r>
              <a:rPr lang="de-DE" sz="2000" dirty="0" err="1">
                <a:latin typeface="Montserrat"/>
              </a:rPr>
              <a:t>proposed</a:t>
            </a:r>
            <a:r>
              <a:rPr lang="de-DE" sz="2000" dirty="0">
                <a:latin typeface="Montserrat"/>
              </a:rPr>
              <a:t> </a:t>
            </a:r>
            <a:r>
              <a:rPr lang="de-DE" sz="2000" dirty="0" err="1">
                <a:latin typeface="Montserrat"/>
              </a:rPr>
              <a:t>to</a:t>
            </a:r>
            <a:r>
              <a:rPr lang="de-DE" sz="2000" dirty="0">
                <a:latin typeface="Montserrat"/>
              </a:rPr>
              <a:t> </a:t>
            </a:r>
            <a:r>
              <a:rPr lang="de-DE" sz="2000" dirty="0" err="1">
                <a:latin typeface="Montserrat"/>
              </a:rPr>
              <a:t>integrate</a:t>
            </a:r>
            <a:r>
              <a:rPr lang="de-DE" sz="2000" dirty="0">
                <a:latin typeface="Montserrat"/>
              </a:rPr>
              <a:t> different </a:t>
            </a:r>
            <a:r>
              <a:rPr lang="de-DE" sz="2000" dirty="0" err="1">
                <a:latin typeface="Montserrat"/>
              </a:rPr>
              <a:t>features</a:t>
            </a:r>
            <a:r>
              <a:rPr lang="de-DE" sz="2000" dirty="0">
                <a:latin typeface="Montserrat"/>
              </a:rPr>
              <a:t> (</a:t>
            </a:r>
            <a:r>
              <a:rPr lang="de-DE" sz="2000" dirty="0" err="1">
                <a:latin typeface="Montserrat"/>
              </a:rPr>
              <a:t>flange</a:t>
            </a:r>
            <a:r>
              <a:rPr lang="de-DE" sz="2000" dirty="0">
                <a:latin typeface="Montserrat"/>
              </a:rPr>
              <a:t> </a:t>
            </a:r>
            <a:r>
              <a:rPr lang="de-DE" sz="2000" dirty="0" err="1">
                <a:latin typeface="Montserrat"/>
              </a:rPr>
              <a:t>sizes</a:t>
            </a:r>
            <a:r>
              <a:rPr lang="de-DE" sz="2000" dirty="0">
                <a:latin typeface="Montserrat"/>
              </a:rPr>
              <a:t>/</a:t>
            </a:r>
            <a:r>
              <a:rPr lang="de-DE" sz="2000" dirty="0" err="1">
                <a:latin typeface="Montserrat"/>
              </a:rPr>
              <a:t>angels</a:t>
            </a:r>
            <a:r>
              <a:rPr lang="de-DE" sz="2000" dirty="0">
                <a:latin typeface="Montserrat"/>
              </a:rPr>
              <a:t> </a:t>
            </a:r>
            <a:r>
              <a:rPr lang="de-DE" sz="2000" dirty="0" err="1">
                <a:latin typeface="Montserrat"/>
              </a:rPr>
              <a:t>etc</a:t>
            </a:r>
            <a:r>
              <a:rPr lang="de-DE" sz="2000" dirty="0">
                <a:latin typeface="Montserrat"/>
              </a:rPr>
              <a:t>) in </a:t>
            </a:r>
            <a:r>
              <a:rPr lang="de-DE" sz="2000" dirty="0" err="1">
                <a:latin typeface="Montserrat"/>
              </a:rPr>
              <a:t>one</a:t>
            </a:r>
            <a:r>
              <a:rPr lang="de-DE" sz="2000" dirty="0">
                <a:latin typeface="Montserrat"/>
              </a:rPr>
              <a:t> </a:t>
            </a:r>
            <a:r>
              <a:rPr lang="de-DE" sz="2000" dirty="0" err="1">
                <a:latin typeface="Montserrat"/>
              </a:rPr>
              <a:t>demonstrator</a:t>
            </a:r>
            <a:r>
              <a:rPr lang="de-DE" sz="2000" dirty="0">
                <a:latin typeface="Montserrat"/>
              </a:rPr>
              <a:t> </a:t>
            </a:r>
            <a:r>
              <a:rPr lang="de-DE" sz="2000" dirty="0" err="1">
                <a:latin typeface="Montserrat"/>
              </a:rPr>
              <a:t>to</a:t>
            </a:r>
            <a:r>
              <a:rPr lang="de-DE" sz="2000" dirty="0">
                <a:latin typeface="Montserrat"/>
              </a:rPr>
              <a:t> </a:t>
            </a:r>
            <a:r>
              <a:rPr lang="de-DE" sz="2000" dirty="0" err="1">
                <a:latin typeface="Montserrat"/>
              </a:rPr>
              <a:t>demonstrate</a:t>
            </a:r>
            <a:r>
              <a:rPr lang="de-DE" sz="2000" dirty="0">
                <a:latin typeface="Montserrat"/>
              </a:rPr>
              <a:t>:</a:t>
            </a:r>
            <a:endParaRPr lang="de-AT" sz="2000" dirty="0"/>
          </a:p>
          <a:p>
            <a:r>
              <a:rPr lang="de-AT" sz="2000" dirty="0" err="1">
                <a:latin typeface="Montserrat"/>
              </a:rPr>
              <a:t>Reduction</a:t>
            </a:r>
            <a:r>
              <a:rPr lang="de-AT" sz="2000" dirty="0">
                <a:latin typeface="Montserrat"/>
              </a:rPr>
              <a:t> </a:t>
            </a:r>
            <a:r>
              <a:rPr lang="de-AT" sz="2000" dirty="0" err="1">
                <a:latin typeface="Montserrat"/>
              </a:rPr>
              <a:t>of</a:t>
            </a:r>
            <a:r>
              <a:rPr lang="de-AT" sz="2000" dirty="0">
                <a:latin typeface="Montserrat"/>
              </a:rPr>
              <a:t> material </a:t>
            </a:r>
            <a:r>
              <a:rPr lang="de-AT" sz="2000" dirty="0" err="1">
                <a:latin typeface="Montserrat"/>
              </a:rPr>
              <a:t>waste</a:t>
            </a:r>
            <a:r>
              <a:rPr lang="de-AT" sz="2000" dirty="0">
                <a:latin typeface="Montserrat"/>
              </a:rPr>
              <a:t> </a:t>
            </a:r>
            <a:r>
              <a:rPr lang="de-AT" sz="2000" dirty="0" err="1">
                <a:latin typeface="Montserrat"/>
              </a:rPr>
              <a:t>by</a:t>
            </a:r>
            <a:r>
              <a:rPr lang="de-AT" sz="2000" dirty="0">
                <a:latin typeface="Montserrat"/>
              </a:rPr>
              <a:t> 30 % and </a:t>
            </a:r>
            <a:r>
              <a:rPr lang="de-AT" sz="2000" dirty="0" err="1">
                <a:latin typeface="Montserrat"/>
              </a:rPr>
              <a:t>more</a:t>
            </a:r>
            <a:r>
              <a:rPr lang="de-AT" sz="2000" dirty="0">
                <a:latin typeface="Montserrat"/>
              </a:rPr>
              <a:t> possible</a:t>
            </a:r>
            <a:endParaRPr lang="de-AT" sz="2000" dirty="0"/>
          </a:p>
          <a:p>
            <a:r>
              <a:rPr lang="de-AT" sz="2000" dirty="0" err="1">
                <a:latin typeface="Montserrat"/>
              </a:rPr>
              <a:t>Reduction</a:t>
            </a:r>
            <a:r>
              <a:rPr lang="de-AT" sz="2000" dirty="0">
                <a:latin typeface="Montserrat"/>
              </a:rPr>
              <a:t> </a:t>
            </a:r>
            <a:r>
              <a:rPr lang="de-AT" sz="2000" dirty="0" err="1">
                <a:latin typeface="Montserrat"/>
              </a:rPr>
              <a:t>of</a:t>
            </a:r>
            <a:r>
              <a:rPr lang="de-AT" sz="2000" dirty="0">
                <a:latin typeface="Montserrat"/>
              </a:rPr>
              <a:t> </a:t>
            </a:r>
            <a:r>
              <a:rPr lang="de-AT" sz="2000" dirty="0" err="1">
                <a:latin typeface="Montserrat"/>
              </a:rPr>
              <a:t>integration</a:t>
            </a:r>
            <a:r>
              <a:rPr lang="de-AT" sz="2000" dirty="0">
                <a:latin typeface="Montserrat"/>
              </a:rPr>
              <a:t> </a:t>
            </a:r>
            <a:r>
              <a:rPr lang="de-AT" sz="2000" dirty="0" err="1">
                <a:latin typeface="Montserrat"/>
              </a:rPr>
              <a:t>steps</a:t>
            </a:r>
            <a:r>
              <a:rPr lang="de-AT" sz="2000" dirty="0">
                <a:latin typeface="Montserrat"/>
              </a:rPr>
              <a:t> (</a:t>
            </a:r>
            <a:r>
              <a:rPr lang="de-AT" sz="2000" dirty="0" err="1">
                <a:latin typeface="Montserrat"/>
              </a:rPr>
              <a:t>tool</a:t>
            </a:r>
            <a:r>
              <a:rPr lang="de-AT" sz="2000" dirty="0">
                <a:latin typeface="Montserrat"/>
              </a:rPr>
              <a:t> </a:t>
            </a:r>
            <a:r>
              <a:rPr lang="de-AT" sz="2000" dirty="0" err="1">
                <a:latin typeface="Montserrat"/>
              </a:rPr>
              <a:t>path</a:t>
            </a:r>
            <a:r>
              <a:rPr lang="de-AT" sz="2000" dirty="0">
                <a:latin typeface="Montserrat"/>
              </a:rPr>
              <a:t> </a:t>
            </a:r>
            <a:r>
              <a:rPr lang="de-AT" sz="2000" dirty="0" err="1">
                <a:latin typeface="Montserrat"/>
              </a:rPr>
              <a:t>generation</a:t>
            </a:r>
            <a:r>
              <a:rPr lang="de-AT" sz="2000" dirty="0">
                <a:latin typeface="Montserrat"/>
              </a:rPr>
              <a:t>-building-</a:t>
            </a:r>
            <a:r>
              <a:rPr lang="de-AT" sz="2000" dirty="0" err="1">
                <a:latin typeface="Montserrat"/>
              </a:rPr>
              <a:t>machining</a:t>
            </a:r>
            <a:r>
              <a:rPr lang="de-AT" sz="2000" dirty="0">
                <a:latin typeface="Montserrat"/>
              </a:rPr>
              <a:t>) </a:t>
            </a:r>
            <a:r>
              <a:rPr lang="de-AT" sz="2000" dirty="0" err="1">
                <a:latin typeface="Montserrat"/>
              </a:rPr>
              <a:t>compared</a:t>
            </a:r>
            <a:r>
              <a:rPr lang="de-AT" sz="2000" dirty="0">
                <a:latin typeface="Montserrat"/>
              </a:rPr>
              <a:t> </a:t>
            </a:r>
            <a:r>
              <a:rPr lang="de-AT" sz="2000" dirty="0" err="1">
                <a:latin typeface="Montserrat"/>
              </a:rPr>
              <a:t>to</a:t>
            </a:r>
            <a:r>
              <a:rPr lang="de-AT" sz="2000" dirty="0">
                <a:latin typeface="Montserrat"/>
              </a:rPr>
              <a:t> multiple </a:t>
            </a:r>
            <a:r>
              <a:rPr lang="de-AT" sz="2000" dirty="0" err="1">
                <a:latin typeface="Montserrat"/>
              </a:rPr>
              <a:t>welding</a:t>
            </a:r>
            <a:r>
              <a:rPr lang="de-AT" sz="2000" dirty="0">
                <a:latin typeface="Montserrat"/>
              </a:rPr>
              <a:t> </a:t>
            </a:r>
            <a:r>
              <a:rPr lang="de-AT" sz="2000" dirty="0" err="1">
                <a:latin typeface="Montserrat"/>
              </a:rPr>
              <a:t>operations</a:t>
            </a:r>
            <a:r>
              <a:rPr lang="de-AT" sz="2000" dirty="0">
                <a:latin typeface="Montserrat"/>
              </a:rPr>
              <a:t> (&gt;20)</a:t>
            </a:r>
          </a:p>
          <a:p>
            <a:r>
              <a:rPr lang="de-AT" sz="2000" dirty="0" err="1">
                <a:latin typeface="Montserrat"/>
              </a:rPr>
              <a:t>Less</a:t>
            </a:r>
            <a:r>
              <a:rPr lang="de-AT" sz="2000" dirty="0">
                <a:latin typeface="Montserrat"/>
              </a:rPr>
              <a:t> stock material </a:t>
            </a:r>
            <a:r>
              <a:rPr lang="de-AT" sz="2000" dirty="0" err="1">
                <a:latin typeface="Montserrat"/>
              </a:rPr>
              <a:t>required</a:t>
            </a:r>
            <a:r>
              <a:rPr lang="de-AT" sz="2000" dirty="0">
                <a:latin typeface="Montserrat"/>
              </a:rPr>
              <a:t> =&gt; </a:t>
            </a:r>
            <a:r>
              <a:rPr lang="de-AT" sz="2000" dirty="0" err="1">
                <a:latin typeface="Montserrat"/>
              </a:rPr>
              <a:t>only</a:t>
            </a:r>
            <a:r>
              <a:rPr lang="de-AT" sz="2000" dirty="0">
                <a:latin typeface="Montserrat"/>
              </a:rPr>
              <a:t> </a:t>
            </a:r>
            <a:r>
              <a:rPr lang="de-AT" sz="2000" dirty="0" err="1">
                <a:latin typeface="Montserrat"/>
              </a:rPr>
              <a:t>wire</a:t>
            </a:r>
            <a:r>
              <a:rPr lang="de-AT" sz="2000" dirty="0">
                <a:latin typeface="Montserrat"/>
              </a:rPr>
              <a:t> + </a:t>
            </a:r>
            <a:r>
              <a:rPr lang="de-AT" sz="2000" dirty="0" err="1">
                <a:latin typeface="Montserrat"/>
              </a:rPr>
              <a:t>building</a:t>
            </a:r>
            <a:r>
              <a:rPr lang="de-AT" sz="2000" dirty="0">
                <a:latin typeface="Montserrat"/>
              </a:rPr>
              <a:t> </a:t>
            </a:r>
            <a:r>
              <a:rPr lang="de-AT" sz="2000" dirty="0" err="1">
                <a:latin typeface="Montserrat"/>
              </a:rPr>
              <a:t>platforms</a:t>
            </a:r>
            <a:r>
              <a:rPr lang="de-AT" sz="2000" dirty="0">
                <a:latin typeface="Montserrat"/>
              </a:rPr>
              <a:t> – </a:t>
            </a:r>
            <a:r>
              <a:rPr lang="de-AT" sz="2000" dirty="0" err="1">
                <a:latin typeface="Montserrat"/>
              </a:rPr>
              <a:t>instead</a:t>
            </a:r>
            <a:r>
              <a:rPr lang="de-AT" sz="2000" dirty="0">
                <a:latin typeface="Montserrat"/>
              </a:rPr>
              <a:t> </a:t>
            </a:r>
            <a:r>
              <a:rPr lang="de-AT" sz="2000" dirty="0" err="1">
                <a:latin typeface="Montserrat"/>
              </a:rPr>
              <a:t>of</a:t>
            </a:r>
            <a:r>
              <a:rPr lang="de-AT" sz="2000" dirty="0">
                <a:latin typeface="Montserrat"/>
              </a:rPr>
              <a:t> </a:t>
            </a:r>
            <a:r>
              <a:rPr lang="de-AT" sz="2000" dirty="0" err="1">
                <a:latin typeface="Montserrat"/>
              </a:rPr>
              <a:t>four</a:t>
            </a:r>
            <a:r>
              <a:rPr lang="de-AT" sz="2000" dirty="0">
                <a:latin typeface="Montserrat"/>
              </a:rPr>
              <a:t> different </a:t>
            </a:r>
            <a:r>
              <a:rPr lang="de-AT" sz="2000" dirty="0" err="1">
                <a:latin typeface="Montserrat"/>
              </a:rPr>
              <a:t>flanges</a:t>
            </a:r>
            <a:r>
              <a:rPr lang="de-AT" sz="2000" dirty="0">
                <a:latin typeface="Montserrat"/>
              </a:rPr>
              <a:t> + </a:t>
            </a:r>
            <a:r>
              <a:rPr lang="de-AT" sz="2000" dirty="0" err="1">
                <a:latin typeface="Montserrat"/>
              </a:rPr>
              <a:t>main</a:t>
            </a:r>
            <a:r>
              <a:rPr lang="de-AT" sz="2000" dirty="0">
                <a:latin typeface="Montserrat"/>
              </a:rPr>
              <a:t> </a:t>
            </a:r>
            <a:r>
              <a:rPr lang="de-AT" sz="2000" dirty="0" err="1">
                <a:latin typeface="Montserrat"/>
              </a:rPr>
              <a:t>vessel</a:t>
            </a:r>
            <a:endParaRPr lang="de-AT" sz="2000" dirty="0" err="1"/>
          </a:p>
          <a:p>
            <a:r>
              <a:rPr lang="de-AT" sz="2000" dirty="0" err="1">
                <a:latin typeface="Montserrat"/>
              </a:rPr>
              <a:t>Significant</a:t>
            </a:r>
            <a:r>
              <a:rPr lang="de-AT" sz="2000" dirty="0">
                <a:latin typeface="Montserrat"/>
              </a:rPr>
              <a:t> </a:t>
            </a:r>
            <a:r>
              <a:rPr lang="de-AT" sz="2000" dirty="0" err="1">
                <a:latin typeface="Montserrat"/>
              </a:rPr>
              <a:t>less</a:t>
            </a:r>
            <a:r>
              <a:rPr lang="de-AT" sz="2000" dirty="0">
                <a:latin typeface="Montserrat"/>
              </a:rPr>
              <a:t> </a:t>
            </a:r>
            <a:r>
              <a:rPr lang="de-AT" sz="2000" dirty="0" err="1">
                <a:latin typeface="Montserrat"/>
              </a:rPr>
              <a:t>components</a:t>
            </a:r>
            <a:r>
              <a:rPr lang="de-AT" sz="2000" dirty="0">
                <a:latin typeface="Montserrat"/>
              </a:rPr>
              <a:t> </a:t>
            </a:r>
            <a:r>
              <a:rPr lang="de-AT" sz="2000" dirty="0" err="1">
                <a:latin typeface="Montserrat"/>
              </a:rPr>
              <a:t>which</a:t>
            </a:r>
            <a:r>
              <a:rPr lang="de-AT" sz="2000" dirty="0">
                <a:latin typeface="Montserrat"/>
              </a:rPr>
              <a:t> </a:t>
            </a:r>
            <a:r>
              <a:rPr lang="de-AT" sz="2000" dirty="0" err="1">
                <a:latin typeface="Montserrat"/>
              </a:rPr>
              <a:t>have</a:t>
            </a:r>
            <a:r>
              <a:rPr lang="de-AT" sz="2000" dirty="0">
                <a:latin typeface="Montserrat"/>
              </a:rPr>
              <a:t> </a:t>
            </a:r>
            <a:r>
              <a:rPr lang="de-AT" sz="2000" dirty="0" err="1">
                <a:latin typeface="Montserrat"/>
              </a:rPr>
              <a:t>to</a:t>
            </a:r>
            <a:r>
              <a:rPr lang="de-AT" sz="2000" dirty="0">
                <a:latin typeface="Montserrat"/>
              </a:rPr>
              <a:t> </a:t>
            </a:r>
            <a:r>
              <a:rPr lang="de-AT" sz="2000" dirty="0" err="1">
                <a:latin typeface="Montserrat"/>
              </a:rPr>
              <a:t>be</a:t>
            </a:r>
            <a:r>
              <a:rPr lang="de-AT" sz="2000" dirty="0">
                <a:latin typeface="Montserrat"/>
              </a:rPr>
              <a:t> </a:t>
            </a:r>
            <a:r>
              <a:rPr lang="de-AT" sz="2000" dirty="0" err="1">
                <a:latin typeface="Montserrat"/>
              </a:rPr>
              <a:t>sourced</a:t>
            </a:r>
            <a:r>
              <a:rPr lang="de-AT" sz="2000" dirty="0">
                <a:latin typeface="Montserrat"/>
              </a:rPr>
              <a:t> and </a:t>
            </a:r>
            <a:r>
              <a:rPr lang="de-AT" sz="2000" dirty="0" err="1">
                <a:latin typeface="Montserrat"/>
              </a:rPr>
              <a:t>integrated</a:t>
            </a:r>
            <a:r>
              <a:rPr lang="de-AT" sz="2000" dirty="0">
                <a:latin typeface="Montserrat"/>
              </a:rPr>
              <a:t> (</a:t>
            </a:r>
            <a:r>
              <a:rPr lang="de-AT" sz="2000" dirty="0" err="1">
                <a:latin typeface="Montserrat"/>
              </a:rPr>
              <a:t>typically</a:t>
            </a:r>
            <a:r>
              <a:rPr lang="de-AT" sz="2000" dirty="0">
                <a:latin typeface="Montserrat"/>
              </a:rPr>
              <a:t> &gt;20 versus 2 </a:t>
            </a:r>
            <a:r>
              <a:rPr lang="de-AT" sz="2000" dirty="0" err="1">
                <a:latin typeface="Montserrat"/>
              </a:rPr>
              <a:t>for</a:t>
            </a:r>
            <a:r>
              <a:rPr lang="de-AT" sz="2000" dirty="0">
                <a:latin typeface="Montserrat"/>
              </a:rPr>
              <a:t> PMD)</a:t>
            </a:r>
          </a:p>
          <a:p>
            <a:r>
              <a:rPr lang="de-AT" sz="2000" dirty="0" err="1">
                <a:latin typeface="Montserrat"/>
              </a:rPr>
              <a:t>Reduction</a:t>
            </a:r>
            <a:r>
              <a:rPr lang="de-AT" sz="2000" dirty="0">
                <a:latin typeface="Montserrat"/>
              </a:rPr>
              <a:t> </a:t>
            </a:r>
            <a:r>
              <a:rPr lang="de-AT" sz="2000" dirty="0" err="1">
                <a:latin typeface="Montserrat"/>
              </a:rPr>
              <a:t>of</a:t>
            </a:r>
            <a:r>
              <a:rPr lang="de-AT" sz="2000" dirty="0">
                <a:latin typeface="Montserrat"/>
              </a:rPr>
              <a:t> </a:t>
            </a:r>
            <a:r>
              <a:rPr lang="de-AT" sz="2000" dirty="0" err="1">
                <a:latin typeface="Montserrat"/>
              </a:rPr>
              <a:t>lead</a:t>
            </a:r>
            <a:r>
              <a:rPr lang="de-AT" sz="2000" dirty="0">
                <a:latin typeface="Montserrat"/>
              </a:rPr>
              <a:t> time (</a:t>
            </a:r>
            <a:r>
              <a:rPr lang="de-AT" sz="2000" dirty="0" err="1">
                <a:latin typeface="Montserrat"/>
              </a:rPr>
              <a:t>less</a:t>
            </a:r>
            <a:r>
              <a:rPr lang="de-AT" sz="2000" dirty="0">
                <a:latin typeface="Montserrat"/>
              </a:rPr>
              <a:t> </a:t>
            </a:r>
            <a:r>
              <a:rPr lang="de-AT" sz="2000" dirty="0" err="1">
                <a:latin typeface="Montserrat"/>
              </a:rPr>
              <a:t>than</a:t>
            </a:r>
            <a:r>
              <a:rPr lang="de-AT" sz="2000" dirty="0">
                <a:latin typeface="Montserrat"/>
              </a:rPr>
              <a:t> 2 </a:t>
            </a:r>
            <a:r>
              <a:rPr lang="de-AT" sz="2000" dirty="0" err="1">
                <a:latin typeface="Montserrat"/>
              </a:rPr>
              <a:t>weeks</a:t>
            </a:r>
            <a:r>
              <a:rPr lang="de-AT" sz="2000" dirty="0">
                <a:latin typeface="Montserrat"/>
              </a:rPr>
              <a:t> possible: </a:t>
            </a:r>
            <a:r>
              <a:rPr lang="de-AT" sz="2000" dirty="0" err="1">
                <a:latin typeface="Montserrat"/>
              </a:rPr>
              <a:t>one</a:t>
            </a:r>
            <a:r>
              <a:rPr lang="de-AT" sz="2000" dirty="0">
                <a:latin typeface="Montserrat"/>
              </a:rPr>
              <a:t> </a:t>
            </a:r>
            <a:r>
              <a:rPr lang="de-AT" sz="2000" dirty="0" err="1">
                <a:latin typeface="Montserrat"/>
              </a:rPr>
              <a:t>week</a:t>
            </a:r>
            <a:r>
              <a:rPr lang="de-AT" sz="2000" dirty="0">
                <a:latin typeface="Montserrat"/>
              </a:rPr>
              <a:t> </a:t>
            </a:r>
            <a:r>
              <a:rPr lang="de-AT" sz="2000" dirty="0" err="1">
                <a:latin typeface="Montserrat"/>
              </a:rPr>
              <a:t>building</a:t>
            </a:r>
            <a:r>
              <a:rPr lang="de-AT" sz="2000" dirty="0">
                <a:latin typeface="Montserrat"/>
              </a:rPr>
              <a:t> + 1 </a:t>
            </a:r>
            <a:r>
              <a:rPr lang="de-AT" sz="2000" dirty="0" err="1">
                <a:latin typeface="Montserrat"/>
              </a:rPr>
              <a:t>week</a:t>
            </a:r>
            <a:r>
              <a:rPr lang="de-AT" sz="2000" dirty="0">
                <a:latin typeface="Montserrat"/>
              </a:rPr>
              <a:t> </a:t>
            </a:r>
            <a:r>
              <a:rPr lang="de-AT" sz="2000" dirty="0" err="1">
                <a:latin typeface="Montserrat"/>
              </a:rPr>
              <a:t>milling</a:t>
            </a:r>
            <a:r>
              <a:rPr lang="de-AT" sz="2000" dirty="0">
                <a:latin typeface="Montserrat"/>
              </a:rPr>
              <a:t> versus </a:t>
            </a:r>
            <a:r>
              <a:rPr lang="de-AT" sz="2000" dirty="0" err="1">
                <a:latin typeface="Montserrat"/>
              </a:rPr>
              <a:t>several</a:t>
            </a:r>
            <a:r>
              <a:rPr lang="de-AT" sz="2000" dirty="0">
                <a:latin typeface="Montserrat"/>
              </a:rPr>
              <a:t> </a:t>
            </a:r>
            <a:r>
              <a:rPr lang="de-AT" sz="2000" dirty="0" err="1">
                <a:latin typeface="Montserrat"/>
              </a:rPr>
              <a:t>weeks</a:t>
            </a:r>
            <a:r>
              <a:rPr lang="de-AT" sz="2000" dirty="0">
                <a:latin typeface="Montserrat"/>
              </a:rPr>
              <a:t> )</a:t>
            </a:r>
            <a:endParaRPr lang="de-AT" sz="2000"/>
          </a:p>
          <a:p>
            <a:r>
              <a:rPr lang="de-AT" sz="2000" dirty="0" err="1">
                <a:latin typeface="Montserrat"/>
              </a:rPr>
              <a:t>Cost</a:t>
            </a:r>
            <a:r>
              <a:rPr lang="de-AT" sz="2000" dirty="0">
                <a:latin typeface="Montserrat"/>
              </a:rPr>
              <a:t> </a:t>
            </a:r>
            <a:r>
              <a:rPr lang="de-AT" sz="2000" dirty="0" err="1">
                <a:latin typeface="Montserrat"/>
              </a:rPr>
              <a:t>efficient</a:t>
            </a:r>
            <a:r>
              <a:rPr lang="de-AT" sz="2000" dirty="0">
                <a:latin typeface="Montserrat"/>
              </a:rPr>
              <a:t>, </a:t>
            </a:r>
            <a:r>
              <a:rPr lang="de-AT" sz="2000" dirty="0" err="1">
                <a:latin typeface="Montserrat"/>
              </a:rPr>
              <a:t>especially</a:t>
            </a:r>
            <a:r>
              <a:rPr lang="de-AT" sz="2000" dirty="0">
                <a:latin typeface="Montserrat"/>
              </a:rPr>
              <a:t> </a:t>
            </a:r>
            <a:r>
              <a:rPr lang="de-AT" sz="2000" dirty="0" err="1">
                <a:latin typeface="Montserrat"/>
              </a:rPr>
              <a:t>for</a:t>
            </a:r>
            <a:r>
              <a:rPr lang="de-AT" sz="2000" dirty="0">
                <a:latin typeface="Montserrat"/>
              </a:rPr>
              <a:t> </a:t>
            </a:r>
            <a:r>
              <a:rPr lang="de-AT" sz="2000" dirty="0" err="1">
                <a:latin typeface="Montserrat"/>
              </a:rPr>
              <a:t>alloys</a:t>
            </a:r>
            <a:r>
              <a:rPr lang="de-AT" sz="2000" dirty="0">
                <a:latin typeface="Montserrat"/>
              </a:rPr>
              <a:t> such </a:t>
            </a:r>
            <a:r>
              <a:rPr lang="de-AT" sz="2000" dirty="0" err="1">
                <a:latin typeface="Montserrat"/>
              </a:rPr>
              <a:t>as</a:t>
            </a:r>
            <a:r>
              <a:rPr lang="de-AT" sz="2000" dirty="0">
                <a:latin typeface="Montserrat"/>
              </a:rPr>
              <a:t> Titanium </a:t>
            </a:r>
          </a:p>
          <a:p>
            <a:endParaRPr lang="de-AT" sz="1400" dirty="0">
              <a:latin typeface="Montserrat"/>
            </a:endParaRPr>
          </a:p>
          <a:p>
            <a:endParaRPr lang="de-AT" sz="1400" dirty="0"/>
          </a:p>
        </p:txBody>
      </p:sp>
      <p:sp>
        <p:nvSpPr>
          <p:cNvPr id="20" name="Inhaltsplatzhalter 3">
            <a:extLst>
              <a:ext uri="{FF2B5EF4-FFF2-40B4-BE49-F238E27FC236}">
                <a16:creationId xmlns:a16="http://schemas.microsoft.com/office/drawing/2014/main" id="{544EF08D-8D98-4418-D8C0-C81162AE3B47}"/>
              </a:ext>
            </a:extLst>
          </p:cNvPr>
          <p:cNvSpPr txBox="1">
            <a:spLocks/>
          </p:cNvSpPr>
          <p:nvPr/>
        </p:nvSpPr>
        <p:spPr>
          <a:xfrm>
            <a:off x="1889155" y="3957190"/>
            <a:ext cx="3747513" cy="2002230"/>
          </a:xfrm>
          <a:prstGeom prst="rect">
            <a:avLst/>
          </a:prstGeom>
        </p:spPr>
        <p:txBody>
          <a:bodyPr lIns="91440" tIns="45720" rIns="91440" bIns="45720" anchor="t"/>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de-DE" sz="1400" dirty="0"/>
          </a:p>
          <a:p>
            <a:endParaRPr lang="de-DE" sz="1400" dirty="0">
              <a:latin typeface="Montserrat"/>
            </a:endParaRPr>
          </a:p>
        </p:txBody>
      </p:sp>
      <p:pic>
        <p:nvPicPr>
          <p:cNvPr id="22" name="Picture 26" descr="Ein Bild, das Teleskop enthält.&#10;&#10;Beschreibung automatisch generiert.">
            <a:extLst>
              <a:ext uri="{FF2B5EF4-FFF2-40B4-BE49-F238E27FC236}">
                <a16:creationId xmlns:a16="http://schemas.microsoft.com/office/drawing/2014/main" id="{64B82D09-1752-F89D-0400-DCFD31016D65}"/>
              </a:ext>
            </a:extLst>
          </p:cNvPr>
          <p:cNvPicPr>
            <a:picLocks noChangeAspect="1"/>
          </p:cNvPicPr>
          <p:nvPr/>
        </p:nvPicPr>
        <p:blipFill>
          <a:blip r:embed="rId2"/>
          <a:stretch>
            <a:fillRect/>
          </a:stretch>
        </p:blipFill>
        <p:spPr>
          <a:xfrm>
            <a:off x="9234354" y="152711"/>
            <a:ext cx="2332245" cy="3126601"/>
          </a:xfrm>
          <a:prstGeom prst="rect">
            <a:avLst/>
          </a:prstGeom>
        </p:spPr>
      </p:pic>
      <p:pic>
        <p:nvPicPr>
          <p:cNvPr id="6" name="Inhaltsplatzhalter 6" descr="Ein Bild, das drinnen, Tisch, Ausguss, Küche enthält.&#10;&#10;Automatisch generierte Beschreibung">
            <a:extLst>
              <a:ext uri="{FF2B5EF4-FFF2-40B4-BE49-F238E27FC236}">
                <a16:creationId xmlns:a16="http://schemas.microsoft.com/office/drawing/2014/main" id="{9E7FEAF4-C0B0-CD19-A04B-691028BB0541}"/>
              </a:ext>
            </a:extLst>
          </p:cNvPr>
          <p:cNvPicPr>
            <a:picLocks noChangeAspect="1"/>
          </p:cNvPicPr>
          <p:nvPr/>
        </p:nvPicPr>
        <p:blipFill rotWithShape="1">
          <a:blip r:embed="rId3" cstate="email">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a:ext>
            </a:extLst>
          </a:blip>
          <a:srcRect/>
          <a:stretch/>
        </p:blipFill>
        <p:spPr>
          <a:xfrm rot="16200000">
            <a:off x="8967944" y="3665465"/>
            <a:ext cx="2870569" cy="2130962"/>
          </a:xfrm>
          <a:prstGeom prst="rect">
            <a:avLst/>
          </a:prstGeom>
        </p:spPr>
      </p:pic>
    </p:spTree>
    <p:extLst>
      <p:ext uri="{BB962C8B-B14F-4D97-AF65-F5344CB8AC3E}">
        <p14:creationId xmlns:p14="http://schemas.microsoft.com/office/powerpoint/2010/main" val="35873754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6</a:t>
            </a:fld>
            <a:endParaRPr lang="en-US"/>
          </a:p>
        </p:txBody>
      </p:sp>
      <p:sp>
        <p:nvSpPr>
          <p:cNvPr id="2" name="TextBox 1">
            <a:extLst>
              <a:ext uri="{FF2B5EF4-FFF2-40B4-BE49-F238E27FC236}">
                <a16:creationId xmlns:a16="http://schemas.microsoft.com/office/drawing/2014/main" id="{A542EE27-4E2D-7B40-81BB-89EDB591B9A8}"/>
              </a:ext>
            </a:extLst>
          </p:cNvPr>
          <p:cNvSpPr txBox="1"/>
          <p:nvPr/>
        </p:nvSpPr>
        <p:spPr>
          <a:xfrm>
            <a:off x="752734" y="645272"/>
            <a:ext cx="6956665" cy="584775"/>
          </a:xfrm>
          <a:prstGeom prst="rect">
            <a:avLst/>
          </a:prstGeom>
          <a:noFill/>
        </p:spPr>
        <p:txBody>
          <a:bodyPr wrap="square" lIns="91440" tIns="45720" rIns="91440" bIns="45720" rtlCol="0" anchor="t">
            <a:spAutoFit/>
          </a:bodyPr>
          <a:lstStyle/>
          <a:p>
            <a:r>
              <a:rPr lang="en-GB" sz="3200" dirty="0"/>
              <a:t>Technical overview/ TRL status</a:t>
            </a:r>
          </a:p>
        </p:txBody>
      </p:sp>
      <p:sp>
        <p:nvSpPr>
          <p:cNvPr id="4" name="Content Placeholder 2">
            <a:extLst>
              <a:ext uri="{FF2B5EF4-FFF2-40B4-BE49-F238E27FC236}">
                <a16:creationId xmlns:a16="http://schemas.microsoft.com/office/drawing/2014/main" id="{2835EC22-7D1A-C04A-BEF4-9AC399A83135}"/>
              </a:ext>
            </a:extLst>
          </p:cNvPr>
          <p:cNvSpPr txBox="1">
            <a:spLocks/>
          </p:cNvSpPr>
          <p:nvPr/>
        </p:nvSpPr>
        <p:spPr>
          <a:xfrm>
            <a:off x="475861" y="1408923"/>
            <a:ext cx="8783996" cy="5079086"/>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2000" dirty="0">
                <a:latin typeface="Montserrat"/>
              </a:rPr>
              <a:t>RHP has demonstrated within a feasibility for the European Space Agency the suitability of the PMD process for a vacuum application. </a:t>
            </a:r>
            <a:endParaRPr lang="en-US" sz="2000"/>
          </a:p>
          <a:p>
            <a:r>
              <a:rPr lang="en-US" sz="2000" dirty="0">
                <a:latin typeface="Montserrat"/>
              </a:rPr>
              <a:t> The manufacturing technology was validated in the lab environment (TRL4)</a:t>
            </a:r>
            <a:endParaRPr lang="en-US" sz="2000" dirty="0"/>
          </a:p>
          <a:p>
            <a:r>
              <a:rPr lang="en-US" sz="2000" dirty="0">
                <a:latin typeface="Montserrat"/>
              </a:rPr>
              <a:t>The goal is the validation of the technology on a complex and larger chamber including the exposure of the chamber to industrial relevant environment =&gt; TRL 5</a:t>
            </a:r>
          </a:p>
          <a:p>
            <a:r>
              <a:rPr lang="en-US" sz="2000" dirty="0">
                <a:latin typeface="Montserrat"/>
              </a:rPr>
              <a:t>In a next step the same system can be tested and demonstrated including various analytical devices. This includes demonstration of multiple bake out and cycling (TRL6) </a:t>
            </a:r>
            <a:endParaRPr lang="en-US" sz="2000" dirty="0"/>
          </a:p>
          <a:p>
            <a:endParaRPr lang="de-AT" dirty="0"/>
          </a:p>
          <a:p>
            <a:endParaRPr lang="de-AT" dirty="0"/>
          </a:p>
          <a:p>
            <a:endParaRPr lang="en-US" dirty="0"/>
          </a:p>
        </p:txBody>
      </p:sp>
      <p:sp>
        <p:nvSpPr>
          <p:cNvPr id="3" name="Textfeld 2">
            <a:extLst>
              <a:ext uri="{FF2B5EF4-FFF2-40B4-BE49-F238E27FC236}">
                <a16:creationId xmlns:a16="http://schemas.microsoft.com/office/drawing/2014/main" id="{84CEDA85-F356-E061-AFAD-932F1CDFCF9C}"/>
              </a:ext>
            </a:extLst>
          </p:cNvPr>
          <p:cNvSpPr txBox="1"/>
          <p:nvPr/>
        </p:nvSpPr>
        <p:spPr>
          <a:xfrm>
            <a:off x="7824192" y="4062138"/>
            <a:ext cx="6096000" cy="646331"/>
          </a:xfrm>
          <a:prstGeom prst="rect">
            <a:avLst/>
          </a:prstGeom>
          <a:noFill/>
        </p:spPr>
        <p:txBody>
          <a:bodyPr wrap="square">
            <a:spAutoFit/>
          </a:bodyPr>
          <a:lstStyle/>
          <a:p>
            <a:endParaRPr lang="de-AT" dirty="0"/>
          </a:p>
          <a:p>
            <a:r>
              <a:rPr lang="de-AT" dirty="0"/>
              <a:t> </a:t>
            </a:r>
            <a:endParaRPr lang="en-US" sz="1800" dirty="0"/>
          </a:p>
        </p:txBody>
      </p:sp>
      <p:pic>
        <p:nvPicPr>
          <p:cNvPr id="5" name="Grafik 4">
            <a:extLst>
              <a:ext uri="{FF2B5EF4-FFF2-40B4-BE49-F238E27FC236}">
                <a16:creationId xmlns:a16="http://schemas.microsoft.com/office/drawing/2014/main" id="{54AE9DFE-40CA-9802-6EA4-52BF3EAF8F7A}"/>
              </a:ext>
            </a:extLst>
          </p:cNvPr>
          <p:cNvPicPr>
            <a:picLocks noChangeAspect="1"/>
          </p:cNvPicPr>
          <p:nvPr/>
        </p:nvPicPr>
        <p:blipFill rotWithShape="1">
          <a:blip r:embed="rId3"/>
          <a:srcRect t="7421"/>
          <a:stretch/>
        </p:blipFill>
        <p:spPr>
          <a:xfrm>
            <a:off x="9265449" y="498937"/>
            <a:ext cx="2376264" cy="2930063"/>
          </a:xfrm>
          <a:prstGeom prst="rect">
            <a:avLst/>
          </a:prstGeom>
        </p:spPr>
      </p:pic>
      <p:pic>
        <p:nvPicPr>
          <p:cNvPr id="6" name="Grafik 5">
            <a:extLst>
              <a:ext uri="{FF2B5EF4-FFF2-40B4-BE49-F238E27FC236}">
                <a16:creationId xmlns:a16="http://schemas.microsoft.com/office/drawing/2014/main" id="{B885AB29-44F9-2A3D-E8D4-17D6E47D4564}"/>
              </a:ext>
            </a:extLst>
          </p:cNvPr>
          <p:cNvPicPr>
            <a:picLocks noChangeAspect="1"/>
          </p:cNvPicPr>
          <p:nvPr/>
        </p:nvPicPr>
        <p:blipFill>
          <a:blip r:embed="rId4"/>
          <a:stretch>
            <a:fillRect/>
          </a:stretch>
        </p:blipFill>
        <p:spPr>
          <a:xfrm>
            <a:off x="9397786" y="3573469"/>
            <a:ext cx="2254627" cy="2270000"/>
          </a:xfrm>
          <a:prstGeom prst="rect">
            <a:avLst/>
          </a:prstGeom>
        </p:spPr>
      </p:pic>
    </p:spTree>
    <p:extLst>
      <p:ext uri="{BB962C8B-B14F-4D97-AF65-F5344CB8AC3E}">
        <p14:creationId xmlns:p14="http://schemas.microsoft.com/office/powerpoint/2010/main" val="14234348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7</a:t>
            </a:fld>
            <a:endParaRPr lang="en-US"/>
          </a:p>
        </p:txBody>
      </p:sp>
      <p:sp>
        <p:nvSpPr>
          <p:cNvPr id="2" name="TextBox 1">
            <a:extLst>
              <a:ext uri="{FF2B5EF4-FFF2-40B4-BE49-F238E27FC236}">
                <a16:creationId xmlns:a16="http://schemas.microsoft.com/office/drawing/2014/main" id="{A542EE27-4E2D-7B40-81BB-89EDB591B9A8}"/>
              </a:ext>
            </a:extLst>
          </p:cNvPr>
          <p:cNvSpPr txBox="1"/>
          <p:nvPr/>
        </p:nvSpPr>
        <p:spPr>
          <a:xfrm>
            <a:off x="527353" y="656004"/>
            <a:ext cx="4972836" cy="584775"/>
          </a:xfrm>
          <a:prstGeom prst="rect">
            <a:avLst/>
          </a:prstGeom>
          <a:noFill/>
        </p:spPr>
        <p:txBody>
          <a:bodyPr wrap="none" lIns="91440" tIns="45720" rIns="91440" bIns="45720" rtlCol="0" anchor="t">
            <a:spAutoFit/>
          </a:bodyPr>
          <a:lstStyle/>
          <a:p>
            <a:r>
              <a:rPr lang="en-GB" sz="3200" dirty="0"/>
              <a:t>Work Plan and team (1)</a:t>
            </a:r>
          </a:p>
        </p:txBody>
      </p:sp>
      <p:sp>
        <p:nvSpPr>
          <p:cNvPr id="4" name="Content Placeholder 2">
            <a:extLst>
              <a:ext uri="{FF2B5EF4-FFF2-40B4-BE49-F238E27FC236}">
                <a16:creationId xmlns:a16="http://schemas.microsoft.com/office/drawing/2014/main" id="{2835EC22-7D1A-C04A-BEF4-9AC399A83135}"/>
              </a:ext>
            </a:extLst>
          </p:cNvPr>
          <p:cNvSpPr txBox="1">
            <a:spLocks/>
          </p:cNvSpPr>
          <p:nvPr/>
        </p:nvSpPr>
        <p:spPr>
          <a:xfrm>
            <a:off x="475861" y="1408923"/>
            <a:ext cx="9004515" cy="3748270"/>
          </a:xfrm>
          <a:prstGeom prst="rect">
            <a:avLst/>
          </a:prstGeom>
        </p:spPr>
        <p:txBody>
          <a:bodyPr/>
          <a:lst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t>Core team:</a:t>
            </a:r>
          </a:p>
          <a:p>
            <a:pPr lvl="1"/>
            <a:r>
              <a:rPr lang="en-US" sz="2800" dirty="0"/>
              <a:t>RHP: Erich Neubauer, Founder and Managing Director of RHP; responsible for technology development at RHP and more than 20 years of experience</a:t>
            </a:r>
          </a:p>
          <a:p>
            <a:pPr lvl="1"/>
            <a:r>
              <a:rPr lang="en-US" sz="2800" dirty="0"/>
              <a:t>RHP: E. Ariza; Head of Additive Manufacturing and background in aerospace engineering</a:t>
            </a:r>
          </a:p>
          <a:p>
            <a:pPr lvl="1"/>
            <a:r>
              <a:rPr lang="en-US" sz="2800" dirty="0"/>
              <a:t>SBI: J. Niedermeyer: AM specialist at SBI with background in welding technology</a:t>
            </a:r>
          </a:p>
          <a:p>
            <a:pPr marL="0" indent="0">
              <a:buNone/>
            </a:pPr>
            <a:endParaRPr lang="en-US" sz="2400" dirty="0"/>
          </a:p>
        </p:txBody>
      </p:sp>
      <p:pic>
        <p:nvPicPr>
          <p:cNvPr id="3" name="Grafik 2">
            <a:extLst>
              <a:ext uri="{FF2B5EF4-FFF2-40B4-BE49-F238E27FC236}">
                <a16:creationId xmlns:a16="http://schemas.microsoft.com/office/drawing/2014/main" id="{2B31A8D9-B528-8EDA-9317-7713F3CF9539}"/>
              </a:ext>
            </a:extLst>
          </p:cNvPr>
          <p:cNvPicPr>
            <a:picLocks noChangeAspect="1"/>
          </p:cNvPicPr>
          <p:nvPr/>
        </p:nvPicPr>
        <p:blipFill rotWithShape="1">
          <a:blip r:embed="rId3"/>
          <a:srcRect r="46282"/>
          <a:stretch/>
        </p:blipFill>
        <p:spPr>
          <a:xfrm>
            <a:off x="9387135" y="1152502"/>
            <a:ext cx="1461393" cy="1578363"/>
          </a:xfrm>
          <a:prstGeom prst="rect">
            <a:avLst/>
          </a:prstGeom>
        </p:spPr>
      </p:pic>
      <p:pic>
        <p:nvPicPr>
          <p:cNvPr id="6146" name="Picture 2" descr="Enrique ARIZA GALVÁN | Research Assistant | Master of Science |  RHP-Technology GmbH, Seibersdorf | Additive Technologies">
            <a:extLst>
              <a:ext uri="{FF2B5EF4-FFF2-40B4-BE49-F238E27FC236}">
                <a16:creationId xmlns:a16="http://schemas.microsoft.com/office/drawing/2014/main" id="{E5C41A40-7001-25C9-EB12-6E179256217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59143" y="3024412"/>
            <a:ext cx="1461393" cy="1461393"/>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Camera Image Processing 🔴 SBI GmbH">
            <a:extLst>
              <a:ext uri="{FF2B5EF4-FFF2-40B4-BE49-F238E27FC236}">
                <a16:creationId xmlns:a16="http://schemas.microsoft.com/office/drawing/2014/main" id="{5E4A8869-C9BB-6CA5-20A4-37D3BDE8E44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407152" y="4683204"/>
            <a:ext cx="1657400" cy="1657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05905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8</a:t>
            </a:fld>
            <a:endParaRPr lang="en-US"/>
          </a:p>
        </p:txBody>
      </p:sp>
      <p:sp>
        <p:nvSpPr>
          <p:cNvPr id="2" name="TextBox 1">
            <a:extLst>
              <a:ext uri="{FF2B5EF4-FFF2-40B4-BE49-F238E27FC236}">
                <a16:creationId xmlns:a16="http://schemas.microsoft.com/office/drawing/2014/main" id="{A542EE27-4E2D-7B40-81BB-89EDB591B9A8}"/>
              </a:ext>
            </a:extLst>
          </p:cNvPr>
          <p:cNvSpPr txBox="1"/>
          <p:nvPr/>
        </p:nvSpPr>
        <p:spPr>
          <a:xfrm>
            <a:off x="967382" y="602342"/>
            <a:ext cx="5057795" cy="584775"/>
          </a:xfrm>
          <a:prstGeom prst="rect">
            <a:avLst/>
          </a:prstGeom>
          <a:noFill/>
        </p:spPr>
        <p:txBody>
          <a:bodyPr wrap="none" lIns="91440" tIns="45720" rIns="91440" bIns="45720" rtlCol="0" anchor="t">
            <a:spAutoFit/>
          </a:bodyPr>
          <a:lstStyle/>
          <a:p>
            <a:r>
              <a:rPr lang="en-GB" sz="3200" dirty="0"/>
              <a:t>Work Plan and team (2)</a:t>
            </a:r>
          </a:p>
        </p:txBody>
      </p:sp>
      <p:sp>
        <p:nvSpPr>
          <p:cNvPr id="4" name="Content Placeholder 2">
            <a:extLst>
              <a:ext uri="{FF2B5EF4-FFF2-40B4-BE49-F238E27FC236}">
                <a16:creationId xmlns:a16="http://schemas.microsoft.com/office/drawing/2014/main" id="{2835EC22-7D1A-C04A-BEF4-9AC399A83135}"/>
              </a:ext>
            </a:extLst>
          </p:cNvPr>
          <p:cNvSpPr txBox="1">
            <a:spLocks/>
          </p:cNvSpPr>
          <p:nvPr/>
        </p:nvSpPr>
        <p:spPr>
          <a:xfrm>
            <a:off x="475861" y="1408923"/>
            <a:ext cx="11452427" cy="3748270"/>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1800" dirty="0">
                <a:latin typeface="Montserrat"/>
              </a:rPr>
              <a:t>WP 1: Design of </a:t>
            </a:r>
            <a:r>
              <a:rPr lang="en-US" sz="1800" dirty="0" err="1">
                <a:latin typeface="Montserrat"/>
              </a:rPr>
              <a:t>demopart</a:t>
            </a:r>
            <a:r>
              <a:rPr lang="en-US" sz="1800" dirty="0">
                <a:latin typeface="Montserrat"/>
              </a:rPr>
              <a:t> for vacuum chamber (Jan 2023 – April 2023)</a:t>
            </a:r>
            <a:endParaRPr lang="en-US" sz="1800" dirty="0"/>
          </a:p>
          <a:p>
            <a:pPr lvl="1"/>
            <a:r>
              <a:rPr lang="en-US" sz="1600" dirty="0">
                <a:latin typeface="Montserrat"/>
              </a:rPr>
              <a:t>WP 1.1: Design of vacuum chamber – demonstrator part (01/23-02/23)</a:t>
            </a:r>
            <a:endParaRPr lang="en-US" sz="1600" dirty="0"/>
          </a:p>
          <a:p>
            <a:pPr lvl="1"/>
            <a:r>
              <a:rPr lang="en-US" sz="1600" dirty="0">
                <a:latin typeface="Montserrat"/>
              </a:rPr>
              <a:t>WP 1.2: Tool path generation for subsize model and full size model (03/23-04/23)</a:t>
            </a:r>
          </a:p>
          <a:p>
            <a:pPr lvl="1"/>
            <a:r>
              <a:rPr lang="en-US" sz="1600" dirty="0">
                <a:latin typeface="Montserrat"/>
              </a:rPr>
              <a:t>WP 1.3. Modification of torch/build platform/preparation of jigs for mounting (01/23-04/23)</a:t>
            </a:r>
            <a:endParaRPr lang="en-US" sz="1600" dirty="0"/>
          </a:p>
          <a:p>
            <a:pPr lvl="2"/>
            <a:r>
              <a:rPr lang="en-US" sz="1200" dirty="0">
                <a:latin typeface="Montserrat"/>
              </a:rPr>
              <a:t>MS1: Manufacturing Readiness review (April 2023)</a:t>
            </a:r>
            <a:endParaRPr lang="en-US" sz="1200" dirty="0"/>
          </a:p>
          <a:p>
            <a:pPr lvl="2"/>
            <a:r>
              <a:rPr lang="en-US" sz="1200" dirty="0">
                <a:latin typeface="Montserrat"/>
              </a:rPr>
              <a:t>D1: Design of chamber and </a:t>
            </a:r>
            <a:r>
              <a:rPr lang="en-US" sz="1200" dirty="0" err="1">
                <a:latin typeface="Montserrat"/>
              </a:rPr>
              <a:t>and</a:t>
            </a:r>
            <a:r>
              <a:rPr lang="en-US" sz="1200" dirty="0">
                <a:latin typeface="Montserrat"/>
              </a:rPr>
              <a:t> detailed Manufacturing plan (April 2023)</a:t>
            </a:r>
            <a:endParaRPr lang="en-US" sz="1200" dirty="0"/>
          </a:p>
          <a:p>
            <a:r>
              <a:rPr lang="en-US" sz="1800" dirty="0">
                <a:latin typeface="Montserrat"/>
              </a:rPr>
              <a:t>WP 2: Manufacturing of demonstrator chamber (May 2023 – September 2023)</a:t>
            </a:r>
            <a:endParaRPr lang="en-US" sz="1800" dirty="0"/>
          </a:p>
          <a:p>
            <a:pPr lvl="1"/>
            <a:r>
              <a:rPr lang="en-US" sz="1600" dirty="0">
                <a:latin typeface="Montserrat"/>
              </a:rPr>
              <a:t>WP 2.1: Manufacturing of subsize model and assessment (05/23-06/23)</a:t>
            </a:r>
            <a:endParaRPr lang="en-US" sz="1600" dirty="0"/>
          </a:p>
          <a:p>
            <a:pPr lvl="1"/>
            <a:r>
              <a:rPr lang="en-US" sz="1600" dirty="0">
                <a:latin typeface="Montserrat"/>
              </a:rPr>
              <a:t>WP 2.2: Manufacturing of full size model (07/23-08/23)</a:t>
            </a:r>
            <a:endParaRPr lang="en-US" sz="1600" dirty="0"/>
          </a:p>
          <a:p>
            <a:pPr lvl="1"/>
            <a:r>
              <a:rPr lang="en-US" sz="1600" dirty="0">
                <a:latin typeface="Montserrat"/>
              </a:rPr>
              <a:t>WP 2.3. Finishing of vacuum chamber (09/23-09/23)</a:t>
            </a:r>
            <a:endParaRPr lang="en-US" sz="1600" dirty="0"/>
          </a:p>
          <a:p>
            <a:pPr lvl="2"/>
            <a:r>
              <a:rPr lang="en-US" sz="1200" dirty="0">
                <a:latin typeface="Montserrat"/>
              </a:rPr>
              <a:t>MS2: Demo part available/ test readiness review (September 2023)</a:t>
            </a:r>
            <a:endParaRPr lang="en-US" sz="1200" dirty="0"/>
          </a:p>
          <a:p>
            <a:pPr lvl="2"/>
            <a:r>
              <a:rPr lang="en-US" sz="1200" dirty="0">
                <a:latin typeface="Montserrat"/>
              </a:rPr>
              <a:t>D2: Manufacturing Report    =&gt; PAYMENT 1  (September 2023)</a:t>
            </a:r>
            <a:endParaRPr lang="en-US" sz="1200" dirty="0"/>
          </a:p>
          <a:p>
            <a:r>
              <a:rPr lang="en-US" sz="1800" dirty="0">
                <a:latin typeface="Montserrat"/>
              </a:rPr>
              <a:t>WP 3: Analysis of vacuum chamber and technology assessment (October 2023-Dezember 2023)</a:t>
            </a:r>
            <a:endParaRPr lang="en-US" sz="1800" dirty="0"/>
          </a:p>
          <a:p>
            <a:pPr lvl="1"/>
            <a:r>
              <a:rPr lang="en-US" sz="1600" dirty="0">
                <a:latin typeface="Montserrat"/>
              </a:rPr>
              <a:t>WP 3.1: Testing of vacuum chamber and metrology (10/23-11/23)</a:t>
            </a:r>
            <a:endParaRPr lang="en-US" sz="1600" dirty="0"/>
          </a:p>
          <a:p>
            <a:pPr lvl="1"/>
            <a:r>
              <a:rPr lang="en-US" sz="1600" dirty="0">
                <a:latin typeface="Montserrat"/>
              </a:rPr>
              <a:t>WP 3.2: Technology assessment and plan for upscaling of technology (10/23-12/23)</a:t>
            </a:r>
            <a:endParaRPr lang="en-US" sz="1600" dirty="0"/>
          </a:p>
          <a:p>
            <a:pPr lvl="1"/>
            <a:r>
              <a:rPr lang="en-US" sz="1600" dirty="0">
                <a:latin typeface="Montserrat"/>
              </a:rPr>
              <a:t>WP 3.3. IP analysis  and IP protection (10/23-12/23)</a:t>
            </a:r>
            <a:endParaRPr lang="en-US" sz="1600" dirty="0"/>
          </a:p>
          <a:p>
            <a:pPr lvl="2"/>
            <a:r>
              <a:rPr lang="en-US" sz="1200" dirty="0">
                <a:latin typeface="Montserrat"/>
              </a:rPr>
              <a:t>MS3: Manufacturing Readiness review (December 2023)</a:t>
            </a:r>
            <a:endParaRPr lang="en-US" sz="1200" dirty="0"/>
          </a:p>
          <a:p>
            <a:pPr lvl="2"/>
            <a:r>
              <a:rPr lang="en-US" sz="1200" dirty="0">
                <a:latin typeface="Montserrat"/>
              </a:rPr>
              <a:t>D3: Final Report =&gt; PAYMENT 2 (December 2023)</a:t>
            </a:r>
            <a:endParaRPr lang="en-US" sz="1200" dirty="0"/>
          </a:p>
          <a:p>
            <a:pPr lvl="2"/>
            <a:endParaRPr lang="en-US" sz="1200" dirty="0"/>
          </a:p>
          <a:p>
            <a:pPr lvl="1"/>
            <a:endParaRPr lang="en-US" sz="1600" dirty="0"/>
          </a:p>
          <a:p>
            <a:endParaRPr lang="en-US" sz="2400" dirty="0"/>
          </a:p>
          <a:p>
            <a:pPr marL="0" indent="0">
              <a:buNone/>
            </a:pPr>
            <a:endParaRPr lang="en-US" sz="2000" dirty="0"/>
          </a:p>
        </p:txBody>
      </p:sp>
    </p:spTree>
    <p:extLst>
      <p:ext uri="{BB962C8B-B14F-4D97-AF65-F5344CB8AC3E}">
        <p14:creationId xmlns:p14="http://schemas.microsoft.com/office/powerpoint/2010/main" val="31176349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9</a:t>
            </a:fld>
            <a:endParaRPr lang="en-US"/>
          </a:p>
        </p:txBody>
      </p:sp>
      <p:sp>
        <p:nvSpPr>
          <p:cNvPr id="2" name="TextBox 1">
            <a:extLst>
              <a:ext uri="{FF2B5EF4-FFF2-40B4-BE49-F238E27FC236}">
                <a16:creationId xmlns:a16="http://schemas.microsoft.com/office/drawing/2014/main" id="{A542EE27-4E2D-7B40-81BB-89EDB591B9A8}"/>
              </a:ext>
            </a:extLst>
          </p:cNvPr>
          <p:cNvSpPr txBox="1"/>
          <p:nvPr/>
        </p:nvSpPr>
        <p:spPr>
          <a:xfrm>
            <a:off x="924452" y="580877"/>
            <a:ext cx="2860078" cy="584775"/>
          </a:xfrm>
          <a:prstGeom prst="rect">
            <a:avLst/>
          </a:prstGeom>
          <a:noFill/>
        </p:spPr>
        <p:txBody>
          <a:bodyPr wrap="none" lIns="91440" tIns="45720" rIns="91440" bIns="45720" rtlCol="0" anchor="t">
            <a:spAutoFit/>
          </a:bodyPr>
          <a:lstStyle/>
          <a:p>
            <a:r>
              <a:rPr lang="en-GB" sz="3200" dirty="0"/>
              <a:t>Risk analysis </a:t>
            </a:r>
          </a:p>
        </p:txBody>
      </p:sp>
      <p:sp>
        <p:nvSpPr>
          <p:cNvPr id="4" name="Content Placeholder 2">
            <a:extLst>
              <a:ext uri="{FF2B5EF4-FFF2-40B4-BE49-F238E27FC236}">
                <a16:creationId xmlns:a16="http://schemas.microsoft.com/office/drawing/2014/main" id="{2835EC22-7D1A-C04A-BEF4-9AC399A83135}"/>
              </a:ext>
            </a:extLst>
          </p:cNvPr>
          <p:cNvSpPr txBox="1">
            <a:spLocks/>
          </p:cNvSpPr>
          <p:nvPr/>
        </p:nvSpPr>
        <p:spPr>
          <a:xfrm>
            <a:off x="475861" y="1408923"/>
            <a:ext cx="7745907" cy="3748270"/>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lvl="1"/>
            <a:r>
              <a:rPr lang="en-US" dirty="0">
                <a:latin typeface="Montserrat"/>
              </a:rPr>
              <a:t>The manufacturing of large structures contains a certain risk such as deformation and warpage =&gt; additional heat treatment might be required</a:t>
            </a:r>
            <a:endParaRPr lang="de-DE" dirty="0"/>
          </a:p>
          <a:p>
            <a:pPr lvl="1"/>
            <a:r>
              <a:rPr lang="en-US" dirty="0"/>
              <a:t>Large structures might be linked to issues in welding parameters =&gt; using of monitoring systems and inspection systems will be employed (data logging)</a:t>
            </a:r>
          </a:p>
          <a:p>
            <a:pPr lvl="1"/>
            <a:r>
              <a:rPr lang="en-US" dirty="0">
                <a:latin typeface="Montserrat"/>
              </a:rPr>
              <a:t>Issues with surface finish – surface roughness might impact on the pumping duration when evacuating =&gt; additional post treatment might required /e.g. blasting or </a:t>
            </a:r>
            <a:r>
              <a:rPr lang="en-US" dirty="0" err="1">
                <a:latin typeface="Montserrat"/>
              </a:rPr>
              <a:t>trovalisation</a:t>
            </a:r>
            <a:endParaRPr lang="en-US" dirty="0" err="1"/>
          </a:p>
          <a:p>
            <a:pPr lvl="1"/>
            <a:endParaRPr lang="en-US" dirty="0"/>
          </a:p>
          <a:p>
            <a:pPr lvl="1"/>
            <a:endParaRPr lang="en-US" dirty="0"/>
          </a:p>
          <a:p>
            <a:pPr marL="0" indent="0">
              <a:buNone/>
            </a:pPr>
            <a:endParaRPr lang="en-US" sz="2400" dirty="0"/>
          </a:p>
        </p:txBody>
      </p:sp>
      <p:pic>
        <p:nvPicPr>
          <p:cNvPr id="3" name="Grafik 2">
            <a:extLst>
              <a:ext uri="{FF2B5EF4-FFF2-40B4-BE49-F238E27FC236}">
                <a16:creationId xmlns:a16="http://schemas.microsoft.com/office/drawing/2014/main" id="{B1693BBC-CB1B-C610-E799-7989C2FF1C59}"/>
              </a:ext>
            </a:extLst>
          </p:cNvPr>
          <p:cNvPicPr>
            <a:picLocks noChangeAspect="1"/>
          </p:cNvPicPr>
          <p:nvPr/>
        </p:nvPicPr>
        <p:blipFill>
          <a:blip r:embed="rId3"/>
          <a:stretch>
            <a:fillRect/>
          </a:stretch>
        </p:blipFill>
        <p:spPr>
          <a:xfrm>
            <a:off x="8592703" y="1497171"/>
            <a:ext cx="3006202" cy="3762809"/>
          </a:xfrm>
          <a:prstGeom prst="rect">
            <a:avLst/>
          </a:prstGeom>
        </p:spPr>
      </p:pic>
    </p:spTree>
    <p:extLst>
      <p:ext uri="{BB962C8B-B14F-4D97-AF65-F5344CB8AC3E}">
        <p14:creationId xmlns:p14="http://schemas.microsoft.com/office/powerpoint/2010/main" val="3848673614"/>
      </p:ext>
    </p:extLst>
  </p:cSld>
  <p:clrMapOvr>
    <a:masterClrMapping/>
  </p:clrMapOvr>
</p:sld>
</file>

<file path=ppt/theme/theme1.xml><?xml version="1.0" encoding="utf-8"?>
<a:theme xmlns:a="http://schemas.openxmlformats.org/drawingml/2006/main" name="I.FAST Custom Slides">
  <a:themeElements>
    <a:clrScheme name="I.FAST custom colours">
      <a:dk1>
        <a:srgbClr val="000000"/>
      </a:dk1>
      <a:lt1>
        <a:srgbClr val="FFFFFF"/>
      </a:lt1>
      <a:dk2>
        <a:srgbClr val="000000"/>
      </a:dk2>
      <a:lt2>
        <a:srgbClr val="FFFFFF"/>
      </a:lt2>
      <a:accent1>
        <a:srgbClr val="FA00C8"/>
      </a:accent1>
      <a:accent2>
        <a:srgbClr val="08EDF9"/>
      </a:accent2>
      <a:accent3>
        <a:srgbClr val="A850D9"/>
      </a:accent3>
      <a:accent4>
        <a:srgbClr val="2776BF"/>
      </a:accent4>
      <a:accent5>
        <a:srgbClr val="0035CB"/>
      </a:accent5>
      <a:accent6>
        <a:srgbClr val="6011D6"/>
      </a:accent6>
      <a:hlink>
        <a:srgbClr val="08EDF9"/>
      </a:hlink>
      <a:folHlink>
        <a:srgbClr val="03777D"/>
      </a:folHlink>
    </a:clrScheme>
    <a:fontScheme name="I.FAST custom fonts">
      <a:majorFont>
        <a:latin typeface="Montserrat ExtraBold"/>
        <a:ea typeface=""/>
        <a:cs typeface=""/>
      </a:majorFont>
      <a:minorFont>
        <a:latin typeface="Montserra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fast_theme" id="{7AE54E39-E136-2946-BAAD-9EC2262D7CA6}" vid="{60EF505A-9AB9-5F42-9EF0-EE8A69267E7D}"/>
    </a:ext>
  </a:extLst>
</a:theme>
</file>

<file path=ppt/theme/theme2.xml><?xml version="1.0" encoding="utf-8"?>
<a:theme xmlns:a="http://schemas.openxmlformats.org/drawingml/2006/main" name="Generic">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18ca6052-6da4-44b6-a69b-a2c53eab8125" xsi:nil="true"/>
    <lcf76f155ced4ddcb4097134ff3c332f xmlns="ee939b6f-ef55-4574-a4a3-cdbb5fa4eae7">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2260F684F28944096608B2E1434D37E" ma:contentTypeVersion="10" ma:contentTypeDescription="Create a new document." ma:contentTypeScope="" ma:versionID="f9b92279ecb969475064e8bf35d11fe9">
  <xsd:schema xmlns:xsd="http://www.w3.org/2001/XMLSchema" xmlns:xs="http://www.w3.org/2001/XMLSchema" xmlns:p="http://schemas.microsoft.com/office/2006/metadata/properties" xmlns:ns2="ee939b6f-ef55-4574-a4a3-cdbb5fa4eae7" xmlns:ns3="18ca6052-6da4-44b6-a69b-a2c53eab8125" targetNamespace="http://schemas.microsoft.com/office/2006/metadata/properties" ma:root="true" ma:fieldsID="a02c661da97a2d202b1bc3ec3361b335" ns2:_="" ns3:_="">
    <xsd:import namespace="ee939b6f-ef55-4574-a4a3-cdbb5fa4eae7"/>
    <xsd:import namespace="18ca6052-6da4-44b6-a69b-a2c53eab8125"/>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e939b6f-ef55-4574-a4a3-cdbb5fa4eae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131f24e-8ba4-4109-9249-5e4215987fe4"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8ca6052-6da4-44b6-a69b-a2c53eab8125"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67adbe18-45d6-4f01-a4aa-38b91afd6486}" ma:internalName="TaxCatchAll" ma:showField="CatchAllData" ma:web="18ca6052-6da4-44b6-a69b-a2c53eab812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1B81A68-0725-445C-A121-1669D6BEC9DB}">
  <ds:schemaRefs>
    <ds:schemaRef ds:uri="http://purl.org/dc/dcmitype/"/>
    <ds:schemaRef ds:uri="http://purl.org/dc/elements/1.1/"/>
    <ds:schemaRef ds:uri="http://schemas.microsoft.com/office/2006/metadata/properties"/>
    <ds:schemaRef ds:uri="http://schemas.microsoft.com/office/2006/documentManagement/types"/>
    <ds:schemaRef ds:uri="ee939b6f-ef55-4574-a4a3-cdbb5fa4eae7"/>
    <ds:schemaRef ds:uri="http://purl.org/dc/terms/"/>
    <ds:schemaRef ds:uri="http://schemas.openxmlformats.org/package/2006/metadata/core-properties"/>
    <ds:schemaRef ds:uri="http://schemas.microsoft.com/office/infopath/2007/PartnerControls"/>
    <ds:schemaRef ds:uri="18ca6052-6da4-44b6-a69b-a2c53eab8125"/>
    <ds:schemaRef ds:uri="http://www.w3.org/XML/1998/namespace"/>
  </ds:schemaRefs>
</ds:datastoreItem>
</file>

<file path=customXml/itemProps2.xml><?xml version="1.0" encoding="utf-8"?>
<ds:datastoreItem xmlns:ds="http://schemas.openxmlformats.org/officeDocument/2006/customXml" ds:itemID="{9CE991EF-3D82-46B1-B637-757D2AD10BE3}">
  <ds:schemaRefs>
    <ds:schemaRef ds:uri="http://schemas.microsoft.com/sharepoint/v3/contenttype/forms"/>
  </ds:schemaRefs>
</ds:datastoreItem>
</file>

<file path=customXml/itemProps3.xml><?xml version="1.0" encoding="utf-8"?>
<ds:datastoreItem xmlns:ds="http://schemas.openxmlformats.org/officeDocument/2006/customXml" ds:itemID="{A97EF53A-554A-46DE-AA3C-22EE6CA4558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e939b6f-ef55-4574-a4a3-cdbb5fa4eae7"/>
    <ds:schemaRef ds:uri="18ca6052-6da4-44b6-a69b-a2c53eab812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HLU-Pres-test01.thmx</Template>
  <TotalTime>0</TotalTime>
  <Words>1539</Words>
  <Application>Microsoft Office PowerPoint</Application>
  <PresentationFormat>Breitbild</PresentationFormat>
  <Paragraphs>168</Paragraphs>
  <Slides>17</Slides>
  <Notes>15</Notes>
  <HiddenSlides>0</HiddenSlides>
  <MMClips>0</MMClips>
  <ScaleCrop>false</ScaleCrop>
  <HeadingPairs>
    <vt:vector size="6" baseType="variant">
      <vt:variant>
        <vt:lpstr>Verwendete Schriftarten</vt:lpstr>
      </vt:variant>
      <vt:variant>
        <vt:i4>7</vt:i4>
      </vt:variant>
      <vt:variant>
        <vt:lpstr>Design</vt:lpstr>
      </vt:variant>
      <vt:variant>
        <vt:i4>2</vt:i4>
      </vt:variant>
      <vt:variant>
        <vt:lpstr>Folientitel</vt:lpstr>
      </vt:variant>
      <vt:variant>
        <vt:i4>17</vt:i4>
      </vt:variant>
    </vt:vector>
  </HeadingPairs>
  <TitlesOfParts>
    <vt:vector size="26" baseType="lpstr">
      <vt:lpstr>Arial</vt:lpstr>
      <vt:lpstr>Calibri</vt:lpstr>
      <vt:lpstr>Calibri Light</vt:lpstr>
      <vt:lpstr>Montserrat</vt:lpstr>
      <vt:lpstr>Montserrat ExtraBold</vt:lpstr>
      <vt:lpstr>Montserrat SemiBold</vt:lpstr>
      <vt:lpstr>Tahoma</vt:lpstr>
      <vt:lpstr>I.FAST Custom Slides</vt:lpstr>
      <vt:lpstr>Generic</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Erich Neubauer</cp:lastModifiedBy>
  <cp:revision>1026</cp:revision>
  <dcterms:created xsi:type="dcterms:W3CDTF">2017-04-26T09:15:49Z</dcterms:created>
  <dcterms:modified xsi:type="dcterms:W3CDTF">2022-11-13T19:18:29Z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0x01010032260F684F28944096608B2E1434D37E</vt:lpwstr>
  </property>
  <property fmtid="{D5CDD505-2E9C-101B-9397-08002B2CF9AE}" pid="3" name="MediaServiceImageTags">
    <vt:lpwstr/>
  </property>
</Properties>
</file>