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256" r:id="rId5"/>
    <p:sldId id="279" r:id="rId6"/>
    <p:sldId id="297" r:id="rId7"/>
    <p:sldId id="300" r:id="rId8"/>
    <p:sldId id="304" r:id="rId9"/>
    <p:sldId id="305" r:id="rId10"/>
    <p:sldId id="303" r:id="rId11"/>
    <p:sldId id="302" r:id="rId12"/>
    <p:sldId id="306" r:id="rId13"/>
    <p:sldId id="307" r:id="rId14"/>
    <p:sldId id="308" r:id="rId15"/>
    <p:sldId id="296" r:id="rId16"/>
    <p:sldId id="278" r:id="rId17"/>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49" autoAdjust="0"/>
    <p:restoredTop sz="97505"/>
  </p:normalViewPr>
  <p:slideViewPr>
    <p:cSldViewPr>
      <p:cViewPr>
        <p:scale>
          <a:sx n="130" d="100"/>
          <a:sy n="130" d="100"/>
        </p:scale>
        <p:origin x="114" y="870"/>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11/6/2022</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r>
              <a:rPr lang="fr-FR" smtClean="0"/>
              <a:t>08/11/2022</a:t>
            </a:r>
            <a:endParaRPr lang="en-US"/>
          </a:p>
        </p:txBody>
      </p:sp>
      <p:sp>
        <p:nvSpPr>
          <p:cNvPr id="7" name="Footer Placeholder 7"/>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fr-FR" smtClean="0"/>
              <a:t>08/11/2022</a:t>
            </a:r>
            <a:endParaRPr lang="en-US"/>
          </a:p>
        </p:txBody>
      </p:sp>
      <p:sp>
        <p:nvSpPr>
          <p:cNvPr id="8" name="Footer Placeholder 7"/>
          <p:cNvSpPr>
            <a:spLocks noGrp="1"/>
          </p:cNvSpPr>
          <p:nvPr>
            <p:ph type="ftr" sz="quarter" idx="15"/>
          </p:nvPr>
        </p:nvSpPr>
        <p:spPr bwMode="auto"/>
        <p:txBody>
          <a:bodyPr/>
          <a:lstStyle/>
          <a:p>
            <a:pPr>
              <a:defRPr/>
            </a:pPr>
            <a:r>
              <a:rPr lang="en-GB" smtClean="0"/>
              <a:t>71st Meeting of the INTC – 8th of November 2022</a:t>
            </a: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fr-FR" smtClean="0"/>
              <a:t>08/11/2022</a:t>
            </a:r>
            <a:endParaRPr lang="en-US"/>
          </a:p>
        </p:txBody>
      </p:sp>
      <p:sp>
        <p:nvSpPr>
          <p:cNvPr id="7" name="Footer Placeholder 7"/>
          <p:cNvSpPr>
            <a:spLocks noGrp="1"/>
          </p:cNvSpPr>
          <p:nvPr>
            <p:ph type="ftr" sz="quarter" idx="15"/>
          </p:nvPr>
        </p:nvSpPr>
        <p:spPr bwMode="auto"/>
        <p:txBody>
          <a:bodyPr/>
          <a:lstStyle/>
          <a:p>
            <a:pPr>
              <a:defRPr/>
            </a:pPr>
            <a:r>
              <a:rPr lang="en-GB" smtClean="0"/>
              <a:t>71st Meeting of the INTC – 8th of November 2022</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fr-FR" smtClean="0"/>
              <a:t>08/11/2022</a:t>
            </a:r>
            <a:endParaRPr lang="en-US"/>
          </a:p>
        </p:txBody>
      </p:sp>
      <p:sp>
        <p:nvSpPr>
          <p:cNvPr id="7" name="Footer Placeholder 7"/>
          <p:cNvSpPr>
            <a:spLocks noGrp="1"/>
          </p:cNvSpPr>
          <p:nvPr>
            <p:ph type="ftr" sz="quarter" idx="15"/>
          </p:nvPr>
        </p:nvSpPr>
        <p:spPr bwMode="auto"/>
        <p:txBody>
          <a:bodyPr/>
          <a:lstStyle/>
          <a:p>
            <a:pPr>
              <a:defRPr/>
            </a:pPr>
            <a:r>
              <a:rPr lang="en-GB" smtClean="0"/>
              <a:t>71st Meeting of the INTC – 8th of November 2022</a:t>
            </a: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fr-FR" smtClean="0"/>
              <a:t>08/11/2022</a:t>
            </a:r>
            <a:endParaRPr lang="en-US"/>
          </a:p>
        </p:txBody>
      </p:sp>
      <p:sp>
        <p:nvSpPr>
          <p:cNvPr id="9" name="Footer Placeholder 5"/>
          <p:cNvSpPr>
            <a:spLocks noGrp="1"/>
          </p:cNvSpPr>
          <p:nvPr>
            <p:ph type="ftr" sz="quarter" idx="16"/>
          </p:nvPr>
        </p:nvSpPr>
        <p:spPr bwMode="auto"/>
        <p:txBody>
          <a:bodyPr/>
          <a:lstStyle/>
          <a:p>
            <a:pPr>
              <a:defRPr/>
            </a:pPr>
            <a:r>
              <a:rPr lang="en-GB" smtClean="0"/>
              <a:t>71st Meeting of the INTC – 8th of November 2022</a:t>
            </a: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fr-FR" smtClean="0"/>
              <a:t>08/11/2022</a:t>
            </a:r>
            <a:endParaRPr lang="en-US"/>
          </a:p>
        </p:txBody>
      </p:sp>
      <p:sp>
        <p:nvSpPr>
          <p:cNvPr id="12" name="Footer Placeholder 5"/>
          <p:cNvSpPr>
            <a:spLocks noGrp="1"/>
          </p:cNvSpPr>
          <p:nvPr>
            <p:ph type="ftr" sz="quarter" idx="18"/>
          </p:nvPr>
        </p:nvSpPr>
        <p:spPr bwMode="auto"/>
        <p:txBody>
          <a:bodyPr/>
          <a:lstStyle/>
          <a:p>
            <a:pPr>
              <a:defRPr/>
            </a:pPr>
            <a:r>
              <a:rPr lang="en-GB" smtClean="0"/>
              <a:t>71st Meeting of the INTC – 8th of November 2022</a:t>
            </a: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fr-FR" smtClean="0"/>
              <a:t>08/11/2022</a:t>
            </a:r>
            <a:endParaRPr lang="en-US"/>
          </a:p>
        </p:txBody>
      </p:sp>
      <p:sp>
        <p:nvSpPr>
          <p:cNvPr id="9" name="Footer Placeholder 3"/>
          <p:cNvSpPr>
            <a:spLocks noGrp="1"/>
          </p:cNvSpPr>
          <p:nvPr>
            <p:ph type="ftr" sz="quarter" idx="17"/>
          </p:nvPr>
        </p:nvSpPr>
        <p:spPr bwMode="auto"/>
        <p:txBody>
          <a:bodyPr/>
          <a:lstStyle/>
          <a:p>
            <a:pPr>
              <a:defRPr/>
            </a:pPr>
            <a:r>
              <a:rPr lang="en-GB" smtClean="0"/>
              <a:t>71st Meeting of the INTC – 8th of November 2022</a:t>
            </a: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fr-FR" smtClean="0"/>
              <a:t>08/11/2022</a:t>
            </a:r>
            <a:endParaRPr lang="en-US"/>
          </a:p>
        </p:txBody>
      </p:sp>
      <p:sp>
        <p:nvSpPr>
          <p:cNvPr id="7" name="Footer Placeholder 7"/>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fr-FR" smtClean="0"/>
              <a:t>08/11/2022</a:t>
            </a:r>
            <a:endParaRPr lang="en-US"/>
          </a:p>
        </p:txBody>
      </p:sp>
      <p:sp>
        <p:nvSpPr>
          <p:cNvPr id="5" name="Footer Placeholder 5"/>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cstate="print">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623023"/>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r>
              <a:rPr lang="fr-FR" smtClean="0"/>
              <a:t>08/11/2022</a:t>
            </a: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smtClean="0"/>
              <a:t>71st Meeting of the INTC – 8th of November 2022</a:t>
            </a: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r>
              <a:rPr lang="fr-FR" smtClean="0"/>
              <a:t>08/11/2022</a:t>
            </a:r>
            <a:endParaRPr lang="en-US"/>
          </a:p>
        </p:txBody>
      </p:sp>
      <p:sp>
        <p:nvSpPr>
          <p:cNvPr id="7" name="Footer Placeholder 11"/>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r>
              <a:rPr lang="fr-FR" smtClean="0"/>
              <a:t>08/11/2022</a:t>
            </a:r>
            <a:endParaRPr lang="en-US"/>
          </a:p>
        </p:txBody>
      </p:sp>
      <p:sp>
        <p:nvSpPr>
          <p:cNvPr id="6" name="Footer Placeholder 11"/>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fr-FR" smtClean="0"/>
              <a:t>08/11/2022</a:t>
            </a:r>
            <a:endParaRPr lang="en-US"/>
          </a:p>
        </p:txBody>
      </p:sp>
      <p:sp>
        <p:nvSpPr>
          <p:cNvPr id="7" name="Footer Placeholder 11"/>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fr-FR" smtClean="0"/>
              <a:t>08/11/2022</a:t>
            </a:r>
            <a:endParaRPr lang="en-US"/>
          </a:p>
        </p:txBody>
      </p:sp>
      <p:sp>
        <p:nvSpPr>
          <p:cNvPr id="8" name="Footer Placeholder 8"/>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fr-FR" smtClean="0"/>
              <a:t>08/11/2022</a:t>
            </a:r>
            <a:endParaRPr lang="en-US"/>
          </a:p>
        </p:txBody>
      </p:sp>
      <p:sp>
        <p:nvSpPr>
          <p:cNvPr id="10" name="Footer Placeholder 10"/>
          <p:cNvSpPr>
            <a:spLocks noGrp="1"/>
          </p:cNvSpPr>
          <p:nvPr>
            <p:ph type="ftr" sz="quarter" idx="11"/>
          </p:nvPr>
        </p:nvSpPr>
        <p:spPr bwMode="auto"/>
        <p:txBody>
          <a:bodyPr/>
          <a:lstStyle/>
          <a:p>
            <a:pPr>
              <a:defRPr/>
            </a:pPr>
            <a:r>
              <a:rPr lang="en-GB" smtClean="0"/>
              <a:t>71st Meeting of the INTC – 8th of November 2022</a:t>
            </a: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0" cstate="print">
            <a:extLst>
              <a:ext uri="{28A0092B-C50C-407E-A947-70E740481C1C}">
                <a14:useLocalDpi xmlns:a14="http://schemas.microsoft.com/office/drawing/2010/main"/>
              </a:ext>
            </a:extLst>
          </a:blip>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r>
              <a:rPr lang="fr-FR" smtClean="0"/>
              <a:t>08/11/2022</a:t>
            </a: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GB" smtClean="0"/>
              <a:t>71st Meeting of the INTC – 8th of November 2022</a:t>
            </a:r>
            <a:endParaRPr lang="en-US"/>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1" cstate="print">
            <a:biLevel thresh="25000"/>
            <a:extLst>
              <a:ext uri="{BEBA8EAE-BF5A-486C-A8C5-ECC9F3942E4B}">
                <a14:imgProps xmlns:a14="http://schemas.microsoft.com/office/drawing/2010/main">
                  <a14:imgLayer r:embed="rId22">
                    <a14:imgEffect>
                      <a14:saturation sat="0"/>
                    </a14:imgEffect>
                  </a14:imgLayer>
                </a14:imgProps>
              </a:ext>
              <a:ext uri="{28A0092B-C50C-407E-A947-70E740481C1C}">
                <a14:useLocalDpi xmlns:a14="http://schemas.microsoft.com/office/drawing/2010/main"/>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7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4" r:id="rId15"/>
    <p:sldLayoutId id="2147483666" r:id="rId16"/>
    <p:sldLayoutId id="2147483668" r:id="rId17"/>
    <p:sldLayoutId id="2147483669" r:id="rId18"/>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24.jpg"/><Relationship Id="rId5" Type="http://schemas.openxmlformats.org/officeDocument/2006/relationships/image" Target="../media/image23.jpe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image" Target="../media/image28.jpg"/><Relationship Id="rId5" Type="http://schemas.openxmlformats.org/officeDocument/2006/relationships/image" Target="../media/image27.jpeg"/><Relationship Id="rId4" Type="http://schemas.openxmlformats.org/officeDocument/2006/relationships/image" Target="../media/image26.jpe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tmp"/><Relationship Id="rId1" Type="http://schemas.openxmlformats.org/officeDocument/2006/relationships/slideLayout" Target="../slideLayouts/slideLayout4.xml"/><Relationship Id="rId4" Type="http://schemas.openxmlformats.org/officeDocument/2006/relationships/image" Target="../media/image8.tmp"/></Relationships>
</file>

<file path=ppt/slides/_rels/slide4.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tm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tmp"/><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07987" y="3429000"/>
            <a:ext cx="11376025" cy="1944215"/>
          </a:xfrm>
        </p:spPr>
        <p:txBody>
          <a:bodyPr/>
          <a:lstStyle/>
          <a:p>
            <a:pPr>
              <a:defRPr/>
            </a:pPr>
            <a:r>
              <a:rPr lang="fr-CH" dirty="0" smtClean="0"/>
              <a:t>ISOLDE </a:t>
            </a:r>
            <a:r>
              <a:rPr lang="fr-CH" dirty="0"/>
              <a:t>Technical Report</a:t>
            </a:r>
            <a:r>
              <a:rPr lang="fr-CH" dirty="0" smtClean="0"/>
              <a:t/>
            </a:r>
            <a:br>
              <a:rPr lang="fr-CH" dirty="0" smtClean="0"/>
            </a:br>
            <a:r>
              <a:rPr lang="fr-CH" dirty="0" smtClean="0"/>
              <a:t/>
            </a:r>
            <a:br>
              <a:rPr lang="fr-CH" dirty="0" smtClean="0"/>
            </a:br>
            <a:r>
              <a:rPr lang="en-GB" sz="2800" b="0" dirty="0" smtClean="0"/>
              <a:t>71</a:t>
            </a:r>
            <a:r>
              <a:rPr lang="en-GB" sz="2800" b="0" baseline="30000" dirty="0" smtClean="0"/>
              <a:t>st</a:t>
            </a:r>
            <a:r>
              <a:rPr lang="en-GB" sz="2800" b="0" dirty="0" smtClean="0"/>
              <a:t> </a:t>
            </a:r>
            <a:r>
              <a:rPr lang="en-GB" sz="2800" b="0" dirty="0"/>
              <a:t>Meeting of the </a:t>
            </a:r>
            <a:r>
              <a:rPr lang="en-GB" sz="2800" b="0" dirty="0" smtClean="0"/>
              <a:t>INTC – </a:t>
            </a:r>
            <a:r>
              <a:rPr lang="en-GB" sz="2800" b="0" dirty="0" smtClean="0"/>
              <a:t>8</a:t>
            </a:r>
            <a:r>
              <a:rPr lang="en-GB" sz="2800" b="0" baseline="30000" dirty="0" smtClean="0"/>
              <a:t>th</a:t>
            </a:r>
            <a:r>
              <a:rPr lang="en-GB" sz="2800" b="0" dirty="0" smtClean="0"/>
              <a:t> November </a:t>
            </a:r>
            <a:r>
              <a:rPr lang="en-GB" sz="2800" b="0" dirty="0" smtClean="0"/>
              <a:t>2022</a:t>
            </a:r>
            <a:r>
              <a:rPr lang="en-GB" b="0" dirty="0"/>
              <a:t/>
            </a:r>
            <a:br>
              <a:rPr lang="en-GB" b="0" dirty="0"/>
            </a:br>
            <a:endParaRPr dirty="0"/>
          </a:p>
        </p:txBody>
      </p:sp>
      <p:sp>
        <p:nvSpPr>
          <p:cNvPr id="5" name="Subtitle 2"/>
          <p:cNvSpPr>
            <a:spLocks noGrp="1"/>
          </p:cNvSpPr>
          <p:nvPr>
            <p:ph type="subTitle" idx="1"/>
          </p:nvPr>
        </p:nvSpPr>
        <p:spPr bwMode="auto"/>
        <p:txBody>
          <a:bodyPr/>
          <a:lstStyle/>
          <a:p>
            <a:pPr algn="l">
              <a:defRPr/>
            </a:pPr>
            <a:r>
              <a:rPr lang="en-US" sz="1800" dirty="0" smtClean="0"/>
              <a:t>Joachim Vollaire (Technical Coordinator) on behalf of ISOLDE Technical </a:t>
            </a:r>
            <a:r>
              <a:rPr lang="en-US" sz="1800" dirty="0" smtClean="0"/>
              <a:t>Teams</a:t>
            </a: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437133"/>
            <a:ext cx="11380812" cy="615603"/>
          </a:xfrm>
        </p:spPr>
        <p:txBody>
          <a:bodyPr/>
          <a:lstStyle/>
          <a:p>
            <a:r>
              <a:rPr lang="en-US" sz="3200" dirty="0" smtClean="0"/>
              <a:t>Update on target production</a:t>
            </a:r>
            <a:endParaRPr lang="fr-CH" sz="3200" dirty="0"/>
          </a:p>
        </p:txBody>
      </p:sp>
      <p:sp>
        <p:nvSpPr>
          <p:cNvPr id="3" name="Text Placeholder 2"/>
          <p:cNvSpPr>
            <a:spLocks noGrp="1"/>
          </p:cNvSpPr>
          <p:nvPr>
            <p:ph type="body" idx="1"/>
          </p:nvPr>
        </p:nvSpPr>
        <p:spPr>
          <a:xfrm>
            <a:off x="222380" y="1010350"/>
            <a:ext cx="11934114" cy="432591"/>
          </a:xfrm>
        </p:spPr>
        <p:txBody>
          <a:bodyPr/>
          <a:lstStyle/>
          <a:p>
            <a:pPr algn="ctr">
              <a:spcBef>
                <a:spcPts val="600"/>
              </a:spcBef>
              <a:spcAft>
                <a:spcPts val="0"/>
              </a:spcAft>
            </a:pPr>
            <a:r>
              <a:rPr lang="en-GB" b="0" dirty="0" err="1" smtClean="0">
                <a:solidFill>
                  <a:schemeClr val="tx1"/>
                </a:solidFill>
              </a:rPr>
              <a:t>LaCx</a:t>
            </a:r>
            <a:r>
              <a:rPr lang="en-GB" b="0" dirty="0" smtClean="0">
                <a:solidFill>
                  <a:schemeClr val="tx1"/>
                </a:solidFill>
              </a:rPr>
              <a:t> production and charge transfer (very reactive target material)</a:t>
            </a:r>
          </a:p>
          <a:p>
            <a:pPr marL="800100" lvl="1" indent="-342900">
              <a:spcBef>
                <a:spcPts val="600"/>
              </a:spcBef>
              <a:spcAft>
                <a:spcPts val="0"/>
              </a:spcAft>
              <a:buFont typeface="Arial" panose="020B0604020202020204" pitchFamily="34" charset="0"/>
              <a:buChar char="•"/>
            </a:pPr>
            <a:endParaRPr lang="en-GB" b="0" dirty="0" smtClean="0">
              <a:solidFill>
                <a:schemeClr val="tx1"/>
              </a:solidFill>
            </a:endParaRPr>
          </a:p>
          <a:p>
            <a:pPr marL="342900" indent="-342900">
              <a:spcBef>
                <a:spcPts val="600"/>
              </a:spcBef>
              <a:spcAft>
                <a:spcPts val="0"/>
              </a:spcAft>
              <a:buFont typeface="Arial" panose="020B0604020202020204" pitchFamily="34" charset="0"/>
              <a:buChar char="•"/>
            </a:pPr>
            <a:endParaRPr lang="en-GB" b="0" dirty="0" smtClean="0">
              <a:solidFill>
                <a:schemeClr val="tx1"/>
              </a:solidFill>
            </a:endParaRPr>
          </a:p>
          <a:p>
            <a:pPr marL="342900" indent="-342900">
              <a:spcBef>
                <a:spcPts val="600"/>
              </a:spcBef>
              <a:spcAft>
                <a:spcPts val="0"/>
              </a:spcAft>
              <a:buFont typeface="Arial" panose="020B0604020202020204" pitchFamily="34" charset="0"/>
              <a:buChar char="•"/>
            </a:pPr>
            <a:endParaRPr lang="fr-CH" b="0" dirty="0">
              <a:solidFill>
                <a:schemeClr val="tx1"/>
              </a:solidFill>
            </a:endParaRPr>
          </a:p>
        </p:txBody>
      </p:sp>
      <p:sp>
        <p:nvSpPr>
          <p:cNvPr id="6" name="Slide Number Placeholder 5"/>
          <p:cNvSpPr>
            <a:spLocks noGrp="1"/>
          </p:cNvSpPr>
          <p:nvPr>
            <p:ph type="sldNum" sz="quarter" idx="17"/>
          </p:nvPr>
        </p:nvSpPr>
        <p:spPr/>
        <p:txBody>
          <a:bodyPr/>
          <a:lstStyle/>
          <a:p>
            <a:pPr>
              <a:defRPr/>
            </a:pPr>
            <a:fld id="{36B5EA5A-BC32-A742-B11B-8E7414D5B535}" type="slidenum">
              <a:rPr lang="en-US" smtClean="0"/>
              <a:t>10</a:t>
            </a:fld>
            <a:endParaRPr lang="en-US"/>
          </a:p>
        </p:txBody>
      </p:sp>
      <p:sp>
        <p:nvSpPr>
          <p:cNvPr id="11" name="Date Placeholder 10"/>
          <p:cNvSpPr>
            <a:spLocks noGrp="1"/>
          </p:cNvSpPr>
          <p:nvPr>
            <p:ph type="dt" sz="half" idx="15"/>
          </p:nvPr>
        </p:nvSpPr>
        <p:spPr/>
        <p:txBody>
          <a:bodyPr/>
          <a:lstStyle/>
          <a:p>
            <a:pPr>
              <a:defRPr/>
            </a:pPr>
            <a:r>
              <a:rPr lang="fr-FR" smtClean="0"/>
              <a:t>08/11/2022</a:t>
            </a:r>
            <a:endParaRPr lang="en-US"/>
          </a:p>
        </p:txBody>
      </p:sp>
      <p:sp>
        <p:nvSpPr>
          <p:cNvPr id="12" name="Footer Placeholder 11"/>
          <p:cNvSpPr>
            <a:spLocks noGrp="1"/>
          </p:cNvSpPr>
          <p:nvPr>
            <p:ph type="ftr" sz="quarter" idx="16"/>
          </p:nvPr>
        </p:nvSpPr>
        <p:spPr/>
        <p:txBody>
          <a:bodyPr/>
          <a:lstStyle/>
          <a:p>
            <a:pPr>
              <a:defRPr/>
            </a:pPr>
            <a:r>
              <a:rPr lang="en-GB" smtClean="0"/>
              <a:t>71st Meeting of the INTC – 8th of November 2022</a:t>
            </a:r>
            <a:endParaRPr lang="en-US"/>
          </a:p>
        </p:txBody>
      </p:sp>
      <p:pic>
        <p:nvPicPr>
          <p:cNvPr id="14"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pic>
        <p:nvPicPr>
          <p:cNvPr id="9" name="Picture 8" descr="A picture containing indoor&#10;&#10;Description automatically generated">
            <a:extLst>
              <a:ext uri="{FF2B5EF4-FFF2-40B4-BE49-F238E27FC236}">
                <a16:creationId xmlns:a16="http://schemas.microsoft.com/office/drawing/2014/main" id="{F402B779-4773-68CF-E6BC-DFAE105B679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15351" r="5511" b="19551"/>
          <a:stretch/>
        </p:blipFill>
        <p:spPr>
          <a:xfrm>
            <a:off x="1310714" y="1624042"/>
            <a:ext cx="1516378" cy="1392967"/>
          </a:xfrm>
          <a:prstGeom prst="rect">
            <a:avLst/>
          </a:prstGeom>
        </p:spPr>
      </p:pic>
      <p:sp>
        <p:nvSpPr>
          <p:cNvPr id="10" name="TextBox 9">
            <a:extLst>
              <a:ext uri="{FF2B5EF4-FFF2-40B4-BE49-F238E27FC236}">
                <a16:creationId xmlns:a16="http://schemas.microsoft.com/office/drawing/2014/main" id="{F85F4499-7BE6-CB1A-49FA-6484DA7A3894}"/>
              </a:ext>
            </a:extLst>
          </p:cNvPr>
          <p:cNvSpPr txBox="1"/>
          <p:nvPr/>
        </p:nvSpPr>
        <p:spPr bwMode="auto">
          <a:xfrm>
            <a:off x="665614" y="2995462"/>
            <a:ext cx="2649713"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Storage of pressed un-carburized La(OH)</a:t>
            </a:r>
            <a:r>
              <a:rPr lang="en-US" sz="1400" baseline="-25000" dirty="0"/>
              <a:t>3</a:t>
            </a:r>
            <a:r>
              <a:rPr lang="en-US" sz="1400" dirty="0"/>
              <a:t>+C pills</a:t>
            </a:r>
          </a:p>
          <a:p>
            <a:pPr marL="285750" indent="-285750">
              <a:buFont typeface="Arial" panose="020B0604020202020204" pitchFamily="34" charset="0"/>
              <a:buChar char="•"/>
            </a:pPr>
            <a:r>
              <a:rPr lang="en-US" sz="1400" dirty="0"/>
              <a:t>Storage of carburized </a:t>
            </a:r>
            <a:r>
              <a:rPr lang="en-US" sz="1400" dirty="0" err="1"/>
              <a:t>LaC</a:t>
            </a:r>
            <a:r>
              <a:rPr lang="en-US" sz="1400" baseline="-25000" dirty="0" err="1"/>
              <a:t>x</a:t>
            </a:r>
            <a:endParaRPr lang="en-GB" sz="1400" baseline="-25000" dirty="0"/>
          </a:p>
        </p:txBody>
      </p:sp>
      <p:pic>
        <p:nvPicPr>
          <p:cNvPr id="13" name="Picture 12" descr="A picture containing indoor&#10;&#10;Description automatically generated">
            <a:extLst>
              <a:ext uri="{FF2B5EF4-FFF2-40B4-BE49-F238E27FC236}">
                <a16:creationId xmlns:a16="http://schemas.microsoft.com/office/drawing/2014/main" id="{1AB71573-6986-D592-75A7-5343E80C9C67}"/>
              </a:ext>
            </a:extLst>
          </p:cNvPr>
          <p:cNvPicPr>
            <a:picLocks noChangeAspect="1"/>
          </p:cNvPicPr>
          <p:nvPr/>
        </p:nvPicPr>
        <p:blipFill>
          <a:blip r:embed="rId4"/>
          <a:stretch>
            <a:fillRect/>
          </a:stretch>
        </p:blipFill>
        <p:spPr>
          <a:xfrm>
            <a:off x="4511824" y="1551021"/>
            <a:ext cx="2384077" cy="1851464"/>
          </a:xfrm>
          <a:prstGeom prst="rect">
            <a:avLst/>
          </a:prstGeom>
        </p:spPr>
      </p:pic>
      <p:sp>
        <p:nvSpPr>
          <p:cNvPr id="16" name="TextBox 15">
            <a:extLst>
              <a:ext uri="{FF2B5EF4-FFF2-40B4-BE49-F238E27FC236}">
                <a16:creationId xmlns:a16="http://schemas.microsoft.com/office/drawing/2014/main" id="{D80803BD-1254-2274-07CE-7ADC2C473263}"/>
              </a:ext>
            </a:extLst>
          </p:cNvPr>
          <p:cNvSpPr txBox="1"/>
          <p:nvPr/>
        </p:nvSpPr>
        <p:spPr bwMode="auto">
          <a:xfrm>
            <a:off x="4273828" y="3494298"/>
            <a:ext cx="3744416"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Inerted</a:t>
            </a:r>
            <a:r>
              <a:rPr lang="en-US" sz="1400" dirty="0"/>
              <a:t> GB5: Transfer of carburized charge into storage capsule</a:t>
            </a:r>
          </a:p>
          <a:p>
            <a:pPr marL="285750" indent="-285750">
              <a:buFont typeface="Wingdings" panose="05000000000000000000" pitchFamily="2" charset="2"/>
              <a:buChar char="Ø"/>
            </a:pPr>
            <a:r>
              <a:rPr lang="en-US" sz="1400" dirty="0"/>
              <a:t>PPM levels of O</a:t>
            </a:r>
            <a:r>
              <a:rPr lang="en-US" sz="1400" baseline="-25000" dirty="0"/>
              <a:t>2</a:t>
            </a:r>
          </a:p>
          <a:p>
            <a:pPr marL="285750" indent="-285750">
              <a:buFont typeface="Wingdings" panose="05000000000000000000" pitchFamily="2" charset="2"/>
              <a:buChar char="Ø"/>
            </a:pPr>
            <a:r>
              <a:rPr lang="en-US" sz="1400" dirty="0"/>
              <a:t>Batch production</a:t>
            </a:r>
          </a:p>
          <a:p>
            <a:pPr marL="285750" indent="-285750">
              <a:spcAft>
                <a:spcPts val="1200"/>
              </a:spcAft>
              <a:buFont typeface="Wingdings" panose="05000000000000000000" pitchFamily="2" charset="2"/>
              <a:buChar char="Ø"/>
            </a:pPr>
            <a:endParaRPr lang="en-GB" sz="1400" dirty="0"/>
          </a:p>
        </p:txBody>
      </p:sp>
      <p:pic>
        <p:nvPicPr>
          <p:cNvPr id="17" name="Picture 16" descr="A close-up of a machine&#10;&#10;Description automatically generated with medium confidence">
            <a:extLst>
              <a:ext uri="{FF2B5EF4-FFF2-40B4-BE49-F238E27FC236}">
                <a16:creationId xmlns:a16="http://schemas.microsoft.com/office/drawing/2014/main" id="{E21D553F-891C-E06C-5CD5-422F624085C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854402" y="1609505"/>
            <a:ext cx="2977081" cy="2232811"/>
          </a:xfrm>
          <a:prstGeom prst="rect">
            <a:avLst/>
          </a:prstGeom>
        </p:spPr>
      </p:pic>
      <p:sp>
        <p:nvSpPr>
          <p:cNvPr id="18" name="TextBox 17">
            <a:extLst>
              <a:ext uri="{FF2B5EF4-FFF2-40B4-BE49-F238E27FC236}">
                <a16:creationId xmlns:a16="http://schemas.microsoft.com/office/drawing/2014/main" id="{A88083F5-8251-D965-2209-AB5D8CA9907D}"/>
              </a:ext>
            </a:extLst>
          </p:cNvPr>
          <p:cNvSpPr txBox="1"/>
          <p:nvPr/>
        </p:nvSpPr>
        <p:spPr bwMode="auto">
          <a:xfrm>
            <a:off x="7305693" y="3938887"/>
            <a:ext cx="4860032"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err="1"/>
              <a:t>Inerted</a:t>
            </a:r>
            <a:r>
              <a:rPr lang="en-US" sz="1400" dirty="0"/>
              <a:t> GB5: Transfer of carburized charge from storage capsule into ISOLDE target.</a:t>
            </a:r>
          </a:p>
          <a:p>
            <a:pPr marL="285750" indent="-285750">
              <a:buFont typeface="Wingdings" panose="05000000000000000000" pitchFamily="2" charset="2"/>
              <a:buChar char="Ø"/>
            </a:pPr>
            <a:r>
              <a:rPr lang="en-US" sz="1400" dirty="0"/>
              <a:t>Fast transfer to ISOLDE front-end</a:t>
            </a:r>
          </a:p>
          <a:p>
            <a:pPr marL="285750" indent="-285750">
              <a:buFont typeface="Wingdings" panose="05000000000000000000" pitchFamily="2" charset="2"/>
              <a:buChar char="Ø"/>
            </a:pPr>
            <a:r>
              <a:rPr lang="en-US" sz="1400" dirty="0"/>
              <a:t>Minimized risk of material re-oxidation</a:t>
            </a:r>
          </a:p>
          <a:p>
            <a:pPr marL="285750" indent="-285750">
              <a:spcAft>
                <a:spcPts val="1200"/>
              </a:spcAft>
              <a:buFont typeface="Wingdings" panose="05000000000000000000" pitchFamily="2" charset="2"/>
              <a:buChar char="Ø"/>
            </a:pPr>
            <a:endParaRPr lang="en-GB" sz="1400" dirty="0"/>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6373" y="3747599"/>
            <a:ext cx="3211184" cy="2408388"/>
          </a:xfrm>
          <a:prstGeom prst="rect">
            <a:avLst/>
          </a:prstGeom>
        </p:spPr>
      </p:pic>
      <p:sp>
        <p:nvSpPr>
          <p:cNvPr id="4" name="TextBox 3"/>
          <p:cNvSpPr txBox="1"/>
          <p:nvPr/>
        </p:nvSpPr>
        <p:spPr bwMode="auto">
          <a:xfrm>
            <a:off x="4259262" y="5368361"/>
            <a:ext cx="4519186" cy="369332"/>
          </a:xfrm>
          <a:prstGeom prst="rect">
            <a:avLst/>
          </a:prstGeom>
          <a:noFill/>
        </p:spPr>
        <p:txBody>
          <a:bodyPr wrap="none" rtlCol="0">
            <a:spAutoFit/>
          </a:bodyPr>
          <a:lstStyle/>
          <a:p>
            <a:r>
              <a:rPr lang="en-US" dirty="0" smtClean="0"/>
              <a:t>One of the new </a:t>
            </a:r>
            <a:r>
              <a:rPr lang="en-US" dirty="0" err="1" smtClean="0"/>
              <a:t>nano</a:t>
            </a:r>
            <a:r>
              <a:rPr lang="en-US" dirty="0" smtClean="0"/>
              <a:t>-laboratory glove box</a:t>
            </a:r>
            <a:endParaRPr lang="fr-CH" dirty="0"/>
          </a:p>
        </p:txBody>
      </p:sp>
      <p:sp>
        <p:nvSpPr>
          <p:cNvPr id="5" name="TextBox 4"/>
          <p:cNvSpPr txBox="1"/>
          <p:nvPr/>
        </p:nvSpPr>
        <p:spPr bwMode="auto">
          <a:xfrm>
            <a:off x="8688288" y="6032876"/>
            <a:ext cx="2834430" cy="246221"/>
          </a:xfrm>
          <a:prstGeom prst="rect">
            <a:avLst/>
          </a:prstGeom>
          <a:noFill/>
        </p:spPr>
        <p:txBody>
          <a:bodyPr wrap="none" rtlCol="0">
            <a:spAutoFit/>
          </a:bodyPr>
          <a:lstStyle/>
          <a:p>
            <a:r>
              <a:rPr lang="en-US" sz="1000" dirty="0" smtClean="0"/>
              <a:t>S. Stegemann, E. Reis &amp; Target team courtesy</a:t>
            </a:r>
            <a:endParaRPr lang="fr-CH" sz="1000" dirty="0"/>
          </a:p>
        </p:txBody>
      </p:sp>
    </p:spTree>
    <p:extLst>
      <p:ext uri="{BB962C8B-B14F-4D97-AF65-F5344CB8AC3E}">
        <p14:creationId xmlns:p14="http://schemas.microsoft.com/office/powerpoint/2010/main" val="1327342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437133"/>
            <a:ext cx="11380812" cy="615603"/>
          </a:xfrm>
        </p:spPr>
        <p:txBody>
          <a:bodyPr/>
          <a:lstStyle/>
          <a:p>
            <a:r>
              <a:rPr lang="en-US" sz="3200" dirty="0" smtClean="0"/>
              <a:t>Closing the target lifecycle (disposal)</a:t>
            </a:r>
            <a:endParaRPr lang="fr-CH" sz="3200" dirty="0"/>
          </a:p>
        </p:txBody>
      </p:sp>
      <p:sp>
        <p:nvSpPr>
          <p:cNvPr id="6" name="Slide Number Placeholder 5"/>
          <p:cNvSpPr>
            <a:spLocks noGrp="1"/>
          </p:cNvSpPr>
          <p:nvPr>
            <p:ph type="sldNum" sz="quarter" idx="17"/>
          </p:nvPr>
        </p:nvSpPr>
        <p:spPr/>
        <p:txBody>
          <a:bodyPr/>
          <a:lstStyle/>
          <a:p>
            <a:pPr>
              <a:defRPr/>
            </a:pPr>
            <a:fld id="{36B5EA5A-BC32-A742-B11B-8E7414D5B535}" type="slidenum">
              <a:rPr lang="en-US" smtClean="0"/>
              <a:t>11</a:t>
            </a:fld>
            <a:endParaRPr lang="en-US"/>
          </a:p>
        </p:txBody>
      </p:sp>
      <p:sp>
        <p:nvSpPr>
          <p:cNvPr id="11" name="Date Placeholder 10"/>
          <p:cNvSpPr>
            <a:spLocks noGrp="1"/>
          </p:cNvSpPr>
          <p:nvPr>
            <p:ph type="dt" sz="half" idx="15"/>
          </p:nvPr>
        </p:nvSpPr>
        <p:spPr/>
        <p:txBody>
          <a:bodyPr/>
          <a:lstStyle/>
          <a:p>
            <a:pPr>
              <a:defRPr/>
            </a:pPr>
            <a:r>
              <a:rPr lang="fr-FR" smtClean="0"/>
              <a:t>08/11/2022</a:t>
            </a:r>
            <a:endParaRPr lang="en-US"/>
          </a:p>
        </p:txBody>
      </p:sp>
      <p:sp>
        <p:nvSpPr>
          <p:cNvPr id="12" name="Footer Placeholder 11"/>
          <p:cNvSpPr>
            <a:spLocks noGrp="1"/>
          </p:cNvSpPr>
          <p:nvPr>
            <p:ph type="ftr" sz="quarter" idx="16"/>
          </p:nvPr>
        </p:nvSpPr>
        <p:spPr/>
        <p:txBody>
          <a:bodyPr/>
          <a:lstStyle/>
          <a:p>
            <a:pPr>
              <a:defRPr/>
            </a:pPr>
            <a:r>
              <a:rPr lang="en-GB" smtClean="0"/>
              <a:t>71st Meeting of the INTC – 8th of November 2022</a:t>
            </a:r>
            <a:endParaRPr lang="en-US"/>
          </a:p>
        </p:txBody>
      </p:sp>
      <p:pic>
        <p:nvPicPr>
          <p:cNvPr id="14"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grpSp>
        <p:nvGrpSpPr>
          <p:cNvPr id="20" name="Group 19">
            <a:extLst>
              <a:ext uri="{FF2B5EF4-FFF2-40B4-BE49-F238E27FC236}">
                <a16:creationId xmlns:a16="http://schemas.microsoft.com/office/drawing/2014/main" id="{C2B5417A-1D51-DF87-05AF-6281F6261B10}"/>
              </a:ext>
            </a:extLst>
          </p:cNvPr>
          <p:cNvGrpSpPr>
            <a:grpSpLocks noChangeAspect="1"/>
          </p:cNvGrpSpPr>
          <p:nvPr/>
        </p:nvGrpSpPr>
        <p:grpSpPr>
          <a:xfrm>
            <a:off x="9768898" y="2049823"/>
            <a:ext cx="2432327" cy="3327248"/>
            <a:chOff x="9881454" y="963840"/>
            <a:chExt cx="2179584" cy="2981514"/>
          </a:xfrm>
        </p:grpSpPr>
        <p:pic>
          <p:nvPicPr>
            <p:cNvPr id="21" name="Picture Placeholder 8">
              <a:extLst>
                <a:ext uri="{FF2B5EF4-FFF2-40B4-BE49-F238E27FC236}">
                  <a16:creationId xmlns:a16="http://schemas.microsoft.com/office/drawing/2014/main" id="{DE07D976-666C-3E66-63F3-BCFAD7D4DC7B}"/>
                </a:ext>
              </a:extLst>
            </p:cNvPr>
            <p:cNvPicPr>
              <a:picLocks noChangeAspect="1"/>
            </p:cNvPicPr>
            <p:nvPr/>
          </p:nvPicPr>
          <p:blipFill rotWithShape="1">
            <a:blip r:embed="rId3"/>
            <a:srcRect l="7896" r="46962" b="-2"/>
            <a:stretch/>
          </p:blipFill>
          <p:spPr>
            <a:xfrm>
              <a:off x="9881454" y="963840"/>
              <a:ext cx="2179584" cy="2981514"/>
            </a:xfrm>
            <a:prstGeom prst="rect">
              <a:avLst/>
            </a:prstGeom>
            <a:noFill/>
          </p:spPr>
        </p:pic>
        <p:sp>
          <p:nvSpPr>
            <p:cNvPr id="22" name="TextBox 21">
              <a:extLst>
                <a:ext uri="{FF2B5EF4-FFF2-40B4-BE49-F238E27FC236}">
                  <a16:creationId xmlns:a16="http://schemas.microsoft.com/office/drawing/2014/main" id="{C9EE2E96-BD7D-4593-1999-E08B6232EB9C}"/>
                </a:ext>
              </a:extLst>
            </p:cNvPr>
            <p:cNvSpPr txBox="1"/>
            <p:nvPr/>
          </p:nvSpPr>
          <p:spPr>
            <a:xfrm>
              <a:off x="9979914" y="3608619"/>
              <a:ext cx="188854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200" b="1" dirty="0">
                  <a:solidFill>
                    <a:schemeClr val="tx1"/>
                  </a:solidFill>
                </a:rPr>
                <a:t>Storage of used targets</a:t>
              </a:r>
            </a:p>
          </p:txBody>
        </p:sp>
      </p:grpSp>
      <p:pic>
        <p:nvPicPr>
          <p:cNvPr id="23" name="Picture 22">
            <a:extLst>
              <a:ext uri="{FF2B5EF4-FFF2-40B4-BE49-F238E27FC236}">
                <a16:creationId xmlns:a16="http://schemas.microsoft.com/office/drawing/2014/main" id="{8B1C9663-B5B7-C867-D448-064FE77414BF}"/>
              </a:ext>
            </a:extLst>
          </p:cNvPr>
          <p:cNvPicPr>
            <a:picLocks noChangeAspect="1"/>
          </p:cNvPicPr>
          <p:nvPr/>
        </p:nvPicPr>
        <p:blipFill rotWithShape="1">
          <a:blip r:embed="rId4">
            <a:extLst>
              <a:ext uri="{28A0092B-C50C-407E-A947-70E740481C1C}">
                <a14:useLocalDpi xmlns:a14="http://schemas.microsoft.com/office/drawing/2010/main" val="0"/>
              </a:ext>
            </a:extLst>
          </a:blip>
          <a:srcRect l="19868" t="6799" r="4294"/>
          <a:stretch/>
        </p:blipFill>
        <p:spPr>
          <a:xfrm>
            <a:off x="6737858" y="3679426"/>
            <a:ext cx="2485785" cy="2291175"/>
          </a:xfrm>
          <a:prstGeom prst="rect">
            <a:avLst/>
          </a:prstGeom>
          <a:ln>
            <a:noFill/>
          </a:ln>
          <a:effectLst>
            <a:outerShdw blurRad="292100" dist="139700" dir="2700000" algn="tl" rotWithShape="0">
              <a:srgbClr val="333333">
                <a:alpha val="65000"/>
              </a:srgbClr>
            </a:outerShdw>
          </a:effectLst>
        </p:spPr>
      </p:pic>
      <p:pic>
        <p:nvPicPr>
          <p:cNvPr id="24" name="Picture 23">
            <a:extLst>
              <a:ext uri="{FF2B5EF4-FFF2-40B4-BE49-F238E27FC236}">
                <a16:creationId xmlns:a16="http://schemas.microsoft.com/office/drawing/2014/main" id="{BC51A7D8-698A-556D-6266-4DC65A8DF049}"/>
              </a:ext>
            </a:extLst>
          </p:cNvPr>
          <p:cNvPicPr>
            <a:picLocks noChangeAspect="1"/>
          </p:cNvPicPr>
          <p:nvPr/>
        </p:nvPicPr>
        <p:blipFill rotWithShape="1">
          <a:blip r:embed="rId5">
            <a:extLst>
              <a:ext uri="{28A0092B-C50C-407E-A947-70E740481C1C}">
                <a14:useLocalDpi xmlns:a14="http://schemas.microsoft.com/office/drawing/2010/main" val="0"/>
              </a:ext>
            </a:extLst>
          </a:blip>
          <a:srcRect l="2368" r="6975" b="7121"/>
          <a:stretch/>
        </p:blipFill>
        <p:spPr>
          <a:xfrm>
            <a:off x="6564980" y="1138962"/>
            <a:ext cx="2953214" cy="2269174"/>
          </a:xfrm>
          <a:prstGeom prst="rect">
            <a:avLst/>
          </a:prstGeom>
          <a:ln>
            <a:noFill/>
          </a:ln>
          <a:effectLst>
            <a:outerShdw blurRad="292100" dist="139700" dir="2700000" algn="tl" rotWithShape="0">
              <a:srgbClr val="333333">
                <a:alpha val="65000"/>
              </a:srgbClr>
            </a:outerShdw>
          </a:effectLst>
        </p:spPr>
      </p:pic>
      <p:pic>
        <p:nvPicPr>
          <p:cNvPr id="28" name="Picture Placeholder 9" descr="A picture containing indoor&#10;&#10;Description automatically generated">
            <a:extLst>
              <a:ext uri="{FF2B5EF4-FFF2-40B4-BE49-F238E27FC236}">
                <a16:creationId xmlns:a16="http://schemas.microsoft.com/office/drawing/2014/main" id="{D13224E7-3C8A-5159-C52A-C4FBA2D0E4F9}"/>
              </a:ext>
            </a:extLst>
          </p:cNvPr>
          <p:cNvPicPr>
            <a:picLocks noGrp="1" noChangeAspect="1"/>
          </p:cNvPicPr>
          <p:nvPr>
            <p:ph type="pic" sz="quarter" idx="13"/>
          </p:nvPr>
        </p:nvPicPr>
        <p:blipFill>
          <a:blip r:embed="rId6"/>
          <a:srcRect l="23182" r="23182"/>
          <a:stretch>
            <a:fillRect/>
          </a:stretch>
        </p:blipFill>
        <p:spPr>
          <a:xfrm>
            <a:off x="3837776" y="3408136"/>
            <a:ext cx="2601852" cy="2728574"/>
          </a:xfrm>
        </p:spPr>
      </p:pic>
      <p:pic>
        <p:nvPicPr>
          <p:cNvPr id="29" name="Picture Placeholder 7" descr="A close-up of a machine&#10;&#10;Description automatically generated with low confidence">
            <a:extLst>
              <a:ext uri="{FF2B5EF4-FFF2-40B4-BE49-F238E27FC236}">
                <a16:creationId xmlns:a16="http://schemas.microsoft.com/office/drawing/2014/main" id="{8F614F62-AFD1-310A-6471-B77E92563D9B}"/>
              </a:ext>
            </a:extLst>
          </p:cNvPr>
          <p:cNvPicPr>
            <a:picLocks noGrp="1" noChangeAspect="1"/>
          </p:cNvPicPr>
          <p:nvPr>
            <p:ph type="pic" sz="quarter" idx="13"/>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rcRect l="10662" r="10662"/>
          <a:stretch>
            <a:fillRect/>
          </a:stretch>
        </p:blipFill>
        <p:spPr>
          <a:xfrm rot="5400000">
            <a:off x="523884" y="3159341"/>
            <a:ext cx="3087814" cy="2943509"/>
          </a:xfrm>
        </p:spPr>
      </p:pic>
      <p:pic>
        <p:nvPicPr>
          <p:cNvPr id="30" name="Picture 29">
            <a:extLst>
              <a:ext uri="{FF2B5EF4-FFF2-40B4-BE49-F238E27FC236}">
                <a16:creationId xmlns:a16="http://schemas.microsoft.com/office/drawing/2014/main" id="{DB075A5B-0094-AE2D-9C35-16243B2FBAEA}"/>
              </a:ext>
            </a:extLst>
          </p:cNvPr>
          <p:cNvPicPr>
            <a:picLocks noChangeAspect="1"/>
          </p:cNvPicPr>
          <p:nvPr/>
        </p:nvPicPr>
        <p:blipFill>
          <a:blip r:embed="rId9"/>
          <a:stretch>
            <a:fillRect/>
          </a:stretch>
        </p:blipFill>
        <p:spPr>
          <a:xfrm>
            <a:off x="3680354" y="1055912"/>
            <a:ext cx="2719807" cy="2271150"/>
          </a:xfrm>
          <a:prstGeom prst="rect">
            <a:avLst/>
          </a:prstGeom>
        </p:spPr>
      </p:pic>
      <p:sp>
        <p:nvSpPr>
          <p:cNvPr id="7" name="TextBox 6"/>
          <p:cNvSpPr txBox="1"/>
          <p:nvPr/>
        </p:nvSpPr>
        <p:spPr bwMode="auto">
          <a:xfrm>
            <a:off x="501499" y="1285733"/>
            <a:ext cx="3332277" cy="1200329"/>
          </a:xfrm>
          <a:prstGeom prst="rect">
            <a:avLst/>
          </a:prstGeom>
          <a:noFill/>
        </p:spPr>
        <p:txBody>
          <a:bodyPr wrap="square" rtlCol="0">
            <a:spAutoFit/>
          </a:bodyPr>
          <a:lstStyle/>
          <a:p>
            <a:r>
              <a:rPr lang="en-US" b="1" dirty="0" smtClean="0"/>
              <a:t>Two tantalum targets dismantled inside the ISOLDE Hot Cell (very important milestone)</a:t>
            </a:r>
            <a:endParaRPr lang="fr-CH" b="1" dirty="0"/>
          </a:p>
        </p:txBody>
      </p:sp>
      <p:sp>
        <p:nvSpPr>
          <p:cNvPr id="31" name="TextBox 30"/>
          <p:cNvSpPr txBox="1"/>
          <p:nvPr/>
        </p:nvSpPr>
        <p:spPr bwMode="auto">
          <a:xfrm>
            <a:off x="8688288" y="6032876"/>
            <a:ext cx="1864613" cy="246221"/>
          </a:xfrm>
          <a:prstGeom prst="rect">
            <a:avLst/>
          </a:prstGeom>
          <a:noFill/>
        </p:spPr>
        <p:txBody>
          <a:bodyPr wrap="none" rtlCol="0">
            <a:spAutoFit/>
          </a:bodyPr>
          <a:lstStyle/>
          <a:p>
            <a:r>
              <a:rPr lang="en-US" sz="1000" dirty="0" smtClean="0"/>
              <a:t>S. De Man &amp; B. Fost courtesy</a:t>
            </a:r>
            <a:endParaRPr lang="fr-CH" sz="1000" dirty="0"/>
          </a:p>
        </p:txBody>
      </p:sp>
    </p:spTree>
    <p:extLst>
      <p:ext uri="{BB962C8B-B14F-4D97-AF65-F5344CB8AC3E}">
        <p14:creationId xmlns:p14="http://schemas.microsoft.com/office/powerpoint/2010/main" val="1141813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0" y="1233289"/>
            <a:ext cx="12053449" cy="5148039"/>
          </a:xfrm>
        </p:spPr>
        <p:txBody>
          <a:bodyPr/>
          <a:lstStyle/>
          <a:p>
            <a:pPr marL="457200" indent="-457200">
              <a:spcBef>
                <a:spcPts val="600"/>
              </a:spcBef>
              <a:spcAft>
                <a:spcPts val="0"/>
              </a:spcAft>
              <a:buFont typeface="Arial" panose="020B0604020202020204" pitchFamily="34" charset="0"/>
              <a:buChar char="•"/>
            </a:pPr>
            <a:r>
              <a:rPr lang="en-US" b="0" dirty="0" smtClean="0"/>
              <a:t>Challenging run but very successful overall run: several problems encountered but solved thanks to the effort and commitment of all teams supporting the facility</a:t>
            </a:r>
          </a:p>
          <a:p>
            <a:pPr marL="457200" indent="-457200">
              <a:spcBef>
                <a:spcPts val="600"/>
              </a:spcBef>
              <a:spcAft>
                <a:spcPts val="0"/>
              </a:spcAft>
              <a:buFont typeface="Arial" panose="020B0604020202020204" pitchFamily="34" charset="0"/>
              <a:buChar char="•"/>
            </a:pPr>
            <a:r>
              <a:rPr lang="en-US" b="0" dirty="0" smtClean="0"/>
              <a:t>First run above 1.4 GeV ! </a:t>
            </a:r>
            <a:r>
              <a:rPr lang="en-US" b="0" dirty="0" smtClean="0"/>
              <a:t>Very important milestone to pave the way to an energy increase (excellent synergy between different teams)</a:t>
            </a:r>
          </a:p>
          <a:p>
            <a:pPr marL="457200" indent="-457200">
              <a:spcBef>
                <a:spcPts val="600"/>
              </a:spcBef>
              <a:spcAft>
                <a:spcPts val="0"/>
              </a:spcAft>
              <a:buFont typeface="Arial" panose="020B0604020202020204" pitchFamily="34" charset="0"/>
              <a:buChar char="•"/>
            </a:pPr>
            <a:r>
              <a:rPr lang="en-US" b="0" dirty="0" smtClean="0"/>
              <a:t>Dismantling of 2 radioactive targets (ISOLDE Hot Cell Commissioning)</a:t>
            </a:r>
          </a:p>
          <a:p>
            <a:pPr marL="457200" indent="-457200">
              <a:spcBef>
                <a:spcPts val="600"/>
              </a:spcBef>
              <a:spcAft>
                <a:spcPts val="0"/>
              </a:spcAft>
              <a:buFont typeface="Arial" panose="020B0604020202020204" pitchFamily="34" charset="0"/>
              <a:buChar char="•"/>
            </a:pPr>
            <a:r>
              <a:rPr lang="en-US" b="0" dirty="0" smtClean="0"/>
              <a:t>For the coming YETS:</a:t>
            </a:r>
          </a:p>
          <a:p>
            <a:pPr marL="781200" lvl="1" indent="-457200">
              <a:spcBef>
                <a:spcPts val="600"/>
              </a:spcBef>
              <a:spcAft>
                <a:spcPts val="0"/>
              </a:spcAft>
              <a:buFont typeface="Arial" panose="020B0604020202020204" pitchFamily="34" charset="0"/>
              <a:buChar char="•"/>
            </a:pPr>
            <a:r>
              <a:rPr lang="en-US" dirty="0" smtClean="0"/>
              <a:t>Finalization of control and electrical supply of the primary areas ventilation system (started during LS2)</a:t>
            </a:r>
          </a:p>
          <a:p>
            <a:pPr marL="781200" lvl="1" indent="-457200">
              <a:spcBef>
                <a:spcPts val="600"/>
              </a:spcBef>
              <a:spcAft>
                <a:spcPts val="0"/>
              </a:spcAft>
              <a:buFont typeface="Arial" panose="020B0604020202020204" pitchFamily="34" charset="0"/>
              <a:buChar char="•"/>
            </a:pPr>
            <a:r>
              <a:rPr lang="en-US" dirty="0" smtClean="0"/>
              <a:t>Standard YETS intervention in the target and separator areas will start after the ventilation is operational again (end of February). Normal maintenance and investigations of technical problems (target clamping on HRS)</a:t>
            </a:r>
          </a:p>
          <a:p>
            <a:pPr marL="781200" lvl="1" indent="-457200">
              <a:spcBef>
                <a:spcPts val="600"/>
              </a:spcBef>
              <a:spcAft>
                <a:spcPts val="0"/>
              </a:spcAft>
              <a:buFont typeface="Arial" panose="020B0604020202020204" pitchFamily="34" charset="0"/>
              <a:buChar char="•"/>
            </a:pPr>
            <a:r>
              <a:rPr lang="en-US" b="0" dirty="0" smtClean="0"/>
              <a:t>EBIS solenoid </a:t>
            </a:r>
            <a:r>
              <a:rPr lang="en-US" dirty="0"/>
              <a:t>magnet </a:t>
            </a:r>
            <a:r>
              <a:rPr lang="en-US" dirty="0" smtClean="0"/>
              <a:t>repair</a:t>
            </a:r>
          </a:p>
          <a:p>
            <a:pPr lvl="1" indent="0">
              <a:spcBef>
                <a:spcPts val="600"/>
              </a:spcBef>
              <a:spcAft>
                <a:spcPts val="0"/>
              </a:spcAft>
              <a:buNone/>
            </a:pPr>
            <a:endParaRPr lang="en-US" b="0" dirty="0" smtClean="0"/>
          </a:p>
          <a:p>
            <a:endParaRPr lang="en-US"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8" y="445601"/>
            <a:ext cx="11376025" cy="679143"/>
          </a:xfrm>
        </p:spPr>
        <p:txBody>
          <a:bodyPr/>
          <a:lstStyle/>
          <a:p>
            <a:r>
              <a:rPr lang="en-US" dirty="0" smtClean="0"/>
              <a:t>Conclusions and Perspectives</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5"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r>
              <a:rPr lang="fr-FR" smtClean="0"/>
              <a:t>08/11/2022</a:t>
            </a:r>
            <a:endParaRPr lang="en-US"/>
          </a:p>
        </p:txBody>
      </p:sp>
      <p:sp>
        <p:nvSpPr>
          <p:cNvPr id="7" name="Footer Placeholder 6"/>
          <p:cNvSpPr>
            <a:spLocks noGrp="1"/>
          </p:cNvSpPr>
          <p:nvPr>
            <p:ph type="ftr" sz="quarter" idx="11"/>
          </p:nvPr>
        </p:nvSpPr>
        <p:spPr/>
        <p:txBody>
          <a:bodyPr/>
          <a:lstStyle/>
          <a:p>
            <a:pPr>
              <a:defRPr/>
            </a:pPr>
            <a:r>
              <a:rPr lang="en-GB" smtClean="0"/>
              <a:t>71st Meeting of the INTC – 8th of November 2022</a:t>
            </a:r>
            <a:endParaRPr lang="en-US"/>
          </a:p>
        </p:txBody>
      </p:sp>
    </p:spTree>
    <p:extLst>
      <p:ext uri="{BB962C8B-B14F-4D97-AF65-F5344CB8AC3E}">
        <p14:creationId xmlns:p14="http://schemas.microsoft.com/office/powerpoint/2010/main" val="10122134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407988" y="1268760"/>
            <a:ext cx="11784011" cy="4932015"/>
          </a:xfrm>
        </p:spPr>
        <p:txBody>
          <a:bodyPr/>
          <a:lstStyle/>
          <a:p>
            <a:pPr marL="457200" indent="-457200">
              <a:buFont typeface="Arial" panose="020B0604020202020204" pitchFamily="34" charset="0"/>
              <a:buChar char="•"/>
            </a:pPr>
            <a:r>
              <a:rPr lang="en-US" dirty="0" smtClean="0"/>
              <a:t>Restart of REX/HIE </a:t>
            </a:r>
            <a:r>
              <a:rPr lang="en-US" dirty="0" err="1" smtClean="0"/>
              <a:t>Linac</a:t>
            </a:r>
            <a:r>
              <a:rPr lang="en-US" dirty="0" smtClean="0"/>
              <a:t> / Status of the facility(update since June)</a:t>
            </a:r>
            <a:endParaRPr lang="en-US" dirty="0" smtClean="0"/>
          </a:p>
          <a:p>
            <a:pPr marL="457200" indent="-457200">
              <a:buFont typeface="Arial" panose="020B0604020202020204" pitchFamily="34" charset="0"/>
              <a:buChar char="•"/>
            </a:pPr>
            <a:r>
              <a:rPr lang="en-US" dirty="0" smtClean="0"/>
              <a:t>Machine Development: 1.7 GeV proton beam to GPS</a:t>
            </a:r>
            <a:endParaRPr lang="en-US" dirty="0" smtClean="0"/>
          </a:p>
          <a:p>
            <a:pPr marL="457200" indent="-457200">
              <a:buFont typeface="Arial" panose="020B0604020202020204" pitchFamily="34" charset="0"/>
              <a:buChar char="•"/>
            </a:pPr>
            <a:r>
              <a:rPr lang="en-US" dirty="0" smtClean="0"/>
              <a:t>Update on target lifecycle</a:t>
            </a:r>
          </a:p>
          <a:p>
            <a:pPr marL="457200" indent="-457200">
              <a:buFont typeface="Arial" panose="020B0604020202020204" pitchFamily="34" charset="0"/>
              <a:buChar char="•"/>
            </a:pPr>
            <a:r>
              <a:rPr lang="en-US" dirty="0" smtClean="0"/>
              <a:t>Conclusions and Perspectives</a:t>
            </a:r>
            <a:endParaRPr lang="en-US" dirty="0" smtClean="0"/>
          </a:p>
          <a:p>
            <a:pPr marL="457200" indent="-4572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smtClean="0"/>
              <a:t>Outline</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pic>
        <p:nvPicPr>
          <p:cNvPr id="5"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4" name="Date Placeholder 3"/>
          <p:cNvSpPr>
            <a:spLocks noGrp="1"/>
          </p:cNvSpPr>
          <p:nvPr>
            <p:ph type="dt" sz="half" idx="10"/>
          </p:nvPr>
        </p:nvSpPr>
        <p:spPr/>
        <p:txBody>
          <a:bodyPr/>
          <a:lstStyle/>
          <a:p>
            <a:pPr>
              <a:defRPr/>
            </a:pPr>
            <a:r>
              <a:rPr lang="fr-FR" smtClean="0"/>
              <a:t>08/11/2022</a:t>
            </a:r>
            <a:endParaRPr lang="en-US"/>
          </a:p>
        </p:txBody>
      </p:sp>
      <p:sp>
        <p:nvSpPr>
          <p:cNvPr id="7" name="Footer Placeholder 6"/>
          <p:cNvSpPr>
            <a:spLocks noGrp="1"/>
          </p:cNvSpPr>
          <p:nvPr>
            <p:ph type="ftr" sz="quarter" idx="11"/>
          </p:nvPr>
        </p:nvSpPr>
        <p:spPr/>
        <p:txBody>
          <a:bodyPr/>
          <a:lstStyle/>
          <a:p>
            <a:pPr>
              <a:defRPr/>
            </a:pPr>
            <a:r>
              <a:rPr lang="en-GB" dirty="0" smtClean="0"/>
              <a:t>71</a:t>
            </a:r>
            <a:r>
              <a:rPr lang="en-GB" baseline="30000" dirty="0" smtClean="0"/>
              <a:t>st</a:t>
            </a:r>
            <a:r>
              <a:rPr lang="en-GB" dirty="0" smtClean="0"/>
              <a:t> Meeting of the INTC – 8th of November 2022</a:t>
            </a:r>
            <a:endParaRPr lang="en-US" dirty="0"/>
          </a:p>
        </p:txBody>
      </p:sp>
    </p:spTree>
    <p:extLst>
      <p:ext uri="{BB962C8B-B14F-4D97-AF65-F5344CB8AC3E}">
        <p14:creationId xmlns:p14="http://schemas.microsoft.com/office/powerpoint/2010/main" val="34643010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Screen Clipping"/>
          <p:cNvPicPr>
            <a:picLocks noGrp="1" noChangeAspect="1"/>
          </p:cNvPicPr>
          <p:nvPr>
            <p:ph idx="1"/>
          </p:nvPr>
        </p:nvPicPr>
        <p:blipFill rotWithShape="1">
          <a:blip r:embed="rId2">
            <a:extLst>
              <a:ext uri="{28A0092B-C50C-407E-A947-70E740481C1C}">
                <a14:useLocalDpi xmlns:a14="http://schemas.microsoft.com/office/drawing/2010/main" val="0"/>
              </a:ext>
            </a:extLst>
          </a:blip>
          <a:srcRect l="37977" t="14318" r="-1"/>
          <a:stretch/>
        </p:blipFill>
        <p:spPr>
          <a:xfrm>
            <a:off x="407368" y="1916832"/>
            <a:ext cx="5651516" cy="4320480"/>
          </a:xfrm>
        </p:spPr>
      </p:pic>
      <p:sp>
        <p:nvSpPr>
          <p:cNvPr id="3" name="Title 2"/>
          <p:cNvSpPr>
            <a:spLocks noGrp="1"/>
          </p:cNvSpPr>
          <p:nvPr>
            <p:ph type="title"/>
          </p:nvPr>
        </p:nvSpPr>
        <p:spPr/>
        <p:txBody>
          <a:bodyPr/>
          <a:lstStyle/>
          <a:p>
            <a:r>
              <a:rPr lang="en-US" dirty="0" smtClean="0"/>
              <a:t>ISOLDE 2022 Schedule</a:t>
            </a:r>
            <a:endParaRPr lang="fr-CH" dirty="0"/>
          </a:p>
        </p:txBody>
      </p:sp>
      <p:sp>
        <p:nvSpPr>
          <p:cNvPr id="4" name="Date Placeholder 3"/>
          <p:cNvSpPr>
            <a:spLocks noGrp="1"/>
          </p:cNvSpPr>
          <p:nvPr>
            <p:ph type="dt" sz="half" idx="10"/>
          </p:nvPr>
        </p:nvSpPr>
        <p:spPr/>
        <p:txBody>
          <a:bodyPr/>
          <a:lstStyle/>
          <a:p>
            <a:pPr>
              <a:defRPr/>
            </a:pPr>
            <a:r>
              <a:rPr lang="fr-FR" smtClean="0"/>
              <a:t>08/11/2022</a:t>
            </a:r>
            <a:endParaRPr lang="en-US"/>
          </a:p>
        </p:txBody>
      </p:sp>
      <p:sp>
        <p:nvSpPr>
          <p:cNvPr id="5" name="Footer Placeholder 4"/>
          <p:cNvSpPr>
            <a:spLocks noGrp="1"/>
          </p:cNvSpPr>
          <p:nvPr>
            <p:ph type="ftr" sz="quarter" idx="11"/>
          </p:nvPr>
        </p:nvSpPr>
        <p:spPr/>
        <p:txBody>
          <a:bodyPr/>
          <a:lstStyle/>
          <a:p>
            <a:pPr>
              <a:defRPr/>
            </a:pPr>
            <a:r>
              <a:rPr lang="en-GB" smtClean="0"/>
              <a:t>71st Meeting of the INTC – 8th of November 2022</a:t>
            </a:r>
            <a:endParaRPr lang="en-US"/>
          </a:p>
        </p:txBody>
      </p:sp>
      <p:sp>
        <p:nvSpPr>
          <p:cNvPr id="6" name="Slide Number Placeholder 5"/>
          <p:cNvSpPr>
            <a:spLocks noGrp="1"/>
          </p:cNvSpPr>
          <p:nvPr>
            <p:ph type="sldNum" sz="quarter" idx="12"/>
          </p:nvPr>
        </p:nvSpPr>
        <p:spPr/>
        <p:txBody>
          <a:bodyPr/>
          <a:lstStyle/>
          <a:p>
            <a:pPr>
              <a:defRPr/>
            </a:pPr>
            <a:fld id="{36B5EA5A-BC32-A742-B11B-8E7414D5B535}" type="slidenum">
              <a:rPr lang="en-US" smtClean="0"/>
              <a:t>3</a:t>
            </a:fld>
            <a:endParaRPr lang="en-US"/>
          </a:p>
        </p:txBody>
      </p:sp>
      <p:pic>
        <p:nvPicPr>
          <p:cNvPr id="7"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pic>
        <p:nvPicPr>
          <p:cNvPr id="9" name="Picture 8" descr="Screen Clipping"/>
          <p:cNvPicPr>
            <a:picLocks noChangeAspect="1"/>
          </p:cNvPicPr>
          <p:nvPr/>
        </p:nvPicPr>
        <p:blipFill rotWithShape="1">
          <a:blip r:embed="rId4">
            <a:extLst>
              <a:ext uri="{28A0092B-C50C-407E-A947-70E740481C1C}">
                <a14:useLocalDpi xmlns:a14="http://schemas.microsoft.com/office/drawing/2010/main" val="0"/>
              </a:ext>
            </a:extLst>
          </a:blip>
          <a:srcRect r="1677" b="50051"/>
          <a:stretch/>
        </p:blipFill>
        <p:spPr>
          <a:xfrm>
            <a:off x="5742000" y="1916832"/>
            <a:ext cx="2798253" cy="1236008"/>
          </a:xfrm>
          <a:prstGeom prst="rect">
            <a:avLst/>
          </a:prstGeom>
        </p:spPr>
      </p:pic>
      <p:pic>
        <p:nvPicPr>
          <p:cNvPr id="10" name="Picture 9" descr="Screen Clipping"/>
          <p:cNvPicPr>
            <a:picLocks noChangeAspect="1"/>
          </p:cNvPicPr>
          <p:nvPr/>
        </p:nvPicPr>
        <p:blipFill rotWithShape="1">
          <a:blip r:embed="rId4">
            <a:extLst>
              <a:ext uri="{28A0092B-C50C-407E-A947-70E740481C1C}">
                <a14:useLocalDpi xmlns:a14="http://schemas.microsoft.com/office/drawing/2010/main" val="0"/>
              </a:ext>
            </a:extLst>
          </a:blip>
          <a:srcRect t="51427"/>
          <a:stretch/>
        </p:blipFill>
        <p:spPr>
          <a:xfrm>
            <a:off x="5742000" y="3798000"/>
            <a:ext cx="2798253" cy="1181824"/>
          </a:xfrm>
          <a:prstGeom prst="rect">
            <a:avLst/>
          </a:prstGeom>
        </p:spPr>
      </p:pic>
      <p:cxnSp>
        <p:nvCxnSpPr>
          <p:cNvPr id="12" name="Straight Arrow Connector 11"/>
          <p:cNvCxnSpPr/>
          <p:nvPr/>
        </p:nvCxnSpPr>
        <p:spPr>
          <a:xfrm flipH="1">
            <a:off x="4799856" y="1484784"/>
            <a:ext cx="504056" cy="864096"/>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sp>
        <p:nvSpPr>
          <p:cNvPr id="13" name="TextBox 12"/>
          <p:cNvSpPr txBox="1"/>
          <p:nvPr/>
        </p:nvSpPr>
        <p:spPr bwMode="auto">
          <a:xfrm>
            <a:off x="5303912" y="1340768"/>
            <a:ext cx="2108269" cy="369332"/>
          </a:xfrm>
          <a:prstGeom prst="rect">
            <a:avLst/>
          </a:prstGeom>
          <a:noFill/>
        </p:spPr>
        <p:txBody>
          <a:bodyPr wrap="none" rtlCol="0">
            <a:spAutoFit/>
          </a:bodyPr>
          <a:lstStyle/>
          <a:p>
            <a:r>
              <a:rPr lang="en-US" dirty="0" smtClean="0"/>
              <a:t>Last INTC Meeting</a:t>
            </a:r>
            <a:endParaRPr lang="fr-CH" dirty="0"/>
          </a:p>
        </p:txBody>
      </p:sp>
      <p:sp>
        <p:nvSpPr>
          <p:cNvPr id="14" name="TextBox 13"/>
          <p:cNvSpPr txBox="1"/>
          <p:nvPr/>
        </p:nvSpPr>
        <p:spPr bwMode="auto">
          <a:xfrm>
            <a:off x="5974581" y="5040112"/>
            <a:ext cx="6078869"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Physics with protons not impacted by CERN decision to anticipate the start of the YETS (energy saving measure)</a:t>
            </a:r>
          </a:p>
          <a:p>
            <a:pPr marL="285750" indent="-285750">
              <a:buFont typeface="Arial" panose="020B0604020202020204" pitchFamily="34" charset="0"/>
              <a:buChar char="•"/>
            </a:pPr>
            <a:r>
              <a:rPr lang="en-US" dirty="0" smtClean="0"/>
              <a:t>One week of winter physics being discussed </a:t>
            </a:r>
            <a:endParaRPr lang="fr-CH" dirty="0"/>
          </a:p>
        </p:txBody>
      </p:sp>
      <p:sp>
        <p:nvSpPr>
          <p:cNvPr id="15" name="Rectangle 14"/>
          <p:cNvSpPr/>
          <p:nvPr/>
        </p:nvSpPr>
        <p:spPr>
          <a:xfrm>
            <a:off x="11928648" y="350100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251791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07988" y="373593"/>
            <a:ext cx="11376025" cy="895167"/>
          </a:xfrm>
        </p:spPr>
        <p:txBody>
          <a:bodyPr/>
          <a:lstStyle/>
          <a:p>
            <a:r>
              <a:rPr lang="en-US" dirty="0" smtClean="0"/>
              <a:t>REX-HIE ISOLDE </a:t>
            </a:r>
            <a:r>
              <a:rPr lang="en-US" dirty="0" err="1" smtClean="0"/>
              <a:t>Linac</a:t>
            </a:r>
            <a:r>
              <a:rPr lang="en-US" dirty="0" smtClean="0"/>
              <a:t> restart</a:t>
            </a:r>
            <a:endParaRPr lang="fr-CH" dirty="0"/>
          </a:p>
        </p:txBody>
      </p:sp>
      <p:sp>
        <p:nvSpPr>
          <p:cNvPr id="4" name="Date Placeholder 3"/>
          <p:cNvSpPr>
            <a:spLocks noGrp="1"/>
          </p:cNvSpPr>
          <p:nvPr>
            <p:ph type="dt" sz="half" idx="10"/>
          </p:nvPr>
        </p:nvSpPr>
        <p:spPr/>
        <p:txBody>
          <a:bodyPr/>
          <a:lstStyle/>
          <a:p>
            <a:pPr>
              <a:defRPr/>
            </a:pPr>
            <a:r>
              <a:rPr lang="fr-FR" smtClean="0"/>
              <a:t>08/11/2022</a:t>
            </a:r>
            <a:endParaRPr lang="en-US"/>
          </a:p>
        </p:txBody>
      </p:sp>
      <p:sp>
        <p:nvSpPr>
          <p:cNvPr id="5" name="Footer Placeholder 4"/>
          <p:cNvSpPr>
            <a:spLocks noGrp="1"/>
          </p:cNvSpPr>
          <p:nvPr>
            <p:ph type="ftr" sz="quarter" idx="11"/>
          </p:nvPr>
        </p:nvSpPr>
        <p:spPr/>
        <p:txBody>
          <a:bodyPr/>
          <a:lstStyle/>
          <a:p>
            <a:pPr>
              <a:defRPr/>
            </a:pPr>
            <a:r>
              <a:rPr lang="en-GB" smtClean="0"/>
              <a:t>71st Meeting of the INTC – 8th of November 2022</a:t>
            </a:r>
            <a:endParaRPr lang="en-US"/>
          </a:p>
        </p:txBody>
      </p:sp>
      <p:sp>
        <p:nvSpPr>
          <p:cNvPr id="6" name="Slide Number Placeholder 5"/>
          <p:cNvSpPr>
            <a:spLocks noGrp="1"/>
          </p:cNvSpPr>
          <p:nvPr>
            <p:ph type="sldNum" sz="quarter" idx="12"/>
          </p:nvPr>
        </p:nvSpPr>
        <p:spPr/>
        <p:txBody>
          <a:bodyPr/>
          <a:lstStyle/>
          <a:p>
            <a:pPr>
              <a:defRPr/>
            </a:pPr>
            <a:fld id="{36B5EA5A-BC32-A742-B11B-8E7414D5B535}" type="slidenum">
              <a:rPr lang="en-US" smtClean="0"/>
              <a:t>4</a:t>
            </a:fld>
            <a:endParaRPr lang="en-US"/>
          </a:p>
        </p:txBody>
      </p:sp>
      <p:pic>
        <p:nvPicPr>
          <p:cNvPr id="7"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pic>
        <p:nvPicPr>
          <p:cNvPr id="8" name="Picture 7"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7896" y="1316309"/>
            <a:ext cx="3905554" cy="2155267"/>
          </a:xfrm>
          <a:prstGeom prst="rect">
            <a:avLst/>
          </a:prstGeom>
          <a:ln w="6350" cap="sq" cmpd="thickThin">
            <a:solidFill>
              <a:srgbClr val="000000"/>
            </a:solidFill>
            <a:prstDash val="solid"/>
            <a:miter lim="800000"/>
          </a:ln>
          <a:effectLst>
            <a:innerShdw blurRad="76200">
              <a:srgbClr val="000000"/>
            </a:innerShdw>
          </a:effectLst>
        </p:spPr>
      </p:pic>
      <p:pic>
        <p:nvPicPr>
          <p:cNvPr id="9" name="Picture 8"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2224" y="3907465"/>
            <a:ext cx="3837076" cy="2135731"/>
          </a:xfrm>
          <a:prstGeom prst="rect">
            <a:avLst/>
          </a:prstGeom>
          <a:ln w="6350" cap="sq" cmpd="thickThin">
            <a:solidFill>
              <a:srgbClr val="000000"/>
            </a:solidFill>
            <a:prstDash val="solid"/>
            <a:miter lim="800000"/>
          </a:ln>
          <a:effectLst>
            <a:innerShdw blurRad="76200">
              <a:srgbClr val="000000"/>
            </a:innerShdw>
          </a:effectLst>
        </p:spPr>
      </p:pic>
      <p:sp>
        <p:nvSpPr>
          <p:cNvPr id="10" name="TextBox 9"/>
          <p:cNvSpPr txBox="1"/>
          <p:nvPr/>
        </p:nvSpPr>
        <p:spPr bwMode="auto">
          <a:xfrm>
            <a:off x="8361074" y="843365"/>
            <a:ext cx="3339376" cy="369332"/>
          </a:xfrm>
          <a:prstGeom prst="rect">
            <a:avLst/>
          </a:prstGeom>
          <a:noFill/>
        </p:spPr>
        <p:txBody>
          <a:bodyPr wrap="none" rtlCol="0">
            <a:spAutoFit/>
          </a:bodyPr>
          <a:lstStyle/>
          <a:p>
            <a:r>
              <a:rPr lang="en-US" b="1" dirty="0" smtClean="0">
                <a:solidFill>
                  <a:srgbClr val="FF0000"/>
                </a:solidFill>
              </a:rPr>
              <a:t>Reminder end of June report</a:t>
            </a:r>
            <a:endParaRPr lang="fr-CH" b="1" dirty="0">
              <a:solidFill>
                <a:srgbClr val="FF0000"/>
              </a:solidFill>
            </a:endParaRPr>
          </a:p>
        </p:txBody>
      </p:sp>
      <p:sp>
        <p:nvSpPr>
          <p:cNvPr id="1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47327" y="1052737"/>
            <a:ext cx="8064897" cy="3456384"/>
          </a:xfrm>
        </p:spPr>
        <p:txBody>
          <a:bodyPr/>
          <a:lstStyle/>
          <a:p>
            <a:pPr marL="457200" indent="-457200">
              <a:spcBef>
                <a:spcPts val="600"/>
              </a:spcBef>
              <a:spcAft>
                <a:spcPts val="0"/>
              </a:spcAft>
              <a:buFont typeface="Arial" panose="020B0604020202020204" pitchFamily="34" charset="0"/>
              <a:buChar char="•"/>
            </a:pPr>
            <a:r>
              <a:rPr lang="en-US" b="0" dirty="0" smtClean="0"/>
              <a:t>Recommissioning of the REX-HIE </a:t>
            </a:r>
            <a:r>
              <a:rPr lang="en-US" b="0" dirty="0" err="1" smtClean="0"/>
              <a:t>Linac</a:t>
            </a:r>
            <a:r>
              <a:rPr lang="en-US" b="0" dirty="0" smtClean="0"/>
              <a:t> was on the critical path end of June (7Gap1 cavity)</a:t>
            </a:r>
            <a:endParaRPr lang="en-US" b="0" dirty="0" smtClean="0"/>
          </a:p>
          <a:p>
            <a:pPr marL="457200" indent="-457200">
              <a:spcBef>
                <a:spcPts val="600"/>
              </a:spcBef>
              <a:spcAft>
                <a:spcPts val="0"/>
              </a:spcAft>
              <a:buFont typeface="Arial" panose="020B0604020202020204" pitchFamily="34" charset="0"/>
              <a:buChar char="•"/>
            </a:pPr>
            <a:r>
              <a:rPr lang="en-GB" b="0" dirty="0" smtClean="0"/>
              <a:t>Beginnin</a:t>
            </a:r>
            <a:r>
              <a:rPr lang="en-GB" b="0" dirty="0" smtClean="0"/>
              <a:t>g July (04/07), increase of the RF amplifiers temperature for REX</a:t>
            </a:r>
          </a:p>
          <a:p>
            <a:pPr marL="457200" indent="-457200">
              <a:spcBef>
                <a:spcPts val="600"/>
              </a:spcBef>
              <a:spcAft>
                <a:spcPts val="0"/>
              </a:spcAft>
              <a:buFont typeface="Arial" panose="020B0604020202020204" pitchFamily="34" charset="0"/>
              <a:buChar char="•"/>
            </a:pPr>
            <a:r>
              <a:rPr lang="en-GB" b="0" dirty="0" smtClean="0"/>
              <a:t>Investigations by EN-CV: RF amplifiers  clogged by dirt (suspended matter found in water)</a:t>
            </a:r>
          </a:p>
          <a:p>
            <a:pPr marL="457200" indent="-457200">
              <a:spcBef>
                <a:spcPts val="600"/>
              </a:spcBef>
              <a:spcAft>
                <a:spcPts val="0"/>
              </a:spcAft>
              <a:buFont typeface="Arial" panose="020B0604020202020204" pitchFamily="34" charset="0"/>
              <a:buChar char="•"/>
            </a:pPr>
            <a:r>
              <a:rPr lang="en-GB" b="0" dirty="0" smtClean="0"/>
              <a:t>Follow-up (mitigation of the pollution) and cleaning led to another 2 weeks “delay”</a:t>
            </a:r>
          </a:p>
          <a:p>
            <a:pPr lvl="0"/>
            <a:endParaRPr lang="fr-CH" dirty="0"/>
          </a:p>
          <a:p>
            <a:r>
              <a:rPr lang="en-GB" dirty="0"/>
              <a:t> </a:t>
            </a:r>
            <a:endParaRPr lang="fr-CH" dirty="0"/>
          </a:p>
          <a:p>
            <a:pPr marL="457200" indent="-457200">
              <a:spcBef>
                <a:spcPts val="600"/>
              </a:spcBef>
              <a:spcAft>
                <a:spcPts val="0"/>
              </a:spcAft>
              <a:buFont typeface="Arial" panose="020B0604020202020204" pitchFamily="34" charset="0"/>
              <a:buChar char="•"/>
            </a:pPr>
            <a:endParaRPr lang="en-GB" b="0" dirty="0"/>
          </a:p>
          <a:p>
            <a:pPr marL="457200" indent="-457200">
              <a:spcBef>
                <a:spcPts val="600"/>
              </a:spcBef>
              <a:spcAft>
                <a:spcPts val="0"/>
              </a:spcAft>
              <a:buFont typeface="Arial" panose="020B0604020202020204" pitchFamily="34" charset="0"/>
              <a:buChar char="•"/>
            </a:pPr>
            <a:endParaRPr lang="en-US" b="0" dirty="0" smtClean="0"/>
          </a:p>
        </p:txBody>
      </p:sp>
      <p:pic>
        <p:nvPicPr>
          <p:cNvPr id="13" name="Picture 12" descr="A picture containing cheese, chocolate, eaten&#10;&#10;Description automatically generated">
            <a:extLst>
              <a:ext uri="{FF2B5EF4-FFF2-40B4-BE49-F238E27FC236}">
                <a16:creationId xmlns:a16="http://schemas.microsoft.com/office/drawing/2014/main" id="{BF371462-5BE4-F596-E5BE-78590CA2BEDA}"/>
              </a:ext>
            </a:extLst>
          </p:cNvPr>
          <p:cNvPicPr>
            <a:picLocks noChangeAspect="1"/>
          </p:cNvPicPr>
          <p:nvPr/>
        </p:nvPicPr>
        <p:blipFill>
          <a:blip r:embed="rId5"/>
          <a:stretch>
            <a:fillRect/>
          </a:stretch>
        </p:blipFill>
        <p:spPr>
          <a:xfrm>
            <a:off x="1814596" y="4419297"/>
            <a:ext cx="2460552" cy="1845414"/>
          </a:xfrm>
          <a:prstGeom prst="rect">
            <a:avLst/>
          </a:prstGeom>
        </p:spPr>
      </p:pic>
      <p:pic>
        <p:nvPicPr>
          <p:cNvPr id="14" name="Picture 13">
            <a:extLst>
              <a:ext uri="{FF2B5EF4-FFF2-40B4-BE49-F238E27FC236}">
                <a16:creationId xmlns:a16="http://schemas.microsoft.com/office/drawing/2014/main" id="{1F746D37-1956-C927-B3CA-7E963427AD11}"/>
              </a:ext>
            </a:extLst>
          </p:cNvPr>
          <p:cNvPicPr>
            <a:picLocks noChangeAspect="1"/>
          </p:cNvPicPr>
          <p:nvPr/>
        </p:nvPicPr>
        <p:blipFill>
          <a:blip r:embed="rId6"/>
          <a:stretch>
            <a:fillRect/>
          </a:stretch>
        </p:blipFill>
        <p:spPr>
          <a:xfrm>
            <a:off x="4478536" y="4419297"/>
            <a:ext cx="1372093" cy="1829457"/>
          </a:xfrm>
          <a:prstGeom prst="rect">
            <a:avLst/>
          </a:prstGeom>
        </p:spPr>
      </p:pic>
      <p:sp>
        <p:nvSpPr>
          <p:cNvPr id="15" name="TextBox 14"/>
          <p:cNvSpPr txBox="1"/>
          <p:nvPr/>
        </p:nvSpPr>
        <p:spPr bwMode="auto">
          <a:xfrm>
            <a:off x="199832" y="5517232"/>
            <a:ext cx="1462260" cy="246221"/>
          </a:xfrm>
          <a:prstGeom prst="rect">
            <a:avLst/>
          </a:prstGeom>
          <a:noFill/>
        </p:spPr>
        <p:txBody>
          <a:bodyPr wrap="none" rtlCol="0">
            <a:spAutoFit/>
          </a:bodyPr>
          <a:lstStyle/>
          <a:p>
            <a:r>
              <a:rPr lang="en-US" sz="1000" dirty="0" smtClean="0"/>
              <a:t>S. Deleval IEFC report</a:t>
            </a:r>
            <a:endParaRPr lang="fr-CH" sz="1000" dirty="0"/>
          </a:p>
        </p:txBody>
      </p:sp>
    </p:spTree>
    <p:extLst>
      <p:ext uri="{BB962C8B-B14F-4D97-AF65-F5344CB8AC3E}">
        <p14:creationId xmlns:p14="http://schemas.microsoft.com/office/powerpoint/2010/main" val="308919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2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665689" y="1484784"/>
            <a:ext cx="4390106" cy="2880320"/>
          </a:xfrm>
          <a:prstGeom prst="rect">
            <a:avLst/>
          </a:prstGeom>
        </p:spPr>
      </p:pic>
      <p:sp>
        <p:nvSpPr>
          <p:cNvPr id="1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47327" y="1052737"/>
            <a:ext cx="12144673" cy="2155509"/>
          </a:xfrm>
        </p:spPr>
        <p:txBody>
          <a:bodyPr/>
          <a:lstStyle/>
          <a:p>
            <a:pPr marL="457200" indent="-457200">
              <a:spcBef>
                <a:spcPts val="600"/>
              </a:spcBef>
              <a:spcAft>
                <a:spcPts val="0"/>
              </a:spcAft>
              <a:buFont typeface="Arial" panose="020B0604020202020204" pitchFamily="34" charset="0"/>
              <a:buChar char="•"/>
            </a:pPr>
            <a:r>
              <a:rPr lang="en-US" sz="2200" b="0" dirty="0" smtClean="0"/>
              <a:t>Despite all technical problems encountered and with a reduced program (OP measurements, stable beams to experiment) HE physics could restart as per schedule (week 29)</a:t>
            </a:r>
          </a:p>
          <a:p>
            <a:pPr marL="457200" indent="-457200">
              <a:spcBef>
                <a:spcPts val="600"/>
              </a:spcBef>
              <a:spcAft>
                <a:spcPts val="0"/>
              </a:spcAft>
              <a:buFont typeface="Arial" panose="020B0604020202020204" pitchFamily="34" charset="0"/>
              <a:buChar char="•"/>
            </a:pPr>
            <a:r>
              <a:rPr lang="en-GB" sz="2200" b="0" dirty="0" smtClean="0"/>
              <a:t>Problems REX-EBIS solenoid magnet (1997):</a:t>
            </a:r>
          </a:p>
          <a:p>
            <a:pPr marL="781200" lvl="1" indent="-457200">
              <a:spcBef>
                <a:spcPts val="600"/>
              </a:spcBef>
              <a:spcAft>
                <a:spcPts val="0"/>
              </a:spcAft>
              <a:buFont typeface="Arial" panose="020B0604020202020204" pitchFamily="34" charset="0"/>
              <a:buChar char="•"/>
            </a:pPr>
            <a:r>
              <a:rPr lang="en-GB" dirty="0" smtClean="0"/>
              <a:t>Two unexplained rapid </a:t>
            </a:r>
            <a:r>
              <a:rPr lang="en-GB" dirty="0" err="1" smtClean="0"/>
              <a:t>Lhe</a:t>
            </a:r>
            <a:r>
              <a:rPr lang="en-GB" dirty="0" smtClean="0"/>
              <a:t> boil-off since July</a:t>
            </a:r>
          </a:p>
          <a:p>
            <a:pPr marL="781200" lvl="1" indent="-457200">
              <a:spcBef>
                <a:spcPts val="600"/>
              </a:spcBef>
              <a:spcAft>
                <a:spcPts val="0"/>
              </a:spcAft>
              <a:buFont typeface="Arial" panose="020B0604020202020204" pitchFamily="34" charset="0"/>
              <a:buChar char="•"/>
            </a:pPr>
            <a:r>
              <a:rPr lang="en-GB" b="0" dirty="0" smtClean="0"/>
              <a:t>Quenches at higher field, so operating at 1.5 T (2 T nominal)</a:t>
            </a:r>
          </a:p>
          <a:p>
            <a:pPr marL="781200" lvl="1" indent="-457200">
              <a:spcBef>
                <a:spcPts val="600"/>
              </a:spcBef>
              <a:spcAft>
                <a:spcPts val="0"/>
              </a:spcAft>
              <a:buFont typeface="Arial" panose="020B0604020202020204" pitchFamily="34" charset="0"/>
              <a:buChar char="•"/>
            </a:pPr>
            <a:r>
              <a:rPr lang="en-GB" b="0" dirty="0" err="1" smtClean="0"/>
              <a:t>LHe</a:t>
            </a:r>
            <a:r>
              <a:rPr lang="en-GB" b="0" dirty="0" smtClean="0"/>
              <a:t> level probe has stopped working</a:t>
            </a:r>
          </a:p>
          <a:p>
            <a:pPr marL="781200" lvl="1" indent="-457200">
              <a:spcBef>
                <a:spcPts val="600"/>
              </a:spcBef>
              <a:spcAft>
                <a:spcPts val="0"/>
              </a:spcAft>
              <a:buFont typeface="Arial" panose="020B0604020202020204" pitchFamily="34" charset="0"/>
              <a:buChar char="•"/>
            </a:pPr>
            <a:endParaRPr lang="en-GB" b="0" dirty="0" smtClean="0"/>
          </a:p>
          <a:p>
            <a:pPr lvl="0"/>
            <a:endParaRPr lang="fr-CH" dirty="0"/>
          </a:p>
          <a:p>
            <a:r>
              <a:rPr lang="en-GB" dirty="0"/>
              <a:t> </a:t>
            </a:r>
            <a:endParaRPr lang="fr-CH" dirty="0"/>
          </a:p>
          <a:p>
            <a:pPr marL="457200" indent="-457200">
              <a:spcBef>
                <a:spcPts val="600"/>
              </a:spcBef>
              <a:spcAft>
                <a:spcPts val="0"/>
              </a:spcAft>
              <a:buFont typeface="Arial" panose="020B0604020202020204" pitchFamily="34" charset="0"/>
              <a:buChar char="•"/>
            </a:pPr>
            <a:endParaRPr lang="en-GB" b="0" dirty="0"/>
          </a:p>
          <a:p>
            <a:pPr marL="457200" indent="-457200">
              <a:spcBef>
                <a:spcPts val="600"/>
              </a:spcBef>
              <a:spcAft>
                <a:spcPts val="0"/>
              </a:spcAft>
              <a:buFont typeface="Arial" panose="020B0604020202020204" pitchFamily="34" charset="0"/>
              <a:buChar char="•"/>
            </a:pPr>
            <a:endParaRPr lang="en-US" b="0" dirty="0" smtClean="0"/>
          </a:p>
        </p:txBody>
      </p:sp>
      <p:sp>
        <p:nvSpPr>
          <p:cNvPr id="3" name="Title 2"/>
          <p:cNvSpPr>
            <a:spLocks noGrp="1"/>
          </p:cNvSpPr>
          <p:nvPr>
            <p:ph type="title"/>
          </p:nvPr>
        </p:nvSpPr>
        <p:spPr>
          <a:xfrm>
            <a:off x="407988" y="373593"/>
            <a:ext cx="11376025" cy="895167"/>
          </a:xfrm>
        </p:spPr>
        <p:txBody>
          <a:bodyPr/>
          <a:lstStyle/>
          <a:p>
            <a:r>
              <a:rPr lang="en-US" dirty="0" smtClean="0"/>
              <a:t>REX-HIE ISOLDE </a:t>
            </a:r>
            <a:r>
              <a:rPr lang="en-US" dirty="0" err="1" smtClean="0"/>
              <a:t>Linac</a:t>
            </a:r>
            <a:r>
              <a:rPr lang="en-US" dirty="0" smtClean="0"/>
              <a:t> restart and operation</a:t>
            </a:r>
            <a:endParaRPr lang="fr-CH" dirty="0"/>
          </a:p>
        </p:txBody>
      </p:sp>
      <p:sp>
        <p:nvSpPr>
          <p:cNvPr id="4" name="Date Placeholder 3"/>
          <p:cNvSpPr>
            <a:spLocks noGrp="1"/>
          </p:cNvSpPr>
          <p:nvPr>
            <p:ph type="dt" sz="half" idx="10"/>
          </p:nvPr>
        </p:nvSpPr>
        <p:spPr/>
        <p:txBody>
          <a:bodyPr/>
          <a:lstStyle/>
          <a:p>
            <a:pPr>
              <a:defRPr/>
            </a:pPr>
            <a:r>
              <a:rPr lang="fr-FR" smtClean="0"/>
              <a:t>08/11/2022</a:t>
            </a:r>
            <a:endParaRPr lang="en-US"/>
          </a:p>
        </p:txBody>
      </p:sp>
      <p:sp>
        <p:nvSpPr>
          <p:cNvPr id="5" name="Footer Placeholder 4"/>
          <p:cNvSpPr>
            <a:spLocks noGrp="1"/>
          </p:cNvSpPr>
          <p:nvPr>
            <p:ph type="ftr" sz="quarter" idx="11"/>
          </p:nvPr>
        </p:nvSpPr>
        <p:spPr/>
        <p:txBody>
          <a:bodyPr/>
          <a:lstStyle/>
          <a:p>
            <a:pPr>
              <a:defRPr/>
            </a:pPr>
            <a:r>
              <a:rPr lang="en-GB" smtClean="0"/>
              <a:t>71st Meeting of the INTC – 8th of November 2022</a:t>
            </a:r>
            <a:endParaRPr lang="en-US"/>
          </a:p>
        </p:txBody>
      </p:sp>
      <p:sp>
        <p:nvSpPr>
          <p:cNvPr id="6" name="Slide Number Placeholder 5"/>
          <p:cNvSpPr>
            <a:spLocks noGrp="1"/>
          </p:cNvSpPr>
          <p:nvPr>
            <p:ph type="sldNum" sz="quarter" idx="12"/>
          </p:nvPr>
        </p:nvSpPr>
        <p:spPr/>
        <p:txBody>
          <a:bodyPr/>
          <a:lstStyle/>
          <a:p>
            <a:pPr>
              <a:defRPr/>
            </a:pPr>
            <a:fld id="{36B5EA5A-BC32-A742-B11B-8E7414D5B535}" type="slidenum">
              <a:rPr lang="en-US" smtClean="0"/>
              <a:t>5</a:t>
            </a:fld>
            <a:endParaRPr lang="en-US"/>
          </a:p>
        </p:txBody>
      </p:sp>
      <p:pic>
        <p:nvPicPr>
          <p:cNvPr id="7"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sp>
        <p:nvSpPr>
          <p:cNvPr id="2" name="TextBox 1"/>
          <p:cNvSpPr txBox="1"/>
          <p:nvPr/>
        </p:nvSpPr>
        <p:spPr bwMode="auto">
          <a:xfrm>
            <a:off x="9916675" y="5430523"/>
            <a:ext cx="2167326" cy="553998"/>
          </a:xfrm>
          <a:prstGeom prst="rect">
            <a:avLst/>
          </a:prstGeom>
          <a:noFill/>
        </p:spPr>
        <p:txBody>
          <a:bodyPr wrap="square" rtlCol="0">
            <a:spAutoFit/>
          </a:bodyPr>
          <a:lstStyle/>
          <a:p>
            <a:r>
              <a:rPr lang="en-US" sz="1000" dirty="0" smtClean="0"/>
              <a:t>From F. Wenander presentation (Mini-consolidation and improvement workshop)</a:t>
            </a:r>
            <a:endParaRPr lang="fr-CH" sz="1000" dirty="0"/>
          </a:p>
        </p:txBody>
      </p:sp>
      <p:sp>
        <p:nvSpPr>
          <p:cNvPr id="16" name="Content Placeholder 1">
            <a:extLst>
              <a:ext uri="{FF2B5EF4-FFF2-40B4-BE49-F238E27FC236}">
                <a16:creationId xmlns:a16="http://schemas.microsoft.com/office/drawing/2014/main" id="{7BE7CCF5-E5C8-2748-8E26-16A25AC1A916}"/>
              </a:ext>
            </a:extLst>
          </p:cNvPr>
          <p:cNvSpPr txBox="1">
            <a:spLocks/>
          </p:cNvSpPr>
          <p:nvPr/>
        </p:nvSpPr>
        <p:spPr bwMode="auto">
          <a:xfrm>
            <a:off x="172129" y="3280255"/>
            <a:ext cx="11881321" cy="2308985"/>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8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20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spcBef>
                <a:spcPts val="600"/>
              </a:spcBef>
              <a:spcAft>
                <a:spcPts val="0"/>
              </a:spcAft>
            </a:pPr>
            <a:r>
              <a:rPr lang="en-US" sz="2400" dirty="0" smtClean="0"/>
              <a:t>Action Plan for the EBIS solenoid magnet:</a:t>
            </a:r>
          </a:p>
          <a:p>
            <a:pPr marL="457200" indent="-457200">
              <a:spcBef>
                <a:spcPts val="600"/>
              </a:spcBef>
              <a:spcAft>
                <a:spcPts val="0"/>
              </a:spcAft>
              <a:buFont typeface="Arial" panose="020B0604020202020204" pitchFamily="34" charset="0"/>
              <a:buChar char="•"/>
            </a:pPr>
            <a:r>
              <a:rPr lang="en-US" sz="2200" b="0" dirty="0" smtClean="0"/>
              <a:t>Repair of </a:t>
            </a:r>
            <a:r>
              <a:rPr lang="en-US" sz="2200" b="0" dirty="0" err="1" smtClean="0"/>
              <a:t>TwinEBIS</a:t>
            </a:r>
            <a:r>
              <a:rPr lang="en-US" sz="2200" b="0" dirty="0" smtClean="0"/>
              <a:t> ongoing (</a:t>
            </a:r>
            <a:r>
              <a:rPr lang="en-US" sz="2200" b="0" dirty="0" err="1" smtClean="0"/>
              <a:t>Lhe</a:t>
            </a:r>
            <a:r>
              <a:rPr lang="en-US" sz="2200" b="0" dirty="0" smtClean="0"/>
              <a:t> consumption x3)</a:t>
            </a:r>
          </a:p>
          <a:p>
            <a:pPr marL="457200" indent="-457200">
              <a:spcBef>
                <a:spcPts val="600"/>
              </a:spcBef>
              <a:spcAft>
                <a:spcPts val="0"/>
              </a:spcAft>
              <a:buFont typeface="Arial" panose="020B0604020202020204" pitchFamily="34" charset="0"/>
              <a:buChar char="•"/>
            </a:pPr>
            <a:r>
              <a:rPr lang="en-US" sz="2200" b="0" dirty="0" smtClean="0"/>
              <a:t>Investigation of REXEBIS solenoid in Dec/Jan</a:t>
            </a:r>
          </a:p>
          <a:p>
            <a:pPr marL="457200" indent="-457200">
              <a:spcBef>
                <a:spcPts val="600"/>
              </a:spcBef>
              <a:spcAft>
                <a:spcPts val="0"/>
              </a:spcAft>
              <a:buFont typeface="Arial" panose="020B0604020202020204" pitchFamily="34" charset="0"/>
              <a:buChar char="•"/>
            </a:pPr>
            <a:r>
              <a:rPr lang="en-US" sz="2200" b="0" dirty="0" smtClean="0"/>
              <a:t>Decision (repair in situ/exchange)</a:t>
            </a:r>
          </a:p>
          <a:p>
            <a:pPr marL="457200" indent="-457200">
              <a:spcBef>
                <a:spcPts val="600"/>
              </a:spcBef>
              <a:spcAft>
                <a:spcPts val="0"/>
              </a:spcAft>
              <a:buFont typeface="Arial" panose="020B0604020202020204" pitchFamily="34" charset="0"/>
              <a:buChar char="•"/>
            </a:pPr>
            <a:r>
              <a:rPr lang="en-US" sz="2200" b="0" dirty="0" smtClean="0"/>
              <a:t>Technical support from TE-MSC for activities (repair of the </a:t>
            </a:r>
            <a:r>
              <a:rPr lang="en-US" sz="2200" b="0" dirty="0" err="1" smtClean="0"/>
              <a:t>TwinEBIS</a:t>
            </a:r>
            <a:r>
              <a:rPr lang="en-US" sz="2200" b="0" dirty="0" smtClean="0"/>
              <a:t> and future work on the EBIS solenoid)</a:t>
            </a:r>
          </a:p>
          <a:p>
            <a:pPr marL="457200" indent="-457200">
              <a:spcBef>
                <a:spcPts val="600"/>
              </a:spcBef>
              <a:spcAft>
                <a:spcPts val="0"/>
              </a:spcAft>
              <a:buFont typeface="Arial" panose="020B0604020202020204" pitchFamily="34" charset="0"/>
              <a:buChar char="•"/>
            </a:pPr>
            <a:endParaRPr lang="fr-CH" dirty="0" smtClean="0"/>
          </a:p>
          <a:p>
            <a:r>
              <a:rPr lang="en-GB" dirty="0" smtClean="0"/>
              <a:t> </a:t>
            </a:r>
            <a:endParaRPr lang="fr-CH" dirty="0" smtClean="0"/>
          </a:p>
          <a:p>
            <a:pPr marL="457200" indent="-457200">
              <a:spcBef>
                <a:spcPts val="600"/>
              </a:spcBef>
              <a:spcAft>
                <a:spcPts val="0"/>
              </a:spcAft>
              <a:buFont typeface="Arial" panose="020B0604020202020204" pitchFamily="34" charset="0"/>
              <a:buChar char="•"/>
            </a:pPr>
            <a:endParaRPr lang="en-GB" b="0" dirty="0" smtClean="0"/>
          </a:p>
          <a:p>
            <a:pPr marL="457200" indent="-457200">
              <a:spcBef>
                <a:spcPts val="600"/>
              </a:spcBef>
              <a:spcAft>
                <a:spcPts val="0"/>
              </a:spcAft>
              <a:buFont typeface="Arial" panose="020B0604020202020204" pitchFamily="34" charset="0"/>
              <a:buChar char="•"/>
            </a:pPr>
            <a:endParaRPr lang="en-US" b="0" dirty="0" smtClean="0"/>
          </a:p>
        </p:txBody>
      </p:sp>
      <p:sp>
        <p:nvSpPr>
          <p:cNvPr id="11" name="TextBox 10"/>
          <p:cNvSpPr txBox="1"/>
          <p:nvPr/>
        </p:nvSpPr>
        <p:spPr bwMode="auto">
          <a:xfrm>
            <a:off x="338412" y="5621556"/>
            <a:ext cx="9578263" cy="369332"/>
          </a:xfrm>
          <a:prstGeom prst="rect">
            <a:avLst/>
          </a:prstGeom>
          <a:noFill/>
        </p:spPr>
        <p:txBody>
          <a:bodyPr wrap="none" rtlCol="0">
            <a:spAutoFit/>
          </a:bodyPr>
          <a:lstStyle/>
          <a:p>
            <a:r>
              <a:rPr lang="en-US" b="1" dirty="0" smtClean="0"/>
              <a:t> </a:t>
            </a:r>
            <a:r>
              <a:rPr lang="en-US" b="1" dirty="0" smtClean="0">
                <a:solidFill>
                  <a:srgbClr val="00B050"/>
                </a:solidFill>
              </a:rPr>
              <a:t>+ Long term consolidation plan for REX-EBIS and REX-TRAP initiated </a:t>
            </a:r>
            <a:r>
              <a:rPr lang="en-US" b="1" dirty="0">
                <a:solidFill>
                  <a:srgbClr val="00B050"/>
                </a:solidFill>
              </a:rPr>
              <a:t>(</a:t>
            </a:r>
            <a:r>
              <a:rPr lang="en-US" b="1" dirty="0" smtClean="0">
                <a:solidFill>
                  <a:srgbClr val="00B050"/>
                </a:solidFill>
              </a:rPr>
              <a:t>BE-ABP-HSL) </a:t>
            </a:r>
            <a:endParaRPr lang="fr-CH" b="1" dirty="0">
              <a:solidFill>
                <a:srgbClr val="00B050"/>
              </a:solidFill>
            </a:endParaRPr>
          </a:p>
        </p:txBody>
      </p:sp>
    </p:spTree>
    <p:extLst>
      <p:ext uri="{BB962C8B-B14F-4D97-AF65-F5344CB8AC3E}">
        <p14:creationId xmlns:p14="http://schemas.microsoft.com/office/powerpoint/2010/main" val="510035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
            <a:extLst>
              <a:ext uri="{FF2B5EF4-FFF2-40B4-BE49-F238E27FC236}">
                <a16:creationId xmlns:a16="http://schemas.microsoft.com/office/drawing/2014/main" id="{7BE7CCF5-E5C8-2748-8E26-16A25AC1A916}"/>
              </a:ext>
            </a:extLst>
          </p:cNvPr>
          <p:cNvSpPr>
            <a:spLocks noGrp="1"/>
          </p:cNvSpPr>
          <p:nvPr>
            <p:ph idx="1"/>
          </p:nvPr>
        </p:nvSpPr>
        <p:spPr>
          <a:xfrm>
            <a:off x="247407" y="1484784"/>
            <a:ext cx="7056786" cy="3528392"/>
          </a:xfrm>
        </p:spPr>
        <p:txBody>
          <a:bodyPr/>
          <a:lstStyle/>
          <a:p>
            <a:pPr marL="457200" indent="-457200">
              <a:spcBef>
                <a:spcPts val="600"/>
              </a:spcBef>
              <a:spcAft>
                <a:spcPts val="0"/>
              </a:spcAft>
              <a:buFont typeface="Arial" panose="020B0604020202020204" pitchFamily="34" charset="0"/>
              <a:buChar char="•"/>
            </a:pPr>
            <a:r>
              <a:rPr lang="en-US" sz="2400" b="0" dirty="0" smtClean="0"/>
              <a:t>Frequent SRF cavities trips (high sensitivity to vibrations, </a:t>
            </a:r>
            <a:r>
              <a:rPr lang="en-US" sz="2400" b="0" dirty="0" err="1" smtClean="0"/>
              <a:t>Lhe</a:t>
            </a:r>
            <a:r>
              <a:rPr lang="en-US" sz="2400" b="0" dirty="0" smtClean="0"/>
              <a:t> pressure variations…) and loss of available accelerating gradient after the winter thermal cycle</a:t>
            </a:r>
          </a:p>
          <a:p>
            <a:pPr marL="457200" indent="-457200">
              <a:spcBef>
                <a:spcPts val="600"/>
              </a:spcBef>
              <a:spcAft>
                <a:spcPts val="0"/>
              </a:spcAft>
              <a:buFont typeface="Arial" panose="020B0604020202020204" pitchFamily="34" charset="0"/>
              <a:buChar char="•"/>
            </a:pPr>
            <a:endParaRPr lang="en-US" sz="2400" b="0" dirty="0" smtClean="0"/>
          </a:p>
          <a:p>
            <a:pPr marL="457200" indent="-457200">
              <a:spcBef>
                <a:spcPts val="600"/>
              </a:spcBef>
              <a:spcAft>
                <a:spcPts val="0"/>
              </a:spcAft>
              <a:buFont typeface="Arial" panose="020B0604020202020204" pitchFamily="34" charset="0"/>
              <a:buChar char="•"/>
            </a:pPr>
            <a:r>
              <a:rPr lang="en-US" sz="2400" b="0" dirty="0" smtClean="0"/>
              <a:t>Issue being closely followed by RF expert in collaboration with TE-CRG (change in operating parameters of the </a:t>
            </a:r>
            <a:r>
              <a:rPr lang="en-US" sz="2400" b="0" dirty="0" err="1" smtClean="0"/>
              <a:t>cryo</a:t>
            </a:r>
            <a:r>
              <a:rPr lang="en-US" sz="2400" b="0" dirty="0" smtClean="0"/>
              <a:t>-plant)</a:t>
            </a:r>
          </a:p>
          <a:p>
            <a:pPr marL="457200" indent="-457200">
              <a:spcBef>
                <a:spcPts val="600"/>
              </a:spcBef>
              <a:spcAft>
                <a:spcPts val="0"/>
              </a:spcAft>
              <a:buFont typeface="Arial" panose="020B0604020202020204" pitchFamily="34" charset="0"/>
              <a:buChar char="•"/>
            </a:pPr>
            <a:endParaRPr lang="en-GB" sz="2400" b="0" dirty="0" smtClean="0"/>
          </a:p>
          <a:p>
            <a:pPr marL="457200" indent="-457200">
              <a:spcBef>
                <a:spcPts val="600"/>
              </a:spcBef>
              <a:spcAft>
                <a:spcPts val="0"/>
              </a:spcAft>
              <a:buFont typeface="Arial" panose="020B0604020202020204" pitchFamily="34" charset="0"/>
              <a:buChar char="•"/>
            </a:pPr>
            <a:r>
              <a:rPr lang="en-GB" sz="2400" b="0" dirty="0" smtClean="0"/>
              <a:t>RF </a:t>
            </a:r>
            <a:r>
              <a:rPr lang="en-GB" sz="2400" b="0" dirty="0"/>
              <a:t>optimized the cavity sequencer to restart the cavity faster after a trip to </a:t>
            </a:r>
            <a:r>
              <a:rPr lang="en-GB" sz="2400" b="0" dirty="0" smtClean="0"/>
              <a:t>reduce downtime</a:t>
            </a:r>
            <a:r>
              <a:rPr lang="en-GB" sz="2400" b="0" dirty="0"/>
              <a:t>.</a:t>
            </a:r>
            <a:endParaRPr lang="en-US" sz="2400" b="0" dirty="0" smtClean="0"/>
          </a:p>
          <a:p>
            <a:pPr marL="457200" indent="-457200">
              <a:spcBef>
                <a:spcPts val="600"/>
              </a:spcBef>
              <a:spcAft>
                <a:spcPts val="0"/>
              </a:spcAft>
              <a:buFont typeface="Arial" panose="020B0604020202020204" pitchFamily="34" charset="0"/>
              <a:buChar char="•"/>
            </a:pPr>
            <a:endParaRPr lang="en-GB" sz="1400" b="0" dirty="0" smtClean="0"/>
          </a:p>
          <a:p>
            <a:pPr marL="781200" lvl="1" indent="-457200">
              <a:spcBef>
                <a:spcPts val="600"/>
              </a:spcBef>
              <a:spcAft>
                <a:spcPts val="0"/>
              </a:spcAft>
              <a:buFont typeface="Arial" panose="020B0604020202020204" pitchFamily="34" charset="0"/>
              <a:buChar char="•"/>
            </a:pPr>
            <a:endParaRPr lang="en-GB" b="0" dirty="0" smtClean="0"/>
          </a:p>
          <a:p>
            <a:pPr lvl="0"/>
            <a:endParaRPr lang="fr-CH" dirty="0"/>
          </a:p>
          <a:p>
            <a:r>
              <a:rPr lang="en-GB" dirty="0"/>
              <a:t> </a:t>
            </a:r>
            <a:endParaRPr lang="fr-CH" dirty="0"/>
          </a:p>
          <a:p>
            <a:pPr marL="457200" indent="-457200">
              <a:spcBef>
                <a:spcPts val="600"/>
              </a:spcBef>
              <a:spcAft>
                <a:spcPts val="0"/>
              </a:spcAft>
              <a:buFont typeface="Arial" panose="020B0604020202020204" pitchFamily="34" charset="0"/>
              <a:buChar char="•"/>
            </a:pPr>
            <a:endParaRPr lang="en-GB" b="0" dirty="0"/>
          </a:p>
          <a:p>
            <a:pPr marL="457200" indent="-457200">
              <a:spcBef>
                <a:spcPts val="600"/>
              </a:spcBef>
              <a:spcAft>
                <a:spcPts val="0"/>
              </a:spcAft>
              <a:buFont typeface="Arial" panose="020B0604020202020204" pitchFamily="34" charset="0"/>
              <a:buChar char="•"/>
            </a:pPr>
            <a:endParaRPr lang="en-US" b="0" dirty="0" smtClean="0"/>
          </a:p>
        </p:txBody>
      </p:sp>
      <p:sp>
        <p:nvSpPr>
          <p:cNvPr id="3" name="Title 2"/>
          <p:cNvSpPr>
            <a:spLocks noGrp="1"/>
          </p:cNvSpPr>
          <p:nvPr>
            <p:ph type="title"/>
          </p:nvPr>
        </p:nvSpPr>
        <p:spPr>
          <a:xfrm>
            <a:off x="407988" y="373593"/>
            <a:ext cx="11376025" cy="895167"/>
          </a:xfrm>
        </p:spPr>
        <p:txBody>
          <a:bodyPr/>
          <a:lstStyle/>
          <a:p>
            <a:r>
              <a:rPr lang="en-US" dirty="0" smtClean="0"/>
              <a:t>REX-HIE ISOLDE </a:t>
            </a:r>
            <a:r>
              <a:rPr lang="en-US" dirty="0" err="1" smtClean="0"/>
              <a:t>Linac</a:t>
            </a:r>
            <a:r>
              <a:rPr lang="en-US" dirty="0" smtClean="0"/>
              <a:t> restart and operation</a:t>
            </a:r>
            <a:endParaRPr lang="fr-CH" dirty="0"/>
          </a:p>
        </p:txBody>
      </p:sp>
      <p:sp>
        <p:nvSpPr>
          <p:cNvPr id="4" name="Date Placeholder 3"/>
          <p:cNvSpPr>
            <a:spLocks noGrp="1"/>
          </p:cNvSpPr>
          <p:nvPr>
            <p:ph type="dt" sz="half" idx="10"/>
          </p:nvPr>
        </p:nvSpPr>
        <p:spPr/>
        <p:txBody>
          <a:bodyPr/>
          <a:lstStyle/>
          <a:p>
            <a:pPr>
              <a:defRPr/>
            </a:pPr>
            <a:r>
              <a:rPr lang="fr-FR" smtClean="0"/>
              <a:t>08/11/2022</a:t>
            </a:r>
            <a:endParaRPr lang="en-US"/>
          </a:p>
        </p:txBody>
      </p:sp>
      <p:sp>
        <p:nvSpPr>
          <p:cNvPr id="5" name="Footer Placeholder 4"/>
          <p:cNvSpPr>
            <a:spLocks noGrp="1"/>
          </p:cNvSpPr>
          <p:nvPr>
            <p:ph type="ftr" sz="quarter" idx="11"/>
          </p:nvPr>
        </p:nvSpPr>
        <p:spPr/>
        <p:txBody>
          <a:bodyPr/>
          <a:lstStyle/>
          <a:p>
            <a:pPr>
              <a:defRPr/>
            </a:pPr>
            <a:r>
              <a:rPr lang="en-GB" smtClean="0"/>
              <a:t>71st Meeting of the INTC – 8th of November 2022</a:t>
            </a:r>
            <a:endParaRPr lang="en-US"/>
          </a:p>
        </p:txBody>
      </p:sp>
      <p:sp>
        <p:nvSpPr>
          <p:cNvPr id="6" name="Slide Number Placeholder 5"/>
          <p:cNvSpPr>
            <a:spLocks noGrp="1"/>
          </p:cNvSpPr>
          <p:nvPr>
            <p:ph type="sldNum" sz="quarter" idx="12"/>
          </p:nvPr>
        </p:nvSpPr>
        <p:spPr/>
        <p:txBody>
          <a:bodyPr/>
          <a:lstStyle/>
          <a:p>
            <a:pPr>
              <a:defRPr/>
            </a:pPr>
            <a:fld id="{36B5EA5A-BC32-A742-B11B-8E7414D5B535}" type="slidenum">
              <a:rPr lang="en-US" smtClean="0"/>
              <a:t>6</a:t>
            </a:fld>
            <a:endParaRPr lang="en-US"/>
          </a:p>
        </p:txBody>
      </p:sp>
      <p:pic>
        <p:nvPicPr>
          <p:cNvPr id="7"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8" name="TextBox 7"/>
          <p:cNvSpPr txBox="1"/>
          <p:nvPr/>
        </p:nvSpPr>
        <p:spPr bwMode="auto">
          <a:xfrm>
            <a:off x="7320164" y="5877272"/>
            <a:ext cx="3185487" cy="246221"/>
          </a:xfrm>
          <a:prstGeom prst="rect">
            <a:avLst/>
          </a:prstGeom>
          <a:noFill/>
        </p:spPr>
        <p:txBody>
          <a:bodyPr wrap="none" rtlCol="0">
            <a:spAutoFit/>
          </a:bodyPr>
          <a:lstStyle/>
          <a:p>
            <a:r>
              <a:rPr lang="fr-CH" sz="1000" dirty="0"/>
              <a:t>D. Valuch | REX HIE issues: SRF </a:t>
            </a:r>
            <a:r>
              <a:rPr lang="fr-CH" sz="1000" dirty="0" err="1"/>
              <a:t>cavities</a:t>
            </a:r>
            <a:r>
              <a:rPr lang="fr-CH" sz="1000" dirty="0"/>
              <a:t> </a:t>
            </a:r>
            <a:r>
              <a:rPr lang="fr-CH" sz="1000" dirty="0" smtClean="0"/>
              <a:t>trips</a:t>
            </a:r>
            <a:r>
              <a:rPr lang="en-US" sz="1000" dirty="0" smtClean="0"/>
              <a:t> report</a:t>
            </a:r>
            <a:endParaRPr lang="fr-CH" sz="1000" dirty="0"/>
          </a:p>
        </p:txBody>
      </p:sp>
      <p:pic>
        <p:nvPicPr>
          <p:cNvPr id="10" name="Picture 9"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1356" y="1011640"/>
            <a:ext cx="4477375" cy="4020111"/>
          </a:xfrm>
          <a:prstGeom prst="rect">
            <a:avLst/>
          </a:prstGeom>
        </p:spPr>
      </p:pic>
    </p:spTree>
    <p:extLst>
      <p:ext uri="{BB962C8B-B14F-4D97-AF65-F5344CB8AC3E}">
        <p14:creationId xmlns:p14="http://schemas.microsoft.com/office/powerpoint/2010/main" val="696521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437133"/>
            <a:ext cx="11380812" cy="615603"/>
          </a:xfrm>
        </p:spPr>
        <p:txBody>
          <a:bodyPr/>
          <a:lstStyle/>
          <a:p>
            <a:r>
              <a:rPr lang="en-US" sz="3200" dirty="0" smtClean="0"/>
              <a:t>Machine Development: 1.7 GeV beam test (GPS)</a:t>
            </a:r>
            <a:endParaRPr lang="fr-CH" sz="3200" dirty="0"/>
          </a:p>
        </p:txBody>
      </p:sp>
      <p:sp>
        <p:nvSpPr>
          <p:cNvPr id="6" name="Slide Number Placeholder 5"/>
          <p:cNvSpPr>
            <a:spLocks noGrp="1"/>
          </p:cNvSpPr>
          <p:nvPr>
            <p:ph type="sldNum" sz="quarter" idx="17"/>
          </p:nvPr>
        </p:nvSpPr>
        <p:spPr/>
        <p:txBody>
          <a:bodyPr/>
          <a:lstStyle/>
          <a:p>
            <a:pPr>
              <a:defRPr/>
            </a:pPr>
            <a:fld id="{36B5EA5A-BC32-A742-B11B-8E7414D5B535}" type="slidenum">
              <a:rPr lang="en-US" smtClean="0"/>
              <a:t>7</a:t>
            </a:fld>
            <a:endParaRPr lang="en-US"/>
          </a:p>
        </p:txBody>
      </p:sp>
      <p:sp>
        <p:nvSpPr>
          <p:cNvPr id="11" name="Date Placeholder 10"/>
          <p:cNvSpPr>
            <a:spLocks noGrp="1"/>
          </p:cNvSpPr>
          <p:nvPr>
            <p:ph type="dt" sz="half" idx="15"/>
          </p:nvPr>
        </p:nvSpPr>
        <p:spPr/>
        <p:txBody>
          <a:bodyPr/>
          <a:lstStyle/>
          <a:p>
            <a:pPr>
              <a:defRPr/>
            </a:pPr>
            <a:r>
              <a:rPr lang="fr-FR" smtClean="0"/>
              <a:t>08/11/2022</a:t>
            </a:r>
            <a:endParaRPr lang="en-US"/>
          </a:p>
        </p:txBody>
      </p:sp>
      <p:sp>
        <p:nvSpPr>
          <p:cNvPr id="12" name="Footer Placeholder 11"/>
          <p:cNvSpPr>
            <a:spLocks noGrp="1"/>
          </p:cNvSpPr>
          <p:nvPr>
            <p:ph type="ftr" sz="quarter" idx="16"/>
          </p:nvPr>
        </p:nvSpPr>
        <p:spPr/>
        <p:txBody>
          <a:bodyPr/>
          <a:lstStyle/>
          <a:p>
            <a:pPr>
              <a:defRPr/>
            </a:pPr>
            <a:r>
              <a:rPr lang="en-GB" smtClean="0"/>
              <a:t>71st Meeting of the INTC – 8th of November 2022</a:t>
            </a:r>
            <a:endParaRPr lang="en-US"/>
          </a:p>
        </p:txBody>
      </p:sp>
      <p:pic>
        <p:nvPicPr>
          <p:cNvPr id="14"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pic>
        <p:nvPicPr>
          <p:cNvPr id="15" name="Picture 14">
            <a:extLst>
              <a:ext uri="{FF2B5EF4-FFF2-40B4-BE49-F238E27FC236}">
                <a16:creationId xmlns:a16="http://schemas.microsoft.com/office/drawing/2014/main" id="{B324ED52-9551-BCA7-1C9F-786AA17E3036}"/>
              </a:ext>
            </a:extLst>
          </p:cNvPr>
          <p:cNvPicPr>
            <a:picLocks noChangeAspect="1"/>
          </p:cNvPicPr>
          <p:nvPr/>
        </p:nvPicPr>
        <p:blipFill>
          <a:blip r:embed="rId3"/>
          <a:stretch>
            <a:fillRect/>
          </a:stretch>
        </p:blipFill>
        <p:spPr>
          <a:xfrm>
            <a:off x="1000516" y="1051421"/>
            <a:ext cx="4496019" cy="4077072"/>
          </a:xfrm>
          <a:prstGeom prst="rect">
            <a:avLst/>
          </a:prstGeom>
        </p:spPr>
      </p:pic>
      <p:pic>
        <p:nvPicPr>
          <p:cNvPr id="20" name="Picture 19">
            <a:extLst>
              <a:ext uri="{FF2B5EF4-FFF2-40B4-BE49-F238E27FC236}">
                <a16:creationId xmlns:a16="http://schemas.microsoft.com/office/drawing/2014/main" id="{5C4FB862-C1A6-12C2-0F9C-76462404E66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78561" y="966023"/>
            <a:ext cx="5171175" cy="2958067"/>
          </a:xfrm>
          <a:prstGeom prst="rect">
            <a:avLst/>
          </a:prstGeom>
        </p:spPr>
      </p:pic>
      <p:pic>
        <p:nvPicPr>
          <p:cNvPr id="21" name="Picture 20">
            <a:extLst>
              <a:ext uri="{FF2B5EF4-FFF2-40B4-BE49-F238E27FC236}">
                <a16:creationId xmlns:a16="http://schemas.microsoft.com/office/drawing/2014/main" id="{13C8DF17-33FC-2A0B-FB7D-2363543AEE86}"/>
              </a:ext>
            </a:extLst>
          </p:cNvPr>
          <p:cNvPicPr>
            <a:picLocks noChangeAspect="1"/>
          </p:cNvPicPr>
          <p:nvPr/>
        </p:nvPicPr>
        <p:blipFill>
          <a:blip r:embed="rId5"/>
          <a:stretch>
            <a:fillRect/>
          </a:stretch>
        </p:blipFill>
        <p:spPr>
          <a:xfrm>
            <a:off x="7528325" y="3837377"/>
            <a:ext cx="3876854" cy="2424905"/>
          </a:xfrm>
          <a:prstGeom prst="rect">
            <a:avLst/>
          </a:prstGeom>
        </p:spPr>
      </p:pic>
      <p:sp>
        <p:nvSpPr>
          <p:cNvPr id="5" name="Right Arrow 4"/>
          <p:cNvSpPr/>
          <p:nvPr/>
        </p:nvSpPr>
        <p:spPr>
          <a:xfrm>
            <a:off x="327465" y="5404810"/>
            <a:ext cx="57606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 name="TextBox 6"/>
          <p:cNvSpPr txBox="1"/>
          <p:nvPr/>
        </p:nvSpPr>
        <p:spPr bwMode="auto">
          <a:xfrm>
            <a:off x="973703" y="5297669"/>
            <a:ext cx="6136298" cy="646331"/>
          </a:xfrm>
          <a:prstGeom prst="rect">
            <a:avLst/>
          </a:prstGeom>
          <a:noFill/>
        </p:spPr>
        <p:txBody>
          <a:bodyPr wrap="square" rtlCol="0">
            <a:spAutoFit/>
          </a:bodyPr>
          <a:lstStyle/>
          <a:p>
            <a:r>
              <a:rPr lang="en-US" dirty="0" smtClean="0"/>
              <a:t>ISOLDE could receive 2.0 GeV from the PS Booster with infrastructure (dumps) and proton beam line upgrades</a:t>
            </a:r>
            <a:endParaRPr lang="fr-CH" dirty="0"/>
          </a:p>
        </p:txBody>
      </p:sp>
      <p:sp>
        <p:nvSpPr>
          <p:cNvPr id="22" name="TextBox 21"/>
          <p:cNvSpPr txBox="1"/>
          <p:nvPr/>
        </p:nvSpPr>
        <p:spPr bwMode="auto">
          <a:xfrm>
            <a:off x="496970" y="5990065"/>
            <a:ext cx="1245854" cy="246221"/>
          </a:xfrm>
          <a:prstGeom prst="rect">
            <a:avLst/>
          </a:prstGeom>
          <a:noFill/>
        </p:spPr>
        <p:txBody>
          <a:bodyPr wrap="none" rtlCol="0">
            <a:spAutoFit/>
          </a:bodyPr>
          <a:lstStyle/>
          <a:p>
            <a:r>
              <a:rPr lang="en-US" sz="1000" dirty="0" smtClean="0"/>
              <a:t>S. Stegemann &amp; al</a:t>
            </a:r>
            <a:endParaRPr lang="fr-CH" sz="1000" dirty="0"/>
          </a:p>
        </p:txBody>
      </p:sp>
      <p:sp>
        <p:nvSpPr>
          <p:cNvPr id="8" name="TextBox 7"/>
          <p:cNvSpPr txBox="1"/>
          <p:nvPr/>
        </p:nvSpPr>
        <p:spPr bwMode="auto">
          <a:xfrm>
            <a:off x="10088190" y="3431260"/>
            <a:ext cx="1632178" cy="253916"/>
          </a:xfrm>
          <a:prstGeom prst="rect">
            <a:avLst/>
          </a:prstGeom>
          <a:noFill/>
        </p:spPr>
        <p:txBody>
          <a:bodyPr wrap="none" rtlCol="0">
            <a:spAutoFit/>
          </a:bodyPr>
          <a:lstStyle/>
          <a:p>
            <a:r>
              <a:rPr lang="en-US" sz="1050" dirty="0" smtClean="0"/>
              <a:t>FLUKA (MC calculation)</a:t>
            </a:r>
            <a:endParaRPr lang="fr-CH" sz="1050" dirty="0"/>
          </a:p>
        </p:txBody>
      </p:sp>
    </p:spTree>
    <p:extLst>
      <p:ext uri="{BB962C8B-B14F-4D97-AF65-F5344CB8AC3E}">
        <p14:creationId xmlns:p14="http://schemas.microsoft.com/office/powerpoint/2010/main" val="2817782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10;&#10;Description automatically generated">
            <a:extLst>
              <a:ext uri="{FF2B5EF4-FFF2-40B4-BE49-F238E27FC236}">
                <a16:creationId xmlns:a16="http://schemas.microsoft.com/office/drawing/2014/main" id="{BC9E7FA3-2AE7-393D-1A01-A092B1AEEC58}"/>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9945" y="2433989"/>
            <a:ext cx="8080539" cy="3601735"/>
          </a:xfrm>
          <a:prstGeom prst="rect">
            <a:avLst/>
          </a:prstGeom>
        </p:spPr>
      </p:pic>
      <p:sp>
        <p:nvSpPr>
          <p:cNvPr id="2" name="Title 1"/>
          <p:cNvSpPr>
            <a:spLocks noGrp="1"/>
          </p:cNvSpPr>
          <p:nvPr>
            <p:ph type="title"/>
          </p:nvPr>
        </p:nvSpPr>
        <p:spPr>
          <a:xfrm>
            <a:off x="407988" y="437133"/>
            <a:ext cx="11380812" cy="615603"/>
          </a:xfrm>
        </p:spPr>
        <p:txBody>
          <a:bodyPr/>
          <a:lstStyle/>
          <a:p>
            <a:r>
              <a:rPr lang="en-US" sz="3200" dirty="0" smtClean="0"/>
              <a:t>Machine Development: 1.7 GeV beam test (GPS)</a:t>
            </a:r>
            <a:endParaRPr lang="fr-CH" sz="3200" dirty="0"/>
          </a:p>
        </p:txBody>
      </p:sp>
      <p:sp>
        <p:nvSpPr>
          <p:cNvPr id="3" name="Text Placeholder 2"/>
          <p:cNvSpPr>
            <a:spLocks noGrp="1"/>
          </p:cNvSpPr>
          <p:nvPr>
            <p:ph type="body" idx="1"/>
          </p:nvPr>
        </p:nvSpPr>
        <p:spPr>
          <a:xfrm>
            <a:off x="119336" y="1108772"/>
            <a:ext cx="11809312" cy="668337"/>
          </a:xfrm>
        </p:spPr>
        <p:txBody>
          <a:bodyPr/>
          <a:lstStyle/>
          <a:p>
            <a:pPr marL="342900" indent="-342900">
              <a:spcBef>
                <a:spcPts val="600"/>
              </a:spcBef>
              <a:spcAft>
                <a:spcPts val="0"/>
              </a:spcAft>
              <a:buFont typeface="Arial" panose="020B0604020202020204" pitchFamily="34" charset="0"/>
              <a:buChar char="•"/>
            </a:pPr>
            <a:r>
              <a:rPr lang="en-GB" b="0" dirty="0" err="1">
                <a:solidFill>
                  <a:schemeClr val="tx1"/>
                </a:solidFill>
              </a:rPr>
              <a:t>Rematched</a:t>
            </a:r>
            <a:r>
              <a:rPr lang="en-GB" b="0" dirty="0">
                <a:solidFill>
                  <a:schemeClr val="tx1"/>
                </a:solidFill>
              </a:rPr>
              <a:t> BTY-line optics at 1.7 </a:t>
            </a:r>
            <a:r>
              <a:rPr lang="en-GB" b="0" dirty="0" smtClean="0">
                <a:solidFill>
                  <a:schemeClr val="tx1"/>
                </a:solidFill>
              </a:rPr>
              <a:t>GeV (possible for GPS only)</a:t>
            </a:r>
          </a:p>
          <a:p>
            <a:pPr marL="342900" indent="-342900">
              <a:spcBef>
                <a:spcPts val="600"/>
              </a:spcBef>
              <a:spcAft>
                <a:spcPts val="0"/>
              </a:spcAft>
              <a:buFont typeface="Arial" panose="020B0604020202020204" pitchFamily="34" charset="0"/>
              <a:buChar char="•"/>
            </a:pPr>
            <a:r>
              <a:rPr lang="en-GB" b="0" dirty="0">
                <a:solidFill>
                  <a:schemeClr val="tx1"/>
                </a:solidFill>
              </a:rPr>
              <a:t>Limited to 1.7 GeV by power converter current in BTY vertical dipoles</a:t>
            </a:r>
          </a:p>
          <a:p>
            <a:pPr marL="342900" indent="-342900">
              <a:spcBef>
                <a:spcPts val="600"/>
              </a:spcBef>
              <a:spcAft>
                <a:spcPts val="0"/>
              </a:spcAft>
              <a:buFont typeface="Arial" panose="020B0604020202020204" pitchFamily="34" charset="0"/>
              <a:buChar char="•"/>
            </a:pPr>
            <a:r>
              <a:rPr lang="en-GB" b="0" dirty="0">
                <a:solidFill>
                  <a:schemeClr val="tx1"/>
                </a:solidFill>
              </a:rPr>
              <a:t>Optics </a:t>
            </a:r>
            <a:r>
              <a:rPr lang="en-GB" b="0" dirty="0" err="1">
                <a:solidFill>
                  <a:schemeClr val="tx1"/>
                </a:solidFill>
              </a:rPr>
              <a:t>rematched</a:t>
            </a:r>
            <a:r>
              <a:rPr lang="en-GB" b="0" dirty="0">
                <a:solidFill>
                  <a:schemeClr val="tx1"/>
                </a:solidFill>
              </a:rPr>
              <a:t> to keep all quadrupole settings within power converter limits for 1.7 GeV</a:t>
            </a:r>
          </a:p>
          <a:p>
            <a:pPr marL="342900" indent="-342900">
              <a:spcBef>
                <a:spcPts val="600"/>
              </a:spcBef>
              <a:spcAft>
                <a:spcPts val="0"/>
              </a:spcAft>
              <a:buFont typeface="Arial" panose="020B0604020202020204" pitchFamily="34" charset="0"/>
              <a:buChar char="•"/>
            </a:pPr>
            <a:endParaRPr lang="en-GB" b="0" dirty="0" smtClean="0">
              <a:solidFill>
                <a:schemeClr val="tx1"/>
              </a:solidFill>
            </a:endParaRPr>
          </a:p>
          <a:p>
            <a:pPr marL="342900" indent="-342900">
              <a:spcBef>
                <a:spcPts val="600"/>
              </a:spcBef>
              <a:spcAft>
                <a:spcPts val="0"/>
              </a:spcAft>
              <a:buFont typeface="Arial" panose="020B0604020202020204" pitchFamily="34" charset="0"/>
              <a:buChar char="•"/>
            </a:pPr>
            <a:endParaRPr lang="fr-CH" b="0" dirty="0">
              <a:solidFill>
                <a:schemeClr val="tx1"/>
              </a:solidFill>
            </a:endParaRPr>
          </a:p>
        </p:txBody>
      </p:sp>
      <p:sp>
        <p:nvSpPr>
          <p:cNvPr id="6" name="Slide Number Placeholder 5"/>
          <p:cNvSpPr>
            <a:spLocks noGrp="1"/>
          </p:cNvSpPr>
          <p:nvPr>
            <p:ph type="sldNum" sz="quarter" idx="17"/>
          </p:nvPr>
        </p:nvSpPr>
        <p:spPr/>
        <p:txBody>
          <a:bodyPr/>
          <a:lstStyle/>
          <a:p>
            <a:pPr>
              <a:defRPr/>
            </a:pPr>
            <a:fld id="{36B5EA5A-BC32-A742-B11B-8E7414D5B535}" type="slidenum">
              <a:rPr lang="en-US" smtClean="0"/>
              <a:t>8</a:t>
            </a:fld>
            <a:endParaRPr lang="en-US"/>
          </a:p>
        </p:txBody>
      </p:sp>
      <p:sp>
        <p:nvSpPr>
          <p:cNvPr id="11" name="Date Placeholder 10"/>
          <p:cNvSpPr>
            <a:spLocks noGrp="1"/>
          </p:cNvSpPr>
          <p:nvPr>
            <p:ph type="dt" sz="half" idx="15"/>
          </p:nvPr>
        </p:nvSpPr>
        <p:spPr/>
        <p:txBody>
          <a:bodyPr/>
          <a:lstStyle/>
          <a:p>
            <a:pPr>
              <a:defRPr/>
            </a:pPr>
            <a:r>
              <a:rPr lang="fr-FR" smtClean="0"/>
              <a:t>08/11/2022</a:t>
            </a:r>
            <a:endParaRPr lang="en-US"/>
          </a:p>
        </p:txBody>
      </p:sp>
      <p:sp>
        <p:nvSpPr>
          <p:cNvPr id="12" name="Footer Placeholder 11"/>
          <p:cNvSpPr>
            <a:spLocks noGrp="1"/>
          </p:cNvSpPr>
          <p:nvPr>
            <p:ph type="ftr" sz="quarter" idx="16"/>
          </p:nvPr>
        </p:nvSpPr>
        <p:spPr/>
        <p:txBody>
          <a:bodyPr/>
          <a:lstStyle/>
          <a:p>
            <a:pPr>
              <a:defRPr/>
            </a:pPr>
            <a:r>
              <a:rPr lang="en-GB" smtClean="0"/>
              <a:t>71st Meeting of the INTC – 8th of November 2022</a:t>
            </a:r>
            <a:endParaRPr lang="en-US"/>
          </a:p>
        </p:txBody>
      </p:sp>
      <p:pic>
        <p:nvPicPr>
          <p:cNvPr id="14" name="Picture 2"/>
          <p:cNvPicPr>
            <a:picLocks noChangeAspect="1" noChangeArrowheads="1"/>
          </p:cNvPicPr>
          <p:nvPr/>
        </p:nvPicPr>
        <p:blipFill>
          <a:blip r:embed="rId3" cstate="print"/>
          <a:srcRect/>
          <a:stretch>
            <a:fillRect/>
          </a:stretch>
        </p:blipFill>
        <p:spPr bwMode="auto">
          <a:xfrm>
            <a:off x="9916675" y="46928"/>
            <a:ext cx="2136775" cy="465137"/>
          </a:xfrm>
          <a:prstGeom prst="rect">
            <a:avLst/>
          </a:prstGeom>
          <a:noFill/>
          <a:ln w="9525">
            <a:noFill/>
            <a:miter lim="800000"/>
            <a:headEnd/>
            <a:tailEnd/>
          </a:ln>
        </p:spPr>
      </p:pic>
      <p:pic>
        <p:nvPicPr>
          <p:cNvPr id="13" name="Picture 12">
            <a:extLst>
              <a:ext uri="{FF2B5EF4-FFF2-40B4-BE49-F238E27FC236}">
                <a16:creationId xmlns:a16="http://schemas.microsoft.com/office/drawing/2014/main" id="{CC958E64-D50E-11A4-E3DC-8CC3A801BB8F}"/>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8750486" y="4292924"/>
            <a:ext cx="2762249" cy="1998940"/>
          </a:xfrm>
          <a:prstGeom prst="rect">
            <a:avLst/>
          </a:prstGeom>
        </p:spPr>
      </p:pic>
      <p:grpSp>
        <p:nvGrpSpPr>
          <p:cNvPr id="16" name="Group 15">
            <a:extLst>
              <a:ext uri="{FF2B5EF4-FFF2-40B4-BE49-F238E27FC236}">
                <a16:creationId xmlns:a16="http://schemas.microsoft.com/office/drawing/2014/main" id="{9807C353-9499-ABB7-3DF1-FE73EBC15C5B}"/>
              </a:ext>
            </a:extLst>
          </p:cNvPr>
          <p:cNvGrpSpPr/>
          <p:nvPr/>
        </p:nvGrpSpPr>
        <p:grpSpPr>
          <a:xfrm>
            <a:off x="8750485" y="2224449"/>
            <a:ext cx="2762249" cy="2068475"/>
            <a:chOff x="5422646" y="2487359"/>
            <a:chExt cx="2762249" cy="2068475"/>
          </a:xfrm>
        </p:grpSpPr>
        <p:pic>
          <p:nvPicPr>
            <p:cNvPr id="17" name="Picture 16" descr="Chart, waterfall chart&#10;&#10;Description automatically generated">
              <a:extLst>
                <a:ext uri="{FF2B5EF4-FFF2-40B4-BE49-F238E27FC236}">
                  <a16:creationId xmlns:a16="http://schemas.microsoft.com/office/drawing/2014/main" id="{219E4638-4515-65F9-256A-8D71B9A4180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422646" y="2487359"/>
              <a:ext cx="2762249" cy="2068475"/>
            </a:xfrm>
            <a:prstGeom prst="rect">
              <a:avLst/>
            </a:prstGeom>
          </p:spPr>
        </p:pic>
        <p:sp>
          <p:nvSpPr>
            <p:cNvPr id="18" name="Oval 17">
              <a:extLst>
                <a:ext uri="{FF2B5EF4-FFF2-40B4-BE49-F238E27FC236}">
                  <a16:creationId xmlns:a16="http://schemas.microsoft.com/office/drawing/2014/main" id="{B2B38527-0B1C-F201-928A-8588A50C3658}"/>
                </a:ext>
              </a:extLst>
            </p:cNvPr>
            <p:cNvSpPr/>
            <p:nvPr/>
          </p:nvSpPr>
          <p:spPr>
            <a:xfrm>
              <a:off x="6389225" y="3731034"/>
              <a:ext cx="324092" cy="4821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7" name="TextBox 6"/>
          <p:cNvSpPr txBox="1"/>
          <p:nvPr/>
        </p:nvSpPr>
        <p:spPr bwMode="auto">
          <a:xfrm>
            <a:off x="30885" y="6047377"/>
            <a:ext cx="1316386" cy="246221"/>
          </a:xfrm>
          <a:prstGeom prst="rect">
            <a:avLst/>
          </a:prstGeom>
          <a:noFill/>
        </p:spPr>
        <p:txBody>
          <a:bodyPr wrap="none" rtlCol="0">
            <a:spAutoFit/>
          </a:bodyPr>
          <a:lstStyle/>
          <a:p>
            <a:r>
              <a:rPr lang="en-US" sz="1000" dirty="0" smtClean="0"/>
              <a:t>M. Fraser (SY-ABT)</a:t>
            </a:r>
            <a:endParaRPr lang="fr-CH" sz="1000" dirty="0"/>
          </a:p>
        </p:txBody>
      </p:sp>
    </p:spTree>
    <p:extLst>
      <p:ext uri="{BB962C8B-B14F-4D97-AF65-F5344CB8AC3E}">
        <p14:creationId xmlns:p14="http://schemas.microsoft.com/office/powerpoint/2010/main" val="1394822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8" y="437133"/>
            <a:ext cx="11380812" cy="615603"/>
          </a:xfrm>
        </p:spPr>
        <p:txBody>
          <a:bodyPr/>
          <a:lstStyle/>
          <a:p>
            <a:r>
              <a:rPr lang="en-US" sz="3200" dirty="0" smtClean="0"/>
              <a:t>Machine Development: 1.7 GeV beam test (GPS)</a:t>
            </a:r>
            <a:endParaRPr lang="fr-CH" sz="3200" dirty="0"/>
          </a:p>
        </p:txBody>
      </p:sp>
      <p:sp>
        <p:nvSpPr>
          <p:cNvPr id="3" name="Text Placeholder 2"/>
          <p:cNvSpPr>
            <a:spLocks noGrp="1"/>
          </p:cNvSpPr>
          <p:nvPr>
            <p:ph type="body" idx="1"/>
          </p:nvPr>
        </p:nvSpPr>
        <p:spPr>
          <a:xfrm>
            <a:off x="119336" y="1108772"/>
            <a:ext cx="11934114" cy="668337"/>
          </a:xfrm>
        </p:spPr>
        <p:txBody>
          <a:bodyPr/>
          <a:lstStyle/>
          <a:p>
            <a:pPr marL="342900" indent="-342900">
              <a:spcBef>
                <a:spcPts val="600"/>
              </a:spcBef>
              <a:spcAft>
                <a:spcPts val="0"/>
              </a:spcAft>
              <a:buFont typeface="Arial" panose="020B0604020202020204" pitchFamily="34" charset="0"/>
              <a:buChar char="•"/>
            </a:pPr>
            <a:r>
              <a:rPr lang="en-GB" b="0" dirty="0" smtClean="0">
                <a:solidFill>
                  <a:schemeClr val="tx1"/>
                </a:solidFill>
              </a:rPr>
              <a:t>Measurements in August: </a:t>
            </a:r>
            <a:r>
              <a:rPr lang="en-GB" b="0" dirty="0" err="1" smtClean="0">
                <a:solidFill>
                  <a:schemeClr val="tx1"/>
                </a:solidFill>
              </a:rPr>
              <a:t>UCx</a:t>
            </a:r>
            <a:r>
              <a:rPr lang="en-GB" b="0" dirty="0" smtClean="0">
                <a:solidFill>
                  <a:schemeClr val="tx1"/>
                </a:solidFill>
              </a:rPr>
              <a:t> target </a:t>
            </a:r>
            <a:r>
              <a:rPr lang="en-GB" b="0" dirty="0">
                <a:solidFill>
                  <a:schemeClr val="tx1"/>
                </a:solidFill>
              </a:rPr>
              <a:t>+ Ta-surface (MK1) ion </a:t>
            </a:r>
            <a:r>
              <a:rPr lang="en-GB" b="0" dirty="0" smtClean="0">
                <a:solidFill>
                  <a:schemeClr val="tx1"/>
                </a:solidFill>
              </a:rPr>
              <a:t>source. Many surface ionized species of interest (large mass range). Four different laser ionization schemes</a:t>
            </a:r>
          </a:p>
          <a:p>
            <a:pPr marL="342900" indent="-342900">
              <a:spcBef>
                <a:spcPts val="600"/>
              </a:spcBef>
              <a:spcAft>
                <a:spcPts val="0"/>
              </a:spcAft>
              <a:buFont typeface="Arial" panose="020B0604020202020204" pitchFamily="34" charset="0"/>
              <a:buChar char="•"/>
            </a:pPr>
            <a:r>
              <a:rPr lang="en-GB" b="0" dirty="0">
                <a:solidFill>
                  <a:schemeClr val="tx1"/>
                </a:solidFill>
              </a:rPr>
              <a:t>Measurements in October: </a:t>
            </a:r>
            <a:r>
              <a:rPr lang="en-GB" b="0" dirty="0" err="1">
                <a:solidFill>
                  <a:schemeClr val="tx1"/>
                </a:solidFill>
              </a:rPr>
              <a:t>LaCx</a:t>
            </a:r>
            <a:r>
              <a:rPr lang="en-GB" b="0" dirty="0">
                <a:solidFill>
                  <a:schemeClr val="tx1"/>
                </a:solidFill>
              </a:rPr>
              <a:t> target + Ta-surface (MK1) ion source + Sn laser ionization)</a:t>
            </a:r>
          </a:p>
          <a:p>
            <a:pPr marL="342900" indent="-342900">
              <a:spcBef>
                <a:spcPts val="600"/>
              </a:spcBef>
              <a:spcAft>
                <a:spcPts val="0"/>
              </a:spcAft>
              <a:buFont typeface="Arial" panose="020B0604020202020204" pitchFamily="34" charset="0"/>
              <a:buChar char="•"/>
            </a:pPr>
            <a:r>
              <a:rPr lang="en-GB" b="0" dirty="0" smtClean="0">
                <a:solidFill>
                  <a:schemeClr val="tx1"/>
                </a:solidFill>
              </a:rPr>
              <a:t>Analysis ongoing (lot of data collected) but preliminary results confirm the gains using 1.7 GeV for several isotopes of interest</a:t>
            </a:r>
          </a:p>
          <a:p>
            <a:pPr marL="342900" indent="-342900">
              <a:spcBef>
                <a:spcPts val="600"/>
              </a:spcBef>
              <a:spcAft>
                <a:spcPts val="0"/>
              </a:spcAft>
              <a:buFont typeface="Arial" panose="020B0604020202020204" pitchFamily="34" charset="0"/>
              <a:buChar char="•"/>
            </a:pPr>
            <a:r>
              <a:rPr lang="en-GB" b="0" dirty="0" smtClean="0">
                <a:solidFill>
                  <a:schemeClr val="tx1"/>
                </a:solidFill>
              </a:rPr>
              <a:t>Results agree well with MC calculations (extrapolations for 2.0 GeV)</a:t>
            </a:r>
          </a:p>
          <a:p>
            <a:pPr marL="342900" indent="-342900">
              <a:spcBef>
                <a:spcPts val="600"/>
              </a:spcBef>
              <a:spcAft>
                <a:spcPts val="0"/>
              </a:spcAft>
              <a:buFont typeface="Arial" panose="020B0604020202020204" pitchFamily="34" charset="0"/>
              <a:buChar char="•"/>
            </a:pPr>
            <a:r>
              <a:rPr lang="en-GB" dirty="0" smtClean="0">
                <a:solidFill>
                  <a:schemeClr val="tx1"/>
                </a:solidFill>
              </a:rPr>
              <a:t>Future:</a:t>
            </a:r>
            <a:r>
              <a:rPr lang="en-GB" b="0" dirty="0" smtClean="0">
                <a:solidFill>
                  <a:schemeClr val="tx1"/>
                </a:solidFill>
              </a:rPr>
              <a:t> </a:t>
            </a:r>
          </a:p>
          <a:p>
            <a:pPr marL="800100" lvl="1" indent="-342900">
              <a:spcBef>
                <a:spcPts val="600"/>
              </a:spcBef>
              <a:spcAft>
                <a:spcPts val="0"/>
              </a:spcAft>
              <a:buFont typeface="Arial" panose="020B0604020202020204" pitchFamily="34" charset="0"/>
              <a:buChar char="•"/>
            </a:pPr>
            <a:r>
              <a:rPr lang="en-GB" b="0" dirty="0" smtClean="0">
                <a:solidFill>
                  <a:schemeClr val="tx1"/>
                </a:solidFill>
              </a:rPr>
              <a:t>Data analysis from present </a:t>
            </a:r>
            <a:r>
              <a:rPr lang="en-GB" b="0" dirty="0" err="1" smtClean="0">
                <a:solidFill>
                  <a:schemeClr val="tx1"/>
                </a:solidFill>
              </a:rPr>
              <a:t>beamtime</a:t>
            </a:r>
            <a:endParaRPr lang="en-GB" b="0" dirty="0" smtClean="0">
              <a:solidFill>
                <a:schemeClr val="tx1"/>
              </a:solidFill>
            </a:endParaRPr>
          </a:p>
          <a:p>
            <a:pPr marL="800100" lvl="1" indent="-342900">
              <a:spcBef>
                <a:spcPts val="600"/>
              </a:spcBef>
              <a:spcAft>
                <a:spcPts val="0"/>
              </a:spcAft>
              <a:buFont typeface="Arial" panose="020B0604020202020204" pitchFamily="34" charset="0"/>
              <a:buChar char="•"/>
            </a:pPr>
            <a:r>
              <a:rPr lang="en-GB" b="0" dirty="0" smtClean="0">
                <a:solidFill>
                  <a:schemeClr val="tx1"/>
                </a:solidFill>
              </a:rPr>
              <a:t>Explore other regions of the nuclear chart</a:t>
            </a:r>
          </a:p>
          <a:p>
            <a:pPr marL="800100" lvl="1" indent="-342900">
              <a:spcBef>
                <a:spcPts val="600"/>
              </a:spcBef>
              <a:spcAft>
                <a:spcPts val="0"/>
              </a:spcAft>
              <a:buFont typeface="Arial" panose="020B0604020202020204" pitchFamily="34" charset="0"/>
              <a:buChar char="•"/>
            </a:pPr>
            <a:r>
              <a:rPr lang="en-GB" b="0" dirty="0" smtClean="0">
                <a:solidFill>
                  <a:schemeClr val="tx1"/>
                </a:solidFill>
              </a:rPr>
              <a:t>Further study proton beam transport to ISOLDE</a:t>
            </a:r>
          </a:p>
          <a:p>
            <a:pPr marL="800100" lvl="1" indent="-342900">
              <a:spcBef>
                <a:spcPts val="600"/>
              </a:spcBef>
              <a:spcAft>
                <a:spcPts val="0"/>
              </a:spcAft>
              <a:buFont typeface="Arial" panose="020B0604020202020204" pitchFamily="34" charset="0"/>
              <a:buChar char="•"/>
            </a:pPr>
            <a:endParaRPr lang="en-GB" b="0" dirty="0" smtClean="0">
              <a:solidFill>
                <a:schemeClr val="tx1"/>
              </a:solidFill>
            </a:endParaRPr>
          </a:p>
          <a:p>
            <a:pPr marL="342900" indent="-342900">
              <a:spcBef>
                <a:spcPts val="600"/>
              </a:spcBef>
              <a:spcAft>
                <a:spcPts val="0"/>
              </a:spcAft>
              <a:buFont typeface="Arial" panose="020B0604020202020204" pitchFamily="34" charset="0"/>
              <a:buChar char="•"/>
            </a:pPr>
            <a:endParaRPr lang="en-GB" b="0" dirty="0" smtClean="0">
              <a:solidFill>
                <a:schemeClr val="tx1"/>
              </a:solidFill>
            </a:endParaRPr>
          </a:p>
          <a:p>
            <a:pPr marL="342900" indent="-342900">
              <a:spcBef>
                <a:spcPts val="600"/>
              </a:spcBef>
              <a:spcAft>
                <a:spcPts val="0"/>
              </a:spcAft>
              <a:buFont typeface="Arial" panose="020B0604020202020204" pitchFamily="34" charset="0"/>
              <a:buChar char="•"/>
            </a:pPr>
            <a:endParaRPr lang="fr-CH" b="0" dirty="0">
              <a:solidFill>
                <a:schemeClr val="tx1"/>
              </a:solidFill>
            </a:endParaRPr>
          </a:p>
        </p:txBody>
      </p:sp>
      <p:sp>
        <p:nvSpPr>
          <p:cNvPr id="6" name="Slide Number Placeholder 5"/>
          <p:cNvSpPr>
            <a:spLocks noGrp="1"/>
          </p:cNvSpPr>
          <p:nvPr>
            <p:ph type="sldNum" sz="quarter" idx="17"/>
          </p:nvPr>
        </p:nvSpPr>
        <p:spPr/>
        <p:txBody>
          <a:bodyPr/>
          <a:lstStyle/>
          <a:p>
            <a:pPr>
              <a:defRPr/>
            </a:pPr>
            <a:fld id="{36B5EA5A-BC32-A742-B11B-8E7414D5B535}" type="slidenum">
              <a:rPr lang="en-US" smtClean="0"/>
              <a:t>9</a:t>
            </a:fld>
            <a:endParaRPr lang="en-US"/>
          </a:p>
        </p:txBody>
      </p:sp>
      <p:sp>
        <p:nvSpPr>
          <p:cNvPr id="11" name="Date Placeholder 10"/>
          <p:cNvSpPr>
            <a:spLocks noGrp="1"/>
          </p:cNvSpPr>
          <p:nvPr>
            <p:ph type="dt" sz="half" idx="15"/>
          </p:nvPr>
        </p:nvSpPr>
        <p:spPr/>
        <p:txBody>
          <a:bodyPr/>
          <a:lstStyle/>
          <a:p>
            <a:pPr>
              <a:defRPr/>
            </a:pPr>
            <a:r>
              <a:rPr lang="fr-FR" smtClean="0"/>
              <a:t>08/11/2022</a:t>
            </a:r>
            <a:endParaRPr lang="en-US"/>
          </a:p>
        </p:txBody>
      </p:sp>
      <p:sp>
        <p:nvSpPr>
          <p:cNvPr id="12" name="Footer Placeholder 11"/>
          <p:cNvSpPr>
            <a:spLocks noGrp="1"/>
          </p:cNvSpPr>
          <p:nvPr>
            <p:ph type="ftr" sz="quarter" idx="16"/>
          </p:nvPr>
        </p:nvSpPr>
        <p:spPr/>
        <p:txBody>
          <a:bodyPr/>
          <a:lstStyle/>
          <a:p>
            <a:pPr>
              <a:defRPr/>
            </a:pPr>
            <a:r>
              <a:rPr lang="en-GB" smtClean="0"/>
              <a:t>71st Meeting of the INTC – 8th of November 2022</a:t>
            </a:r>
            <a:endParaRPr lang="en-US"/>
          </a:p>
        </p:txBody>
      </p:sp>
      <p:pic>
        <p:nvPicPr>
          <p:cNvPr id="14" name="Picture 2"/>
          <p:cNvPicPr>
            <a:picLocks noChangeAspect="1" noChangeArrowheads="1"/>
          </p:cNvPicPr>
          <p:nvPr/>
        </p:nvPicPr>
        <p:blipFill>
          <a:blip r:embed="rId2" cstate="print"/>
          <a:srcRect/>
          <a:stretch>
            <a:fillRect/>
          </a:stretch>
        </p:blipFill>
        <p:spPr bwMode="auto">
          <a:xfrm>
            <a:off x="9916675" y="46928"/>
            <a:ext cx="2136775" cy="465137"/>
          </a:xfrm>
          <a:prstGeom prst="rect">
            <a:avLst/>
          </a:prstGeom>
          <a:noFill/>
          <a:ln w="9525">
            <a:noFill/>
            <a:miter lim="800000"/>
            <a:headEnd/>
            <a:tailEnd/>
          </a:ln>
        </p:spPr>
      </p:pic>
      <p:sp>
        <p:nvSpPr>
          <p:cNvPr id="15" name="TextBox 14"/>
          <p:cNvSpPr txBox="1"/>
          <p:nvPr/>
        </p:nvSpPr>
        <p:spPr bwMode="auto">
          <a:xfrm>
            <a:off x="2711624" y="5683627"/>
            <a:ext cx="6391493" cy="369332"/>
          </a:xfrm>
          <a:prstGeom prst="rect">
            <a:avLst/>
          </a:prstGeom>
          <a:noFill/>
        </p:spPr>
        <p:txBody>
          <a:bodyPr wrap="none" rtlCol="0">
            <a:spAutoFit/>
          </a:bodyPr>
          <a:lstStyle/>
          <a:p>
            <a:r>
              <a:rPr lang="en-US" dirty="0" smtClean="0">
                <a:solidFill>
                  <a:srgbClr val="00B050"/>
                </a:solidFill>
              </a:rPr>
              <a:t>Presentation in the ISOLDE Users Workshop end of the year</a:t>
            </a:r>
            <a:endParaRPr lang="fr-CH" dirty="0">
              <a:solidFill>
                <a:srgbClr val="00B050"/>
              </a:solidFill>
            </a:endParaRPr>
          </a:p>
        </p:txBody>
      </p:sp>
    </p:spTree>
    <p:extLst>
      <p:ext uri="{BB962C8B-B14F-4D97-AF65-F5344CB8AC3E}">
        <p14:creationId xmlns:p14="http://schemas.microsoft.com/office/powerpoint/2010/main" val="28564463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1642D3C01287B4394D2EB50E725BA72" ma:contentTypeVersion="0" ma:contentTypeDescription="Create a new document." ma:contentTypeScope="" ma:versionID="46bad4e6e135bb73b871e343f509b01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20A14D0-225C-42CC-B73E-58FC2FEE0F4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A15AE4A8-7242-48AB-BE2C-E1126E7F7784}">
  <ds:schemaRefs>
    <ds:schemaRef ds:uri="http://schemas.microsoft.com/sharepoint/v3/contenttype/forms"/>
  </ds:schemaRefs>
</ds:datastoreItem>
</file>

<file path=customXml/itemProps3.xml><?xml version="1.0" encoding="utf-8"?>
<ds:datastoreItem xmlns:ds="http://schemas.openxmlformats.org/officeDocument/2006/customXml" ds:itemID="{BF5D0817-F952-43E6-9AD0-1B83CCCA73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SY PowerPoint template</Template>
  <TotalTime>4331</TotalTime>
  <Words>983</Words>
  <Application>Microsoft Office PowerPoint</Application>
  <DocSecurity>0</DocSecurity>
  <PresentationFormat>Widescreen</PresentationFormat>
  <Paragraphs>127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ISOLDE Technical Report  71st Meeting of the INTC – 8th November 2022 </vt:lpstr>
      <vt:lpstr>Outline</vt:lpstr>
      <vt:lpstr>ISOLDE 2022 Schedule</vt:lpstr>
      <vt:lpstr>REX-HIE ISOLDE Linac restart</vt:lpstr>
      <vt:lpstr>REX-HIE ISOLDE Linac restart and operation</vt:lpstr>
      <vt:lpstr>REX-HIE ISOLDE Linac restart and operation</vt:lpstr>
      <vt:lpstr>Machine Development: 1.7 GeV beam test (GPS)</vt:lpstr>
      <vt:lpstr>Machine Development: 1.7 GeV beam test (GPS)</vt:lpstr>
      <vt:lpstr>Machine Development: 1.7 GeV beam test (GPS)</vt:lpstr>
      <vt:lpstr>Update on target production</vt:lpstr>
      <vt:lpstr>Closing the target lifecycle (disposal)</vt:lpstr>
      <vt:lpstr>Conclusions and Perspectives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Marco Calviani</dc:creator>
  <cp:keywords/>
  <dc:description/>
  <cp:lastModifiedBy>Joachim Vollaire</cp:lastModifiedBy>
  <cp:revision>423</cp:revision>
  <dcterms:created xsi:type="dcterms:W3CDTF">2021-11-08T12:53:02Z</dcterms:created>
  <dcterms:modified xsi:type="dcterms:W3CDTF">2022-11-08T08:52:37Z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0x010100A1642D3C01287B4394D2EB50E725BA72</vt:lpwstr>
  </property>
</Properties>
</file>