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vml" ContentType="application/vnd.openxmlformats-officedocument.vmlDrawing"/>
  <Default Extension="wdp" ContentType="image/vnd.ms-photo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 autoCompressPictures="0">
  <p:sldMasterIdLst>
    <p:sldMasterId id="2147483648" r:id="rId1"/>
    <p:sldMasterId id="2147483661" r:id="rId2"/>
    <p:sldMasterId id="2147483674" r:id="rId3"/>
  </p:sldMasterIdLst>
  <p:notesMasterIdLst>
    <p:notesMasterId r:id="rId31"/>
  </p:notesMasterIdLst>
  <p:handoutMasterIdLst>
    <p:handoutMasterId r:id="rId32"/>
  </p:handoutMasterIdLst>
  <p:sldIdLst>
    <p:sldId id="256" r:id="rId4"/>
    <p:sldId id="274" r:id="rId5"/>
    <p:sldId id="309" r:id="rId6"/>
    <p:sldId id="310" r:id="rId7"/>
    <p:sldId id="311" r:id="rId8"/>
    <p:sldId id="276" r:id="rId9"/>
    <p:sldId id="280" r:id="rId10"/>
    <p:sldId id="324" r:id="rId11"/>
    <p:sldId id="325" r:id="rId12"/>
    <p:sldId id="328" r:id="rId13"/>
    <p:sldId id="329" r:id="rId14"/>
    <p:sldId id="343" r:id="rId15"/>
    <p:sldId id="330" r:id="rId16"/>
    <p:sldId id="283" r:id="rId17"/>
    <p:sldId id="322" r:id="rId18"/>
    <p:sldId id="284" r:id="rId19"/>
    <p:sldId id="312" r:id="rId20"/>
    <p:sldId id="285" r:id="rId21"/>
    <p:sldId id="342" r:id="rId22"/>
    <p:sldId id="294" r:id="rId23"/>
    <p:sldId id="295" r:id="rId24"/>
    <p:sldId id="296" r:id="rId25"/>
    <p:sldId id="344" r:id="rId26"/>
    <p:sldId id="320" r:id="rId27"/>
    <p:sldId id="345" r:id="rId28"/>
    <p:sldId id="347" r:id="rId29"/>
    <p:sldId id="348" r:id="rId30"/>
  </p:sldIdLst>
  <p:sldSz cx="9144000" cy="6858000" type="screen4x3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486"/>
    <p:restoredTop sz="96065"/>
  </p:normalViewPr>
  <p:slideViewPr>
    <p:cSldViewPr snapToGrid="0" snapToObjects="1">
      <p:cViewPr>
        <p:scale>
          <a:sx n="77" d="100"/>
          <a:sy n="77" d="100"/>
        </p:scale>
        <p:origin x="1680" y="1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viewProps" Target="view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theme" Target="theme/theme1.xml"/><Relationship Id="rId8" Type="http://schemas.openxmlformats.org/officeDocument/2006/relationships/slide" Target="slides/slide5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29.wmf"/><Relationship Id="rId2" Type="http://schemas.openxmlformats.org/officeDocument/2006/relationships/image" Target="../media/image28.wmf"/><Relationship Id="rId1" Type="http://schemas.openxmlformats.org/officeDocument/2006/relationships/image" Target="../media/image27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E41122-16FC-6540-A5E2-58C98E5E9E1D}" type="datetimeFigureOut">
              <a:rPr lang="es-ES" smtClean="0"/>
              <a:t>4/11/22</a:t>
            </a:fld>
            <a:endParaRPr lang="en-U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138DC6-06BF-554C-8035-EDED8E054D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610783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E7D5BB-E69F-D045-A509-BEBDC7DE5F76}" type="datetimeFigureOut">
              <a:rPr lang="es-ES" smtClean="0"/>
              <a:t>4/11/22</a:t>
            </a:fld>
            <a:endParaRPr lang="en-U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F12C89-823B-1B47-898F-B7BDD88906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89307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E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F12C89-823B-1B47-898F-B7BDD8890631}" type="slidenum">
              <a:rPr lang="en-US" smtClean="0"/>
              <a:t>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71527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E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F12C89-823B-1B47-898F-B7BDD889063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65394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E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F12C89-823B-1B47-898F-B7BDD8890631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57964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6E52F08-78F5-FB4A-B6AD-B177D5505248}" type="slidenum">
              <a:rPr lang="en-GB">
                <a:solidFill>
                  <a:prstClr val="black"/>
                </a:solidFill>
              </a:rPr>
              <a:pPr/>
              <a:t>19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778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778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11B62E4-6BE4-3742-A837-0C46C687FBDD}" type="slidenum">
              <a:rPr lang="en-GB">
                <a:solidFill>
                  <a:prstClr val="black"/>
                </a:solidFill>
              </a:rPr>
              <a:pPr/>
              <a:t>20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798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798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_tradnl"/>
              <a:t>Clic para editar título</a:t>
            </a:r>
            <a:endParaRPr lang="en-U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/>
              <a:t>Haga clic para modificar el estilo de subtítulo del patrón</a:t>
            </a:r>
            <a:endParaRPr lang="en-U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8343900" y="0"/>
            <a:ext cx="800100" cy="365125"/>
          </a:xfrm>
          <a:prstGeom prst="rect">
            <a:avLst/>
          </a:prstGeom>
        </p:spPr>
        <p:txBody>
          <a:bodyPr/>
          <a:lstStyle>
            <a:lvl1pPr algn="ctr"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84E01CF3-9A77-AD40-9036-BD8253FC537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Marcador de fecha 3">
            <a:extLst>
              <a:ext uri="{FF2B5EF4-FFF2-40B4-BE49-F238E27FC236}">
                <a16:creationId xmlns:a16="http://schemas.microsoft.com/office/drawing/2014/main" id="{5B64CCDC-A7B3-9947-9E41-A2460EF76D1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1560" y="6494897"/>
            <a:ext cx="1264227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B36812D0-3DAE-2D41-B565-917D3C7CC940}" type="datetime1">
              <a:rPr lang="es-ES_tradnl" smtClean="0"/>
              <a:t>8/11/22</a:t>
            </a:fld>
            <a:endParaRPr lang="en-US" dirty="0"/>
          </a:p>
        </p:txBody>
      </p:sp>
      <p:sp>
        <p:nvSpPr>
          <p:cNvPr id="8" name="Marcador de pie de página 4">
            <a:extLst>
              <a:ext uri="{FF2B5EF4-FFF2-40B4-BE49-F238E27FC236}">
                <a16:creationId xmlns:a16="http://schemas.microsoft.com/office/drawing/2014/main" id="{62F0872E-00AA-304F-8F12-9AEF159D2A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498017" y="6494896"/>
            <a:ext cx="16764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cs-CZ" dirty="0"/>
              <a:t>E. </a:t>
            </a:r>
            <a:r>
              <a:rPr lang="cs-CZ" dirty="0" err="1"/>
              <a:t>Nácher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67811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n-U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>
          <a:xfrm>
            <a:off x="454662" y="6356350"/>
            <a:ext cx="1031238" cy="365125"/>
          </a:xfrm>
          <a:prstGeom prst="rect">
            <a:avLst/>
          </a:prstGeom>
        </p:spPr>
        <p:txBody>
          <a:bodyPr/>
          <a:lstStyle/>
          <a:p>
            <a:fld id="{0522FCFE-F7A6-A546-B8F9-C755E7CAD2E3}" type="datetime1">
              <a:rPr lang="es-ES_tradnl" smtClean="0"/>
              <a:t>8/11/22</a:t>
            </a:fld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18034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cs-CZ"/>
              <a:t>E. Nácher</a:t>
            </a:r>
            <a:endParaRPr lang="en-U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50165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4E01CF3-9A77-AD40-9036-BD8253FC53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80295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_tradnl"/>
              <a:t>Clic para editar título</a:t>
            </a:r>
            <a:endParaRPr lang="en-U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>
          <a:xfrm>
            <a:off x="454662" y="6356350"/>
            <a:ext cx="1031238" cy="365125"/>
          </a:xfrm>
          <a:prstGeom prst="rect">
            <a:avLst/>
          </a:prstGeom>
        </p:spPr>
        <p:txBody>
          <a:bodyPr/>
          <a:lstStyle/>
          <a:p>
            <a:fld id="{407302F7-DBE8-0E48-9DDC-DF6F956F0098}" type="datetime1">
              <a:rPr lang="es-ES_tradnl" smtClean="0"/>
              <a:t>8/11/22</a:t>
            </a:fld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18034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cs-CZ"/>
              <a:t>E. Nácher</a:t>
            </a:r>
            <a:endParaRPr lang="en-U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50165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4E01CF3-9A77-AD40-9036-BD8253FC53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041589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76400"/>
            <a:ext cx="7772400" cy="18288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/>
              <a:t>Haga clic para cambiar el estilo de título	</a:t>
            </a:r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charset="0"/>
              <a:buNone/>
              <a:defRPr/>
            </a:lvl1pPr>
          </a:lstStyle>
          <a:p>
            <a:pPr lvl="0"/>
            <a:r>
              <a:rPr lang="en-GB" noProof="0"/>
              <a:t>Haga clic para modificar el estilo de subtítulo del patrón</a:t>
            </a:r>
          </a:p>
        </p:txBody>
      </p:sp>
      <p:sp>
        <p:nvSpPr>
          <p:cNvPr id="69636" name="Rectangle 4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fld id="{0F8BF510-3F57-8147-B203-013319211C8D}" type="datetime1">
              <a:rPr lang="es-ES_tradnl" smtClean="0">
                <a:solidFill>
                  <a:srgbClr val="FFFFFF"/>
                </a:solidFill>
              </a:rPr>
              <a:t>8/11/22</a:t>
            </a:fld>
            <a:endParaRPr lang="en-GB">
              <a:solidFill>
                <a:srgbClr val="FFFFFF"/>
              </a:solidFill>
            </a:endParaRPr>
          </a:p>
        </p:txBody>
      </p:sp>
      <p:sp>
        <p:nvSpPr>
          <p:cNvPr id="69637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>
                <a:solidFill>
                  <a:srgbClr val="FFFFFF"/>
                </a:solidFill>
              </a:rPr>
              <a:t>E. Nácher</a:t>
            </a:r>
          </a:p>
        </p:txBody>
      </p:sp>
      <p:sp>
        <p:nvSpPr>
          <p:cNvPr id="69638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F4D92496-DC44-AC4A-83F7-FF2E1F1F9C3C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18389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n-U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127B41A-936C-5340-B866-44821C775C17}" type="datetime1">
              <a:rPr lang="es-ES_tradnl" smtClean="0">
                <a:solidFill>
                  <a:srgbClr val="FFFFFF"/>
                </a:solidFill>
              </a:rPr>
              <a:t>8/11/22</a:t>
            </a:fld>
            <a:endParaRPr lang="en-GB">
              <a:solidFill>
                <a:srgbClr val="FFFFFF"/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>
                <a:solidFill>
                  <a:srgbClr val="FFFFFF"/>
                </a:solidFill>
              </a:rPr>
              <a:t>E. Nácher</a:t>
            </a: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FBA5E8-2F85-D948-BBF1-080F84A1724C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192010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/>
              <a:t>Clic para editar título</a:t>
            </a:r>
            <a:endParaRPr lang="en-U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CCF0A7C-7538-8942-AD0A-ED2BA2E39059}" type="datetime1">
              <a:rPr lang="es-ES_tradnl" smtClean="0">
                <a:solidFill>
                  <a:srgbClr val="FFFFFF"/>
                </a:solidFill>
              </a:rPr>
              <a:t>8/11/22</a:t>
            </a:fld>
            <a:endParaRPr lang="en-GB">
              <a:solidFill>
                <a:srgbClr val="FFFFFF"/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>
                <a:solidFill>
                  <a:srgbClr val="FFFFFF"/>
                </a:solidFill>
              </a:rPr>
              <a:t>E. Nácher</a:t>
            </a: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BE423F-C181-9944-BF6C-4E2C1DBBB5F2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73476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n-U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2A27081-83C1-EE4C-8759-84765648F0AB}" type="datetime1">
              <a:rPr lang="es-ES_tradnl" smtClean="0">
                <a:solidFill>
                  <a:srgbClr val="FFFFFF"/>
                </a:solidFill>
              </a:rPr>
              <a:t>8/11/22</a:t>
            </a:fld>
            <a:endParaRPr lang="en-GB">
              <a:solidFill>
                <a:srgbClr val="FFFFFF"/>
              </a:solidFill>
            </a:endParaRP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>
                <a:solidFill>
                  <a:srgbClr val="FFFFFF"/>
                </a:solidFill>
              </a:rPr>
              <a:t>E. Nácher</a:t>
            </a:r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2BF479-7BBA-2049-BE2F-19BAE5AF6852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467710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_tradnl"/>
              <a:t>Clic para editar título</a:t>
            </a:r>
            <a:endParaRPr lang="en-U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EC769F3-50AD-C940-8CC7-C804E0F04ED1}" type="datetime1">
              <a:rPr lang="es-ES_tradnl" smtClean="0">
                <a:solidFill>
                  <a:srgbClr val="FFFFFF"/>
                </a:solidFill>
              </a:rPr>
              <a:t>8/11/22</a:t>
            </a:fld>
            <a:endParaRPr lang="en-GB">
              <a:solidFill>
                <a:srgbClr val="FFFFFF"/>
              </a:solidFill>
            </a:endParaRPr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>
                <a:solidFill>
                  <a:srgbClr val="FFFFFF"/>
                </a:solidFill>
              </a:rPr>
              <a:t>E. Nácher</a:t>
            </a:r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58EF73-0919-F940-8806-80AF2DE00239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805824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n-U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A9CE170-F2C0-2B49-9A5E-882A0D9E1F96}" type="datetime1">
              <a:rPr lang="es-ES_tradnl" smtClean="0">
                <a:solidFill>
                  <a:srgbClr val="FFFFFF"/>
                </a:solidFill>
              </a:rPr>
              <a:t>8/11/22</a:t>
            </a:fld>
            <a:endParaRPr lang="en-GB">
              <a:solidFill>
                <a:srgbClr val="FFFFFF"/>
              </a:solidFill>
            </a:endParaRP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>
                <a:solidFill>
                  <a:srgbClr val="FFFFFF"/>
                </a:solidFill>
              </a:rPr>
              <a:t>E. Nácher</a:t>
            </a:r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BF3380-50FE-4047-B361-08A80157A56C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972722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0589A00-8E1C-484F-86C5-3D3631F0F343}" type="datetime1">
              <a:rPr lang="es-ES_tradnl" smtClean="0">
                <a:solidFill>
                  <a:srgbClr val="FFFFFF"/>
                </a:solidFill>
              </a:rPr>
              <a:t>8/11/22</a:t>
            </a:fld>
            <a:endParaRPr lang="en-GB">
              <a:solidFill>
                <a:srgbClr val="FFFFFF"/>
              </a:solidFill>
            </a:endParaRPr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>
                <a:solidFill>
                  <a:srgbClr val="FFFFFF"/>
                </a:solidFill>
              </a:rPr>
              <a:t>E. Nácher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C7A5FB-AF63-A24C-908D-32E84D797BCA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07473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/>
              <a:t>Clic para editar título</a:t>
            </a:r>
            <a:endParaRPr lang="en-U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F1D91B1-C07C-A145-8E2F-6FD2D0C4D7B1}" type="datetime1">
              <a:rPr lang="es-ES_tradnl" smtClean="0">
                <a:solidFill>
                  <a:srgbClr val="FFFFFF"/>
                </a:solidFill>
              </a:rPr>
              <a:t>8/11/22</a:t>
            </a:fld>
            <a:endParaRPr lang="en-GB">
              <a:solidFill>
                <a:srgbClr val="FFFFFF"/>
              </a:solidFill>
            </a:endParaRP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>
                <a:solidFill>
                  <a:srgbClr val="FFFFFF"/>
                </a:solidFill>
              </a:rPr>
              <a:t>E. Nácher</a:t>
            </a:r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4AFC29-984D-1E43-8D15-51771D058574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90187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fecha 3">
            <a:extLst>
              <a:ext uri="{FF2B5EF4-FFF2-40B4-BE49-F238E27FC236}">
                <a16:creationId xmlns:a16="http://schemas.microsoft.com/office/drawing/2014/main" id="{95C3FB48-9079-934C-84A0-C8709A37C76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1560" y="6494897"/>
            <a:ext cx="1264227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B36812D0-3DAE-2D41-B565-917D3C7CC940}" type="datetime1">
              <a:rPr lang="es-ES_tradnl" smtClean="0"/>
              <a:t>8/11/22</a:t>
            </a:fld>
            <a:endParaRPr lang="en-US" dirty="0"/>
          </a:p>
        </p:txBody>
      </p:sp>
      <p:sp>
        <p:nvSpPr>
          <p:cNvPr id="8" name="Marcador de pie de página 4">
            <a:extLst>
              <a:ext uri="{FF2B5EF4-FFF2-40B4-BE49-F238E27FC236}">
                <a16:creationId xmlns:a16="http://schemas.microsoft.com/office/drawing/2014/main" id="{B7B53C20-E2B8-0A46-886E-751811303B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498017" y="6494896"/>
            <a:ext cx="16764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cs-CZ" dirty="0"/>
              <a:t>E. </a:t>
            </a:r>
            <a:r>
              <a:rPr lang="cs-CZ" dirty="0" err="1"/>
              <a:t>Nácher</a:t>
            </a:r>
            <a:endParaRPr lang="en-US" dirty="0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n-U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/>
          </a:p>
        </p:txBody>
      </p:sp>
      <p:sp>
        <p:nvSpPr>
          <p:cNvPr id="9" name="Marcador de número de diapositiva 5">
            <a:extLst>
              <a:ext uri="{FF2B5EF4-FFF2-40B4-BE49-F238E27FC236}">
                <a16:creationId xmlns:a16="http://schemas.microsoft.com/office/drawing/2014/main" id="{D08024B1-F415-BE41-A375-A661D42828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43900" y="0"/>
            <a:ext cx="800100" cy="365125"/>
          </a:xfrm>
          <a:prstGeom prst="rect">
            <a:avLst/>
          </a:prstGeom>
        </p:spPr>
        <p:txBody>
          <a:bodyPr/>
          <a:lstStyle>
            <a:lvl1pPr algn="ctr"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84E01CF3-9A77-AD40-9036-BD8253FC537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249715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/>
              <a:t>Clic para editar título</a:t>
            </a:r>
            <a:endParaRPr lang="en-U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55F3933-6D65-9242-B480-9E2A43160C8F}" type="datetime1">
              <a:rPr lang="es-ES_tradnl" smtClean="0">
                <a:solidFill>
                  <a:srgbClr val="FFFFFF"/>
                </a:solidFill>
              </a:rPr>
              <a:t>8/11/22</a:t>
            </a:fld>
            <a:endParaRPr lang="en-GB">
              <a:solidFill>
                <a:srgbClr val="FFFFFF"/>
              </a:solidFill>
            </a:endParaRP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>
                <a:solidFill>
                  <a:srgbClr val="FFFFFF"/>
                </a:solidFill>
              </a:rPr>
              <a:t>E. Nácher</a:t>
            </a:r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6A8D80-6E4C-AD4E-A96D-A00FE7D2D599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535429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n-U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8C87498-F608-B94A-9AA1-DC8A02DE068E}" type="datetime1">
              <a:rPr lang="es-ES_tradnl" smtClean="0">
                <a:solidFill>
                  <a:srgbClr val="FFFFFF"/>
                </a:solidFill>
              </a:rPr>
              <a:t>8/11/22</a:t>
            </a:fld>
            <a:endParaRPr lang="en-GB">
              <a:solidFill>
                <a:srgbClr val="FFFFFF"/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>
                <a:solidFill>
                  <a:srgbClr val="FFFFFF"/>
                </a:solidFill>
              </a:rPr>
              <a:t>E. Nácher</a:t>
            </a: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BC2B58-D3CA-2445-BAD4-5ECF8091E27A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302667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381000"/>
            <a:ext cx="2057400" cy="5715000"/>
          </a:xfrm>
        </p:spPr>
        <p:txBody>
          <a:bodyPr vert="eaVert"/>
          <a:lstStyle/>
          <a:p>
            <a:r>
              <a:rPr lang="es-ES_tradnl"/>
              <a:t>Clic para editar título</a:t>
            </a:r>
            <a:endParaRPr lang="en-U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019800" cy="5715000"/>
          </a:xfrm>
        </p:spPr>
        <p:txBody>
          <a:bodyPr vert="eaVert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E4859BC-EF70-9E42-A41E-1FFC11FEB7D1}" type="datetime1">
              <a:rPr lang="es-ES_tradnl" smtClean="0">
                <a:solidFill>
                  <a:srgbClr val="FFFFFF"/>
                </a:solidFill>
              </a:rPr>
              <a:t>8/11/22</a:t>
            </a:fld>
            <a:endParaRPr lang="en-GB">
              <a:solidFill>
                <a:srgbClr val="FFFFFF"/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>
                <a:solidFill>
                  <a:srgbClr val="FFFFFF"/>
                </a:solidFill>
              </a:rPr>
              <a:t>E. Nácher</a:t>
            </a: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C6D3AE-918F-2C4F-B19B-F40F453D536B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897195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ítulo y gráfi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es-ES_tradnl"/>
              <a:t>Clic para editar título</a:t>
            </a:r>
            <a:endParaRPr lang="en-US"/>
          </a:p>
        </p:txBody>
      </p:sp>
      <p:sp>
        <p:nvSpPr>
          <p:cNvPr id="3" name="Marcador de gráfico 2"/>
          <p:cNvSpPr>
            <a:spLocks noGrp="1"/>
          </p:cNvSpPr>
          <p:nvPr>
            <p:ph type="chart" idx="1"/>
          </p:nvPr>
        </p:nvSpPr>
        <p:spPr>
          <a:xfrm>
            <a:off x="457200" y="1981200"/>
            <a:ext cx="8229600" cy="41148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7DA56150-A686-0546-A336-02581648A769}" type="datetime1">
              <a:rPr lang="es-ES_tradnl" smtClean="0">
                <a:solidFill>
                  <a:srgbClr val="FFFFFF"/>
                </a:solidFill>
              </a:rPr>
              <a:t>8/11/22</a:t>
            </a:fld>
            <a:endParaRPr lang="en-GB">
              <a:solidFill>
                <a:srgbClr val="FFFFFF"/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r>
              <a:rPr lang="en-GB">
                <a:solidFill>
                  <a:srgbClr val="FFFFFF"/>
                </a:solidFill>
              </a:rPr>
              <a:t>E. Nácher</a:t>
            </a: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86137ED1-CF29-A843-BD23-23D2A67876F0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237602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_tradnl"/>
              <a:t>Clic para editar título</a:t>
            </a:r>
            <a:endParaRPr lang="en-U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/>
              <a:t>Haga clic para modificar el estilo de subtítulo del patrón</a:t>
            </a:r>
            <a:endParaRPr lang="en-U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8A7F6C-0FD9-5741-85B3-3C81AFC44215}" type="datetime1">
              <a:rPr lang="es-ES_tradnl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8/11/22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>
                <a:solidFill>
                  <a:prstClr val="black">
                    <a:tint val="75000"/>
                  </a:prstClr>
                </a:solidFill>
                <a:latin typeface="Calibri"/>
              </a:rPr>
              <a:t>E. Nácher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01CF3-9A77-AD40-9036-BD8253FC537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5014558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n-U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82FE2-0D20-4340-B518-93022142025F}" type="datetime1">
              <a:rPr lang="es-ES_tradnl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8/11/22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>
                <a:solidFill>
                  <a:prstClr val="black">
                    <a:tint val="75000"/>
                  </a:prstClr>
                </a:solidFill>
                <a:latin typeface="Calibri"/>
              </a:rPr>
              <a:t>E. Nácher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01CF3-9A77-AD40-9036-BD8253FC537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8854310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/>
              <a:t>Clic para editar título</a:t>
            </a:r>
            <a:endParaRPr lang="en-U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8D59B-5D4A-8241-AE20-E072746A6B79}" type="datetime1">
              <a:rPr lang="es-ES_tradnl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8/11/22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>
                <a:solidFill>
                  <a:prstClr val="black">
                    <a:tint val="75000"/>
                  </a:prstClr>
                </a:solidFill>
                <a:latin typeface="Calibri"/>
              </a:rPr>
              <a:t>E. Nácher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01CF3-9A77-AD40-9036-BD8253FC537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1912336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n-U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593F5-16E5-4D42-8CD3-B24CDFBBF743}" type="datetime1">
              <a:rPr lang="es-ES_tradnl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8/11/22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>
                <a:solidFill>
                  <a:prstClr val="black">
                    <a:tint val="75000"/>
                  </a:prstClr>
                </a:solidFill>
                <a:latin typeface="Calibri"/>
              </a:rPr>
              <a:t>E. Nácher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01CF3-9A77-AD40-9036-BD8253FC537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5414119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/>
              <a:t>Clic para editar título</a:t>
            </a:r>
            <a:endParaRPr lang="en-U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859DCB-93CD-D143-A9E5-01EC25ACC8DF}" type="datetime1">
              <a:rPr lang="es-ES_tradnl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8/11/22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>
                <a:solidFill>
                  <a:prstClr val="black">
                    <a:tint val="75000"/>
                  </a:prstClr>
                </a:solidFill>
                <a:latin typeface="Calibri"/>
              </a:rPr>
              <a:t>E. Nácher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01CF3-9A77-AD40-9036-BD8253FC537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8103240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n-U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243C7-A065-CF42-9A4D-08BD2A389E9E}" type="datetime1">
              <a:rPr lang="es-ES_tradnl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8/11/22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>
                <a:solidFill>
                  <a:prstClr val="black">
                    <a:tint val="75000"/>
                  </a:prstClr>
                </a:solidFill>
                <a:latin typeface="Calibri"/>
              </a:rPr>
              <a:t>E. Nácher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01CF3-9A77-AD40-9036-BD8253FC537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555512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/>
              <a:t>Clic para editar título</a:t>
            </a:r>
            <a:endParaRPr lang="en-U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12" name="Marcador de número de diapositiva 5">
            <a:extLst>
              <a:ext uri="{FF2B5EF4-FFF2-40B4-BE49-F238E27FC236}">
                <a16:creationId xmlns:a16="http://schemas.microsoft.com/office/drawing/2014/main" id="{5D5BA606-20CF-9B46-B295-688CDCD5C1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43900" y="0"/>
            <a:ext cx="800100" cy="365125"/>
          </a:xfrm>
          <a:prstGeom prst="rect">
            <a:avLst/>
          </a:prstGeom>
        </p:spPr>
        <p:txBody>
          <a:bodyPr/>
          <a:lstStyle>
            <a:lvl1pPr algn="ctr"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84E01CF3-9A77-AD40-9036-BD8253FC537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Marcador de fecha 3">
            <a:extLst>
              <a:ext uri="{FF2B5EF4-FFF2-40B4-BE49-F238E27FC236}">
                <a16:creationId xmlns:a16="http://schemas.microsoft.com/office/drawing/2014/main" id="{7FEDFD5E-4620-B446-9104-81F5F6631A6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1560" y="6494897"/>
            <a:ext cx="1264227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B36812D0-3DAE-2D41-B565-917D3C7CC940}" type="datetime1">
              <a:rPr lang="es-ES_tradnl" smtClean="0"/>
              <a:t>8/11/22</a:t>
            </a:fld>
            <a:endParaRPr lang="en-US" dirty="0"/>
          </a:p>
        </p:txBody>
      </p:sp>
      <p:sp>
        <p:nvSpPr>
          <p:cNvPr id="14" name="Marcador de pie de página 4">
            <a:extLst>
              <a:ext uri="{FF2B5EF4-FFF2-40B4-BE49-F238E27FC236}">
                <a16:creationId xmlns:a16="http://schemas.microsoft.com/office/drawing/2014/main" id="{0930E978-AF70-0C4B-8975-80369027F9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498017" y="6494896"/>
            <a:ext cx="16764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cs-CZ" dirty="0"/>
              <a:t>E. </a:t>
            </a:r>
            <a:r>
              <a:rPr lang="cs-CZ" dirty="0" err="1"/>
              <a:t>Nácher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627071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CBFA0D-EA1E-F445-8574-921405FA1BA0}" type="datetime1">
              <a:rPr lang="es-ES_tradnl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8/11/22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>
                <a:solidFill>
                  <a:prstClr val="black">
                    <a:tint val="75000"/>
                  </a:prstClr>
                </a:solidFill>
                <a:latin typeface="Calibri"/>
              </a:rPr>
              <a:t>E. Nácher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01CF3-9A77-AD40-9036-BD8253FC537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8510710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/>
              <a:t>Clic para editar título</a:t>
            </a:r>
            <a:endParaRPr lang="en-U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20506-563A-B04F-836D-43AF76DEE381}" type="datetime1">
              <a:rPr lang="es-ES_tradnl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8/11/22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>
                <a:solidFill>
                  <a:prstClr val="black">
                    <a:tint val="75000"/>
                  </a:prstClr>
                </a:solidFill>
                <a:latin typeface="Calibri"/>
              </a:rPr>
              <a:t>E. Nácher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01CF3-9A77-AD40-9036-BD8253FC537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16545231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/>
              <a:t>Clic para editar título</a:t>
            </a:r>
            <a:endParaRPr lang="en-U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518EB-0B3C-374A-AB96-B7F3C7EC7498}" type="datetime1">
              <a:rPr lang="es-ES_tradnl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8/11/22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>
                <a:solidFill>
                  <a:prstClr val="black">
                    <a:tint val="75000"/>
                  </a:prstClr>
                </a:solidFill>
                <a:latin typeface="Calibri"/>
              </a:rPr>
              <a:t>E. Nácher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01CF3-9A77-AD40-9036-BD8253FC537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53842750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n-U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FF281-4862-684A-9182-D00666D78E86}" type="datetime1">
              <a:rPr lang="es-ES_tradnl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8/11/22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>
                <a:solidFill>
                  <a:prstClr val="black">
                    <a:tint val="75000"/>
                  </a:prstClr>
                </a:solidFill>
                <a:latin typeface="Calibri"/>
              </a:rPr>
              <a:t>E. Nácher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01CF3-9A77-AD40-9036-BD8253FC537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0341310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_tradnl"/>
              <a:t>Clic para editar título</a:t>
            </a:r>
            <a:endParaRPr lang="en-U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937E3D-3E8F-1949-A066-621D303E5687}" type="datetime1">
              <a:rPr lang="es-ES_tradnl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8/11/22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>
                <a:solidFill>
                  <a:prstClr val="black">
                    <a:tint val="75000"/>
                  </a:prstClr>
                </a:solidFill>
                <a:latin typeface="Calibri"/>
              </a:rPr>
              <a:t>E. Nácher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01CF3-9A77-AD40-9036-BD8253FC537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82504339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chartAndTx">
  <p:cSld name="Título, gráfico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173163" y="457200"/>
            <a:ext cx="7772400" cy="1143000"/>
          </a:xfrm>
        </p:spPr>
        <p:txBody>
          <a:bodyPr/>
          <a:lstStyle/>
          <a:p>
            <a:r>
              <a:rPr lang="es-ES_tradnl"/>
              <a:t>Clic para editar título</a:t>
            </a:r>
            <a:endParaRPr lang="en-US"/>
          </a:p>
        </p:txBody>
      </p:sp>
      <p:sp>
        <p:nvSpPr>
          <p:cNvPr id="3" name="Marcador de gráfico 2"/>
          <p:cNvSpPr>
            <a:spLocks noGrp="1"/>
          </p:cNvSpPr>
          <p:nvPr>
            <p:ph type="chart" sz="half" idx="1"/>
          </p:nvPr>
        </p:nvSpPr>
        <p:spPr>
          <a:xfrm>
            <a:off x="1173163" y="1981200"/>
            <a:ext cx="3810000" cy="41148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5135563" y="1981200"/>
            <a:ext cx="3810000" cy="4114800"/>
          </a:xfrm>
        </p:spPr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>
          <a:xfrm>
            <a:off x="1173163" y="6265863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39034FD0-FC4C-6E42-83D7-B4A12AC7587D}" type="datetime1">
              <a:rPr lang="es-ES_tradnl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8/11/22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>
          <a:xfrm>
            <a:off x="35814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t>E. Nácher</a:t>
            </a:r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>
          <a:xfrm>
            <a:off x="70104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439B9DB1-C230-964C-BF5F-245EC86FEEFB}" type="slidenum"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082351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n-U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/>
          </a:p>
        </p:txBody>
      </p:sp>
      <p:sp>
        <p:nvSpPr>
          <p:cNvPr id="11" name="Marcador de fecha 3">
            <a:extLst>
              <a:ext uri="{FF2B5EF4-FFF2-40B4-BE49-F238E27FC236}">
                <a16:creationId xmlns:a16="http://schemas.microsoft.com/office/drawing/2014/main" id="{AD5BCF8C-0573-6B49-BFE5-D361923B164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21673" y="6356350"/>
            <a:ext cx="1264227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EF974B89-5A7E-4742-B7EE-8208D090314A}" type="datetime1">
              <a:rPr lang="es-ES_tradnl" smtClean="0"/>
              <a:t>8/11/22</a:t>
            </a:fld>
            <a:endParaRPr lang="en-US" dirty="0"/>
          </a:p>
        </p:txBody>
      </p:sp>
      <p:sp>
        <p:nvSpPr>
          <p:cNvPr id="12" name="Marcador de pie de página 4">
            <a:extLst>
              <a:ext uri="{FF2B5EF4-FFF2-40B4-BE49-F238E27FC236}">
                <a16:creationId xmlns:a16="http://schemas.microsoft.com/office/drawing/2014/main" id="{A133E823-2D96-9348-A78A-1F0980A52F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50417" y="6356350"/>
            <a:ext cx="16764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cs-CZ" dirty="0"/>
              <a:t>E. </a:t>
            </a:r>
            <a:r>
              <a:rPr lang="cs-CZ" dirty="0" err="1"/>
              <a:t>Nácher</a:t>
            </a:r>
            <a:endParaRPr lang="en-US" dirty="0"/>
          </a:p>
        </p:txBody>
      </p:sp>
      <p:sp>
        <p:nvSpPr>
          <p:cNvPr id="13" name="Marcador de número de diapositiva 5">
            <a:extLst>
              <a:ext uri="{FF2B5EF4-FFF2-40B4-BE49-F238E27FC236}">
                <a16:creationId xmlns:a16="http://schemas.microsoft.com/office/drawing/2014/main" id="{10E3DB71-052A-914F-9111-053F41D95B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43900" y="0"/>
            <a:ext cx="800100" cy="365125"/>
          </a:xfrm>
          <a:prstGeom prst="rect">
            <a:avLst/>
          </a:prstGeom>
        </p:spPr>
        <p:txBody>
          <a:bodyPr/>
          <a:lstStyle>
            <a:lvl1pPr algn="ctr"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84E01CF3-9A77-AD40-9036-BD8253FC537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47277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/>
              <a:t>Clic para editar título</a:t>
            </a:r>
            <a:endParaRPr lang="en-U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/>
          </a:p>
        </p:txBody>
      </p:sp>
      <p:sp>
        <p:nvSpPr>
          <p:cNvPr id="10" name="Marcador de fecha 3">
            <a:extLst>
              <a:ext uri="{FF2B5EF4-FFF2-40B4-BE49-F238E27FC236}">
                <a16:creationId xmlns:a16="http://schemas.microsoft.com/office/drawing/2014/main" id="{92CA3D94-25D0-CB4E-B796-3350E48112C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21673" y="6356350"/>
            <a:ext cx="1264227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5EE8239C-5209-084B-A23A-3BABBDCBD5B5}" type="datetime1">
              <a:rPr lang="es-ES_tradnl" smtClean="0"/>
              <a:t>8/11/22</a:t>
            </a:fld>
            <a:endParaRPr lang="en-US" dirty="0"/>
          </a:p>
        </p:txBody>
      </p:sp>
      <p:sp>
        <p:nvSpPr>
          <p:cNvPr id="11" name="Marcador de pie de página 4">
            <a:extLst>
              <a:ext uri="{FF2B5EF4-FFF2-40B4-BE49-F238E27FC236}">
                <a16:creationId xmlns:a16="http://schemas.microsoft.com/office/drawing/2014/main" id="{F1D9883F-E685-2D48-8888-63E82713D1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50417" y="6356350"/>
            <a:ext cx="16764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cs-CZ" dirty="0"/>
              <a:t>E. </a:t>
            </a:r>
            <a:r>
              <a:rPr lang="cs-CZ" dirty="0" err="1"/>
              <a:t>Nácher</a:t>
            </a:r>
            <a:endParaRPr lang="en-US" dirty="0"/>
          </a:p>
        </p:txBody>
      </p:sp>
      <p:sp>
        <p:nvSpPr>
          <p:cNvPr id="12" name="Marcador de número de diapositiva 5">
            <a:extLst>
              <a:ext uri="{FF2B5EF4-FFF2-40B4-BE49-F238E27FC236}">
                <a16:creationId xmlns:a16="http://schemas.microsoft.com/office/drawing/2014/main" id="{F5D69C72-237C-EE48-B358-92624A6258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43900" y="0"/>
            <a:ext cx="800100" cy="365125"/>
          </a:xfrm>
          <a:prstGeom prst="rect">
            <a:avLst/>
          </a:prstGeom>
        </p:spPr>
        <p:txBody>
          <a:bodyPr/>
          <a:lstStyle>
            <a:lvl1pPr algn="ctr"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84E01CF3-9A77-AD40-9036-BD8253FC537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00840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n-US"/>
          </a:p>
        </p:txBody>
      </p:sp>
      <p:sp>
        <p:nvSpPr>
          <p:cNvPr id="6" name="Marcador de fecha 3">
            <a:extLst>
              <a:ext uri="{FF2B5EF4-FFF2-40B4-BE49-F238E27FC236}">
                <a16:creationId xmlns:a16="http://schemas.microsoft.com/office/drawing/2014/main" id="{8F4DC055-0490-9341-BA4F-C94E29F3D58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21673" y="6356350"/>
            <a:ext cx="1264227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D0ABF88E-5DB4-404C-BCC5-5A68597FBB97}" type="datetime1">
              <a:rPr lang="es-ES_tradnl" smtClean="0"/>
              <a:t>8/11/22</a:t>
            </a:fld>
            <a:endParaRPr lang="en-US" dirty="0"/>
          </a:p>
        </p:txBody>
      </p:sp>
      <p:sp>
        <p:nvSpPr>
          <p:cNvPr id="7" name="Marcador de pie de página 4">
            <a:extLst>
              <a:ext uri="{FF2B5EF4-FFF2-40B4-BE49-F238E27FC236}">
                <a16:creationId xmlns:a16="http://schemas.microsoft.com/office/drawing/2014/main" id="{D6B3611A-45EA-B44C-8584-C349C993E9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50417" y="6356350"/>
            <a:ext cx="16764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cs-CZ" dirty="0"/>
              <a:t>E. </a:t>
            </a:r>
            <a:r>
              <a:rPr lang="cs-CZ" dirty="0" err="1"/>
              <a:t>Nácher</a:t>
            </a:r>
            <a:endParaRPr lang="en-US" dirty="0"/>
          </a:p>
        </p:txBody>
      </p:sp>
      <p:sp>
        <p:nvSpPr>
          <p:cNvPr id="8" name="Marcador de número de diapositiva 5">
            <a:extLst>
              <a:ext uri="{FF2B5EF4-FFF2-40B4-BE49-F238E27FC236}">
                <a16:creationId xmlns:a16="http://schemas.microsoft.com/office/drawing/2014/main" id="{B7046340-A303-7842-B6D5-72203D180C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43900" y="0"/>
            <a:ext cx="800100" cy="365125"/>
          </a:xfrm>
          <a:prstGeom prst="rect">
            <a:avLst/>
          </a:prstGeom>
        </p:spPr>
        <p:txBody>
          <a:bodyPr/>
          <a:lstStyle>
            <a:lvl1pPr algn="ctr"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84E01CF3-9A77-AD40-9036-BD8253FC537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27157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fecha 3">
            <a:extLst>
              <a:ext uri="{FF2B5EF4-FFF2-40B4-BE49-F238E27FC236}">
                <a16:creationId xmlns:a16="http://schemas.microsoft.com/office/drawing/2014/main" id="{BA137AA9-83DC-DE4E-972E-6D9845E5BDC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21673" y="6356350"/>
            <a:ext cx="1264227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7EB37962-151F-5745-B2B4-CA8A72050AF7}" type="datetime1">
              <a:rPr lang="es-ES_tradnl" smtClean="0"/>
              <a:t>8/11/22</a:t>
            </a:fld>
            <a:endParaRPr lang="en-US" dirty="0"/>
          </a:p>
        </p:txBody>
      </p:sp>
      <p:sp>
        <p:nvSpPr>
          <p:cNvPr id="6" name="Marcador de pie de página 4">
            <a:extLst>
              <a:ext uri="{FF2B5EF4-FFF2-40B4-BE49-F238E27FC236}">
                <a16:creationId xmlns:a16="http://schemas.microsoft.com/office/drawing/2014/main" id="{423B54A6-B7C5-1341-A034-29B08BD9CE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50417" y="6356350"/>
            <a:ext cx="16764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cs-CZ" dirty="0"/>
              <a:t>E. </a:t>
            </a:r>
            <a:r>
              <a:rPr lang="cs-CZ" dirty="0" err="1"/>
              <a:t>Nácher</a:t>
            </a:r>
            <a:endParaRPr lang="en-US" dirty="0"/>
          </a:p>
        </p:txBody>
      </p:sp>
      <p:sp>
        <p:nvSpPr>
          <p:cNvPr id="7" name="Marcador de número de diapositiva 5">
            <a:extLst>
              <a:ext uri="{FF2B5EF4-FFF2-40B4-BE49-F238E27FC236}">
                <a16:creationId xmlns:a16="http://schemas.microsoft.com/office/drawing/2014/main" id="{3727C5A1-E189-804B-985B-7450213F6C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43900" y="0"/>
            <a:ext cx="800100" cy="365125"/>
          </a:xfrm>
          <a:prstGeom prst="rect">
            <a:avLst/>
          </a:prstGeom>
        </p:spPr>
        <p:txBody>
          <a:bodyPr/>
          <a:lstStyle>
            <a:lvl1pPr algn="ctr"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84E01CF3-9A77-AD40-9036-BD8253FC537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13308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/>
              <a:t>Clic para editar título</a:t>
            </a:r>
            <a:endParaRPr lang="en-U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8" name="Marcador de fecha 3">
            <a:extLst>
              <a:ext uri="{FF2B5EF4-FFF2-40B4-BE49-F238E27FC236}">
                <a16:creationId xmlns:a16="http://schemas.microsoft.com/office/drawing/2014/main" id="{E87D65C9-FBC0-9D46-947A-F6CAEB1DA9C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21673" y="6356350"/>
            <a:ext cx="1264227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B54AF8D3-6880-7243-9400-22CECFBD3BBC}" type="datetime1">
              <a:rPr lang="es-ES_tradnl" smtClean="0"/>
              <a:t>8/11/22</a:t>
            </a:fld>
            <a:endParaRPr lang="en-US" dirty="0"/>
          </a:p>
        </p:txBody>
      </p:sp>
      <p:sp>
        <p:nvSpPr>
          <p:cNvPr id="9" name="Marcador de pie de página 4">
            <a:extLst>
              <a:ext uri="{FF2B5EF4-FFF2-40B4-BE49-F238E27FC236}">
                <a16:creationId xmlns:a16="http://schemas.microsoft.com/office/drawing/2014/main" id="{88626BDC-EC5E-1946-A5A5-059C42B67A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50417" y="6356350"/>
            <a:ext cx="16764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cs-CZ" dirty="0"/>
              <a:t>E. </a:t>
            </a:r>
            <a:r>
              <a:rPr lang="cs-CZ" dirty="0" err="1"/>
              <a:t>Nácher</a:t>
            </a:r>
            <a:endParaRPr lang="en-US" dirty="0"/>
          </a:p>
        </p:txBody>
      </p:sp>
      <p:sp>
        <p:nvSpPr>
          <p:cNvPr id="10" name="Marcador de número de diapositiva 5">
            <a:extLst>
              <a:ext uri="{FF2B5EF4-FFF2-40B4-BE49-F238E27FC236}">
                <a16:creationId xmlns:a16="http://schemas.microsoft.com/office/drawing/2014/main" id="{17A53EC5-A260-C541-9375-CF8CC84343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43900" y="0"/>
            <a:ext cx="800100" cy="365125"/>
          </a:xfrm>
          <a:prstGeom prst="rect">
            <a:avLst/>
          </a:prstGeom>
        </p:spPr>
        <p:txBody>
          <a:bodyPr/>
          <a:lstStyle>
            <a:lvl1pPr algn="ctr"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84E01CF3-9A77-AD40-9036-BD8253FC537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69381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/>
              <a:t>Clic para editar título</a:t>
            </a:r>
            <a:endParaRPr lang="en-U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>
          <a:xfrm>
            <a:off x="454662" y="6356350"/>
            <a:ext cx="1031238" cy="365125"/>
          </a:xfrm>
          <a:prstGeom prst="rect">
            <a:avLst/>
          </a:prstGeom>
        </p:spPr>
        <p:txBody>
          <a:bodyPr/>
          <a:lstStyle/>
          <a:p>
            <a:fld id="{2906334A-ABBD-BE4D-ADAF-9FD8D6DADE9D}" type="datetime1">
              <a:rPr lang="es-ES_tradnl" smtClean="0"/>
              <a:t>8/11/22</a:t>
            </a:fld>
            <a:endParaRPr lang="en-U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>
          <a:xfrm>
            <a:off x="18034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cs-CZ"/>
              <a:t>E. Nácher</a:t>
            </a:r>
            <a:endParaRPr lang="en-U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>
          <a:xfrm>
            <a:off x="50165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4E01CF3-9A77-AD40-9036-BD8253FC53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03017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tif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w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5.jpe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5.xml"/><Relationship Id="rId2" Type="http://schemas.openxmlformats.org/officeDocument/2006/relationships/slideLayout" Target="../slideLayouts/slideLayout25.xml"/><Relationship Id="rId16" Type="http://schemas.openxmlformats.org/officeDocument/2006/relationships/image" Target="../media/image3.wmf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 descr="isolde01.png"/>
          <p:cNvPicPr>
            <a:picLocks noChangeAspect="1"/>
          </p:cNvPicPr>
          <p:nvPr userDrawn="1"/>
        </p:nvPicPr>
        <p:blipFill rotWithShape="1">
          <a:blip r:embed="rId13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596" y="284853"/>
            <a:ext cx="9121404" cy="6225367"/>
          </a:xfrm>
          <a:prstGeom prst="rect">
            <a:avLst/>
          </a:prstGeom>
        </p:spPr>
      </p:pic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/>
              <a:t>Clic para editar título</a:t>
            </a:r>
            <a:endParaRPr lang="en-U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dirty="0"/>
              <a:t>Haga clic para modificar el estilo de texto del patrón</a:t>
            </a:r>
          </a:p>
          <a:p>
            <a:pPr lvl="1"/>
            <a:r>
              <a:rPr lang="es-ES_tradnl" dirty="0"/>
              <a:t>Segundo nivel</a:t>
            </a:r>
          </a:p>
          <a:p>
            <a:pPr lvl="2"/>
            <a:r>
              <a:rPr lang="es-ES_tradnl" dirty="0"/>
              <a:t>Tercer nivel</a:t>
            </a:r>
          </a:p>
          <a:p>
            <a:pPr lvl="3"/>
            <a:r>
              <a:rPr lang="es-ES_tradnl" dirty="0"/>
              <a:t>Cuarto nivel</a:t>
            </a:r>
          </a:p>
          <a:p>
            <a:pPr lvl="4"/>
            <a:r>
              <a:rPr lang="es-ES_tradnl" dirty="0"/>
              <a:t>Quinto nivel</a:t>
            </a:r>
            <a:endParaRPr lang="en-US" dirty="0"/>
          </a:p>
        </p:txBody>
      </p:sp>
      <p:pic>
        <p:nvPicPr>
          <p:cNvPr id="8" name="Picture 7" descr="cernlogo"/>
          <p:cNvPicPr>
            <a:picLocks noChangeAspect="1" noChangeArrowheads="1"/>
          </p:cNvPicPr>
          <p:nvPr userDrawn="1"/>
        </p:nvPicPr>
        <p:blipFill>
          <a:blip r:embed="rId14" cstate="screen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596" y="6880"/>
            <a:ext cx="609600" cy="60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/>
          <p:cNvPicPr>
            <a:picLocks noChangeAspect="1" noChangeArrowheads="1"/>
          </p:cNvPicPr>
          <p:nvPr userDrawn="1"/>
        </p:nvPicPr>
        <p:blipFill>
          <a:blip r:embed="rId15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7874" y="-8800"/>
            <a:ext cx="1656741" cy="6459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16"/>
          <a:stretch>
            <a:fillRect/>
          </a:stretch>
        </p:blipFill>
        <p:spPr>
          <a:xfrm>
            <a:off x="8073654" y="6138863"/>
            <a:ext cx="1022350" cy="668672"/>
          </a:xfrm>
          <a:prstGeom prst="rect">
            <a:avLst/>
          </a:prstGeom>
        </p:spPr>
      </p:pic>
      <p:sp>
        <p:nvSpPr>
          <p:cNvPr id="20" name="Marcador de fecha 3"/>
          <p:cNvSpPr>
            <a:spLocks noGrp="1"/>
          </p:cNvSpPr>
          <p:nvPr>
            <p:ph type="dt" sz="half" idx="2"/>
          </p:nvPr>
        </p:nvSpPr>
        <p:spPr>
          <a:xfrm>
            <a:off x="454662" y="6356350"/>
            <a:ext cx="1031238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A3135ED5-7E44-D746-97B4-B46EABBD76F8}" type="datetime1">
              <a:rPr lang="es-ES_tradnl" smtClean="0"/>
              <a:t>8/11/22</a:t>
            </a:fld>
            <a:endParaRPr lang="en-US" dirty="0"/>
          </a:p>
        </p:txBody>
      </p:sp>
      <p:sp>
        <p:nvSpPr>
          <p:cNvPr id="21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2190750" y="6356350"/>
            <a:ext cx="16764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cs-CZ" dirty="0"/>
              <a:t>E. </a:t>
            </a:r>
            <a:r>
              <a:rPr lang="cs-CZ" dirty="0" err="1"/>
              <a:t>Nácher</a:t>
            </a:r>
            <a:endParaRPr lang="en-US" dirty="0"/>
          </a:p>
        </p:txBody>
      </p:sp>
      <p:sp>
        <p:nvSpPr>
          <p:cNvPr id="22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4572000" y="6356350"/>
            <a:ext cx="800100" cy="365125"/>
          </a:xfrm>
          <a:prstGeom prst="rect">
            <a:avLst/>
          </a:prstGeom>
        </p:spPr>
        <p:txBody>
          <a:bodyPr/>
          <a:lstStyle>
            <a:lvl1pPr algn="ctr"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84E01CF3-9A77-AD40-9036-BD8253FC537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09252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81000"/>
            <a:ext cx="8229600" cy="13716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Haga clic para cambiar el estilo de título	</a:t>
            </a:r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41148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Haga clic para modificar el estilo de texto del patrón</a:t>
            </a:r>
          </a:p>
          <a:p>
            <a:pPr lvl="1"/>
            <a:r>
              <a:rPr lang="en-GB"/>
              <a:t>Segundo nivel</a:t>
            </a:r>
          </a:p>
          <a:p>
            <a:pPr lvl="2"/>
            <a:r>
              <a:rPr lang="en-GB"/>
              <a:t>Tercer nivel</a:t>
            </a:r>
          </a:p>
          <a:p>
            <a:pPr lvl="3"/>
            <a:r>
              <a:rPr lang="en-GB"/>
              <a:t>Cuarto nivel</a:t>
            </a:r>
          </a:p>
          <a:p>
            <a:pPr lvl="4"/>
            <a:r>
              <a:rPr lang="en-GB"/>
              <a:t>Quinto nivel</a:t>
            </a:r>
          </a:p>
        </p:txBody>
      </p:sp>
      <p:sp>
        <p:nvSpPr>
          <p:cNvPr id="6861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fld id="{4EEB006D-DB18-514F-870A-2C1446A94DA4}" type="datetime1">
              <a:rPr lang="es-ES_tradnl" smtClean="0">
                <a:solidFill>
                  <a:srgbClr val="FFFFFF"/>
                </a:solidFill>
                <a:ea typeface="ＭＳ Ｐゴシック" charset="0"/>
              </a:rPr>
              <a:t>8/11/22</a:t>
            </a:fld>
            <a:endParaRPr lang="en-GB">
              <a:solidFill>
                <a:srgbClr val="FFFFFF"/>
              </a:solidFill>
              <a:ea typeface="ＭＳ Ｐゴシック" charset="0"/>
            </a:endParaRPr>
          </a:p>
        </p:txBody>
      </p:sp>
      <p:sp>
        <p:nvSpPr>
          <p:cNvPr id="6861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GB">
                <a:solidFill>
                  <a:srgbClr val="FFFFFF"/>
                </a:solidFill>
                <a:ea typeface="ＭＳ Ｐゴシック" charset="0"/>
              </a:rPr>
              <a:t>E. Nácher</a:t>
            </a:r>
          </a:p>
        </p:txBody>
      </p:sp>
      <p:sp>
        <p:nvSpPr>
          <p:cNvPr id="6861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fld id="{469FB68B-C07C-274A-A248-80CAE113041D}" type="slidenum">
              <a:rPr lang="en-GB" smtClean="0">
                <a:solidFill>
                  <a:srgbClr val="FFFFFF"/>
                </a:solidFill>
                <a:ea typeface="ＭＳ Ｐゴシック" charset="0"/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GB">
              <a:solidFill>
                <a:srgbClr val="FFFFFF"/>
              </a:solidFill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9870817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hf hdr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  <a:ea typeface="ＭＳ Ｐゴシック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  <a:ea typeface="ＭＳ Ｐゴシック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  <a:ea typeface="ＭＳ Ｐゴシック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  <a:ea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  <a:ea typeface="ＭＳ Ｐゴシック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  <a:ea typeface="ＭＳ Ｐゴシック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  <a:ea typeface="ＭＳ Ｐゴシック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  <a:ea typeface="ＭＳ Ｐゴシック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charset="0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charset="0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charset="0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charset="0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charset="0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charset="0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charset="0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charset="0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charset="0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 descr="isolde01.png"/>
          <p:cNvPicPr>
            <a:picLocks noChangeAspect="1"/>
          </p:cNvPicPr>
          <p:nvPr userDrawn="1"/>
        </p:nvPicPr>
        <p:blipFill rotWithShape="1">
          <a:blip r:embed="rId14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596" y="284853"/>
            <a:ext cx="9121404" cy="6225367"/>
          </a:xfrm>
          <a:prstGeom prst="rect">
            <a:avLst/>
          </a:prstGeom>
        </p:spPr>
      </p:pic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/>
              <a:t>Clic para editar título</a:t>
            </a:r>
            <a:endParaRPr lang="en-U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dirty="0"/>
              <a:t>Haga clic para modificar el estilo de texto del patrón</a:t>
            </a:r>
          </a:p>
          <a:p>
            <a:pPr lvl="1"/>
            <a:r>
              <a:rPr lang="es-ES_tradnl" dirty="0"/>
              <a:t>Segundo nivel</a:t>
            </a:r>
          </a:p>
          <a:p>
            <a:pPr lvl="2"/>
            <a:r>
              <a:rPr lang="es-ES_tradnl" dirty="0"/>
              <a:t>Tercer nivel</a:t>
            </a:r>
          </a:p>
          <a:p>
            <a:pPr lvl="3"/>
            <a:r>
              <a:rPr lang="es-ES_tradnl" dirty="0"/>
              <a:t>Cuarto nivel</a:t>
            </a:r>
          </a:p>
          <a:p>
            <a:pPr lvl="4"/>
            <a:r>
              <a:rPr lang="es-ES_tradnl" dirty="0"/>
              <a:t>Quinto nivel</a:t>
            </a:r>
            <a:endParaRPr lang="en-US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911862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6BF82A-3F42-274F-BB3C-8559C9772069}" type="datetime1">
              <a:rPr lang="es-ES_tradnl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8/11/22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  <a:latin typeface="Calibri"/>
              </a:rPr>
              <a:t>E. Nácher</a:t>
            </a: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098538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E01CF3-9A77-AD40-9036-BD8253FC537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8" name="Picture 7" descr="cernlogo"/>
          <p:cNvPicPr>
            <a:picLocks noChangeAspect="1" noChangeArrowheads="1"/>
          </p:cNvPicPr>
          <p:nvPr userDrawn="1"/>
        </p:nvPicPr>
        <p:blipFill>
          <a:blip r:embed="rId15" cstate="screen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596" y="6880"/>
            <a:ext cx="609600" cy="60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/>
          <p:cNvPicPr>
            <a:picLocks noChangeAspect="1" noChangeArrowheads="1"/>
          </p:cNvPicPr>
          <p:nvPr userDrawn="1"/>
        </p:nvPicPr>
        <p:blipFill>
          <a:blip r:embed="rId16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7874" y="-8800"/>
            <a:ext cx="1656741" cy="6459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385192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wmf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35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8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27.w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2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5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microsoft.com/office/2007/relationships/hdphoto" Target="../media/hdphoto1.wdp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tiff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tif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-1" y="1385459"/>
            <a:ext cx="8866909" cy="1170836"/>
          </a:xfrm>
          <a:solidFill>
            <a:schemeClr val="bg1">
              <a:alpha val="60100"/>
            </a:schemeClr>
          </a:solidFill>
        </p:spPr>
        <p:txBody>
          <a:bodyPr>
            <a:noAutofit/>
          </a:bodyPr>
          <a:lstStyle/>
          <a:p>
            <a:pPr algn="just"/>
            <a:br>
              <a:rPr lang="en-US" sz="3200" b="1" dirty="0"/>
            </a:br>
            <a:br>
              <a:rPr lang="en-US" sz="3200" b="1" dirty="0"/>
            </a:br>
            <a:r>
              <a:rPr lang="en-US" sz="3200" b="1" dirty="0"/>
              <a:t> Off-line TAS measurements of the long-lived nuclei </a:t>
            </a:r>
            <a:r>
              <a:rPr lang="en-US" sz="3200" b="1" baseline="30000" dirty="0"/>
              <a:t>152,155</a:t>
            </a:r>
            <a:r>
              <a:rPr lang="en-US" sz="3200" b="1" dirty="0"/>
              <a:t>Tb and </a:t>
            </a:r>
            <a:r>
              <a:rPr lang="en-US" sz="3200" b="1" baseline="30000" dirty="0"/>
              <a:t>76,77</a:t>
            </a:r>
            <a:r>
              <a:rPr lang="en-US" sz="3200" b="1" dirty="0"/>
              <a:t>Br for their relevance in medicine</a:t>
            </a:r>
            <a:br>
              <a:rPr lang="en-US" sz="3200" b="1" dirty="0"/>
            </a:br>
            <a:r>
              <a:rPr lang="en-US" sz="3200" b="1" dirty="0"/>
              <a:t>and neutrino physics.                     </a:t>
            </a:r>
            <a:br>
              <a:rPr lang="en-US" sz="3200" b="1" dirty="0"/>
            </a:br>
            <a:br>
              <a:rPr lang="en-US" sz="3200" b="1" dirty="0"/>
            </a:br>
            <a:endParaRPr lang="en-US" sz="3200" b="1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282951" y="3228887"/>
            <a:ext cx="8008442" cy="2700858"/>
          </a:xfrm>
        </p:spPr>
        <p:txBody>
          <a:bodyPr>
            <a:noAutofit/>
          </a:bodyPr>
          <a:lstStyle/>
          <a:p>
            <a:pPr algn="just"/>
            <a:r>
              <a:rPr lang="en-US" sz="2000" b="1" dirty="0"/>
              <a:t>E. </a:t>
            </a:r>
            <a:r>
              <a:rPr lang="en-US" sz="2000" b="1" dirty="0" err="1"/>
              <a:t>Nácher</a:t>
            </a:r>
            <a:endParaRPr lang="en-US" sz="2000" b="1" dirty="0"/>
          </a:p>
          <a:p>
            <a:pPr algn="just"/>
            <a:r>
              <a:rPr lang="en-US" sz="2000" i="1" dirty="0" err="1"/>
              <a:t>Instituto</a:t>
            </a:r>
            <a:r>
              <a:rPr lang="en-US" sz="2000" i="1" dirty="0"/>
              <a:t> de </a:t>
            </a:r>
            <a:r>
              <a:rPr lang="en-US" sz="2000" i="1" dirty="0" err="1"/>
              <a:t>Física</a:t>
            </a:r>
            <a:r>
              <a:rPr lang="en-US" sz="2000" i="1" dirty="0"/>
              <a:t> Corpuscular </a:t>
            </a:r>
            <a:r>
              <a:rPr lang="es-ES" sz="2000" i="1" dirty="0"/>
              <a:t>–</a:t>
            </a:r>
            <a:r>
              <a:rPr lang="en-US" sz="2000" i="1" dirty="0"/>
              <a:t> CSIC, Valencia (Spain)</a:t>
            </a:r>
          </a:p>
          <a:p>
            <a:pPr algn="just"/>
            <a:r>
              <a:rPr lang="en-US" sz="2000" b="1" dirty="0"/>
              <a:t>J.A. </a:t>
            </a:r>
            <a:r>
              <a:rPr lang="en-US" sz="2000" b="1" dirty="0" err="1"/>
              <a:t>Briz</a:t>
            </a:r>
            <a:endParaRPr lang="en-US" sz="2000" b="1" dirty="0"/>
          </a:p>
          <a:p>
            <a:pPr algn="just"/>
            <a:r>
              <a:rPr lang="es-ES" sz="2000" i="1" dirty="0"/>
              <a:t>Universidad Complutense de Madrid</a:t>
            </a:r>
            <a:r>
              <a:rPr lang="en-US" sz="2000" i="1" dirty="0"/>
              <a:t>, Madrid (Spain)</a:t>
            </a:r>
          </a:p>
          <a:p>
            <a:pPr algn="just"/>
            <a:r>
              <a:rPr lang="en-US" sz="2000" b="1" dirty="0"/>
              <a:t>U. </a:t>
            </a:r>
            <a:r>
              <a:rPr lang="en-US" sz="2000" b="1" dirty="0" err="1"/>
              <a:t>Köster</a:t>
            </a:r>
            <a:endParaRPr lang="en-US" sz="2000" b="1" dirty="0"/>
          </a:p>
          <a:p>
            <a:pPr algn="just"/>
            <a:r>
              <a:rPr lang="es-ES" sz="2000" i="1" dirty="0"/>
              <a:t>ILL</a:t>
            </a:r>
            <a:r>
              <a:rPr lang="en-US" sz="2000" i="1" dirty="0"/>
              <a:t>, Grenoble (France) / CERN, Geneve (Switzerland)</a:t>
            </a:r>
          </a:p>
          <a:p>
            <a:pPr algn="just"/>
            <a:endParaRPr lang="en-US" sz="2000" i="1" dirty="0"/>
          </a:p>
          <a:p>
            <a:pPr algn="just"/>
            <a:endParaRPr lang="en-US" sz="2000" i="1" dirty="0"/>
          </a:p>
          <a:p>
            <a:pPr algn="just"/>
            <a:r>
              <a:rPr lang="en-US" sz="2000" i="1" dirty="0"/>
              <a:t>et al.</a:t>
            </a:r>
          </a:p>
        </p:txBody>
      </p:sp>
    </p:spTree>
    <p:extLst>
      <p:ext uri="{BB962C8B-B14F-4D97-AF65-F5344CB8AC3E}">
        <p14:creationId xmlns:p14="http://schemas.microsoft.com/office/powerpoint/2010/main" val="353198634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isotopes of interest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37070" y="1250553"/>
            <a:ext cx="8754529" cy="794755"/>
          </a:xfrm>
          <a:solidFill>
            <a:schemeClr val="bg1">
              <a:alpha val="55000"/>
            </a:schemeClr>
          </a:solidFill>
        </p:spPr>
        <p:txBody>
          <a:bodyPr>
            <a:normAutofit/>
          </a:bodyPr>
          <a:lstStyle/>
          <a:p>
            <a:pPr algn="just"/>
            <a:r>
              <a:rPr lang="en-US" sz="2000" baseline="30000" dirty="0"/>
              <a:t>76</a:t>
            </a:r>
            <a:r>
              <a:rPr lang="en-US" sz="2000" dirty="0"/>
              <a:t>Br, </a:t>
            </a:r>
            <a:r>
              <a:rPr lang="en-US" sz="2000" baseline="30000" dirty="0"/>
              <a:t>152</a:t>
            </a:r>
            <a:r>
              <a:rPr lang="en-US" sz="2000" dirty="0"/>
              <a:t>Tb and </a:t>
            </a:r>
            <a:r>
              <a:rPr lang="en-US" sz="2000" baseline="30000" dirty="0"/>
              <a:t>155</a:t>
            </a:r>
            <a:r>
              <a:rPr lang="en-US" sz="2000" dirty="0"/>
              <a:t>Tb are used in medicine within </a:t>
            </a:r>
            <a:r>
              <a:rPr lang="en-US" sz="2000" dirty="0" err="1"/>
              <a:t>radiolabelled</a:t>
            </a:r>
            <a:r>
              <a:rPr lang="en-US" sz="2000" dirty="0"/>
              <a:t> molecules for PET and SPECT imaging or as </a:t>
            </a:r>
            <a:r>
              <a:rPr lang="en-US" sz="2000" dirty="0" err="1"/>
              <a:t>theranostic</a:t>
            </a:r>
            <a:r>
              <a:rPr lang="en-US" sz="2000" dirty="0"/>
              <a:t> pairs for treatment.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CA01622-C88F-9248-85F3-622A4B4279EE}"/>
              </a:ext>
            </a:extLst>
          </p:cNvPr>
          <p:cNvSpPr txBox="1"/>
          <p:nvPr/>
        </p:nvSpPr>
        <p:spPr>
          <a:xfrm>
            <a:off x="1359290" y="4458780"/>
            <a:ext cx="5997476" cy="523220"/>
          </a:xfrm>
          <a:prstGeom prst="rect">
            <a:avLst/>
          </a:prstGeom>
          <a:solidFill>
            <a:schemeClr val="bg1">
              <a:alpha val="60000"/>
            </a:schemeClr>
          </a:solidFill>
        </p:spPr>
        <p:txBody>
          <a:bodyPr wrap="square">
            <a:spAutoFit/>
          </a:bodyPr>
          <a:lstStyle/>
          <a:p>
            <a:r>
              <a:rPr lang="en-GB" sz="14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PET/CT image of a patient with neuroendocrine neoplasm of the terminal ileum obtained after injection of </a:t>
            </a:r>
            <a:r>
              <a:rPr lang="en-GB" sz="1400" baseline="300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152</a:t>
            </a:r>
            <a:r>
              <a:rPr lang="en-GB" sz="14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Tb-DOTATOC</a:t>
            </a:r>
            <a:endParaRPr lang="en-GB"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0C4A9D2-CDDB-174B-80D1-6914F10C6B7B}"/>
              </a:ext>
            </a:extLst>
          </p:cNvPr>
          <p:cNvSpPr txBox="1"/>
          <p:nvPr/>
        </p:nvSpPr>
        <p:spPr>
          <a:xfrm>
            <a:off x="1359290" y="5082335"/>
            <a:ext cx="7327510" cy="954107"/>
          </a:xfrm>
          <a:prstGeom prst="rect">
            <a:avLst/>
          </a:prstGeom>
          <a:solidFill>
            <a:schemeClr val="bg1">
              <a:alpha val="60000"/>
            </a:schemeClr>
          </a:solidFill>
        </p:spPr>
        <p:txBody>
          <a:bodyPr wrap="square">
            <a:spAutoFit/>
          </a:bodyPr>
          <a:lstStyle/>
          <a:p>
            <a:r>
              <a:rPr lang="en-GB" sz="14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Taken from Richard P. Baum et al., “</a:t>
            </a:r>
            <a:r>
              <a:rPr lang="en-GB" sz="1400" i="1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Clinical evaluation of the </a:t>
            </a:r>
            <a:r>
              <a:rPr lang="en-GB" sz="1400" i="1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radiolanthanide</a:t>
            </a:r>
            <a:r>
              <a:rPr lang="en-GB" sz="1400" i="1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terbium-152: first-in-human PET/CT with 152Tb-DOTATOC” , </a:t>
            </a:r>
            <a:r>
              <a:rPr lang="en-GB" sz="14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Dalton Transactions 42 (</a:t>
            </a:r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2017), DOI: 10.1039/c7dt01936j</a:t>
            </a:r>
          </a:p>
          <a:p>
            <a:endParaRPr lang="en-GB" sz="1400" dirty="0"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 sz="14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en-GB"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FD9B324-8FC9-F44C-8B59-AEEC5EC519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3330" y="2377820"/>
            <a:ext cx="5413479" cy="204871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71145FBA-C2F7-1146-8539-8D793687FF7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90149" y="1856547"/>
            <a:ext cx="5413479" cy="4528818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5BFE3F8B-D233-784C-B4A9-CF835B99DF44}"/>
              </a:ext>
            </a:extLst>
          </p:cNvPr>
          <p:cNvSpPr txBox="1"/>
          <p:nvPr/>
        </p:nvSpPr>
        <p:spPr>
          <a:xfrm>
            <a:off x="1138007" y="6259470"/>
            <a:ext cx="5325138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ES" dirty="0"/>
              <a:t>Fig. taken from a talk by  </a:t>
            </a:r>
            <a:r>
              <a:rPr lang="en-GB" dirty="0"/>
              <a:t>Nick van der </a:t>
            </a:r>
            <a:r>
              <a:rPr lang="en-GB" dirty="0" err="1"/>
              <a:t>Meulen</a:t>
            </a:r>
            <a:r>
              <a:rPr lang="en-GB" dirty="0"/>
              <a:t> (PSI)</a:t>
            </a:r>
            <a:endParaRPr lang="en-ES" dirty="0"/>
          </a:p>
        </p:txBody>
      </p:sp>
      <p:sp>
        <p:nvSpPr>
          <p:cNvPr id="22" name="Slide Number Placeholder 21">
            <a:extLst>
              <a:ext uri="{FF2B5EF4-FFF2-40B4-BE49-F238E27FC236}">
                <a16:creationId xmlns:a16="http://schemas.microsoft.com/office/drawing/2014/main" id="{433D08B7-19EB-8F4D-A9C0-8D901F0BAF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01CF3-9A77-AD40-9036-BD8253FC537B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23" name="Date Placeholder 22">
            <a:extLst>
              <a:ext uri="{FF2B5EF4-FFF2-40B4-BE49-F238E27FC236}">
                <a16:creationId xmlns:a16="http://schemas.microsoft.com/office/drawing/2014/main" id="{73631B96-6ED1-FC42-AF3A-C6A9B857D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1702E3-CBA8-724B-AADE-32C815F33CF8}" type="datetime1">
              <a:rPr lang="es-ES_tradnl" smtClean="0"/>
              <a:t>8/11/22</a:t>
            </a:fld>
            <a:endParaRPr lang="en-US" dirty="0"/>
          </a:p>
        </p:txBody>
      </p:sp>
      <p:sp>
        <p:nvSpPr>
          <p:cNvPr id="24" name="Footer Placeholder 23">
            <a:extLst>
              <a:ext uri="{FF2B5EF4-FFF2-40B4-BE49-F238E27FC236}">
                <a16:creationId xmlns:a16="http://schemas.microsoft.com/office/drawing/2014/main" id="{61429D3E-B4B6-4846-B2DE-77467FCBDA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E. Nácher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91607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8DF17046-AD4F-4E4C-A2F3-CDFDE1B8E2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076988"/>
            <a:ext cx="9144000" cy="1682195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isotopes of interest</a:t>
            </a:r>
          </a:p>
        </p:txBody>
      </p:sp>
      <p:sp>
        <p:nvSpPr>
          <p:cNvPr id="19" name="Marcador de contenido 2">
            <a:extLst>
              <a:ext uri="{FF2B5EF4-FFF2-40B4-BE49-F238E27FC236}">
                <a16:creationId xmlns:a16="http://schemas.microsoft.com/office/drawing/2014/main" id="{76AFA426-2249-D34C-8D3B-F65025B74D36}"/>
              </a:ext>
            </a:extLst>
          </p:cNvPr>
          <p:cNvSpPr txBox="1">
            <a:spLocks/>
          </p:cNvSpPr>
          <p:nvPr/>
        </p:nvSpPr>
        <p:spPr>
          <a:xfrm>
            <a:off x="237070" y="2102854"/>
            <a:ext cx="8754529" cy="897075"/>
          </a:xfrm>
          <a:prstGeom prst="rect">
            <a:avLst/>
          </a:prstGeom>
          <a:solidFill>
            <a:schemeClr val="bg1">
              <a:alpha val="59534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sz="2000" dirty="0"/>
              <a:t>These three isotopes, among others, have been identified by Nichols [NIC22]</a:t>
            </a:r>
          </a:p>
          <a:p>
            <a:pPr marL="0" indent="0" algn="just">
              <a:buNone/>
            </a:pPr>
            <a:r>
              <a:rPr lang="en-US" sz="2000" dirty="0"/>
              <a:t>      as needing for a TAGS measurement  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DDCF64B6-E979-1A46-9BCF-3F9AE07CDE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113742"/>
            <a:ext cx="9144000" cy="2662296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35EFBE2A-F52E-0E49-81EC-7FEF7AE7BF9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118454"/>
            <a:ext cx="9144000" cy="2283641"/>
          </a:xfrm>
          <a:prstGeom prst="rect">
            <a:avLst/>
          </a:prstGeom>
        </p:spPr>
      </p:pic>
      <p:sp>
        <p:nvSpPr>
          <p:cNvPr id="24" name="Marcador de contenido 2">
            <a:extLst>
              <a:ext uri="{FF2B5EF4-FFF2-40B4-BE49-F238E27FC236}">
                <a16:creationId xmlns:a16="http://schemas.microsoft.com/office/drawing/2014/main" id="{29D0D4B7-7D95-DD41-8FAA-CB7CABBA7A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7070" y="1250553"/>
            <a:ext cx="8754529" cy="794755"/>
          </a:xfrm>
          <a:solidFill>
            <a:schemeClr val="bg1">
              <a:alpha val="55000"/>
            </a:schemeClr>
          </a:solidFill>
        </p:spPr>
        <p:txBody>
          <a:bodyPr>
            <a:normAutofit/>
          </a:bodyPr>
          <a:lstStyle/>
          <a:p>
            <a:pPr algn="just"/>
            <a:r>
              <a:rPr lang="en-US" sz="2000" baseline="30000" dirty="0"/>
              <a:t>76</a:t>
            </a:r>
            <a:r>
              <a:rPr lang="en-US" sz="2000" dirty="0"/>
              <a:t>Br, </a:t>
            </a:r>
            <a:r>
              <a:rPr lang="en-US" sz="2000" baseline="30000" dirty="0"/>
              <a:t>152</a:t>
            </a:r>
            <a:r>
              <a:rPr lang="en-US" sz="2000" dirty="0"/>
              <a:t>Tb and </a:t>
            </a:r>
            <a:r>
              <a:rPr lang="en-US" sz="2000" baseline="30000" dirty="0"/>
              <a:t>155</a:t>
            </a:r>
            <a:r>
              <a:rPr lang="en-US" sz="2000" dirty="0"/>
              <a:t>Tb are used in medicine as </a:t>
            </a:r>
            <a:r>
              <a:rPr lang="en-US" sz="2000" dirty="0" err="1"/>
              <a:t>radiolabelled</a:t>
            </a:r>
            <a:r>
              <a:rPr lang="en-US" sz="2000" dirty="0"/>
              <a:t> molecules for PET and SPECT imaging or as </a:t>
            </a:r>
            <a:r>
              <a:rPr lang="en-US" sz="2000" dirty="0" err="1"/>
              <a:t>theranostic</a:t>
            </a:r>
            <a:r>
              <a:rPr lang="en-US" sz="2000" dirty="0"/>
              <a:t> pairs for treatment.</a:t>
            </a:r>
          </a:p>
        </p:txBody>
      </p:sp>
      <p:sp>
        <p:nvSpPr>
          <p:cNvPr id="28" name="Slide Number Placeholder 27">
            <a:extLst>
              <a:ext uri="{FF2B5EF4-FFF2-40B4-BE49-F238E27FC236}">
                <a16:creationId xmlns:a16="http://schemas.microsoft.com/office/drawing/2014/main" id="{CA604DC8-7039-DC42-998C-8E3976F0DC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01CF3-9A77-AD40-9036-BD8253FC537B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29" name="Date Placeholder 28">
            <a:extLst>
              <a:ext uri="{FF2B5EF4-FFF2-40B4-BE49-F238E27FC236}">
                <a16:creationId xmlns:a16="http://schemas.microsoft.com/office/drawing/2014/main" id="{8013A40F-193A-8E49-AF4C-43B28F3EC4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436285-662B-3446-86D7-82ACFEDACE93}" type="datetime1">
              <a:rPr lang="es-ES_tradnl" smtClean="0"/>
              <a:t>8/11/22</a:t>
            </a:fld>
            <a:endParaRPr lang="en-US" dirty="0"/>
          </a:p>
        </p:txBody>
      </p:sp>
      <p:sp>
        <p:nvSpPr>
          <p:cNvPr id="30" name="Footer Placeholder 29">
            <a:extLst>
              <a:ext uri="{FF2B5EF4-FFF2-40B4-BE49-F238E27FC236}">
                <a16:creationId xmlns:a16="http://schemas.microsoft.com/office/drawing/2014/main" id="{85D724BD-6F3A-F843-9797-C02907016C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E. Nácher</a:t>
            </a:r>
            <a:endParaRPr lang="en-US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F0B9A111-82CE-5946-9252-F39445626097}"/>
              </a:ext>
            </a:extLst>
          </p:cNvPr>
          <p:cNvSpPr txBox="1"/>
          <p:nvPr/>
        </p:nvSpPr>
        <p:spPr>
          <a:xfrm>
            <a:off x="-62346" y="6505904"/>
            <a:ext cx="8323118" cy="30777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1400" dirty="0"/>
              <a:t>[NIC22] Nichols A. L., </a:t>
            </a:r>
            <a:r>
              <a:rPr lang="en-US" sz="1400" i="1" dirty="0"/>
              <a:t>"Status of the decay data for medical radionuclides"</a:t>
            </a:r>
            <a:r>
              <a:rPr lang="en-US" sz="1400" dirty="0"/>
              <a:t>. </a:t>
            </a:r>
            <a:r>
              <a:rPr lang="en-US" sz="1400" dirty="0" err="1"/>
              <a:t>Radiochim</a:t>
            </a:r>
            <a:r>
              <a:rPr lang="en-US" sz="1400" dirty="0"/>
              <a:t>. Acta 110, 609-644 (2022) </a:t>
            </a:r>
            <a:endParaRPr lang="en-ES" sz="1400" dirty="0"/>
          </a:p>
        </p:txBody>
      </p:sp>
    </p:spTree>
    <p:extLst>
      <p:ext uri="{BB962C8B-B14F-4D97-AF65-F5344CB8AC3E}">
        <p14:creationId xmlns:p14="http://schemas.microsoft.com/office/powerpoint/2010/main" val="31634868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ooter Placeholder 13">
            <a:extLst>
              <a:ext uri="{FF2B5EF4-FFF2-40B4-BE49-F238E27FC236}">
                <a16:creationId xmlns:a16="http://schemas.microsoft.com/office/drawing/2014/main" id="{4F0D7CA8-1C2B-FC4C-9C9B-F085F6AB0F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/>
              <a:t>E. </a:t>
            </a:r>
            <a:r>
              <a:rPr lang="cs-CZ" dirty="0" err="1"/>
              <a:t>Nácher</a:t>
            </a:r>
            <a:endParaRPr lang="en-US" dirty="0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B067E589-A0EC-2040-A78C-28E404B056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700276-C485-2D4C-9F95-6F47161C3000}" type="datetime1">
              <a:rPr lang="es-ES_tradnl" smtClean="0"/>
              <a:t>8/11/22</a:t>
            </a:fld>
            <a:endParaRPr lang="en-US" dirty="0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isotopes of interest</a:t>
            </a:r>
          </a:p>
        </p:txBody>
      </p:sp>
      <p:sp>
        <p:nvSpPr>
          <p:cNvPr id="24" name="Marcador de contenido 2">
            <a:extLst>
              <a:ext uri="{FF2B5EF4-FFF2-40B4-BE49-F238E27FC236}">
                <a16:creationId xmlns:a16="http://schemas.microsoft.com/office/drawing/2014/main" id="{29D0D4B7-7D95-DD41-8FAA-CB7CABBA7A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7070" y="1250553"/>
            <a:ext cx="8754529" cy="2827462"/>
          </a:xfrm>
          <a:solidFill>
            <a:schemeClr val="bg1">
              <a:alpha val="55000"/>
            </a:schemeClr>
          </a:solidFill>
        </p:spPr>
        <p:txBody>
          <a:bodyPr>
            <a:normAutofit/>
          </a:bodyPr>
          <a:lstStyle/>
          <a:p>
            <a:pPr algn="just"/>
            <a:r>
              <a:rPr lang="en-US" sz="2000" dirty="0"/>
              <a:t>The </a:t>
            </a:r>
            <a:r>
              <a:rPr lang="en-US" sz="2000" b="1" dirty="0"/>
              <a:t>absolute mass of the neutrino </a:t>
            </a:r>
            <a:r>
              <a:rPr lang="en-US" sz="2000" dirty="0"/>
              <a:t>can be directly studied in a model-independent way by examining the slight </a:t>
            </a:r>
            <a:r>
              <a:rPr lang="en-US" sz="2000" b="1" dirty="0"/>
              <a:t>distortion of the electron-capture spectrum</a:t>
            </a:r>
            <a:r>
              <a:rPr lang="en-US" sz="2000" dirty="0"/>
              <a:t> (full energy!!) near the endpoint [GAS17, AKE21]. </a:t>
            </a:r>
          </a:p>
          <a:p>
            <a:pPr algn="just"/>
            <a:endParaRPr lang="en-US" sz="2000" dirty="0"/>
          </a:p>
          <a:p>
            <a:pPr algn="just"/>
            <a:r>
              <a:rPr lang="en-US" sz="2000" baseline="30000" dirty="0"/>
              <a:t>77</a:t>
            </a:r>
            <a:r>
              <a:rPr lang="en-US" sz="2000" dirty="0"/>
              <a:t>Br comes from the same T-IS as </a:t>
            </a:r>
            <a:r>
              <a:rPr lang="en-US" sz="2000" baseline="30000" dirty="0"/>
              <a:t>76</a:t>
            </a:r>
            <a:r>
              <a:rPr lang="en-US" sz="2000" dirty="0"/>
              <a:t>Br </a:t>
            </a:r>
            <a:r>
              <a:rPr lang="en-US" sz="2000" i="1" dirty="0"/>
              <a:t>for free </a:t>
            </a:r>
            <a:r>
              <a:rPr lang="en-US" sz="2000" dirty="0"/>
              <a:t>and is one of the most promising ultra-low Q-value decay [GAM19]. It is an allowed transition 400 eV below the window.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87A2700-761C-0745-BC4C-4AA1A3AB5E0F}"/>
              </a:ext>
            </a:extLst>
          </p:cNvPr>
          <p:cNvSpPr txBox="1"/>
          <p:nvPr/>
        </p:nvSpPr>
        <p:spPr>
          <a:xfrm>
            <a:off x="31174" y="6263447"/>
            <a:ext cx="9071266" cy="646331"/>
          </a:xfrm>
          <a:prstGeom prst="rect">
            <a:avLst/>
          </a:prstGeom>
          <a:solidFill>
            <a:schemeClr val="bg1">
              <a:alpha val="77691"/>
            </a:schemeClr>
          </a:solidFill>
        </p:spPr>
        <p:txBody>
          <a:bodyPr wrap="square">
            <a:spAutoFit/>
          </a:bodyPr>
          <a:lstStyle/>
          <a:p>
            <a:r>
              <a:rPr lang="en-US" sz="1200" dirty="0"/>
              <a:t>[AKE21] M. Aker, et al., "First direct neutrino-mass measurement with sub-eV sensitivity" Nature Physics 18 (2022) 160</a:t>
            </a:r>
          </a:p>
          <a:p>
            <a:r>
              <a:rPr lang="en-GB" sz="1200" dirty="0">
                <a:effectLst/>
              </a:rPr>
              <a:t>[GAS17] L. </a:t>
            </a:r>
            <a:r>
              <a:rPr lang="en-GB" sz="1200" dirty="0" err="1">
                <a:effectLst/>
              </a:rPr>
              <a:t>Gastaldo</a:t>
            </a:r>
            <a:r>
              <a:rPr lang="en-GB" sz="1200" dirty="0">
                <a:effectLst/>
              </a:rPr>
              <a:t>, K. </a:t>
            </a:r>
            <a:r>
              <a:rPr lang="en-GB" sz="1200" dirty="0" err="1">
                <a:effectLst/>
              </a:rPr>
              <a:t>Blaum</a:t>
            </a:r>
            <a:r>
              <a:rPr lang="en-GB" sz="1200" dirty="0">
                <a:effectLst/>
              </a:rPr>
              <a:t>, K. </a:t>
            </a:r>
            <a:r>
              <a:rPr lang="en-GB" sz="1200" dirty="0" err="1">
                <a:effectLst/>
              </a:rPr>
              <a:t>Chrysalidis</a:t>
            </a:r>
            <a:r>
              <a:rPr lang="en-GB" sz="1200" dirty="0">
                <a:effectLst/>
              </a:rPr>
              <a:t>, T. Day Goodacre, et al., Eur. Phys. J.: Spec. Top. 226, 1623 (2017) </a:t>
            </a:r>
          </a:p>
          <a:p>
            <a:r>
              <a:rPr lang="en-GB" sz="1200" dirty="0">
                <a:effectLst/>
              </a:rPr>
              <a:t>[GAM19] N.D. Gamage, et al., "Identification and investigation of possible ultra-low Q value </a:t>
            </a:r>
            <a:r>
              <a:rPr lang="el-GR" sz="1200" dirty="0">
                <a:effectLst/>
              </a:rPr>
              <a:t>β </a:t>
            </a:r>
            <a:r>
              <a:rPr lang="en-GB" sz="1200" dirty="0">
                <a:effectLst/>
              </a:rPr>
              <a:t>decay candidates", Hyperfine Interact. 2019, 240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EE55263-8C05-0E45-BEA3-C45ADF90D29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0590" y="596576"/>
            <a:ext cx="9144000" cy="6260370"/>
          </a:xfrm>
          <a:prstGeom prst="rect">
            <a:avLst/>
          </a:prstGeom>
        </p:spPr>
      </p:pic>
      <p:grpSp>
        <p:nvGrpSpPr>
          <p:cNvPr id="26" name="Group 25">
            <a:extLst>
              <a:ext uri="{FF2B5EF4-FFF2-40B4-BE49-F238E27FC236}">
                <a16:creationId xmlns:a16="http://schemas.microsoft.com/office/drawing/2014/main" id="{C457194A-15DB-FE4A-95D8-56449EB14FC1}"/>
              </a:ext>
            </a:extLst>
          </p:cNvPr>
          <p:cNvGrpSpPr/>
          <p:nvPr/>
        </p:nvGrpSpPr>
        <p:grpSpPr>
          <a:xfrm>
            <a:off x="2380603" y="753382"/>
            <a:ext cx="5070927" cy="581223"/>
            <a:chOff x="2380603" y="653366"/>
            <a:chExt cx="5070927" cy="581223"/>
          </a:xfrm>
        </p:grpSpPr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E3D43A8E-B848-CC4D-8881-6AD0121B2489}"/>
                </a:ext>
              </a:extLst>
            </p:cNvPr>
            <p:cNvCxnSpPr/>
            <p:nvPr/>
          </p:nvCxnSpPr>
          <p:spPr>
            <a:xfrm flipH="1">
              <a:off x="2501460" y="1072054"/>
              <a:ext cx="4498427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611C5416-E799-AF45-A20C-68CFA977F316}"/>
                </a:ext>
              </a:extLst>
            </p:cNvPr>
            <p:cNvSpPr txBox="1"/>
            <p:nvPr/>
          </p:nvSpPr>
          <p:spPr>
            <a:xfrm>
              <a:off x="6374509" y="806373"/>
              <a:ext cx="77777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ES" sz="1400" dirty="0"/>
                <a:t>1364.27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BF52DB09-04F9-ED4A-840C-8606CB21E5F3}"/>
                </a:ext>
              </a:extLst>
            </p:cNvPr>
            <p:cNvSpPr txBox="1"/>
            <p:nvPr/>
          </p:nvSpPr>
          <p:spPr>
            <a:xfrm>
              <a:off x="2380603" y="795685"/>
              <a:ext cx="155395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/>
                <a:t>3/2</a:t>
              </a:r>
              <a:r>
                <a:rPr lang="en-GB" sz="1400" baseline="30000" dirty="0"/>
                <a:t>- </a:t>
              </a:r>
              <a:r>
                <a:rPr lang="en-GB" sz="1400" dirty="0"/>
                <a:t>     f</a:t>
              </a:r>
              <a:r>
                <a:rPr lang="en-ES" sz="1400" dirty="0"/>
                <a:t>rom (n,n’</a:t>
              </a:r>
              <a:r>
                <a:rPr lang="en-ES" sz="1400" dirty="0">
                  <a:latin typeface="Symbol" pitchFamily="2" charset="2"/>
                </a:rPr>
                <a:t>g</a:t>
              </a:r>
              <a:r>
                <a:rPr lang="en-ES" sz="1400" dirty="0"/>
                <a:t>)</a:t>
              </a:r>
            </a:p>
          </p:txBody>
        </p: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6E8E3626-9EB1-BF48-806B-457B3E246A3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150100" y="653366"/>
              <a:ext cx="222316" cy="411946"/>
            </a:xfrm>
            <a:prstGeom prst="straightConnector1">
              <a:avLst/>
            </a:prstGeom>
            <a:ln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1F96332F-1AE9-AA4A-B23E-05AC693D1034}"/>
                </a:ext>
              </a:extLst>
            </p:cNvPr>
            <p:cNvSpPr txBox="1"/>
            <p:nvPr/>
          </p:nvSpPr>
          <p:spPr>
            <a:xfrm>
              <a:off x="7144543" y="896035"/>
              <a:ext cx="306987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ES" sz="1600" b="1" dirty="0">
                  <a:solidFill>
                    <a:srgbClr val="C00000"/>
                  </a:solidFill>
                  <a:latin typeface="Calibri"/>
                </a:rPr>
                <a:t>?</a:t>
              </a:r>
              <a:endParaRPr lang="en-ES" sz="1600" b="1" dirty="0">
                <a:solidFill>
                  <a:srgbClr val="C00000"/>
                </a:solidFill>
              </a:endParaRPr>
            </a:p>
          </p:txBody>
        </p:sp>
      </p:grp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7ED47B-9873-F947-A0D8-7DB4A8BA2D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01CF3-9A77-AD40-9036-BD8253FC537B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69290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isotopes of interest</a:t>
            </a:r>
          </a:p>
        </p:txBody>
      </p:sp>
      <p:sp>
        <p:nvSpPr>
          <p:cNvPr id="24" name="Marcador de contenido 2">
            <a:extLst>
              <a:ext uri="{FF2B5EF4-FFF2-40B4-BE49-F238E27FC236}">
                <a16:creationId xmlns:a16="http://schemas.microsoft.com/office/drawing/2014/main" id="{29D0D4B7-7D95-DD41-8FAA-CB7CABBA7A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7070" y="1250553"/>
            <a:ext cx="8754529" cy="2827462"/>
          </a:xfrm>
          <a:solidFill>
            <a:schemeClr val="bg1">
              <a:alpha val="55000"/>
            </a:schemeClr>
          </a:solidFill>
        </p:spPr>
        <p:txBody>
          <a:bodyPr>
            <a:normAutofit/>
          </a:bodyPr>
          <a:lstStyle/>
          <a:p>
            <a:pPr algn="just"/>
            <a:r>
              <a:rPr lang="en-US" sz="2000" dirty="0"/>
              <a:t>The absolute mass of the neutrino can be directly studied in a model-independent way by examining the slight distortion of the electron spectrum near the endpoint [GAS17, AKE21]. </a:t>
            </a:r>
          </a:p>
          <a:p>
            <a:pPr algn="just"/>
            <a:endParaRPr lang="en-US" sz="2000" dirty="0"/>
          </a:p>
          <a:p>
            <a:pPr algn="just"/>
            <a:r>
              <a:rPr lang="en-US" sz="2000" baseline="30000" dirty="0"/>
              <a:t>77</a:t>
            </a:r>
            <a:r>
              <a:rPr lang="en-US" sz="2000" dirty="0"/>
              <a:t>Br comes from the same T-IS as </a:t>
            </a:r>
            <a:r>
              <a:rPr lang="en-US" sz="2000" baseline="30000" dirty="0"/>
              <a:t>76</a:t>
            </a:r>
            <a:r>
              <a:rPr lang="en-US" sz="2000" dirty="0"/>
              <a:t>Br </a:t>
            </a:r>
            <a:r>
              <a:rPr lang="en-US" sz="2000" i="1" dirty="0"/>
              <a:t>for free </a:t>
            </a:r>
            <a:r>
              <a:rPr lang="en-US" sz="2000" dirty="0"/>
              <a:t>and is one of the most promising ultra-low Q-value decay [GAM19]. It is an allowed transition 400 eV below the window.</a:t>
            </a:r>
          </a:p>
          <a:p>
            <a:pPr algn="just"/>
            <a:endParaRPr lang="en-US" sz="20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81BC37F-AFE9-7546-B7E1-2133E24C3233}"/>
              </a:ext>
            </a:extLst>
          </p:cNvPr>
          <p:cNvSpPr txBox="1"/>
          <p:nvPr/>
        </p:nvSpPr>
        <p:spPr>
          <a:xfrm>
            <a:off x="237070" y="3769327"/>
            <a:ext cx="875452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800" dirty="0"/>
              <a:t>T</a:t>
            </a:r>
            <a:r>
              <a:rPr lang="en-US" sz="1800" baseline="-25000" dirty="0"/>
              <a:t>1/2</a:t>
            </a:r>
            <a:r>
              <a:rPr lang="en-US" sz="1800" dirty="0"/>
              <a:t> ~ 2 days </a:t>
            </a:r>
            <a:r>
              <a:rPr lang="en-US" sz="1800" dirty="0">
                <a:sym typeface="Wingdings" pitchFamily="2" charset="2"/>
              </a:rPr>
              <a:t> different sources starting at 5 </a:t>
            </a:r>
            <a:r>
              <a:rPr lang="en-US" sz="1800" dirty="0" err="1">
                <a:sym typeface="Wingdings" pitchFamily="2" charset="2"/>
              </a:rPr>
              <a:t>kBq</a:t>
            </a:r>
            <a:r>
              <a:rPr lang="en-US" sz="1800" dirty="0">
                <a:sym typeface="Wingdings" pitchFamily="2" charset="2"/>
              </a:rPr>
              <a:t> and doubling activity (up to 80 </a:t>
            </a:r>
            <a:r>
              <a:rPr lang="en-US" sz="1800" dirty="0" err="1">
                <a:sym typeface="Wingdings" pitchFamily="2" charset="2"/>
              </a:rPr>
              <a:t>kBq</a:t>
            </a:r>
            <a:r>
              <a:rPr lang="en-US" sz="1800" dirty="0">
                <a:sym typeface="Wingdings" pitchFamily="2" charset="2"/>
              </a:rPr>
              <a:t>) allow for a very long measurement accumulating huge statistics.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29982A-AE92-964A-986C-442E789690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01CF3-9A77-AD40-9036-BD8253FC537B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3774F1E-C17D-0E49-9293-CDDCC91B22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9371D4-91CD-C844-B25B-2B07B470E985}" type="datetime1">
              <a:rPr lang="es-ES_tradnl" smtClean="0"/>
              <a:t>8/11/22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A36203A-EED5-164E-BD46-DF099A51C8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E. Nácher</a:t>
            </a:r>
            <a:endParaRPr 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3C69473-0958-2840-ABC6-FB50B049EA53}"/>
              </a:ext>
            </a:extLst>
          </p:cNvPr>
          <p:cNvSpPr txBox="1"/>
          <p:nvPr/>
        </p:nvSpPr>
        <p:spPr>
          <a:xfrm>
            <a:off x="31174" y="6263447"/>
            <a:ext cx="9071266" cy="646331"/>
          </a:xfrm>
          <a:prstGeom prst="rect">
            <a:avLst/>
          </a:prstGeom>
          <a:solidFill>
            <a:schemeClr val="bg1">
              <a:alpha val="77691"/>
            </a:schemeClr>
          </a:solidFill>
        </p:spPr>
        <p:txBody>
          <a:bodyPr wrap="square">
            <a:spAutoFit/>
          </a:bodyPr>
          <a:lstStyle/>
          <a:p>
            <a:r>
              <a:rPr lang="en-US" sz="1200" dirty="0"/>
              <a:t>[AKE21] M. Aker, et al., "First direct neutrino-mass measurement with sub-eV sensitivity" Nature Physics 18 (2022) 160</a:t>
            </a:r>
          </a:p>
          <a:p>
            <a:r>
              <a:rPr lang="en-GB" sz="1200" dirty="0">
                <a:effectLst/>
              </a:rPr>
              <a:t>[GAS17] L. </a:t>
            </a:r>
            <a:r>
              <a:rPr lang="en-GB" sz="1200" dirty="0" err="1">
                <a:effectLst/>
              </a:rPr>
              <a:t>Gastaldo</a:t>
            </a:r>
            <a:r>
              <a:rPr lang="en-GB" sz="1200" dirty="0">
                <a:effectLst/>
              </a:rPr>
              <a:t>, K. </a:t>
            </a:r>
            <a:r>
              <a:rPr lang="en-GB" sz="1200" dirty="0" err="1">
                <a:effectLst/>
              </a:rPr>
              <a:t>Blaum</a:t>
            </a:r>
            <a:r>
              <a:rPr lang="en-GB" sz="1200" dirty="0">
                <a:effectLst/>
              </a:rPr>
              <a:t>, K. </a:t>
            </a:r>
            <a:r>
              <a:rPr lang="en-GB" sz="1200" dirty="0" err="1">
                <a:effectLst/>
              </a:rPr>
              <a:t>Chrysalidis</a:t>
            </a:r>
            <a:r>
              <a:rPr lang="en-GB" sz="1200" dirty="0">
                <a:effectLst/>
              </a:rPr>
              <a:t>, T. Day Goodacre, et al., Eur. Phys. J.: Spec. Top. 226, 1623 (2017) </a:t>
            </a:r>
          </a:p>
          <a:p>
            <a:r>
              <a:rPr lang="en-GB" sz="1200" dirty="0">
                <a:effectLst/>
              </a:rPr>
              <a:t>[GAM19] N.D. Gamage, et al., "Identification and investigation of possible ultra-low Q value </a:t>
            </a:r>
            <a:r>
              <a:rPr lang="el-GR" sz="1200" dirty="0">
                <a:effectLst/>
              </a:rPr>
              <a:t>β </a:t>
            </a:r>
            <a:r>
              <a:rPr lang="en-GB" sz="1200" dirty="0">
                <a:effectLst/>
              </a:rPr>
              <a:t>decay candidates", Hyperfine Interact. 2019, 240</a:t>
            </a:r>
          </a:p>
        </p:txBody>
      </p:sp>
    </p:spTree>
    <p:extLst>
      <p:ext uri="{BB962C8B-B14F-4D97-AF65-F5344CB8AC3E}">
        <p14:creationId xmlns:p14="http://schemas.microsoft.com/office/powerpoint/2010/main" val="62338725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Beam-time request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1168" y="1397004"/>
            <a:ext cx="8749149" cy="5077877"/>
          </a:xfrm>
        </p:spPr>
        <p:txBody>
          <a:bodyPr>
            <a:normAutofit/>
          </a:bodyPr>
          <a:lstStyle/>
          <a:p>
            <a:pPr lvl="1" algn="just">
              <a:buFontTx/>
              <a:buChar char="-"/>
            </a:pPr>
            <a:r>
              <a:rPr lang="es-ES" sz="2000" dirty="0" err="1"/>
              <a:t>We</a:t>
            </a:r>
            <a:r>
              <a:rPr lang="es-ES" sz="2000" dirty="0"/>
              <a:t> </a:t>
            </a:r>
            <a:r>
              <a:rPr lang="es-ES" sz="2000" dirty="0" err="1"/>
              <a:t>need</a:t>
            </a:r>
            <a:r>
              <a:rPr lang="es-ES" sz="2000" dirty="0"/>
              <a:t> to </a:t>
            </a:r>
            <a:r>
              <a:rPr lang="es-ES" sz="2000" dirty="0" err="1"/>
              <a:t>measure</a:t>
            </a:r>
            <a:r>
              <a:rPr lang="es-ES" sz="2000" dirty="0"/>
              <a:t> </a:t>
            </a:r>
            <a:r>
              <a:rPr lang="es-ES" sz="2000" dirty="0" err="1"/>
              <a:t>activities</a:t>
            </a:r>
            <a:r>
              <a:rPr lang="es-ES" sz="2000" dirty="0"/>
              <a:t> </a:t>
            </a:r>
            <a:r>
              <a:rPr lang="es-ES" sz="2000" dirty="0" err="1"/>
              <a:t>ranging</a:t>
            </a:r>
            <a:r>
              <a:rPr lang="es-ES" sz="2000" dirty="0"/>
              <a:t> </a:t>
            </a:r>
            <a:r>
              <a:rPr lang="es-ES" sz="2000" dirty="0" err="1"/>
              <a:t>from</a:t>
            </a:r>
            <a:r>
              <a:rPr lang="es-ES" sz="2000" dirty="0"/>
              <a:t> 5 to 10 </a:t>
            </a:r>
            <a:r>
              <a:rPr lang="es-ES" sz="2000" dirty="0" err="1"/>
              <a:t>kBq</a:t>
            </a:r>
            <a:r>
              <a:rPr lang="es-ES" sz="2000" dirty="0"/>
              <a:t>, </a:t>
            </a:r>
            <a:r>
              <a:rPr lang="es-ES" sz="2000" dirty="0" err="1"/>
              <a:t>this</a:t>
            </a:r>
            <a:r>
              <a:rPr lang="es-ES" sz="2000" dirty="0"/>
              <a:t> </a:t>
            </a:r>
            <a:r>
              <a:rPr lang="es-ES" sz="2000" dirty="0" err="1"/>
              <a:t>means</a:t>
            </a:r>
            <a:r>
              <a:rPr lang="es-ES" sz="2000" dirty="0"/>
              <a:t> </a:t>
            </a:r>
            <a:r>
              <a:rPr lang="es-ES" sz="2000" dirty="0" err="1"/>
              <a:t>producing</a:t>
            </a:r>
            <a:r>
              <a:rPr lang="es-ES" sz="2000" dirty="0"/>
              <a:t> </a:t>
            </a:r>
            <a:r>
              <a:rPr lang="es-ES" sz="2000" dirty="0" err="1"/>
              <a:t>sources</a:t>
            </a:r>
            <a:r>
              <a:rPr lang="es-ES" sz="2000" dirty="0"/>
              <a:t> of 5 to 80 </a:t>
            </a:r>
            <a:r>
              <a:rPr lang="es-ES" sz="2000" dirty="0" err="1"/>
              <a:t>kBq</a:t>
            </a:r>
            <a:r>
              <a:rPr lang="es-ES" sz="2000" dirty="0"/>
              <a:t> </a:t>
            </a:r>
            <a:r>
              <a:rPr lang="es-ES" sz="2000" dirty="0" err="1"/>
              <a:t>max</a:t>
            </a:r>
            <a:r>
              <a:rPr lang="es-ES" sz="2000" dirty="0"/>
              <a:t>, </a:t>
            </a:r>
            <a:r>
              <a:rPr lang="es-ES" sz="2000" dirty="0" err="1"/>
              <a:t>easily</a:t>
            </a:r>
            <a:r>
              <a:rPr lang="es-ES" sz="2000" dirty="0"/>
              <a:t> </a:t>
            </a:r>
            <a:r>
              <a:rPr lang="es-ES" sz="2000" dirty="0" err="1"/>
              <a:t>achievable</a:t>
            </a:r>
            <a:r>
              <a:rPr lang="es-ES" sz="2000" dirty="0"/>
              <a:t> in </a:t>
            </a:r>
            <a:r>
              <a:rPr lang="es-ES" sz="2000" dirty="0" err="1"/>
              <a:t>some</a:t>
            </a:r>
            <a:r>
              <a:rPr lang="es-ES" sz="2000" dirty="0"/>
              <a:t> </a:t>
            </a:r>
            <a:r>
              <a:rPr lang="es-ES" sz="2000" dirty="0" err="1"/>
              <a:t>long</a:t>
            </a:r>
            <a:r>
              <a:rPr lang="es-ES" sz="2000" dirty="0"/>
              <a:t> (</a:t>
            </a:r>
            <a:r>
              <a:rPr lang="es-ES" sz="2000" dirty="0" err="1"/>
              <a:t>seconds</a:t>
            </a:r>
            <a:r>
              <a:rPr lang="es-ES" sz="2000" dirty="0"/>
              <a:t> to minutes) </a:t>
            </a:r>
            <a:r>
              <a:rPr lang="es-ES" sz="2000" dirty="0" err="1"/>
              <a:t>collections</a:t>
            </a:r>
            <a:r>
              <a:rPr lang="es-ES" sz="2000" dirty="0"/>
              <a:t> at  GLM </a:t>
            </a:r>
            <a:r>
              <a:rPr lang="es-ES" sz="2000" dirty="0" err="1"/>
              <a:t>or</a:t>
            </a:r>
            <a:r>
              <a:rPr lang="es-ES" sz="2000" dirty="0"/>
              <a:t> LA1… </a:t>
            </a:r>
            <a:r>
              <a:rPr lang="es-ES" sz="2000" dirty="0" err="1"/>
              <a:t>or</a:t>
            </a:r>
            <a:r>
              <a:rPr lang="es-ES" sz="2000" dirty="0"/>
              <a:t> </a:t>
            </a:r>
            <a:r>
              <a:rPr lang="es-ES" sz="2000" dirty="0" err="1"/>
              <a:t>even</a:t>
            </a:r>
            <a:r>
              <a:rPr lang="es-ES" sz="2000" dirty="0"/>
              <a:t> </a:t>
            </a:r>
            <a:r>
              <a:rPr lang="es-ES" sz="2000" dirty="0" err="1"/>
              <a:t>from</a:t>
            </a:r>
            <a:r>
              <a:rPr lang="es-ES" sz="2000" dirty="0"/>
              <a:t> MEDICIS!</a:t>
            </a:r>
          </a:p>
          <a:p>
            <a:pPr lvl="1" algn="just">
              <a:buFontTx/>
              <a:buChar char="-"/>
            </a:pPr>
            <a:endParaRPr lang="es-ES" sz="2000" dirty="0"/>
          </a:p>
          <a:p>
            <a:pPr lvl="1" algn="just">
              <a:buFontTx/>
              <a:buChar char="-"/>
            </a:pPr>
            <a:r>
              <a:rPr lang="es-ES" sz="2000" dirty="0" err="1"/>
              <a:t>With</a:t>
            </a:r>
            <a:r>
              <a:rPr lang="es-ES" sz="2000" dirty="0"/>
              <a:t> a normal </a:t>
            </a:r>
            <a:r>
              <a:rPr lang="es-ES" sz="2000" dirty="0" err="1"/>
              <a:t>behaviour</a:t>
            </a:r>
            <a:r>
              <a:rPr lang="es-ES" sz="2000" dirty="0"/>
              <a:t> of target-ion-</a:t>
            </a:r>
            <a:r>
              <a:rPr lang="es-ES" sz="2000" dirty="0" err="1"/>
              <a:t>source</a:t>
            </a:r>
            <a:r>
              <a:rPr lang="es-ES" sz="2000" dirty="0"/>
              <a:t> </a:t>
            </a:r>
            <a:r>
              <a:rPr lang="es-ES" sz="2000" dirty="0" err="1"/>
              <a:t>we</a:t>
            </a:r>
            <a:r>
              <a:rPr lang="es-ES" sz="2000" dirty="0"/>
              <a:t> </a:t>
            </a:r>
            <a:r>
              <a:rPr lang="es-ES" sz="2000" dirty="0" err="1"/>
              <a:t>should</a:t>
            </a:r>
            <a:r>
              <a:rPr lang="es-ES" sz="2000" dirty="0"/>
              <a:t> </a:t>
            </a:r>
            <a:r>
              <a:rPr lang="es-ES" sz="2000" dirty="0" err="1"/>
              <a:t>not</a:t>
            </a:r>
            <a:r>
              <a:rPr lang="es-ES" sz="2000" dirty="0"/>
              <a:t> </a:t>
            </a:r>
            <a:r>
              <a:rPr lang="es-ES" sz="2000" dirty="0" err="1"/>
              <a:t>need</a:t>
            </a:r>
            <a:r>
              <a:rPr lang="es-ES" sz="2000" dirty="0"/>
              <a:t> more </a:t>
            </a:r>
            <a:r>
              <a:rPr lang="es-ES" sz="2000" dirty="0" err="1"/>
              <a:t>than</a:t>
            </a:r>
            <a:r>
              <a:rPr lang="es-ES" sz="2000" dirty="0"/>
              <a:t> 1 </a:t>
            </a:r>
            <a:r>
              <a:rPr lang="es-ES" sz="2000" dirty="0" err="1"/>
              <a:t>shift</a:t>
            </a:r>
            <a:r>
              <a:rPr lang="es-ES" sz="2000" dirty="0"/>
              <a:t> per ion </a:t>
            </a:r>
            <a:r>
              <a:rPr lang="es-ES" sz="2000" dirty="0" err="1"/>
              <a:t>source</a:t>
            </a:r>
            <a:r>
              <a:rPr lang="es-ES" sz="2000" dirty="0"/>
              <a:t>: </a:t>
            </a:r>
            <a:r>
              <a:rPr lang="es-ES" sz="2000" b="1" dirty="0"/>
              <a:t>1 </a:t>
            </a:r>
            <a:r>
              <a:rPr lang="es-ES" sz="2000" b="1" dirty="0" err="1"/>
              <a:t>shift</a:t>
            </a:r>
            <a:r>
              <a:rPr lang="es-ES" sz="2000" b="1" dirty="0"/>
              <a:t> </a:t>
            </a:r>
            <a:r>
              <a:rPr lang="es-ES" sz="2000" b="1" dirty="0" err="1"/>
              <a:t>for</a:t>
            </a:r>
            <a:r>
              <a:rPr lang="es-ES" sz="2000" b="1" dirty="0"/>
              <a:t> Br</a:t>
            </a:r>
            <a:r>
              <a:rPr lang="es-ES" sz="2000" dirty="0"/>
              <a:t> </a:t>
            </a:r>
            <a:r>
              <a:rPr lang="es-ES" sz="2000" dirty="0" err="1"/>
              <a:t>isotopes</a:t>
            </a:r>
            <a:r>
              <a:rPr lang="es-ES" sz="2000" dirty="0"/>
              <a:t>, </a:t>
            </a:r>
            <a:r>
              <a:rPr lang="es-ES" sz="2000" b="1" dirty="0"/>
              <a:t>1 </a:t>
            </a:r>
            <a:r>
              <a:rPr lang="es-ES" sz="2000" b="1" dirty="0" err="1"/>
              <a:t>shift</a:t>
            </a:r>
            <a:r>
              <a:rPr lang="es-ES" sz="2000" b="1" dirty="0"/>
              <a:t> </a:t>
            </a:r>
            <a:r>
              <a:rPr lang="es-ES" sz="2000" b="1" dirty="0" err="1"/>
              <a:t>for</a:t>
            </a:r>
            <a:r>
              <a:rPr lang="es-ES" sz="2000" b="1" dirty="0"/>
              <a:t> Tb</a:t>
            </a:r>
            <a:r>
              <a:rPr lang="es-ES" sz="2000" dirty="0"/>
              <a:t> </a:t>
            </a:r>
            <a:r>
              <a:rPr lang="es-ES" sz="2000" dirty="0" err="1"/>
              <a:t>isotopes</a:t>
            </a:r>
            <a:r>
              <a:rPr lang="es-ES" sz="2000" dirty="0"/>
              <a:t>. </a:t>
            </a:r>
            <a:r>
              <a:rPr lang="es-ES" sz="2000" dirty="0" err="1"/>
              <a:t>These</a:t>
            </a:r>
            <a:r>
              <a:rPr lang="es-ES" sz="2000" dirty="0"/>
              <a:t> </a:t>
            </a:r>
            <a:r>
              <a:rPr lang="es-ES" sz="2000" dirty="0" err="1"/>
              <a:t>shifts</a:t>
            </a:r>
            <a:r>
              <a:rPr lang="es-ES" sz="2000" dirty="0"/>
              <a:t> do </a:t>
            </a:r>
            <a:r>
              <a:rPr lang="es-ES" sz="2000" dirty="0" err="1"/>
              <a:t>not</a:t>
            </a:r>
            <a:r>
              <a:rPr lang="es-ES" sz="2000" dirty="0"/>
              <a:t> </a:t>
            </a:r>
            <a:r>
              <a:rPr lang="es-ES" sz="2000" dirty="0" err="1"/>
              <a:t>need</a:t>
            </a:r>
            <a:r>
              <a:rPr lang="es-ES" sz="2000" dirty="0"/>
              <a:t> </a:t>
            </a:r>
            <a:r>
              <a:rPr lang="es-ES" sz="2000" dirty="0" err="1"/>
              <a:t>any</a:t>
            </a:r>
            <a:r>
              <a:rPr lang="es-ES" sz="2000" dirty="0"/>
              <a:t> </a:t>
            </a:r>
            <a:r>
              <a:rPr lang="es-ES" sz="2000" dirty="0" err="1"/>
              <a:t>specific</a:t>
            </a:r>
            <a:r>
              <a:rPr lang="es-ES" sz="2000" dirty="0"/>
              <a:t> </a:t>
            </a:r>
            <a:r>
              <a:rPr lang="es-ES" sz="2000" dirty="0" err="1"/>
              <a:t>allocation</a:t>
            </a:r>
            <a:r>
              <a:rPr lang="es-ES" sz="2000" dirty="0"/>
              <a:t> in </a:t>
            </a:r>
            <a:r>
              <a:rPr lang="es-ES" sz="2000" dirty="0" err="1"/>
              <a:t>the</a:t>
            </a:r>
            <a:r>
              <a:rPr lang="es-ES" sz="2000" dirty="0"/>
              <a:t> Schedule, </a:t>
            </a:r>
            <a:r>
              <a:rPr lang="es-ES" sz="2000" dirty="0" err="1"/>
              <a:t>but</a:t>
            </a:r>
            <a:r>
              <a:rPr lang="es-ES" sz="2000" dirty="0"/>
              <a:t> </a:t>
            </a:r>
            <a:r>
              <a:rPr lang="es-ES" sz="2000" dirty="0" err="1"/>
              <a:t>should</a:t>
            </a:r>
            <a:r>
              <a:rPr lang="es-ES" sz="2000" dirty="0"/>
              <a:t> </a:t>
            </a:r>
            <a:r>
              <a:rPr lang="es-ES" sz="2000" dirty="0" err="1"/>
              <a:t>just</a:t>
            </a:r>
            <a:r>
              <a:rPr lang="es-ES" sz="2000" dirty="0"/>
              <a:t> be </a:t>
            </a:r>
            <a:r>
              <a:rPr lang="es-ES" sz="2000" dirty="0" err="1"/>
              <a:t>added</a:t>
            </a:r>
            <a:r>
              <a:rPr lang="es-ES" sz="2000" dirty="0"/>
              <a:t> to </a:t>
            </a:r>
            <a:r>
              <a:rPr lang="es-ES" sz="2000" dirty="0" err="1"/>
              <a:t>an</a:t>
            </a:r>
            <a:r>
              <a:rPr lang="es-ES" sz="2000" dirty="0"/>
              <a:t> </a:t>
            </a:r>
            <a:r>
              <a:rPr lang="es-ES" sz="2000" dirty="0" err="1"/>
              <a:t>ongoing</a:t>
            </a:r>
            <a:r>
              <a:rPr lang="es-ES" sz="2000" dirty="0"/>
              <a:t> </a:t>
            </a:r>
            <a:r>
              <a:rPr lang="es-ES" sz="2000" dirty="0" err="1"/>
              <a:t>experiment</a:t>
            </a:r>
            <a:r>
              <a:rPr lang="es-ES" sz="2000" dirty="0"/>
              <a:t> </a:t>
            </a:r>
            <a:r>
              <a:rPr lang="es-ES" sz="2000" dirty="0" err="1"/>
              <a:t>using</a:t>
            </a:r>
            <a:r>
              <a:rPr lang="es-ES" sz="2000" dirty="0"/>
              <a:t> </a:t>
            </a:r>
            <a:r>
              <a:rPr lang="es-ES" sz="2000" dirty="0" err="1"/>
              <a:t>the</a:t>
            </a:r>
            <a:r>
              <a:rPr lang="es-ES" sz="2000" dirty="0"/>
              <a:t> </a:t>
            </a:r>
            <a:r>
              <a:rPr lang="es-ES" sz="2000" dirty="0" err="1"/>
              <a:t>appropriate</a:t>
            </a:r>
            <a:r>
              <a:rPr lang="es-ES" sz="2000" dirty="0"/>
              <a:t> T-IS.</a:t>
            </a:r>
          </a:p>
          <a:p>
            <a:pPr lvl="1" algn="just">
              <a:buFontTx/>
              <a:buChar char="-"/>
            </a:pPr>
            <a:endParaRPr lang="es-ES" sz="2000" dirty="0"/>
          </a:p>
          <a:p>
            <a:pPr lvl="1" algn="just">
              <a:buFontTx/>
              <a:buChar char="-"/>
            </a:pPr>
            <a:r>
              <a:rPr lang="es-ES" sz="2000" dirty="0" err="1"/>
              <a:t>We</a:t>
            </a:r>
            <a:r>
              <a:rPr lang="es-ES" sz="2000" dirty="0"/>
              <a:t> do </a:t>
            </a:r>
            <a:r>
              <a:rPr lang="es-ES" sz="2000" dirty="0" err="1"/>
              <a:t>need</a:t>
            </a:r>
            <a:r>
              <a:rPr lang="es-ES" sz="2000" dirty="0"/>
              <a:t> </a:t>
            </a:r>
            <a:r>
              <a:rPr lang="es-ES" sz="2000" dirty="0" err="1"/>
              <a:t>purity</a:t>
            </a:r>
            <a:r>
              <a:rPr lang="es-ES" sz="2000" dirty="0"/>
              <a:t>: </a:t>
            </a:r>
            <a:r>
              <a:rPr lang="es-ES" sz="2000" dirty="0" err="1"/>
              <a:t>may</a:t>
            </a:r>
            <a:r>
              <a:rPr lang="es-ES" sz="2000" dirty="0"/>
              <a:t> </a:t>
            </a:r>
            <a:r>
              <a:rPr lang="es-ES" sz="2000" dirty="0" err="1"/>
              <a:t>require</a:t>
            </a:r>
            <a:r>
              <a:rPr lang="es-ES" sz="2000" dirty="0"/>
              <a:t> </a:t>
            </a:r>
            <a:r>
              <a:rPr lang="es-ES" sz="2000" dirty="0" err="1"/>
              <a:t>some</a:t>
            </a:r>
            <a:r>
              <a:rPr lang="es-ES" sz="2000" dirty="0"/>
              <a:t> </a:t>
            </a:r>
            <a:r>
              <a:rPr lang="es-ES" sz="2000" dirty="0" err="1"/>
              <a:t>decay</a:t>
            </a:r>
            <a:r>
              <a:rPr lang="es-ES" sz="2000" dirty="0"/>
              <a:t> time </a:t>
            </a:r>
            <a:r>
              <a:rPr lang="es-ES" sz="2000" dirty="0" err="1"/>
              <a:t>before</a:t>
            </a:r>
            <a:r>
              <a:rPr lang="es-ES" sz="2000" dirty="0"/>
              <a:t> </a:t>
            </a:r>
            <a:r>
              <a:rPr lang="es-ES" sz="2000" dirty="0" err="1"/>
              <a:t>measuring</a:t>
            </a:r>
            <a:r>
              <a:rPr lang="es-ES" sz="2000" dirty="0"/>
              <a:t> (</a:t>
            </a:r>
            <a:r>
              <a:rPr lang="es-ES" sz="2000" dirty="0" err="1"/>
              <a:t>rare</a:t>
            </a:r>
            <a:r>
              <a:rPr lang="es-ES" sz="2000" dirty="0"/>
              <a:t> </a:t>
            </a:r>
            <a:r>
              <a:rPr lang="es-ES" sz="2000" dirty="0" err="1"/>
              <a:t>earths</a:t>
            </a:r>
            <a:r>
              <a:rPr lang="es-ES" sz="2000" dirty="0"/>
              <a:t> </a:t>
            </a:r>
            <a:r>
              <a:rPr lang="es-ES" sz="2000" dirty="0" err="1"/>
              <a:t>contamined</a:t>
            </a:r>
            <a:r>
              <a:rPr lang="es-ES" sz="2000" dirty="0"/>
              <a:t> </a:t>
            </a:r>
            <a:r>
              <a:rPr lang="es-ES" sz="2000" dirty="0" err="1"/>
              <a:t>by</a:t>
            </a:r>
            <a:r>
              <a:rPr lang="es-ES" sz="2000" dirty="0"/>
              <a:t> Ce </a:t>
            </a:r>
            <a:r>
              <a:rPr lang="es-ES" sz="2000" dirty="0" err="1"/>
              <a:t>or</a:t>
            </a:r>
            <a:r>
              <a:rPr lang="es-ES" sz="2000" dirty="0"/>
              <a:t> Eu molecular </a:t>
            </a:r>
            <a:r>
              <a:rPr lang="es-ES" sz="2000" dirty="0" err="1"/>
              <a:t>compounds</a:t>
            </a:r>
            <a:r>
              <a:rPr lang="es-ES" sz="2000" dirty="0"/>
              <a:t>), </a:t>
            </a:r>
            <a:r>
              <a:rPr lang="es-ES" sz="2000" dirty="0" err="1"/>
              <a:t>or</a:t>
            </a:r>
            <a:r>
              <a:rPr lang="es-ES" sz="2000" dirty="0"/>
              <a:t> </a:t>
            </a:r>
            <a:r>
              <a:rPr lang="es-ES" sz="2000" dirty="0" err="1"/>
              <a:t>radiochemical</a:t>
            </a:r>
            <a:r>
              <a:rPr lang="es-ES" sz="2000" dirty="0"/>
              <a:t> </a:t>
            </a:r>
            <a:r>
              <a:rPr lang="es-ES" sz="2000" dirty="0" err="1"/>
              <a:t>separation</a:t>
            </a:r>
            <a:r>
              <a:rPr lang="es-ES" sz="2000" dirty="0"/>
              <a:t> at PSI (?)</a:t>
            </a:r>
          </a:p>
          <a:p>
            <a:pPr marL="457200" lvl="1" indent="0" algn="just">
              <a:buNone/>
            </a:pPr>
            <a:endParaRPr lang="es-ES" sz="2000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FC874DCF-243A-494F-BDD9-A1139692B4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01CF3-9A77-AD40-9036-BD8253FC537B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BF64D1CB-DF57-E643-9663-2D9055AA32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A333C-0B5B-9142-A296-C88631C3FADF}" type="datetime1">
              <a:rPr lang="es-ES_tradnl" smtClean="0"/>
              <a:t>8/11/22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BD61141B-F77A-2F4B-809C-7B4DBF3A7B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E. Nácher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894996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ítulo 1">
            <a:extLst>
              <a:ext uri="{FF2B5EF4-FFF2-40B4-BE49-F238E27FC236}">
                <a16:creationId xmlns:a16="http://schemas.microsoft.com/office/drawing/2014/main" id="{63029ABC-0D12-4A47-962F-3C9DA9A1C3E7}"/>
              </a:ext>
            </a:extLst>
          </p:cNvPr>
          <p:cNvSpPr txBox="1">
            <a:spLocks/>
          </p:cNvSpPr>
          <p:nvPr/>
        </p:nvSpPr>
        <p:spPr>
          <a:xfrm>
            <a:off x="-25397" y="632597"/>
            <a:ext cx="9144000" cy="2160535"/>
          </a:xfrm>
          <a:prstGeom prst="rect">
            <a:avLst/>
          </a:prstGeom>
          <a:solidFill>
            <a:schemeClr val="bg1">
              <a:alpha val="60100"/>
            </a:schemeClr>
          </a:solidFill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200" b="1" dirty="0"/>
              <a:t>Off-line TAS measurements of the long-lived nuclei </a:t>
            </a:r>
            <a:r>
              <a:rPr lang="en-US" sz="3200" b="1" baseline="30000" dirty="0"/>
              <a:t>152,155</a:t>
            </a:r>
            <a:r>
              <a:rPr lang="en-US" sz="3200" b="1" dirty="0"/>
              <a:t>Tb and </a:t>
            </a:r>
            <a:r>
              <a:rPr lang="en-US" sz="3200" b="1" baseline="30000" dirty="0"/>
              <a:t>76,77</a:t>
            </a:r>
            <a:r>
              <a:rPr lang="en-US" sz="3200" b="1" dirty="0"/>
              <a:t>Br for their relevance in medicine and neutrino physics 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C11D0990-A39D-144D-96FE-4C41FB326B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793132"/>
            <a:ext cx="9144000" cy="2897605"/>
          </a:xfrm>
          <a:prstGeom prst="rect">
            <a:avLst/>
          </a:prstGeom>
        </p:spPr>
      </p:pic>
      <p:sp>
        <p:nvSpPr>
          <p:cNvPr id="7" name="Rectángulo 13"/>
          <p:cNvSpPr/>
          <p:nvPr/>
        </p:nvSpPr>
        <p:spPr>
          <a:xfrm rot="19603100">
            <a:off x="-98141" y="2871061"/>
            <a:ext cx="9227141" cy="1077218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wrap="none">
            <a:spAutoFit/>
          </a:bodyPr>
          <a:lstStyle/>
          <a:p>
            <a:r>
              <a:rPr lang="en-US" sz="3200" i="1" dirty="0">
                <a:solidFill>
                  <a:prstClr val="black"/>
                </a:solidFill>
                <a:latin typeface="Calibri" charset="0"/>
                <a:ea typeface="Calibri" charset="0"/>
                <a:cs typeface="Calibri" charset="0"/>
              </a:rPr>
              <a:t>-&gt; Funding guaranteed for the next 3 years</a:t>
            </a:r>
          </a:p>
          <a:p>
            <a:r>
              <a:rPr lang="en-US" sz="3200" i="1" dirty="0">
                <a:solidFill>
                  <a:prstClr val="black"/>
                </a:solidFill>
                <a:latin typeface="Calibri" charset="0"/>
                <a:ea typeface="Calibri" charset="0"/>
                <a:cs typeface="Calibri" charset="0"/>
              </a:rPr>
              <a:t>-&gt; 1 PhD student 3 </a:t>
            </a:r>
            <a:r>
              <a:rPr lang="en-US" sz="3200" i="1" dirty="0" err="1">
                <a:solidFill>
                  <a:prstClr val="black"/>
                </a:solidFill>
                <a:latin typeface="Calibri" charset="0"/>
                <a:ea typeface="Calibri" charset="0"/>
                <a:cs typeface="Calibri" charset="0"/>
              </a:rPr>
              <a:t>yr</a:t>
            </a:r>
            <a:r>
              <a:rPr lang="en-US" sz="3200" i="1" dirty="0">
                <a:solidFill>
                  <a:prstClr val="black"/>
                </a:solidFill>
                <a:latin typeface="Calibri" charset="0"/>
                <a:ea typeface="Calibri" charset="0"/>
                <a:cs typeface="Calibri" charset="0"/>
              </a:rPr>
              <a:t> (+1?) fully devoted to this project</a:t>
            </a:r>
            <a:endParaRPr lang="en-US" sz="3200" dirty="0">
              <a:latin typeface="Calibri" charset="0"/>
              <a:ea typeface="Calibri" charset="0"/>
              <a:cs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33112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492904"/>
            <a:ext cx="8229600" cy="1143000"/>
          </a:xfrm>
        </p:spPr>
        <p:txBody>
          <a:bodyPr/>
          <a:lstStyle/>
          <a:p>
            <a:r>
              <a:rPr lang="es-ES" dirty="0"/>
              <a:t>B</a:t>
            </a:r>
            <a:r>
              <a:rPr lang="en-US" dirty="0" err="1"/>
              <a:t>ackup</a:t>
            </a:r>
            <a:r>
              <a:rPr lang="en-US" dirty="0"/>
              <a:t> slides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7458D1-7694-A743-A849-CF25C745AB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01CF3-9A77-AD40-9036-BD8253FC537B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39E2CC15-18E0-AC43-8261-75C1DF476F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7C766-6C74-EB4A-AC57-5A5C2192C159}" type="datetime1">
              <a:rPr lang="es-ES_tradnl" smtClean="0"/>
              <a:t>8/11/22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140CC5F4-FCCC-9745-A8BE-72884D97C4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E. Nácher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891380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ángulo 6"/>
          <p:cNvSpPr/>
          <p:nvPr/>
        </p:nvSpPr>
        <p:spPr>
          <a:xfrm>
            <a:off x="126589" y="4682583"/>
            <a:ext cx="505707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en-GB" sz="1600" dirty="0">
                <a:solidFill>
                  <a:srgbClr val="BF0202"/>
                </a:solidFill>
                <a:latin typeface="Calibri" charset="0"/>
                <a:ea typeface="Calibri" charset="0"/>
                <a:cs typeface="Calibri" charset="0"/>
                <a:sym typeface="Mathematica1" charset="0"/>
              </a:rPr>
              <a:t>Red spots: high-resolution results, last level at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en-GB" sz="1600" dirty="0">
                <a:solidFill>
                  <a:srgbClr val="BF0202"/>
                </a:solidFill>
                <a:latin typeface="Calibri" charset="0"/>
                <a:ea typeface="Calibri" charset="0"/>
                <a:cs typeface="Calibri" charset="0"/>
                <a:sym typeface="Mathematica1" charset="0"/>
              </a:rPr>
              <a:t>2.9 MeV (Ph. </a:t>
            </a:r>
            <a:r>
              <a:rPr lang="en-GB" sz="1600" dirty="0" err="1">
                <a:solidFill>
                  <a:srgbClr val="BF0202"/>
                </a:solidFill>
                <a:latin typeface="Calibri" charset="0"/>
                <a:ea typeface="Calibri" charset="0"/>
                <a:cs typeface="Calibri" charset="0"/>
                <a:sym typeface="Mathematica1" charset="0"/>
              </a:rPr>
              <a:t>Dessagne</a:t>
            </a:r>
            <a:r>
              <a:rPr lang="en-GB" sz="1600" dirty="0">
                <a:solidFill>
                  <a:srgbClr val="BF0202"/>
                </a:solidFill>
                <a:latin typeface="Calibri" charset="0"/>
                <a:ea typeface="Calibri" charset="0"/>
                <a:cs typeface="Calibri" charset="0"/>
                <a:sym typeface="Mathematica1" charset="0"/>
              </a:rPr>
              <a:t> et al. Eur. Phys. J. 20 (2004))</a:t>
            </a:r>
            <a:endParaRPr lang="en-US" sz="1600" dirty="0"/>
          </a:p>
        </p:txBody>
      </p:sp>
      <p:pic>
        <p:nvPicPr>
          <p:cNvPr id="16" name="Imagen 5"/>
          <p:cNvPicPr>
            <a:picLocks noChangeAspect="1"/>
          </p:cNvPicPr>
          <p:nvPr/>
        </p:nvPicPr>
        <p:blipFill>
          <a:blip r:embed="rId2" cstate="screen">
            <a:alphaModFix amt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55750" y="6021917"/>
            <a:ext cx="588249" cy="841375"/>
          </a:xfrm>
          <a:prstGeom prst="rect">
            <a:avLst/>
          </a:prstGeom>
        </p:spPr>
      </p:pic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359544" y="142811"/>
            <a:ext cx="8229600" cy="990600"/>
          </a:xfrm>
        </p:spPr>
        <p:txBody>
          <a:bodyPr>
            <a:normAutofit/>
          </a:bodyPr>
          <a:lstStyle/>
          <a:p>
            <a:pPr algn="ctr"/>
            <a:r>
              <a:rPr lang="es-ES" sz="4400">
                <a:solidFill>
                  <a:srgbClr val="BF0202"/>
                </a:solidFill>
                <a:latin typeface="Calibri" charset="0"/>
                <a:ea typeface="Calibri" charset="0"/>
                <a:cs typeface="Calibri" charset="0"/>
              </a:rPr>
              <a:t>ANALYSIS</a:t>
            </a:r>
          </a:p>
        </p:txBody>
      </p:sp>
      <p:sp>
        <p:nvSpPr>
          <p:cNvPr id="2" name="Rectángulo 1"/>
          <p:cNvSpPr/>
          <p:nvPr/>
        </p:nvSpPr>
        <p:spPr>
          <a:xfrm>
            <a:off x="3276600" y="3378200"/>
            <a:ext cx="584200" cy="211667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44850" y="1406795"/>
            <a:ext cx="4269600" cy="218063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81350" y="3580270"/>
            <a:ext cx="4269600" cy="3199489"/>
          </a:xfrm>
          <a:prstGeom prst="rect">
            <a:avLst/>
          </a:prstGeom>
        </p:spPr>
      </p:pic>
      <p:sp>
        <p:nvSpPr>
          <p:cNvPr id="17" name="Rectángulo 6"/>
          <p:cNvSpPr/>
          <p:nvPr/>
        </p:nvSpPr>
        <p:spPr>
          <a:xfrm>
            <a:off x="169833" y="1206740"/>
            <a:ext cx="438071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en-GB" sz="2000" baseline="30000" dirty="0">
                <a:solidFill>
                  <a:srgbClr val="BF0202"/>
                </a:solidFill>
                <a:latin typeface="Calibri" charset="0"/>
                <a:ea typeface="Calibri" charset="0"/>
                <a:cs typeface="Calibri" charset="0"/>
                <a:sym typeface="Mathematica1" charset="0"/>
              </a:rPr>
              <a:t>76</a:t>
            </a:r>
            <a:r>
              <a:rPr lang="en-GB" sz="2000" dirty="0">
                <a:solidFill>
                  <a:srgbClr val="BF0202"/>
                </a:solidFill>
                <a:latin typeface="Calibri" charset="0"/>
                <a:ea typeface="Calibri" charset="0"/>
                <a:cs typeface="Calibri" charset="0"/>
                <a:sym typeface="Mathematica1" charset="0"/>
              </a:rPr>
              <a:t>Sr is one of the most striking cases in which MOST of the B(GT) was missing in high-resolution experiments</a:t>
            </a:r>
          </a:p>
        </p:txBody>
      </p:sp>
      <p:sp>
        <p:nvSpPr>
          <p:cNvPr id="19" name="Footer Placeholder 16"/>
          <p:cNvSpPr txBox="1">
            <a:spLocks/>
          </p:cNvSpPr>
          <p:nvPr/>
        </p:nvSpPr>
        <p:spPr>
          <a:xfrm>
            <a:off x="2908300" y="0"/>
            <a:ext cx="4285129" cy="329184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i="1" dirty="0">
                <a:solidFill>
                  <a:schemeClr val="bg1"/>
                </a:solidFill>
              </a:rPr>
              <a:t>E. </a:t>
            </a:r>
            <a:r>
              <a:rPr lang="en-US" i="1" dirty="0" err="1">
                <a:solidFill>
                  <a:schemeClr val="bg1"/>
                </a:solidFill>
              </a:rPr>
              <a:t>Nacher</a:t>
            </a:r>
            <a:r>
              <a:rPr lang="en-US" i="1" dirty="0">
                <a:solidFill>
                  <a:schemeClr val="bg1"/>
                </a:solidFill>
              </a:rPr>
              <a:t>, </a:t>
            </a:r>
            <a:r>
              <a:rPr lang="en-US" i="1" dirty="0" err="1">
                <a:solidFill>
                  <a:schemeClr val="bg1"/>
                </a:solidFill>
              </a:rPr>
              <a:t>Istros</a:t>
            </a:r>
            <a:r>
              <a:rPr lang="en-US" i="1" dirty="0">
                <a:solidFill>
                  <a:schemeClr val="bg1"/>
                </a:solidFill>
              </a:rPr>
              <a:t> 2019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43A1573-61B4-3F42-B4EE-2055705A07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01CF3-9A77-AD40-9036-BD8253FC537B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C826750B-5686-B842-B299-C17D8C1DEE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94245-1EC7-BA46-93F5-49D45D76937B}" type="datetime1">
              <a:rPr lang="es-ES_tradnl" smtClean="0"/>
              <a:t>8/11/22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AF59D250-E495-F646-90CE-33F6AC4F6F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E. Nácher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116658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Nuclear deformation around A=70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1413937"/>
            <a:ext cx="8229600" cy="2328333"/>
          </a:xfrm>
        </p:spPr>
        <p:txBody>
          <a:bodyPr>
            <a:normAutofit/>
          </a:bodyPr>
          <a:lstStyle/>
          <a:p>
            <a:r>
              <a:rPr lang="es-ES" sz="2800" dirty="0">
                <a:latin typeface="Symbol" charset="2"/>
                <a:cs typeface="Symbol" charset="2"/>
              </a:rPr>
              <a:t>b</a:t>
            </a:r>
            <a:r>
              <a:rPr lang="en-US" sz="2800" dirty="0"/>
              <a:t>-decay of </a:t>
            </a:r>
            <a:r>
              <a:rPr lang="en-US" sz="2800" baseline="30000" dirty="0"/>
              <a:t>72,74</a:t>
            </a:r>
            <a:r>
              <a:rPr lang="en-US" sz="2800" dirty="0"/>
              <a:t>Kr and </a:t>
            </a:r>
            <a:r>
              <a:rPr lang="en-US" sz="2800" baseline="30000" dirty="0"/>
              <a:t>76,78,80</a:t>
            </a:r>
            <a:r>
              <a:rPr lang="en-US" sz="2800" dirty="0"/>
              <a:t>Sr measured in different runs during 2001-2002 at ISOLDE.</a:t>
            </a:r>
          </a:p>
          <a:p>
            <a:r>
              <a:rPr lang="en-US" sz="2800" dirty="0"/>
              <a:t>The shape of the ground state can be inferred from the B(GT) distribution.</a:t>
            </a:r>
          </a:p>
        </p:txBody>
      </p:sp>
      <p:sp>
        <p:nvSpPr>
          <p:cNvPr id="8" name="Rectángulo 7"/>
          <p:cNvSpPr/>
          <p:nvPr/>
        </p:nvSpPr>
        <p:spPr>
          <a:xfrm>
            <a:off x="203201" y="5571573"/>
            <a:ext cx="848359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indent="-182880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sz="2400" dirty="0"/>
              <a:t>E. Nácher, A. </a:t>
            </a:r>
            <a:r>
              <a:rPr lang="en-GB" sz="2400" dirty="0" err="1"/>
              <a:t>Algora</a:t>
            </a:r>
            <a:r>
              <a:rPr lang="en-GB" sz="2400" dirty="0"/>
              <a:t> </a:t>
            </a:r>
            <a:r>
              <a:rPr lang="en-GB" sz="2400" i="1" dirty="0"/>
              <a:t>et al</a:t>
            </a:r>
            <a:r>
              <a:rPr lang="en-GB" sz="2400" dirty="0"/>
              <a:t>, </a:t>
            </a:r>
            <a:r>
              <a:rPr lang="hu-HU" sz="2400" dirty="0"/>
              <a:t>Phys. Rev. Lett. 92 (2004)</a:t>
            </a:r>
          </a:p>
          <a:p>
            <a:pPr lvl="1" indent="-182880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sz="2400" dirty="0"/>
              <a:t>E. Poirier, F. </a:t>
            </a:r>
            <a:r>
              <a:rPr lang="en-GB" sz="2400" dirty="0" err="1"/>
              <a:t>Marechal</a:t>
            </a:r>
            <a:r>
              <a:rPr lang="en-GB" sz="2400" dirty="0"/>
              <a:t> </a:t>
            </a:r>
            <a:r>
              <a:rPr lang="en-GB" sz="2400" i="1" dirty="0"/>
              <a:t>et al</a:t>
            </a:r>
            <a:r>
              <a:rPr lang="en-GB" sz="2400" dirty="0"/>
              <a:t>, Phys. Rev. C69 (2004)</a:t>
            </a:r>
          </a:p>
        </p:txBody>
      </p:sp>
      <p:pic>
        <p:nvPicPr>
          <p:cNvPr id="9" name="Picture 4" descr="kr74_franc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00671" y="3382435"/>
            <a:ext cx="2898401" cy="218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5" descr="76sr_sumbgt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36058" y="2951160"/>
            <a:ext cx="2570487" cy="256910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224CC754-EBE8-F14E-9565-E353972708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01CF3-9A77-AD40-9036-BD8253FC537B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14" name="Date Placeholder 13">
            <a:extLst>
              <a:ext uri="{FF2B5EF4-FFF2-40B4-BE49-F238E27FC236}">
                <a16:creationId xmlns:a16="http://schemas.microsoft.com/office/drawing/2014/main" id="{A1B9AFDF-FA62-CA4F-AF78-D8A021F2F3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09C42-77E8-904C-8D6A-DA4DDB1DA05B}" type="datetime1">
              <a:rPr lang="es-ES_tradnl" smtClean="0"/>
              <a:t>8/11/22</a:t>
            </a:fld>
            <a:endParaRPr lang="en-US" dirty="0"/>
          </a:p>
        </p:txBody>
      </p:sp>
      <p:sp>
        <p:nvSpPr>
          <p:cNvPr id="15" name="Footer Placeholder 14">
            <a:extLst>
              <a:ext uri="{FF2B5EF4-FFF2-40B4-BE49-F238E27FC236}">
                <a16:creationId xmlns:a16="http://schemas.microsoft.com/office/drawing/2014/main" id="{15FBD4D8-21CE-2E4E-BCBB-04801627EF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E. Nácher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17716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78295" y="1603508"/>
            <a:ext cx="543975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GB" sz="2000">
                <a:solidFill>
                  <a:srgbClr val="C00000"/>
                </a:solidFill>
                <a:latin typeface="Calibri" charset="0"/>
                <a:ea typeface="Calibri" charset="0"/>
                <a:cs typeface="Calibri" charset="0"/>
              </a:rPr>
              <a:t>A total of 295 levels and 1064 gamma-rays</a:t>
            </a:r>
          </a:p>
          <a:p>
            <a:pPr marL="342900" indent="-342900">
              <a:buFont typeface="Arial"/>
              <a:buChar char="•"/>
            </a:pPr>
            <a:r>
              <a:rPr lang="en-GB" sz="2000" dirty="0">
                <a:solidFill>
                  <a:srgbClr val="C00000"/>
                </a:solidFill>
                <a:latin typeface="Calibri" charset="0"/>
                <a:ea typeface="Calibri" charset="0"/>
                <a:cs typeface="Calibri" charset="0"/>
              </a:rPr>
              <a:t>Gamma </a:t>
            </a:r>
            <a:r>
              <a:rPr lang="en-GB" sz="2000" dirty="0" err="1">
                <a:solidFill>
                  <a:srgbClr val="C00000"/>
                </a:solidFill>
                <a:latin typeface="Calibri" charset="0"/>
                <a:ea typeface="Calibri" charset="0"/>
                <a:cs typeface="Calibri" charset="0"/>
              </a:rPr>
              <a:t>photopeak</a:t>
            </a:r>
            <a:r>
              <a:rPr lang="en-GB" sz="2000" dirty="0">
                <a:solidFill>
                  <a:srgbClr val="C00000"/>
                </a:solidFill>
                <a:latin typeface="Calibri" charset="0"/>
                <a:ea typeface="Calibri" charset="0"/>
                <a:cs typeface="Calibri" charset="0"/>
              </a:rPr>
              <a:t> efficiency: 19% at 1332 </a:t>
            </a:r>
            <a:r>
              <a:rPr lang="en-GB" sz="2000" dirty="0" err="1">
                <a:solidFill>
                  <a:srgbClr val="C00000"/>
                </a:solidFill>
                <a:latin typeface="Calibri" charset="0"/>
                <a:ea typeface="Calibri" charset="0"/>
                <a:cs typeface="Calibri" charset="0"/>
              </a:rPr>
              <a:t>keV</a:t>
            </a:r>
            <a:endParaRPr lang="es-ES" dirty="0">
              <a:solidFill>
                <a:srgbClr val="C00000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pic>
        <p:nvPicPr>
          <p:cNvPr id="3" name="Imagen 2" descr="Captura de pantalla 2016-02-25 a la(s) 18.28.5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341023"/>
            <a:ext cx="5676900" cy="3314700"/>
          </a:xfrm>
          <a:prstGeom prst="rect">
            <a:avLst/>
          </a:prstGeom>
        </p:spPr>
      </p:pic>
      <p:pic>
        <p:nvPicPr>
          <p:cNvPr id="5" name="Picture 4" descr="cluster-da-small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33771" y="1603508"/>
            <a:ext cx="2867276" cy="4229629"/>
          </a:xfrm>
          <a:prstGeom prst="rect">
            <a:avLst/>
          </a:prstGeom>
          <a:noFill/>
        </p:spPr>
      </p:pic>
      <p:sp>
        <p:nvSpPr>
          <p:cNvPr id="6" name="Rectángulo 5"/>
          <p:cNvSpPr/>
          <p:nvPr/>
        </p:nvSpPr>
        <p:spPr>
          <a:xfrm>
            <a:off x="178295" y="5655723"/>
            <a:ext cx="226485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GB" sz="2000" dirty="0" err="1">
                <a:solidFill>
                  <a:srgbClr val="C00000"/>
                </a:solidFill>
                <a:latin typeface="Calibri" charset="0"/>
                <a:ea typeface="Calibri" charset="0"/>
                <a:cs typeface="Calibri" charset="0"/>
              </a:rPr>
              <a:t>S</a:t>
            </a:r>
            <a:r>
              <a:rPr lang="en-GB" sz="2000" baseline="-25000" dirty="0" err="1">
                <a:solidFill>
                  <a:srgbClr val="C00000"/>
                </a:solidFill>
                <a:latin typeface="Symbol" pitchFamily="2" charset="2"/>
                <a:ea typeface="Calibri" charset="0"/>
                <a:cs typeface="Calibri" charset="0"/>
              </a:rPr>
              <a:t>b</a:t>
            </a:r>
            <a:r>
              <a:rPr lang="en-GB" sz="2000" baseline="30000" dirty="0" err="1">
                <a:solidFill>
                  <a:srgbClr val="C00000"/>
                </a:solidFill>
                <a:latin typeface="Calibri" charset="0"/>
                <a:ea typeface="Calibri" charset="0"/>
                <a:cs typeface="Calibri" charset="0"/>
              </a:rPr>
              <a:t>HR</a:t>
            </a:r>
            <a:r>
              <a:rPr lang="en-GB" sz="2000" dirty="0">
                <a:solidFill>
                  <a:srgbClr val="C00000"/>
                </a:solidFill>
                <a:latin typeface="Calibri" charset="0"/>
                <a:ea typeface="Calibri" charset="0"/>
                <a:cs typeface="Calibri" charset="0"/>
              </a:rPr>
              <a:t> / </a:t>
            </a:r>
            <a:r>
              <a:rPr lang="en-GB" sz="2000" dirty="0" err="1">
                <a:solidFill>
                  <a:srgbClr val="C00000"/>
                </a:solidFill>
                <a:latin typeface="Calibri" charset="0"/>
                <a:ea typeface="Calibri" charset="0"/>
                <a:cs typeface="Calibri" charset="0"/>
              </a:rPr>
              <a:t>S</a:t>
            </a:r>
            <a:r>
              <a:rPr lang="en-GB" sz="2000" baseline="-25000" dirty="0" err="1">
                <a:solidFill>
                  <a:srgbClr val="C00000"/>
                </a:solidFill>
                <a:latin typeface="Symbol" pitchFamily="2" charset="2"/>
                <a:ea typeface="Calibri" charset="0"/>
                <a:cs typeface="Calibri" charset="0"/>
              </a:rPr>
              <a:t>b</a:t>
            </a:r>
            <a:r>
              <a:rPr lang="en-GB" sz="2000" baseline="30000" dirty="0" err="1">
                <a:solidFill>
                  <a:srgbClr val="C00000"/>
                </a:solidFill>
                <a:latin typeface="Calibri" charset="0"/>
                <a:ea typeface="Calibri" charset="0"/>
                <a:cs typeface="Calibri" charset="0"/>
              </a:rPr>
              <a:t>TAS</a:t>
            </a:r>
            <a:r>
              <a:rPr lang="en-GB" sz="2000" dirty="0">
                <a:solidFill>
                  <a:srgbClr val="C00000"/>
                </a:solidFill>
                <a:latin typeface="Calibri" charset="0"/>
                <a:ea typeface="Calibri" charset="0"/>
                <a:cs typeface="Calibri" charset="0"/>
              </a:rPr>
              <a:t> = 0.4</a:t>
            </a:r>
            <a:endParaRPr lang="es-ES" dirty="0">
              <a:solidFill>
                <a:srgbClr val="C00000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7" name="Rectangle 37"/>
          <p:cNvSpPr txBox="1">
            <a:spLocks noChangeArrowheads="1"/>
          </p:cNvSpPr>
          <p:nvPr/>
        </p:nvSpPr>
        <p:spPr bwMode="auto">
          <a:xfrm>
            <a:off x="-14287" y="784806"/>
            <a:ext cx="9015334" cy="549275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  <a:ea typeface="ＭＳ Ｐゴシック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  <a:ea typeface="ＭＳ Ｐゴシック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  <a:ea typeface="ＭＳ Ｐゴシック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  <a:ea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  <a:ea typeface="ＭＳ Ｐゴシック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  <a:ea typeface="ＭＳ Ｐゴシック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  <a:ea typeface="ＭＳ Ｐゴシック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  <a:ea typeface="ＭＳ Ｐゴシック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b="0" i="0" u="none" strike="noStrike" kern="0" cap="none" spc="0" normalizeH="0" baseline="0" noProof="0" dirty="0">
                <a:ln>
                  <a:noFill/>
                </a:ln>
                <a:solidFill>
                  <a:srgbClr val="6B7D72"/>
                </a:solidFill>
                <a:effectLst/>
                <a:uLnTx/>
                <a:uFillTx/>
                <a:latin typeface="Tahoma"/>
                <a:ea typeface="ＭＳ Ｐゴシック"/>
                <a:cs typeface="+mj-cs"/>
              </a:rPr>
              <a:t>Pandemonium: TAS </a:t>
            </a:r>
            <a:r>
              <a:rPr kumimoji="0" lang="en-GB" sz="4000" b="0" i="1" u="none" strike="noStrike" kern="0" cap="none" spc="0" normalizeH="0" baseline="0" noProof="0" dirty="0">
                <a:ln>
                  <a:noFill/>
                </a:ln>
                <a:solidFill>
                  <a:srgbClr val="6B7D72"/>
                </a:solidFill>
                <a:effectLst/>
                <a:uLnTx/>
                <a:uFillTx/>
                <a:latin typeface="Tahoma"/>
                <a:ea typeface="ＭＳ Ｐゴシック"/>
                <a:cs typeface="+mj-cs"/>
              </a:rPr>
              <a:t>vs</a:t>
            </a:r>
            <a:r>
              <a:rPr kumimoji="0" lang="en-GB" sz="4000" b="0" i="0" u="none" strike="noStrike" kern="0" cap="none" spc="0" normalizeH="0" baseline="0" noProof="0" dirty="0">
                <a:ln>
                  <a:noFill/>
                </a:ln>
                <a:solidFill>
                  <a:srgbClr val="6B7D72"/>
                </a:solidFill>
                <a:effectLst/>
                <a:uLnTx/>
                <a:uFillTx/>
                <a:latin typeface="Tahoma"/>
                <a:ea typeface="ＭＳ Ｐゴシック"/>
                <a:cs typeface="+mj-cs"/>
              </a:rPr>
              <a:t> Cluster-Cube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BCEF2835-4C1D-DD4A-8215-820796CD94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01CF3-9A77-AD40-9036-BD8253FC537B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12" name="Date Placeholder 11">
            <a:extLst>
              <a:ext uri="{FF2B5EF4-FFF2-40B4-BE49-F238E27FC236}">
                <a16:creationId xmlns:a16="http://schemas.microsoft.com/office/drawing/2014/main" id="{D055DD83-199D-A141-84EB-331C161025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49246-FE9D-F74F-88E4-D22DEF92AAD5}" type="datetime1">
              <a:rPr lang="es-ES_tradnl" smtClean="0"/>
              <a:t>8/11/22</a:t>
            </a:fld>
            <a:endParaRPr lang="en-US" dirty="0"/>
          </a:p>
        </p:txBody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3CBD196B-4383-704C-B7B0-2D3D3E155E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E. Nácher</a:t>
            </a:r>
            <a:endParaRPr lang="en-US" dirty="0"/>
          </a:p>
        </p:txBody>
      </p:sp>
      <p:sp>
        <p:nvSpPr>
          <p:cNvPr id="4" name="Rectángulo 3"/>
          <p:cNvSpPr/>
          <p:nvPr/>
        </p:nvSpPr>
        <p:spPr>
          <a:xfrm>
            <a:off x="0" y="6438461"/>
            <a:ext cx="3781933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GB" dirty="0">
                <a:solidFill>
                  <a:srgbClr val="C00000"/>
                </a:solidFill>
                <a:latin typeface="Calibri" charset="0"/>
                <a:ea typeface="Calibri" charset="0"/>
                <a:cs typeface="Calibri" charset="0"/>
              </a:rPr>
              <a:t>A. </a:t>
            </a:r>
            <a:r>
              <a:rPr lang="en-GB" dirty="0" err="1">
                <a:solidFill>
                  <a:srgbClr val="C00000"/>
                </a:solidFill>
                <a:latin typeface="Calibri" charset="0"/>
                <a:ea typeface="Calibri" charset="0"/>
                <a:cs typeface="Calibri" charset="0"/>
              </a:rPr>
              <a:t>Algora</a:t>
            </a:r>
            <a:r>
              <a:rPr lang="en-GB" dirty="0">
                <a:solidFill>
                  <a:srgbClr val="C00000"/>
                </a:solidFill>
                <a:latin typeface="Calibri" charset="0"/>
                <a:ea typeface="Calibri" charset="0"/>
                <a:cs typeface="Calibri" charset="0"/>
              </a:rPr>
              <a:t> et al., PRC 68 (2003) 034301 </a:t>
            </a:r>
          </a:p>
        </p:txBody>
      </p:sp>
    </p:spTree>
    <p:extLst>
      <p:ext uri="{BB962C8B-B14F-4D97-AF65-F5344CB8AC3E}">
        <p14:creationId xmlns:p14="http://schemas.microsoft.com/office/powerpoint/2010/main" val="13835245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Intro: Beta decay and TAS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37070" y="1600201"/>
            <a:ext cx="8626375" cy="4140200"/>
          </a:xfrm>
        </p:spPr>
        <p:txBody>
          <a:bodyPr>
            <a:normAutofit lnSpcReduction="10000"/>
          </a:bodyPr>
          <a:lstStyle/>
          <a:p>
            <a:pPr algn="just"/>
            <a:endParaRPr lang="en-US" sz="2400" dirty="0"/>
          </a:p>
          <a:p>
            <a:pPr algn="just"/>
            <a:r>
              <a:rPr lang="en-US" sz="2400" dirty="0"/>
              <a:t>Beta decay: often the first source of experimental information on nuclear structure far from the drip lines. Info on nuclear structure: decay scheme and beta strength (S</a:t>
            </a:r>
            <a:r>
              <a:rPr lang="en-US" sz="2400" baseline="-25000" dirty="0">
                <a:latin typeface="Symbol" pitchFamily="2" charset="2"/>
              </a:rPr>
              <a:t>b</a:t>
            </a:r>
            <a:r>
              <a:rPr lang="en-US" sz="2400" dirty="0"/>
              <a:t>)</a:t>
            </a:r>
          </a:p>
          <a:p>
            <a:pPr algn="just"/>
            <a:endParaRPr lang="en-US" sz="2400" dirty="0"/>
          </a:p>
          <a:p>
            <a:pPr algn="just"/>
            <a:r>
              <a:rPr lang="en-US" sz="2400" dirty="0"/>
              <a:t>Measuring the S</a:t>
            </a:r>
            <a:r>
              <a:rPr lang="en-US" sz="2400" baseline="-25000" dirty="0">
                <a:latin typeface="Symbol" pitchFamily="2" charset="2"/>
              </a:rPr>
              <a:t>b</a:t>
            </a:r>
            <a:r>
              <a:rPr lang="en-US" sz="2400" dirty="0"/>
              <a:t>(E) means measuring the beta intensity distribution </a:t>
            </a:r>
            <a:r>
              <a:rPr lang="en-US" sz="2400" dirty="0" err="1"/>
              <a:t>I</a:t>
            </a:r>
            <a:r>
              <a:rPr lang="en-US" sz="2400" baseline="-25000" dirty="0" err="1">
                <a:latin typeface="Symbol" pitchFamily="2" charset="2"/>
              </a:rPr>
              <a:t>b</a:t>
            </a:r>
            <a:r>
              <a:rPr lang="en-US" sz="2400" dirty="0"/>
              <a:t>(E): very far from trivial (explanation coming next…)</a:t>
            </a:r>
          </a:p>
          <a:p>
            <a:pPr algn="just"/>
            <a:endParaRPr lang="en-US" sz="2400" dirty="0"/>
          </a:p>
          <a:p>
            <a:pPr algn="just"/>
            <a:r>
              <a:rPr lang="en-US" sz="2400" dirty="0"/>
              <a:t>We propose here to measure accurately the </a:t>
            </a:r>
            <a:r>
              <a:rPr lang="en-US" sz="2400" dirty="0" err="1"/>
              <a:t>I</a:t>
            </a:r>
            <a:r>
              <a:rPr lang="en-US" sz="2400" baseline="-25000" dirty="0" err="1">
                <a:latin typeface="Symbol" pitchFamily="2" charset="2"/>
              </a:rPr>
              <a:t>b</a:t>
            </a:r>
            <a:r>
              <a:rPr lang="en-US" sz="2400" dirty="0"/>
              <a:t>(E) distribution in the </a:t>
            </a:r>
            <a:r>
              <a:rPr lang="en-US" sz="2400" dirty="0">
                <a:latin typeface="Symbol" charset="2"/>
                <a:cs typeface="Symbol" charset="2"/>
              </a:rPr>
              <a:t>b</a:t>
            </a:r>
            <a:r>
              <a:rPr lang="en-US" sz="2400" baseline="30000" dirty="0"/>
              <a:t>+</a:t>
            </a:r>
            <a:r>
              <a:rPr lang="en-US" sz="2400" dirty="0"/>
              <a:t>/EC-decay of</a:t>
            </a:r>
            <a:r>
              <a:rPr lang="es-ES_tradnl" sz="2400" b="1" dirty="0"/>
              <a:t> </a:t>
            </a:r>
            <a:r>
              <a:rPr lang="es-ES_tradnl" sz="2400" b="1" baseline="30000" dirty="0"/>
              <a:t>76,77</a:t>
            </a:r>
            <a:r>
              <a:rPr lang="es-ES_tradnl" sz="2400" b="1" dirty="0"/>
              <a:t>Br and </a:t>
            </a:r>
            <a:r>
              <a:rPr lang="es-ES_tradnl" sz="2400" b="1" baseline="30000" dirty="0"/>
              <a:t>152,155</a:t>
            </a:r>
            <a:r>
              <a:rPr lang="es-ES_tradnl" sz="2400" b="1" dirty="0"/>
              <a:t>Tb</a:t>
            </a:r>
            <a:r>
              <a:rPr lang="en-US" sz="2400" dirty="0"/>
              <a:t> using the </a:t>
            </a:r>
            <a:r>
              <a:rPr lang="en-US" sz="2400" b="1" dirty="0"/>
              <a:t>Total Absorption Spectroscopy</a:t>
            </a:r>
            <a:r>
              <a:rPr lang="en-US" sz="2400" dirty="0"/>
              <a:t> (TAS) technique (explanation coming next…)</a:t>
            </a:r>
          </a:p>
          <a:p>
            <a:pPr algn="just"/>
            <a:endParaRPr lang="en-US" sz="2400" dirty="0"/>
          </a:p>
          <a:p>
            <a:pPr algn="just"/>
            <a:endParaRPr lang="en-US" sz="2400" dirty="0"/>
          </a:p>
          <a:p>
            <a:pPr marL="0" indent="0" algn="just">
              <a:buNone/>
            </a:pPr>
            <a:endParaRPr lang="en-US" sz="2400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1133B72A-99BA-8A49-B975-1629EF92D1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01CF3-9A77-AD40-9036-BD8253FC537B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C3CB8903-B28A-B942-A127-ADB1C9C8F2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7D727-7234-614C-8958-355ECEB4E902}" type="datetime1">
              <a:rPr lang="es-ES_tradnl" smtClean="0"/>
              <a:t>8/11/22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23C7CDD8-465F-C043-91B1-F031241075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E. Nácher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416295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ChangeArrowheads="1"/>
          </p:cNvSpPr>
          <p:nvPr/>
        </p:nvSpPr>
        <p:spPr bwMode="auto">
          <a:xfrm>
            <a:off x="457200" y="762000"/>
            <a:ext cx="8534400" cy="4800600"/>
          </a:xfrm>
          <a:prstGeom prst="rect">
            <a:avLst/>
          </a:prstGeom>
          <a:solidFill>
            <a:schemeClr val="tx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FFFFFF"/>
              </a:solidFill>
              <a:latin typeface="Times New Roman" charset="0"/>
              <a:ea typeface="ＭＳ Ｐゴシック" charset="0"/>
            </a:endParaRPr>
          </a:p>
        </p:txBody>
      </p:sp>
      <p:sp>
        <p:nvSpPr>
          <p:cNvPr id="76804" name="Oval 4"/>
          <p:cNvSpPr>
            <a:spLocks noChangeAspect="1" noChangeArrowheads="1"/>
          </p:cNvSpPr>
          <p:nvPr/>
        </p:nvSpPr>
        <p:spPr bwMode="auto">
          <a:xfrm>
            <a:off x="609600" y="1143000"/>
            <a:ext cx="4127500" cy="4127500"/>
          </a:xfrm>
          <a:prstGeom prst="ellipse">
            <a:avLst/>
          </a:prstGeom>
          <a:solidFill>
            <a:srgbClr val="FFCC00"/>
          </a:solidFill>
          <a:ln w="12700" cap="sq">
            <a:solidFill>
              <a:schemeClr val="bg2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  <a:latin typeface="Tahoma" charset="0"/>
              <a:ea typeface="ＭＳ Ｐゴシック" charset="0"/>
            </a:endParaRPr>
          </a:p>
        </p:txBody>
      </p:sp>
      <p:sp>
        <p:nvSpPr>
          <p:cNvPr id="76805" name="Oval 5"/>
          <p:cNvSpPr>
            <a:spLocks noChangeAspect="1" noChangeArrowheads="1"/>
          </p:cNvSpPr>
          <p:nvPr/>
        </p:nvSpPr>
        <p:spPr bwMode="auto">
          <a:xfrm>
            <a:off x="2057400" y="2590800"/>
            <a:ext cx="1238250" cy="1238250"/>
          </a:xfrm>
          <a:prstGeom prst="ellipse">
            <a:avLst/>
          </a:prstGeom>
          <a:solidFill>
            <a:schemeClr val="tx1"/>
          </a:solidFill>
          <a:ln w="12700" cap="sq">
            <a:solidFill>
              <a:schemeClr val="bg2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  <a:latin typeface="Tahoma" charset="0"/>
              <a:ea typeface="ＭＳ Ｐゴシック" charset="0"/>
            </a:endParaRPr>
          </a:p>
        </p:txBody>
      </p:sp>
      <p:sp>
        <p:nvSpPr>
          <p:cNvPr id="76806" name="AutoShape 6"/>
          <p:cNvSpPr>
            <a:spLocks noChangeArrowheads="1"/>
          </p:cNvSpPr>
          <p:nvPr/>
        </p:nvSpPr>
        <p:spPr bwMode="auto">
          <a:xfrm rot="-11054471">
            <a:off x="2276475" y="2208213"/>
            <a:ext cx="393700" cy="1217612"/>
          </a:xfrm>
          <a:prstGeom prst="lightningBolt">
            <a:avLst/>
          </a:prstGeom>
          <a:solidFill>
            <a:srgbClr val="FFFF00"/>
          </a:solidFill>
          <a:ln w="12700" cap="sq">
            <a:solidFill>
              <a:schemeClr val="bg2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  <a:latin typeface="Tahoma" charset="0"/>
              <a:ea typeface="ＭＳ Ｐゴシック" charset="0"/>
            </a:endParaRPr>
          </a:p>
        </p:txBody>
      </p:sp>
      <p:sp>
        <p:nvSpPr>
          <p:cNvPr id="76807" name="AutoShape 7"/>
          <p:cNvSpPr>
            <a:spLocks noChangeArrowheads="1"/>
          </p:cNvSpPr>
          <p:nvPr/>
        </p:nvSpPr>
        <p:spPr bwMode="auto">
          <a:xfrm rot="-5302537">
            <a:off x="3162300" y="2247900"/>
            <a:ext cx="381000" cy="1981200"/>
          </a:xfrm>
          <a:prstGeom prst="lightningBolt">
            <a:avLst/>
          </a:prstGeom>
          <a:solidFill>
            <a:srgbClr val="FFFF00"/>
          </a:solidFill>
          <a:ln w="12700" cap="sq">
            <a:solidFill>
              <a:schemeClr val="bg2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  <a:latin typeface="Tahoma" charset="0"/>
              <a:ea typeface="ＭＳ Ｐゴシック" charset="0"/>
            </a:endParaRPr>
          </a:p>
        </p:txBody>
      </p:sp>
      <p:sp>
        <p:nvSpPr>
          <p:cNvPr id="76808" name="Text Box 8"/>
          <p:cNvSpPr txBox="1">
            <a:spLocks noChangeArrowheads="1"/>
          </p:cNvSpPr>
          <p:nvPr/>
        </p:nvSpPr>
        <p:spPr bwMode="auto">
          <a:xfrm>
            <a:off x="3733800" y="3124200"/>
            <a:ext cx="4826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s-ES_tradnl" sz="2800">
                <a:solidFill>
                  <a:srgbClr val="003366"/>
                </a:solidFill>
                <a:latin typeface="Symbol" charset="0"/>
                <a:ea typeface="ＭＳ Ｐゴシック" charset="0"/>
              </a:rPr>
              <a:t>g</a:t>
            </a:r>
            <a:r>
              <a:rPr lang="es-ES_tradnl" sz="2400">
                <a:solidFill>
                  <a:srgbClr val="003366"/>
                </a:solidFill>
                <a:latin typeface="Times New Roman" charset="0"/>
                <a:ea typeface="ＭＳ Ｐゴシック" charset="0"/>
              </a:rPr>
              <a:t>2</a:t>
            </a:r>
            <a:endParaRPr lang="es-ES_tradnl" sz="2400">
              <a:solidFill>
                <a:srgbClr val="FFFFFF"/>
              </a:solidFill>
              <a:latin typeface="Times New Roman" charset="0"/>
              <a:ea typeface="ＭＳ Ｐゴシック" charset="0"/>
            </a:endParaRPr>
          </a:p>
        </p:txBody>
      </p:sp>
      <p:sp>
        <p:nvSpPr>
          <p:cNvPr id="76809" name="Text Box 9"/>
          <p:cNvSpPr txBox="1">
            <a:spLocks noChangeArrowheads="1"/>
          </p:cNvSpPr>
          <p:nvPr/>
        </p:nvSpPr>
        <p:spPr bwMode="auto">
          <a:xfrm>
            <a:off x="1905000" y="2362200"/>
            <a:ext cx="4826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s-ES_tradnl" sz="2800">
                <a:solidFill>
                  <a:srgbClr val="003366"/>
                </a:solidFill>
                <a:latin typeface="Symbol" charset="0"/>
                <a:ea typeface="ＭＳ Ｐゴシック" charset="0"/>
              </a:rPr>
              <a:t>g</a:t>
            </a:r>
            <a:r>
              <a:rPr lang="es-ES_tradnl" sz="2400">
                <a:solidFill>
                  <a:srgbClr val="003366"/>
                </a:solidFill>
                <a:latin typeface="Times New Roman" charset="0"/>
                <a:ea typeface="ＭＳ Ｐゴシック" charset="0"/>
              </a:rPr>
              <a:t>1</a:t>
            </a:r>
            <a:endParaRPr lang="es-ES_tradnl" sz="2400">
              <a:solidFill>
                <a:srgbClr val="FFFFFF"/>
              </a:solidFill>
              <a:latin typeface="Times New Roman" charset="0"/>
              <a:ea typeface="ＭＳ Ｐゴシック" charset="0"/>
            </a:endParaRPr>
          </a:p>
        </p:txBody>
      </p:sp>
      <p:sp>
        <p:nvSpPr>
          <p:cNvPr id="76810" name="Line 10"/>
          <p:cNvSpPr>
            <a:spLocks noChangeShapeType="1"/>
          </p:cNvSpPr>
          <p:nvPr/>
        </p:nvSpPr>
        <p:spPr bwMode="auto">
          <a:xfrm>
            <a:off x="5334000" y="990600"/>
            <a:ext cx="1066800" cy="0"/>
          </a:xfrm>
          <a:prstGeom prst="line">
            <a:avLst/>
          </a:prstGeom>
          <a:noFill/>
          <a:ln w="38100" cap="sq">
            <a:solidFill>
              <a:schemeClr val="bg2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  <a:latin typeface="Tahoma" charset="0"/>
              <a:ea typeface="ＭＳ Ｐゴシック" charset="0"/>
            </a:endParaRPr>
          </a:p>
        </p:txBody>
      </p:sp>
      <p:sp>
        <p:nvSpPr>
          <p:cNvPr id="76811" name="Line 11"/>
          <p:cNvSpPr>
            <a:spLocks noChangeShapeType="1"/>
          </p:cNvSpPr>
          <p:nvPr/>
        </p:nvSpPr>
        <p:spPr bwMode="auto">
          <a:xfrm>
            <a:off x="7010400" y="1524000"/>
            <a:ext cx="1066800" cy="0"/>
          </a:xfrm>
          <a:prstGeom prst="line">
            <a:avLst/>
          </a:prstGeom>
          <a:noFill/>
          <a:ln w="38100" cap="sq">
            <a:solidFill>
              <a:schemeClr val="bg2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  <a:latin typeface="Tahoma" charset="0"/>
              <a:ea typeface="ＭＳ Ｐゴシック" charset="0"/>
            </a:endParaRPr>
          </a:p>
        </p:txBody>
      </p:sp>
      <p:sp>
        <p:nvSpPr>
          <p:cNvPr id="76812" name="Line 12"/>
          <p:cNvSpPr>
            <a:spLocks noChangeShapeType="1"/>
          </p:cNvSpPr>
          <p:nvPr/>
        </p:nvSpPr>
        <p:spPr bwMode="auto">
          <a:xfrm>
            <a:off x="7010400" y="2438400"/>
            <a:ext cx="1066800" cy="0"/>
          </a:xfrm>
          <a:prstGeom prst="line">
            <a:avLst/>
          </a:prstGeom>
          <a:noFill/>
          <a:ln w="38100" cap="sq">
            <a:solidFill>
              <a:schemeClr val="bg2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  <a:latin typeface="Tahoma" charset="0"/>
              <a:ea typeface="ＭＳ Ｐゴシック" charset="0"/>
            </a:endParaRPr>
          </a:p>
        </p:txBody>
      </p:sp>
      <p:sp>
        <p:nvSpPr>
          <p:cNvPr id="76813" name="Line 13"/>
          <p:cNvSpPr>
            <a:spLocks noChangeShapeType="1"/>
          </p:cNvSpPr>
          <p:nvPr/>
        </p:nvSpPr>
        <p:spPr bwMode="auto">
          <a:xfrm>
            <a:off x="7010400" y="2895600"/>
            <a:ext cx="1066800" cy="0"/>
          </a:xfrm>
          <a:prstGeom prst="line">
            <a:avLst/>
          </a:prstGeom>
          <a:noFill/>
          <a:ln w="38100" cap="sq">
            <a:solidFill>
              <a:schemeClr val="bg2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  <a:latin typeface="Tahoma" charset="0"/>
              <a:ea typeface="ＭＳ Ｐゴシック" charset="0"/>
            </a:endParaRPr>
          </a:p>
        </p:txBody>
      </p:sp>
      <p:sp>
        <p:nvSpPr>
          <p:cNvPr id="76814" name="Line 14"/>
          <p:cNvSpPr>
            <a:spLocks noChangeShapeType="1"/>
          </p:cNvSpPr>
          <p:nvPr/>
        </p:nvSpPr>
        <p:spPr bwMode="auto">
          <a:xfrm>
            <a:off x="6400800" y="990600"/>
            <a:ext cx="609600" cy="533400"/>
          </a:xfrm>
          <a:prstGeom prst="line">
            <a:avLst/>
          </a:prstGeom>
          <a:noFill/>
          <a:ln w="12700" cap="sq">
            <a:solidFill>
              <a:schemeClr val="bg2"/>
            </a:solidFill>
            <a:round/>
            <a:headEnd type="none" w="sm" len="sm"/>
            <a:tailEnd type="triangle" w="med" len="lg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  <a:latin typeface="Tahoma" charset="0"/>
              <a:ea typeface="ＭＳ Ｐゴシック" charset="0"/>
            </a:endParaRPr>
          </a:p>
        </p:txBody>
      </p:sp>
      <p:sp>
        <p:nvSpPr>
          <p:cNvPr id="76815" name="Line 15"/>
          <p:cNvSpPr>
            <a:spLocks noChangeShapeType="1"/>
          </p:cNvSpPr>
          <p:nvPr/>
        </p:nvSpPr>
        <p:spPr bwMode="auto">
          <a:xfrm>
            <a:off x="7315200" y="1524000"/>
            <a:ext cx="0" cy="914400"/>
          </a:xfrm>
          <a:prstGeom prst="line">
            <a:avLst/>
          </a:prstGeom>
          <a:noFill/>
          <a:ln w="12700" cap="sq">
            <a:solidFill>
              <a:schemeClr val="bg2"/>
            </a:solidFill>
            <a:round/>
            <a:headEnd type="none" w="sm" len="sm"/>
            <a:tailEnd type="triangle" w="med" len="lg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  <a:latin typeface="Tahoma" charset="0"/>
              <a:ea typeface="ＭＳ Ｐゴシック" charset="0"/>
            </a:endParaRPr>
          </a:p>
        </p:txBody>
      </p:sp>
      <p:sp>
        <p:nvSpPr>
          <p:cNvPr id="76816" name="Line 16"/>
          <p:cNvSpPr>
            <a:spLocks noChangeShapeType="1"/>
          </p:cNvSpPr>
          <p:nvPr/>
        </p:nvSpPr>
        <p:spPr bwMode="auto">
          <a:xfrm>
            <a:off x="7620000" y="2438400"/>
            <a:ext cx="0" cy="457200"/>
          </a:xfrm>
          <a:prstGeom prst="line">
            <a:avLst/>
          </a:prstGeom>
          <a:noFill/>
          <a:ln w="12700" cap="sq">
            <a:solidFill>
              <a:schemeClr val="bg2"/>
            </a:solidFill>
            <a:round/>
            <a:headEnd type="none" w="sm" len="sm"/>
            <a:tailEnd type="triangle" w="med" len="lg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  <a:latin typeface="Tahoma" charset="0"/>
              <a:ea typeface="ＭＳ Ｐゴシック" charset="0"/>
            </a:endParaRPr>
          </a:p>
        </p:txBody>
      </p:sp>
      <p:sp>
        <p:nvSpPr>
          <p:cNvPr id="76817" name="Text Box 17"/>
          <p:cNvSpPr txBox="1">
            <a:spLocks noChangeArrowheads="1"/>
          </p:cNvSpPr>
          <p:nvPr/>
        </p:nvSpPr>
        <p:spPr bwMode="auto">
          <a:xfrm>
            <a:off x="7620000" y="2362200"/>
            <a:ext cx="4826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s-ES_tradnl" sz="2800">
                <a:solidFill>
                  <a:srgbClr val="003366"/>
                </a:solidFill>
                <a:latin typeface="Symbol" charset="0"/>
                <a:ea typeface="ＭＳ Ｐゴシック" charset="0"/>
              </a:rPr>
              <a:t>g</a:t>
            </a:r>
            <a:r>
              <a:rPr lang="es-ES_tradnl" sz="2400">
                <a:solidFill>
                  <a:srgbClr val="003366"/>
                </a:solidFill>
                <a:latin typeface="Times New Roman" charset="0"/>
                <a:ea typeface="ＭＳ Ｐゴシック" charset="0"/>
              </a:rPr>
              <a:t>1</a:t>
            </a:r>
            <a:endParaRPr lang="es-ES_tradnl" sz="2400">
              <a:solidFill>
                <a:srgbClr val="FFFFFF"/>
              </a:solidFill>
              <a:latin typeface="Times New Roman" charset="0"/>
              <a:ea typeface="ＭＳ Ｐゴシック" charset="0"/>
            </a:endParaRPr>
          </a:p>
        </p:txBody>
      </p:sp>
      <p:sp>
        <p:nvSpPr>
          <p:cNvPr id="76818" name="Text Box 18"/>
          <p:cNvSpPr txBox="1">
            <a:spLocks noChangeArrowheads="1"/>
          </p:cNvSpPr>
          <p:nvPr/>
        </p:nvSpPr>
        <p:spPr bwMode="auto">
          <a:xfrm>
            <a:off x="7315200" y="1752600"/>
            <a:ext cx="4826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s-ES_tradnl" sz="2800">
                <a:solidFill>
                  <a:srgbClr val="003366"/>
                </a:solidFill>
                <a:latin typeface="Symbol" charset="0"/>
                <a:ea typeface="ＭＳ Ｐゴシック" charset="0"/>
              </a:rPr>
              <a:t>g</a:t>
            </a:r>
            <a:r>
              <a:rPr lang="es-ES_tradnl" sz="2400">
                <a:solidFill>
                  <a:srgbClr val="003366"/>
                </a:solidFill>
                <a:latin typeface="Times New Roman" charset="0"/>
                <a:ea typeface="ＭＳ Ｐゴシック" charset="0"/>
              </a:rPr>
              <a:t>2</a:t>
            </a:r>
            <a:endParaRPr lang="es-ES_tradnl" sz="2400">
              <a:solidFill>
                <a:srgbClr val="FFFFFF"/>
              </a:solidFill>
              <a:latin typeface="Times New Roman" charset="0"/>
              <a:ea typeface="ＭＳ Ｐゴシック" charset="0"/>
            </a:endParaRPr>
          </a:p>
        </p:txBody>
      </p:sp>
      <p:sp>
        <p:nvSpPr>
          <p:cNvPr id="76819" name="Text Box 19"/>
          <p:cNvSpPr txBox="1">
            <a:spLocks noChangeArrowheads="1"/>
          </p:cNvSpPr>
          <p:nvPr/>
        </p:nvSpPr>
        <p:spPr bwMode="auto">
          <a:xfrm>
            <a:off x="6858000" y="1039813"/>
            <a:ext cx="112077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s-ES_tradnl">
                <a:solidFill>
                  <a:srgbClr val="003366"/>
                </a:solidFill>
                <a:latin typeface="Symbol" charset="0"/>
                <a:ea typeface="ＭＳ Ｐゴシック" charset="0"/>
              </a:rPr>
              <a:t>b-</a:t>
            </a:r>
            <a:r>
              <a:rPr lang="es-ES_tradnl">
                <a:solidFill>
                  <a:srgbClr val="003366"/>
                </a:solidFill>
                <a:latin typeface="Times New Roman" charset="0"/>
                <a:ea typeface="ＭＳ Ｐゴシック" charset="0"/>
              </a:rPr>
              <a:t>feeding</a:t>
            </a:r>
            <a:endParaRPr lang="es-ES_tradnl" sz="2400">
              <a:solidFill>
                <a:srgbClr val="FFFFFF"/>
              </a:solidFill>
              <a:latin typeface="Times New Roman" charset="0"/>
              <a:ea typeface="ＭＳ Ｐゴシック" charset="0"/>
            </a:endParaRPr>
          </a:p>
        </p:txBody>
      </p:sp>
      <p:sp>
        <p:nvSpPr>
          <p:cNvPr id="76820" name="Text Box 20"/>
          <p:cNvSpPr txBox="1">
            <a:spLocks noChangeArrowheads="1"/>
          </p:cNvSpPr>
          <p:nvPr/>
        </p:nvSpPr>
        <p:spPr bwMode="auto">
          <a:xfrm>
            <a:off x="8077200" y="1219200"/>
            <a:ext cx="4714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s-ES_tradnl" sz="2400">
                <a:solidFill>
                  <a:srgbClr val="003366"/>
                </a:solidFill>
                <a:latin typeface="Times New Roman" charset="0"/>
                <a:ea typeface="ＭＳ Ｐゴシック" charset="0"/>
              </a:rPr>
              <a:t>E</a:t>
            </a:r>
            <a:r>
              <a:rPr lang="es-ES_tradnl" sz="2400" baseline="-25000">
                <a:solidFill>
                  <a:srgbClr val="003366"/>
                </a:solidFill>
                <a:latin typeface="Times New Roman" charset="0"/>
                <a:ea typeface="ＭＳ Ｐゴシック" charset="0"/>
              </a:rPr>
              <a:t>2</a:t>
            </a:r>
            <a:endParaRPr lang="es-ES_tradnl" sz="2400">
              <a:solidFill>
                <a:srgbClr val="FFFFFF"/>
              </a:solidFill>
              <a:latin typeface="Times New Roman" charset="0"/>
              <a:ea typeface="ＭＳ Ｐゴシック" charset="0"/>
            </a:endParaRPr>
          </a:p>
        </p:txBody>
      </p:sp>
      <p:sp>
        <p:nvSpPr>
          <p:cNvPr id="76821" name="Text Box 21"/>
          <p:cNvSpPr txBox="1">
            <a:spLocks noChangeArrowheads="1"/>
          </p:cNvSpPr>
          <p:nvPr/>
        </p:nvSpPr>
        <p:spPr bwMode="auto">
          <a:xfrm>
            <a:off x="8077200" y="2133600"/>
            <a:ext cx="4714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s-ES_tradnl" sz="2400">
                <a:solidFill>
                  <a:srgbClr val="003366"/>
                </a:solidFill>
                <a:latin typeface="Times New Roman" charset="0"/>
                <a:ea typeface="ＭＳ Ｐゴシック" charset="0"/>
              </a:rPr>
              <a:t>E</a:t>
            </a:r>
            <a:r>
              <a:rPr lang="es-ES_tradnl" sz="2400" baseline="-25000">
                <a:solidFill>
                  <a:srgbClr val="003366"/>
                </a:solidFill>
                <a:latin typeface="Times New Roman" charset="0"/>
                <a:ea typeface="ＭＳ Ｐゴシック" charset="0"/>
              </a:rPr>
              <a:t>1</a:t>
            </a:r>
            <a:endParaRPr lang="es-ES_tradnl" sz="2400">
              <a:solidFill>
                <a:srgbClr val="FFFFFF"/>
              </a:solidFill>
              <a:latin typeface="Times New Roman" charset="0"/>
              <a:ea typeface="ＭＳ Ｐゴシック" charset="0"/>
            </a:endParaRPr>
          </a:p>
        </p:txBody>
      </p:sp>
      <p:sp>
        <p:nvSpPr>
          <p:cNvPr id="76822" name="Line 22"/>
          <p:cNvSpPr>
            <a:spLocks noChangeShapeType="1"/>
          </p:cNvSpPr>
          <p:nvPr/>
        </p:nvSpPr>
        <p:spPr bwMode="auto">
          <a:xfrm flipV="1">
            <a:off x="5562600" y="3962400"/>
            <a:ext cx="0" cy="1143000"/>
          </a:xfrm>
          <a:prstGeom prst="line">
            <a:avLst/>
          </a:prstGeom>
          <a:noFill/>
          <a:ln w="28575" cap="sq">
            <a:solidFill>
              <a:schemeClr val="bg2"/>
            </a:solidFill>
            <a:round/>
            <a:headEnd type="none" w="sm" len="sm"/>
            <a:tailEnd type="triangle" w="sm" len="sm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  <a:latin typeface="Tahoma" charset="0"/>
              <a:ea typeface="ＭＳ Ｐゴシック" charset="0"/>
            </a:endParaRPr>
          </a:p>
        </p:txBody>
      </p:sp>
      <p:sp>
        <p:nvSpPr>
          <p:cNvPr id="76823" name="Line 23"/>
          <p:cNvSpPr>
            <a:spLocks noChangeShapeType="1"/>
          </p:cNvSpPr>
          <p:nvPr/>
        </p:nvSpPr>
        <p:spPr bwMode="auto">
          <a:xfrm>
            <a:off x="5562600" y="5105400"/>
            <a:ext cx="2971800" cy="0"/>
          </a:xfrm>
          <a:prstGeom prst="line">
            <a:avLst/>
          </a:prstGeom>
          <a:noFill/>
          <a:ln w="28575" cap="sq">
            <a:solidFill>
              <a:schemeClr val="bg2"/>
            </a:solidFill>
            <a:round/>
            <a:headEnd type="none" w="sm" len="sm"/>
            <a:tailEnd type="triangle" w="sm" len="sm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  <a:latin typeface="Tahoma" charset="0"/>
              <a:ea typeface="ＭＳ Ｐゴシック" charset="0"/>
            </a:endParaRPr>
          </a:p>
        </p:txBody>
      </p:sp>
      <p:sp>
        <p:nvSpPr>
          <p:cNvPr id="76824" name="Freeform 24"/>
          <p:cNvSpPr>
            <a:spLocks/>
          </p:cNvSpPr>
          <p:nvPr/>
        </p:nvSpPr>
        <p:spPr bwMode="auto">
          <a:xfrm>
            <a:off x="7086600" y="4038600"/>
            <a:ext cx="152400" cy="1066800"/>
          </a:xfrm>
          <a:custGeom>
            <a:avLst/>
            <a:gdLst>
              <a:gd name="T0" fmla="*/ 0 w 96"/>
              <a:gd name="T1" fmla="*/ 672 h 672"/>
              <a:gd name="T2" fmla="*/ 48 w 96"/>
              <a:gd name="T3" fmla="*/ 0 h 672"/>
              <a:gd name="T4" fmla="*/ 96 w 96"/>
              <a:gd name="T5" fmla="*/ 672 h 6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96" h="672">
                <a:moveTo>
                  <a:pt x="0" y="672"/>
                </a:moveTo>
                <a:cubicBezTo>
                  <a:pt x="16" y="336"/>
                  <a:pt x="32" y="0"/>
                  <a:pt x="48" y="0"/>
                </a:cubicBezTo>
                <a:cubicBezTo>
                  <a:pt x="64" y="0"/>
                  <a:pt x="80" y="336"/>
                  <a:pt x="96" y="672"/>
                </a:cubicBezTo>
              </a:path>
            </a:pathLst>
          </a:custGeom>
          <a:solidFill>
            <a:srgbClr val="FF6600"/>
          </a:solidFill>
          <a:ln w="12700" cap="sq" cmpd="sng">
            <a:solidFill>
              <a:schemeClr val="bg2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  <a:latin typeface="Tahoma" charset="0"/>
              <a:ea typeface="ＭＳ Ｐゴシック" charset="0"/>
            </a:endParaRPr>
          </a:p>
        </p:txBody>
      </p:sp>
      <p:sp>
        <p:nvSpPr>
          <p:cNvPr id="76825" name="Text Box 25"/>
          <p:cNvSpPr txBox="1">
            <a:spLocks noChangeArrowheads="1"/>
          </p:cNvSpPr>
          <p:nvPr/>
        </p:nvSpPr>
        <p:spPr bwMode="auto">
          <a:xfrm>
            <a:off x="6934200" y="5029200"/>
            <a:ext cx="4714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s-ES_tradnl" sz="2400">
                <a:solidFill>
                  <a:srgbClr val="003366"/>
                </a:solidFill>
                <a:latin typeface="Times New Roman" charset="0"/>
                <a:ea typeface="ＭＳ Ｐゴシック" charset="0"/>
              </a:rPr>
              <a:t>E</a:t>
            </a:r>
            <a:r>
              <a:rPr lang="es-ES_tradnl" sz="2400" baseline="-25000">
                <a:solidFill>
                  <a:srgbClr val="003366"/>
                </a:solidFill>
                <a:latin typeface="Times New Roman" charset="0"/>
                <a:ea typeface="ＭＳ Ｐゴシック" charset="0"/>
              </a:rPr>
              <a:t>2</a:t>
            </a:r>
            <a:endParaRPr lang="es-ES_tradnl" sz="2400">
              <a:solidFill>
                <a:srgbClr val="FFFFFF"/>
              </a:solidFill>
              <a:latin typeface="Times New Roman" charset="0"/>
              <a:ea typeface="ＭＳ Ｐゴシック" charset="0"/>
            </a:endParaRPr>
          </a:p>
        </p:txBody>
      </p:sp>
      <p:sp>
        <p:nvSpPr>
          <p:cNvPr id="76826" name="Text Box 26"/>
          <p:cNvSpPr txBox="1">
            <a:spLocks noChangeArrowheads="1"/>
          </p:cNvSpPr>
          <p:nvPr/>
        </p:nvSpPr>
        <p:spPr bwMode="auto">
          <a:xfrm>
            <a:off x="8229600" y="5029200"/>
            <a:ext cx="3698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s-ES_tradnl" sz="2400">
                <a:solidFill>
                  <a:srgbClr val="003366"/>
                </a:solidFill>
                <a:latin typeface="Times New Roman" charset="0"/>
                <a:ea typeface="ＭＳ Ｐゴシック" charset="0"/>
              </a:rPr>
              <a:t>E</a:t>
            </a:r>
            <a:endParaRPr lang="es-ES_tradnl" sz="2400">
              <a:solidFill>
                <a:srgbClr val="FFFFFF"/>
              </a:solidFill>
              <a:latin typeface="Times New Roman" charset="0"/>
              <a:ea typeface="ＭＳ Ｐゴシック" charset="0"/>
            </a:endParaRPr>
          </a:p>
        </p:txBody>
      </p:sp>
      <p:sp>
        <p:nvSpPr>
          <p:cNvPr id="76827" name="Text Box 27"/>
          <p:cNvSpPr txBox="1">
            <a:spLocks noChangeArrowheads="1"/>
          </p:cNvSpPr>
          <p:nvPr/>
        </p:nvSpPr>
        <p:spPr bwMode="auto">
          <a:xfrm>
            <a:off x="8458200" y="3733800"/>
            <a:ext cx="3968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s-ES_tradnl" sz="2400">
                <a:solidFill>
                  <a:srgbClr val="003366"/>
                </a:solidFill>
                <a:latin typeface="Times New Roman" charset="0"/>
                <a:ea typeface="ＭＳ Ｐゴシック" charset="0"/>
              </a:rPr>
              <a:t>I</a:t>
            </a:r>
            <a:r>
              <a:rPr lang="es-ES_tradnl" sz="2400" baseline="-25000">
                <a:solidFill>
                  <a:srgbClr val="003366"/>
                </a:solidFill>
                <a:latin typeface="Symbol" charset="0"/>
                <a:ea typeface="ＭＳ Ｐゴシック" charset="0"/>
              </a:rPr>
              <a:t>b</a:t>
            </a:r>
            <a:endParaRPr lang="es-ES_tradnl" sz="2400">
              <a:solidFill>
                <a:srgbClr val="FFFFFF"/>
              </a:solidFill>
              <a:latin typeface="Times New Roman" charset="0"/>
              <a:ea typeface="ＭＳ Ｐゴシック" charset="0"/>
            </a:endParaRPr>
          </a:p>
        </p:txBody>
      </p:sp>
      <p:sp>
        <p:nvSpPr>
          <p:cNvPr id="76828" name="Text Box 28"/>
          <p:cNvSpPr txBox="1">
            <a:spLocks noChangeArrowheads="1"/>
          </p:cNvSpPr>
          <p:nvPr/>
        </p:nvSpPr>
        <p:spPr bwMode="auto">
          <a:xfrm>
            <a:off x="2438400" y="1320800"/>
            <a:ext cx="71755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s-ES_tradnl" sz="2800">
                <a:solidFill>
                  <a:srgbClr val="003366"/>
                </a:solidFill>
                <a:latin typeface="Times New Roman" charset="0"/>
                <a:ea typeface="ＭＳ Ｐゴシック" charset="0"/>
              </a:rPr>
              <a:t>NaI</a:t>
            </a:r>
            <a:endParaRPr lang="es-ES_tradnl" sz="2400">
              <a:solidFill>
                <a:srgbClr val="FFFFFF"/>
              </a:solidFill>
              <a:latin typeface="Times New Roman" charset="0"/>
              <a:ea typeface="ＭＳ Ｐゴシック" charset="0"/>
            </a:endParaRPr>
          </a:p>
        </p:txBody>
      </p:sp>
      <p:sp>
        <p:nvSpPr>
          <p:cNvPr id="76829" name="Text Box 29"/>
          <p:cNvSpPr txBox="1">
            <a:spLocks noChangeArrowheads="1"/>
          </p:cNvSpPr>
          <p:nvPr/>
        </p:nvSpPr>
        <p:spPr bwMode="auto">
          <a:xfrm>
            <a:off x="5181600" y="3886200"/>
            <a:ext cx="4048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s-ES_tradnl" sz="2400">
                <a:solidFill>
                  <a:srgbClr val="003366"/>
                </a:solidFill>
                <a:latin typeface="Times New Roman" charset="0"/>
                <a:ea typeface="ＭＳ Ｐゴシック" charset="0"/>
              </a:rPr>
              <a:t>N</a:t>
            </a:r>
            <a:endParaRPr lang="es-ES_tradnl" sz="2400">
              <a:solidFill>
                <a:srgbClr val="FFFFFF"/>
              </a:solidFill>
              <a:latin typeface="Times New Roman" charset="0"/>
              <a:ea typeface="ＭＳ Ｐゴシック" charset="0"/>
            </a:endParaRPr>
          </a:p>
        </p:txBody>
      </p:sp>
      <p:sp>
        <p:nvSpPr>
          <p:cNvPr id="76830" name="AutoShape 30"/>
          <p:cNvSpPr>
            <a:spLocks noChangeArrowheads="1"/>
          </p:cNvSpPr>
          <p:nvPr/>
        </p:nvSpPr>
        <p:spPr bwMode="auto">
          <a:xfrm rot="-1348005">
            <a:off x="7467600" y="4114800"/>
            <a:ext cx="990600" cy="228600"/>
          </a:xfrm>
          <a:prstGeom prst="rightArrow">
            <a:avLst>
              <a:gd name="adj1" fmla="val 50000"/>
              <a:gd name="adj2" fmla="val 108333"/>
            </a:avLst>
          </a:prstGeom>
          <a:solidFill>
            <a:schemeClr val="bg2"/>
          </a:solidFill>
          <a:ln w="12700" cap="sq">
            <a:solidFill>
              <a:schemeClr val="bg2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  <a:latin typeface="Tahoma" charset="0"/>
              <a:ea typeface="ＭＳ Ｐゴシック" charset="0"/>
            </a:endParaRPr>
          </a:p>
        </p:txBody>
      </p:sp>
      <p:sp>
        <p:nvSpPr>
          <p:cNvPr id="76831" name="AutoShape 31"/>
          <p:cNvSpPr>
            <a:spLocks noChangeArrowheads="1"/>
          </p:cNvSpPr>
          <p:nvPr/>
        </p:nvSpPr>
        <p:spPr bwMode="auto">
          <a:xfrm>
            <a:off x="2212975" y="2974975"/>
            <a:ext cx="990600" cy="533400"/>
          </a:xfrm>
          <a:prstGeom prst="irregularSeal2">
            <a:avLst/>
          </a:prstGeom>
          <a:solidFill>
            <a:srgbClr val="FFFF00"/>
          </a:solidFill>
          <a:ln w="12700" cap="sq">
            <a:solidFill>
              <a:schemeClr val="bg2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  <a:latin typeface="Tahoma" charset="0"/>
              <a:ea typeface="ＭＳ Ｐゴシック" charset="0"/>
            </a:endParaRPr>
          </a:p>
        </p:txBody>
      </p:sp>
      <p:sp>
        <p:nvSpPr>
          <p:cNvPr id="76832" name="Text Box 32"/>
          <p:cNvSpPr txBox="1">
            <a:spLocks noChangeArrowheads="1"/>
          </p:cNvSpPr>
          <p:nvPr/>
        </p:nvSpPr>
        <p:spPr bwMode="auto">
          <a:xfrm rot="16200000">
            <a:off x="-831378" y="2759005"/>
            <a:ext cx="2270266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s-ES_tradnl" sz="3600" dirty="0">
                <a:solidFill>
                  <a:srgbClr val="0D0D0D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  <a:ea typeface="ＭＳ Ｐゴシック" charset="0"/>
              </a:rPr>
              <a:t>Ideal case</a:t>
            </a:r>
            <a:endParaRPr lang="es-ES" sz="3600" dirty="0">
              <a:solidFill>
                <a:srgbClr val="0D0D0D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 charset="0"/>
              <a:ea typeface="ＭＳ Ｐゴシック" charset="0"/>
            </a:endParaRPr>
          </a:p>
        </p:txBody>
      </p:sp>
      <p:sp>
        <p:nvSpPr>
          <p:cNvPr id="76833" name="Rectangle 33"/>
          <p:cNvSpPr>
            <a:spLocks noGrp="1" noChangeArrowheads="1"/>
          </p:cNvSpPr>
          <p:nvPr>
            <p:ph type="title" idx="4294967295"/>
          </p:nvPr>
        </p:nvSpPr>
        <p:spPr>
          <a:xfrm>
            <a:off x="519113" y="0"/>
            <a:ext cx="8229600" cy="836613"/>
          </a:xfrm>
        </p:spPr>
        <p:txBody>
          <a:bodyPr/>
          <a:lstStyle/>
          <a:p>
            <a:r>
              <a:rPr lang="en-GB" sz="4000" dirty="0">
                <a:solidFill>
                  <a:srgbClr val="0D0D0D"/>
                </a:solidFill>
              </a:rPr>
              <a:t>Total Absorption Spectroscopy</a:t>
            </a:r>
          </a:p>
        </p:txBody>
      </p:sp>
    </p:spTree>
    <p:extLst>
      <p:ext uri="{BB962C8B-B14F-4D97-AF65-F5344CB8AC3E}">
        <p14:creationId xmlns:p14="http://schemas.microsoft.com/office/powerpoint/2010/main" val="1743464260"/>
      </p:ext>
    </p:extLst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ChangeArrowheads="1"/>
          </p:cNvSpPr>
          <p:nvPr/>
        </p:nvSpPr>
        <p:spPr bwMode="auto">
          <a:xfrm>
            <a:off x="457200" y="762000"/>
            <a:ext cx="8534400" cy="4800600"/>
          </a:xfrm>
          <a:prstGeom prst="rect">
            <a:avLst/>
          </a:prstGeom>
          <a:solidFill>
            <a:schemeClr val="tx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FFFFFF"/>
              </a:solidFill>
              <a:latin typeface="Times New Roman" charset="0"/>
              <a:ea typeface="ＭＳ Ｐゴシック" charset="0"/>
            </a:endParaRPr>
          </a:p>
        </p:txBody>
      </p:sp>
      <p:sp>
        <p:nvSpPr>
          <p:cNvPr id="78851" name="Oval 3"/>
          <p:cNvSpPr>
            <a:spLocks noChangeAspect="1" noChangeArrowheads="1"/>
          </p:cNvSpPr>
          <p:nvPr/>
        </p:nvSpPr>
        <p:spPr bwMode="auto">
          <a:xfrm>
            <a:off x="609600" y="1143000"/>
            <a:ext cx="4127500" cy="4127500"/>
          </a:xfrm>
          <a:prstGeom prst="ellipse">
            <a:avLst/>
          </a:prstGeom>
          <a:solidFill>
            <a:srgbClr val="FFCC00"/>
          </a:solidFill>
          <a:ln w="12700" cap="sq">
            <a:solidFill>
              <a:schemeClr val="bg2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  <a:latin typeface="Tahoma" charset="0"/>
              <a:ea typeface="ＭＳ Ｐゴシック" charset="0"/>
            </a:endParaRPr>
          </a:p>
        </p:txBody>
      </p:sp>
      <p:sp>
        <p:nvSpPr>
          <p:cNvPr id="78852" name="Oval 4"/>
          <p:cNvSpPr>
            <a:spLocks noChangeAspect="1" noChangeArrowheads="1"/>
          </p:cNvSpPr>
          <p:nvPr/>
        </p:nvSpPr>
        <p:spPr bwMode="auto">
          <a:xfrm>
            <a:off x="2057400" y="2590800"/>
            <a:ext cx="1238250" cy="1238250"/>
          </a:xfrm>
          <a:prstGeom prst="ellipse">
            <a:avLst/>
          </a:prstGeom>
          <a:solidFill>
            <a:schemeClr val="tx1"/>
          </a:solidFill>
          <a:ln w="12700" cap="sq">
            <a:solidFill>
              <a:schemeClr val="bg2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  <a:latin typeface="Tahoma" charset="0"/>
              <a:ea typeface="ＭＳ Ｐゴシック" charset="0"/>
            </a:endParaRPr>
          </a:p>
        </p:txBody>
      </p:sp>
      <p:sp>
        <p:nvSpPr>
          <p:cNvPr id="78853" name="Text Box 5"/>
          <p:cNvSpPr txBox="1">
            <a:spLocks noChangeArrowheads="1"/>
          </p:cNvSpPr>
          <p:nvPr/>
        </p:nvSpPr>
        <p:spPr bwMode="auto">
          <a:xfrm>
            <a:off x="3733800" y="3124200"/>
            <a:ext cx="4826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s-ES_tradnl" sz="2800">
                <a:solidFill>
                  <a:srgbClr val="003366"/>
                </a:solidFill>
                <a:latin typeface="Symbol" charset="0"/>
                <a:ea typeface="ＭＳ Ｐゴシック" charset="0"/>
              </a:rPr>
              <a:t>g</a:t>
            </a:r>
            <a:r>
              <a:rPr lang="es-ES_tradnl" sz="2400">
                <a:solidFill>
                  <a:srgbClr val="003366"/>
                </a:solidFill>
                <a:latin typeface="Times New Roman" charset="0"/>
                <a:ea typeface="ＭＳ Ｐゴシック" charset="0"/>
              </a:rPr>
              <a:t>2</a:t>
            </a:r>
            <a:endParaRPr lang="es-ES_tradnl" sz="2400">
              <a:solidFill>
                <a:srgbClr val="FFFFFF"/>
              </a:solidFill>
              <a:latin typeface="Times New Roman" charset="0"/>
              <a:ea typeface="ＭＳ Ｐゴシック" charset="0"/>
            </a:endParaRPr>
          </a:p>
        </p:txBody>
      </p:sp>
      <p:sp>
        <p:nvSpPr>
          <p:cNvPr id="78854" name="Text Box 6"/>
          <p:cNvSpPr txBox="1">
            <a:spLocks noChangeArrowheads="1"/>
          </p:cNvSpPr>
          <p:nvPr/>
        </p:nvSpPr>
        <p:spPr bwMode="auto">
          <a:xfrm>
            <a:off x="1905000" y="2362200"/>
            <a:ext cx="4826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s-ES_tradnl" sz="2800">
                <a:solidFill>
                  <a:srgbClr val="003366"/>
                </a:solidFill>
                <a:latin typeface="Symbol" charset="0"/>
                <a:ea typeface="ＭＳ Ｐゴシック" charset="0"/>
              </a:rPr>
              <a:t>g</a:t>
            </a:r>
            <a:r>
              <a:rPr lang="es-ES_tradnl" sz="2400">
                <a:solidFill>
                  <a:srgbClr val="003366"/>
                </a:solidFill>
                <a:latin typeface="Times New Roman" charset="0"/>
                <a:ea typeface="ＭＳ Ｐゴシック" charset="0"/>
              </a:rPr>
              <a:t>1</a:t>
            </a:r>
            <a:endParaRPr lang="es-ES_tradnl" sz="2400">
              <a:solidFill>
                <a:srgbClr val="FFFFFF"/>
              </a:solidFill>
              <a:latin typeface="Times New Roman" charset="0"/>
              <a:ea typeface="ＭＳ Ｐゴシック" charset="0"/>
            </a:endParaRPr>
          </a:p>
        </p:txBody>
      </p:sp>
      <p:sp>
        <p:nvSpPr>
          <p:cNvPr id="78855" name="Text Box 7"/>
          <p:cNvSpPr txBox="1">
            <a:spLocks noChangeArrowheads="1"/>
          </p:cNvSpPr>
          <p:nvPr/>
        </p:nvSpPr>
        <p:spPr bwMode="auto">
          <a:xfrm>
            <a:off x="2438400" y="1320800"/>
            <a:ext cx="71755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s-ES_tradnl" sz="2800">
                <a:solidFill>
                  <a:srgbClr val="003366"/>
                </a:solidFill>
                <a:latin typeface="Times New Roman" charset="0"/>
                <a:ea typeface="ＭＳ Ｐゴシック" charset="0"/>
              </a:rPr>
              <a:t>NaI</a:t>
            </a:r>
            <a:endParaRPr lang="es-ES_tradnl" sz="2400">
              <a:solidFill>
                <a:srgbClr val="FFFFFF"/>
              </a:solidFill>
              <a:latin typeface="Times New Roman" charset="0"/>
              <a:ea typeface="ＭＳ Ｐゴシック" charset="0"/>
            </a:endParaRPr>
          </a:p>
        </p:txBody>
      </p:sp>
      <p:sp>
        <p:nvSpPr>
          <p:cNvPr id="78856" name="AutoShape 8"/>
          <p:cNvSpPr>
            <a:spLocks noChangeArrowheads="1"/>
          </p:cNvSpPr>
          <p:nvPr/>
        </p:nvSpPr>
        <p:spPr bwMode="auto">
          <a:xfrm>
            <a:off x="2212975" y="2974975"/>
            <a:ext cx="990600" cy="533400"/>
          </a:xfrm>
          <a:prstGeom prst="irregularSeal2">
            <a:avLst/>
          </a:prstGeom>
          <a:solidFill>
            <a:srgbClr val="FFFF00"/>
          </a:solidFill>
          <a:ln w="12700" cap="sq">
            <a:solidFill>
              <a:schemeClr val="bg2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  <a:latin typeface="Tahoma" charset="0"/>
              <a:ea typeface="ＭＳ Ｐゴシック" charset="0"/>
            </a:endParaRPr>
          </a:p>
        </p:txBody>
      </p:sp>
      <p:sp>
        <p:nvSpPr>
          <p:cNvPr id="78857" name="Text Box 9"/>
          <p:cNvSpPr txBox="1">
            <a:spLocks noChangeArrowheads="1"/>
          </p:cNvSpPr>
          <p:nvPr/>
        </p:nvSpPr>
        <p:spPr bwMode="auto">
          <a:xfrm rot="16200000">
            <a:off x="-883444" y="2512280"/>
            <a:ext cx="2376488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s-ES_tradnl" sz="3600" dirty="0">
                <a:solidFill>
                  <a:srgbClr val="0D0D0D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  <a:ea typeface="ＭＳ Ｐゴシック" charset="0"/>
              </a:rPr>
              <a:t>Real case</a:t>
            </a:r>
            <a:endParaRPr lang="es-ES" sz="3600" dirty="0">
              <a:solidFill>
                <a:srgbClr val="0D0D0D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 charset="0"/>
              <a:ea typeface="ＭＳ Ｐゴシック" charset="0"/>
            </a:endParaRPr>
          </a:p>
        </p:txBody>
      </p:sp>
      <p:grpSp>
        <p:nvGrpSpPr>
          <p:cNvPr id="78858" name="Group 10"/>
          <p:cNvGrpSpPr>
            <a:grpSpLocks/>
          </p:cNvGrpSpPr>
          <p:nvPr/>
        </p:nvGrpSpPr>
        <p:grpSpPr bwMode="auto">
          <a:xfrm>
            <a:off x="2105025" y="2636838"/>
            <a:ext cx="1143000" cy="1143000"/>
            <a:chOff x="3216" y="1632"/>
            <a:chExt cx="816" cy="768"/>
          </a:xfrm>
        </p:grpSpPr>
        <p:sp>
          <p:nvSpPr>
            <p:cNvPr id="78859" name="AutoShape 11"/>
            <p:cNvSpPr>
              <a:spLocks noChangeArrowheads="1"/>
            </p:cNvSpPr>
            <p:nvPr/>
          </p:nvSpPr>
          <p:spPr bwMode="auto">
            <a:xfrm>
              <a:off x="3216" y="1632"/>
              <a:ext cx="816" cy="768"/>
            </a:xfrm>
            <a:custGeom>
              <a:avLst/>
              <a:gdLst>
                <a:gd name="G0" fmla="+- 5400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5400"/>
                <a:gd name="G18" fmla="*/ 5400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5400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5400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700 w 21600"/>
                <a:gd name="T15" fmla="*/ 10800 h 21600"/>
                <a:gd name="T16" fmla="*/ 10800 w 21600"/>
                <a:gd name="T17" fmla="*/ 5400 h 21600"/>
                <a:gd name="T18" fmla="*/ 18900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5400" y="10800"/>
                  </a:moveTo>
                  <a:cubicBezTo>
                    <a:pt x="5400" y="7817"/>
                    <a:pt x="7817" y="5400"/>
                    <a:pt x="10800" y="5400"/>
                  </a:cubicBezTo>
                  <a:cubicBezTo>
                    <a:pt x="13782" y="5400"/>
                    <a:pt x="16199" y="7817"/>
                    <a:pt x="16199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solidFill>
              <a:srgbClr val="C0C0C0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Tahoma" charset="0"/>
                <a:ea typeface="ＭＳ Ｐゴシック" charset="0"/>
              </a:endParaRPr>
            </a:p>
          </p:txBody>
        </p:sp>
        <p:sp>
          <p:nvSpPr>
            <p:cNvPr id="78860" name="AutoShape 12"/>
            <p:cNvSpPr>
              <a:spLocks noChangeArrowheads="1"/>
            </p:cNvSpPr>
            <p:nvPr/>
          </p:nvSpPr>
          <p:spPr bwMode="auto">
            <a:xfrm rot="10799736">
              <a:off x="3216" y="1632"/>
              <a:ext cx="816" cy="768"/>
            </a:xfrm>
            <a:custGeom>
              <a:avLst/>
              <a:gdLst>
                <a:gd name="G0" fmla="+- 5400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5400"/>
                <a:gd name="G18" fmla="*/ 5400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5400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5400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700 w 21600"/>
                <a:gd name="T15" fmla="*/ 10800 h 21600"/>
                <a:gd name="T16" fmla="*/ 10800 w 21600"/>
                <a:gd name="T17" fmla="*/ 5400 h 21600"/>
                <a:gd name="T18" fmla="*/ 18900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5400" y="10800"/>
                  </a:moveTo>
                  <a:cubicBezTo>
                    <a:pt x="5400" y="7817"/>
                    <a:pt x="7817" y="5400"/>
                    <a:pt x="10800" y="5400"/>
                  </a:cubicBezTo>
                  <a:cubicBezTo>
                    <a:pt x="13782" y="5400"/>
                    <a:pt x="16199" y="7817"/>
                    <a:pt x="16199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solidFill>
              <a:srgbClr val="C0C0C0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Tahoma" charset="0"/>
                <a:ea typeface="ＭＳ Ｐゴシック" charset="0"/>
              </a:endParaRPr>
            </a:p>
          </p:txBody>
        </p:sp>
      </p:grpSp>
      <p:sp>
        <p:nvSpPr>
          <p:cNvPr id="78863" name="AutoShape 15"/>
          <p:cNvSpPr>
            <a:spLocks noChangeArrowheads="1"/>
          </p:cNvSpPr>
          <p:nvPr/>
        </p:nvSpPr>
        <p:spPr bwMode="auto">
          <a:xfrm rot="-5302537">
            <a:off x="3162300" y="2247900"/>
            <a:ext cx="381000" cy="1981200"/>
          </a:xfrm>
          <a:prstGeom prst="lightningBolt">
            <a:avLst/>
          </a:prstGeom>
          <a:solidFill>
            <a:srgbClr val="FFFF00"/>
          </a:solidFill>
          <a:ln w="12700" cap="sq">
            <a:solidFill>
              <a:schemeClr val="bg2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  <a:latin typeface="Tahoma" charset="0"/>
              <a:ea typeface="ＭＳ Ｐゴシック" charset="0"/>
            </a:endParaRPr>
          </a:p>
        </p:txBody>
      </p:sp>
      <p:sp>
        <p:nvSpPr>
          <p:cNvPr id="78864" name="AutoShape 16"/>
          <p:cNvSpPr>
            <a:spLocks noChangeArrowheads="1"/>
          </p:cNvSpPr>
          <p:nvPr/>
        </p:nvSpPr>
        <p:spPr bwMode="auto">
          <a:xfrm rot="-11054471">
            <a:off x="2276475" y="2208213"/>
            <a:ext cx="393700" cy="1217612"/>
          </a:xfrm>
          <a:prstGeom prst="lightningBolt">
            <a:avLst/>
          </a:prstGeom>
          <a:solidFill>
            <a:srgbClr val="FFFF00"/>
          </a:solidFill>
          <a:ln w="12700" cap="sq">
            <a:solidFill>
              <a:schemeClr val="bg2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  <a:latin typeface="Tahoma" charset="0"/>
              <a:ea typeface="ＭＳ Ｐゴシック" charset="0"/>
            </a:endParaRPr>
          </a:p>
        </p:txBody>
      </p:sp>
      <p:grpSp>
        <p:nvGrpSpPr>
          <p:cNvPr id="78926" name="Group 78"/>
          <p:cNvGrpSpPr>
            <a:grpSpLocks/>
          </p:cNvGrpSpPr>
          <p:nvPr/>
        </p:nvGrpSpPr>
        <p:grpSpPr bwMode="auto">
          <a:xfrm>
            <a:off x="2284413" y="795338"/>
            <a:ext cx="6269038" cy="2751138"/>
            <a:chOff x="1439" y="501"/>
            <a:chExt cx="3949" cy="1733"/>
          </a:xfrm>
        </p:grpSpPr>
        <p:grpSp>
          <p:nvGrpSpPr>
            <p:cNvPr id="78868" name="Group 20"/>
            <p:cNvGrpSpPr>
              <a:grpSpLocks/>
            </p:cNvGrpSpPr>
            <p:nvPr/>
          </p:nvGrpSpPr>
          <p:grpSpPr bwMode="auto">
            <a:xfrm>
              <a:off x="3235" y="501"/>
              <a:ext cx="2153" cy="1008"/>
              <a:chOff x="3264" y="480"/>
              <a:chExt cx="2153" cy="1008"/>
            </a:xfrm>
          </p:grpSpPr>
          <p:sp>
            <p:nvSpPr>
              <p:cNvPr id="78869" name="Line 21"/>
              <p:cNvSpPr>
                <a:spLocks noChangeShapeType="1"/>
              </p:cNvSpPr>
              <p:nvPr/>
            </p:nvSpPr>
            <p:spPr bwMode="auto">
              <a:xfrm flipV="1">
                <a:off x="3504" y="528"/>
                <a:ext cx="0" cy="720"/>
              </a:xfrm>
              <a:prstGeom prst="line">
                <a:avLst/>
              </a:prstGeom>
              <a:noFill/>
              <a:ln w="28575" cap="sq">
                <a:solidFill>
                  <a:schemeClr val="bg2"/>
                </a:solidFill>
                <a:round/>
                <a:headEnd type="none" w="sm" len="sm"/>
                <a:tailEnd type="triangle" w="sm" len="sm"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  <a:latin typeface="Tahoma" charset="0"/>
                  <a:ea typeface="ＭＳ Ｐゴシック" charset="0"/>
                </a:endParaRPr>
              </a:p>
            </p:txBody>
          </p:sp>
          <p:sp>
            <p:nvSpPr>
              <p:cNvPr id="78870" name="Line 22"/>
              <p:cNvSpPr>
                <a:spLocks noChangeShapeType="1"/>
              </p:cNvSpPr>
              <p:nvPr/>
            </p:nvSpPr>
            <p:spPr bwMode="auto">
              <a:xfrm>
                <a:off x="3504" y="1248"/>
                <a:ext cx="1872" cy="0"/>
              </a:xfrm>
              <a:prstGeom prst="line">
                <a:avLst/>
              </a:prstGeom>
              <a:noFill/>
              <a:ln w="28575" cap="sq">
                <a:solidFill>
                  <a:schemeClr val="bg2"/>
                </a:solidFill>
                <a:round/>
                <a:headEnd type="none" w="sm" len="sm"/>
                <a:tailEnd type="triangle" w="sm" len="sm"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  <a:latin typeface="Tahoma" charset="0"/>
                  <a:ea typeface="ＭＳ Ｐゴシック" charset="0"/>
                </a:endParaRPr>
              </a:p>
            </p:txBody>
          </p:sp>
          <p:sp>
            <p:nvSpPr>
              <p:cNvPr id="78871" name="Freeform 23"/>
              <p:cNvSpPr>
                <a:spLocks/>
              </p:cNvSpPr>
              <p:nvPr/>
            </p:nvSpPr>
            <p:spPr bwMode="auto">
              <a:xfrm>
                <a:off x="4464" y="576"/>
                <a:ext cx="96" cy="672"/>
              </a:xfrm>
              <a:custGeom>
                <a:avLst/>
                <a:gdLst>
                  <a:gd name="T0" fmla="*/ 0 w 96"/>
                  <a:gd name="T1" fmla="*/ 672 h 672"/>
                  <a:gd name="T2" fmla="*/ 48 w 96"/>
                  <a:gd name="T3" fmla="*/ 0 h 672"/>
                  <a:gd name="T4" fmla="*/ 96 w 96"/>
                  <a:gd name="T5" fmla="*/ 672 h 6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6" h="672">
                    <a:moveTo>
                      <a:pt x="0" y="672"/>
                    </a:moveTo>
                    <a:cubicBezTo>
                      <a:pt x="16" y="336"/>
                      <a:pt x="32" y="0"/>
                      <a:pt x="48" y="0"/>
                    </a:cubicBezTo>
                    <a:cubicBezTo>
                      <a:pt x="64" y="0"/>
                      <a:pt x="80" y="336"/>
                      <a:pt x="96" y="672"/>
                    </a:cubicBezTo>
                  </a:path>
                </a:pathLst>
              </a:custGeom>
              <a:solidFill>
                <a:srgbClr val="FF6600"/>
              </a:solidFill>
              <a:ln w="12700" cap="sq" cmpd="sng">
                <a:solidFill>
                  <a:schemeClr val="bg2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  <a:latin typeface="Tahoma" charset="0"/>
                  <a:ea typeface="ＭＳ Ｐゴシック" charset="0"/>
                </a:endParaRPr>
              </a:p>
            </p:txBody>
          </p:sp>
          <p:sp>
            <p:nvSpPr>
              <p:cNvPr id="78872" name="Text Box 24"/>
              <p:cNvSpPr txBox="1">
                <a:spLocks noChangeArrowheads="1"/>
              </p:cNvSpPr>
              <p:nvPr/>
            </p:nvSpPr>
            <p:spPr bwMode="auto">
              <a:xfrm>
                <a:off x="4368" y="1200"/>
                <a:ext cx="297" cy="2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12700" cap="sq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s-ES_tradnl" sz="2400">
                    <a:solidFill>
                      <a:srgbClr val="003366"/>
                    </a:solidFill>
                    <a:latin typeface="Times New Roman" charset="0"/>
                    <a:ea typeface="ＭＳ Ｐゴシック" charset="0"/>
                  </a:rPr>
                  <a:t>E</a:t>
                </a:r>
                <a:r>
                  <a:rPr lang="es-ES_tradnl" sz="2400" baseline="-25000">
                    <a:solidFill>
                      <a:srgbClr val="003366"/>
                    </a:solidFill>
                    <a:latin typeface="Times New Roman" charset="0"/>
                    <a:ea typeface="ＭＳ Ｐゴシック" charset="0"/>
                  </a:rPr>
                  <a:t>2</a:t>
                </a:r>
                <a:endParaRPr lang="es-ES_tradnl" sz="2400">
                  <a:solidFill>
                    <a:srgbClr val="FFFFFF"/>
                  </a:solidFill>
                  <a:latin typeface="Times New Roman" charset="0"/>
                  <a:ea typeface="ＭＳ Ｐゴシック" charset="0"/>
                </a:endParaRPr>
              </a:p>
            </p:txBody>
          </p:sp>
          <p:sp>
            <p:nvSpPr>
              <p:cNvPr id="78873" name="Text Box 25"/>
              <p:cNvSpPr txBox="1">
                <a:spLocks noChangeArrowheads="1"/>
              </p:cNvSpPr>
              <p:nvPr/>
            </p:nvSpPr>
            <p:spPr bwMode="auto">
              <a:xfrm>
                <a:off x="5184" y="1200"/>
                <a:ext cx="233" cy="2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12700" cap="sq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s-ES_tradnl" sz="2400">
                    <a:solidFill>
                      <a:srgbClr val="003366"/>
                    </a:solidFill>
                    <a:latin typeface="Times New Roman" charset="0"/>
                    <a:ea typeface="ＭＳ Ｐゴシック" charset="0"/>
                  </a:rPr>
                  <a:t>E</a:t>
                </a:r>
                <a:endParaRPr lang="es-ES_tradnl" sz="2400">
                  <a:solidFill>
                    <a:srgbClr val="FFFFFF"/>
                  </a:solidFill>
                  <a:latin typeface="Times New Roman" charset="0"/>
                  <a:ea typeface="ＭＳ Ｐゴシック" charset="0"/>
                </a:endParaRPr>
              </a:p>
            </p:txBody>
          </p:sp>
          <p:sp>
            <p:nvSpPr>
              <p:cNvPr id="78874" name="Text Box 26"/>
              <p:cNvSpPr txBox="1">
                <a:spLocks noChangeArrowheads="1"/>
              </p:cNvSpPr>
              <p:nvPr/>
            </p:nvSpPr>
            <p:spPr bwMode="auto">
              <a:xfrm>
                <a:off x="3264" y="480"/>
                <a:ext cx="255" cy="2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12700" cap="sq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s-ES_tradnl" sz="2400">
                    <a:solidFill>
                      <a:srgbClr val="003366"/>
                    </a:solidFill>
                    <a:latin typeface="Times New Roman" charset="0"/>
                    <a:ea typeface="ＭＳ Ｐゴシック" charset="0"/>
                  </a:rPr>
                  <a:t>N</a:t>
                </a:r>
                <a:endParaRPr lang="es-ES_tradnl" sz="2400">
                  <a:solidFill>
                    <a:srgbClr val="FFFFFF"/>
                  </a:solidFill>
                  <a:latin typeface="Times New Roman" charset="0"/>
                  <a:ea typeface="ＭＳ Ｐゴシック" charset="0"/>
                </a:endParaRPr>
              </a:p>
            </p:txBody>
          </p:sp>
          <p:sp>
            <p:nvSpPr>
              <p:cNvPr id="78875" name="Text Box 27"/>
              <p:cNvSpPr txBox="1">
                <a:spLocks noChangeArrowheads="1"/>
              </p:cNvSpPr>
              <p:nvPr/>
            </p:nvSpPr>
            <p:spPr bwMode="auto">
              <a:xfrm>
                <a:off x="3792" y="864"/>
                <a:ext cx="361" cy="2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12700" cap="sq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s-ES_tradnl" sz="2400">
                    <a:solidFill>
                      <a:srgbClr val="FF6600"/>
                    </a:solidFill>
                    <a:latin typeface="Times New Roman" charset="0"/>
                    <a:ea typeface="ＭＳ Ｐゴシック" charset="0"/>
                  </a:rPr>
                  <a:t>EC</a:t>
                </a:r>
                <a:endParaRPr lang="es-ES_tradnl" sz="2400">
                  <a:solidFill>
                    <a:srgbClr val="FFFFFF"/>
                  </a:solidFill>
                  <a:latin typeface="Times New Roman" charset="0"/>
                  <a:ea typeface="ＭＳ Ｐゴシック" charset="0"/>
                </a:endParaRPr>
              </a:p>
            </p:txBody>
          </p:sp>
          <p:sp>
            <p:nvSpPr>
              <p:cNvPr id="78876" name="Freeform 28"/>
              <p:cNvSpPr>
                <a:spLocks/>
              </p:cNvSpPr>
              <p:nvPr/>
            </p:nvSpPr>
            <p:spPr bwMode="auto">
              <a:xfrm>
                <a:off x="3552" y="1056"/>
                <a:ext cx="192" cy="192"/>
              </a:xfrm>
              <a:custGeom>
                <a:avLst/>
                <a:gdLst>
                  <a:gd name="T0" fmla="*/ 0 w 192"/>
                  <a:gd name="T1" fmla="*/ 192 h 192"/>
                  <a:gd name="T2" fmla="*/ 48 w 192"/>
                  <a:gd name="T3" fmla="*/ 144 h 192"/>
                  <a:gd name="T4" fmla="*/ 96 w 192"/>
                  <a:gd name="T5" fmla="*/ 0 h 192"/>
                  <a:gd name="T6" fmla="*/ 144 w 192"/>
                  <a:gd name="T7" fmla="*/ 144 h 192"/>
                  <a:gd name="T8" fmla="*/ 192 w 192"/>
                  <a:gd name="T9" fmla="*/ 192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2" h="192">
                    <a:moveTo>
                      <a:pt x="0" y="192"/>
                    </a:moveTo>
                    <a:cubicBezTo>
                      <a:pt x="16" y="184"/>
                      <a:pt x="32" y="176"/>
                      <a:pt x="48" y="144"/>
                    </a:cubicBezTo>
                    <a:cubicBezTo>
                      <a:pt x="64" y="112"/>
                      <a:pt x="80" y="0"/>
                      <a:pt x="96" y="0"/>
                    </a:cubicBezTo>
                    <a:cubicBezTo>
                      <a:pt x="112" y="0"/>
                      <a:pt x="128" y="112"/>
                      <a:pt x="144" y="144"/>
                    </a:cubicBezTo>
                    <a:cubicBezTo>
                      <a:pt x="160" y="176"/>
                      <a:pt x="184" y="184"/>
                      <a:pt x="192" y="192"/>
                    </a:cubicBezTo>
                  </a:path>
                </a:pathLst>
              </a:custGeom>
              <a:solidFill>
                <a:srgbClr val="FF6600"/>
              </a:solidFill>
              <a:ln w="12700" cap="sq" cmpd="sng">
                <a:solidFill>
                  <a:schemeClr val="bg2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  <a:latin typeface="Tahoma" charset="0"/>
                  <a:ea typeface="ＭＳ Ｐゴシック" charset="0"/>
                </a:endParaRPr>
              </a:p>
            </p:txBody>
          </p:sp>
          <p:sp>
            <p:nvSpPr>
              <p:cNvPr id="78877" name="Freeform 29"/>
              <p:cNvSpPr>
                <a:spLocks/>
              </p:cNvSpPr>
              <p:nvPr/>
            </p:nvSpPr>
            <p:spPr bwMode="auto">
              <a:xfrm>
                <a:off x="4128" y="1056"/>
                <a:ext cx="192" cy="192"/>
              </a:xfrm>
              <a:custGeom>
                <a:avLst/>
                <a:gdLst>
                  <a:gd name="T0" fmla="*/ 0 w 192"/>
                  <a:gd name="T1" fmla="*/ 192 h 192"/>
                  <a:gd name="T2" fmla="*/ 48 w 192"/>
                  <a:gd name="T3" fmla="*/ 144 h 192"/>
                  <a:gd name="T4" fmla="*/ 96 w 192"/>
                  <a:gd name="T5" fmla="*/ 0 h 192"/>
                  <a:gd name="T6" fmla="*/ 144 w 192"/>
                  <a:gd name="T7" fmla="*/ 144 h 192"/>
                  <a:gd name="T8" fmla="*/ 192 w 192"/>
                  <a:gd name="T9" fmla="*/ 192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2" h="192">
                    <a:moveTo>
                      <a:pt x="0" y="192"/>
                    </a:moveTo>
                    <a:cubicBezTo>
                      <a:pt x="16" y="184"/>
                      <a:pt x="32" y="176"/>
                      <a:pt x="48" y="144"/>
                    </a:cubicBezTo>
                    <a:cubicBezTo>
                      <a:pt x="64" y="112"/>
                      <a:pt x="80" y="0"/>
                      <a:pt x="96" y="0"/>
                    </a:cubicBezTo>
                    <a:cubicBezTo>
                      <a:pt x="112" y="0"/>
                      <a:pt x="128" y="112"/>
                      <a:pt x="144" y="144"/>
                    </a:cubicBezTo>
                    <a:cubicBezTo>
                      <a:pt x="160" y="176"/>
                      <a:pt x="184" y="184"/>
                      <a:pt x="192" y="192"/>
                    </a:cubicBezTo>
                  </a:path>
                </a:pathLst>
              </a:custGeom>
              <a:solidFill>
                <a:srgbClr val="FF6600"/>
              </a:solidFill>
              <a:ln w="12700" cap="sq" cmpd="sng">
                <a:solidFill>
                  <a:schemeClr val="bg2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  <a:latin typeface="Tahoma" charset="0"/>
                  <a:ea typeface="ＭＳ Ｐゴシック" charset="0"/>
                </a:endParaRPr>
              </a:p>
            </p:txBody>
          </p:sp>
          <p:sp>
            <p:nvSpPr>
              <p:cNvPr id="78878" name="Freeform 30"/>
              <p:cNvSpPr>
                <a:spLocks/>
              </p:cNvSpPr>
              <p:nvPr/>
            </p:nvSpPr>
            <p:spPr bwMode="auto">
              <a:xfrm>
                <a:off x="3520" y="1224"/>
                <a:ext cx="76" cy="24"/>
              </a:xfrm>
              <a:custGeom>
                <a:avLst/>
                <a:gdLst>
                  <a:gd name="T0" fmla="*/ 0 w 76"/>
                  <a:gd name="T1" fmla="*/ 24 h 24"/>
                  <a:gd name="T2" fmla="*/ 32 w 76"/>
                  <a:gd name="T3" fmla="*/ 0 h 24"/>
                  <a:gd name="T4" fmla="*/ 76 w 76"/>
                  <a:gd name="T5" fmla="*/ 16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6" h="24">
                    <a:moveTo>
                      <a:pt x="0" y="24"/>
                    </a:moveTo>
                    <a:cubicBezTo>
                      <a:pt x="13" y="15"/>
                      <a:pt x="17" y="5"/>
                      <a:pt x="32" y="0"/>
                    </a:cubicBezTo>
                    <a:cubicBezTo>
                      <a:pt x="46" y="5"/>
                      <a:pt x="65" y="5"/>
                      <a:pt x="76" y="16"/>
                    </a:cubicBezTo>
                  </a:path>
                </a:pathLst>
              </a:custGeom>
              <a:solidFill>
                <a:srgbClr val="FF6600"/>
              </a:solidFill>
              <a:ln w="12700" cap="sq" cmpd="sng">
                <a:solidFill>
                  <a:schemeClr val="bg2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  <a:latin typeface="Tahoma" charset="0"/>
                  <a:ea typeface="ＭＳ Ｐゴシック" charset="0"/>
                </a:endParaRPr>
              </a:p>
            </p:txBody>
          </p:sp>
          <p:sp>
            <p:nvSpPr>
              <p:cNvPr id="78879" name="Freeform 31"/>
              <p:cNvSpPr>
                <a:spLocks/>
              </p:cNvSpPr>
              <p:nvPr/>
            </p:nvSpPr>
            <p:spPr bwMode="auto">
              <a:xfrm>
                <a:off x="3696" y="1207"/>
                <a:ext cx="477" cy="47"/>
              </a:xfrm>
              <a:custGeom>
                <a:avLst/>
                <a:gdLst>
                  <a:gd name="T0" fmla="*/ 0 w 477"/>
                  <a:gd name="T1" fmla="*/ 32 h 47"/>
                  <a:gd name="T2" fmla="*/ 64 w 477"/>
                  <a:gd name="T3" fmla="*/ 12 h 47"/>
                  <a:gd name="T4" fmla="*/ 164 w 477"/>
                  <a:gd name="T5" fmla="*/ 16 h 47"/>
                  <a:gd name="T6" fmla="*/ 212 w 477"/>
                  <a:gd name="T7" fmla="*/ 12 h 47"/>
                  <a:gd name="T8" fmla="*/ 236 w 477"/>
                  <a:gd name="T9" fmla="*/ 4 h 47"/>
                  <a:gd name="T10" fmla="*/ 288 w 477"/>
                  <a:gd name="T11" fmla="*/ 24 h 47"/>
                  <a:gd name="T12" fmla="*/ 348 w 477"/>
                  <a:gd name="T13" fmla="*/ 16 h 47"/>
                  <a:gd name="T14" fmla="*/ 384 w 477"/>
                  <a:gd name="T15" fmla="*/ 0 h 47"/>
                  <a:gd name="T16" fmla="*/ 420 w 477"/>
                  <a:gd name="T17" fmla="*/ 24 h 47"/>
                  <a:gd name="T18" fmla="*/ 444 w 477"/>
                  <a:gd name="T19" fmla="*/ 32 h 47"/>
                  <a:gd name="T20" fmla="*/ 456 w 477"/>
                  <a:gd name="T21" fmla="*/ 28 h 47"/>
                  <a:gd name="T22" fmla="*/ 460 w 477"/>
                  <a:gd name="T23" fmla="*/ 16 h 47"/>
                  <a:gd name="T24" fmla="*/ 464 w 477"/>
                  <a:gd name="T25" fmla="*/ 28 h 47"/>
                  <a:gd name="T26" fmla="*/ 476 w 477"/>
                  <a:gd name="T27" fmla="*/ 44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77" h="47">
                    <a:moveTo>
                      <a:pt x="0" y="32"/>
                    </a:moveTo>
                    <a:cubicBezTo>
                      <a:pt x="27" y="28"/>
                      <a:pt x="40" y="20"/>
                      <a:pt x="64" y="12"/>
                    </a:cubicBezTo>
                    <a:cubicBezTo>
                      <a:pt x="99" y="16"/>
                      <a:pt x="129" y="12"/>
                      <a:pt x="164" y="16"/>
                    </a:cubicBezTo>
                    <a:cubicBezTo>
                      <a:pt x="200" y="28"/>
                      <a:pt x="181" y="26"/>
                      <a:pt x="212" y="12"/>
                    </a:cubicBezTo>
                    <a:cubicBezTo>
                      <a:pt x="220" y="9"/>
                      <a:pt x="236" y="4"/>
                      <a:pt x="236" y="4"/>
                    </a:cubicBezTo>
                    <a:cubicBezTo>
                      <a:pt x="254" y="10"/>
                      <a:pt x="270" y="18"/>
                      <a:pt x="288" y="24"/>
                    </a:cubicBezTo>
                    <a:cubicBezTo>
                      <a:pt x="319" y="14"/>
                      <a:pt x="283" y="25"/>
                      <a:pt x="348" y="16"/>
                    </a:cubicBezTo>
                    <a:cubicBezTo>
                      <a:pt x="361" y="14"/>
                      <a:pt x="371" y="4"/>
                      <a:pt x="384" y="0"/>
                    </a:cubicBezTo>
                    <a:cubicBezTo>
                      <a:pt x="396" y="8"/>
                      <a:pt x="408" y="16"/>
                      <a:pt x="420" y="24"/>
                    </a:cubicBezTo>
                    <a:cubicBezTo>
                      <a:pt x="427" y="29"/>
                      <a:pt x="444" y="32"/>
                      <a:pt x="444" y="32"/>
                    </a:cubicBezTo>
                    <a:cubicBezTo>
                      <a:pt x="448" y="31"/>
                      <a:pt x="453" y="31"/>
                      <a:pt x="456" y="28"/>
                    </a:cubicBezTo>
                    <a:cubicBezTo>
                      <a:pt x="459" y="25"/>
                      <a:pt x="456" y="16"/>
                      <a:pt x="460" y="16"/>
                    </a:cubicBezTo>
                    <a:cubicBezTo>
                      <a:pt x="464" y="16"/>
                      <a:pt x="462" y="24"/>
                      <a:pt x="464" y="28"/>
                    </a:cubicBezTo>
                    <a:cubicBezTo>
                      <a:pt x="477" y="47"/>
                      <a:pt x="476" y="33"/>
                      <a:pt x="476" y="44"/>
                    </a:cubicBezTo>
                  </a:path>
                </a:pathLst>
              </a:custGeom>
              <a:solidFill>
                <a:srgbClr val="FF6600"/>
              </a:solidFill>
              <a:ln w="12700" cap="sq" cmpd="sng">
                <a:solidFill>
                  <a:schemeClr val="bg2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  <a:latin typeface="Tahoma" charset="0"/>
                  <a:ea typeface="ＭＳ Ｐゴシック" charset="0"/>
                </a:endParaRPr>
              </a:p>
            </p:txBody>
          </p:sp>
          <p:sp>
            <p:nvSpPr>
              <p:cNvPr id="78880" name="Freeform 32"/>
              <p:cNvSpPr>
                <a:spLocks/>
              </p:cNvSpPr>
              <p:nvPr/>
            </p:nvSpPr>
            <p:spPr bwMode="auto">
              <a:xfrm>
                <a:off x="4272" y="1204"/>
                <a:ext cx="200" cy="47"/>
              </a:xfrm>
              <a:custGeom>
                <a:avLst/>
                <a:gdLst>
                  <a:gd name="T0" fmla="*/ 0 w 200"/>
                  <a:gd name="T1" fmla="*/ 20 h 32"/>
                  <a:gd name="T2" fmla="*/ 36 w 200"/>
                  <a:gd name="T3" fmla="*/ 8 h 32"/>
                  <a:gd name="T4" fmla="*/ 60 w 200"/>
                  <a:gd name="T5" fmla="*/ 0 h 32"/>
                  <a:gd name="T6" fmla="*/ 144 w 200"/>
                  <a:gd name="T7" fmla="*/ 8 h 32"/>
                  <a:gd name="T8" fmla="*/ 188 w 200"/>
                  <a:gd name="T9" fmla="*/ 16 h 32"/>
                  <a:gd name="T10" fmla="*/ 200 w 200"/>
                  <a:gd name="T11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00" h="32">
                    <a:moveTo>
                      <a:pt x="0" y="20"/>
                    </a:moveTo>
                    <a:cubicBezTo>
                      <a:pt x="12" y="16"/>
                      <a:pt x="24" y="12"/>
                      <a:pt x="36" y="8"/>
                    </a:cubicBezTo>
                    <a:cubicBezTo>
                      <a:pt x="44" y="5"/>
                      <a:pt x="60" y="0"/>
                      <a:pt x="60" y="0"/>
                    </a:cubicBezTo>
                    <a:cubicBezTo>
                      <a:pt x="90" y="20"/>
                      <a:pt x="98" y="11"/>
                      <a:pt x="144" y="8"/>
                    </a:cubicBezTo>
                    <a:cubicBezTo>
                      <a:pt x="162" y="2"/>
                      <a:pt x="173" y="6"/>
                      <a:pt x="188" y="16"/>
                    </a:cubicBezTo>
                    <a:cubicBezTo>
                      <a:pt x="193" y="31"/>
                      <a:pt x="188" y="26"/>
                      <a:pt x="200" y="32"/>
                    </a:cubicBezTo>
                  </a:path>
                </a:pathLst>
              </a:custGeom>
              <a:solidFill>
                <a:srgbClr val="FF6600"/>
              </a:solidFill>
              <a:ln w="12700" cap="sq" cmpd="sng">
                <a:solidFill>
                  <a:schemeClr val="bg2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  <a:latin typeface="Tahoma" charset="0"/>
                  <a:ea typeface="ＭＳ Ｐゴシック" charset="0"/>
                </a:endParaRPr>
              </a:p>
            </p:txBody>
          </p:sp>
        </p:grpSp>
        <p:sp>
          <p:nvSpPr>
            <p:cNvPr id="78881" name="AutoShape 33"/>
            <p:cNvSpPr>
              <a:spLocks noChangeArrowheads="1"/>
            </p:cNvSpPr>
            <p:nvPr/>
          </p:nvSpPr>
          <p:spPr bwMode="auto">
            <a:xfrm>
              <a:off x="1439" y="1802"/>
              <a:ext cx="480" cy="432"/>
            </a:xfrm>
            <a:custGeom>
              <a:avLst/>
              <a:gdLst>
                <a:gd name="G0" fmla="+- 5400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5400"/>
                <a:gd name="G18" fmla="*/ 5400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5400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5400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700 w 21600"/>
                <a:gd name="T15" fmla="*/ 10800 h 21600"/>
                <a:gd name="T16" fmla="*/ 10800 w 21600"/>
                <a:gd name="T17" fmla="*/ 5400 h 21600"/>
                <a:gd name="T18" fmla="*/ 18900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5400" y="10800"/>
                  </a:moveTo>
                  <a:cubicBezTo>
                    <a:pt x="5400" y="7817"/>
                    <a:pt x="7817" y="5400"/>
                    <a:pt x="10800" y="5400"/>
                  </a:cubicBezTo>
                  <a:cubicBezTo>
                    <a:pt x="13782" y="5400"/>
                    <a:pt x="16199" y="7817"/>
                    <a:pt x="16199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solidFill>
              <a:srgbClr val="FF6600"/>
            </a:solidFill>
            <a:ln w="12700" cap="sq">
              <a:solidFill>
                <a:schemeClr val="bg2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Tahoma" charset="0"/>
                <a:ea typeface="ＭＳ Ｐゴシック" charset="0"/>
              </a:endParaRPr>
            </a:p>
          </p:txBody>
        </p:sp>
        <p:sp>
          <p:nvSpPr>
            <p:cNvPr id="78882" name="Text Box 34"/>
            <p:cNvSpPr txBox="1">
              <a:spLocks noChangeArrowheads="1"/>
            </p:cNvSpPr>
            <p:nvPr/>
          </p:nvSpPr>
          <p:spPr bwMode="auto">
            <a:xfrm>
              <a:off x="2179" y="549"/>
              <a:ext cx="774" cy="200"/>
            </a:xfrm>
            <a:prstGeom prst="rect">
              <a:avLst/>
            </a:prstGeom>
            <a:solidFill>
              <a:srgbClr val="FF6600"/>
            </a:solidFill>
            <a:ln w="12700" cap="sq">
              <a:solidFill>
                <a:schemeClr val="bg2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s-ES_tradnl" sz="1400">
                  <a:solidFill>
                    <a:srgbClr val="003366"/>
                  </a:solidFill>
                  <a:latin typeface="Times New Roman" charset="0"/>
                  <a:ea typeface="ＭＳ Ｐゴシック" charset="0"/>
                </a:rPr>
                <a:t>X-ray detector</a:t>
              </a:r>
              <a:endParaRPr lang="es-ES_tradnl" sz="2400">
                <a:solidFill>
                  <a:srgbClr val="FFFFFF"/>
                </a:solidFill>
                <a:latin typeface="Times New Roman" charset="0"/>
                <a:ea typeface="ＭＳ Ｐゴシック" charset="0"/>
              </a:endParaRPr>
            </a:p>
          </p:txBody>
        </p:sp>
        <p:sp>
          <p:nvSpPr>
            <p:cNvPr id="78883" name="Line 35"/>
            <p:cNvSpPr>
              <a:spLocks noChangeShapeType="1"/>
            </p:cNvSpPr>
            <p:nvPr/>
          </p:nvSpPr>
          <p:spPr bwMode="auto">
            <a:xfrm flipH="1">
              <a:off x="1699" y="741"/>
              <a:ext cx="480" cy="1104"/>
            </a:xfrm>
            <a:prstGeom prst="line">
              <a:avLst/>
            </a:prstGeom>
            <a:noFill/>
            <a:ln w="28575" cap="sq">
              <a:solidFill>
                <a:schemeClr val="bg2"/>
              </a:solidFill>
              <a:round/>
              <a:headEnd type="none" w="sm" len="sm"/>
              <a:tailEnd type="triangle" w="sm" len="sm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Tahoma" charset="0"/>
                <a:ea typeface="ＭＳ Ｐゴシック" charset="0"/>
              </a:endParaRPr>
            </a:p>
          </p:txBody>
        </p:sp>
      </p:grpSp>
      <p:grpSp>
        <p:nvGrpSpPr>
          <p:cNvPr id="78884" name="Group 36"/>
          <p:cNvGrpSpPr>
            <a:grpSpLocks/>
          </p:cNvGrpSpPr>
          <p:nvPr/>
        </p:nvGrpSpPr>
        <p:grpSpPr bwMode="auto">
          <a:xfrm>
            <a:off x="4419600" y="3886200"/>
            <a:ext cx="4572000" cy="2971800"/>
            <a:chOff x="2784" y="2448"/>
            <a:chExt cx="2880" cy="1872"/>
          </a:xfrm>
        </p:grpSpPr>
        <p:sp>
          <p:nvSpPr>
            <p:cNvPr id="78885" name="Rectangle 37"/>
            <p:cNvSpPr>
              <a:spLocks noChangeArrowheads="1"/>
            </p:cNvSpPr>
            <p:nvPr/>
          </p:nvSpPr>
          <p:spPr bwMode="auto">
            <a:xfrm>
              <a:off x="2784" y="2784"/>
              <a:ext cx="2880" cy="1536"/>
            </a:xfrm>
            <a:prstGeom prst="rect">
              <a:avLst/>
            </a:prstGeom>
            <a:solidFill>
              <a:schemeClr val="tx1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Tahoma" charset="0"/>
                <a:ea typeface="ＭＳ Ｐゴシック" charset="0"/>
              </a:endParaRPr>
            </a:p>
          </p:txBody>
        </p:sp>
        <p:sp>
          <p:nvSpPr>
            <p:cNvPr id="78886" name="AutoShape 38"/>
            <p:cNvSpPr>
              <a:spLocks noChangeArrowheads="1"/>
            </p:cNvSpPr>
            <p:nvPr/>
          </p:nvSpPr>
          <p:spPr bwMode="auto">
            <a:xfrm>
              <a:off x="3600" y="2448"/>
              <a:ext cx="672" cy="576"/>
            </a:xfrm>
            <a:prstGeom prst="downArrow">
              <a:avLst>
                <a:gd name="adj1" fmla="val 50000"/>
                <a:gd name="adj2" fmla="val 25000"/>
              </a:avLst>
            </a:prstGeom>
            <a:solidFill>
              <a:schemeClr val="bg2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Tahoma" charset="0"/>
                <a:ea typeface="ＭＳ Ｐゴシック" charset="0"/>
              </a:endParaRPr>
            </a:p>
          </p:txBody>
        </p:sp>
        <p:grpSp>
          <p:nvGrpSpPr>
            <p:cNvPr id="78887" name="Group 39"/>
            <p:cNvGrpSpPr>
              <a:grpSpLocks/>
            </p:cNvGrpSpPr>
            <p:nvPr/>
          </p:nvGrpSpPr>
          <p:grpSpPr bwMode="auto">
            <a:xfrm>
              <a:off x="3264" y="3168"/>
              <a:ext cx="2153" cy="1056"/>
              <a:chOff x="3264" y="3024"/>
              <a:chExt cx="2153" cy="1056"/>
            </a:xfrm>
          </p:grpSpPr>
          <p:sp>
            <p:nvSpPr>
              <p:cNvPr id="78888" name="Line 40"/>
              <p:cNvSpPr>
                <a:spLocks noChangeShapeType="1"/>
              </p:cNvSpPr>
              <p:nvPr/>
            </p:nvSpPr>
            <p:spPr bwMode="auto">
              <a:xfrm flipV="1">
                <a:off x="3504" y="3120"/>
                <a:ext cx="0" cy="720"/>
              </a:xfrm>
              <a:prstGeom prst="line">
                <a:avLst/>
              </a:prstGeom>
              <a:noFill/>
              <a:ln w="28575" cap="sq">
                <a:solidFill>
                  <a:schemeClr val="bg2"/>
                </a:solidFill>
                <a:round/>
                <a:headEnd type="none" w="sm" len="sm"/>
                <a:tailEnd type="triangle" w="sm" len="sm"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  <a:latin typeface="Tahoma" charset="0"/>
                  <a:ea typeface="ＭＳ Ｐゴシック" charset="0"/>
                </a:endParaRPr>
              </a:p>
            </p:txBody>
          </p:sp>
          <p:sp>
            <p:nvSpPr>
              <p:cNvPr id="78889" name="Line 41"/>
              <p:cNvSpPr>
                <a:spLocks noChangeShapeType="1"/>
              </p:cNvSpPr>
              <p:nvPr/>
            </p:nvSpPr>
            <p:spPr bwMode="auto">
              <a:xfrm>
                <a:off x="3504" y="3840"/>
                <a:ext cx="1872" cy="0"/>
              </a:xfrm>
              <a:prstGeom prst="line">
                <a:avLst/>
              </a:prstGeom>
              <a:noFill/>
              <a:ln w="28575" cap="sq">
                <a:solidFill>
                  <a:schemeClr val="bg2"/>
                </a:solidFill>
                <a:round/>
                <a:headEnd type="none" w="sm" len="sm"/>
                <a:tailEnd type="triangle" w="sm" len="sm"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  <a:latin typeface="Tahoma" charset="0"/>
                  <a:ea typeface="ＭＳ Ｐゴシック" charset="0"/>
                </a:endParaRPr>
              </a:p>
            </p:txBody>
          </p:sp>
          <p:sp>
            <p:nvSpPr>
              <p:cNvPr id="78890" name="Text Box 42"/>
              <p:cNvSpPr txBox="1">
                <a:spLocks noChangeArrowheads="1"/>
              </p:cNvSpPr>
              <p:nvPr/>
            </p:nvSpPr>
            <p:spPr bwMode="auto">
              <a:xfrm>
                <a:off x="4368" y="3792"/>
                <a:ext cx="297" cy="2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12700" cap="sq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s-ES_tradnl" sz="2400">
                    <a:solidFill>
                      <a:srgbClr val="003366"/>
                    </a:solidFill>
                    <a:latin typeface="Times New Roman" charset="0"/>
                    <a:ea typeface="ＭＳ Ｐゴシック" charset="0"/>
                  </a:rPr>
                  <a:t>E</a:t>
                </a:r>
                <a:r>
                  <a:rPr lang="es-ES_tradnl" sz="2400" baseline="-25000">
                    <a:solidFill>
                      <a:srgbClr val="003366"/>
                    </a:solidFill>
                    <a:latin typeface="Times New Roman" charset="0"/>
                    <a:ea typeface="ＭＳ Ｐゴシック" charset="0"/>
                  </a:rPr>
                  <a:t>2</a:t>
                </a:r>
                <a:endParaRPr lang="es-ES_tradnl" sz="2400">
                  <a:solidFill>
                    <a:srgbClr val="FFFFFF"/>
                  </a:solidFill>
                  <a:latin typeface="Times New Roman" charset="0"/>
                  <a:ea typeface="ＭＳ Ｐゴシック" charset="0"/>
                </a:endParaRPr>
              </a:p>
            </p:txBody>
          </p:sp>
          <p:sp>
            <p:nvSpPr>
              <p:cNvPr id="78891" name="Text Box 43"/>
              <p:cNvSpPr txBox="1">
                <a:spLocks noChangeArrowheads="1"/>
              </p:cNvSpPr>
              <p:nvPr/>
            </p:nvSpPr>
            <p:spPr bwMode="auto">
              <a:xfrm>
                <a:off x="5184" y="3792"/>
                <a:ext cx="233" cy="2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12700" cap="sq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s-ES_tradnl" sz="2400">
                    <a:solidFill>
                      <a:srgbClr val="003366"/>
                    </a:solidFill>
                    <a:latin typeface="Times New Roman" charset="0"/>
                    <a:ea typeface="ＭＳ Ｐゴシック" charset="0"/>
                  </a:rPr>
                  <a:t>E</a:t>
                </a:r>
                <a:endParaRPr lang="es-ES_tradnl" sz="2400">
                  <a:solidFill>
                    <a:srgbClr val="FFFFFF"/>
                  </a:solidFill>
                  <a:latin typeface="Times New Roman" charset="0"/>
                  <a:ea typeface="ＭＳ Ｐゴシック" charset="0"/>
                </a:endParaRPr>
              </a:p>
            </p:txBody>
          </p:sp>
          <p:sp>
            <p:nvSpPr>
              <p:cNvPr id="78892" name="Text Box 44"/>
              <p:cNvSpPr txBox="1">
                <a:spLocks noChangeArrowheads="1"/>
              </p:cNvSpPr>
              <p:nvPr/>
            </p:nvSpPr>
            <p:spPr bwMode="auto">
              <a:xfrm>
                <a:off x="3264" y="3072"/>
                <a:ext cx="250" cy="2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12700" cap="sq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s-ES_tradnl" sz="2400">
                    <a:solidFill>
                      <a:srgbClr val="003366"/>
                    </a:solidFill>
                    <a:latin typeface="Times New Roman" charset="0"/>
                    <a:ea typeface="ＭＳ Ｐゴシック" charset="0"/>
                  </a:rPr>
                  <a:t>I</a:t>
                </a:r>
                <a:r>
                  <a:rPr lang="es-ES_tradnl" sz="2400" baseline="-25000">
                    <a:solidFill>
                      <a:srgbClr val="003366"/>
                    </a:solidFill>
                    <a:latin typeface="Symbol" charset="0"/>
                    <a:ea typeface="ＭＳ Ｐゴシック" charset="0"/>
                  </a:rPr>
                  <a:t>b</a:t>
                </a:r>
                <a:endParaRPr lang="es-ES_tradnl" sz="2400">
                  <a:solidFill>
                    <a:srgbClr val="FFFFFF"/>
                  </a:solidFill>
                  <a:latin typeface="Times New Roman" charset="0"/>
                  <a:ea typeface="ＭＳ Ｐゴシック" charset="0"/>
                </a:endParaRPr>
              </a:p>
            </p:txBody>
          </p:sp>
          <p:sp>
            <p:nvSpPr>
              <p:cNvPr id="78893" name="Rectangle 45"/>
              <p:cNvSpPr>
                <a:spLocks noChangeArrowheads="1"/>
              </p:cNvSpPr>
              <p:nvPr/>
            </p:nvSpPr>
            <p:spPr bwMode="auto">
              <a:xfrm>
                <a:off x="4464" y="3024"/>
                <a:ext cx="50" cy="816"/>
              </a:xfrm>
              <a:prstGeom prst="rect">
                <a:avLst/>
              </a:prstGeom>
              <a:solidFill>
                <a:srgbClr val="FFCC00"/>
              </a:solidFill>
              <a:ln w="12700" cap="sq">
                <a:solidFill>
                  <a:schemeClr val="bg2"/>
                </a:solidFill>
                <a:miter lim="800000"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  <a:latin typeface="Tahoma" charset="0"/>
                  <a:ea typeface="ＭＳ Ｐゴシック" charset="0"/>
                </a:endParaRPr>
              </a:p>
            </p:txBody>
          </p:sp>
        </p:grpSp>
        <p:sp>
          <p:nvSpPr>
            <p:cNvPr id="78894" name="Text Box 46"/>
            <p:cNvSpPr txBox="1">
              <a:spLocks noChangeArrowheads="1"/>
            </p:cNvSpPr>
            <p:nvPr/>
          </p:nvSpPr>
          <p:spPr bwMode="auto">
            <a:xfrm>
              <a:off x="4128" y="2496"/>
              <a:ext cx="1411" cy="38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defTabSz="914400" fontAlgn="base">
                <a:lnSpc>
                  <a:spcPct val="7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s-ES_tradnl" sz="2400" b="1">
                  <a:solidFill>
                    <a:srgbClr val="003366"/>
                  </a:solidFill>
                  <a:latin typeface="Times New Roman" charset="0"/>
                  <a:ea typeface="ＭＳ Ｐゴシック" charset="0"/>
                </a:rPr>
                <a:t>Unfolding </a:t>
              </a:r>
            </a:p>
            <a:p>
              <a:pPr defTabSz="914400" fontAlgn="base">
                <a:lnSpc>
                  <a:spcPct val="7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s-ES_tradnl" sz="2400" b="1">
                  <a:solidFill>
                    <a:srgbClr val="003366"/>
                  </a:solidFill>
                  <a:latin typeface="Times New Roman" charset="0"/>
                  <a:ea typeface="ＭＳ Ｐゴシック" charset="0"/>
                </a:rPr>
                <a:t>algorithm (EM)</a:t>
              </a:r>
              <a:endParaRPr lang="es-ES_tradnl" sz="2400">
                <a:solidFill>
                  <a:srgbClr val="FFFFFF"/>
                </a:solidFill>
                <a:latin typeface="Times New Roman" charset="0"/>
                <a:ea typeface="ＭＳ Ｐゴシック" charset="0"/>
              </a:endParaRPr>
            </a:p>
          </p:txBody>
        </p:sp>
      </p:grpSp>
      <p:grpSp>
        <p:nvGrpSpPr>
          <p:cNvPr id="78929" name="Group 81"/>
          <p:cNvGrpSpPr>
            <a:grpSpLocks/>
          </p:cNvGrpSpPr>
          <p:nvPr/>
        </p:nvGrpSpPr>
        <p:grpSpPr bwMode="auto">
          <a:xfrm>
            <a:off x="1631950" y="1981200"/>
            <a:ext cx="6967538" cy="2311400"/>
            <a:chOff x="1028" y="1248"/>
            <a:chExt cx="4389" cy="1456"/>
          </a:xfrm>
        </p:grpSpPr>
        <p:sp>
          <p:nvSpPr>
            <p:cNvPr id="78861" name="AutoShape 13"/>
            <p:cNvSpPr>
              <a:spLocks noChangeArrowheads="1"/>
            </p:cNvSpPr>
            <p:nvPr/>
          </p:nvSpPr>
          <p:spPr bwMode="auto">
            <a:xfrm rot="-3895842">
              <a:off x="1776" y="2064"/>
              <a:ext cx="240" cy="624"/>
            </a:xfrm>
            <a:prstGeom prst="lightningBolt">
              <a:avLst/>
            </a:prstGeom>
            <a:solidFill>
              <a:srgbClr val="FFFF00"/>
            </a:solidFill>
            <a:ln w="12700" cap="sq">
              <a:solidFill>
                <a:schemeClr val="bg2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Tahoma" charset="0"/>
                <a:ea typeface="ＭＳ Ｐゴシック" charset="0"/>
              </a:endParaRPr>
            </a:p>
          </p:txBody>
        </p:sp>
        <p:sp>
          <p:nvSpPr>
            <p:cNvPr id="78862" name="AutoShape 14"/>
            <p:cNvSpPr>
              <a:spLocks noChangeArrowheads="1"/>
            </p:cNvSpPr>
            <p:nvPr/>
          </p:nvSpPr>
          <p:spPr bwMode="auto">
            <a:xfrm rot="7089582">
              <a:off x="1296" y="1968"/>
              <a:ext cx="240" cy="624"/>
            </a:xfrm>
            <a:prstGeom prst="lightningBolt">
              <a:avLst/>
            </a:prstGeom>
            <a:solidFill>
              <a:srgbClr val="FFFF00"/>
            </a:solidFill>
            <a:ln w="12700" cap="sq">
              <a:solidFill>
                <a:schemeClr val="bg2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Tahoma" charset="0"/>
                <a:ea typeface="ＭＳ Ｐゴシック" charset="0"/>
              </a:endParaRPr>
            </a:p>
          </p:txBody>
        </p:sp>
        <p:sp>
          <p:nvSpPr>
            <p:cNvPr id="78865" name="Text Box 17"/>
            <p:cNvSpPr txBox="1">
              <a:spLocks noChangeArrowheads="1"/>
            </p:cNvSpPr>
            <p:nvPr/>
          </p:nvSpPr>
          <p:spPr bwMode="auto">
            <a:xfrm>
              <a:off x="1028" y="2400"/>
              <a:ext cx="1173" cy="3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defTabSz="914400" fontAlgn="base">
                <a:lnSpc>
                  <a:spcPct val="8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s-ES_tradnl" sz="1600">
                  <a:solidFill>
                    <a:srgbClr val="003366"/>
                  </a:solidFill>
                  <a:latin typeface="Times New Roman" charset="0"/>
                  <a:ea typeface="ＭＳ Ｐゴシック" charset="0"/>
                </a:rPr>
                <a:t>2 photons (511 keV)</a:t>
              </a:r>
            </a:p>
            <a:p>
              <a:pPr algn="ctr" defTabSz="914400" fontAlgn="base">
                <a:lnSpc>
                  <a:spcPct val="8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s-ES_tradnl" sz="1600">
                  <a:solidFill>
                    <a:srgbClr val="003366"/>
                  </a:solidFill>
                  <a:latin typeface="Times New Roman" charset="0"/>
                  <a:ea typeface="ＭＳ Ｐゴシック" charset="0"/>
                </a:rPr>
                <a:t>back to back</a:t>
              </a:r>
              <a:endParaRPr lang="es-ES_tradnl" sz="2400">
                <a:solidFill>
                  <a:srgbClr val="FFFFFF"/>
                </a:solidFill>
                <a:latin typeface="Times New Roman" charset="0"/>
                <a:ea typeface="ＭＳ Ｐゴシック" charset="0"/>
              </a:endParaRPr>
            </a:p>
          </p:txBody>
        </p:sp>
        <p:sp>
          <p:nvSpPr>
            <p:cNvPr id="78905" name="AutoShape 57"/>
            <p:cNvSpPr>
              <a:spLocks noChangeArrowheads="1"/>
            </p:cNvSpPr>
            <p:nvPr/>
          </p:nvSpPr>
          <p:spPr bwMode="auto">
            <a:xfrm rot="10867476">
              <a:off x="1439" y="1811"/>
              <a:ext cx="480" cy="432"/>
            </a:xfrm>
            <a:custGeom>
              <a:avLst/>
              <a:gdLst>
                <a:gd name="G0" fmla="+- 5400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5400"/>
                <a:gd name="G18" fmla="*/ 5400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5400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5400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700 w 21600"/>
                <a:gd name="T15" fmla="*/ 10800 h 21600"/>
                <a:gd name="T16" fmla="*/ 10800 w 21600"/>
                <a:gd name="T17" fmla="*/ 5400 h 21600"/>
                <a:gd name="T18" fmla="*/ 18900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5400" y="10800"/>
                  </a:moveTo>
                  <a:cubicBezTo>
                    <a:pt x="5400" y="7817"/>
                    <a:pt x="7817" y="5400"/>
                    <a:pt x="10800" y="5400"/>
                  </a:cubicBezTo>
                  <a:cubicBezTo>
                    <a:pt x="13782" y="5400"/>
                    <a:pt x="16199" y="7817"/>
                    <a:pt x="16199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solidFill>
              <a:schemeClr val="bg1"/>
            </a:solidFill>
            <a:ln w="12700" cap="sq">
              <a:solidFill>
                <a:schemeClr val="bg2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Tahoma" charset="0"/>
                <a:ea typeface="ＭＳ Ｐゴシック" charset="0"/>
              </a:endParaRPr>
            </a:p>
          </p:txBody>
        </p:sp>
        <p:sp>
          <p:nvSpPr>
            <p:cNvPr id="78906" name="Text Box 58"/>
            <p:cNvSpPr txBox="1">
              <a:spLocks noChangeArrowheads="1"/>
            </p:cNvSpPr>
            <p:nvPr/>
          </p:nvSpPr>
          <p:spPr bwMode="auto">
            <a:xfrm>
              <a:off x="2112" y="1344"/>
              <a:ext cx="886" cy="200"/>
            </a:xfrm>
            <a:prstGeom prst="rect">
              <a:avLst/>
            </a:prstGeom>
            <a:solidFill>
              <a:schemeClr val="bg1"/>
            </a:solidFill>
            <a:ln w="12700" cap="sq">
              <a:solidFill>
                <a:schemeClr val="bg2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s-ES_tradnl" sz="1400">
                  <a:solidFill>
                    <a:srgbClr val="FFFFFF"/>
                  </a:solidFill>
                  <a:latin typeface="Times New Roman" charset="0"/>
                  <a:ea typeface="ＭＳ Ｐゴシック" charset="0"/>
                </a:rPr>
                <a:t>Positron detector</a:t>
              </a:r>
              <a:endParaRPr lang="es-ES_tradnl" sz="2400">
                <a:solidFill>
                  <a:srgbClr val="FFFFFF"/>
                </a:solidFill>
                <a:latin typeface="Times New Roman" charset="0"/>
                <a:ea typeface="ＭＳ Ｐゴシック" charset="0"/>
              </a:endParaRPr>
            </a:p>
          </p:txBody>
        </p:sp>
        <p:sp>
          <p:nvSpPr>
            <p:cNvPr id="78907" name="Line 59"/>
            <p:cNvSpPr>
              <a:spLocks noChangeShapeType="1"/>
            </p:cNvSpPr>
            <p:nvPr/>
          </p:nvSpPr>
          <p:spPr bwMode="auto">
            <a:xfrm flipH="1">
              <a:off x="1776" y="1536"/>
              <a:ext cx="384" cy="624"/>
            </a:xfrm>
            <a:prstGeom prst="line">
              <a:avLst/>
            </a:prstGeom>
            <a:noFill/>
            <a:ln w="28575" cap="sq">
              <a:solidFill>
                <a:schemeClr val="bg2"/>
              </a:solidFill>
              <a:round/>
              <a:headEnd type="none" w="sm" len="sm"/>
              <a:tailEnd type="triangle" w="sm" len="sm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  <a:latin typeface="Tahoma" charset="0"/>
                <a:ea typeface="ＭＳ Ｐゴシック" charset="0"/>
              </a:endParaRPr>
            </a:p>
          </p:txBody>
        </p:sp>
        <p:grpSp>
          <p:nvGrpSpPr>
            <p:cNvPr id="78928" name="Group 80"/>
            <p:cNvGrpSpPr>
              <a:grpSpLocks/>
            </p:cNvGrpSpPr>
            <p:nvPr/>
          </p:nvGrpSpPr>
          <p:grpSpPr bwMode="auto">
            <a:xfrm>
              <a:off x="3264" y="1248"/>
              <a:ext cx="2153" cy="1056"/>
              <a:chOff x="3264" y="1248"/>
              <a:chExt cx="2153" cy="1056"/>
            </a:xfrm>
          </p:grpSpPr>
          <p:sp>
            <p:nvSpPr>
              <p:cNvPr id="78896" name="Text Box 48"/>
              <p:cNvSpPr txBox="1">
                <a:spLocks noChangeArrowheads="1"/>
              </p:cNvSpPr>
              <p:nvPr/>
            </p:nvSpPr>
            <p:spPr bwMode="auto">
              <a:xfrm>
                <a:off x="4368" y="2016"/>
                <a:ext cx="297" cy="2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12700" cap="sq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s-ES_tradnl" sz="2400">
                    <a:solidFill>
                      <a:srgbClr val="003366"/>
                    </a:solidFill>
                    <a:latin typeface="Times New Roman" charset="0"/>
                    <a:ea typeface="ＭＳ Ｐゴシック" charset="0"/>
                  </a:rPr>
                  <a:t>E</a:t>
                </a:r>
                <a:r>
                  <a:rPr lang="es-ES_tradnl" sz="2400" baseline="-25000">
                    <a:solidFill>
                      <a:srgbClr val="003366"/>
                    </a:solidFill>
                    <a:latin typeface="Times New Roman" charset="0"/>
                    <a:ea typeface="ＭＳ Ｐゴシック" charset="0"/>
                  </a:rPr>
                  <a:t>2</a:t>
                </a:r>
                <a:endParaRPr lang="es-ES_tradnl" sz="2400">
                  <a:solidFill>
                    <a:srgbClr val="FFFFFF"/>
                  </a:solidFill>
                  <a:latin typeface="Times New Roman" charset="0"/>
                  <a:ea typeface="ＭＳ Ｐゴシック" charset="0"/>
                </a:endParaRPr>
              </a:p>
            </p:txBody>
          </p:sp>
          <p:sp>
            <p:nvSpPr>
              <p:cNvPr id="78898" name="Text Box 50"/>
              <p:cNvSpPr txBox="1">
                <a:spLocks noChangeArrowheads="1"/>
              </p:cNvSpPr>
              <p:nvPr/>
            </p:nvSpPr>
            <p:spPr bwMode="auto">
              <a:xfrm>
                <a:off x="4368" y="1680"/>
                <a:ext cx="293" cy="2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12700" cap="sq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s-ES_tradnl" sz="2400">
                    <a:solidFill>
                      <a:srgbClr val="2B5481"/>
                    </a:solidFill>
                    <a:latin typeface="Symbol" charset="0"/>
                    <a:ea typeface="ＭＳ Ｐゴシック" charset="0"/>
                  </a:rPr>
                  <a:t>b</a:t>
                </a:r>
                <a:r>
                  <a:rPr lang="es-ES_tradnl" sz="2400" baseline="30000">
                    <a:solidFill>
                      <a:srgbClr val="2B5481"/>
                    </a:solidFill>
                    <a:latin typeface="Times New Roman" charset="0"/>
                    <a:ea typeface="ＭＳ Ｐゴシック" charset="0"/>
                  </a:rPr>
                  <a:t>+</a:t>
                </a:r>
                <a:endParaRPr lang="es-ES_tradnl" sz="2400">
                  <a:solidFill>
                    <a:srgbClr val="FFFFFF"/>
                  </a:solidFill>
                  <a:latin typeface="Times New Roman" charset="0"/>
                  <a:ea typeface="ＭＳ Ｐゴシック" charset="0"/>
                </a:endParaRPr>
              </a:p>
            </p:txBody>
          </p:sp>
          <p:sp>
            <p:nvSpPr>
              <p:cNvPr id="78897" name="Freeform 49"/>
              <p:cNvSpPr>
                <a:spLocks/>
              </p:cNvSpPr>
              <p:nvPr/>
            </p:nvSpPr>
            <p:spPr bwMode="auto">
              <a:xfrm>
                <a:off x="4128" y="1872"/>
                <a:ext cx="192" cy="192"/>
              </a:xfrm>
              <a:custGeom>
                <a:avLst/>
                <a:gdLst>
                  <a:gd name="T0" fmla="*/ 0 w 192"/>
                  <a:gd name="T1" fmla="*/ 192 h 192"/>
                  <a:gd name="T2" fmla="*/ 48 w 192"/>
                  <a:gd name="T3" fmla="*/ 144 h 192"/>
                  <a:gd name="T4" fmla="*/ 96 w 192"/>
                  <a:gd name="T5" fmla="*/ 0 h 192"/>
                  <a:gd name="T6" fmla="*/ 144 w 192"/>
                  <a:gd name="T7" fmla="*/ 144 h 192"/>
                  <a:gd name="T8" fmla="*/ 192 w 192"/>
                  <a:gd name="T9" fmla="*/ 192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2" h="192">
                    <a:moveTo>
                      <a:pt x="0" y="192"/>
                    </a:moveTo>
                    <a:cubicBezTo>
                      <a:pt x="16" y="184"/>
                      <a:pt x="32" y="176"/>
                      <a:pt x="48" y="144"/>
                    </a:cubicBezTo>
                    <a:cubicBezTo>
                      <a:pt x="64" y="112"/>
                      <a:pt x="80" y="0"/>
                      <a:pt x="96" y="0"/>
                    </a:cubicBezTo>
                    <a:cubicBezTo>
                      <a:pt x="112" y="0"/>
                      <a:pt x="128" y="112"/>
                      <a:pt x="144" y="144"/>
                    </a:cubicBezTo>
                    <a:cubicBezTo>
                      <a:pt x="160" y="176"/>
                      <a:pt x="184" y="184"/>
                      <a:pt x="192" y="192"/>
                    </a:cubicBezTo>
                  </a:path>
                </a:pathLst>
              </a:custGeom>
              <a:solidFill>
                <a:schemeClr val="bg1"/>
              </a:solidFill>
              <a:ln w="12700" cap="sq" cmpd="sng">
                <a:solidFill>
                  <a:schemeClr val="bg2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  <a:latin typeface="Tahoma" charset="0"/>
                  <a:ea typeface="ＭＳ Ｐゴシック" charset="0"/>
                </a:endParaRPr>
              </a:p>
            </p:txBody>
          </p:sp>
          <p:sp>
            <p:nvSpPr>
              <p:cNvPr id="78899" name="Line 51"/>
              <p:cNvSpPr>
                <a:spLocks noChangeShapeType="1"/>
              </p:cNvSpPr>
              <p:nvPr/>
            </p:nvSpPr>
            <p:spPr bwMode="auto">
              <a:xfrm flipV="1">
                <a:off x="3504" y="1344"/>
                <a:ext cx="0" cy="720"/>
              </a:xfrm>
              <a:prstGeom prst="line">
                <a:avLst/>
              </a:prstGeom>
              <a:noFill/>
              <a:ln w="28575" cap="sq">
                <a:solidFill>
                  <a:schemeClr val="bg2"/>
                </a:solidFill>
                <a:round/>
                <a:headEnd type="none" w="sm" len="sm"/>
                <a:tailEnd type="triangle" w="sm" len="sm"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  <a:latin typeface="Tahoma" charset="0"/>
                  <a:ea typeface="ＭＳ Ｐゴシック" charset="0"/>
                </a:endParaRPr>
              </a:p>
            </p:txBody>
          </p:sp>
          <p:sp>
            <p:nvSpPr>
              <p:cNvPr id="78900" name="Line 52"/>
              <p:cNvSpPr>
                <a:spLocks noChangeShapeType="1"/>
              </p:cNvSpPr>
              <p:nvPr/>
            </p:nvSpPr>
            <p:spPr bwMode="auto">
              <a:xfrm>
                <a:off x="3504" y="2064"/>
                <a:ext cx="1872" cy="0"/>
              </a:xfrm>
              <a:prstGeom prst="line">
                <a:avLst/>
              </a:prstGeom>
              <a:noFill/>
              <a:ln w="28575" cap="sq">
                <a:solidFill>
                  <a:schemeClr val="bg2"/>
                </a:solidFill>
                <a:round/>
                <a:headEnd type="none" w="sm" len="sm"/>
                <a:tailEnd type="triangle" w="sm" len="sm"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  <a:latin typeface="Tahoma" charset="0"/>
                  <a:ea typeface="ＭＳ Ｐゴシック" charset="0"/>
                </a:endParaRPr>
              </a:p>
            </p:txBody>
          </p:sp>
          <p:sp>
            <p:nvSpPr>
              <p:cNvPr id="78901" name="Text Box 53"/>
              <p:cNvSpPr txBox="1">
                <a:spLocks noChangeArrowheads="1"/>
              </p:cNvSpPr>
              <p:nvPr/>
            </p:nvSpPr>
            <p:spPr bwMode="auto">
              <a:xfrm>
                <a:off x="5184" y="2016"/>
                <a:ext cx="233" cy="2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12700" cap="sq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s-ES_tradnl" sz="2400">
                    <a:solidFill>
                      <a:srgbClr val="003366"/>
                    </a:solidFill>
                    <a:latin typeface="Times New Roman" charset="0"/>
                    <a:ea typeface="ＭＳ Ｐゴシック" charset="0"/>
                  </a:rPr>
                  <a:t>E</a:t>
                </a:r>
                <a:endParaRPr lang="es-ES_tradnl" sz="2400">
                  <a:solidFill>
                    <a:srgbClr val="FFFFFF"/>
                  </a:solidFill>
                  <a:latin typeface="Times New Roman" charset="0"/>
                  <a:ea typeface="ＭＳ Ｐゴシック" charset="0"/>
                </a:endParaRPr>
              </a:p>
            </p:txBody>
          </p:sp>
          <p:sp>
            <p:nvSpPr>
              <p:cNvPr id="78902" name="Text Box 54"/>
              <p:cNvSpPr txBox="1">
                <a:spLocks noChangeArrowheads="1"/>
              </p:cNvSpPr>
              <p:nvPr/>
            </p:nvSpPr>
            <p:spPr bwMode="auto">
              <a:xfrm>
                <a:off x="3264" y="1296"/>
                <a:ext cx="255" cy="2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12700" cap="sq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s-ES_tradnl" sz="2400">
                    <a:solidFill>
                      <a:srgbClr val="003366"/>
                    </a:solidFill>
                    <a:latin typeface="Times New Roman" charset="0"/>
                    <a:ea typeface="ＭＳ Ｐゴシック" charset="0"/>
                  </a:rPr>
                  <a:t>N</a:t>
                </a:r>
                <a:endParaRPr lang="es-ES_tradnl" sz="2400">
                  <a:solidFill>
                    <a:srgbClr val="FFFFFF"/>
                  </a:solidFill>
                  <a:latin typeface="Times New Roman" charset="0"/>
                  <a:ea typeface="ＭＳ Ｐゴシック" charset="0"/>
                </a:endParaRPr>
              </a:p>
            </p:txBody>
          </p:sp>
          <p:sp>
            <p:nvSpPr>
              <p:cNvPr id="78903" name="Freeform 55"/>
              <p:cNvSpPr>
                <a:spLocks/>
              </p:cNvSpPr>
              <p:nvPr/>
            </p:nvSpPr>
            <p:spPr bwMode="auto">
              <a:xfrm>
                <a:off x="5040" y="1392"/>
                <a:ext cx="96" cy="672"/>
              </a:xfrm>
              <a:custGeom>
                <a:avLst/>
                <a:gdLst>
                  <a:gd name="T0" fmla="*/ 0 w 96"/>
                  <a:gd name="T1" fmla="*/ 672 h 672"/>
                  <a:gd name="T2" fmla="*/ 48 w 96"/>
                  <a:gd name="T3" fmla="*/ 0 h 672"/>
                  <a:gd name="T4" fmla="*/ 96 w 96"/>
                  <a:gd name="T5" fmla="*/ 672 h 6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6" h="672">
                    <a:moveTo>
                      <a:pt x="0" y="672"/>
                    </a:moveTo>
                    <a:cubicBezTo>
                      <a:pt x="16" y="336"/>
                      <a:pt x="32" y="0"/>
                      <a:pt x="48" y="0"/>
                    </a:cubicBezTo>
                    <a:cubicBezTo>
                      <a:pt x="64" y="0"/>
                      <a:pt x="80" y="336"/>
                      <a:pt x="96" y="672"/>
                    </a:cubicBezTo>
                  </a:path>
                </a:pathLst>
              </a:custGeom>
              <a:solidFill>
                <a:schemeClr val="bg1"/>
              </a:solidFill>
              <a:ln w="12700" cap="sq" cmpd="sng">
                <a:solidFill>
                  <a:schemeClr val="bg2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  <a:latin typeface="Tahoma" charset="0"/>
                  <a:ea typeface="ＭＳ Ｐゴシック" charset="0"/>
                </a:endParaRPr>
              </a:p>
            </p:txBody>
          </p:sp>
          <p:sp>
            <p:nvSpPr>
              <p:cNvPr id="78904" name="Freeform 56"/>
              <p:cNvSpPr>
                <a:spLocks/>
              </p:cNvSpPr>
              <p:nvPr/>
            </p:nvSpPr>
            <p:spPr bwMode="auto">
              <a:xfrm>
                <a:off x="4704" y="1872"/>
                <a:ext cx="192" cy="192"/>
              </a:xfrm>
              <a:custGeom>
                <a:avLst/>
                <a:gdLst>
                  <a:gd name="T0" fmla="*/ 0 w 192"/>
                  <a:gd name="T1" fmla="*/ 192 h 192"/>
                  <a:gd name="T2" fmla="*/ 48 w 192"/>
                  <a:gd name="T3" fmla="*/ 144 h 192"/>
                  <a:gd name="T4" fmla="*/ 96 w 192"/>
                  <a:gd name="T5" fmla="*/ 0 h 192"/>
                  <a:gd name="T6" fmla="*/ 144 w 192"/>
                  <a:gd name="T7" fmla="*/ 144 h 192"/>
                  <a:gd name="T8" fmla="*/ 192 w 192"/>
                  <a:gd name="T9" fmla="*/ 192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2" h="192">
                    <a:moveTo>
                      <a:pt x="0" y="192"/>
                    </a:moveTo>
                    <a:cubicBezTo>
                      <a:pt x="16" y="184"/>
                      <a:pt x="32" y="176"/>
                      <a:pt x="48" y="144"/>
                    </a:cubicBezTo>
                    <a:cubicBezTo>
                      <a:pt x="64" y="112"/>
                      <a:pt x="80" y="0"/>
                      <a:pt x="96" y="0"/>
                    </a:cubicBezTo>
                    <a:cubicBezTo>
                      <a:pt x="112" y="0"/>
                      <a:pt x="128" y="112"/>
                      <a:pt x="144" y="144"/>
                    </a:cubicBezTo>
                    <a:cubicBezTo>
                      <a:pt x="160" y="176"/>
                      <a:pt x="184" y="184"/>
                      <a:pt x="192" y="192"/>
                    </a:cubicBezTo>
                  </a:path>
                </a:pathLst>
              </a:custGeom>
              <a:solidFill>
                <a:schemeClr val="bg1"/>
              </a:solidFill>
              <a:ln w="12700" cap="sq" cmpd="sng">
                <a:solidFill>
                  <a:schemeClr val="bg2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  <a:latin typeface="Tahoma" charset="0"/>
                  <a:ea typeface="ＭＳ Ｐゴシック" charset="0"/>
                </a:endParaRPr>
              </a:p>
            </p:txBody>
          </p:sp>
          <p:sp>
            <p:nvSpPr>
              <p:cNvPr id="78908" name="Freeform 60"/>
              <p:cNvSpPr>
                <a:spLocks/>
              </p:cNvSpPr>
              <p:nvPr/>
            </p:nvSpPr>
            <p:spPr bwMode="auto">
              <a:xfrm>
                <a:off x="3648" y="1968"/>
                <a:ext cx="96" cy="96"/>
              </a:xfrm>
              <a:custGeom>
                <a:avLst/>
                <a:gdLst>
                  <a:gd name="T0" fmla="*/ 0 w 96"/>
                  <a:gd name="T1" fmla="*/ 96 h 96"/>
                  <a:gd name="T2" fmla="*/ 48 w 96"/>
                  <a:gd name="T3" fmla="*/ 0 h 96"/>
                  <a:gd name="T4" fmla="*/ 96 w 96"/>
                  <a:gd name="T5" fmla="*/ 96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6" h="96">
                    <a:moveTo>
                      <a:pt x="0" y="96"/>
                    </a:moveTo>
                    <a:cubicBezTo>
                      <a:pt x="16" y="48"/>
                      <a:pt x="32" y="0"/>
                      <a:pt x="48" y="0"/>
                    </a:cubicBezTo>
                    <a:cubicBezTo>
                      <a:pt x="64" y="0"/>
                      <a:pt x="80" y="48"/>
                      <a:pt x="96" y="96"/>
                    </a:cubicBezTo>
                  </a:path>
                </a:pathLst>
              </a:custGeom>
              <a:solidFill>
                <a:schemeClr val="bg1"/>
              </a:solidFill>
              <a:ln w="12700" cap="sq" cmpd="sng">
                <a:solidFill>
                  <a:schemeClr val="bg2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  <a:latin typeface="Tahoma" charset="0"/>
                  <a:ea typeface="ＭＳ Ｐゴシック" charset="0"/>
                </a:endParaRPr>
              </a:p>
            </p:txBody>
          </p:sp>
          <p:sp>
            <p:nvSpPr>
              <p:cNvPr id="78909" name="Freeform 61"/>
              <p:cNvSpPr>
                <a:spLocks/>
              </p:cNvSpPr>
              <p:nvPr/>
            </p:nvSpPr>
            <p:spPr bwMode="auto">
              <a:xfrm>
                <a:off x="3840" y="1864"/>
                <a:ext cx="144" cy="200"/>
              </a:xfrm>
              <a:custGeom>
                <a:avLst/>
                <a:gdLst>
                  <a:gd name="T0" fmla="*/ 0 w 144"/>
                  <a:gd name="T1" fmla="*/ 200 h 200"/>
                  <a:gd name="T2" fmla="*/ 48 w 144"/>
                  <a:gd name="T3" fmla="*/ 8 h 200"/>
                  <a:gd name="T4" fmla="*/ 96 w 144"/>
                  <a:gd name="T5" fmla="*/ 152 h 200"/>
                  <a:gd name="T6" fmla="*/ 144 w 144"/>
                  <a:gd name="T7" fmla="*/ 200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4" h="200">
                    <a:moveTo>
                      <a:pt x="0" y="200"/>
                    </a:moveTo>
                    <a:cubicBezTo>
                      <a:pt x="16" y="108"/>
                      <a:pt x="32" y="16"/>
                      <a:pt x="48" y="8"/>
                    </a:cubicBezTo>
                    <a:cubicBezTo>
                      <a:pt x="64" y="0"/>
                      <a:pt x="80" y="120"/>
                      <a:pt x="96" y="152"/>
                    </a:cubicBezTo>
                    <a:cubicBezTo>
                      <a:pt x="112" y="184"/>
                      <a:pt x="128" y="192"/>
                      <a:pt x="144" y="200"/>
                    </a:cubicBezTo>
                  </a:path>
                </a:pathLst>
              </a:custGeom>
              <a:solidFill>
                <a:schemeClr val="bg1"/>
              </a:solidFill>
              <a:ln w="12700" cap="sq" cmpd="sng">
                <a:solidFill>
                  <a:schemeClr val="bg2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  <a:latin typeface="Tahoma" charset="0"/>
                  <a:ea typeface="ＭＳ Ｐゴシック" charset="0"/>
                </a:endParaRPr>
              </a:p>
            </p:txBody>
          </p:sp>
          <p:sp>
            <p:nvSpPr>
              <p:cNvPr id="78910" name="Freeform 62"/>
              <p:cNvSpPr>
                <a:spLocks/>
              </p:cNvSpPr>
              <p:nvPr/>
            </p:nvSpPr>
            <p:spPr bwMode="auto">
              <a:xfrm>
                <a:off x="4848" y="1968"/>
                <a:ext cx="96" cy="96"/>
              </a:xfrm>
              <a:custGeom>
                <a:avLst/>
                <a:gdLst>
                  <a:gd name="T0" fmla="*/ 0 w 96"/>
                  <a:gd name="T1" fmla="*/ 96 h 96"/>
                  <a:gd name="T2" fmla="*/ 48 w 96"/>
                  <a:gd name="T3" fmla="*/ 0 h 96"/>
                  <a:gd name="T4" fmla="*/ 96 w 96"/>
                  <a:gd name="T5" fmla="*/ 96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6" h="96">
                    <a:moveTo>
                      <a:pt x="0" y="96"/>
                    </a:moveTo>
                    <a:cubicBezTo>
                      <a:pt x="16" y="48"/>
                      <a:pt x="32" y="0"/>
                      <a:pt x="48" y="0"/>
                    </a:cubicBezTo>
                    <a:cubicBezTo>
                      <a:pt x="64" y="0"/>
                      <a:pt x="80" y="48"/>
                      <a:pt x="96" y="96"/>
                    </a:cubicBezTo>
                  </a:path>
                </a:pathLst>
              </a:custGeom>
              <a:solidFill>
                <a:schemeClr val="bg1"/>
              </a:solidFill>
              <a:ln w="12700" cap="sq" cmpd="sng">
                <a:solidFill>
                  <a:schemeClr val="bg2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  <a:latin typeface="Tahoma" charset="0"/>
                  <a:ea typeface="ＭＳ Ｐゴシック" charset="0"/>
                </a:endParaRPr>
              </a:p>
            </p:txBody>
          </p:sp>
          <p:sp>
            <p:nvSpPr>
              <p:cNvPr id="78911" name="Line 63"/>
              <p:cNvSpPr>
                <a:spLocks noChangeShapeType="1"/>
              </p:cNvSpPr>
              <p:nvPr/>
            </p:nvSpPr>
            <p:spPr bwMode="auto">
              <a:xfrm>
                <a:off x="3648" y="1248"/>
                <a:ext cx="0" cy="528"/>
              </a:xfrm>
              <a:prstGeom prst="line">
                <a:avLst/>
              </a:prstGeom>
              <a:noFill/>
              <a:ln w="12700" cap="sq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  <a:latin typeface="Tahoma" charset="0"/>
                  <a:ea typeface="ＭＳ Ｐゴシック" charset="0"/>
                </a:endParaRPr>
              </a:p>
            </p:txBody>
          </p:sp>
          <p:sp>
            <p:nvSpPr>
              <p:cNvPr id="78912" name="Line 64"/>
              <p:cNvSpPr>
                <a:spLocks noChangeShapeType="1"/>
              </p:cNvSpPr>
              <p:nvPr/>
            </p:nvSpPr>
            <p:spPr bwMode="auto">
              <a:xfrm>
                <a:off x="3648" y="1776"/>
                <a:ext cx="576" cy="0"/>
              </a:xfrm>
              <a:prstGeom prst="line">
                <a:avLst/>
              </a:prstGeom>
              <a:noFill/>
              <a:ln w="12700" cap="sq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  <a:latin typeface="Tahoma" charset="0"/>
                  <a:ea typeface="ＭＳ Ｐゴシック" charset="0"/>
                </a:endParaRPr>
              </a:p>
            </p:txBody>
          </p:sp>
          <p:sp>
            <p:nvSpPr>
              <p:cNvPr id="78913" name="Line 65"/>
              <p:cNvSpPr>
                <a:spLocks noChangeShapeType="1"/>
              </p:cNvSpPr>
              <p:nvPr/>
            </p:nvSpPr>
            <p:spPr bwMode="auto">
              <a:xfrm>
                <a:off x="4224" y="1776"/>
                <a:ext cx="0" cy="96"/>
              </a:xfrm>
              <a:prstGeom prst="line">
                <a:avLst/>
              </a:prstGeom>
              <a:noFill/>
              <a:ln w="12700" cap="sq">
                <a:solidFill>
                  <a:schemeClr val="bg2"/>
                </a:solidFill>
                <a:round/>
                <a:headEnd type="none" w="sm" len="sm"/>
                <a:tailEnd type="triangle" w="sm" len="sm"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  <a:latin typeface="Tahoma" charset="0"/>
                  <a:ea typeface="ＭＳ Ｐゴシック" charset="0"/>
                </a:endParaRPr>
              </a:p>
            </p:txBody>
          </p:sp>
          <p:sp>
            <p:nvSpPr>
              <p:cNvPr id="78914" name="Line 66"/>
              <p:cNvSpPr>
                <a:spLocks noChangeShapeType="1"/>
              </p:cNvSpPr>
              <p:nvPr/>
            </p:nvSpPr>
            <p:spPr bwMode="auto">
              <a:xfrm>
                <a:off x="4224" y="1248"/>
                <a:ext cx="0" cy="432"/>
              </a:xfrm>
              <a:prstGeom prst="line">
                <a:avLst/>
              </a:prstGeom>
              <a:noFill/>
              <a:ln w="12700" cap="sq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  <a:latin typeface="Tahoma" charset="0"/>
                  <a:ea typeface="ＭＳ Ｐゴシック" charset="0"/>
                </a:endParaRPr>
              </a:p>
            </p:txBody>
          </p:sp>
          <p:sp>
            <p:nvSpPr>
              <p:cNvPr id="78915" name="Line 67"/>
              <p:cNvSpPr>
                <a:spLocks noChangeShapeType="1"/>
              </p:cNvSpPr>
              <p:nvPr/>
            </p:nvSpPr>
            <p:spPr bwMode="auto">
              <a:xfrm>
                <a:off x="4224" y="1680"/>
                <a:ext cx="576" cy="0"/>
              </a:xfrm>
              <a:prstGeom prst="line">
                <a:avLst/>
              </a:prstGeom>
              <a:noFill/>
              <a:ln w="12700" cap="sq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  <a:latin typeface="Tahoma" charset="0"/>
                  <a:ea typeface="ＭＳ Ｐゴシック" charset="0"/>
                </a:endParaRPr>
              </a:p>
            </p:txBody>
          </p:sp>
          <p:sp>
            <p:nvSpPr>
              <p:cNvPr id="78916" name="Line 68"/>
              <p:cNvSpPr>
                <a:spLocks noChangeShapeType="1"/>
              </p:cNvSpPr>
              <p:nvPr/>
            </p:nvSpPr>
            <p:spPr bwMode="auto">
              <a:xfrm>
                <a:off x="4800" y="1680"/>
                <a:ext cx="0" cy="192"/>
              </a:xfrm>
              <a:prstGeom prst="line">
                <a:avLst/>
              </a:prstGeom>
              <a:noFill/>
              <a:ln w="12700" cap="sq">
                <a:solidFill>
                  <a:schemeClr val="bg2"/>
                </a:solidFill>
                <a:round/>
                <a:headEnd type="none" w="sm" len="sm"/>
                <a:tailEnd type="triangle" w="sm" len="sm"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  <a:latin typeface="Tahoma" charset="0"/>
                  <a:ea typeface="ＭＳ Ｐゴシック" charset="0"/>
                </a:endParaRPr>
              </a:p>
            </p:txBody>
          </p:sp>
          <p:sp>
            <p:nvSpPr>
              <p:cNvPr id="78917" name="Freeform 69"/>
              <p:cNvSpPr>
                <a:spLocks/>
              </p:cNvSpPr>
              <p:nvPr/>
            </p:nvSpPr>
            <p:spPr bwMode="auto">
              <a:xfrm>
                <a:off x="4560" y="1968"/>
                <a:ext cx="96" cy="96"/>
              </a:xfrm>
              <a:custGeom>
                <a:avLst/>
                <a:gdLst>
                  <a:gd name="T0" fmla="*/ 0 w 96"/>
                  <a:gd name="T1" fmla="*/ 96 h 96"/>
                  <a:gd name="T2" fmla="*/ 48 w 96"/>
                  <a:gd name="T3" fmla="*/ 0 h 96"/>
                  <a:gd name="T4" fmla="*/ 96 w 96"/>
                  <a:gd name="T5" fmla="*/ 96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6" h="96">
                    <a:moveTo>
                      <a:pt x="0" y="96"/>
                    </a:moveTo>
                    <a:cubicBezTo>
                      <a:pt x="16" y="48"/>
                      <a:pt x="32" y="0"/>
                      <a:pt x="48" y="0"/>
                    </a:cubicBezTo>
                    <a:cubicBezTo>
                      <a:pt x="64" y="0"/>
                      <a:pt x="80" y="48"/>
                      <a:pt x="96" y="96"/>
                    </a:cubicBezTo>
                  </a:path>
                </a:pathLst>
              </a:custGeom>
              <a:solidFill>
                <a:schemeClr val="bg1"/>
              </a:solidFill>
              <a:ln w="12700" cap="sq" cmpd="sng">
                <a:solidFill>
                  <a:schemeClr val="bg2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  <a:latin typeface="Tahoma" charset="0"/>
                  <a:ea typeface="ＭＳ Ｐゴシック" charset="0"/>
                </a:endParaRPr>
              </a:p>
            </p:txBody>
          </p:sp>
          <p:sp>
            <p:nvSpPr>
              <p:cNvPr id="78918" name="Line 70"/>
              <p:cNvSpPr>
                <a:spLocks noChangeShapeType="1"/>
              </p:cNvSpPr>
              <p:nvPr/>
            </p:nvSpPr>
            <p:spPr bwMode="auto">
              <a:xfrm>
                <a:off x="4512" y="1248"/>
                <a:ext cx="0" cy="240"/>
              </a:xfrm>
              <a:prstGeom prst="line">
                <a:avLst/>
              </a:prstGeom>
              <a:noFill/>
              <a:ln w="12700" cap="sq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  <a:latin typeface="Tahoma" charset="0"/>
                  <a:ea typeface="ＭＳ Ｐゴシック" charset="0"/>
                </a:endParaRPr>
              </a:p>
            </p:txBody>
          </p:sp>
          <p:sp>
            <p:nvSpPr>
              <p:cNvPr id="78919" name="Line 71"/>
              <p:cNvSpPr>
                <a:spLocks noChangeShapeType="1"/>
              </p:cNvSpPr>
              <p:nvPr/>
            </p:nvSpPr>
            <p:spPr bwMode="auto">
              <a:xfrm>
                <a:off x="4512" y="1488"/>
                <a:ext cx="528" cy="0"/>
              </a:xfrm>
              <a:prstGeom prst="line">
                <a:avLst/>
              </a:prstGeom>
              <a:noFill/>
              <a:ln w="12700" cap="sq">
                <a:solidFill>
                  <a:schemeClr val="bg2"/>
                </a:solidFill>
                <a:round/>
                <a:headEnd type="none" w="sm" len="sm"/>
                <a:tailEnd type="triangle" w="sm" len="sm"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  <a:latin typeface="Tahoma" charset="0"/>
                  <a:ea typeface="ＭＳ Ｐゴシック" charset="0"/>
                </a:endParaRPr>
              </a:p>
            </p:txBody>
          </p:sp>
          <p:sp>
            <p:nvSpPr>
              <p:cNvPr id="78920" name="Freeform 72"/>
              <p:cNvSpPr>
                <a:spLocks/>
              </p:cNvSpPr>
              <p:nvPr/>
            </p:nvSpPr>
            <p:spPr bwMode="auto">
              <a:xfrm>
                <a:off x="3984" y="1968"/>
                <a:ext cx="96" cy="96"/>
              </a:xfrm>
              <a:custGeom>
                <a:avLst/>
                <a:gdLst>
                  <a:gd name="T0" fmla="*/ 0 w 96"/>
                  <a:gd name="T1" fmla="*/ 96 h 96"/>
                  <a:gd name="T2" fmla="*/ 48 w 96"/>
                  <a:gd name="T3" fmla="*/ 0 h 96"/>
                  <a:gd name="T4" fmla="*/ 96 w 96"/>
                  <a:gd name="T5" fmla="*/ 96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6" h="96">
                    <a:moveTo>
                      <a:pt x="0" y="96"/>
                    </a:moveTo>
                    <a:cubicBezTo>
                      <a:pt x="16" y="48"/>
                      <a:pt x="32" y="0"/>
                      <a:pt x="48" y="0"/>
                    </a:cubicBezTo>
                    <a:cubicBezTo>
                      <a:pt x="64" y="0"/>
                      <a:pt x="80" y="48"/>
                      <a:pt x="96" y="96"/>
                    </a:cubicBezTo>
                  </a:path>
                </a:pathLst>
              </a:custGeom>
              <a:solidFill>
                <a:schemeClr val="bg1"/>
              </a:solidFill>
              <a:ln w="12700" cap="sq" cmpd="sng">
                <a:solidFill>
                  <a:schemeClr val="bg2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  <a:latin typeface="Tahoma" charset="0"/>
                  <a:ea typeface="ＭＳ Ｐゴシック" charset="0"/>
                </a:endParaRPr>
              </a:p>
            </p:txBody>
          </p:sp>
          <p:sp>
            <p:nvSpPr>
              <p:cNvPr id="78921" name="Freeform 73"/>
              <p:cNvSpPr>
                <a:spLocks/>
              </p:cNvSpPr>
              <p:nvPr/>
            </p:nvSpPr>
            <p:spPr bwMode="auto">
              <a:xfrm>
                <a:off x="3524" y="2008"/>
                <a:ext cx="1508" cy="52"/>
              </a:xfrm>
              <a:custGeom>
                <a:avLst/>
                <a:gdLst>
                  <a:gd name="T0" fmla="*/ 0 w 1508"/>
                  <a:gd name="T1" fmla="*/ 52 h 52"/>
                  <a:gd name="T2" fmla="*/ 44 w 1508"/>
                  <a:gd name="T3" fmla="*/ 20 h 52"/>
                  <a:gd name="T4" fmla="*/ 88 w 1508"/>
                  <a:gd name="T5" fmla="*/ 16 h 52"/>
                  <a:gd name="T6" fmla="*/ 96 w 1508"/>
                  <a:gd name="T7" fmla="*/ 28 h 52"/>
                  <a:gd name="T8" fmla="*/ 160 w 1508"/>
                  <a:gd name="T9" fmla="*/ 32 h 52"/>
                  <a:gd name="T10" fmla="*/ 232 w 1508"/>
                  <a:gd name="T11" fmla="*/ 28 h 52"/>
                  <a:gd name="T12" fmla="*/ 252 w 1508"/>
                  <a:gd name="T13" fmla="*/ 8 h 52"/>
                  <a:gd name="T14" fmla="*/ 288 w 1508"/>
                  <a:gd name="T15" fmla="*/ 28 h 52"/>
                  <a:gd name="T16" fmla="*/ 376 w 1508"/>
                  <a:gd name="T17" fmla="*/ 16 h 52"/>
                  <a:gd name="T18" fmla="*/ 408 w 1508"/>
                  <a:gd name="T19" fmla="*/ 20 h 52"/>
                  <a:gd name="T20" fmla="*/ 420 w 1508"/>
                  <a:gd name="T21" fmla="*/ 28 h 52"/>
                  <a:gd name="T22" fmla="*/ 444 w 1508"/>
                  <a:gd name="T23" fmla="*/ 20 h 52"/>
                  <a:gd name="T24" fmla="*/ 456 w 1508"/>
                  <a:gd name="T25" fmla="*/ 16 h 52"/>
                  <a:gd name="T26" fmla="*/ 504 w 1508"/>
                  <a:gd name="T27" fmla="*/ 24 h 52"/>
                  <a:gd name="T28" fmla="*/ 528 w 1508"/>
                  <a:gd name="T29" fmla="*/ 16 h 52"/>
                  <a:gd name="T30" fmla="*/ 560 w 1508"/>
                  <a:gd name="T31" fmla="*/ 36 h 52"/>
                  <a:gd name="T32" fmla="*/ 584 w 1508"/>
                  <a:gd name="T33" fmla="*/ 20 h 52"/>
                  <a:gd name="T34" fmla="*/ 660 w 1508"/>
                  <a:gd name="T35" fmla="*/ 16 h 52"/>
                  <a:gd name="T36" fmla="*/ 776 w 1508"/>
                  <a:gd name="T37" fmla="*/ 12 h 52"/>
                  <a:gd name="T38" fmla="*/ 876 w 1508"/>
                  <a:gd name="T39" fmla="*/ 4 h 52"/>
                  <a:gd name="T40" fmla="*/ 912 w 1508"/>
                  <a:gd name="T41" fmla="*/ 20 h 52"/>
                  <a:gd name="T42" fmla="*/ 996 w 1508"/>
                  <a:gd name="T43" fmla="*/ 16 h 52"/>
                  <a:gd name="T44" fmla="*/ 1096 w 1508"/>
                  <a:gd name="T45" fmla="*/ 12 h 52"/>
                  <a:gd name="T46" fmla="*/ 1116 w 1508"/>
                  <a:gd name="T47" fmla="*/ 16 h 52"/>
                  <a:gd name="T48" fmla="*/ 1140 w 1508"/>
                  <a:gd name="T49" fmla="*/ 24 h 52"/>
                  <a:gd name="T50" fmla="*/ 1208 w 1508"/>
                  <a:gd name="T51" fmla="*/ 20 h 52"/>
                  <a:gd name="T52" fmla="*/ 1228 w 1508"/>
                  <a:gd name="T53" fmla="*/ 16 h 52"/>
                  <a:gd name="T54" fmla="*/ 1252 w 1508"/>
                  <a:gd name="T55" fmla="*/ 8 h 52"/>
                  <a:gd name="T56" fmla="*/ 1304 w 1508"/>
                  <a:gd name="T57" fmla="*/ 20 h 52"/>
                  <a:gd name="T58" fmla="*/ 1316 w 1508"/>
                  <a:gd name="T59" fmla="*/ 24 h 52"/>
                  <a:gd name="T60" fmla="*/ 1372 w 1508"/>
                  <a:gd name="T61" fmla="*/ 12 h 52"/>
                  <a:gd name="T62" fmla="*/ 1432 w 1508"/>
                  <a:gd name="T63" fmla="*/ 16 h 52"/>
                  <a:gd name="T64" fmla="*/ 1488 w 1508"/>
                  <a:gd name="T65" fmla="*/ 28 h 52"/>
                  <a:gd name="T66" fmla="*/ 1508 w 1508"/>
                  <a:gd name="T67" fmla="*/ 48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508" h="52">
                    <a:moveTo>
                      <a:pt x="0" y="52"/>
                    </a:moveTo>
                    <a:cubicBezTo>
                      <a:pt x="9" y="26"/>
                      <a:pt x="18" y="25"/>
                      <a:pt x="44" y="20"/>
                    </a:cubicBezTo>
                    <a:cubicBezTo>
                      <a:pt x="61" y="9"/>
                      <a:pt x="61" y="5"/>
                      <a:pt x="88" y="16"/>
                    </a:cubicBezTo>
                    <a:cubicBezTo>
                      <a:pt x="92" y="18"/>
                      <a:pt x="91" y="27"/>
                      <a:pt x="96" y="28"/>
                    </a:cubicBezTo>
                    <a:cubicBezTo>
                      <a:pt x="117" y="33"/>
                      <a:pt x="139" y="31"/>
                      <a:pt x="160" y="32"/>
                    </a:cubicBezTo>
                    <a:cubicBezTo>
                      <a:pt x="180" y="39"/>
                      <a:pt x="213" y="30"/>
                      <a:pt x="232" y="28"/>
                    </a:cubicBezTo>
                    <a:cubicBezTo>
                      <a:pt x="237" y="21"/>
                      <a:pt x="242" y="10"/>
                      <a:pt x="252" y="8"/>
                    </a:cubicBezTo>
                    <a:cubicBezTo>
                      <a:pt x="266" y="6"/>
                      <a:pt x="288" y="28"/>
                      <a:pt x="288" y="28"/>
                    </a:cubicBezTo>
                    <a:cubicBezTo>
                      <a:pt x="318" y="24"/>
                      <a:pt x="346" y="19"/>
                      <a:pt x="376" y="16"/>
                    </a:cubicBezTo>
                    <a:cubicBezTo>
                      <a:pt x="387" y="17"/>
                      <a:pt x="398" y="17"/>
                      <a:pt x="408" y="20"/>
                    </a:cubicBezTo>
                    <a:cubicBezTo>
                      <a:pt x="413" y="21"/>
                      <a:pt x="415" y="28"/>
                      <a:pt x="420" y="28"/>
                    </a:cubicBezTo>
                    <a:cubicBezTo>
                      <a:pt x="428" y="28"/>
                      <a:pt x="436" y="23"/>
                      <a:pt x="444" y="20"/>
                    </a:cubicBezTo>
                    <a:cubicBezTo>
                      <a:pt x="448" y="19"/>
                      <a:pt x="456" y="16"/>
                      <a:pt x="456" y="16"/>
                    </a:cubicBezTo>
                    <a:cubicBezTo>
                      <a:pt x="475" y="35"/>
                      <a:pt x="477" y="33"/>
                      <a:pt x="504" y="24"/>
                    </a:cubicBezTo>
                    <a:cubicBezTo>
                      <a:pt x="512" y="21"/>
                      <a:pt x="528" y="16"/>
                      <a:pt x="528" y="16"/>
                    </a:cubicBezTo>
                    <a:cubicBezTo>
                      <a:pt x="531" y="18"/>
                      <a:pt x="554" y="37"/>
                      <a:pt x="560" y="36"/>
                    </a:cubicBezTo>
                    <a:cubicBezTo>
                      <a:pt x="569" y="34"/>
                      <a:pt x="584" y="20"/>
                      <a:pt x="584" y="20"/>
                    </a:cubicBezTo>
                    <a:cubicBezTo>
                      <a:pt x="609" y="28"/>
                      <a:pt x="635" y="24"/>
                      <a:pt x="660" y="16"/>
                    </a:cubicBezTo>
                    <a:cubicBezTo>
                      <a:pt x="701" y="30"/>
                      <a:pt x="737" y="22"/>
                      <a:pt x="776" y="12"/>
                    </a:cubicBezTo>
                    <a:cubicBezTo>
                      <a:pt x="809" y="18"/>
                      <a:pt x="843" y="12"/>
                      <a:pt x="876" y="4"/>
                    </a:cubicBezTo>
                    <a:cubicBezTo>
                      <a:pt x="887" y="11"/>
                      <a:pt x="912" y="20"/>
                      <a:pt x="912" y="20"/>
                    </a:cubicBezTo>
                    <a:cubicBezTo>
                      <a:pt x="949" y="15"/>
                      <a:pt x="957" y="12"/>
                      <a:pt x="996" y="16"/>
                    </a:cubicBezTo>
                    <a:cubicBezTo>
                      <a:pt x="1044" y="0"/>
                      <a:pt x="1012" y="8"/>
                      <a:pt x="1096" y="12"/>
                    </a:cubicBezTo>
                    <a:cubicBezTo>
                      <a:pt x="1103" y="13"/>
                      <a:pt x="1109" y="14"/>
                      <a:pt x="1116" y="16"/>
                    </a:cubicBezTo>
                    <a:cubicBezTo>
                      <a:pt x="1124" y="18"/>
                      <a:pt x="1140" y="24"/>
                      <a:pt x="1140" y="24"/>
                    </a:cubicBezTo>
                    <a:cubicBezTo>
                      <a:pt x="1167" y="21"/>
                      <a:pt x="1183" y="15"/>
                      <a:pt x="1208" y="20"/>
                    </a:cubicBezTo>
                    <a:cubicBezTo>
                      <a:pt x="1215" y="19"/>
                      <a:pt x="1221" y="18"/>
                      <a:pt x="1228" y="16"/>
                    </a:cubicBezTo>
                    <a:cubicBezTo>
                      <a:pt x="1236" y="14"/>
                      <a:pt x="1252" y="8"/>
                      <a:pt x="1252" y="8"/>
                    </a:cubicBezTo>
                    <a:cubicBezTo>
                      <a:pt x="1288" y="13"/>
                      <a:pt x="1271" y="9"/>
                      <a:pt x="1304" y="20"/>
                    </a:cubicBezTo>
                    <a:cubicBezTo>
                      <a:pt x="1308" y="21"/>
                      <a:pt x="1316" y="24"/>
                      <a:pt x="1316" y="24"/>
                    </a:cubicBezTo>
                    <a:cubicBezTo>
                      <a:pt x="1335" y="21"/>
                      <a:pt x="1354" y="18"/>
                      <a:pt x="1372" y="12"/>
                    </a:cubicBezTo>
                    <a:cubicBezTo>
                      <a:pt x="1398" y="19"/>
                      <a:pt x="1401" y="20"/>
                      <a:pt x="1432" y="16"/>
                    </a:cubicBezTo>
                    <a:cubicBezTo>
                      <a:pt x="1454" y="18"/>
                      <a:pt x="1473" y="13"/>
                      <a:pt x="1488" y="28"/>
                    </a:cubicBezTo>
                    <a:cubicBezTo>
                      <a:pt x="1495" y="35"/>
                      <a:pt x="1508" y="48"/>
                      <a:pt x="1508" y="48"/>
                    </a:cubicBezTo>
                  </a:path>
                </a:pathLst>
              </a:custGeom>
              <a:solidFill>
                <a:schemeClr val="bg1"/>
              </a:solidFill>
              <a:ln w="12700" cap="sq" cmpd="sng">
                <a:solidFill>
                  <a:schemeClr val="bg2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  <a:latin typeface="Tahoma" charset="0"/>
                  <a:ea typeface="ＭＳ Ｐゴシック" charset="0"/>
                </a:endParaRPr>
              </a:p>
            </p:txBody>
          </p:sp>
        </p:grpSp>
      </p:grpSp>
      <p:sp>
        <p:nvSpPr>
          <p:cNvPr id="78923" name="Rectangle 75"/>
          <p:cNvSpPr>
            <a:spLocks noChangeArrowheads="1"/>
          </p:cNvSpPr>
          <p:nvPr/>
        </p:nvSpPr>
        <p:spPr bwMode="auto">
          <a:xfrm>
            <a:off x="519113" y="0"/>
            <a:ext cx="8229600" cy="836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GB" sz="4000" dirty="0">
                <a:solidFill>
                  <a:srgbClr val="0D0D0D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  <a:ea typeface="ＭＳ Ｐゴシック" charset="0"/>
              </a:rPr>
              <a:t>Total Absorption Spectroscopy</a:t>
            </a:r>
          </a:p>
        </p:txBody>
      </p:sp>
      <p:sp>
        <p:nvSpPr>
          <p:cNvPr id="76" name="Rectángulo 114"/>
          <p:cNvSpPr/>
          <p:nvPr/>
        </p:nvSpPr>
        <p:spPr>
          <a:xfrm>
            <a:off x="-20473" y="6256191"/>
            <a:ext cx="5555761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500" i="1" dirty="0">
                <a:solidFill>
                  <a:prstClr val="black"/>
                </a:solidFill>
                <a:latin typeface="Calibri"/>
                <a:ea typeface=""/>
              </a:rPr>
              <a:t>Review of the TAS technique: </a:t>
            </a:r>
            <a:r>
              <a:rPr lang="en-GB" sz="1500" dirty="0">
                <a:solidFill>
                  <a:prstClr val="black"/>
                </a:solidFill>
                <a:latin typeface="Calibri"/>
                <a:ea typeface=""/>
              </a:rPr>
              <a:t>Rubio et al., J. Phys. G 44 (2017)</a:t>
            </a:r>
          </a:p>
          <a:p>
            <a:pPr algn="just"/>
            <a:r>
              <a:rPr lang="en-GB" sz="1500" i="1" dirty="0">
                <a:solidFill>
                  <a:prstClr val="black"/>
                </a:solidFill>
                <a:latin typeface="Calibri"/>
                <a:ea typeface=""/>
              </a:rPr>
              <a:t>Development of TAS analysis techniques:</a:t>
            </a:r>
            <a:r>
              <a:rPr lang="en-GB" sz="1500" dirty="0">
                <a:solidFill>
                  <a:prstClr val="black"/>
                </a:solidFill>
                <a:latin typeface="Calibri"/>
                <a:ea typeface=""/>
              </a:rPr>
              <a:t> </a:t>
            </a:r>
            <a:r>
              <a:rPr lang="en-GB" sz="1500" dirty="0" err="1">
                <a:solidFill>
                  <a:prstClr val="black"/>
                </a:solidFill>
                <a:latin typeface="Calibri"/>
                <a:ea typeface=""/>
              </a:rPr>
              <a:t>Taín</a:t>
            </a:r>
            <a:r>
              <a:rPr lang="en-GB" sz="1500" dirty="0">
                <a:solidFill>
                  <a:prstClr val="black"/>
                </a:solidFill>
                <a:latin typeface="Calibri"/>
                <a:ea typeface=""/>
              </a:rPr>
              <a:t> et al., NIM A571 (2007)</a:t>
            </a:r>
            <a:r>
              <a:rPr lang="en-US" sz="1500" dirty="0">
                <a:solidFill>
                  <a:prstClr val="black"/>
                </a:solidFill>
                <a:latin typeface="Calibri"/>
                <a:ea typeface=""/>
              </a:rPr>
              <a:t> </a:t>
            </a:r>
            <a:endParaRPr lang="es-ES_tradnl" sz="1500" dirty="0">
              <a:solidFill>
                <a:prstClr val="black"/>
              </a:solidFill>
              <a:latin typeface="Calibri"/>
              <a:ea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410596196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9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9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88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1066800" y="1905000"/>
            <a:ext cx="7772400" cy="4572000"/>
          </a:xfrm>
        </p:spPr>
        <p:txBody>
          <a:bodyPr/>
          <a:lstStyle/>
          <a:p>
            <a:pPr>
              <a:tabLst>
                <a:tab pos="7518400" algn="l"/>
              </a:tabLst>
            </a:pPr>
            <a:r>
              <a:rPr lang="es-ES_tradnl" sz="2800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The</a:t>
            </a:r>
            <a:r>
              <a:rPr lang="es-ES_tradnl" sz="28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TAS </a:t>
            </a:r>
            <a:r>
              <a:rPr lang="es-ES_tradnl" sz="2800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inverse</a:t>
            </a:r>
            <a:r>
              <a:rPr lang="es-ES_tradnl" sz="28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es-ES_tradnl" sz="2800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problem</a:t>
            </a:r>
            <a:r>
              <a:rPr lang="es-ES_tradnl" sz="28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[1]:</a:t>
            </a:r>
          </a:p>
          <a:p>
            <a:pPr>
              <a:tabLst>
                <a:tab pos="7518400" algn="l"/>
              </a:tabLst>
            </a:pPr>
            <a:endParaRPr lang="es-ES_tradnl" sz="28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tabLst>
                <a:tab pos="7518400" algn="l"/>
              </a:tabLst>
            </a:pPr>
            <a:endParaRPr lang="es-ES_tradnl" sz="28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tabLst>
                <a:tab pos="7518400" algn="l"/>
              </a:tabLst>
            </a:pPr>
            <a:r>
              <a:rPr lang="es-ES_tradnl" sz="2800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Expectation-Maximisation</a:t>
            </a:r>
            <a:r>
              <a:rPr lang="es-ES_tradnl" sz="28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es-ES_tradnl" sz="2800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algorithm</a:t>
            </a:r>
            <a:r>
              <a:rPr lang="es-ES_tradnl" sz="28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[2] </a:t>
            </a:r>
            <a:r>
              <a:rPr lang="es-ES_tradnl" sz="2800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applied</a:t>
            </a:r>
            <a:r>
              <a:rPr lang="es-ES_tradnl" sz="28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es-ES_tradnl" sz="2800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to</a:t>
            </a:r>
            <a:r>
              <a:rPr lang="es-ES_tradnl" sz="28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es-ES_tradnl" sz="2800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this</a:t>
            </a:r>
            <a:r>
              <a:rPr lang="es-ES_tradnl" sz="28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es-ES_tradnl" sz="2800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problem</a:t>
            </a:r>
            <a:r>
              <a:rPr lang="es-ES_tradnl" sz="28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[1]:</a:t>
            </a:r>
          </a:p>
          <a:p>
            <a:pPr>
              <a:tabLst>
                <a:tab pos="7518400" algn="l"/>
              </a:tabLst>
            </a:pPr>
            <a:endParaRPr lang="es-ES_tradnl" sz="28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tabLst>
                <a:tab pos="7518400" algn="l"/>
              </a:tabLst>
            </a:pPr>
            <a:endParaRPr lang="es-ES_tradnl" sz="28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buFont typeface="Monotype Sorts" charset="0"/>
              <a:buNone/>
              <a:tabLst>
                <a:tab pos="7518400" algn="l"/>
              </a:tabLst>
            </a:pPr>
            <a:endParaRPr lang="es-ES_tradnl" sz="16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buFont typeface="Monotype Sorts" charset="0"/>
              <a:buNone/>
              <a:tabLst>
                <a:tab pos="7518400" algn="l"/>
              </a:tabLst>
            </a:pPr>
            <a:r>
              <a:rPr lang="es-ES_tradnl" sz="1600" dirty="0"/>
              <a:t>[1] </a:t>
            </a:r>
            <a:r>
              <a:rPr lang="en-GB" sz="1600" dirty="0"/>
              <a:t>J. L. </a:t>
            </a:r>
            <a:r>
              <a:rPr lang="en-GB" sz="1600" dirty="0" err="1"/>
              <a:t>Taín</a:t>
            </a:r>
            <a:r>
              <a:rPr lang="en-GB" sz="1600" dirty="0"/>
              <a:t> et al., </a:t>
            </a:r>
            <a:r>
              <a:rPr lang="en-GB" sz="1600" dirty="0" err="1"/>
              <a:t>Nucl</a:t>
            </a:r>
            <a:r>
              <a:rPr lang="en-GB" sz="1600" dirty="0"/>
              <a:t>. Inst. and Methods A 571 (2007) 728</a:t>
            </a:r>
            <a:r>
              <a:rPr lang="en-US" sz="1600" dirty="0"/>
              <a:t> </a:t>
            </a:r>
            <a:endParaRPr lang="es-ES_tradnl" sz="1600" dirty="0"/>
          </a:p>
          <a:p>
            <a:pPr>
              <a:buFont typeface="Monotype Sorts" charset="0"/>
              <a:buNone/>
              <a:tabLst>
                <a:tab pos="7518400" algn="l"/>
              </a:tabLst>
            </a:pPr>
            <a:r>
              <a:rPr lang="es-ES_tradnl" sz="1600" dirty="0"/>
              <a:t>[2] A. P. </a:t>
            </a:r>
            <a:r>
              <a:rPr lang="es-ES_tradnl" sz="1600" dirty="0" err="1"/>
              <a:t>Dempster</a:t>
            </a:r>
            <a:r>
              <a:rPr lang="es-ES_tradnl" sz="1600" dirty="0"/>
              <a:t> et al., J. R. </a:t>
            </a:r>
            <a:r>
              <a:rPr lang="es-ES_tradnl" sz="1600" dirty="0" err="1"/>
              <a:t>Statist</a:t>
            </a:r>
            <a:r>
              <a:rPr lang="es-ES_tradnl" sz="1600" dirty="0"/>
              <a:t>. Soc. B 39 (1977) 1.</a:t>
            </a:r>
          </a:p>
        </p:txBody>
      </p:sp>
      <p:graphicFrame>
        <p:nvGraphicFramePr>
          <p:cNvPr id="5125" name="Object 5"/>
          <p:cNvGraphicFramePr>
            <a:graphicFrameLocks noChangeAspect="1"/>
          </p:cNvGraphicFramePr>
          <p:nvPr/>
        </p:nvGraphicFramePr>
        <p:xfrm>
          <a:off x="3732213" y="2743200"/>
          <a:ext cx="1984375" cy="531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640" name="Ecuación" r:id="rId3" imgW="1320480" imgH="355320" progId="Equation.3">
                  <p:embed/>
                </p:oleObj>
              </mc:Choice>
              <mc:Fallback>
                <p:oleObj name="Ecuación" r:id="rId3" imgW="1320480" imgH="3553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32213" y="2743200"/>
                        <a:ext cx="1984375" cy="5318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26" name="Object 6"/>
          <p:cNvGraphicFramePr>
            <a:graphicFrameLocks noChangeAspect="1"/>
          </p:cNvGraphicFramePr>
          <p:nvPr/>
        </p:nvGraphicFramePr>
        <p:xfrm>
          <a:off x="4514850" y="3321050"/>
          <a:ext cx="112713" cy="214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641" name="Ecuación" r:id="rId5" imgW="114120" imgH="215640" progId="Equation.3">
                  <p:embed/>
                </p:oleObj>
              </mc:Choice>
              <mc:Fallback>
                <p:oleObj name="Ecuación" r:id="rId5" imgW="11412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850" y="3321050"/>
                        <a:ext cx="112713" cy="2143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27" name="Object 7"/>
          <p:cNvGraphicFramePr>
            <a:graphicFrameLocks noChangeAspect="1"/>
          </p:cNvGraphicFramePr>
          <p:nvPr/>
        </p:nvGraphicFramePr>
        <p:xfrm>
          <a:off x="2817813" y="4572000"/>
          <a:ext cx="3644900" cy="858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642" name="Equation" r:id="rId7" imgW="2425680" imgH="571320" progId="Equation.3">
                  <p:embed/>
                </p:oleObj>
              </mc:Choice>
              <mc:Fallback>
                <p:oleObj name="Equation" r:id="rId7" imgW="2425680" imgH="5713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17813" y="4572000"/>
                        <a:ext cx="3644900" cy="8588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Analysis of TAS data</a:t>
            </a:r>
          </a:p>
        </p:txBody>
      </p:sp>
    </p:spTree>
    <p:extLst>
      <p:ext uri="{BB962C8B-B14F-4D97-AF65-F5344CB8AC3E}">
        <p14:creationId xmlns:p14="http://schemas.microsoft.com/office/powerpoint/2010/main" val="371166028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Response Function</a:t>
            </a:r>
          </a:p>
        </p:txBody>
      </p:sp>
      <p:sp>
        <p:nvSpPr>
          <p:cNvPr id="9" name="CuadroTexto 8"/>
          <p:cNvSpPr txBox="1"/>
          <p:nvPr/>
        </p:nvSpPr>
        <p:spPr>
          <a:xfrm>
            <a:off x="35316" y="6465888"/>
            <a:ext cx="5990158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200" dirty="0">
                <a:latin typeface="Symbol" charset="2"/>
                <a:cs typeface="Symbol" charset="2"/>
              </a:rPr>
              <a:t>b</a:t>
            </a:r>
            <a:r>
              <a:rPr lang="en-US" sz="2200" dirty="0"/>
              <a:t>-decay of </a:t>
            </a:r>
            <a:r>
              <a:rPr lang="en-US" sz="2200" baseline="30000" dirty="0"/>
              <a:t>24</a:t>
            </a:r>
            <a:r>
              <a:rPr lang="en-US" sz="2200" dirty="0"/>
              <a:t>Na: test bench for our simulations </a:t>
            </a:r>
          </a:p>
        </p:txBody>
      </p:sp>
      <p:grpSp>
        <p:nvGrpSpPr>
          <p:cNvPr id="43" name="Group 35">
            <a:extLst>
              <a:ext uri="{FF2B5EF4-FFF2-40B4-BE49-F238E27FC236}">
                <a16:creationId xmlns:a16="http://schemas.microsoft.com/office/drawing/2014/main" id="{C706DD88-F363-754E-AF69-26CB328A83A6}"/>
              </a:ext>
            </a:extLst>
          </p:cNvPr>
          <p:cNvGrpSpPr>
            <a:grpSpLocks/>
          </p:cNvGrpSpPr>
          <p:nvPr/>
        </p:nvGrpSpPr>
        <p:grpSpPr bwMode="auto">
          <a:xfrm>
            <a:off x="249526" y="1118231"/>
            <a:ext cx="5651515" cy="5453494"/>
            <a:chOff x="0" y="0"/>
            <a:chExt cx="3720" cy="3720"/>
          </a:xfrm>
        </p:grpSpPr>
        <p:pic>
          <p:nvPicPr>
            <p:cNvPr id="44" name="Picture 15">
              <a:extLst>
                <a:ext uri="{FF2B5EF4-FFF2-40B4-BE49-F238E27FC236}">
                  <a16:creationId xmlns:a16="http://schemas.microsoft.com/office/drawing/2014/main" id="{A794CD1E-9B0B-BB4B-8D37-107F1698E50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3720" cy="372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45" name="Group 34">
              <a:extLst>
                <a:ext uri="{FF2B5EF4-FFF2-40B4-BE49-F238E27FC236}">
                  <a16:creationId xmlns:a16="http://schemas.microsoft.com/office/drawing/2014/main" id="{B19AC13E-8420-EF4E-A9AB-57105448B85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066" y="83"/>
              <a:ext cx="1942" cy="3211"/>
              <a:chOff x="4150" y="310"/>
              <a:chExt cx="1942" cy="3211"/>
            </a:xfrm>
          </p:grpSpPr>
          <p:sp>
            <p:nvSpPr>
              <p:cNvPr id="46" name="Text Box 23">
                <a:extLst>
                  <a:ext uri="{FF2B5EF4-FFF2-40B4-BE49-F238E27FC236}">
                    <a16:creationId xmlns:a16="http://schemas.microsoft.com/office/drawing/2014/main" id="{5089458E-2BA4-3B46-A7FF-545FBE1853F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058" y="3290"/>
                <a:ext cx="458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altLang="en-ES" sz="1800" b="1" i="0" u="none" strike="noStrike" kern="0" cap="none" spc="0" normalizeH="0" baseline="3000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ahoma" panose="020B0604030504040204" pitchFamily="34" charset="0"/>
                  </a:rPr>
                  <a:t>24</a:t>
                </a:r>
                <a:r>
                  <a:rPr kumimoji="0" lang="en-GB" altLang="en-ES" sz="1800" b="1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ahoma" panose="020B0604030504040204" pitchFamily="34" charset="0"/>
                  </a:rPr>
                  <a:t>Mg</a:t>
                </a:r>
              </a:p>
            </p:txBody>
          </p:sp>
          <p:sp>
            <p:nvSpPr>
              <p:cNvPr id="47" name="Text Box 27">
                <a:extLst>
                  <a:ext uri="{FF2B5EF4-FFF2-40B4-BE49-F238E27FC236}">
                    <a16:creationId xmlns:a16="http://schemas.microsoft.com/office/drawing/2014/main" id="{E3EDF307-FC3C-4B43-9EE2-473B803B55C1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284" y="2841"/>
                <a:ext cx="360" cy="19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altLang="en-ES" sz="14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ahoma" panose="020B0604030504040204" pitchFamily="34" charset="0"/>
                  </a:rPr>
                  <a:t>1369</a:t>
                </a:r>
              </a:p>
            </p:txBody>
          </p:sp>
          <p:sp>
            <p:nvSpPr>
              <p:cNvPr id="48" name="Text Box 28">
                <a:extLst>
                  <a:ext uri="{FF2B5EF4-FFF2-40B4-BE49-F238E27FC236}">
                    <a16:creationId xmlns:a16="http://schemas.microsoft.com/office/drawing/2014/main" id="{6BB6BBF9-F2AE-9245-B7B9-8D3C7747A8B1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470" y="3067"/>
                <a:ext cx="177" cy="19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altLang="en-ES" sz="14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ahoma" panose="020B0604030504040204" pitchFamily="34" charset="0"/>
                  </a:rPr>
                  <a:t>0</a:t>
                </a:r>
              </a:p>
            </p:txBody>
          </p:sp>
          <p:sp>
            <p:nvSpPr>
              <p:cNvPr id="49" name="Line 16">
                <a:extLst>
                  <a:ext uri="{FF2B5EF4-FFF2-40B4-BE49-F238E27FC236}">
                    <a16:creationId xmlns:a16="http://schemas.microsoft.com/office/drawing/2014/main" id="{F02927E6-229A-8247-861F-007C2AD778B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150" y="2160"/>
                <a:ext cx="545" cy="0"/>
              </a:xfrm>
              <a:prstGeom prst="line">
                <a:avLst/>
              </a:prstGeom>
              <a:noFill/>
              <a:ln w="3492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E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Tahoma" panose="020B0604030504040204" pitchFamily="34" charset="0"/>
                </a:endParaRPr>
              </a:p>
            </p:txBody>
          </p:sp>
          <p:sp>
            <p:nvSpPr>
              <p:cNvPr id="50" name="Line 18">
                <a:extLst>
                  <a:ext uri="{FF2B5EF4-FFF2-40B4-BE49-F238E27FC236}">
                    <a16:creationId xmlns:a16="http://schemas.microsoft.com/office/drawing/2014/main" id="{62868D1A-6834-F948-8CF7-D54B5579317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695" y="2160"/>
                <a:ext cx="317" cy="317"/>
              </a:xfrm>
              <a:prstGeom prst="line">
                <a:avLst/>
              </a:prstGeom>
              <a:noFill/>
              <a:ln w="22225">
                <a:solidFill>
                  <a:srgbClr val="000000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E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Tahoma" panose="020B0604030504040204" pitchFamily="34" charset="0"/>
                </a:endParaRPr>
              </a:p>
            </p:txBody>
          </p:sp>
          <p:sp>
            <p:nvSpPr>
              <p:cNvPr id="51" name="Line 19">
                <a:extLst>
                  <a:ext uri="{FF2B5EF4-FFF2-40B4-BE49-F238E27FC236}">
                    <a16:creationId xmlns:a16="http://schemas.microsoft.com/office/drawing/2014/main" id="{09E33E69-0CE4-E046-882C-D62D135B2C0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012" y="2478"/>
                <a:ext cx="545" cy="0"/>
              </a:xfrm>
              <a:prstGeom prst="line">
                <a:avLst/>
              </a:prstGeom>
              <a:noFill/>
              <a:ln w="3492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E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Tahoma" panose="020B0604030504040204" pitchFamily="34" charset="0"/>
                </a:endParaRPr>
              </a:p>
            </p:txBody>
          </p:sp>
          <p:sp>
            <p:nvSpPr>
              <p:cNvPr id="52" name="Line 20">
                <a:extLst>
                  <a:ext uri="{FF2B5EF4-FFF2-40B4-BE49-F238E27FC236}">
                    <a16:creationId xmlns:a16="http://schemas.microsoft.com/office/drawing/2014/main" id="{0EF1281F-9455-804E-BA3B-523D5CC2B4B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011" y="3022"/>
                <a:ext cx="545" cy="0"/>
              </a:xfrm>
              <a:prstGeom prst="line">
                <a:avLst/>
              </a:prstGeom>
              <a:noFill/>
              <a:ln w="3492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E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Tahoma" panose="020B0604030504040204" pitchFamily="34" charset="0"/>
                </a:endParaRPr>
              </a:p>
            </p:txBody>
          </p:sp>
          <p:sp>
            <p:nvSpPr>
              <p:cNvPr id="53" name="Line 21">
                <a:extLst>
                  <a:ext uri="{FF2B5EF4-FFF2-40B4-BE49-F238E27FC236}">
                    <a16:creationId xmlns:a16="http://schemas.microsoft.com/office/drawing/2014/main" id="{07302DB0-EE89-A94F-8919-C3539A6FF9F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011" y="3249"/>
                <a:ext cx="545" cy="0"/>
              </a:xfrm>
              <a:prstGeom prst="line">
                <a:avLst/>
              </a:prstGeom>
              <a:noFill/>
              <a:ln w="3492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E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Tahoma" panose="020B0604030504040204" pitchFamily="34" charset="0"/>
                </a:endParaRPr>
              </a:p>
            </p:txBody>
          </p:sp>
          <p:sp>
            <p:nvSpPr>
              <p:cNvPr id="54" name="Text Box 22">
                <a:extLst>
                  <a:ext uri="{FF2B5EF4-FFF2-40B4-BE49-F238E27FC236}">
                    <a16:creationId xmlns:a16="http://schemas.microsoft.com/office/drawing/2014/main" id="{EBE405F5-E06F-2445-B775-A42080641152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214" y="2160"/>
                <a:ext cx="435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altLang="en-ES" sz="1800" b="1" i="0" u="none" strike="noStrike" kern="0" cap="none" spc="0" normalizeH="0" baseline="3000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ahoma" panose="020B0604030504040204" pitchFamily="34" charset="0"/>
                  </a:rPr>
                  <a:t>24</a:t>
                </a:r>
                <a:r>
                  <a:rPr kumimoji="0" lang="en-GB" altLang="en-ES" sz="1800" b="1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ahoma" panose="020B0604030504040204" pitchFamily="34" charset="0"/>
                  </a:rPr>
                  <a:t>Na</a:t>
                </a:r>
              </a:p>
            </p:txBody>
          </p:sp>
          <p:sp>
            <p:nvSpPr>
              <p:cNvPr id="55" name="Line 24">
                <a:extLst>
                  <a:ext uri="{FF2B5EF4-FFF2-40B4-BE49-F238E27FC236}">
                    <a16:creationId xmlns:a16="http://schemas.microsoft.com/office/drawing/2014/main" id="{B0857B00-59E1-5647-A730-6DC96B13A7B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058" y="2479"/>
                <a:ext cx="0" cy="543"/>
              </a:xfrm>
              <a:prstGeom prst="line">
                <a:avLst/>
              </a:prstGeom>
              <a:noFill/>
              <a:ln w="22225">
                <a:solidFill>
                  <a:srgbClr val="000000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E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Tahoma" panose="020B0604030504040204" pitchFamily="34" charset="0"/>
                </a:endParaRPr>
              </a:p>
            </p:txBody>
          </p:sp>
          <p:sp>
            <p:nvSpPr>
              <p:cNvPr id="56" name="Line 25">
                <a:extLst>
                  <a:ext uri="{FF2B5EF4-FFF2-40B4-BE49-F238E27FC236}">
                    <a16:creationId xmlns:a16="http://schemas.microsoft.com/office/drawing/2014/main" id="{B6070D80-194F-7743-BC83-4D4A59C379F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148" y="3022"/>
                <a:ext cx="0" cy="227"/>
              </a:xfrm>
              <a:prstGeom prst="line">
                <a:avLst/>
              </a:prstGeom>
              <a:noFill/>
              <a:ln w="22225">
                <a:solidFill>
                  <a:srgbClr val="000000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E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Tahoma" panose="020B0604030504040204" pitchFamily="34" charset="0"/>
                </a:endParaRPr>
              </a:p>
            </p:txBody>
          </p:sp>
          <p:sp>
            <p:nvSpPr>
              <p:cNvPr id="57" name="Text Box 26">
                <a:extLst>
                  <a:ext uri="{FF2B5EF4-FFF2-40B4-BE49-F238E27FC236}">
                    <a16:creationId xmlns:a16="http://schemas.microsoft.com/office/drawing/2014/main" id="{A4F4055C-A637-2943-B28B-C4759C7F834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287" y="2296"/>
                <a:ext cx="360" cy="19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altLang="en-ES" sz="14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ahoma" panose="020B0604030504040204" pitchFamily="34" charset="0"/>
                  </a:rPr>
                  <a:t>4123</a:t>
                </a:r>
              </a:p>
            </p:txBody>
          </p:sp>
          <p:sp>
            <p:nvSpPr>
              <p:cNvPr id="58" name="Text Box 29">
                <a:extLst>
                  <a:ext uri="{FF2B5EF4-FFF2-40B4-BE49-F238E27FC236}">
                    <a16:creationId xmlns:a16="http://schemas.microsoft.com/office/drawing/2014/main" id="{F5322A07-A82B-C74F-94DD-4092EC303371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 rot="19202547">
                <a:off x="5732" y="310"/>
                <a:ext cx="360" cy="19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altLang="en-ES" sz="14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ahoma" panose="020B0604030504040204" pitchFamily="34" charset="0"/>
                  </a:rPr>
                  <a:t>4123</a:t>
                </a:r>
              </a:p>
            </p:txBody>
          </p:sp>
          <p:sp>
            <p:nvSpPr>
              <p:cNvPr id="59" name="Text Box 30">
                <a:extLst>
                  <a:ext uri="{FF2B5EF4-FFF2-40B4-BE49-F238E27FC236}">
                    <a16:creationId xmlns:a16="http://schemas.microsoft.com/office/drawing/2014/main" id="{BC7DC8A3-A57F-634E-ADF8-A41EEB24262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 rot="19202547">
                <a:off x="4952" y="826"/>
                <a:ext cx="360" cy="19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altLang="en-ES" sz="14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ahoma" panose="020B0604030504040204" pitchFamily="34" charset="0"/>
                  </a:rPr>
                  <a:t>2754</a:t>
                </a:r>
              </a:p>
            </p:txBody>
          </p:sp>
          <p:sp>
            <p:nvSpPr>
              <p:cNvPr id="60" name="Text Box 31">
                <a:extLst>
                  <a:ext uri="{FF2B5EF4-FFF2-40B4-BE49-F238E27FC236}">
                    <a16:creationId xmlns:a16="http://schemas.microsoft.com/office/drawing/2014/main" id="{48418897-66CE-0C41-ABA8-1F5DDE17CB6B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 rot="19202547">
                <a:off x="4205" y="599"/>
                <a:ext cx="360" cy="19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altLang="en-ES" sz="14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ahoma" panose="020B0604030504040204" pitchFamily="34" charset="0"/>
                  </a:rPr>
                  <a:t>1369</a:t>
                </a:r>
              </a:p>
            </p:txBody>
          </p:sp>
        </p:grpSp>
      </p:grpSp>
      <p:sp>
        <p:nvSpPr>
          <p:cNvPr id="24" name="Text Box 30">
            <a:extLst>
              <a:ext uri="{FF2B5EF4-FFF2-40B4-BE49-F238E27FC236}">
                <a16:creationId xmlns:a16="http://schemas.microsoft.com/office/drawing/2014/main" id="{782BA13C-19C1-5E4E-B8C8-673BDA3D9369}"/>
              </a:ext>
            </a:extLst>
          </p:cNvPr>
          <p:cNvSpPr txBox="1">
            <a:spLocks noChangeArrowheads="1"/>
          </p:cNvSpPr>
          <p:nvPr/>
        </p:nvSpPr>
        <p:spPr bwMode="auto">
          <a:xfrm rot="18990679">
            <a:off x="5154611" y="3749601"/>
            <a:ext cx="550151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GB" altLang="en-ES" sz="1400" dirty="0">
                <a:solidFill>
                  <a:srgbClr val="000000"/>
                </a:solidFill>
              </a:rPr>
              <a:t>5235</a:t>
            </a:r>
          </a:p>
        </p:txBody>
      </p:sp>
      <p:sp>
        <p:nvSpPr>
          <p:cNvPr id="61" name="Text Box 26">
            <a:extLst>
              <a:ext uri="{FF2B5EF4-FFF2-40B4-BE49-F238E27FC236}">
                <a16:creationId xmlns:a16="http://schemas.microsoft.com/office/drawing/2014/main" id="{93BC80BF-C48D-394D-BB3B-70E8FB23F84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96374" y="3901983"/>
            <a:ext cx="575799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altLang="en-ES" sz="1400" kern="0" dirty="0">
                <a:solidFill>
                  <a:srgbClr val="000000"/>
                </a:solidFill>
                <a:latin typeface="Tahoma" panose="020B0604030504040204" pitchFamily="34" charset="0"/>
              </a:rPr>
              <a:t>5235</a:t>
            </a:r>
            <a:endParaRPr kumimoji="0" lang="en-GB" altLang="en-ES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panose="020B0604030504040204" pitchFamily="34" charset="0"/>
            </a:endParaRPr>
          </a:p>
        </p:txBody>
      </p:sp>
      <p:sp>
        <p:nvSpPr>
          <p:cNvPr id="62" name="Line 19">
            <a:extLst>
              <a:ext uri="{FF2B5EF4-FFF2-40B4-BE49-F238E27FC236}">
                <a16:creationId xmlns:a16="http://schemas.microsoft.com/office/drawing/2014/main" id="{1CE16000-F743-6441-A47B-60B898ADFBAB}"/>
              </a:ext>
            </a:extLst>
          </p:cNvPr>
          <p:cNvSpPr>
            <a:spLocks noChangeShapeType="1"/>
          </p:cNvSpPr>
          <p:nvPr/>
        </p:nvSpPr>
        <p:spPr bwMode="auto">
          <a:xfrm>
            <a:off x="3178587" y="4182653"/>
            <a:ext cx="827977" cy="0"/>
          </a:xfrm>
          <a:prstGeom prst="line">
            <a:avLst/>
          </a:prstGeom>
          <a:noFill/>
          <a:ln w="349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E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ahoma" panose="020B060403050404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0500E52-0F10-5646-87FA-601583EE1A9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0596" y="5259433"/>
            <a:ext cx="1676400" cy="762000"/>
          </a:xfrm>
          <a:prstGeom prst="rect">
            <a:avLst/>
          </a:prstGeom>
        </p:spPr>
      </p:pic>
      <p:sp>
        <p:nvSpPr>
          <p:cNvPr id="63" name="CuadroTexto 8">
            <a:extLst>
              <a:ext uri="{FF2B5EF4-FFF2-40B4-BE49-F238E27FC236}">
                <a16:creationId xmlns:a16="http://schemas.microsoft.com/office/drawing/2014/main" id="{6179C08D-C197-884E-879D-CAB284559E9F}"/>
              </a:ext>
            </a:extLst>
          </p:cNvPr>
          <p:cNvSpPr txBox="1"/>
          <p:nvPr/>
        </p:nvSpPr>
        <p:spPr>
          <a:xfrm>
            <a:off x="6729966" y="2146394"/>
            <a:ext cx="1956829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/>
              <a:t>At ~5 kHz:</a:t>
            </a:r>
          </a:p>
          <a:p>
            <a:endParaRPr lang="en-US" sz="2200" dirty="0"/>
          </a:p>
          <a:p>
            <a:r>
              <a:rPr lang="en-US" sz="2200" dirty="0"/>
              <a:t>1h…       1e-4</a:t>
            </a:r>
          </a:p>
          <a:p>
            <a:r>
              <a:rPr lang="en-US" sz="2200" dirty="0"/>
              <a:t>10h…     1e-5</a:t>
            </a:r>
          </a:p>
          <a:p>
            <a:r>
              <a:rPr lang="en-US" sz="2200" dirty="0"/>
              <a:t>100h…   1e-6</a:t>
            </a:r>
          </a:p>
          <a:p>
            <a:r>
              <a:rPr lang="en-US" sz="2200" dirty="0"/>
              <a:t>200h...   5e-7</a:t>
            </a:r>
          </a:p>
        </p:txBody>
      </p:sp>
      <p:sp>
        <p:nvSpPr>
          <p:cNvPr id="66" name="Slide Number Placeholder 65">
            <a:extLst>
              <a:ext uri="{FF2B5EF4-FFF2-40B4-BE49-F238E27FC236}">
                <a16:creationId xmlns:a16="http://schemas.microsoft.com/office/drawing/2014/main" id="{4416A55A-89E5-114F-BB7C-6552B18F78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01CF3-9A77-AD40-9036-BD8253FC537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22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7" name="Date Placeholder 66">
            <a:extLst>
              <a:ext uri="{FF2B5EF4-FFF2-40B4-BE49-F238E27FC236}">
                <a16:creationId xmlns:a16="http://schemas.microsoft.com/office/drawing/2014/main" id="{4702F0F4-08B5-2049-B48F-27AFC7110E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8A9E4-F7C7-514B-B750-FFFD946FE214}" type="datetime1">
              <a:rPr lang="es-ES_tradnl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8/11/22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8" name="Footer Placeholder 67">
            <a:extLst>
              <a:ext uri="{FF2B5EF4-FFF2-40B4-BE49-F238E27FC236}">
                <a16:creationId xmlns:a16="http://schemas.microsoft.com/office/drawing/2014/main" id="{65AD4F79-8631-154B-9DF0-A82FB341E7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>
                <a:solidFill>
                  <a:prstClr val="black">
                    <a:tint val="75000"/>
                  </a:prstClr>
                </a:solidFill>
                <a:latin typeface="Calibri"/>
              </a:rPr>
              <a:t>E. Nácher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0606525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Response Function</a:t>
            </a:r>
          </a:p>
        </p:txBody>
      </p:sp>
      <p:pic>
        <p:nvPicPr>
          <p:cNvPr id="7" name="Imagen 6" descr="na24_experiment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4101" y="1484786"/>
            <a:ext cx="6678172" cy="4320517"/>
          </a:xfrm>
          <a:prstGeom prst="rect">
            <a:avLst/>
          </a:prstGeom>
        </p:spPr>
      </p:pic>
      <p:pic>
        <p:nvPicPr>
          <p:cNvPr id="8" name="Imagen 7" descr="na24_complete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4914" y="1485310"/>
            <a:ext cx="6677359" cy="4319994"/>
          </a:xfrm>
          <a:prstGeom prst="rect">
            <a:avLst/>
          </a:prstGeom>
        </p:spPr>
      </p:pic>
      <p:sp>
        <p:nvSpPr>
          <p:cNvPr id="9" name="CuadroTexto 8"/>
          <p:cNvSpPr txBox="1"/>
          <p:nvPr/>
        </p:nvSpPr>
        <p:spPr>
          <a:xfrm>
            <a:off x="534083" y="5982643"/>
            <a:ext cx="5990158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200" dirty="0">
                <a:latin typeface="Symbol" charset="2"/>
                <a:cs typeface="Symbol" charset="2"/>
              </a:rPr>
              <a:t>b</a:t>
            </a:r>
            <a:r>
              <a:rPr lang="en-US" sz="2200" dirty="0"/>
              <a:t>-decay of </a:t>
            </a:r>
            <a:r>
              <a:rPr lang="en-US" sz="2200" baseline="30000" dirty="0"/>
              <a:t>24</a:t>
            </a:r>
            <a:r>
              <a:rPr lang="en-US" sz="2200" dirty="0"/>
              <a:t>Na: test bench for our simulations </a:t>
            </a:r>
          </a:p>
        </p:txBody>
      </p:sp>
      <p:sp>
        <p:nvSpPr>
          <p:cNvPr id="6" name="Text Box 23">
            <a:extLst>
              <a:ext uri="{FF2B5EF4-FFF2-40B4-BE49-F238E27FC236}">
                <a16:creationId xmlns:a16="http://schemas.microsoft.com/office/drawing/2014/main" id="{1C68A263-AB4C-FB4D-AA99-F303A9F67CC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14910" y="4818317"/>
            <a:ext cx="72707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GB" altLang="en-ES" b="1" baseline="30000">
                <a:solidFill>
                  <a:srgbClr val="000000"/>
                </a:solidFill>
              </a:rPr>
              <a:t>24</a:t>
            </a:r>
            <a:r>
              <a:rPr lang="en-GB" altLang="en-ES" b="1">
                <a:solidFill>
                  <a:srgbClr val="000000"/>
                </a:solidFill>
              </a:rPr>
              <a:t>Mg</a:t>
            </a:r>
          </a:p>
        </p:txBody>
      </p:sp>
      <p:sp>
        <p:nvSpPr>
          <p:cNvPr id="10" name="Text Box 27">
            <a:extLst>
              <a:ext uri="{FF2B5EF4-FFF2-40B4-BE49-F238E27FC236}">
                <a16:creationId xmlns:a16="http://schemas.microsoft.com/office/drawing/2014/main" id="{227B7463-F24E-9444-8A42-F2F37C0ACD0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73685" y="4105530"/>
            <a:ext cx="5715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GB" altLang="en-ES" sz="1400" dirty="0">
                <a:solidFill>
                  <a:srgbClr val="000000"/>
                </a:solidFill>
              </a:rPr>
              <a:t>1369</a:t>
            </a:r>
          </a:p>
        </p:txBody>
      </p:sp>
      <p:sp>
        <p:nvSpPr>
          <p:cNvPr id="11" name="Text Box 28">
            <a:extLst>
              <a:ext uri="{FF2B5EF4-FFF2-40B4-BE49-F238E27FC236}">
                <a16:creationId xmlns:a16="http://schemas.microsoft.com/office/drawing/2014/main" id="{4962CBB4-72FC-994E-B4DD-14D903FEB3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68960" y="4464305"/>
            <a:ext cx="280988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GB" altLang="en-ES" sz="1400">
                <a:solidFill>
                  <a:srgbClr val="000000"/>
                </a:solidFill>
              </a:rPr>
              <a:t>0</a:t>
            </a:r>
          </a:p>
        </p:txBody>
      </p:sp>
      <p:sp>
        <p:nvSpPr>
          <p:cNvPr id="12" name="Line 16">
            <a:extLst>
              <a:ext uri="{FF2B5EF4-FFF2-40B4-BE49-F238E27FC236}">
                <a16:creationId xmlns:a16="http://schemas.microsoft.com/office/drawing/2014/main" id="{6722FFCC-86B4-7F43-B624-EE67840425E3}"/>
              </a:ext>
            </a:extLst>
          </p:cNvPr>
          <p:cNvSpPr>
            <a:spLocks noChangeShapeType="1"/>
          </p:cNvSpPr>
          <p:nvPr/>
        </p:nvSpPr>
        <p:spPr bwMode="auto">
          <a:xfrm>
            <a:off x="1773460" y="3024442"/>
            <a:ext cx="865188" cy="0"/>
          </a:xfrm>
          <a:prstGeom prst="line">
            <a:avLst/>
          </a:prstGeom>
          <a:noFill/>
          <a:ln w="349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ES"/>
          </a:p>
        </p:txBody>
      </p:sp>
      <p:sp>
        <p:nvSpPr>
          <p:cNvPr id="13" name="Line 18">
            <a:extLst>
              <a:ext uri="{FF2B5EF4-FFF2-40B4-BE49-F238E27FC236}">
                <a16:creationId xmlns:a16="http://schemas.microsoft.com/office/drawing/2014/main" id="{50843671-12E3-FF43-BBF1-86A9E52EA6AE}"/>
              </a:ext>
            </a:extLst>
          </p:cNvPr>
          <p:cNvSpPr>
            <a:spLocks noChangeShapeType="1"/>
          </p:cNvSpPr>
          <p:nvPr/>
        </p:nvSpPr>
        <p:spPr bwMode="auto">
          <a:xfrm>
            <a:off x="2638648" y="3024442"/>
            <a:ext cx="503238" cy="503238"/>
          </a:xfrm>
          <a:prstGeom prst="line">
            <a:avLst/>
          </a:prstGeom>
          <a:noFill/>
          <a:ln w="22225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ES"/>
          </a:p>
        </p:txBody>
      </p:sp>
      <p:sp>
        <p:nvSpPr>
          <p:cNvPr id="14" name="Line 19">
            <a:extLst>
              <a:ext uri="{FF2B5EF4-FFF2-40B4-BE49-F238E27FC236}">
                <a16:creationId xmlns:a16="http://schemas.microsoft.com/office/drawing/2014/main" id="{261E2C41-6AD2-FB46-84CB-CDF98F64A953}"/>
              </a:ext>
            </a:extLst>
          </p:cNvPr>
          <p:cNvSpPr>
            <a:spLocks noChangeShapeType="1"/>
          </p:cNvSpPr>
          <p:nvPr/>
        </p:nvSpPr>
        <p:spPr bwMode="auto">
          <a:xfrm>
            <a:off x="3141885" y="3529267"/>
            <a:ext cx="865188" cy="0"/>
          </a:xfrm>
          <a:prstGeom prst="line">
            <a:avLst/>
          </a:prstGeom>
          <a:noFill/>
          <a:ln w="349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ES"/>
          </a:p>
        </p:txBody>
      </p:sp>
      <p:sp>
        <p:nvSpPr>
          <p:cNvPr id="15" name="Line 20">
            <a:extLst>
              <a:ext uri="{FF2B5EF4-FFF2-40B4-BE49-F238E27FC236}">
                <a16:creationId xmlns:a16="http://schemas.microsoft.com/office/drawing/2014/main" id="{1B508007-ED77-F34B-92CA-9BCE7A3CD90F}"/>
              </a:ext>
            </a:extLst>
          </p:cNvPr>
          <p:cNvSpPr>
            <a:spLocks noChangeShapeType="1"/>
          </p:cNvSpPr>
          <p:nvPr/>
        </p:nvSpPr>
        <p:spPr bwMode="auto">
          <a:xfrm>
            <a:off x="3140298" y="4392867"/>
            <a:ext cx="865188" cy="0"/>
          </a:xfrm>
          <a:prstGeom prst="line">
            <a:avLst/>
          </a:prstGeom>
          <a:noFill/>
          <a:ln w="349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ES"/>
          </a:p>
        </p:txBody>
      </p:sp>
      <p:sp>
        <p:nvSpPr>
          <p:cNvPr id="16" name="Line 21">
            <a:extLst>
              <a:ext uri="{FF2B5EF4-FFF2-40B4-BE49-F238E27FC236}">
                <a16:creationId xmlns:a16="http://schemas.microsoft.com/office/drawing/2014/main" id="{26EFC262-08B4-9846-9B19-0B383B47B9BD}"/>
              </a:ext>
            </a:extLst>
          </p:cNvPr>
          <p:cNvSpPr>
            <a:spLocks noChangeShapeType="1"/>
          </p:cNvSpPr>
          <p:nvPr/>
        </p:nvSpPr>
        <p:spPr bwMode="auto">
          <a:xfrm>
            <a:off x="3140298" y="4753230"/>
            <a:ext cx="865188" cy="0"/>
          </a:xfrm>
          <a:prstGeom prst="line">
            <a:avLst/>
          </a:prstGeom>
          <a:noFill/>
          <a:ln w="349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ES"/>
          </a:p>
        </p:txBody>
      </p:sp>
      <p:sp>
        <p:nvSpPr>
          <p:cNvPr id="17" name="Text Box 22">
            <a:extLst>
              <a:ext uri="{FF2B5EF4-FFF2-40B4-BE49-F238E27FC236}">
                <a16:creationId xmlns:a16="http://schemas.microsoft.com/office/drawing/2014/main" id="{FA0795AE-7991-6A48-A5BC-AE7E479F8A4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75060" y="3024442"/>
            <a:ext cx="6905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GB" altLang="en-ES" b="1" baseline="30000">
                <a:solidFill>
                  <a:srgbClr val="000000"/>
                </a:solidFill>
              </a:rPr>
              <a:t>24</a:t>
            </a:r>
            <a:r>
              <a:rPr lang="en-GB" altLang="en-ES" b="1">
                <a:solidFill>
                  <a:srgbClr val="000000"/>
                </a:solidFill>
              </a:rPr>
              <a:t>Na</a:t>
            </a:r>
          </a:p>
        </p:txBody>
      </p:sp>
      <p:sp>
        <p:nvSpPr>
          <p:cNvPr id="18" name="Line 24">
            <a:extLst>
              <a:ext uri="{FF2B5EF4-FFF2-40B4-BE49-F238E27FC236}">
                <a16:creationId xmlns:a16="http://schemas.microsoft.com/office/drawing/2014/main" id="{3CBAFBFC-22AE-AB4E-8D24-2253661A4373}"/>
              </a:ext>
            </a:extLst>
          </p:cNvPr>
          <p:cNvSpPr>
            <a:spLocks noChangeShapeType="1"/>
          </p:cNvSpPr>
          <p:nvPr/>
        </p:nvSpPr>
        <p:spPr bwMode="auto">
          <a:xfrm>
            <a:off x="3214910" y="3530855"/>
            <a:ext cx="0" cy="862013"/>
          </a:xfrm>
          <a:prstGeom prst="line">
            <a:avLst/>
          </a:prstGeom>
          <a:noFill/>
          <a:ln w="22225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ES"/>
          </a:p>
        </p:txBody>
      </p:sp>
      <p:sp>
        <p:nvSpPr>
          <p:cNvPr id="19" name="Line 25">
            <a:extLst>
              <a:ext uri="{FF2B5EF4-FFF2-40B4-BE49-F238E27FC236}">
                <a16:creationId xmlns:a16="http://schemas.microsoft.com/office/drawing/2014/main" id="{8C755AEF-655F-3341-9F05-2EBC1EA3E175}"/>
              </a:ext>
            </a:extLst>
          </p:cNvPr>
          <p:cNvSpPr>
            <a:spLocks noChangeShapeType="1"/>
          </p:cNvSpPr>
          <p:nvPr/>
        </p:nvSpPr>
        <p:spPr bwMode="auto">
          <a:xfrm>
            <a:off x="3357785" y="4392867"/>
            <a:ext cx="0" cy="360363"/>
          </a:xfrm>
          <a:prstGeom prst="line">
            <a:avLst/>
          </a:prstGeom>
          <a:noFill/>
          <a:ln w="22225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ES"/>
          </a:p>
        </p:txBody>
      </p:sp>
      <p:sp>
        <p:nvSpPr>
          <p:cNvPr id="20" name="Text Box 26">
            <a:extLst>
              <a:ext uri="{FF2B5EF4-FFF2-40B4-BE49-F238E27FC236}">
                <a16:creationId xmlns:a16="http://schemas.microsoft.com/office/drawing/2014/main" id="{BDACDEFC-FC46-D24D-BD93-F227802323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78448" y="3240342"/>
            <a:ext cx="5715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GB" altLang="en-ES" sz="1400" dirty="0">
                <a:solidFill>
                  <a:srgbClr val="000000"/>
                </a:solidFill>
              </a:rPr>
              <a:t>4123</a:t>
            </a:r>
          </a:p>
        </p:txBody>
      </p:sp>
      <p:sp>
        <p:nvSpPr>
          <p:cNvPr id="21" name="Text Box 26">
            <a:extLst>
              <a:ext uri="{FF2B5EF4-FFF2-40B4-BE49-F238E27FC236}">
                <a16:creationId xmlns:a16="http://schemas.microsoft.com/office/drawing/2014/main" id="{2837A17C-2E4D-FD40-9CAA-0531304C3AFC}"/>
              </a:ext>
            </a:extLst>
          </p:cNvPr>
          <p:cNvSpPr txBox="1">
            <a:spLocks noChangeArrowheads="1"/>
          </p:cNvSpPr>
          <p:nvPr/>
        </p:nvSpPr>
        <p:spPr bwMode="auto">
          <a:xfrm rot="19247226">
            <a:off x="4177183" y="1332385"/>
            <a:ext cx="571500" cy="304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GB" altLang="en-ES" sz="1400" dirty="0">
                <a:solidFill>
                  <a:srgbClr val="000000"/>
                </a:solidFill>
              </a:rPr>
              <a:t>4123</a:t>
            </a:r>
          </a:p>
        </p:txBody>
      </p:sp>
      <p:sp>
        <p:nvSpPr>
          <p:cNvPr id="22" name="Text Box 27">
            <a:extLst>
              <a:ext uri="{FF2B5EF4-FFF2-40B4-BE49-F238E27FC236}">
                <a16:creationId xmlns:a16="http://schemas.microsoft.com/office/drawing/2014/main" id="{00D6E7B6-6FFB-9149-BF8E-86DA84E613EE}"/>
              </a:ext>
            </a:extLst>
          </p:cNvPr>
          <p:cNvSpPr txBox="1">
            <a:spLocks noChangeArrowheads="1"/>
          </p:cNvSpPr>
          <p:nvPr/>
        </p:nvSpPr>
        <p:spPr bwMode="auto">
          <a:xfrm rot="19204114">
            <a:off x="1731424" y="1610026"/>
            <a:ext cx="5715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GB" altLang="en-ES" sz="1400" dirty="0">
                <a:solidFill>
                  <a:srgbClr val="000000"/>
                </a:solidFill>
              </a:rPr>
              <a:t>1369</a:t>
            </a:r>
          </a:p>
        </p:txBody>
      </p:sp>
      <p:sp>
        <p:nvSpPr>
          <p:cNvPr id="23" name="Text Box 30">
            <a:extLst>
              <a:ext uri="{FF2B5EF4-FFF2-40B4-BE49-F238E27FC236}">
                <a16:creationId xmlns:a16="http://schemas.microsoft.com/office/drawing/2014/main" id="{006E1BC0-9380-FA4C-8695-767750BF9168}"/>
              </a:ext>
            </a:extLst>
          </p:cNvPr>
          <p:cNvSpPr txBox="1">
            <a:spLocks noChangeArrowheads="1"/>
          </p:cNvSpPr>
          <p:nvPr/>
        </p:nvSpPr>
        <p:spPr bwMode="auto">
          <a:xfrm rot="18990679">
            <a:off x="2906174" y="1820026"/>
            <a:ext cx="5715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GB" altLang="en-ES" sz="1400" dirty="0">
                <a:solidFill>
                  <a:srgbClr val="000000"/>
                </a:solidFill>
              </a:rPr>
              <a:t>2754</a:t>
            </a:r>
          </a:p>
        </p:txBody>
      </p:sp>
      <p:sp>
        <p:nvSpPr>
          <p:cNvPr id="24" name="Text Box 30">
            <a:extLst>
              <a:ext uri="{FF2B5EF4-FFF2-40B4-BE49-F238E27FC236}">
                <a16:creationId xmlns:a16="http://schemas.microsoft.com/office/drawing/2014/main" id="{782BA13C-19C1-5E4E-B8C8-673BDA3D9369}"/>
              </a:ext>
            </a:extLst>
          </p:cNvPr>
          <p:cNvSpPr txBox="1">
            <a:spLocks noChangeArrowheads="1"/>
          </p:cNvSpPr>
          <p:nvPr/>
        </p:nvSpPr>
        <p:spPr bwMode="auto">
          <a:xfrm rot="18990679">
            <a:off x="5148485" y="2905091"/>
            <a:ext cx="550151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GB" altLang="en-ES" sz="1400" dirty="0">
                <a:solidFill>
                  <a:srgbClr val="000000"/>
                </a:solidFill>
              </a:rPr>
              <a:t>5235</a:t>
            </a:r>
          </a:p>
        </p:txBody>
      </p:sp>
      <p:sp>
        <p:nvSpPr>
          <p:cNvPr id="27" name="Slide Number Placeholder 26">
            <a:extLst>
              <a:ext uri="{FF2B5EF4-FFF2-40B4-BE49-F238E27FC236}">
                <a16:creationId xmlns:a16="http://schemas.microsoft.com/office/drawing/2014/main" id="{78EA6C09-7A09-0642-8A0E-2E97D3DDB6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01CF3-9A77-AD40-9036-BD8253FC537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23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28" name="Date Placeholder 27">
            <a:extLst>
              <a:ext uri="{FF2B5EF4-FFF2-40B4-BE49-F238E27FC236}">
                <a16:creationId xmlns:a16="http://schemas.microsoft.com/office/drawing/2014/main" id="{E4E67005-0E86-BD4B-B850-B1DA457438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1234F-D255-A546-9A9E-A74BEB3F3221}" type="datetime1">
              <a:rPr lang="es-ES_tradnl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8/11/22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29" name="Footer Placeholder 28">
            <a:extLst>
              <a:ext uri="{FF2B5EF4-FFF2-40B4-BE49-F238E27FC236}">
                <a16:creationId xmlns:a16="http://schemas.microsoft.com/office/drawing/2014/main" id="{52DF3CB6-F780-4D43-BA3D-84769C61B0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>
                <a:solidFill>
                  <a:prstClr val="black">
                    <a:tint val="75000"/>
                  </a:prstClr>
                </a:solidFill>
                <a:latin typeface="Calibri"/>
              </a:rPr>
              <a:t>E. Nácher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12546095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Ultra-low EC decay and </a:t>
            </a:r>
            <a:r>
              <a:rPr lang="en-US" dirty="0" err="1"/>
              <a:t>m</a:t>
            </a:r>
            <a:r>
              <a:rPr lang="en-US" baseline="-25000" dirty="0" err="1">
                <a:latin typeface="Symbol" pitchFamily="2" charset="2"/>
              </a:rPr>
              <a:t>n</a:t>
            </a:r>
            <a:endParaRPr lang="en-US" baseline="-25000" dirty="0">
              <a:latin typeface="Symbol" pitchFamily="2" charset="2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4295EDD-E80E-D149-9DF2-F2778B5561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98467"/>
            <a:ext cx="9144000" cy="4344195"/>
          </a:xfrm>
          <a:prstGeom prst="rect">
            <a:avLst/>
          </a:prstGeom>
        </p:spPr>
      </p:pic>
      <p:sp>
        <p:nvSpPr>
          <p:cNvPr id="25" name="CuadroTexto 8">
            <a:extLst>
              <a:ext uri="{FF2B5EF4-FFF2-40B4-BE49-F238E27FC236}">
                <a16:creationId xmlns:a16="http://schemas.microsoft.com/office/drawing/2014/main" id="{25750651-6E1E-6B46-80E8-688D27EF24ED}"/>
              </a:ext>
            </a:extLst>
          </p:cNvPr>
          <p:cNvSpPr txBox="1"/>
          <p:nvPr/>
        </p:nvSpPr>
        <p:spPr>
          <a:xfrm>
            <a:off x="478664" y="5733256"/>
            <a:ext cx="844942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200" dirty="0">
                <a:latin typeface="Calibri" panose="020F0502020204030204" pitchFamily="34" charset="0"/>
                <a:cs typeface="Calibri" panose="020F0502020204030204" pitchFamily="34" charset="0"/>
              </a:rPr>
              <a:t>EC</a:t>
            </a:r>
            <a:r>
              <a:rPr lang="en-US" sz="2200" dirty="0"/>
              <a:t>-decay of </a:t>
            </a:r>
            <a:r>
              <a:rPr lang="en-US" sz="2200" baseline="30000" dirty="0"/>
              <a:t>163</a:t>
            </a:r>
            <a:r>
              <a:rPr lang="en-US" sz="2200" dirty="0"/>
              <a:t>Ho: calorimetric measurement, distortion at the endpoint</a:t>
            </a:r>
          </a:p>
          <a:p>
            <a:r>
              <a:rPr lang="en-US" sz="2200" dirty="0"/>
              <a:t>Ultra-low Q-value decay: 2.6 keV (400 eV in our case </a:t>
            </a:r>
            <a:r>
              <a:rPr lang="en-US" sz="2200" baseline="30000" dirty="0"/>
              <a:t>77</a:t>
            </a:r>
            <a:r>
              <a:rPr lang="en-US" sz="2200" dirty="0"/>
              <a:t>Br) </a:t>
            </a:r>
          </a:p>
        </p:txBody>
      </p:sp>
      <p:sp>
        <p:nvSpPr>
          <p:cNvPr id="29" name="Slide Number Placeholder 28">
            <a:extLst>
              <a:ext uri="{FF2B5EF4-FFF2-40B4-BE49-F238E27FC236}">
                <a16:creationId xmlns:a16="http://schemas.microsoft.com/office/drawing/2014/main" id="{BFA89AC4-93F8-5F49-8A02-FF6496FE5F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01CF3-9A77-AD40-9036-BD8253FC537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0" name="Date Placeholder 29">
            <a:extLst>
              <a:ext uri="{FF2B5EF4-FFF2-40B4-BE49-F238E27FC236}">
                <a16:creationId xmlns:a16="http://schemas.microsoft.com/office/drawing/2014/main" id="{BB08E912-25C7-D947-85EB-DCF244FB84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2EED4-BB72-F84C-8A7C-438F305FF4E1}" type="datetime1">
              <a:rPr lang="es-ES_tradnl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8/11/22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1" name="Footer Placeholder 30">
            <a:extLst>
              <a:ext uri="{FF2B5EF4-FFF2-40B4-BE49-F238E27FC236}">
                <a16:creationId xmlns:a16="http://schemas.microsoft.com/office/drawing/2014/main" id="{24F54463-7875-BE42-B28B-EBE053ED5E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>
                <a:solidFill>
                  <a:prstClr val="black">
                    <a:tint val="75000"/>
                  </a:prstClr>
                </a:solidFill>
                <a:latin typeface="Calibri"/>
              </a:rPr>
              <a:t>E. Nácher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85846176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Ultra-low EC decay and </a:t>
            </a:r>
            <a:r>
              <a:rPr lang="en-US" dirty="0" err="1"/>
              <a:t>m</a:t>
            </a:r>
            <a:r>
              <a:rPr lang="en-US" baseline="-25000" dirty="0" err="1">
                <a:latin typeface="Symbol" pitchFamily="2" charset="2"/>
              </a:rPr>
              <a:t>n</a:t>
            </a:r>
            <a:endParaRPr lang="en-US" baseline="-25000" dirty="0">
              <a:latin typeface="Symbol" pitchFamily="2" charset="2"/>
            </a:endParaRPr>
          </a:p>
        </p:txBody>
      </p:sp>
      <p:sp>
        <p:nvSpPr>
          <p:cNvPr id="25" name="CuadroTexto 8">
            <a:extLst>
              <a:ext uri="{FF2B5EF4-FFF2-40B4-BE49-F238E27FC236}">
                <a16:creationId xmlns:a16="http://schemas.microsoft.com/office/drawing/2014/main" id="{25750651-6E1E-6B46-80E8-688D27EF24ED}"/>
              </a:ext>
            </a:extLst>
          </p:cNvPr>
          <p:cNvSpPr txBox="1"/>
          <p:nvPr/>
        </p:nvSpPr>
        <p:spPr>
          <a:xfrm>
            <a:off x="478664" y="5580854"/>
            <a:ext cx="866533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200" dirty="0">
                <a:latin typeface="Symbol" pitchFamily="2" charset="2"/>
                <a:cs typeface="Calibri" panose="020F0502020204030204" pitchFamily="34" charset="0"/>
              </a:rPr>
              <a:t>b</a:t>
            </a:r>
            <a:r>
              <a:rPr lang="en-US" sz="2200" dirty="0"/>
              <a:t>-decay of </a:t>
            </a:r>
            <a:r>
              <a:rPr lang="en-US" sz="2200" baseline="30000" dirty="0"/>
              <a:t>115</a:t>
            </a:r>
            <a:r>
              <a:rPr lang="en-US" sz="2200" dirty="0"/>
              <a:t>In: </a:t>
            </a:r>
            <a:r>
              <a:rPr lang="en-US" sz="2200" dirty="0" err="1"/>
              <a:t>b.r.</a:t>
            </a:r>
            <a:r>
              <a:rPr lang="en-US" sz="2200" dirty="0"/>
              <a:t> ~ 1e-2</a:t>
            </a:r>
          </a:p>
          <a:p>
            <a:r>
              <a:rPr lang="en-US" sz="2200" dirty="0"/>
              <a:t>Ultra-low Q-value decay: 120 eV!!  (400 eV in our case </a:t>
            </a:r>
            <a:r>
              <a:rPr lang="en-US" sz="2200" baseline="30000" dirty="0"/>
              <a:t>77</a:t>
            </a:r>
            <a:r>
              <a:rPr lang="en-US" sz="2200" dirty="0"/>
              <a:t>Br)</a:t>
            </a:r>
          </a:p>
          <a:p>
            <a:r>
              <a:rPr lang="en-US" sz="2200" dirty="0"/>
              <a:t>f(Z=53, Q-E=10 keV) = 1.5e-5              f(Z=35, Q-E=10 keV) = 6.2e-6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3E78F87-0411-C447-949A-E097C2BB3D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1589" y="1623865"/>
            <a:ext cx="5709018" cy="3917953"/>
          </a:xfrm>
          <a:prstGeom prst="rect">
            <a:avLst/>
          </a:prstGeom>
        </p:spPr>
      </p:pic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9ABC546-CB39-FC4B-8320-A2294E73BD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01CF3-9A77-AD40-9036-BD8253FC537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913323F0-0E7A-A241-9BD4-292B4E2E09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7326A-F99E-F347-AF02-019E48CF19C1}" type="datetime1">
              <a:rPr lang="es-ES_tradnl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8/11/22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2FA50E3D-DD00-E143-B83B-DBBAAD8003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>
                <a:solidFill>
                  <a:prstClr val="black">
                    <a:tint val="75000"/>
                  </a:prstClr>
                </a:solidFill>
                <a:latin typeface="Calibri"/>
              </a:rPr>
              <a:t>E. Nácher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1503477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A83C2D26-C87E-B749-B896-276318F372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1398"/>
            <a:ext cx="8229600" cy="1143000"/>
          </a:xfrm>
        </p:spPr>
        <p:txBody>
          <a:bodyPr/>
          <a:lstStyle/>
          <a:p>
            <a:r>
              <a:rPr lang="en-ES" dirty="0"/>
              <a:t>RIPLE-3 calc…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E5C8E04-B469-8C44-9BB3-93B317A7EA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66809"/>
            <a:ext cx="9144000" cy="2052228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C2E167A6-0046-1F41-8717-E1CA6E052D9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96693" y="3699164"/>
            <a:ext cx="3378729" cy="30211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38317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experimental technique</a:t>
            </a:r>
          </a:p>
        </p:txBody>
      </p:sp>
      <p:cxnSp>
        <p:nvCxnSpPr>
          <p:cNvPr id="8" name="Conector recto 6"/>
          <p:cNvCxnSpPr/>
          <p:nvPr/>
        </p:nvCxnSpPr>
        <p:spPr>
          <a:xfrm>
            <a:off x="134677" y="2492896"/>
            <a:ext cx="1026160" cy="0"/>
          </a:xfrm>
          <a:prstGeom prst="line">
            <a:avLst/>
          </a:prstGeom>
          <a:ln w="38100" cmpd="sng">
            <a:solidFill>
              <a:srgbClr val="292934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Conector recto 12"/>
          <p:cNvCxnSpPr/>
          <p:nvPr/>
        </p:nvCxnSpPr>
        <p:spPr>
          <a:xfrm>
            <a:off x="2483768" y="4898992"/>
            <a:ext cx="1026160" cy="0"/>
          </a:xfrm>
          <a:prstGeom prst="line">
            <a:avLst/>
          </a:prstGeom>
          <a:ln w="38100" cmpd="sng">
            <a:solidFill>
              <a:srgbClr val="292934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Conector recto 13"/>
          <p:cNvCxnSpPr/>
          <p:nvPr/>
        </p:nvCxnSpPr>
        <p:spPr>
          <a:xfrm>
            <a:off x="2483768" y="4591652"/>
            <a:ext cx="1026160" cy="0"/>
          </a:xfrm>
          <a:prstGeom prst="line">
            <a:avLst/>
          </a:prstGeom>
          <a:ln w="12700" cmpd="sng">
            <a:solidFill>
              <a:schemeClr val="tx1">
                <a:lumMod val="90000"/>
                <a:lumOff val="1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Conector recto 14"/>
          <p:cNvCxnSpPr/>
          <p:nvPr/>
        </p:nvCxnSpPr>
        <p:spPr>
          <a:xfrm>
            <a:off x="2483768" y="4378292"/>
            <a:ext cx="1026160" cy="0"/>
          </a:xfrm>
          <a:prstGeom prst="line">
            <a:avLst/>
          </a:prstGeom>
          <a:ln w="12700" cmpd="sng">
            <a:solidFill>
              <a:schemeClr val="tx1">
                <a:lumMod val="90000"/>
                <a:lumOff val="1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Conector recto 17"/>
          <p:cNvCxnSpPr/>
          <p:nvPr/>
        </p:nvCxnSpPr>
        <p:spPr>
          <a:xfrm>
            <a:off x="2483768" y="4073492"/>
            <a:ext cx="1026160" cy="0"/>
          </a:xfrm>
          <a:prstGeom prst="line">
            <a:avLst/>
          </a:prstGeom>
          <a:ln w="12700" cmpd="sng">
            <a:solidFill>
              <a:schemeClr val="tx1">
                <a:lumMod val="90000"/>
                <a:lumOff val="1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Conector recto 18"/>
          <p:cNvCxnSpPr/>
          <p:nvPr/>
        </p:nvCxnSpPr>
        <p:spPr>
          <a:xfrm>
            <a:off x="2483768" y="4246212"/>
            <a:ext cx="1026160" cy="0"/>
          </a:xfrm>
          <a:prstGeom prst="line">
            <a:avLst/>
          </a:prstGeom>
          <a:ln w="12700" cmpd="sng">
            <a:solidFill>
              <a:schemeClr val="tx1">
                <a:lumMod val="90000"/>
                <a:lumOff val="1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Conector recto 19"/>
          <p:cNvCxnSpPr/>
          <p:nvPr/>
        </p:nvCxnSpPr>
        <p:spPr>
          <a:xfrm>
            <a:off x="2483768" y="4159217"/>
            <a:ext cx="1026160" cy="0"/>
          </a:xfrm>
          <a:prstGeom prst="line">
            <a:avLst/>
          </a:prstGeom>
          <a:ln w="12700" cmpd="sng">
            <a:solidFill>
              <a:schemeClr val="tx1">
                <a:lumMod val="90000"/>
                <a:lumOff val="1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Conector recto 20"/>
          <p:cNvCxnSpPr/>
          <p:nvPr/>
        </p:nvCxnSpPr>
        <p:spPr>
          <a:xfrm>
            <a:off x="2483768" y="4009245"/>
            <a:ext cx="1026160" cy="0"/>
          </a:xfrm>
          <a:prstGeom prst="line">
            <a:avLst/>
          </a:prstGeom>
          <a:ln w="12700" cmpd="sng">
            <a:solidFill>
              <a:schemeClr val="tx1">
                <a:lumMod val="90000"/>
                <a:lumOff val="1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Conector recto 21"/>
          <p:cNvCxnSpPr/>
          <p:nvPr/>
        </p:nvCxnSpPr>
        <p:spPr>
          <a:xfrm>
            <a:off x="2483768" y="3967416"/>
            <a:ext cx="1026160" cy="0"/>
          </a:xfrm>
          <a:prstGeom prst="line">
            <a:avLst/>
          </a:prstGeom>
          <a:ln w="12700" cmpd="sng">
            <a:solidFill>
              <a:schemeClr val="tx1">
                <a:lumMod val="90000"/>
                <a:lumOff val="1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Conector recto 22"/>
          <p:cNvCxnSpPr/>
          <p:nvPr/>
        </p:nvCxnSpPr>
        <p:spPr>
          <a:xfrm>
            <a:off x="2483768" y="3933056"/>
            <a:ext cx="1026160" cy="0"/>
          </a:xfrm>
          <a:prstGeom prst="line">
            <a:avLst/>
          </a:prstGeom>
          <a:ln w="12700" cmpd="sng">
            <a:solidFill>
              <a:schemeClr val="tx1">
                <a:lumMod val="90000"/>
                <a:lumOff val="1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Rectángulo 23"/>
          <p:cNvSpPr/>
          <p:nvPr/>
        </p:nvSpPr>
        <p:spPr>
          <a:xfrm>
            <a:off x="2483768" y="2492896"/>
            <a:ext cx="1026160" cy="1409212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Forma libre 25"/>
          <p:cNvSpPr/>
          <p:nvPr/>
        </p:nvSpPr>
        <p:spPr>
          <a:xfrm>
            <a:off x="2608110" y="2501061"/>
            <a:ext cx="838310" cy="1943100"/>
          </a:xfrm>
          <a:custGeom>
            <a:avLst/>
            <a:gdLst>
              <a:gd name="connsiteX0" fmla="*/ 43520 w 647380"/>
              <a:gd name="connsiteY0" fmla="*/ 0 h 1840302"/>
              <a:gd name="connsiteX1" fmla="*/ 163332 w 647380"/>
              <a:gd name="connsiteY1" fmla="*/ 62302 h 1840302"/>
              <a:gd name="connsiteX2" fmla="*/ 177709 w 647380"/>
              <a:gd name="connsiteY2" fmla="*/ 230038 h 1840302"/>
              <a:gd name="connsiteX3" fmla="*/ 647370 w 647380"/>
              <a:gd name="connsiteY3" fmla="*/ 321094 h 1840302"/>
              <a:gd name="connsiteX4" fmla="*/ 192087 w 647380"/>
              <a:gd name="connsiteY4" fmla="*/ 316302 h 1840302"/>
              <a:gd name="connsiteX5" fmla="*/ 302313 w 647380"/>
              <a:gd name="connsiteY5" fmla="*/ 369019 h 1840302"/>
              <a:gd name="connsiteX6" fmla="*/ 29143 w 647380"/>
              <a:gd name="connsiteY6" fmla="*/ 392981 h 1840302"/>
              <a:gd name="connsiteX7" fmla="*/ 9973 w 647380"/>
              <a:gd name="connsiteY7" fmla="*/ 627811 h 1840302"/>
              <a:gd name="connsiteX8" fmla="*/ 48313 w 647380"/>
              <a:gd name="connsiteY8" fmla="*/ 1840302 h 1840302"/>
              <a:gd name="connsiteX0" fmla="*/ 43132 w 646992"/>
              <a:gd name="connsiteY0" fmla="*/ 0 h 1849887"/>
              <a:gd name="connsiteX1" fmla="*/ 162944 w 646992"/>
              <a:gd name="connsiteY1" fmla="*/ 62302 h 1849887"/>
              <a:gd name="connsiteX2" fmla="*/ 177321 w 646992"/>
              <a:gd name="connsiteY2" fmla="*/ 230038 h 1849887"/>
              <a:gd name="connsiteX3" fmla="*/ 646982 w 646992"/>
              <a:gd name="connsiteY3" fmla="*/ 321094 h 1849887"/>
              <a:gd name="connsiteX4" fmla="*/ 191699 w 646992"/>
              <a:gd name="connsiteY4" fmla="*/ 316302 h 1849887"/>
              <a:gd name="connsiteX5" fmla="*/ 301925 w 646992"/>
              <a:gd name="connsiteY5" fmla="*/ 369019 h 1849887"/>
              <a:gd name="connsiteX6" fmla="*/ 28755 w 646992"/>
              <a:gd name="connsiteY6" fmla="*/ 392981 h 1849887"/>
              <a:gd name="connsiteX7" fmla="*/ 9585 w 646992"/>
              <a:gd name="connsiteY7" fmla="*/ 627811 h 1849887"/>
              <a:gd name="connsiteX8" fmla="*/ 0 w 646992"/>
              <a:gd name="connsiteY8" fmla="*/ 1849887 h 1849887"/>
              <a:gd name="connsiteX0" fmla="*/ 43132 w 646992"/>
              <a:gd name="connsiteY0" fmla="*/ 0 h 1849887"/>
              <a:gd name="connsiteX1" fmla="*/ 162944 w 646992"/>
              <a:gd name="connsiteY1" fmla="*/ 62302 h 1849887"/>
              <a:gd name="connsiteX2" fmla="*/ 177321 w 646992"/>
              <a:gd name="connsiteY2" fmla="*/ 230038 h 1849887"/>
              <a:gd name="connsiteX3" fmla="*/ 646982 w 646992"/>
              <a:gd name="connsiteY3" fmla="*/ 321094 h 1849887"/>
              <a:gd name="connsiteX4" fmla="*/ 191699 w 646992"/>
              <a:gd name="connsiteY4" fmla="*/ 316302 h 1849887"/>
              <a:gd name="connsiteX5" fmla="*/ 301925 w 646992"/>
              <a:gd name="connsiteY5" fmla="*/ 369019 h 1849887"/>
              <a:gd name="connsiteX6" fmla="*/ 52717 w 646992"/>
              <a:gd name="connsiteY6" fmla="*/ 488830 h 1849887"/>
              <a:gd name="connsiteX7" fmla="*/ 9585 w 646992"/>
              <a:gd name="connsiteY7" fmla="*/ 627811 h 1849887"/>
              <a:gd name="connsiteX8" fmla="*/ 0 w 646992"/>
              <a:gd name="connsiteY8" fmla="*/ 1849887 h 1849887"/>
              <a:gd name="connsiteX0" fmla="*/ 55096 w 658956"/>
              <a:gd name="connsiteY0" fmla="*/ 0 h 1849887"/>
              <a:gd name="connsiteX1" fmla="*/ 174908 w 658956"/>
              <a:gd name="connsiteY1" fmla="*/ 62302 h 1849887"/>
              <a:gd name="connsiteX2" fmla="*/ 189285 w 658956"/>
              <a:gd name="connsiteY2" fmla="*/ 230038 h 1849887"/>
              <a:gd name="connsiteX3" fmla="*/ 658946 w 658956"/>
              <a:gd name="connsiteY3" fmla="*/ 321094 h 1849887"/>
              <a:gd name="connsiteX4" fmla="*/ 203663 w 658956"/>
              <a:gd name="connsiteY4" fmla="*/ 316302 h 1849887"/>
              <a:gd name="connsiteX5" fmla="*/ 313889 w 658956"/>
              <a:gd name="connsiteY5" fmla="*/ 369019 h 1849887"/>
              <a:gd name="connsiteX6" fmla="*/ 64681 w 658956"/>
              <a:gd name="connsiteY6" fmla="*/ 488830 h 1849887"/>
              <a:gd name="connsiteX7" fmla="*/ 2379 w 658956"/>
              <a:gd name="connsiteY7" fmla="*/ 1030377 h 1849887"/>
              <a:gd name="connsiteX8" fmla="*/ 11964 w 658956"/>
              <a:gd name="connsiteY8" fmla="*/ 1849887 h 1849887"/>
              <a:gd name="connsiteX0" fmla="*/ 44038 w 647898"/>
              <a:gd name="connsiteY0" fmla="*/ 0 h 1849887"/>
              <a:gd name="connsiteX1" fmla="*/ 163850 w 647898"/>
              <a:gd name="connsiteY1" fmla="*/ 62302 h 1849887"/>
              <a:gd name="connsiteX2" fmla="*/ 178227 w 647898"/>
              <a:gd name="connsiteY2" fmla="*/ 230038 h 1849887"/>
              <a:gd name="connsiteX3" fmla="*/ 647888 w 647898"/>
              <a:gd name="connsiteY3" fmla="*/ 321094 h 1849887"/>
              <a:gd name="connsiteX4" fmla="*/ 192605 w 647898"/>
              <a:gd name="connsiteY4" fmla="*/ 316302 h 1849887"/>
              <a:gd name="connsiteX5" fmla="*/ 302831 w 647898"/>
              <a:gd name="connsiteY5" fmla="*/ 369019 h 1849887"/>
              <a:gd name="connsiteX6" fmla="*/ 53623 w 647898"/>
              <a:gd name="connsiteY6" fmla="*/ 488830 h 1849887"/>
              <a:gd name="connsiteX7" fmla="*/ 5698 w 647898"/>
              <a:gd name="connsiteY7" fmla="*/ 1063924 h 1849887"/>
              <a:gd name="connsiteX8" fmla="*/ 906 w 647898"/>
              <a:gd name="connsiteY8" fmla="*/ 1849887 h 1849887"/>
              <a:gd name="connsiteX0" fmla="*/ 56485 w 660345"/>
              <a:gd name="connsiteY0" fmla="*/ 0 h 1849887"/>
              <a:gd name="connsiteX1" fmla="*/ 176297 w 660345"/>
              <a:gd name="connsiteY1" fmla="*/ 62302 h 1849887"/>
              <a:gd name="connsiteX2" fmla="*/ 190674 w 660345"/>
              <a:gd name="connsiteY2" fmla="*/ 230038 h 1849887"/>
              <a:gd name="connsiteX3" fmla="*/ 660335 w 660345"/>
              <a:gd name="connsiteY3" fmla="*/ 321094 h 1849887"/>
              <a:gd name="connsiteX4" fmla="*/ 205052 w 660345"/>
              <a:gd name="connsiteY4" fmla="*/ 316302 h 1849887"/>
              <a:gd name="connsiteX5" fmla="*/ 315278 w 660345"/>
              <a:gd name="connsiteY5" fmla="*/ 369019 h 1849887"/>
              <a:gd name="connsiteX6" fmla="*/ 22938 w 660345"/>
              <a:gd name="connsiteY6" fmla="*/ 805132 h 1849887"/>
              <a:gd name="connsiteX7" fmla="*/ 18145 w 660345"/>
              <a:gd name="connsiteY7" fmla="*/ 1063924 h 1849887"/>
              <a:gd name="connsiteX8" fmla="*/ 13353 w 660345"/>
              <a:gd name="connsiteY8" fmla="*/ 1849887 h 1849887"/>
              <a:gd name="connsiteX0" fmla="*/ 43172 w 647032"/>
              <a:gd name="connsiteY0" fmla="*/ 0 h 1849887"/>
              <a:gd name="connsiteX1" fmla="*/ 162984 w 647032"/>
              <a:gd name="connsiteY1" fmla="*/ 62302 h 1849887"/>
              <a:gd name="connsiteX2" fmla="*/ 177361 w 647032"/>
              <a:gd name="connsiteY2" fmla="*/ 230038 h 1849887"/>
              <a:gd name="connsiteX3" fmla="*/ 647022 w 647032"/>
              <a:gd name="connsiteY3" fmla="*/ 321094 h 1849887"/>
              <a:gd name="connsiteX4" fmla="*/ 191739 w 647032"/>
              <a:gd name="connsiteY4" fmla="*/ 316302 h 1849887"/>
              <a:gd name="connsiteX5" fmla="*/ 301965 w 647032"/>
              <a:gd name="connsiteY5" fmla="*/ 369019 h 1849887"/>
              <a:gd name="connsiteX6" fmla="*/ 33587 w 647032"/>
              <a:gd name="connsiteY6" fmla="*/ 805132 h 1849887"/>
              <a:gd name="connsiteX7" fmla="*/ 4832 w 647032"/>
              <a:gd name="connsiteY7" fmla="*/ 1063924 h 1849887"/>
              <a:gd name="connsiteX8" fmla="*/ 40 w 647032"/>
              <a:gd name="connsiteY8" fmla="*/ 1849887 h 1849887"/>
              <a:gd name="connsiteX0" fmla="*/ 43172 w 647033"/>
              <a:gd name="connsiteY0" fmla="*/ 0 h 1849887"/>
              <a:gd name="connsiteX1" fmla="*/ 162984 w 647033"/>
              <a:gd name="connsiteY1" fmla="*/ 62302 h 1849887"/>
              <a:gd name="connsiteX2" fmla="*/ 177361 w 647033"/>
              <a:gd name="connsiteY2" fmla="*/ 230038 h 1849887"/>
              <a:gd name="connsiteX3" fmla="*/ 647022 w 647033"/>
              <a:gd name="connsiteY3" fmla="*/ 321094 h 1849887"/>
              <a:gd name="connsiteX4" fmla="*/ 191739 w 647033"/>
              <a:gd name="connsiteY4" fmla="*/ 316302 h 1849887"/>
              <a:gd name="connsiteX5" fmla="*/ 206116 w 647033"/>
              <a:gd name="connsiteY5" fmla="*/ 642189 h 1849887"/>
              <a:gd name="connsiteX6" fmla="*/ 33587 w 647033"/>
              <a:gd name="connsiteY6" fmla="*/ 805132 h 1849887"/>
              <a:gd name="connsiteX7" fmla="*/ 4832 w 647033"/>
              <a:gd name="connsiteY7" fmla="*/ 1063924 h 1849887"/>
              <a:gd name="connsiteX8" fmla="*/ 40 w 647033"/>
              <a:gd name="connsiteY8" fmla="*/ 1849887 h 1849887"/>
              <a:gd name="connsiteX0" fmla="*/ 43172 w 647026"/>
              <a:gd name="connsiteY0" fmla="*/ 0 h 1849887"/>
              <a:gd name="connsiteX1" fmla="*/ 162984 w 647026"/>
              <a:gd name="connsiteY1" fmla="*/ 62302 h 1849887"/>
              <a:gd name="connsiteX2" fmla="*/ 177361 w 647026"/>
              <a:gd name="connsiteY2" fmla="*/ 230038 h 1849887"/>
              <a:gd name="connsiteX3" fmla="*/ 647022 w 647026"/>
              <a:gd name="connsiteY3" fmla="*/ 321094 h 1849887"/>
              <a:gd name="connsiteX4" fmla="*/ 167776 w 647026"/>
              <a:gd name="connsiteY4" fmla="*/ 570302 h 1849887"/>
              <a:gd name="connsiteX5" fmla="*/ 206116 w 647026"/>
              <a:gd name="connsiteY5" fmla="*/ 642189 h 1849887"/>
              <a:gd name="connsiteX6" fmla="*/ 33587 w 647026"/>
              <a:gd name="connsiteY6" fmla="*/ 805132 h 1849887"/>
              <a:gd name="connsiteX7" fmla="*/ 4832 w 647026"/>
              <a:gd name="connsiteY7" fmla="*/ 1063924 h 1849887"/>
              <a:gd name="connsiteX8" fmla="*/ 40 w 647026"/>
              <a:gd name="connsiteY8" fmla="*/ 1849887 h 1849887"/>
              <a:gd name="connsiteX0" fmla="*/ 43172 w 532009"/>
              <a:gd name="connsiteY0" fmla="*/ 0 h 1849887"/>
              <a:gd name="connsiteX1" fmla="*/ 162984 w 532009"/>
              <a:gd name="connsiteY1" fmla="*/ 62302 h 1849887"/>
              <a:gd name="connsiteX2" fmla="*/ 177361 w 532009"/>
              <a:gd name="connsiteY2" fmla="*/ 230038 h 1849887"/>
              <a:gd name="connsiteX3" fmla="*/ 532003 w 532009"/>
              <a:gd name="connsiteY3" fmla="*/ 479245 h 1849887"/>
              <a:gd name="connsiteX4" fmla="*/ 167776 w 532009"/>
              <a:gd name="connsiteY4" fmla="*/ 570302 h 1849887"/>
              <a:gd name="connsiteX5" fmla="*/ 206116 w 532009"/>
              <a:gd name="connsiteY5" fmla="*/ 642189 h 1849887"/>
              <a:gd name="connsiteX6" fmla="*/ 33587 w 532009"/>
              <a:gd name="connsiteY6" fmla="*/ 805132 h 1849887"/>
              <a:gd name="connsiteX7" fmla="*/ 4832 w 532009"/>
              <a:gd name="connsiteY7" fmla="*/ 1063924 h 1849887"/>
              <a:gd name="connsiteX8" fmla="*/ 40 w 532009"/>
              <a:gd name="connsiteY8" fmla="*/ 1849887 h 1849887"/>
              <a:gd name="connsiteX0" fmla="*/ 43172 w 532004"/>
              <a:gd name="connsiteY0" fmla="*/ 0 h 1849887"/>
              <a:gd name="connsiteX1" fmla="*/ 162984 w 532004"/>
              <a:gd name="connsiteY1" fmla="*/ 62302 h 1849887"/>
              <a:gd name="connsiteX2" fmla="*/ 172568 w 532004"/>
              <a:gd name="connsiteY2" fmla="*/ 397774 h 1849887"/>
              <a:gd name="connsiteX3" fmla="*/ 532003 w 532004"/>
              <a:gd name="connsiteY3" fmla="*/ 479245 h 1849887"/>
              <a:gd name="connsiteX4" fmla="*/ 167776 w 532004"/>
              <a:gd name="connsiteY4" fmla="*/ 570302 h 1849887"/>
              <a:gd name="connsiteX5" fmla="*/ 206116 w 532004"/>
              <a:gd name="connsiteY5" fmla="*/ 642189 h 1849887"/>
              <a:gd name="connsiteX6" fmla="*/ 33587 w 532004"/>
              <a:gd name="connsiteY6" fmla="*/ 805132 h 1849887"/>
              <a:gd name="connsiteX7" fmla="*/ 4832 w 532004"/>
              <a:gd name="connsiteY7" fmla="*/ 1063924 h 1849887"/>
              <a:gd name="connsiteX8" fmla="*/ 40 w 532004"/>
              <a:gd name="connsiteY8" fmla="*/ 1849887 h 1849887"/>
              <a:gd name="connsiteX0" fmla="*/ 0 w 570304"/>
              <a:gd name="connsiteY0" fmla="*/ 0 h 1854679"/>
              <a:gd name="connsiteX1" fmla="*/ 201284 w 570304"/>
              <a:gd name="connsiteY1" fmla="*/ 67094 h 1854679"/>
              <a:gd name="connsiteX2" fmla="*/ 210868 w 570304"/>
              <a:gd name="connsiteY2" fmla="*/ 402566 h 1854679"/>
              <a:gd name="connsiteX3" fmla="*/ 570303 w 570304"/>
              <a:gd name="connsiteY3" fmla="*/ 484037 h 1854679"/>
              <a:gd name="connsiteX4" fmla="*/ 206076 w 570304"/>
              <a:gd name="connsiteY4" fmla="*/ 575094 h 1854679"/>
              <a:gd name="connsiteX5" fmla="*/ 244416 w 570304"/>
              <a:gd name="connsiteY5" fmla="*/ 646981 h 1854679"/>
              <a:gd name="connsiteX6" fmla="*/ 71887 w 570304"/>
              <a:gd name="connsiteY6" fmla="*/ 809924 h 1854679"/>
              <a:gd name="connsiteX7" fmla="*/ 43132 w 570304"/>
              <a:gd name="connsiteY7" fmla="*/ 1068716 h 1854679"/>
              <a:gd name="connsiteX8" fmla="*/ 38340 w 570304"/>
              <a:gd name="connsiteY8" fmla="*/ 1854679 h 1854679"/>
              <a:gd name="connsiteX0" fmla="*/ 0 w 551134"/>
              <a:gd name="connsiteY0" fmla="*/ 0 h 1849887"/>
              <a:gd name="connsiteX1" fmla="*/ 182114 w 551134"/>
              <a:gd name="connsiteY1" fmla="*/ 62302 h 1849887"/>
              <a:gd name="connsiteX2" fmla="*/ 191698 w 551134"/>
              <a:gd name="connsiteY2" fmla="*/ 397774 h 1849887"/>
              <a:gd name="connsiteX3" fmla="*/ 551133 w 551134"/>
              <a:gd name="connsiteY3" fmla="*/ 479245 h 1849887"/>
              <a:gd name="connsiteX4" fmla="*/ 186906 w 551134"/>
              <a:gd name="connsiteY4" fmla="*/ 570302 h 1849887"/>
              <a:gd name="connsiteX5" fmla="*/ 225246 w 551134"/>
              <a:gd name="connsiteY5" fmla="*/ 642189 h 1849887"/>
              <a:gd name="connsiteX6" fmla="*/ 52717 w 551134"/>
              <a:gd name="connsiteY6" fmla="*/ 805132 h 1849887"/>
              <a:gd name="connsiteX7" fmla="*/ 23962 w 551134"/>
              <a:gd name="connsiteY7" fmla="*/ 1063924 h 1849887"/>
              <a:gd name="connsiteX8" fmla="*/ 19170 w 551134"/>
              <a:gd name="connsiteY8" fmla="*/ 1849887 h 1849887"/>
              <a:gd name="connsiteX0" fmla="*/ 40 w 532004"/>
              <a:gd name="connsiteY0" fmla="*/ 0 h 1840302"/>
              <a:gd name="connsiteX1" fmla="*/ 162984 w 532004"/>
              <a:gd name="connsiteY1" fmla="*/ 52717 h 1840302"/>
              <a:gd name="connsiteX2" fmla="*/ 172568 w 532004"/>
              <a:gd name="connsiteY2" fmla="*/ 388189 h 1840302"/>
              <a:gd name="connsiteX3" fmla="*/ 532003 w 532004"/>
              <a:gd name="connsiteY3" fmla="*/ 469660 h 1840302"/>
              <a:gd name="connsiteX4" fmla="*/ 167776 w 532004"/>
              <a:gd name="connsiteY4" fmla="*/ 560717 h 1840302"/>
              <a:gd name="connsiteX5" fmla="*/ 206116 w 532004"/>
              <a:gd name="connsiteY5" fmla="*/ 632604 h 1840302"/>
              <a:gd name="connsiteX6" fmla="*/ 33587 w 532004"/>
              <a:gd name="connsiteY6" fmla="*/ 795547 h 1840302"/>
              <a:gd name="connsiteX7" fmla="*/ 4832 w 532004"/>
              <a:gd name="connsiteY7" fmla="*/ 1054339 h 1840302"/>
              <a:gd name="connsiteX8" fmla="*/ 40 w 532004"/>
              <a:gd name="connsiteY8" fmla="*/ 1840302 h 1840302"/>
              <a:gd name="connsiteX0" fmla="*/ 40 w 532004"/>
              <a:gd name="connsiteY0" fmla="*/ 0 h 1840302"/>
              <a:gd name="connsiteX1" fmla="*/ 100682 w 532004"/>
              <a:gd name="connsiteY1" fmla="*/ 84489 h 1840302"/>
              <a:gd name="connsiteX2" fmla="*/ 172568 w 532004"/>
              <a:gd name="connsiteY2" fmla="*/ 388189 h 1840302"/>
              <a:gd name="connsiteX3" fmla="*/ 532003 w 532004"/>
              <a:gd name="connsiteY3" fmla="*/ 469660 h 1840302"/>
              <a:gd name="connsiteX4" fmla="*/ 167776 w 532004"/>
              <a:gd name="connsiteY4" fmla="*/ 560717 h 1840302"/>
              <a:gd name="connsiteX5" fmla="*/ 206116 w 532004"/>
              <a:gd name="connsiteY5" fmla="*/ 632604 h 1840302"/>
              <a:gd name="connsiteX6" fmla="*/ 33587 w 532004"/>
              <a:gd name="connsiteY6" fmla="*/ 795547 h 1840302"/>
              <a:gd name="connsiteX7" fmla="*/ 4832 w 532004"/>
              <a:gd name="connsiteY7" fmla="*/ 1054339 h 1840302"/>
              <a:gd name="connsiteX8" fmla="*/ 40 w 532004"/>
              <a:gd name="connsiteY8" fmla="*/ 1840302 h 1840302"/>
              <a:gd name="connsiteX0" fmla="*/ 40 w 532098"/>
              <a:gd name="connsiteY0" fmla="*/ 0 h 1840302"/>
              <a:gd name="connsiteX1" fmla="*/ 100682 w 532098"/>
              <a:gd name="connsiteY1" fmla="*/ 84489 h 1840302"/>
              <a:gd name="connsiteX2" fmla="*/ 129436 w 532098"/>
              <a:gd name="connsiteY2" fmla="*/ 392728 h 1840302"/>
              <a:gd name="connsiteX3" fmla="*/ 532003 w 532098"/>
              <a:gd name="connsiteY3" fmla="*/ 469660 h 1840302"/>
              <a:gd name="connsiteX4" fmla="*/ 167776 w 532098"/>
              <a:gd name="connsiteY4" fmla="*/ 560717 h 1840302"/>
              <a:gd name="connsiteX5" fmla="*/ 206116 w 532098"/>
              <a:gd name="connsiteY5" fmla="*/ 632604 h 1840302"/>
              <a:gd name="connsiteX6" fmla="*/ 33587 w 532098"/>
              <a:gd name="connsiteY6" fmla="*/ 795547 h 1840302"/>
              <a:gd name="connsiteX7" fmla="*/ 4832 w 532098"/>
              <a:gd name="connsiteY7" fmla="*/ 1054339 h 1840302"/>
              <a:gd name="connsiteX8" fmla="*/ 40 w 532098"/>
              <a:gd name="connsiteY8" fmla="*/ 1840302 h 1840302"/>
              <a:gd name="connsiteX0" fmla="*/ 40 w 532418"/>
              <a:gd name="connsiteY0" fmla="*/ 0 h 1840302"/>
              <a:gd name="connsiteX1" fmla="*/ 100682 w 532418"/>
              <a:gd name="connsiteY1" fmla="*/ 84489 h 1840302"/>
              <a:gd name="connsiteX2" fmla="*/ 86304 w 532418"/>
              <a:gd name="connsiteY2" fmla="*/ 392728 h 1840302"/>
              <a:gd name="connsiteX3" fmla="*/ 532003 w 532418"/>
              <a:gd name="connsiteY3" fmla="*/ 469660 h 1840302"/>
              <a:gd name="connsiteX4" fmla="*/ 167776 w 532418"/>
              <a:gd name="connsiteY4" fmla="*/ 560717 h 1840302"/>
              <a:gd name="connsiteX5" fmla="*/ 206116 w 532418"/>
              <a:gd name="connsiteY5" fmla="*/ 632604 h 1840302"/>
              <a:gd name="connsiteX6" fmla="*/ 33587 w 532418"/>
              <a:gd name="connsiteY6" fmla="*/ 795547 h 1840302"/>
              <a:gd name="connsiteX7" fmla="*/ 4832 w 532418"/>
              <a:gd name="connsiteY7" fmla="*/ 1054339 h 1840302"/>
              <a:gd name="connsiteX8" fmla="*/ 40 w 532418"/>
              <a:gd name="connsiteY8" fmla="*/ 1840302 h 1840302"/>
              <a:gd name="connsiteX0" fmla="*/ 40 w 532418"/>
              <a:gd name="connsiteY0" fmla="*/ 0 h 1840302"/>
              <a:gd name="connsiteX1" fmla="*/ 47965 w 532418"/>
              <a:gd name="connsiteY1" fmla="*/ 84489 h 1840302"/>
              <a:gd name="connsiteX2" fmla="*/ 86304 w 532418"/>
              <a:gd name="connsiteY2" fmla="*/ 392728 h 1840302"/>
              <a:gd name="connsiteX3" fmla="*/ 532003 w 532418"/>
              <a:gd name="connsiteY3" fmla="*/ 469660 h 1840302"/>
              <a:gd name="connsiteX4" fmla="*/ 167776 w 532418"/>
              <a:gd name="connsiteY4" fmla="*/ 560717 h 1840302"/>
              <a:gd name="connsiteX5" fmla="*/ 206116 w 532418"/>
              <a:gd name="connsiteY5" fmla="*/ 632604 h 1840302"/>
              <a:gd name="connsiteX6" fmla="*/ 33587 w 532418"/>
              <a:gd name="connsiteY6" fmla="*/ 795547 h 1840302"/>
              <a:gd name="connsiteX7" fmla="*/ 4832 w 532418"/>
              <a:gd name="connsiteY7" fmla="*/ 1054339 h 1840302"/>
              <a:gd name="connsiteX8" fmla="*/ 40 w 532418"/>
              <a:gd name="connsiteY8" fmla="*/ 1840302 h 1840302"/>
              <a:gd name="connsiteX0" fmla="*/ 40 w 532418"/>
              <a:gd name="connsiteY0" fmla="*/ 0 h 1840302"/>
              <a:gd name="connsiteX1" fmla="*/ 47965 w 532418"/>
              <a:gd name="connsiteY1" fmla="*/ 84489 h 1840302"/>
              <a:gd name="connsiteX2" fmla="*/ 86304 w 532418"/>
              <a:gd name="connsiteY2" fmla="*/ 392728 h 1840302"/>
              <a:gd name="connsiteX3" fmla="*/ 532003 w 532418"/>
              <a:gd name="connsiteY3" fmla="*/ 469660 h 1840302"/>
              <a:gd name="connsiteX4" fmla="*/ 167776 w 532418"/>
              <a:gd name="connsiteY4" fmla="*/ 560717 h 1840302"/>
              <a:gd name="connsiteX5" fmla="*/ 206116 w 532418"/>
              <a:gd name="connsiteY5" fmla="*/ 632604 h 1840302"/>
              <a:gd name="connsiteX6" fmla="*/ 33587 w 532418"/>
              <a:gd name="connsiteY6" fmla="*/ 795547 h 1840302"/>
              <a:gd name="connsiteX7" fmla="*/ 4832 w 532418"/>
              <a:gd name="connsiteY7" fmla="*/ 1386882 h 1840302"/>
              <a:gd name="connsiteX8" fmla="*/ 40 w 532418"/>
              <a:gd name="connsiteY8" fmla="*/ 1840302 h 1840302"/>
              <a:gd name="connsiteX0" fmla="*/ 40 w 532418"/>
              <a:gd name="connsiteY0" fmla="*/ 0 h 1840302"/>
              <a:gd name="connsiteX1" fmla="*/ 47965 w 532418"/>
              <a:gd name="connsiteY1" fmla="*/ 84489 h 1840302"/>
              <a:gd name="connsiteX2" fmla="*/ 86304 w 532418"/>
              <a:gd name="connsiteY2" fmla="*/ 392728 h 1840302"/>
              <a:gd name="connsiteX3" fmla="*/ 532003 w 532418"/>
              <a:gd name="connsiteY3" fmla="*/ 469660 h 1840302"/>
              <a:gd name="connsiteX4" fmla="*/ 167776 w 532418"/>
              <a:gd name="connsiteY4" fmla="*/ 560717 h 1840302"/>
              <a:gd name="connsiteX5" fmla="*/ 206116 w 532418"/>
              <a:gd name="connsiteY5" fmla="*/ 632604 h 1840302"/>
              <a:gd name="connsiteX6" fmla="*/ 33587 w 532418"/>
              <a:gd name="connsiteY6" fmla="*/ 1149316 h 1840302"/>
              <a:gd name="connsiteX7" fmla="*/ 4832 w 532418"/>
              <a:gd name="connsiteY7" fmla="*/ 1386882 h 1840302"/>
              <a:gd name="connsiteX8" fmla="*/ 40 w 532418"/>
              <a:gd name="connsiteY8" fmla="*/ 1840302 h 1840302"/>
              <a:gd name="connsiteX0" fmla="*/ 40 w 532424"/>
              <a:gd name="connsiteY0" fmla="*/ 0 h 1840302"/>
              <a:gd name="connsiteX1" fmla="*/ 47965 w 532424"/>
              <a:gd name="connsiteY1" fmla="*/ 84489 h 1840302"/>
              <a:gd name="connsiteX2" fmla="*/ 86304 w 532424"/>
              <a:gd name="connsiteY2" fmla="*/ 392728 h 1840302"/>
              <a:gd name="connsiteX3" fmla="*/ 532003 w 532424"/>
              <a:gd name="connsiteY3" fmla="*/ 469660 h 1840302"/>
              <a:gd name="connsiteX4" fmla="*/ 167776 w 532424"/>
              <a:gd name="connsiteY4" fmla="*/ 560717 h 1840302"/>
              <a:gd name="connsiteX5" fmla="*/ 176234 w 532424"/>
              <a:gd name="connsiteY5" fmla="*/ 986373 h 1840302"/>
              <a:gd name="connsiteX6" fmla="*/ 33587 w 532424"/>
              <a:gd name="connsiteY6" fmla="*/ 1149316 h 1840302"/>
              <a:gd name="connsiteX7" fmla="*/ 4832 w 532424"/>
              <a:gd name="connsiteY7" fmla="*/ 1386882 h 1840302"/>
              <a:gd name="connsiteX8" fmla="*/ 40 w 532424"/>
              <a:gd name="connsiteY8" fmla="*/ 1840302 h 1840302"/>
              <a:gd name="connsiteX0" fmla="*/ 40 w 532424"/>
              <a:gd name="connsiteY0" fmla="*/ 0 h 1840302"/>
              <a:gd name="connsiteX1" fmla="*/ 47965 w 532424"/>
              <a:gd name="connsiteY1" fmla="*/ 84489 h 1840302"/>
              <a:gd name="connsiteX2" fmla="*/ 86304 w 532424"/>
              <a:gd name="connsiteY2" fmla="*/ 392728 h 1840302"/>
              <a:gd name="connsiteX3" fmla="*/ 532003 w 532424"/>
              <a:gd name="connsiteY3" fmla="*/ 469660 h 1840302"/>
              <a:gd name="connsiteX4" fmla="*/ 167776 w 532424"/>
              <a:gd name="connsiteY4" fmla="*/ 879108 h 1840302"/>
              <a:gd name="connsiteX5" fmla="*/ 176234 w 532424"/>
              <a:gd name="connsiteY5" fmla="*/ 986373 h 1840302"/>
              <a:gd name="connsiteX6" fmla="*/ 33587 w 532424"/>
              <a:gd name="connsiteY6" fmla="*/ 1149316 h 1840302"/>
              <a:gd name="connsiteX7" fmla="*/ 4832 w 532424"/>
              <a:gd name="connsiteY7" fmla="*/ 1386882 h 1840302"/>
              <a:gd name="connsiteX8" fmla="*/ 40 w 532424"/>
              <a:gd name="connsiteY8" fmla="*/ 1840302 h 1840302"/>
              <a:gd name="connsiteX0" fmla="*/ 40 w 532424"/>
              <a:gd name="connsiteY0" fmla="*/ 0 h 1840302"/>
              <a:gd name="connsiteX1" fmla="*/ 47965 w 532424"/>
              <a:gd name="connsiteY1" fmla="*/ 84489 h 1840302"/>
              <a:gd name="connsiteX2" fmla="*/ 86304 w 532424"/>
              <a:gd name="connsiteY2" fmla="*/ 392728 h 1840302"/>
              <a:gd name="connsiteX3" fmla="*/ 532003 w 532424"/>
              <a:gd name="connsiteY3" fmla="*/ 731449 h 1840302"/>
              <a:gd name="connsiteX4" fmla="*/ 167776 w 532424"/>
              <a:gd name="connsiteY4" fmla="*/ 879108 h 1840302"/>
              <a:gd name="connsiteX5" fmla="*/ 176234 w 532424"/>
              <a:gd name="connsiteY5" fmla="*/ 986373 h 1840302"/>
              <a:gd name="connsiteX6" fmla="*/ 33587 w 532424"/>
              <a:gd name="connsiteY6" fmla="*/ 1149316 h 1840302"/>
              <a:gd name="connsiteX7" fmla="*/ 4832 w 532424"/>
              <a:gd name="connsiteY7" fmla="*/ 1386882 h 1840302"/>
              <a:gd name="connsiteX8" fmla="*/ 40 w 532424"/>
              <a:gd name="connsiteY8" fmla="*/ 1840302 h 1840302"/>
              <a:gd name="connsiteX0" fmla="*/ 40 w 532130"/>
              <a:gd name="connsiteY0" fmla="*/ 0 h 1840302"/>
              <a:gd name="connsiteX1" fmla="*/ 47965 w 532130"/>
              <a:gd name="connsiteY1" fmla="*/ 84489 h 1840302"/>
              <a:gd name="connsiteX2" fmla="*/ 123657 w 532130"/>
              <a:gd name="connsiteY2" fmla="*/ 640367 h 1840302"/>
              <a:gd name="connsiteX3" fmla="*/ 532003 w 532130"/>
              <a:gd name="connsiteY3" fmla="*/ 731449 h 1840302"/>
              <a:gd name="connsiteX4" fmla="*/ 167776 w 532130"/>
              <a:gd name="connsiteY4" fmla="*/ 879108 h 1840302"/>
              <a:gd name="connsiteX5" fmla="*/ 176234 w 532130"/>
              <a:gd name="connsiteY5" fmla="*/ 986373 h 1840302"/>
              <a:gd name="connsiteX6" fmla="*/ 33587 w 532130"/>
              <a:gd name="connsiteY6" fmla="*/ 1149316 h 1840302"/>
              <a:gd name="connsiteX7" fmla="*/ 4832 w 532130"/>
              <a:gd name="connsiteY7" fmla="*/ 1386882 h 1840302"/>
              <a:gd name="connsiteX8" fmla="*/ 40 w 532130"/>
              <a:gd name="connsiteY8" fmla="*/ 1840302 h 1840302"/>
              <a:gd name="connsiteX0" fmla="*/ 40 w 517194"/>
              <a:gd name="connsiteY0" fmla="*/ 0 h 1840302"/>
              <a:gd name="connsiteX1" fmla="*/ 47965 w 517194"/>
              <a:gd name="connsiteY1" fmla="*/ 84489 h 1840302"/>
              <a:gd name="connsiteX2" fmla="*/ 123657 w 517194"/>
              <a:gd name="connsiteY2" fmla="*/ 640367 h 1840302"/>
              <a:gd name="connsiteX3" fmla="*/ 517062 w 517194"/>
              <a:gd name="connsiteY3" fmla="*/ 795127 h 1840302"/>
              <a:gd name="connsiteX4" fmla="*/ 167776 w 517194"/>
              <a:gd name="connsiteY4" fmla="*/ 879108 h 1840302"/>
              <a:gd name="connsiteX5" fmla="*/ 176234 w 517194"/>
              <a:gd name="connsiteY5" fmla="*/ 986373 h 1840302"/>
              <a:gd name="connsiteX6" fmla="*/ 33587 w 517194"/>
              <a:gd name="connsiteY6" fmla="*/ 1149316 h 1840302"/>
              <a:gd name="connsiteX7" fmla="*/ 4832 w 517194"/>
              <a:gd name="connsiteY7" fmla="*/ 1386882 h 1840302"/>
              <a:gd name="connsiteX8" fmla="*/ 40 w 517194"/>
              <a:gd name="connsiteY8" fmla="*/ 1840302 h 1840302"/>
              <a:gd name="connsiteX0" fmla="*/ 40 w 517358"/>
              <a:gd name="connsiteY0" fmla="*/ 0 h 1840302"/>
              <a:gd name="connsiteX1" fmla="*/ 47965 w 517358"/>
              <a:gd name="connsiteY1" fmla="*/ 84489 h 1840302"/>
              <a:gd name="connsiteX2" fmla="*/ 101245 w 517358"/>
              <a:gd name="connsiteY2" fmla="*/ 640368 h 1840302"/>
              <a:gd name="connsiteX3" fmla="*/ 517062 w 517358"/>
              <a:gd name="connsiteY3" fmla="*/ 795127 h 1840302"/>
              <a:gd name="connsiteX4" fmla="*/ 167776 w 517358"/>
              <a:gd name="connsiteY4" fmla="*/ 879108 h 1840302"/>
              <a:gd name="connsiteX5" fmla="*/ 176234 w 517358"/>
              <a:gd name="connsiteY5" fmla="*/ 986373 h 1840302"/>
              <a:gd name="connsiteX6" fmla="*/ 33587 w 517358"/>
              <a:gd name="connsiteY6" fmla="*/ 1149316 h 1840302"/>
              <a:gd name="connsiteX7" fmla="*/ 4832 w 517358"/>
              <a:gd name="connsiteY7" fmla="*/ 1386882 h 1840302"/>
              <a:gd name="connsiteX8" fmla="*/ 40 w 517358"/>
              <a:gd name="connsiteY8" fmla="*/ 1840302 h 1840302"/>
              <a:gd name="connsiteX0" fmla="*/ 40 w 517457"/>
              <a:gd name="connsiteY0" fmla="*/ 0 h 1840302"/>
              <a:gd name="connsiteX1" fmla="*/ 47965 w 517457"/>
              <a:gd name="connsiteY1" fmla="*/ 84489 h 1840302"/>
              <a:gd name="connsiteX2" fmla="*/ 233050 w 517457"/>
              <a:gd name="connsiteY2" fmla="*/ 601359 h 1840302"/>
              <a:gd name="connsiteX3" fmla="*/ 517062 w 517457"/>
              <a:gd name="connsiteY3" fmla="*/ 795127 h 1840302"/>
              <a:gd name="connsiteX4" fmla="*/ 167776 w 517457"/>
              <a:gd name="connsiteY4" fmla="*/ 879108 h 1840302"/>
              <a:gd name="connsiteX5" fmla="*/ 176234 w 517457"/>
              <a:gd name="connsiteY5" fmla="*/ 986373 h 1840302"/>
              <a:gd name="connsiteX6" fmla="*/ 33587 w 517457"/>
              <a:gd name="connsiteY6" fmla="*/ 1149316 h 1840302"/>
              <a:gd name="connsiteX7" fmla="*/ 4832 w 517457"/>
              <a:gd name="connsiteY7" fmla="*/ 1386882 h 1840302"/>
              <a:gd name="connsiteX8" fmla="*/ 40 w 517457"/>
              <a:gd name="connsiteY8" fmla="*/ 1840302 h 1840302"/>
              <a:gd name="connsiteX0" fmla="*/ 40 w 838517"/>
              <a:gd name="connsiteY0" fmla="*/ 0 h 1840302"/>
              <a:gd name="connsiteX1" fmla="*/ 47965 w 838517"/>
              <a:gd name="connsiteY1" fmla="*/ 84489 h 1840302"/>
              <a:gd name="connsiteX2" fmla="*/ 233050 w 838517"/>
              <a:gd name="connsiteY2" fmla="*/ 601359 h 1840302"/>
              <a:gd name="connsiteX3" fmla="*/ 838337 w 838517"/>
              <a:gd name="connsiteY3" fmla="*/ 787325 h 1840302"/>
              <a:gd name="connsiteX4" fmla="*/ 167776 w 838517"/>
              <a:gd name="connsiteY4" fmla="*/ 879108 h 1840302"/>
              <a:gd name="connsiteX5" fmla="*/ 176234 w 838517"/>
              <a:gd name="connsiteY5" fmla="*/ 986373 h 1840302"/>
              <a:gd name="connsiteX6" fmla="*/ 33587 w 838517"/>
              <a:gd name="connsiteY6" fmla="*/ 1149316 h 1840302"/>
              <a:gd name="connsiteX7" fmla="*/ 4832 w 838517"/>
              <a:gd name="connsiteY7" fmla="*/ 1386882 h 1840302"/>
              <a:gd name="connsiteX8" fmla="*/ 40 w 838517"/>
              <a:gd name="connsiteY8" fmla="*/ 1840302 h 1840302"/>
              <a:gd name="connsiteX0" fmla="*/ 40 w 838517"/>
              <a:gd name="connsiteY0" fmla="*/ 0 h 1840302"/>
              <a:gd name="connsiteX1" fmla="*/ 47965 w 838517"/>
              <a:gd name="connsiteY1" fmla="*/ 84489 h 1840302"/>
              <a:gd name="connsiteX2" fmla="*/ 233050 w 838517"/>
              <a:gd name="connsiteY2" fmla="*/ 601359 h 1840302"/>
              <a:gd name="connsiteX3" fmla="*/ 838337 w 838517"/>
              <a:gd name="connsiteY3" fmla="*/ 787325 h 1840302"/>
              <a:gd name="connsiteX4" fmla="*/ 167776 w 838517"/>
              <a:gd name="connsiteY4" fmla="*/ 879108 h 1840302"/>
              <a:gd name="connsiteX5" fmla="*/ 242137 w 838517"/>
              <a:gd name="connsiteY5" fmla="*/ 1119008 h 1840302"/>
              <a:gd name="connsiteX6" fmla="*/ 33587 w 838517"/>
              <a:gd name="connsiteY6" fmla="*/ 1149316 h 1840302"/>
              <a:gd name="connsiteX7" fmla="*/ 4832 w 838517"/>
              <a:gd name="connsiteY7" fmla="*/ 1386882 h 1840302"/>
              <a:gd name="connsiteX8" fmla="*/ 40 w 838517"/>
              <a:gd name="connsiteY8" fmla="*/ 1840302 h 1840302"/>
              <a:gd name="connsiteX0" fmla="*/ 40 w 838658"/>
              <a:gd name="connsiteY0" fmla="*/ 0 h 1840302"/>
              <a:gd name="connsiteX1" fmla="*/ 47965 w 838658"/>
              <a:gd name="connsiteY1" fmla="*/ 84489 h 1840302"/>
              <a:gd name="connsiteX2" fmla="*/ 233050 w 838658"/>
              <a:gd name="connsiteY2" fmla="*/ 601359 h 1840302"/>
              <a:gd name="connsiteX3" fmla="*/ 838337 w 838658"/>
              <a:gd name="connsiteY3" fmla="*/ 787325 h 1840302"/>
              <a:gd name="connsiteX4" fmla="*/ 316057 w 838658"/>
              <a:gd name="connsiteY4" fmla="*/ 902514 h 1840302"/>
              <a:gd name="connsiteX5" fmla="*/ 242137 w 838658"/>
              <a:gd name="connsiteY5" fmla="*/ 1119008 h 1840302"/>
              <a:gd name="connsiteX6" fmla="*/ 33587 w 838658"/>
              <a:gd name="connsiteY6" fmla="*/ 1149316 h 1840302"/>
              <a:gd name="connsiteX7" fmla="*/ 4832 w 838658"/>
              <a:gd name="connsiteY7" fmla="*/ 1386882 h 1840302"/>
              <a:gd name="connsiteX8" fmla="*/ 40 w 838658"/>
              <a:gd name="connsiteY8" fmla="*/ 1840302 h 1840302"/>
              <a:gd name="connsiteX0" fmla="*/ 40 w 838658"/>
              <a:gd name="connsiteY0" fmla="*/ 0 h 1840302"/>
              <a:gd name="connsiteX1" fmla="*/ 47965 w 838658"/>
              <a:gd name="connsiteY1" fmla="*/ 84489 h 1840302"/>
              <a:gd name="connsiteX2" fmla="*/ 233050 w 838658"/>
              <a:gd name="connsiteY2" fmla="*/ 601359 h 1840302"/>
              <a:gd name="connsiteX3" fmla="*/ 838337 w 838658"/>
              <a:gd name="connsiteY3" fmla="*/ 787325 h 1840302"/>
              <a:gd name="connsiteX4" fmla="*/ 316057 w 838658"/>
              <a:gd name="connsiteY4" fmla="*/ 902514 h 1840302"/>
              <a:gd name="connsiteX5" fmla="*/ 242137 w 838658"/>
              <a:gd name="connsiteY5" fmla="*/ 1119008 h 1840302"/>
              <a:gd name="connsiteX6" fmla="*/ 25349 w 838658"/>
              <a:gd name="connsiteY6" fmla="*/ 1227337 h 1840302"/>
              <a:gd name="connsiteX7" fmla="*/ 4832 w 838658"/>
              <a:gd name="connsiteY7" fmla="*/ 1386882 h 1840302"/>
              <a:gd name="connsiteX8" fmla="*/ 40 w 838658"/>
              <a:gd name="connsiteY8" fmla="*/ 1840302 h 1840302"/>
              <a:gd name="connsiteX0" fmla="*/ 0 w 838618"/>
              <a:gd name="connsiteY0" fmla="*/ 0 h 1840302"/>
              <a:gd name="connsiteX1" fmla="*/ 47925 w 838618"/>
              <a:gd name="connsiteY1" fmla="*/ 84489 h 1840302"/>
              <a:gd name="connsiteX2" fmla="*/ 233010 w 838618"/>
              <a:gd name="connsiteY2" fmla="*/ 601359 h 1840302"/>
              <a:gd name="connsiteX3" fmla="*/ 838297 w 838618"/>
              <a:gd name="connsiteY3" fmla="*/ 787325 h 1840302"/>
              <a:gd name="connsiteX4" fmla="*/ 316017 w 838618"/>
              <a:gd name="connsiteY4" fmla="*/ 902514 h 1840302"/>
              <a:gd name="connsiteX5" fmla="*/ 242097 w 838618"/>
              <a:gd name="connsiteY5" fmla="*/ 1119008 h 1840302"/>
              <a:gd name="connsiteX6" fmla="*/ 25309 w 838618"/>
              <a:gd name="connsiteY6" fmla="*/ 1227337 h 1840302"/>
              <a:gd name="connsiteX7" fmla="*/ 21268 w 838618"/>
              <a:gd name="connsiteY7" fmla="*/ 1464903 h 1840302"/>
              <a:gd name="connsiteX8" fmla="*/ 0 w 838618"/>
              <a:gd name="connsiteY8" fmla="*/ 1840302 h 1840302"/>
              <a:gd name="connsiteX0" fmla="*/ 0 w 838618"/>
              <a:gd name="connsiteY0" fmla="*/ 0 h 1840302"/>
              <a:gd name="connsiteX1" fmla="*/ 47925 w 838618"/>
              <a:gd name="connsiteY1" fmla="*/ 84489 h 1840302"/>
              <a:gd name="connsiteX2" fmla="*/ 233010 w 838618"/>
              <a:gd name="connsiteY2" fmla="*/ 601359 h 1840302"/>
              <a:gd name="connsiteX3" fmla="*/ 838297 w 838618"/>
              <a:gd name="connsiteY3" fmla="*/ 787325 h 1840302"/>
              <a:gd name="connsiteX4" fmla="*/ 316017 w 838618"/>
              <a:gd name="connsiteY4" fmla="*/ 902514 h 1840302"/>
              <a:gd name="connsiteX5" fmla="*/ 242097 w 838618"/>
              <a:gd name="connsiteY5" fmla="*/ 1119008 h 1840302"/>
              <a:gd name="connsiteX6" fmla="*/ 41785 w 838618"/>
              <a:gd name="connsiteY6" fmla="*/ 1258545 h 1840302"/>
              <a:gd name="connsiteX7" fmla="*/ 21268 w 838618"/>
              <a:gd name="connsiteY7" fmla="*/ 1464903 h 1840302"/>
              <a:gd name="connsiteX8" fmla="*/ 0 w 838618"/>
              <a:gd name="connsiteY8" fmla="*/ 1840302 h 1840302"/>
              <a:gd name="connsiteX0" fmla="*/ 0 w 838618"/>
              <a:gd name="connsiteY0" fmla="*/ 0 h 1840302"/>
              <a:gd name="connsiteX1" fmla="*/ 47925 w 838618"/>
              <a:gd name="connsiteY1" fmla="*/ 84489 h 1840302"/>
              <a:gd name="connsiteX2" fmla="*/ 233010 w 838618"/>
              <a:gd name="connsiteY2" fmla="*/ 601359 h 1840302"/>
              <a:gd name="connsiteX3" fmla="*/ 838297 w 838618"/>
              <a:gd name="connsiteY3" fmla="*/ 787325 h 1840302"/>
              <a:gd name="connsiteX4" fmla="*/ 316017 w 838618"/>
              <a:gd name="connsiteY4" fmla="*/ 902514 h 1840302"/>
              <a:gd name="connsiteX5" fmla="*/ 242097 w 838618"/>
              <a:gd name="connsiteY5" fmla="*/ 1119008 h 1840302"/>
              <a:gd name="connsiteX6" fmla="*/ 41785 w 838618"/>
              <a:gd name="connsiteY6" fmla="*/ 1258545 h 1840302"/>
              <a:gd name="connsiteX7" fmla="*/ 95409 w 838618"/>
              <a:gd name="connsiteY7" fmla="*/ 1472706 h 1840302"/>
              <a:gd name="connsiteX8" fmla="*/ 0 w 838618"/>
              <a:gd name="connsiteY8" fmla="*/ 1840302 h 1840302"/>
              <a:gd name="connsiteX0" fmla="*/ 0 w 838618"/>
              <a:gd name="connsiteY0" fmla="*/ 0 h 1840302"/>
              <a:gd name="connsiteX1" fmla="*/ 47925 w 838618"/>
              <a:gd name="connsiteY1" fmla="*/ 84489 h 1840302"/>
              <a:gd name="connsiteX2" fmla="*/ 233010 w 838618"/>
              <a:gd name="connsiteY2" fmla="*/ 601359 h 1840302"/>
              <a:gd name="connsiteX3" fmla="*/ 838297 w 838618"/>
              <a:gd name="connsiteY3" fmla="*/ 787325 h 1840302"/>
              <a:gd name="connsiteX4" fmla="*/ 316017 w 838618"/>
              <a:gd name="connsiteY4" fmla="*/ 902514 h 1840302"/>
              <a:gd name="connsiteX5" fmla="*/ 242097 w 838618"/>
              <a:gd name="connsiteY5" fmla="*/ 1119008 h 1840302"/>
              <a:gd name="connsiteX6" fmla="*/ 82974 w 838618"/>
              <a:gd name="connsiteY6" fmla="*/ 1297555 h 1840302"/>
              <a:gd name="connsiteX7" fmla="*/ 95409 w 838618"/>
              <a:gd name="connsiteY7" fmla="*/ 1472706 h 1840302"/>
              <a:gd name="connsiteX8" fmla="*/ 0 w 838618"/>
              <a:gd name="connsiteY8" fmla="*/ 1840302 h 1840302"/>
              <a:gd name="connsiteX0" fmla="*/ 0 w 838618"/>
              <a:gd name="connsiteY0" fmla="*/ 0 h 1840302"/>
              <a:gd name="connsiteX1" fmla="*/ 47925 w 838618"/>
              <a:gd name="connsiteY1" fmla="*/ 84489 h 1840302"/>
              <a:gd name="connsiteX2" fmla="*/ 233010 w 838618"/>
              <a:gd name="connsiteY2" fmla="*/ 601359 h 1840302"/>
              <a:gd name="connsiteX3" fmla="*/ 838297 w 838618"/>
              <a:gd name="connsiteY3" fmla="*/ 787325 h 1840302"/>
              <a:gd name="connsiteX4" fmla="*/ 316017 w 838618"/>
              <a:gd name="connsiteY4" fmla="*/ 902514 h 1840302"/>
              <a:gd name="connsiteX5" fmla="*/ 242097 w 838618"/>
              <a:gd name="connsiteY5" fmla="*/ 1119008 h 1840302"/>
              <a:gd name="connsiteX6" fmla="*/ 82974 w 838618"/>
              <a:gd name="connsiteY6" fmla="*/ 1297555 h 1840302"/>
              <a:gd name="connsiteX7" fmla="*/ 54220 w 838618"/>
              <a:gd name="connsiteY7" fmla="*/ 1519518 h 1840302"/>
              <a:gd name="connsiteX8" fmla="*/ 0 w 838618"/>
              <a:gd name="connsiteY8" fmla="*/ 1840302 h 1840302"/>
              <a:gd name="connsiteX0" fmla="*/ 0 w 838618"/>
              <a:gd name="connsiteY0" fmla="*/ 0 h 1840302"/>
              <a:gd name="connsiteX1" fmla="*/ 105590 w 838618"/>
              <a:gd name="connsiteY1" fmla="*/ 185916 h 1840302"/>
              <a:gd name="connsiteX2" fmla="*/ 233010 w 838618"/>
              <a:gd name="connsiteY2" fmla="*/ 601359 h 1840302"/>
              <a:gd name="connsiteX3" fmla="*/ 838297 w 838618"/>
              <a:gd name="connsiteY3" fmla="*/ 787325 h 1840302"/>
              <a:gd name="connsiteX4" fmla="*/ 316017 w 838618"/>
              <a:gd name="connsiteY4" fmla="*/ 902514 h 1840302"/>
              <a:gd name="connsiteX5" fmla="*/ 242097 w 838618"/>
              <a:gd name="connsiteY5" fmla="*/ 1119008 h 1840302"/>
              <a:gd name="connsiteX6" fmla="*/ 82974 w 838618"/>
              <a:gd name="connsiteY6" fmla="*/ 1297555 h 1840302"/>
              <a:gd name="connsiteX7" fmla="*/ 54220 w 838618"/>
              <a:gd name="connsiteY7" fmla="*/ 1519518 h 1840302"/>
              <a:gd name="connsiteX8" fmla="*/ 0 w 838618"/>
              <a:gd name="connsiteY8" fmla="*/ 1840302 h 1840302"/>
              <a:gd name="connsiteX0" fmla="*/ 0 w 838310"/>
              <a:gd name="connsiteY0" fmla="*/ 0 h 1840302"/>
              <a:gd name="connsiteX1" fmla="*/ 105590 w 838310"/>
              <a:gd name="connsiteY1" fmla="*/ 185916 h 1840302"/>
              <a:gd name="connsiteX2" fmla="*/ 331864 w 838310"/>
              <a:gd name="connsiteY2" fmla="*/ 585756 h 1840302"/>
              <a:gd name="connsiteX3" fmla="*/ 838297 w 838310"/>
              <a:gd name="connsiteY3" fmla="*/ 787325 h 1840302"/>
              <a:gd name="connsiteX4" fmla="*/ 316017 w 838310"/>
              <a:gd name="connsiteY4" fmla="*/ 902514 h 1840302"/>
              <a:gd name="connsiteX5" fmla="*/ 242097 w 838310"/>
              <a:gd name="connsiteY5" fmla="*/ 1119008 h 1840302"/>
              <a:gd name="connsiteX6" fmla="*/ 82974 w 838310"/>
              <a:gd name="connsiteY6" fmla="*/ 1297555 h 1840302"/>
              <a:gd name="connsiteX7" fmla="*/ 54220 w 838310"/>
              <a:gd name="connsiteY7" fmla="*/ 1519518 h 1840302"/>
              <a:gd name="connsiteX8" fmla="*/ 0 w 838310"/>
              <a:gd name="connsiteY8" fmla="*/ 1840302 h 18403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38310" h="1840302">
                <a:moveTo>
                  <a:pt x="0" y="0"/>
                </a:moveTo>
                <a:cubicBezTo>
                  <a:pt x="48723" y="11981"/>
                  <a:pt x="50279" y="88290"/>
                  <a:pt x="105590" y="185916"/>
                </a:cubicBezTo>
                <a:cubicBezTo>
                  <a:pt x="160901" y="283542"/>
                  <a:pt x="209746" y="485521"/>
                  <a:pt x="331864" y="585756"/>
                </a:cubicBezTo>
                <a:cubicBezTo>
                  <a:pt x="453982" y="685991"/>
                  <a:pt x="840938" y="734532"/>
                  <a:pt x="838297" y="787325"/>
                </a:cubicBezTo>
                <a:cubicBezTo>
                  <a:pt x="835656" y="840118"/>
                  <a:pt x="415384" y="847234"/>
                  <a:pt x="316017" y="902514"/>
                </a:cubicBezTo>
                <a:cubicBezTo>
                  <a:pt x="216650" y="957795"/>
                  <a:pt x="280938" y="1053168"/>
                  <a:pt x="242097" y="1119008"/>
                </a:cubicBezTo>
                <a:cubicBezTo>
                  <a:pt x="203257" y="1184848"/>
                  <a:pt x="114287" y="1230803"/>
                  <a:pt x="82974" y="1297555"/>
                </a:cubicBezTo>
                <a:cubicBezTo>
                  <a:pt x="51661" y="1364307"/>
                  <a:pt x="59811" y="1404354"/>
                  <a:pt x="54220" y="1519518"/>
                </a:cubicBezTo>
                <a:cubicBezTo>
                  <a:pt x="48629" y="1634682"/>
                  <a:pt x="0" y="1840302"/>
                  <a:pt x="0" y="1840302"/>
                </a:cubicBezTo>
              </a:path>
            </a:pathLst>
          </a:cu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CuadroTexto 27"/>
          <p:cNvSpPr txBox="1"/>
          <p:nvPr/>
        </p:nvSpPr>
        <p:spPr>
          <a:xfrm>
            <a:off x="399262" y="2492897"/>
            <a:ext cx="4283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aseline="30000" dirty="0"/>
              <a:t>A</a:t>
            </a:r>
            <a:r>
              <a:rPr lang="en-US" dirty="0"/>
              <a:t>Z</a:t>
            </a:r>
          </a:p>
        </p:txBody>
      </p:sp>
      <p:sp>
        <p:nvSpPr>
          <p:cNvPr id="21" name="CuadroTexto 30"/>
          <p:cNvSpPr txBox="1"/>
          <p:nvPr/>
        </p:nvSpPr>
        <p:spPr>
          <a:xfrm>
            <a:off x="2618475" y="4898992"/>
            <a:ext cx="633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aseline="30000" dirty="0"/>
              <a:t>A</a:t>
            </a:r>
            <a:r>
              <a:rPr lang="en-US" dirty="0"/>
              <a:t>Z-1</a:t>
            </a:r>
          </a:p>
        </p:txBody>
      </p:sp>
      <p:cxnSp>
        <p:nvCxnSpPr>
          <p:cNvPr id="22" name="Conector recto de flecha 32"/>
          <p:cNvCxnSpPr/>
          <p:nvPr/>
        </p:nvCxnSpPr>
        <p:spPr>
          <a:xfrm>
            <a:off x="1160837" y="2492897"/>
            <a:ext cx="1383765" cy="576063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CuadroTexto 36"/>
          <p:cNvSpPr txBox="1"/>
          <p:nvPr/>
        </p:nvSpPr>
        <p:spPr>
          <a:xfrm>
            <a:off x="1824125" y="2452105"/>
            <a:ext cx="4029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>
                <a:solidFill>
                  <a:srgbClr val="FF0000"/>
                </a:solidFill>
                <a:latin typeface="Symbol" charset="2"/>
                <a:cs typeface="Symbol" charset="2"/>
              </a:rPr>
              <a:t>b</a:t>
            </a:r>
            <a:r>
              <a:rPr lang="en-US" baseline="30000" dirty="0">
                <a:solidFill>
                  <a:srgbClr val="FF0000"/>
                </a:solidFill>
              </a:rPr>
              <a:t>+</a:t>
            </a:r>
          </a:p>
        </p:txBody>
      </p:sp>
      <p:grpSp>
        <p:nvGrpSpPr>
          <p:cNvPr id="24" name="Group 23"/>
          <p:cNvGrpSpPr/>
          <p:nvPr/>
        </p:nvGrpSpPr>
        <p:grpSpPr>
          <a:xfrm>
            <a:off x="2699792" y="3197502"/>
            <a:ext cx="1068792" cy="1716718"/>
            <a:chOff x="2699792" y="3197502"/>
            <a:chExt cx="1068792" cy="1716718"/>
          </a:xfrm>
        </p:grpSpPr>
        <p:cxnSp>
          <p:nvCxnSpPr>
            <p:cNvPr id="25" name="Conector recto de flecha 42"/>
            <p:cNvCxnSpPr/>
            <p:nvPr/>
          </p:nvCxnSpPr>
          <p:spPr>
            <a:xfrm>
              <a:off x="2699792" y="3197502"/>
              <a:ext cx="0" cy="1180790"/>
            </a:xfrm>
            <a:prstGeom prst="straightConnector1">
              <a:avLst/>
            </a:prstGeom>
            <a:ln>
              <a:solidFill>
                <a:srgbClr val="0000FF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CuadroTexto 47"/>
            <p:cNvSpPr txBox="1"/>
            <p:nvPr/>
          </p:nvSpPr>
          <p:spPr>
            <a:xfrm>
              <a:off x="3478120" y="4118874"/>
              <a:ext cx="29046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2000" dirty="0">
                  <a:solidFill>
                    <a:srgbClr val="0000FF"/>
                  </a:solidFill>
                  <a:latin typeface="Symbol" charset="2"/>
                  <a:cs typeface="Symbol" charset="2"/>
                </a:rPr>
                <a:t>g</a:t>
              </a:r>
              <a:endParaRPr lang="en-US" sz="2000" baseline="30000" dirty="0">
                <a:solidFill>
                  <a:srgbClr val="0000FF"/>
                </a:solidFill>
              </a:endParaRPr>
            </a:p>
          </p:txBody>
        </p:sp>
        <p:cxnSp>
          <p:nvCxnSpPr>
            <p:cNvPr id="27" name="Conector recto de flecha 42"/>
            <p:cNvCxnSpPr/>
            <p:nvPr/>
          </p:nvCxnSpPr>
          <p:spPr>
            <a:xfrm>
              <a:off x="2771800" y="3250061"/>
              <a:ext cx="0" cy="1128230"/>
            </a:xfrm>
            <a:prstGeom prst="straightConnector1">
              <a:avLst/>
            </a:prstGeom>
            <a:ln>
              <a:solidFill>
                <a:srgbClr val="0000FF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Conector recto de flecha 42"/>
            <p:cNvCxnSpPr/>
            <p:nvPr/>
          </p:nvCxnSpPr>
          <p:spPr>
            <a:xfrm>
              <a:off x="2843808" y="3453989"/>
              <a:ext cx="0" cy="924302"/>
            </a:xfrm>
            <a:prstGeom prst="straightConnector1">
              <a:avLst/>
            </a:prstGeom>
            <a:ln>
              <a:solidFill>
                <a:srgbClr val="0000FF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Conector recto de flecha 42"/>
            <p:cNvCxnSpPr/>
            <p:nvPr/>
          </p:nvCxnSpPr>
          <p:spPr>
            <a:xfrm>
              <a:off x="2987824" y="3250061"/>
              <a:ext cx="0" cy="909156"/>
            </a:xfrm>
            <a:prstGeom prst="straightConnector1">
              <a:avLst/>
            </a:prstGeom>
            <a:ln>
              <a:solidFill>
                <a:srgbClr val="0000FF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Conector recto de flecha 42"/>
            <p:cNvCxnSpPr/>
            <p:nvPr/>
          </p:nvCxnSpPr>
          <p:spPr>
            <a:xfrm>
              <a:off x="3054753" y="3356992"/>
              <a:ext cx="0" cy="804677"/>
            </a:xfrm>
            <a:prstGeom prst="straightConnector1">
              <a:avLst/>
            </a:prstGeom>
            <a:ln>
              <a:solidFill>
                <a:srgbClr val="0000FF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Conector recto de flecha 42"/>
            <p:cNvCxnSpPr/>
            <p:nvPr/>
          </p:nvCxnSpPr>
          <p:spPr>
            <a:xfrm>
              <a:off x="3131840" y="4159217"/>
              <a:ext cx="0" cy="755003"/>
            </a:xfrm>
            <a:prstGeom prst="straightConnector1">
              <a:avLst/>
            </a:prstGeom>
            <a:ln>
              <a:solidFill>
                <a:srgbClr val="0000FF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Conector recto de flecha 42"/>
            <p:cNvCxnSpPr/>
            <p:nvPr/>
          </p:nvCxnSpPr>
          <p:spPr>
            <a:xfrm>
              <a:off x="3059832" y="4378291"/>
              <a:ext cx="0" cy="535929"/>
            </a:xfrm>
            <a:prstGeom prst="straightConnector1">
              <a:avLst/>
            </a:prstGeom>
            <a:ln>
              <a:solidFill>
                <a:srgbClr val="0000FF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5" name="CuadroTexto 36"/>
          <p:cNvSpPr txBox="1"/>
          <p:nvPr/>
        </p:nvSpPr>
        <p:spPr>
          <a:xfrm rot="1386119">
            <a:off x="1444829" y="2759438"/>
            <a:ext cx="9845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200" dirty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real </a:t>
            </a:r>
            <a:r>
              <a:rPr lang="es-ES" sz="1200" dirty="0" err="1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feeding</a:t>
            </a:r>
            <a:endParaRPr lang="en-US" sz="1200" baseline="30000" dirty="0">
              <a:solidFill>
                <a:srgbClr val="FF000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7" name="Marcador de contenido 2"/>
          <p:cNvSpPr txBox="1">
            <a:spLocks/>
          </p:cNvSpPr>
          <p:nvPr/>
        </p:nvSpPr>
        <p:spPr bwMode="auto">
          <a:xfrm>
            <a:off x="4231307" y="2874440"/>
            <a:ext cx="4843243" cy="9916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182563" indent="-182563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342900" indent="-342900" algn="just">
              <a:spcBef>
                <a:spcPct val="20000"/>
              </a:spcBef>
              <a:buSzPct val="85000"/>
              <a:buFont typeface="Arial"/>
              <a:buChar char="•"/>
            </a:pPr>
            <a:r>
              <a:rPr lang="en-US" sz="2400" dirty="0">
                <a:latin typeface="Calibri"/>
                <a:cs typeface="Calibri"/>
              </a:rPr>
              <a:t>Very fragmented </a:t>
            </a:r>
            <a:r>
              <a:rPr lang="en-US" sz="2400" dirty="0" err="1">
                <a:latin typeface="Calibri"/>
                <a:cs typeface="Calibri"/>
              </a:rPr>
              <a:t>I</a:t>
            </a:r>
            <a:r>
              <a:rPr lang="en-US" sz="2400" baseline="-25000" dirty="0" err="1">
                <a:latin typeface="Symbol" charset="2"/>
                <a:cs typeface="Symbol" charset="2"/>
              </a:rPr>
              <a:t>b</a:t>
            </a:r>
            <a:r>
              <a:rPr lang="en-US" sz="2400" baseline="-25000" dirty="0">
                <a:latin typeface="Calibri"/>
                <a:cs typeface="Calibri"/>
              </a:rPr>
              <a:t>/EC</a:t>
            </a:r>
            <a:r>
              <a:rPr lang="en-US" sz="2400" dirty="0">
                <a:latin typeface="Calibri"/>
                <a:cs typeface="Calibri"/>
              </a:rPr>
              <a:t> distribution </a:t>
            </a:r>
            <a:r>
              <a:rPr lang="es-ES" sz="2400" dirty="0">
                <a:latin typeface="Calibri"/>
                <a:cs typeface="Calibri"/>
              </a:rPr>
              <a:t>a</a:t>
            </a:r>
            <a:r>
              <a:rPr lang="en-US" sz="2400" dirty="0" err="1">
                <a:latin typeface="Calibri"/>
                <a:cs typeface="Calibri"/>
              </a:rPr>
              <a:t>nd</a:t>
            </a:r>
            <a:r>
              <a:rPr lang="en-US" sz="2400" dirty="0">
                <a:latin typeface="Calibri"/>
                <a:cs typeface="Calibri"/>
              </a:rPr>
              <a:t> </a:t>
            </a:r>
            <a:r>
              <a:rPr lang="en-US" sz="2400" dirty="0">
                <a:latin typeface="Symbol" charset="2"/>
                <a:cs typeface="Symbol" charset="2"/>
              </a:rPr>
              <a:t>g</a:t>
            </a:r>
            <a:r>
              <a:rPr lang="en-US" sz="2400" dirty="0">
                <a:latin typeface="Calibri"/>
                <a:cs typeface="Calibri"/>
              </a:rPr>
              <a:t> de-excitation pattern.</a:t>
            </a:r>
          </a:p>
        </p:txBody>
      </p:sp>
      <p:sp>
        <p:nvSpPr>
          <p:cNvPr id="49" name="Marcador de contenido 2"/>
          <p:cNvSpPr txBox="1">
            <a:spLocks/>
          </p:cNvSpPr>
          <p:nvPr/>
        </p:nvSpPr>
        <p:spPr>
          <a:xfrm>
            <a:off x="4231307" y="1871128"/>
            <a:ext cx="4843243" cy="95043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SzPct val="85000"/>
            </a:pPr>
            <a:r>
              <a:rPr lang="en-US" sz="2400" dirty="0">
                <a:latin typeface="Calibri"/>
                <a:cs typeface="Calibri"/>
              </a:rPr>
              <a:t>Medium mass and heavy nuclei: large level density at high energy.</a:t>
            </a:r>
          </a:p>
        </p:txBody>
      </p:sp>
      <p:sp>
        <p:nvSpPr>
          <p:cNvPr id="51" name="Marcador de contenido 2"/>
          <p:cNvSpPr>
            <a:spLocks noGrp="1"/>
          </p:cNvSpPr>
          <p:nvPr>
            <p:ph idx="1"/>
          </p:nvPr>
        </p:nvSpPr>
        <p:spPr>
          <a:xfrm>
            <a:off x="237070" y="1295407"/>
            <a:ext cx="8754529" cy="603245"/>
          </a:xfrm>
        </p:spPr>
        <p:txBody>
          <a:bodyPr>
            <a:normAutofit/>
          </a:bodyPr>
          <a:lstStyle/>
          <a:p>
            <a:pPr algn="just"/>
            <a:r>
              <a:rPr lang="en-US" sz="2800" dirty="0"/>
              <a:t>Why don’t we just measure at the IDS?</a:t>
            </a:r>
          </a:p>
        </p:txBody>
      </p:sp>
      <p:sp>
        <p:nvSpPr>
          <p:cNvPr id="34" name="Slide Number Placeholder 33">
            <a:extLst>
              <a:ext uri="{FF2B5EF4-FFF2-40B4-BE49-F238E27FC236}">
                <a16:creationId xmlns:a16="http://schemas.microsoft.com/office/drawing/2014/main" id="{683DB661-1CDF-AF41-9CCF-A6F8C781DC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01CF3-9A77-AD40-9036-BD8253FC537B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6" name="Date Placeholder 35">
            <a:extLst>
              <a:ext uri="{FF2B5EF4-FFF2-40B4-BE49-F238E27FC236}">
                <a16:creationId xmlns:a16="http://schemas.microsoft.com/office/drawing/2014/main" id="{C964BC54-385E-3648-B284-4E6AE1257B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EEDF3A-FA7E-3049-8281-CD12B1F04EF9}" type="datetime1">
              <a:rPr lang="es-ES_tradnl" smtClean="0"/>
              <a:t>8/11/22</a:t>
            </a:fld>
            <a:endParaRPr lang="en-US" dirty="0"/>
          </a:p>
        </p:txBody>
      </p:sp>
      <p:sp>
        <p:nvSpPr>
          <p:cNvPr id="37" name="Footer Placeholder 36">
            <a:extLst>
              <a:ext uri="{FF2B5EF4-FFF2-40B4-BE49-F238E27FC236}">
                <a16:creationId xmlns:a16="http://schemas.microsoft.com/office/drawing/2014/main" id="{008B3F21-7B1D-BC46-B1CC-31C69F0601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E. Nácher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55857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experimental technique</a:t>
            </a:r>
          </a:p>
        </p:txBody>
      </p:sp>
      <p:cxnSp>
        <p:nvCxnSpPr>
          <p:cNvPr id="8" name="Conector recto 6"/>
          <p:cNvCxnSpPr/>
          <p:nvPr/>
        </p:nvCxnSpPr>
        <p:spPr>
          <a:xfrm>
            <a:off x="134677" y="2492896"/>
            <a:ext cx="1026160" cy="0"/>
          </a:xfrm>
          <a:prstGeom prst="line">
            <a:avLst/>
          </a:prstGeom>
          <a:ln w="38100" cmpd="sng">
            <a:solidFill>
              <a:srgbClr val="292934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Conector recto 12"/>
          <p:cNvCxnSpPr/>
          <p:nvPr/>
        </p:nvCxnSpPr>
        <p:spPr>
          <a:xfrm>
            <a:off x="2483768" y="4898992"/>
            <a:ext cx="1026160" cy="0"/>
          </a:xfrm>
          <a:prstGeom prst="line">
            <a:avLst/>
          </a:prstGeom>
          <a:ln w="38100" cmpd="sng">
            <a:solidFill>
              <a:srgbClr val="292934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Conector recto 13"/>
          <p:cNvCxnSpPr/>
          <p:nvPr/>
        </p:nvCxnSpPr>
        <p:spPr>
          <a:xfrm>
            <a:off x="2483768" y="4591652"/>
            <a:ext cx="1026160" cy="0"/>
          </a:xfrm>
          <a:prstGeom prst="line">
            <a:avLst/>
          </a:prstGeom>
          <a:ln w="12700" cmpd="sng">
            <a:solidFill>
              <a:schemeClr val="tx1">
                <a:lumMod val="90000"/>
                <a:lumOff val="1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Conector recto 14"/>
          <p:cNvCxnSpPr/>
          <p:nvPr/>
        </p:nvCxnSpPr>
        <p:spPr>
          <a:xfrm>
            <a:off x="2483768" y="4378292"/>
            <a:ext cx="1026160" cy="0"/>
          </a:xfrm>
          <a:prstGeom prst="line">
            <a:avLst/>
          </a:prstGeom>
          <a:ln w="12700" cmpd="sng">
            <a:solidFill>
              <a:schemeClr val="tx1">
                <a:lumMod val="90000"/>
                <a:lumOff val="1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Conector recto 17"/>
          <p:cNvCxnSpPr/>
          <p:nvPr/>
        </p:nvCxnSpPr>
        <p:spPr>
          <a:xfrm>
            <a:off x="2483768" y="4073492"/>
            <a:ext cx="1026160" cy="0"/>
          </a:xfrm>
          <a:prstGeom prst="line">
            <a:avLst/>
          </a:prstGeom>
          <a:ln w="12700" cmpd="sng">
            <a:solidFill>
              <a:schemeClr val="tx1">
                <a:lumMod val="90000"/>
                <a:lumOff val="1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Conector recto 18"/>
          <p:cNvCxnSpPr/>
          <p:nvPr/>
        </p:nvCxnSpPr>
        <p:spPr>
          <a:xfrm>
            <a:off x="2483768" y="4246212"/>
            <a:ext cx="1026160" cy="0"/>
          </a:xfrm>
          <a:prstGeom prst="line">
            <a:avLst/>
          </a:prstGeom>
          <a:ln w="12700" cmpd="sng">
            <a:solidFill>
              <a:schemeClr val="tx1">
                <a:lumMod val="90000"/>
                <a:lumOff val="1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Conector recto 19"/>
          <p:cNvCxnSpPr/>
          <p:nvPr/>
        </p:nvCxnSpPr>
        <p:spPr>
          <a:xfrm>
            <a:off x="2483768" y="4159217"/>
            <a:ext cx="1026160" cy="0"/>
          </a:xfrm>
          <a:prstGeom prst="line">
            <a:avLst/>
          </a:prstGeom>
          <a:ln w="12700" cmpd="sng">
            <a:solidFill>
              <a:schemeClr val="tx1">
                <a:lumMod val="90000"/>
                <a:lumOff val="1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Conector recto 20"/>
          <p:cNvCxnSpPr/>
          <p:nvPr/>
        </p:nvCxnSpPr>
        <p:spPr>
          <a:xfrm>
            <a:off x="2483768" y="4009245"/>
            <a:ext cx="1026160" cy="0"/>
          </a:xfrm>
          <a:prstGeom prst="line">
            <a:avLst/>
          </a:prstGeom>
          <a:ln w="12700" cmpd="sng">
            <a:solidFill>
              <a:schemeClr val="tx1">
                <a:lumMod val="90000"/>
                <a:lumOff val="1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Conector recto 21"/>
          <p:cNvCxnSpPr/>
          <p:nvPr/>
        </p:nvCxnSpPr>
        <p:spPr>
          <a:xfrm>
            <a:off x="2483768" y="3967416"/>
            <a:ext cx="1026160" cy="0"/>
          </a:xfrm>
          <a:prstGeom prst="line">
            <a:avLst/>
          </a:prstGeom>
          <a:ln w="12700" cmpd="sng">
            <a:solidFill>
              <a:schemeClr val="tx1">
                <a:lumMod val="90000"/>
                <a:lumOff val="1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Conector recto 22"/>
          <p:cNvCxnSpPr/>
          <p:nvPr/>
        </p:nvCxnSpPr>
        <p:spPr>
          <a:xfrm>
            <a:off x="2483768" y="3933056"/>
            <a:ext cx="1026160" cy="0"/>
          </a:xfrm>
          <a:prstGeom prst="line">
            <a:avLst/>
          </a:prstGeom>
          <a:ln w="12700" cmpd="sng">
            <a:solidFill>
              <a:schemeClr val="tx1">
                <a:lumMod val="90000"/>
                <a:lumOff val="1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Rectángulo 23"/>
          <p:cNvSpPr/>
          <p:nvPr/>
        </p:nvSpPr>
        <p:spPr>
          <a:xfrm>
            <a:off x="2483768" y="2492896"/>
            <a:ext cx="1026160" cy="1409212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Forma libre 25"/>
          <p:cNvSpPr/>
          <p:nvPr/>
        </p:nvSpPr>
        <p:spPr>
          <a:xfrm>
            <a:off x="2608110" y="2501061"/>
            <a:ext cx="838310" cy="1943100"/>
          </a:xfrm>
          <a:custGeom>
            <a:avLst/>
            <a:gdLst>
              <a:gd name="connsiteX0" fmla="*/ 43520 w 647380"/>
              <a:gd name="connsiteY0" fmla="*/ 0 h 1840302"/>
              <a:gd name="connsiteX1" fmla="*/ 163332 w 647380"/>
              <a:gd name="connsiteY1" fmla="*/ 62302 h 1840302"/>
              <a:gd name="connsiteX2" fmla="*/ 177709 w 647380"/>
              <a:gd name="connsiteY2" fmla="*/ 230038 h 1840302"/>
              <a:gd name="connsiteX3" fmla="*/ 647370 w 647380"/>
              <a:gd name="connsiteY3" fmla="*/ 321094 h 1840302"/>
              <a:gd name="connsiteX4" fmla="*/ 192087 w 647380"/>
              <a:gd name="connsiteY4" fmla="*/ 316302 h 1840302"/>
              <a:gd name="connsiteX5" fmla="*/ 302313 w 647380"/>
              <a:gd name="connsiteY5" fmla="*/ 369019 h 1840302"/>
              <a:gd name="connsiteX6" fmla="*/ 29143 w 647380"/>
              <a:gd name="connsiteY6" fmla="*/ 392981 h 1840302"/>
              <a:gd name="connsiteX7" fmla="*/ 9973 w 647380"/>
              <a:gd name="connsiteY7" fmla="*/ 627811 h 1840302"/>
              <a:gd name="connsiteX8" fmla="*/ 48313 w 647380"/>
              <a:gd name="connsiteY8" fmla="*/ 1840302 h 1840302"/>
              <a:gd name="connsiteX0" fmla="*/ 43132 w 646992"/>
              <a:gd name="connsiteY0" fmla="*/ 0 h 1849887"/>
              <a:gd name="connsiteX1" fmla="*/ 162944 w 646992"/>
              <a:gd name="connsiteY1" fmla="*/ 62302 h 1849887"/>
              <a:gd name="connsiteX2" fmla="*/ 177321 w 646992"/>
              <a:gd name="connsiteY2" fmla="*/ 230038 h 1849887"/>
              <a:gd name="connsiteX3" fmla="*/ 646982 w 646992"/>
              <a:gd name="connsiteY3" fmla="*/ 321094 h 1849887"/>
              <a:gd name="connsiteX4" fmla="*/ 191699 w 646992"/>
              <a:gd name="connsiteY4" fmla="*/ 316302 h 1849887"/>
              <a:gd name="connsiteX5" fmla="*/ 301925 w 646992"/>
              <a:gd name="connsiteY5" fmla="*/ 369019 h 1849887"/>
              <a:gd name="connsiteX6" fmla="*/ 28755 w 646992"/>
              <a:gd name="connsiteY6" fmla="*/ 392981 h 1849887"/>
              <a:gd name="connsiteX7" fmla="*/ 9585 w 646992"/>
              <a:gd name="connsiteY7" fmla="*/ 627811 h 1849887"/>
              <a:gd name="connsiteX8" fmla="*/ 0 w 646992"/>
              <a:gd name="connsiteY8" fmla="*/ 1849887 h 1849887"/>
              <a:gd name="connsiteX0" fmla="*/ 43132 w 646992"/>
              <a:gd name="connsiteY0" fmla="*/ 0 h 1849887"/>
              <a:gd name="connsiteX1" fmla="*/ 162944 w 646992"/>
              <a:gd name="connsiteY1" fmla="*/ 62302 h 1849887"/>
              <a:gd name="connsiteX2" fmla="*/ 177321 w 646992"/>
              <a:gd name="connsiteY2" fmla="*/ 230038 h 1849887"/>
              <a:gd name="connsiteX3" fmla="*/ 646982 w 646992"/>
              <a:gd name="connsiteY3" fmla="*/ 321094 h 1849887"/>
              <a:gd name="connsiteX4" fmla="*/ 191699 w 646992"/>
              <a:gd name="connsiteY4" fmla="*/ 316302 h 1849887"/>
              <a:gd name="connsiteX5" fmla="*/ 301925 w 646992"/>
              <a:gd name="connsiteY5" fmla="*/ 369019 h 1849887"/>
              <a:gd name="connsiteX6" fmla="*/ 52717 w 646992"/>
              <a:gd name="connsiteY6" fmla="*/ 488830 h 1849887"/>
              <a:gd name="connsiteX7" fmla="*/ 9585 w 646992"/>
              <a:gd name="connsiteY7" fmla="*/ 627811 h 1849887"/>
              <a:gd name="connsiteX8" fmla="*/ 0 w 646992"/>
              <a:gd name="connsiteY8" fmla="*/ 1849887 h 1849887"/>
              <a:gd name="connsiteX0" fmla="*/ 55096 w 658956"/>
              <a:gd name="connsiteY0" fmla="*/ 0 h 1849887"/>
              <a:gd name="connsiteX1" fmla="*/ 174908 w 658956"/>
              <a:gd name="connsiteY1" fmla="*/ 62302 h 1849887"/>
              <a:gd name="connsiteX2" fmla="*/ 189285 w 658956"/>
              <a:gd name="connsiteY2" fmla="*/ 230038 h 1849887"/>
              <a:gd name="connsiteX3" fmla="*/ 658946 w 658956"/>
              <a:gd name="connsiteY3" fmla="*/ 321094 h 1849887"/>
              <a:gd name="connsiteX4" fmla="*/ 203663 w 658956"/>
              <a:gd name="connsiteY4" fmla="*/ 316302 h 1849887"/>
              <a:gd name="connsiteX5" fmla="*/ 313889 w 658956"/>
              <a:gd name="connsiteY5" fmla="*/ 369019 h 1849887"/>
              <a:gd name="connsiteX6" fmla="*/ 64681 w 658956"/>
              <a:gd name="connsiteY6" fmla="*/ 488830 h 1849887"/>
              <a:gd name="connsiteX7" fmla="*/ 2379 w 658956"/>
              <a:gd name="connsiteY7" fmla="*/ 1030377 h 1849887"/>
              <a:gd name="connsiteX8" fmla="*/ 11964 w 658956"/>
              <a:gd name="connsiteY8" fmla="*/ 1849887 h 1849887"/>
              <a:gd name="connsiteX0" fmla="*/ 44038 w 647898"/>
              <a:gd name="connsiteY0" fmla="*/ 0 h 1849887"/>
              <a:gd name="connsiteX1" fmla="*/ 163850 w 647898"/>
              <a:gd name="connsiteY1" fmla="*/ 62302 h 1849887"/>
              <a:gd name="connsiteX2" fmla="*/ 178227 w 647898"/>
              <a:gd name="connsiteY2" fmla="*/ 230038 h 1849887"/>
              <a:gd name="connsiteX3" fmla="*/ 647888 w 647898"/>
              <a:gd name="connsiteY3" fmla="*/ 321094 h 1849887"/>
              <a:gd name="connsiteX4" fmla="*/ 192605 w 647898"/>
              <a:gd name="connsiteY4" fmla="*/ 316302 h 1849887"/>
              <a:gd name="connsiteX5" fmla="*/ 302831 w 647898"/>
              <a:gd name="connsiteY5" fmla="*/ 369019 h 1849887"/>
              <a:gd name="connsiteX6" fmla="*/ 53623 w 647898"/>
              <a:gd name="connsiteY6" fmla="*/ 488830 h 1849887"/>
              <a:gd name="connsiteX7" fmla="*/ 5698 w 647898"/>
              <a:gd name="connsiteY7" fmla="*/ 1063924 h 1849887"/>
              <a:gd name="connsiteX8" fmla="*/ 906 w 647898"/>
              <a:gd name="connsiteY8" fmla="*/ 1849887 h 1849887"/>
              <a:gd name="connsiteX0" fmla="*/ 56485 w 660345"/>
              <a:gd name="connsiteY0" fmla="*/ 0 h 1849887"/>
              <a:gd name="connsiteX1" fmla="*/ 176297 w 660345"/>
              <a:gd name="connsiteY1" fmla="*/ 62302 h 1849887"/>
              <a:gd name="connsiteX2" fmla="*/ 190674 w 660345"/>
              <a:gd name="connsiteY2" fmla="*/ 230038 h 1849887"/>
              <a:gd name="connsiteX3" fmla="*/ 660335 w 660345"/>
              <a:gd name="connsiteY3" fmla="*/ 321094 h 1849887"/>
              <a:gd name="connsiteX4" fmla="*/ 205052 w 660345"/>
              <a:gd name="connsiteY4" fmla="*/ 316302 h 1849887"/>
              <a:gd name="connsiteX5" fmla="*/ 315278 w 660345"/>
              <a:gd name="connsiteY5" fmla="*/ 369019 h 1849887"/>
              <a:gd name="connsiteX6" fmla="*/ 22938 w 660345"/>
              <a:gd name="connsiteY6" fmla="*/ 805132 h 1849887"/>
              <a:gd name="connsiteX7" fmla="*/ 18145 w 660345"/>
              <a:gd name="connsiteY7" fmla="*/ 1063924 h 1849887"/>
              <a:gd name="connsiteX8" fmla="*/ 13353 w 660345"/>
              <a:gd name="connsiteY8" fmla="*/ 1849887 h 1849887"/>
              <a:gd name="connsiteX0" fmla="*/ 43172 w 647032"/>
              <a:gd name="connsiteY0" fmla="*/ 0 h 1849887"/>
              <a:gd name="connsiteX1" fmla="*/ 162984 w 647032"/>
              <a:gd name="connsiteY1" fmla="*/ 62302 h 1849887"/>
              <a:gd name="connsiteX2" fmla="*/ 177361 w 647032"/>
              <a:gd name="connsiteY2" fmla="*/ 230038 h 1849887"/>
              <a:gd name="connsiteX3" fmla="*/ 647022 w 647032"/>
              <a:gd name="connsiteY3" fmla="*/ 321094 h 1849887"/>
              <a:gd name="connsiteX4" fmla="*/ 191739 w 647032"/>
              <a:gd name="connsiteY4" fmla="*/ 316302 h 1849887"/>
              <a:gd name="connsiteX5" fmla="*/ 301965 w 647032"/>
              <a:gd name="connsiteY5" fmla="*/ 369019 h 1849887"/>
              <a:gd name="connsiteX6" fmla="*/ 33587 w 647032"/>
              <a:gd name="connsiteY6" fmla="*/ 805132 h 1849887"/>
              <a:gd name="connsiteX7" fmla="*/ 4832 w 647032"/>
              <a:gd name="connsiteY7" fmla="*/ 1063924 h 1849887"/>
              <a:gd name="connsiteX8" fmla="*/ 40 w 647032"/>
              <a:gd name="connsiteY8" fmla="*/ 1849887 h 1849887"/>
              <a:gd name="connsiteX0" fmla="*/ 43172 w 647033"/>
              <a:gd name="connsiteY0" fmla="*/ 0 h 1849887"/>
              <a:gd name="connsiteX1" fmla="*/ 162984 w 647033"/>
              <a:gd name="connsiteY1" fmla="*/ 62302 h 1849887"/>
              <a:gd name="connsiteX2" fmla="*/ 177361 w 647033"/>
              <a:gd name="connsiteY2" fmla="*/ 230038 h 1849887"/>
              <a:gd name="connsiteX3" fmla="*/ 647022 w 647033"/>
              <a:gd name="connsiteY3" fmla="*/ 321094 h 1849887"/>
              <a:gd name="connsiteX4" fmla="*/ 191739 w 647033"/>
              <a:gd name="connsiteY4" fmla="*/ 316302 h 1849887"/>
              <a:gd name="connsiteX5" fmla="*/ 206116 w 647033"/>
              <a:gd name="connsiteY5" fmla="*/ 642189 h 1849887"/>
              <a:gd name="connsiteX6" fmla="*/ 33587 w 647033"/>
              <a:gd name="connsiteY6" fmla="*/ 805132 h 1849887"/>
              <a:gd name="connsiteX7" fmla="*/ 4832 w 647033"/>
              <a:gd name="connsiteY7" fmla="*/ 1063924 h 1849887"/>
              <a:gd name="connsiteX8" fmla="*/ 40 w 647033"/>
              <a:gd name="connsiteY8" fmla="*/ 1849887 h 1849887"/>
              <a:gd name="connsiteX0" fmla="*/ 43172 w 647026"/>
              <a:gd name="connsiteY0" fmla="*/ 0 h 1849887"/>
              <a:gd name="connsiteX1" fmla="*/ 162984 w 647026"/>
              <a:gd name="connsiteY1" fmla="*/ 62302 h 1849887"/>
              <a:gd name="connsiteX2" fmla="*/ 177361 w 647026"/>
              <a:gd name="connsiteY2" fmla="*/ 230038 h 1849887"/>
              <a:gd name="connsiteX3" fmla="*/ 647022 w 647026"/>
              <a:gd name="connsiteY3" fmla="*/ 321094 h 1849887"/>
              <a:gd name="connsiteX4" fmla="*/ 167776 w 647026"/>
              <a:gd name="connsiteY4" fmla="*/ 570302 h 1849887"/>
              <a:gd name="connsiteX5" fmla="*/ 206116 w 647026"/>
              <a:gd name="connsiteY5" fmla="*/ 642189 h 1849887"/>
              <a:gd name="connsiteX6" fmla="*/ 33587 w 647026"/>
              <a:gd name="connsiteY6" fmla="*/ 805132 h 1849887"/>
              <a:gd name="connsiteX7" fmla="*/ 4832 w 647026"/>
              <a:gd name="connsiteY7" fmla="*/ 1063924 h 1849887"/>
              <a:gd name="connsiteX8" fmla="*/ 40 w 647026"/>
              <a:gd name="connsiteY8" fmla="*/ 1849887 h 1849887"/>
              <a:gd name="connsiteX0" fmla="*/ 43172 w 532009"/>
              <a:gd name="connsiteY0" fmla="*/ 0 h 1849887"/>
              <a:gd name="connsiteX1" fmla="*/ 162984 w 532009"/>
              <a:gd name="connsiteY1" fmla="*/ 62302 h 1849887"/>
              <a:gd name="connsiteX2" fmla="*/ 177361 w 532009"/>
              <a:gd name="connsiteY2" fmla="*/ 230038 h 1849887"/>
              <a:gd name="connsiteX3" fmla="*/ 532003 w 532009"/>
              <a:gd name="connsiteY3" fmla="*/ 479245 h 1849887"/>
              <a:gd name="connsiteX4" fmla="*/ 167776 w 532009"/>
              <a:gd name="connsiteY4" fmla="*/ 570302 h 1849887"/>
              <a:gd name="connsiteX5" fmla="*/ 206116 w 532009"/>
              <a:gd name="connsiteY5" fmla="*/ 642189 h 1849887"/>
              <a:gd name="connsiteX6" fmla="*/ 33587 w 532009"/>
              <a:gd name="connsiteY6" fmla="*/ 805132 h 1849887"/>
              <a:gd name="connsiteX7" fmla="*/ 4832 w 532009"/>
              <a:gd name="connsiteY7" fmla="*/ 1063924 h 1849887"/>
              <a:gd name="connsiteX8" fmla="*/ 40 w 532009"/>
              <a:gd name="connsiteY8" fmla="*/ 1849887 h 1849887"/>
              <a:gd name="connsiteX0" fmla="*/ 43172 w 532004"/>
              <a:gd name="connsiteY0" fmla="*/ 0 h 1849887"/>
              <a:gd name="connsiteX1" fmla="*/ 162984 w 532004"/>
              <a:gd name="connsiteY1" fmla="*/ 62302 h 1849887"/>
              <a:gd name="connsiteX2" fmla="*/ 172568 w 532004"/>
              <a:gd name="connsiteY2" fmla="*/ 397774 h 1849887"/>
              <a:gd name="connsiteX3" fmla="*/ 532003 w 532004"/>
              <a:gd name="connsiteY3" fmla="*/ 479245 h 1849887"/>
              <a:gd name="connsiteX4" fmla="*/ 167776 w 532004"/>
              <a:gd name="connsiteY4" fmla="*/ 570302 h 1849887"/>
              <a:gd name="connsiteX5" fmla="*/ 206116 w 532004"/>
              <a:gd name="connsiteY5" fmla="*/ 642189 h 1849887"/>
              <a:gd name="connsiteX6" fmla="*/ 33587 w 532004"/>
              <a:gd name="connsiteY6" fmla="*/ 805132 h 1849887"/>
              <a:gd name="connsiteX7" fmla="*/ 4832 w 532004"/>
              <a:gd name="connsiteY7" fmla="*/ 1063924 h 1849887"/>
              <a:gd name="connsiteX8" fmla="*/ 40 w 532004"/>
              <a:gd name="connsiteY8" fmla="*/ 1849887 h 1849887"/>
              <a:gd name="connsiteX0" fmla="*/ 0 w 570304"/>
              <a:gd name="connsiteY0" fmla="*/ 0 h 1854679"/>
              <a:gd name="connsiteX1" fmla="*/ 201284 w 570304"/>
              <a:gd name="connsiteY1" fmla="*/ 67094 h 1854679"/>
              <a:gd name="connsiteX2" fmla="*/ 210868 w 570304"/>
              <a:gd name="connsiteY2" fmla="*/ 402566 h 1854679"/>
              <a:gd name="connsiteX3" fmla="*/ 570303 w 570304"/>
              <a:gd name="connsiteY3" fmla="*/ 484037 h 1854679"/>
              <a:gd name="connsiteX4" fmla="*/ 206076 w 570304"/>
              <a:gd name="connsiteY4" fmla="*/ 575094 h 1854679"/>
              <a:gd name="connsiteX5" fmla="*/ 244416 w 570304"/>
              <a:gd name="connsiteY5" fmla="*/ 646981 h 1854679"/>
              <a:gd name="connsiteX6" fmla="*/ 71887 w 570304"/>
              <a:gd name="connsiteY6" fmla="*/ 809924 h 1854679"/>
              <a:gd name="connsiteX7" fmla="*/ 43132 w 570304"/>
              <a:gd name="connsiteY7" fmla="*/ 1068716 h 1854679"/>
              <a:gd name="connsiteX8" fmla="*/ 38340 w 570304"/>
              <a:gd name="connsiteY8" fmla="*/ 1854679 h 1854679"/>
              <a:gd name="connsiteX0" fmla="*/ 0 w 551134"/>
              <a:gd name="connsiteY0" fmla="*/ 0 h 1849887"/>
              <a:gd name="connsiteX1" fmla="*/ 182114 w 551134"/>
              <a:gd name="connsiteY1" fmla="*/ 62302 h 1849887"/>
              <a:gd name="connsiteX2" fmla="*/ 191698 w 551134"/>
              <a:gd name="connsiteY2" fmla="*/ 397774 h 1849887"/>
              <a:gd name="connsiteX3" fmla="*/ 551133 w 551134"/>
              <a:gd name="connsiteY3" fmla="*/ 479245 h 1849887"/>
              <a:gd name="connsiteX4" fmla="*/ 186906 w 551134"/>
              <a:gd name="connsiteY4" fmla="*/ 570302 h 1849887"/>
              <a:gd name="connsiteX5" fmla="*/ 225246 w 551134"/>
              <a:gd name="connsiteY5" fmla="*/ 642189 h 1849887"/>
              <a:gd name="connsiteX6" fmla="*/ 52717 w 551134"/>
              <a:gd name="connsiteY6" fmla="*/ 805132 h 1849887"/>
              <a:gd name="connsiteX7" fmla="*/ 23962 w 551134"/>
              <a:gd name="connsiteY7" fmla="*/ 1063924 h 1849887"/>
              <a:gd name="connsiteX8" fmla="*/ 19170 w 551134"/>
              <a:gd name="connsiteY8" fmla="*/ 1849887 h 1849887"/>
              <a:gd name="connsiteX0" fmla="*/ 40 w 532004"/>
              <a:gd name="connsiteY0" fmla="*/ 0 h 1840302"/>
              <a:gd name="connsiteX1" fmla="*/ 162984 w 532004"/>
              <a:gd name="connsiteY1" fmla="*/ 52717 h 1840302"/>
              <a:gd name="connsiteX2" fmla="*/ 172568 w 532004"/>
              <a:gd name="connsiteY2" fmla="*/ 388189 h 1840302"/>
              <a:gd name="connsiteX3" fmla="*/ 532003 w 532004"/>
              <a:gd name="connsiteY3" fmla="*/ 469660 h 1840302"/>
              <a:gd name="connsiteX4" fmla="*/ 167776 w 532004"/>
              <a:gd name="connsiteY4" fmla="*/ 560717 h 1840302"/>
              <a:gd name="connsiteX5" fmla="*/ 206116 w 532004"/>
              <a:gd name="connsiteY5" fmla="*/ 632604 h 1840302"/>
              <a:gd name="connsiteX6" fmla="*/ 33587 w 532004"/>
              <a:gd name="connsiteY6" fmla="*/ 795547 h 1840302"/>
              <a:gd name="connsiteX7" fmla="*/ 4832 w 532004"/>
              <a:gd name="connsiteY7" fmla="*/ 1054339 h 1840302"/>
              <a:gd name="connsiteX8" fmla="*/ 40 w 532004"/>
              <a:gd name="connsiteY8" fmla="*/ 1840302 h 1840302"/>
              <a:gd name="connsiteX0" fmla="*/ 40 w 532004"/>
              <a:gd name="connsiteY0" fmla="*/ 0 h 1840302"/>
              <a:gd name="connsiteX1" fmla="*/ 100682 w 532004"/>
              <a:gd name="connsiteY1" fmla="*/ 84489 h 1840302"/>
              <a:gd name="connsiteX2" fmla="*/ 172568 w 532004"/>
              <a:gd name="connsiteY2" fmla="*/ 388189 h 1840302"/>
              <a:gd name="connsiteX3" fmla="*/ 532003 w 532004"/>
              <a:gd name="connsiteY3" fmla="*/ 469660 h 1840302"/>
              <a:gd name="connsiteX4" fmla="*/ 167776 w 532004"/>
              <a:gd name="connsiteY4" fmla="*/ 560717 h 1840302"/>
              <a:gd name="connsiteX5" fmla="*/ 206116 w 532004"/>
              <a:gd name="connsiteY5" fmla="*/ 632604 h 1840302"/>
              <a:gd name="connsiteX6" fmla="*/ 33587 w 532004"/>
              <a:gd name="connsiteY6" fmla="*/ 795547 h 1840302"/>
              <a:gd name="connsiteX7" fmla="*/ 4832 w 532004"/>
              <a:gd name="connsiteY7" fmla="*/ 1054339 h 1840302"/>
              <a:gd name="connsiteX8" fmla="*/ 40 w 532004"/>
              <a:gd name="connsiteY8" fmla="*/ 1840302 h 1840302"/>
              <a:gd name="connsiteX0" fmla="*/ 40 w 532098"/>
              <a:gd name="connsiteY0" fmla="*/ 0 h 1840302"/>
              <a:gd name="connsiteX1" fmla="*/ 100682 w 532098"/>
              <a:gd name="connsiteY1" fmla="*/ 84489 h 1840302"/>
              <a:gd name="connsiteX2" fmla="*/ 129436 w 532098"/>
              <a:gd name="connsiteY2" fmla="*/ 392728 h 1840302"/>
              <a:gd name="connsiteX3" fmla="*/ 532003 w 532098"/>
              <a:gd name="connsiteY3" fmla="*/ 469660 h 1840302"/>
              <a:gd name="connsiteX4" fmla="*/ 167776 w 532098"/>
              <a:gd name="connsiteY4" fmla="*/ 560717 h 1840302"/>
              <a:gd name="connsiteX5" fmla="*/ 206116 w 532098"/>
              <a:gd name="connsiteY5" fmla="*/ 632604 h 1840302"/>
              <a:gd name="connsiteX6" fmla="*/ 33587 w 532098"/>
              <a:gd name="connsiteY6" fmla="*/ 795547 h 1840302"/>
              <a:gd name="connsiteX7" fmla="*/ 4832 w 532098"/>
              <a:gd name="connsiteY7" fmla="*/ 1054339 h 1840302"/>
              <a:gd name="connsiteX8" fmla="*/ 40 w 532098"/>
              <a:gd name="connsiteY8" fmla="*/ 1840302 h 1840302"/>
              <a:gd name="connsiteX0" fmla="*/ 40 w 532418"/>
              <a:gd name="connsiteY0" fmla="*/ 0 h 1840302"/>
              <a:gd name="connsiteX1" fmla="*/ 100682 w 532418"/>
              <a:gd name="connsiteY1" fmla="*/ 84489 h 1840302"/>
              <a:gd name="connsiteX2" fmla="*/ 86304 w 532418"/>
              <a:gd name="connsiteY2" fmla="*/ 392728 h 1840302"/>
              <a:gd name="connsiteX3" fmla="*/ 532003 w 532418"/>
              <a:gd name="connsiteY3" fmla="*/ 469660 h 1840302"/>
              <a:gd name="connsiteX4" fmla="*/ 167776 w 532418"/>
              <a:gd name="connsiteY4" fmla="*/ 560717 h 1840302"/>
              <a:gd name="connsiteX5" fmla="*/ 206116 w 532418"/>
              <a:gd name="connsiteY5" fmla="*/ 632604 h 1840302"/>
              <a:gd name="connsiteX6" fmla="*/ 33587 w 532418"/>
              <a:gd name="connsiteY6" fmla="*/ 795547 h 1840302"/>
              <a:gd name="connsiteX7" fmla="*/ 4832 w 532418"/>
              <a:gd name="connsiteY7" fmla="*/ 1054339 h 1840302"/>
              <a:gd name="connsiteX8" fmla="*/ 40 w 532418"/>
              <a:gd name="connsiteY8" fmla="*/ 1840302 h 1840302"/>
              <a:gd name="connsiteX0" fmla="*/ 40 w 532418"/>
              <a:gd name="connsiteY0" fmla="*/ 0 h 1840302"/>
              <a:gd name="connsiteX1" fmla="*/ 47965 w 532418"/>
              <a:gd name="connsiteY1" fmla="*/ 84489 h 1840302"/>
              <a:gd name="connsiteX2" fmla="*/ 86304 w 532418"/>
              <a:gd name="connsiteY2" fmla="*/ 392728 h 1840302"/>
              <a:gd name="connsiteX3" fmla="*/ 532003 w 532418"/>
              <a:gd name="connsiteY3" fmla="*/ 469660 h 1840302"/>
              <a:gd name="connsiteX4" fmla="*/ 167776 w 532418"/>
              <a:gd name="connsiteY4" fmla="*/ 560717 h 1840302"/>
              <a:gd name="connsiteX5" fmla="*/ 206116 w 532418"/>
              <a:gd name="connsiteY5" fmla="*/ 632604 h 1840302"/>
              <a:gd name="connsiteX6" fmla="*/ 33587 w 532418"/>
              <a:gd name="connsiteY6" fmla="*/ 795547 h 1840302"/>
              <a:gd name="connsiteX7" fmla="*/ 4832 w 532418"/>
              <a:gd name="connsiteY7" fmla="*/ 1054339 h 1840302"/>
              <a:gd name="connsiteX8" fmla="*/ 40 w 532418"/>
              <a:gd name="connsiteY8" fmla="*/ 1840302 h 1840302"/>
              <a:gd name="connsiteX0" fmla="*/ 40 w 532418"/>
              <a:gd name="connsiteY0" fmla="*/ 0 h 1840302"/>
              <a:gd name="connsiteX1" fmla="*/ 47965 w 532418"/>
              <a:gd name="connsiteY1" fmla="*/ 84489 h 1840302"/>
              <a:gd name="connsiteX2" fmla="*/ 86304 w 532418"/>
              <a:gd name="connsiteY2" fmla="*/ 392728 h 1840302"/>
              <a:gd name="connsiteX3" fmla="*/ 532003 w 532418"/>
              <a:gd name="connsiteY3" fmla="*/ 469660 h 1840302"/>
              <a:gd name="connsiteX4" fmla="*/ 167776 w 532418"/>
              <a:gd name="connsiteY4" fmla="*/ 560717 h 1840302"/>
              <a:gd name="connsiteX5" fmla="*/ 206116 w 532418"/>
              <a:gd name="connsiteY5" fmla="*/ 632604 h 1840302"/>
              <a:gd name="connsiteX6" fmla="*/ 33587 w 532418"/>
              <a:gd name="connsiteY6" fmla="*/ 795547 h 1840302"/>
              <a:gd name="connsiteX7" fmla="*/ 4832 w 532418"/>
              <a:gd name="connsiteY7" fmla="*/ 1386882 h 1840302"/>
              <a:gd name="connsiteX8" fmla="*/ 40 w 532418"/>
              <a:gd name="connsiteY8" fmla="*/ 1840302 h 1840302"/>
              <a:gd name="connsiteX0" fmla="*/ 40 w 532418"/>
              <a:gd name="connsiteY0" fmla="*/ 0 h 1840302"/>
              <a:gd name="connsiteX1" fmla="*/ 47965 w 532418"/>
              <a:gd name="connsiteY1" fmla="*/ 84489 h 1840302"/>
              <a:gd name="connsiteX2" fmla="*/ 86304 w 532418"/>
              <a:gd name="connsiteY2" fmla="*/ 392728 h 1840302"/>
              <a:gd name="connsiteX3" fmla="*/ 532003 w 532418"/>
              <a:gd name="connsiteY3" fmla="*/ 469660 h 1840302"/>
              <a:gd name="connsiteX4" fmla="*/ 167776 w 532418"/>
              <a:gd name="connsiteY4" fmla="*/ 560717 h 1840302"/>
              <a:gd name="connsiteX5" fmla="*/ 206116 w 532418"/>
              <a:gd name="connsiteY5" fmla="*/ 632604 h 1840302"/>
              <a:gd name="connsiteX6" fmla="*/ 33587 w 532418"/>
              <a:gd name="connsiteY6" fmla="*/ 1149316 h 1840302"/>
              <a:gd name="connsiteX7" fmla="*/ 4832 w 532418"/>
              <a:gd name="connsiteY7" fmla="*/ 1386882 h 1840302"/>
              <a:gd name="connsiteX8" fmla="*/ 40 w 532418"/>
              <a:gd name="connsiteY8" fmla="*/ 1840302 h 1840302"/>
              <a:gd name="connsiteX0" fmla="*/ 40 w 532424"/>
              <a:gd name="connsiteY0" fmla="*/ 0 h 1840302"/>
              <a:gd name="connsiteX1" fmla="*/ 47965 w 532424"/>
              <a:gd name="connsiteY1" fmla="*/ 84489 h 1840302"/>
              <a:gd name="connsiteX2" fmla="*/ 86304 w 532424"/>
              <a:gd name="connsiteY2" fmla="*/ 392728 h 1840302"/>
              <a:gd name="connsiteX3" fmla="*/ 532003 w 532424"/>
              <a:gd name="connsiteY3" fmla="*/ 469660 h 1840302"/>
              <a:gd name="connsiteX4" fmla="*/ 167776 w 532424"/>
              <a:gd name="connsiteY4" fmla="*/ 560717 h 1840302"/>
              <a:gd name="connsiteX5" fmla="*/ 176234 w 532424"/>
              <a:gd name="connsiteY5" fmla="*/ 986373 h 1840302"/>
              <a:gd name="connsiteX6" fmla="*/ 33587 w 532424"/>
              <a:gd name="connsiteY6" fmla="*/ 1149316 h 1840302"/>
              <a:gd name="connsiteX7" fmla="*/ 4832 w 532424"/>
              <a:gd name="connsiteY7" fmla="*/ 1386882 h 1840302"/>
              <a:gd name="connsiteX8" fmla="*/ 40 w 532424"/>
              <a:gd name="connsiteY8" fmla="*/ 1840302 h 1840302"/>
              <a:gd name="connsiteX0" fmla="*/ 40 w 532424"/>
              <a:gd name="connsiteY0" fmla="*/ 0 h 1840302"/>
              <a:gd name="connsiteX1" fmla="*/ 47965 w 532424"/>
              <a:gd name="connsiteY1" fmla="*/ 84489 h 1840302"/>
              <a:gd name="connsiteX2" fmla="*/ 86304 w 532424"/>
              <a:gd name="connsiteY2" fmla="*/ 392728 h 1840302"/>
              <a:gd name="connsiteX3" fmla="*/ 532003 w 532424"/>
              <a:gd name="connsiteY3" fmla="*/ 469660 h 1840302"/>
              <a:gd name="connsiteX4" fmla="*/ 167776 w 532424"/>
              <a:gd name="connsiteY4" fmla="*/ 879108 h 1840302"/>
              <a:gd name="connsiteX5" fmla="*/ 176234 w 532424"/>
              <a:gd name="connsiteY5" fmla="*/ 986373 h 1840302"/>
              <a:gd name="connsiteX6" fmla="*/ 33587 w 532424"/>
              <a:gd name="connsiteY6" fmla="*/ 1149316 h 1840302"/>
              <a:gd name="connsiteX7" fmla="*/ 4832 w 532424"/>
              <a:gd name="connsiteY7" fmla="*/ 1386882 h 1840302"/>
              <a:gd name="connsiteX8" fmla="*/ 40 w 532424"/>
              <a:gd name="connsiteY8" fmla="*/ 1840302 h 1840302"/>
              <a:gd name="connsiteX0" fmla="*/ 40 w 532424"/>
              <a:gd name="connsiteY0" fmla="*/ 0 h 1840302"/>
              <a:gd name="connsiteX1" fmla="*/ 47965 w 532424"/>
              <a:gd name="connsiteY1" fmla="*/ 84489 h 1840302"/>
              <a:gd name="connsiteX2" fmla="*/ 86304 w 532424"/>
              <a:gd name="connsiteY2" fmla="*/ 392728 h 1840302"/>
              <a:gd name="connsiteX3" fmla="*/ 532003 w 532424"/>
              <a:gd name="connsiteY3" fmla="*/ 731449 h 1840302"/>
              <a:gd name="connsiteX4" fmla="*/ 167776 w 532424"/>
              <a:gd name="connsiteY4" fmla="*/ 879108 h 1840302"/>
              <a:gd name="connsiteX5" fmla="*/ 176234 w 532424"/>
              <a:gd name="connsiteY5" fmla="*/ 986373 h 1840302"/>
              <a:gd name="connsiteX6" fmla="*/ 33587 w 532424"/>
              <a:gd name="connsiteY6" fmla="*/ 1149316 h 1840302"/>
              <a:gd name="connsiteX7" fmla="*/ 4832 w 532424"/>
              <a:gd name="connsiteY7" fmla="*/ 1386882 h 1840302"/>
              <a:gd name="connsiteX8" fmla="*/ 40 w 532424"/>
              <a:gd name="connsiteY8" fmla="*/ 1840302 h 1840302"/>
              <a:gd name="connsiteX0" fmla="*/ 40 w 532130"/>
              <a:gd name="connsiteY0" fmla="*/ 0 h 1840302"/>
              <a:gd name="connsiteX1" fmla="*/ 47965 w 532130"/>
              <a:gd name="connsiteY1" fmla="*/ 84489 h 1840302"/>
              <a:gd name="connsiteX2" fmla="*/ 123657 w 532130"/>
              <a:gd name="connsiteY2" fmla="*/ 640367 h 1840302"/>
              <a:gd name="connsiteX3" fmla="*/ 532003 w 532130"/>
              <a:gd name="connsiteY3" fmla="*/ 731449 h 1840302"/>
              <a:gd name="connsiteX4" fmla="*/ 167776 w 532130"/>
              <a:gd name="connsiteY4" fmla="*/ 879108 h 1840302"/>
              <a:gd name="connsiteX5" fmla="*/ 176234 w 532130"/>
              <a:gd name="connsiteY5" fmla="*/ 986373 h 1840302"/>
              <a:gd name="connsiteX6" fmla="*/ 33587 w 532130"/>
              <a:gd name="connsiteY6" fmla="*/ 1149316 h 1840302"/>
              <a:gd name="connsiteX7" fmla="*/ 4832 w 532130"/>
              <a:gd name="connsiteY7" fmla="*/ 1386882 h 1840302"/>
              <a:gd name="connsiteX8" fmla="*/ 40 w 532130"/>
              <a:gd name="connsiteY8" fmla="*/ 1840302 h 1840302"/>
              <a:gd name="connsiteX0" fmla="*/ 40 w 517194"/>
              <a:gd name="connsiteY0" fmla="*/ 0 h 1840302"/>
              <a:gd name="connsiteX1" fmla="*/ 47965 w 517194"/>
              <a:gd name="connsiteY1" fmla="*/ 84489 h 1840302"/>
              <a:gd name="connsiteX2" fmla="*/ 123657 w 517194"/>
              <a:gd name="connsiteY2" fmla="*/ 640367 h 1840302"/>
              <a:gd name="connsiteX3" fmla="*/ 517062 w 517194"/>
              <a:gd name="connsiteY3" fmla="*/ 795127 h 1840302"/>
              <a:gd name="connsiteX4" fmla="*/ 167776 w 517194"/>
              <a:gd name="connsiteY4" fmla="*/ 879108 h 1840302"/>
              <a:gd name="connsiteX5" fmla="*/ 176234 w 517194"/>
              <a:gd name="connsiteY5" fmla="*/ 986373 h 1840302"/>
              <a:gd name="connsiteX6" fmla="*/ 33587 w 517194"/>
              <a:gd name="connsiteY6" fmla="*/ 1149316 h 1840302"/>
              <a:gd name="connsiteX7" fmla="*/ 4832 w 517194"/>
              <a:gd name="connsiteY7" fmla="*/ 1386882 h 1840302"/>
              <a:gd name="connsiteX8" fmla="*/ 40 w 517194"/>
              <a:gd name="connsiteY8" fmla="*/ 1840302 h 1840302"/>
              <a:gd name="connsiteX0" fmla="*/ 40 w 517358"/>
              <a:gd name="connsiteY0" fmla="*/ 0 h 1840302"/>
              <a:gd name="connsiteX1" fmla="*/ 47965 w 517358"/>
              <a:gd name="connsiteY1" fmla="*/ 84489 h 1840302"/>
              <a:gd name="connsiteX2" fmla="*/ 101245 w 517358"/>
              <a:gd name="connsiteY2" fmla="*/ 640368 h 1840302"/>
              <a:gd name="connsiteX3" fmla="*/ 517062 w 517358"/>
              <a:gd name="connsiteY3" fmla="*/ 795127 h 1840302"/>
              <a:gd name="connsiteX4" fmla="*/ 167776 w 517358"/>
              <a:gd name="connsiteY4" fmla="*/ 879108 h 1840302"/>
              <a:gd name="connsiteX5" fmla="*/ 176234 w 517358"/>
              <a:gd name="connsiteY5" fmla="*/ 986373 h 1840302"/>
              <a:gd name="connsiteX6" fmla="*/ 33587 w 517358"/>
              <a:gd name="connsiteY6" fmla="*/ 1149316 h 1840302"/>
              <a:gd name="connsiteX7" fmla="*/ 4832 w 517358"/>
              <a:gd name="connsiteY7" fmla="*/ 1386882 h 1840302"/>
              <a:gd name="connsiteX8" fmla="*/ 40 w 517358"/>
              <a:gd name="connsiteY8" fmla="*/ 1840302 h 1840302"/>
              <a:gd name="connsiteX0" fmla="*/ 40 w 517457"/>
              <a:gd name="connsiteY0" fmla="*/ 0 h 1840302"/>
              <a:gd name="connsiteX1" fmla="*/ 47965 w 517457"/>
              <a:gd name="connsiteY1" fmla="*/ 84489 h 1840302"/>
              <a:gd name="connsiteX2" fmla="*/ 233050 w 517457"/>
              <a:gd name="connsiteY2" fmla="*/ 601359 h 1840302"/>
              <a:gd name="connsiteX3" fmla="*/ 517062 w 517457"/>
              <a:gd name="connsiteY3" fmla="*/ 795127 h 1840302"/>
              <a:gd name="connsiteX4" fmla="*/ 167776 w 517457"/>
              <a:gd name="connsiteY4" fmla="*/ 879108 h 1840302"/>
              <a:gd name="connsiteX5" fmla="*/ 176234 w 517457"/>
              <a:gd name="connsiteY5" fmla="*/ 986373 h 1840302"/>
              <a:gd name="connsiteX6" fmla="*/ 33587 w 517457"/>
              <a:gd name="connsiteY6" fmla="*/ 1149316 h 1840302"/>
              <a:gd name="connsiteX7" fmla="*/ 4832 w 517457"/>
              <a:gd name="connsiteY7" fmla="*/ 1386882 h 1840302"/>
              <a:gd name="connsiteX8" fmla="*/ 40 w 517457"/>
              <a:gd name="connsiteY8" fmla="*/ 1840302 h 1840302"/>
              <a:gd name="connsiteX0" fmla="*/ 40 w 838517"/>
              <a:gd name="connsiteY0" fmla="*/ 0 h 1840302"/>
              <a:gd name="connsiteX1" fmla="*/ 47965 w 838517"/>
              <a:gd name="connsiteY1" fmla="*/ 84489 h 1840302"/>
              <a:gd name="connsiteX2" fmla="*/ 233050 w 838517"/>
              <a:gd name="connsiteY2" fmla="*/ 601359 h 1840302"/>
              <a:gd name="connsiteX3" fmla="*/ 838337 w 838517"/>
              <a:gd name="connsiteY3" fmla="*/ 787325 h 1840302"/>
              <a:gd name="connsiteX4" fmla="*/ 167776 w 838517"/>
              <a:gd name="connsiteY4" fmla="*/ 879108 h 1840302"/>
              <a:gd name="connsiteX5" fmla="*/ 176234 w 838517"/>
              <a:gd name="connsiteY5" fmla="*/ 986373 h 1840302"/>
              <a:gd name="connsiteX6" fmla="*/ 33587 w 838517"/>
              <a:gd name="connsiteY6" fmla="*/ 1149316 h 1840302"/>
              <a:gd name="connsiteX7" fmla="*/ 4832 w 838517"/>
              <a:gd name="connsiteY7" fmla="*/ 1386882 h 1840302"/>
              <a:gd name="connsiteX8" fmla="*/ 40 w 838517"/>
              <a:gd name="connsiteY8" fmla="*/ 1840302 h 1840302"/>
              <a:gd name="connsiteX0" fmla="*/ 40 w 838517"/>
              <a:gd name="connsiteY0" fmla="*/ 0 h 1840302"/>
              <a:gd name="connsiteX1" fmla="*/ 47965 w 838517"/>
              <a:gd name="connsiteY1" fmla="*/ 84489 h 1840302"/>
              <a:gd name="connsiteX2" fmla="*/ 233050 w 838517"/>
              <a:gd name="connsiteY2" fmla="*/ 601359 h 1840302"/>
              <a:gd name="connsiteX3" fmla="*/ 838337 w 838517"/>
              <a:gd name="connsiteY3" fmla="*/ 787325 h 1840302"/>
              <a:gd name="connsiteX4" fmla="*/ 167776 w 838517"/>
              <a:gd name="connsiteY4" fmla="*/ 879108 h 1840302"/>
              <a:gd name="connsiteX5" fmla="*/ 242137 w 838517"/>
              <a:gd name="connsiteY5" fmla="*/ 1119008 h 1840302"/>
              <a:gd name="connsiteX6" fmla="*/ 33587 w 838517"/>
              <a:gd name="connsiteY6" fmla="*/ 1149316 h 1840302"/>
              <a:gd name="connsiteX7" fmla="*/ 4832 w 838517"/>
              <a:gd name="connsiteY7" fmla="*/ 1386882 h 1840302"/>
              <a:gd name="connsiteX8" fmla="*/ 40 w 838517"/>
              <a:gd name="connsiteY8" fmla="*/ 1840302 h 1840302"/>
              <a:gd name="connsiteX0" fmla="*/ 40 w 838658"/>
              <a:gd name="connsiteY0" fmla="*/ 0 h 1840302"/>
              <a:gd name="connsiteX1" fmla="*/ 47965 w 838658"/>
              <a:gd name="connsiteY1" fmla="*/ 84489 h 1840302"/>
              <a:gd name="connsiteX2" fmla="*/ 233050 w 838658"/>
              <a:gd name="connsiteY2" fmla="*/ 601359 h 1840302"/>
              <a:gd name="connsiteX3" fmla="*/ 838337 w 838658"/>
              <a:gd name="connsiteY3" fmla="*/ 787325 h 1840302"/>
              <a:gd name="connsiteX4" fmla="*/ 316057 w 838658"/>
              <a:gd name="connsiteY4" fmla="*/ 902514 h 1840302"/>
              <a:gd name="connsiteX5" fmla="*/ 242137 w 838658"/>
              <a:gd name="connsiteY5" fmla="*/ 1119008 h 1840302"/>
              <a:gd name="connsiteX6" fmla="*/ 33587 w 838658"/>
              <a:gd name="connsiteY6" fmla="*/ 1149316 h 1840302"/>
              <a:gd name="connsiteX7" fmla="*/ 4832 w 838658"/>
              <a:gd name="connsiteY7" fmla="*/ 1386882 h 1840302"/>
              <a:gd name="connsiteX8" fmla="*/ 40 w 838658"/>
              <a:gd name="connsiteY8" fmla="*/ 1840302 h 1840302"/>
              <a:gd name="connsiteX0" fmla="*/ 40 w 838658"/>
              <a:gd name="connsiteY0" fmla="*/ 0 h 1840302"/>
              <a:gd name="connsiteX1" fmla="*/ 47965 w 838658"/>
              <a:gd name="connsiteY1" fmla="*/ 84489 h 1840302"/>
              <a:gd name="connsiteX2" fmla="*/ 233050 w 838658"/>
              <a:gd name="connsiteY2" fmla="*/ 601359 h 1840302"/>
              <a:gd name="connsiteX3" fmla="*/ 838337 w 838658"/>
              <a:gd name="connsiteY3" fmla="*/ 787325 h 1840302"/>
              <a:gd name="connsiteX4" fmla="*/ 316057 w 838658"/>
              <a:gd name="connsiteY4" fmla="*/ 902514 h 1840302"/>
              <a:gd name="connsiteX5" fmla="*/ 242137 w 838658"/>
              <a:gd name="connsiteY5" fmla="*/ 1119008 h 1840302"/>
              <a:gd name="connsiteX6" fmla="*/ 25349 w 838658"/>
              <a:gd name="connsiteY6" fmla="*/ 1227337 h 1840302"/>
              <a:gd name="connsiteX7" fmla="*/ 4832 w 838658"/>
              <a:gd name="connsiteY7" fmla="*/ 1386882 h 1840302"/>
              <a:gd name="connsiteX8" fmla="*/ 40 w 838658"/>
              <a:gd name="connsiteY8" fmla="*/ 1840302 h 1840302"/>
              <a:gd name="connsiteX0" fmla="*/ 0 w 838618"/>
              <a:gd name="connsiteY0" fmla="*/ 0 h 1840302"/>
              <a:gd name="connsiteX1" fmla="*/ 47925 w 838618"/>
              <a:gd name="connsiteY1" fmla="*/ 84489 h 1840302"/>
              <a:gd name="connsiteX2" fmla="*/ 233010 w 838618"/>
              <a:gd name="connsiteY2" fmla="*/ 601359 h 1840302"/>
              <a:gd name="connsiteX3" fmla="*/ 838297 w 838618"/>
              <a:gd name="connsiteY3" fmla="*/ 787325 h 1840302"/>
              <a:gd name="connsiteX4" fmla="*/ 316017 w 838618"/>
              <a:gd name="connsiteY4" fmla="*/ 902514 h 1840302"/>
              <a:gd name="connsiteX5" fmla="*/ 242097 w 838618"/>
              <a:gd name="connsiteY5" fmla="*/ 1119008 h 1840302"/>
              <a:gd name="connsiteX6" fmla="*/ 25309 w 838618"/>
              <a:gd name="connsiteY6" fmla="*/ 1227337 h 1840302"/>
              <a:gd name="connsiteX7" fmla="*/ 21268 w 838618"/>
              <a:gd name="connsiteY7" fmla="*/ 1464903 h 1840302"/>
              <a:gd name="connsiteX8" fmla="*/ 0 w 838618"/>
              <a:gd name="connsiteY8" fmla="*/ 1840302 h 1840302"/>
              <a:gd name="connsiteX0" fmla="*/ 0 w 838618"/>
              <a:gd name="connsiteY0" fmla="*/ 0 h 1840302"/>
              <a:gd name="connsiteX1" fmla="*/ 47925 w 838618"/>
              <a:gd name="connsiteY1" fmla="*/ 84489 h 1840302"/>
              <a:gd name="connsiteX2" fmla="*/ 233010 w 838618"/>
              <a:gd name="connsiteY2" fmla="*/ 601359 h 1840302"/>
              <a:gd name="connsiteX3" fmla="*/ 838297 w 838618"/>
              <a:gd name="connsiteY3" fmla="*/ 787325 h 1840302"/>
              <a:gd name="connsiteX4" fmla="*/ 316017 w 838618"/>
              <a:gd name="connsiteY4" fmla="*/ 902514 h 1840302"/>
              <a:gd name="connsiteX5" fmla="*/ 242097 w 838618"/>
              <a:gd name="connsiteY5" fmla="*/ 1119008 h 1840302"/>
              <a:gd name="connsiteX6" fmla="*/ 41785 w 838618"/>
              <a:gd name="connsiteY6" fmla="*/ 1258545 h 1840302"/>
              <a:gd name="connsiteX7" fmla="*/ 21268 w 838618"/>
              <a:gd name="connsiteY7" fmla="*/ 1464903 h 1840302"/>
              <a:gd name="connsiteX8" fmla="*/ 0 w 838618"/>
              <a:gd name="connsiteY8" fmla="*/ 1840302 h 1840302"/>
              <a:gd name="connsiteX0" fmla="*/ 0 w 838618"/>
              <a:gd name="connsiteY0" fmla="*/ 0 h 1840302"/>
              <a:gd name="connsiteX1" fmla="*/ 47925 w 838618"/>
              <a:gd name="connsiteY1" fmla="*/ 84489 h 1840302"/>
              <a:gd name="connsiteX2" fmla="*/ 233010 w 838618"/>
              <a:gd name="connsiteY2" fmla="*/ 601359 h 1840302"/>
              <a:gd name="connsiteX3" fmla="*/ 838297 w 838618"/>
              <a:gd name="connsiteY3" fmla="*/ 787325 h 1840302"/>
              <a:gd name="connsiteX4" fmla="*/ 316017 w 838618"/>
              <a:gd name="connsiteY4" fmla="*/ 902514 h 1840302"/>
              <a:gd name="connsiteX5" fmla="*/ 242097 w 838618"/>
              <a:gd name="connsiteY5" fmla="*/ 1119008 h 1840302"/>
              <a:gd name="connsiteX6" fmla="*/ 41785 w 838618"/>
              <a:gd name="connsiteY6" fmla="*/ 1258545 h 1840302"/>
              <a:gd name="connsiteX7" fmla="*/ 95409 w 838618"/>
              <a:gd name="connsiteY7" fmla="*/ 1472706 h 1840302"/>
              <a:gd name="connsiteX8" fmla="*/ 0 w 838618"/>
              <a:gd name="connsiteY8" fmla="*/ 1840302 h 1840302"/>
              <a:gd name="connsiteX0" fmla="*/ 0 w 838618"/>
              <a:gd name="connsiteY0" fmla="*/ 0 h 1840302"/>
              <a:gd name="connsiteX1" fmla="*/ 47925 w 838618"/>
              <a:gd name="connsiteY1" fmla="*/ 84489 h 1840302"/>
              <a:gd name="connsiteX2" fmla="*/ 233010 w 838618"/>
              <a:gd name="connsiteY2" fmla="*/ 601359 h 1840302"/>
              <a:gd name="connsiteX3" fmla="*/ 838297 w 838618"/>
              <a:gd name="connsiteY3" fmla="*/ 787325 h 1840302"/>
              <a:gd name="connsiteX4" fmla="*/ 316017 w 838618"/>
              <a:gd name="connsiteY4" fmla="*/ 902514 h 1840302"/>
              <a:gd name="connsiteX5" fmla="*/ 242097 w 838618"/>
              <a:gd name="connsiteY5" fmla="*/ 1119008 h 1840302"/>
              <a:gd name="connsiteX6" fmla="*/ 82974 w 838618"/>
              <a:gd name="connsiteY6" fmla="*/ 1297555 h 1840302"/>
              <a:gd name="connsiteX7" fmla="*/ 95409 w 838618"/>
              <a:gd name="connsiteY7" fmla="*/ 1472706 h 1840302"/>
              <a:gd name="connsiteX8" fmla="*/ 0 w 838618"/>
              <a:gd name="connsiteY8" fmla="*/ 1840302 h 1840302"/>
              <a:gd name="connsiteX0" fmla="*/ 0 w 838618"/>
              <a:gd name="connsiteY0" fmla="*/ 0 h 1840302"/>
              <a:gd name="connsiteX1" fmla="*/ 47925 w 838618"/>
              <a:gd name="connsiteY1" fmla="*/ 84489 h 1840302"/>
              <a:gd name="connsiteX2" fmla="*/ 233010 w 838618"/>
              <a:gd name="connsiteY2" fmla="*/ 601359 h 1840302"/>
              <a:gd name="connsiteX3" fmla="*/ 838297 w 838618"/>
              <a:gd name="connsiteY3" fmla="*/ 787325 h 1840302"/>
              <a:gd name="connsiteX4" fmla="*/ 316017 w 838618"/>
              <a:gd name="connsiteY4" fmla="*/ 902514 h 1840302"/>
              <a:gd name="connsiteX5" fmla="*/ 242097 w 838618"/>
              <a:gd name="connsiteY5" fmla="*/ 1119008 h 1840302"/>
              <a:gd name="connsiteX6" fmla="*/ 82974 w 838618"/>
              <a:gd name="connsiteY6" fmla="*/ 1297555 h 1840302"/>
              <a:gd name="connsiteX7" fmla="*/ 54220 w 838618"/>
              <a:gd name="connsiteY7" fmla="*/ 1519518 h 1840302"/>
              <a:gd name="connsiteX8" fmla="*/ 0 w 838618"/>
              <a:gd name="connsiteY8" fmla="*/ 1840302 h 1840302"/>
              <a:gd name="connsiteX0" fmla="*/ 0 w 838618"/>
              <a:gd name="connsiteY0" fmla="*/ 0 h 1840302"/>
              <a:gd name="connsiteX1" fmla="*/ 105590 w 838618"/>
              <a:gd name="connsiteY1" fmla="*/ 185916 h 1840302"/>
              <a:gd name="connsiteX2" fmla="*/ 233010 w 838618"/>
              <a:gd name="connsiteY2" fmla="*/ 601359 h 1840302"/>
              <a:gd name="connsiteX3" fmla="*/ 838297 w 838618"/>
              <a:gd name="connsiteY3" fmla="*/ 787325 h 1840302"/>
              <a:gd name="connsiteX4" fmla="*/ 316017 w 838618"/>
              <a:gd name="connsiteY4" fmla="*/ 902514 h 1840302"/>
              <a:gd name="connsiteX5" fmla="*/ 242097 w 838618"/>
              <a:gd name="connsiteY5" fmla="*/ 1119008 h 1840302"/>
              <a:gd name="connsiteX6" fmla="*/ 82974 w 838618"/>
              <a:gd name="connsiteY6" fmla="*/ 1297555 h 1840302"/>
              <a:gd name="connsiteX7" fmla="*/ 54220 w 838618"/>
              <a:gd name="connsiteY7" fmla="*/ 1519518 h 1840302"/>
              <a:gd name="connsiteX8" fmla="*/ 0 w 838618"/>
              <a:gd name="connsiteY8" fmla="*/ 1840302 h 1840302"/>
              <a:gd name="connsiteX0" fmla="*/ 0 w 838310"/>
              <a:gd name="connsiteY0" fmla="*/ 0 h 1840302"/>
              <a:gd name="connsiteX1" fmla="*/ 105590 w 838310"/>
              <a:gd name="connsiteY1" fmla="*/ 185916 h 1840302"/>
              <a:gd name="connsiteX2" fmla="*/ 331864 w 838310"/>
              <a:gd name="connsiteY2" fmla="*/ 585756 h 1840302"/>
              <a:gd name="connsiteX3" fmla="*/ 838297 w 838310"/>
              <a:gd name="connsiteY3" fmla="*/ 787325 h 1840302"/>
              <a:gd name="connsiteX4" fmla="*/ 316017 w 838310"/>
              <a:gd name="connsiteY4" fmla="*/ 902514 h 1840302"/>
              <a:gd name="connsiteX5" fmla="*/ 242097 w 838310"/>
              <a:gd name="connsiteY5" fmla="*/ 1119008 h 1840302"/>
              <a:gd name="connsiteX6" fmla="*/ 82974 w 838310"/>
              <a:gd name="connsiteY6" fmla="*/ 1297555 h 1840302"/>
              <a:gd name="connsiteX7" fmla="*/ 54220 w 838310"/>
              <a:gd name="connsiteY7" fmla="*/ 1519518 h 1840302"/>
              <a:gd name="connsiteX8" fmla="*/ 0 w 838310"/>
              <a:gd name="connsiteY8" fmla="*/ 1840302 h 18403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38310" h="1840302">
                <a:moveTo>
                  <a:pt x="0" y="0"/>
                </a:moveTo>
                <a:cubicBezTo>
                  <a:pt x="48723" y="11981"/>
                  <a:pt x="50279" y="88290"/>
                  <a:pt x="105590" y="185916"/>
                </a:cubicBezTo>
                <a:cubicBezTo>
                  <a:pt x="160901" y="283542"/>
                  <a:pt x="209746" y="485521"/>
                  <a:pt x="331864" y="585756"/>
                </a:cubicBezTo>
                <a:cubicBezTo>
                  <a:pt x="453982" y="685991"/>
                  <a:pt x="840938" y="734532"/>
                  <a:pt x="838297" y="787325"/>
                </a:cubicBezTo>
                <a:cubicBezTo>
                  <a:pt x="835656" y="840118"/>
                  <a:pt x="415384" y="847234"/>
                  <a:pt x="316017" y="902514"/>
                </a:cubicBezTo>
                <a:cubicBezTo>
                  <a:pt x="216650" y="957795"/>
                  <a:pt x="280938" y="1053168"/>
                  <a:pt x="242097" y="1119008"/>
                </a:cubicBezTo>
                <a:cubicBezTo>
                  <a:pt x="203257" y="1184848"/>
                  <a:pt x="114287" y="1230803"/>
                  <a:pt x="82974" y="1297555"/>
                </a:cubicBezTo>
                <a:cubicBezTo>
                  <a:pt x="51661" y="1364307"/>
                  <a:pt x="59811" y="1404354"/>
                  <a:pt x="54220" y="1519518"/>
                </a:cubicBezTo>
                <a:cubicBezTo>
                  <a:pt x="48629" y="1634682"/>
                  <a:pt x="0" y="1840302"/>
                  <a:pt x="0" y="1840302"/>
                </a:cubicBezTo>
              </a:path>
            </a:pathLst>
          </a:cu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CuadroTexto 27"/>
          <p:cNvSpPr txBox="1"/>
          <p:nvPr/>
        </p:nvSpPr>
        <p:spPr>
          <a:xfrm>
            <a:off x="399262" y="2492897"/>
            <a:ext cx="4283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aseline="30000" dirty="0"/>
              <a:t>A</a:t>
            </a:r>
            <a:r>
              <a:rPr lang="en-US" dirty="0"/>
              <a:t>Z</a:t>
            </a:r>
          </a:p>
        </p:txBody>
      </p:sp>
      <p:sp>
        <p:nvSpPr>
          <p:cNvPr id="21" name="CuadroTexto 30"/>
          <p:cNvSpPr txBox="1"/>
          <p:nvPr/>
        </p:nvSpPr>
        <p:spPr>
          <a:xfrm>
            <a:off x="2618475" y="4898992"/>
            <a:ext cx="633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aseline="30000" dirty="0"/>
              <a:t>A</a:t>
            </a:r>
            <a:r>
              <a:rPr lang="en-US" dirty="0"/>
              <a:t>Z-1</a:t>
            </a:r>
          </a:p>
        </p:txBody>
      </p:sp>
      <p:cxnSp>
        <p:nvCxnSpPr>
          <p:cNvPr id="22" name="Conector recto de flecha 32"/>
          <p:cNvCxnSpPr/>
          <p:nvPr/>
        </p:nvCxnSpPr>
        <p:spPr>
          <a:xfrm>
            <a:off x="1160837" y="2492897"/>
            <a:ext cx="1383765" cy="576063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CuadroTexto 36"/>
          <p:cNvSpPr txBox="1"/>
          <p:nvPr/>
        </p:nvSpPr>
        <p:spPr>
          <a:xfrm>
            <a:off x="1824125" y="2452105"/>
            <a:ext cx="4029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>
                <a:solidFill>
                  <a:srgbClr val="FF0000"/>
                </a:solidFill>
                <a:latin typeface="Symbol" charset="2"/>
                <a:cs typeface="Symbol" charset="2"/>
              </a:rPr>
              <a:t>b</a:t>
            </a:r>
            <a:r>
              <a:rPr lang="en-US" baseline="30000" dirty="0">
                <a:solidFill>
                  <a:srgbClr val="FF0000"/>
                </a:solidFill>
              </a:rPr>
              <a:t>+</a:t>
            </a:r>
          </a:p>
        </p:txBody>
      </p:sp>
      <p:grpSp>
        <p:nvGrpSpPr>
          <p:cNvPr id="24" name="Group 23"/>
          <p:cNvGrpSpPr/>
          <p:nvPr/>
        </p:nvGrpSpPr>
        <p:grpSpPr>
          <a:xfrm>
            <a:off x="2699792" y="3197502"/>
            <a:ext cx="1068792" cy="1716718"/>
            <a:chOff x="2699792" y="3197502"/>
            <a:chExt cx="1068792" cy="1716718"/>
          </a:xfrm>
        </p:grpSpPr>
        <p:cxnSp>
          <p:nvCxnSpPr>
            <p:cNvPr id="25" name="Conector recto de flecha 42"/>
            <p:cNvCxnSpPr/>
            <p:nvPr/>
          </p:nvCxnSpPr>
          <p:spPr>
            <a:xfrm>
              <a:off x="2699792" y="3197502"/>
              <a:ext cx="0" cy="1180790"/>
            </a:xfrm>
            <a:prstGeom prst="straightConnector1">
              <a:avLst/>
            </a:prstGeom>
            <a:ln>
              <a:solidFill>
                <a:srgbClr val="0000FF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CuadroTexto 47"/>
            <p:cNvSpPr txBox="1"/>
            <p:nvPr/>
          </p:nvSpPr>
          <p:spPr>
            <a:xfrm>
              <a:off x="3478120" y="4118874"/>
              <a:ext cx="29046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2000" dirty="0">
                  <a:solidFill>
                    <a:srgbClr val="0000FF"/>
                  </a:solidFill>
                  <a:latin typeface="Symbol" charset="2"/>
                  <a:cs typeface="Symbol" charset="2"/>
                </a:rPr>
                <a:t>g</a:t>
              </a:r>
              <a:endParaRPr lang="en-US" sz="2000" baseline="30000" dirty="0">
                <a:solidFill>
                  <a:srgbClr val="0000FF"/>
                </a:solidFill>
              </a:endParaRPr>
            </a:p>
          </p:txBody>
        </p:sp>
        <p:cxnSp>
          <p:nvCxnSpPr>
            <p:cNvPr id="27" name="Conector recto de flecha 42"/>
            <p:cNvCxnSpPr/>
            <p:nvPr/>
          </p:nvCxnSpPr>
          <p:spPr>
            <a:xfrm>
              <a:off x="2771800" y="3250061"/>
              <a:ext cx="0" cy="1128230"/>
            </a:xfrm>
            <a:prstGeom prst="straightConnector1">
              <a:avLst/>
            </a:prstGeom>
            <a:ln>
              <a:solidFill>
                <a:srgbClr val="0000FF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Conector recto de flecha 42"/>
            <p:cNvCxnSpPr/>
            <p:nvPr/>
          </p:nvCxnSpPr>
          <p:spPr>
            <a:xfrm>
              <a:off x="2843808" y="3453989"/>
              <a:ext cx="0" cy="924302"/>
            </a:xfrm>
            <a:prstGeom prst="straightConnector1">
              <a:avLst/>
            </a:prstGeom>
            <a:ln>
              <a:solidFill>
                <a:srgbClr val="0000FF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Conector recto de flecha 42"/>
            <p:cNvCxnSpPr/>
            <p:nvPr/>
          </p:nvCxnSpPr>
          <p:spPr>
            <a:xfrm>
              <a:off x="2987824" y="3250061"/>
              <a:ext cx="0" cy="909156"/>
            </a:xfrm>
            <a:prstGeom prst="straightConnector1">
              <a:avLst/>
            </a:prstGeom>
            <a:ln>
              <a:solidFill>
                <a:srgbClr val="0000FF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Conector recto de flecha 42"/>
            <p:cNvCxnSpPr/>
            <p:nvPr/>
          </p:nvCxnSpPr>
          <p:spPr>
            <a:xfrm>
              <a:off x="3054753" y="3356992"/>
              <a:ext cx="0" cy="804677"/>
            </a:xfrm>
            <a:prstGeom prst="straightConnector1">
              <a:avLst/>
            </a:prstGeom>
            <a:ln>
              <a:solidFill>
                <a:srgbClr val="0000FF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Conector recto de flecha 42"/>
            <p:cNvCxnSpPr/>
            <p:nvPr/>
          </p:nvCxnSpPr>
          <p:spPr>
            <a:xfrm>
              <a:off x="3131840" y="4159217"/>
              <a:ext cx="0" cy="755003"/>
            </a:xfrm>
            <a:prstGeom prst="straightConnector1">
              <a:avLst/>
            </a:prstGeom>
            <a:ln>
              <a:solidFill>
                <a:srgbClr val="0000FF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Conector recto de flecha 42"/>
            <p:cNvCxnSpPr/>
            <p:nvPr/>
          </p:nvCxnSpPr>
          <p:spPr>
            <a:xfrm>
              <a:off x="3059832" y="4378291"/>
              <a:ext cx="0" cy="535929"/>
            </a:xfrm>
            <a:prstGeom prst="straightConnector1">
              <a:avLst/>
            </a:prstGeom>
            <a:ln>
              <a:solidFill>
                <a:srgbClr val="0000FF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3" name="Conector recto de flecha 32"/>
          <p:cNvCxnSpPr/>
          <p:nvPr/>
        </p:nvCxnSpPr>
        <p:spPr>
          <a:xfrm>
            <a:off x="1160837" y="2501061"/>
            <a:ext cx="1322931" cy="1877230"/>
          </a:xfrm>
          <a:prstGeom prst="straightConnector1">
            <a:avLst/>
          </a:prstGeom>
          <a:ln w="25400">
            <a:solidFill>
              <a:srgbClr val="00B050"/>
            </a:solidFill>
            <a:prstDash val="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Conector recto de flecha 32"/>
          <p:cNvCxnSpPr/>
          <p:nvPr/>
        </p:nvCxnSpPr>
        <p:spPr>
          <a:xfrm>
            <a:off x="1160837" y="2501060"/>
            <a:ext cx="1329391" cy="1658157"/>
          </a:xfrm>
          <a:prstGeom prst="straightConnector1">
            <a:avLst/>
          </a:prstGeom>
          <a:ln w="25400">
            <a:solidFill>
              <a:srgbClr val="00B050"/>
            </a:solidFill>
            <a:prstDash val="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CuadroTexto 36"/>
          <p:cNvSpPr txBox="1"/>
          <p:nvPr/>
        </p:nvSpPr>
        <p:spPr>
          <a:xfrm rot="1386119">
            <a:off x="1444829" y="2759438"/>
            <a:ext cx="9845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200" dirty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real </a:t>
            </a:r>
            <a:r>
              <a:rPr lang="es-ES" sz="1200" dirty="0" err="1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feeding</a:t>
            </a:r>
            <a:endParaRPr lang="en-US" sz="1200" baseline="30000" dirty="0">
              <a:solidFill>
                <a:srgbClr val="FF000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6" name="CuadroTexto 36"/>
          <p:cNvSpPr txBox="1"/>
          <p:nvPr/>
        </p:nvSpPr>
        <p:spPr>
          <a:xfrm rot="3245175">
            <a:off x="1097317" y="3389129"/>
            <a:ext cx="13340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200" dirty="0" err="1">
                <a:solidFill>
                  <a:srgbClr val="00B050"/>
                </a:solidFill>
                <a:latin typeface="Arial" charset="0"/>
                <a:ea typeface="Arial" charset="0"/>
                <a:cs typeface="Arial" charset="0"/>
              </a:rPr>
              <a:t>apparent</a:t>
            </a:r>
            <a:r>
              <a:rPr lang="es-ES" sz="1200" dirty="0">
                <a:solidFill>
                  <a:srgbClr val="00B050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s-ES" sz="1200" dirty="0" err="1">
                <a:solidFill>
                  <a:srgbClr val="00B050"/>
                </a:solidFill>
                <a:latin typeface="Arial" charset="0"/>
                <a:ea typeface="Arial" charset="0"/>
                <a:cs typeface="Arial" charset="0"/>
              </a:rPr>
              <a:t>feeding</a:t>
            </a:r>
            <a:endParaRPr lang="en-US" sz="1200" baseline="30000" dirty="0">
              <a:solidFill>
                <a:srgbClr val="00B05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7" name="Can 36"/>
          <p:cNvSpPr/>
          <p:nvPr/>
        </p:nvSpPr>
        <p:spPr>
          <a:xfrm rot="5400000">
            <a:off x="719572" y="5661248"/>
            <a:ext cx="360040" cy="576064"/>
          </a:xfrm>
          <a:prstGeom prst="can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Can 37"/>
          <p:cNvSpPr/>
          <p:nvPr/>
        </p:nvSpPr>
        <p:spPr>
          <a:xfrm rot="13808163">
            <a:off x="1583215" y="5407981"/>
            <a:ext cx="360040" cy="576064"/>
          </a:xfrm>
          <a:prstGeom prst="can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9" name="Conector recto de flecha 42"/>
          <p:cNvCxnSpPr/>
          <p:nvPr/>
        </p:nvCxnSpPr>
        <p:spPr>
          <a:xfrm flipV="1">
            <a:off x="1403648" y="5661248"/>
            <a:ext cx="288032" cy="360041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Conector recto de flecha 42"/>
          <p:cNvCxnSpPr/>
          <p:nvPr/>
        </p:nvCxnSpPr>
        <p:spPr>
          <a:xfrm flipH="1" flipV="1">
            <a:off x="827585" y="5949281"/>
            <a:ext cx="599178" cy="69529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Conector recto de flecha 42"/>
          <p:cNvCxnSpPr/>
          <p:nvPr/>
        </p:nvCxnSpPr>
        <p:spPr>
          <a:xfrm>
            <a:off x="1691680" y="5696013"/>
            <a:ext cx="431142" cy="178782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CuadroTexto 27"/>
          <p:cNvSpPr txBox="1"/>
          <p:nvPr/>
        </p:nvSpPr>
        <p:spPr>
          <a:xfrm>
            <a:off x="577320" y="5508405"/>
            <a:ext cx="6030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/>
              <a:t>HPGe</a:t>
            </a:r>
            <a:endParaRPr lang="en-US" sz="1200" dirty="0"/>
          </a:p>
        </p:txBody>
      </p:sp>
      <p:sp>
        <p:nvSpPr>
          <p:cNvPr id="43" name="CuadroTexto 27"/>
          <p:cNvSpPr txBox="1"/>
          <p:nvPr/>
        </p:nvSpPr>
        <p:spPr>
          <a:xfrm rot="19149183">
            <a:off x="1276783" y="5337075"/>
            <a:ext cx="6030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/>
              <a:t>HPGe</a:t>
            </a:r>
            <a:endParaRPr lang="en-US" sz="1200" dirty="0"/>
          </a:p>
        </p:txBody>
      </p:sp>
      <p:sp>
        <p:nvSpPr>
          <p:cNvPr id="44" name="CuadroTexto 47"/>
          <p:cNvSpPr txBox="1"/>
          <p:nvPr/>
        </p:nvSpPr>
        <p:spPr>
          <a:xfrm>
            <a:off x="1403648" y="5797482"/>
            <a:ext cx="37542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000" dirty="0">
                <a:solidFill>
                  <a:srgbClr val="0000FF"/>
                </a:solidFill>
                <a:latin typeface="Symbol" charset="2"/>
                <a:cs typeface="Symbol" charset="2"/>
              </a:rPr>
              <a:t>g</a:t>
            </a:r>
            <a:r>
              <a:rPr lang="es-ES" sz="2000" baseline="-25000" dirty="0">
                <a:solidFill>
                  <a:srgbClr val="0000FF"/>
                </a:solidFill>
                <a:latin typeface="Symbol" charset="2"/>
                <a:cs typeface="Symbol" charset="2"/>
              </a:rPr>
              <a:t>1</a:t>
            </a:r>
            <a:endParaRPr lang="en-US" sz="2000" baseline="30000" dirty="0">
              <a:solidFill>
                <a:srgbClr val="0000FF"/>
              </a:solidFill>
            </a:endParaRPr>
          </a:p>
        </p:txBody>
      </p:sp>
      <p:sp>
        <p:nvSpPr>
          <p:cNvPr id="45" name="CuadroTexto 47"/>
          <p:cNvSpPr txBox="1"/>
          <p:nvPr/>
        </p:nvSpPr>
        <p:spPr>
          <a:xfrm>
            <a:off x="1043608" y="5877272"/>
            <a:ext cx="37542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000">
                <a:solidFill>
                  <a:srgbClr val="0000FF"/>
                </a:solidFill>
                <a:latin typeface="Symbol" charset="2"/>
                <a:cs typeface="Symbol" charset="2"/>
              </a:rPr>
              <a:t>g</a:t>
            </a:r>
            <a:r>
              <a:rPr lang="es-ES" sz="2000" baseline="-25000">
                <a:solidFill>
                  <a:srgbClr val="0000FF"/>
                </a:solidFill>
                <a:latin typeface="Symbol" charset="2"/>
                <a:cs typeface="Symbol" charset="2"/>
              </a:rPr>
              <a:t>2</a:t>
            </a:r>
            <a:endParaRPr lang="en-US" sz="2000" baseline="30000" dirty="0">
              <a:solidFill>
                <a:srgbClr val="0000FF"/>
              </a:solidFill>
            </a:endParaRPr>
          </a:p>
        </p:txBody>
      </p:sp>
      <p:sp>
        <p:nvSpPr>
          <p:cNvPr id="46" name="CuadroTexto 47"/>
          <p:cNvSpPr txBox="1"/>
          <p:nvPr/>
        </p:nvSpPr>
        <p:spPr>
          <a:xfrm>
            <a:off x="2036336" y="5517232"/>
            <a:ext cx="43954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000" dirty="0">
                <a:solidFill>
                  <a:srgbClr val="0000FF"/>
                </a:solidFill>
                <a:latin typeface="Symbol" charset="2"/>
                <a:cs typeface="Symbol" charset="2"/>
              </a:rPr>
              <a:t>g</a:t>
            </a:r>
            <a:r>
              <a:rPr lang="es-ES" sz="2000" baseline="-25000" dirty="0">
                <a:solidFill>
                  <a:srgbClr val="0000FF"/>
                </a:solidFill>
                <a:latin typeface="Symbol" charset="2"/>
                <a:cs typeface="Symbol" charset="2"/>
              </a:rPr>
              <a:t>1</a:t>
            </a:r>
            <a:r>
              <a:rPr lang="es-ES" sz="2000" dirty="0">
                <a:solidFill>
                  <a:srgbClr val="0000FF"/>
                </a:solidFill>
                <a:latin typeface="Symbol" charset="2"/>
                <a:cs typeface="Symbol" charset="2"/>
              </a:rPr>
              <a:t>’</a:t>
            </a:r>
            <a:endParaRPr lang="en-US" sz="2000" baseline="30000" dirty="0">
              <a:solidFill>
                <a:srgbClr val="0000FF"/>
              </a:solidFill>
            </a:endParaRPr>
          </a:p>
        </p:txBody>
      </p:sp>
      <p:sp>
        <p:nvSpPr>
          <p:cNvPr id="47" name="Marcador de contenido 2"/>
          <p:cNvSpPr txBox="1">
            <a:spLocks/>
          </p:cNvSpPr>
          <p:nvPr/>
        </p:nvSpPr>
        <p:spPr bwMode="auto">
          <a:xfrm>
            <a:off x="4231307" y="2874440"/>
            <a:ext cx="4843243" cy="9916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182563" indent="-182563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342900" indent="-342900" algn="just">
              <a:spcBef>
                <a:spcPct val="20000"/>
              </a:spcBef>
              <a:buSzPct val="85000"/>
              <a:buFont typeface="Arial"/>
              <a:buChar char="•"/>
            </a:pPr>
            <a:r>
              <a:rPr lang="en-US" sz="2400" dirty="0">
                <a:latin typeface="Calibri"/>
                <a:cs typeface="Calibri"/>
              </a:rPr>
              <a:t>Very fragmented </a:t>
            </a:r>
            <a:r>
              <a:rPr lang="en-US" sz="2400" dirty="0" err="1">
                <a:latin typeface="Calibri"/>
                <a:cs typeface="Calibri"/>
              </a:rPr>
              <a:t>I</a:t>
            </a:r>
            <a:r>
              <a:rPr lang="en-US" sz="2400" baseline="-25000" dirty="0" err="1">
                <a:latin typeface="Symbol" charset="2"/>
                <a:cs typeface="Symbol" charset="2"/>
              </a:rPr>
              <a:t>b</a:t>
            </a:r>
            <a:r>
              <a:rPr lang="en-US" sz="2400" baseline="-25000" dirty="0">
                <a:latin typeface="Calibri"/>
                <a:cs typeface="Calibri"/>
              </a:rPr>
              <a:t>/EC</a:t>
            </a:r>
            <a:r>
              <a:rPr lang="en-US" sz="2400" dirty="0">
                <a:latin typeface="Calibri"/>
                <a:cs typeface="Calibri"/>
              </a:rPr>
              <a:t> distribution </a:t>
            </a:r>
            <a:r>
              <a:rPr lang="es-ES" sz="2400" dirty="0">
                <a:latin typeface="Calibri"/>
                <a:cs typeface="Calibri"/>
              </a:rPr>
              <a:t>a</a:t>
            </a:r>
            <a:r>
              <a:rPr lang="en-US" sz="2400" dirty="0" err="1">
                <a:latin typeface="Calibri"/>
                <a:cs typeface="Calibri"/>
              </a:rPr>
              <a:t>nd</a:t>
            </a:r>
            <a:r>
              <a:rPr lang="en-US" sz="2400" dirty="0">
                <a:latin typeface="Calibri"/>
                <a:cs typeface="Calibri"/>
              </a:rPr>
              <a:t> </a:t>
            </a:r>
            <a:r>
              <a:rPr lang="en-US" sz="2400" dirty="0">
                <a:latin typeface="Symbol" charset="2"/>
                <a:cs typeface="Symbol" charset="2"/>
              </a:rPr>
              <a:t>g</a:t>
            </a:r>
            <a:r>
              <a:rPr lang="en-US" sz="2400" dirty="0">
                <a:latin typeface="Calibri"/>
                <a:cs typeface="Calibri"/>
              </a:rPr>
              <a:t> de-excitation pattern.</a:t>
            </a:r>
          </a:p>
        </p:txBody>
      </p:sp>
      <p:sp>
        <p:nvSpPr>
          <p:cNvPr id="48" name="Marcador de contenido 2"/>
          <p:cNvSpPr txBox="1">
            <a:spLocks/>
          </p:cNvSpPr>
          <p:nvPr/>
        </p:nvSpPr>
        <p:spPr bwMode="auto">
          <a:xfrm>
            <a:off x="4231307" y="3866111"/>
            <a:ext cx="4843243" cy="16201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182563" indent="-182563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342900" indent="-342900" algn="just">
              <a:spcBef>
                <a:spcPct val="20000"/>
              </a:spcBef>
              <a:buSzPct val="85000"/>
              <a:buFont typeface="Arial"/>
              <a:buChar char="•"/>
            </a:pPr>
            <a:r>
              <a:rPr lang="en-US" sz="2400" dirty="0" err="1">
                <a:latin typeface="Calibri"/>
                <a:cs typeface="Calibri"/>
              </a:rPr>
              <a:t>HPGe</a:t>
            </a:r>
            <a:r>
              <a:rPr lang="en-US" sz="2400" dirty="0">
                <a:latin typeface="Calibri"/>
                <a:cs typeface="Calibri"/>
              </a:rPr>
              <a:t> arrays do the great job of the level scheme and gamma branching ratios, but not so great at </a:t>
            </a:r>
            <a:r>
              <a:rPr lang="en-US" sz="2400" dirty="0" err="1">
                <a:latin typeface="Calibri"/>
                <a:cs typeface="Calibri"/>
              </a:rPr>
              <a:t>I</a:t>
            </a:r>
            <a:r>
              <a:rPr lang="en-US" sz="2400" baseline="-25000" dirty="0" err="1">
                <a:latin typeface="Symbol" charset="2"/>
                <a:cs typeface="Symbol" charset="2"/>
              </a:rPr>
              <a:t>b</a:t>
            </a:r>
            <a:r>
              <a:rPr lang="en-US" sz="2400" baseline="-25000" dirty="0">
                <a:latin typeface="Calibri"/>
                <a:cs typeface="Calibri"/>
              </a:rPr>
              <a:t>/EC</a:t>
            </a:r>
            <a:r>
              <a:rPr lang="en-US" sz="2400" dirty="0">
                <a:latin typeface="Calibri"/>
                <a:cs typeface="Calibri"/>
              </a:rPr>
              <a:t>(E) and S</a:t>
            </a:r>
            <a:r>
              <a:rPr lang="en-US" sz="2400" baseline="-25000" dirty="0">
                <a:latin typeface="Symbol" pitchFamily="2" charset="2"/>
                <a:cs typeface="Calibri"/>
              </a:rPr>
              <a:t>b</a:t>
            </a:r>
            <a:r>
              <a:rPr lang="en-US" sz="2400" dirty="0">
                <a:latin typeface="Calibri"/>
                <a:cs typeface="Calibri"/>
              </a:rPr>
              <a:t>(E)</a:t>
            </a:r>
          </a:p>
        </p:txBody>
      </p:sp>
      <p:sp>
        <p:nvSpPr>
          <p:cNvPr id="49" name="Marcador de contenido 2"/>
          <p:cNvSpPr txBox="1">
            <a:spLocks/>
          </p:cNvSpPr>
          <p:nvPr/>
        </p:nvSpPr>
        <p:spPr>
          <a:xfrm>
            <a:off x="4231307" y="1871128"/>
            <a:ext cx="4843243" cy="95043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SzPct val="85000"/>
            </a:pPr>
            <a:r>
              <a:rPr lang="en-US" sz="2400" dirty="0">
                <a:latin typeface="Calibri"/>
                <a:cs typeface="Calibri"/>
              </a:rPr>
              <a:t>Medium mass and heavy nuclei: large level density at high energy.</a:t>
            </a:r>
          </a:p>
        </p:txBody>
      </p:sp>
      <p:sp>
        <p:nvSpPr>
          <p:cNvPr id="50" name="Rectángulo 41"/>
          <p:cNvSpPr/>
          <p:nvPr/>
        </p:nvSpPr>
        <p:spPr>
          <a:xfrm>
            <a:off x="4692919" y="5544627"/>
            <a:ext cx="432867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en-US" sz="2000" i="1" dirty="0"/>
              <a:t>Hardy et al., Physics Letters B 71 (1977)</a:t>
            </a:r>
          </a:p>
        </p:txBody>
      </p:sp>
      <p:sp>
        <p:nvSpPr>
          <p:cNvPr id="51" name="Marcador de contenido 2"/>
          <p:cNvSpPr>
            <a:spLocks noGrp="1"/>
          </p:cNvSpPr>
          <p:nvPr>
            <p:ph idx="1"/>
          </p:nvPr>
        </p:nvSpPr>
        <p:spPr>
          <a:xfrm>
            <a:off x="237070" y="1295407"/>
            <a:ext cx="8754529" cy="603245"/>
          </a:xfrm>
        </p:spPr>
        <p:txBody>
          <a:bodyPr>
            <a:normAutofit/>
          </a:bodyPr>
          <a:lstStyle/>
          <a:p>
            <a:pPr algn="just"/>
            <a:r>
              <a:rPr lang="en-US" sz="2800" dirty="0"/>
              <a:t>Why don’t we measure just at the IDS?</a:t>
            </a:r>
          </a:p>
        </p:txBody>
      </p:sp>
      <p:sp>
        <p:nvSpPr>
          <p:cNvPr id="53" name="Slide Number Placeholder 52">
            <a:extLst>
              <a:ext uri="{FF2B5EF4-FFF2-40B4-BE49-F238E27FC236}">
                <a16:creationId xmlns:a16="http://schemas.microsoft.com/office/drawing/2014/main" id="{9AB23ED3-53F3-0E4C-A529-12AD7D06DD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01CF3-9A77-AD40-9036-BD8253FC537B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54" name="Date Placeholder 53">
            <a:extLst>
              <a:ext uri="{FF2B5EF4-FFF2-40B4-BE49-F238E27FC236}">
                <a16:creationId xmlns:a16="http://schemas.microsoft.com/office/drawing/2014/main" id="{A3F96E8B-2638-A543-A1BB-5E5A63A0A9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91952-4015-3A48-A6E0-6B65158F9BD6}" type="datetime1">
              <a:rPr lang="es-ES_tradnl" smtClean="0"/>
              <a:t>8/11/22</a:t>
            </a:fld>
            <a:endParaRPr lang="en-US" dirty="0"/>
          </a:p>
        </p:txBody>
      </p:sp>
      <p:sp>
        <p:nvSpPr>
          <p:cNvPr id="55" name="Footer Placeholder 54">
            <a:extLst>
              <a:ext uri="{FF2B5EF4-FFF2-40B4-BE49-F238E27FC236}">
                <a16:creationId xmlns:a16="http://schemas.microsoft.com/office/drawing/2014/main" id="{267B80E2-E902-DC44-AFEA-A1238850F3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E. Nácher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06693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experimental technique</a:t>
            </a:r>
          </a:p>
        </p:txBody>
      </p:sp>
      <p:cxnSp>
        <p:nvCxnSpPr>
          <p:cNvPr id="8" name="Conector recto 6"/>
          <p:cNvCxnSpPr/>
          <p:nvPr/>
        </p:nvCxnSpPr>
        <p:spPr>
          <a:xfrm>
            <a:off x="134677" y="2492896"/>
            <a:ext cx="1026160" cy="0"/>
          </a:xfrm>
          <a:prstGeom prst="line">
            <a:avLst/>
          </a:prstGeom>
          <a:ln w="38100" cmpd="sng">
            <a:solidFill>
              <a:srgbClr val="292934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Conector recto 12"/>
          <p:cNvCxnSpPr/>
          <p:nvPr/>
        </p:nvCxnSpPr>
        <p:spPr>
          <a:xfrm>
            <a:off x="2483768" y="4898992"/>
            <a:ext cx="1026160" cy="0"/>
          </a:xfrm>
          <a:prstGeom prst="line">
            <a:avLst/>
          </a:prstGeom>
          <a:ln w="38100" cmpd="sng">
            <a:solidFill>
              <a:srgbClr val="292934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Conector recto 13"/>
          <p:cNvCxnSpPr/>
          <p:nvPr/>
        </p:nvCxnSpPr>
        <p:spPr>
          <a:xfrm>
            <a:off x="2483768" y="4591652"/>
            <a:ext cx="1026160" cy="0"/>
          </a:xfrm>
          <a:prstGeom prst="line">
            <a:avLst/>
          </a:prstGeom>
          <a:ln w="12700" cmpd="sng">
            <a:solidFill>
              <a:schemeClr val="tx1">
                <a:lumMod val="90000"/>
                <a:lumOff val="1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Conector recto 14"/>
          <p:cNvCxnSpPr/>
          <p:nvPr/>
        </p:nvCxnSpPr>
        <p:spPr>
          <a:xfrm>
            <a:off x="2483768" y="4378292"/>
            <a:ext cx="1026160" cy="0"/>
          </a:xfrm>
          <a:prstGeom prst="line">
            <a:avLst/>
          </a:prstGeom>
          <a:ln w="12700" cmpd="sng">
            <a:solidFill>
              <a:schemeClr val="tx1">
                <a:lumMod val="90000"/>
                <a:lumOff val="1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Conector recto 17"/>
          <p:cNvCxnSpPr/>
          <p:nvPr/>
        </p:nvCxnSpPr>
        <p:spPr>
          <a:xfrm>
            <a:off x="2483768" y="4073492"/>
            <a:ext cx="1026160" cy="0"/>
          </a:xfrm>
          <a:prstGeom prst="line">
            <a:avLst/>
          </a:prstGeom>
          <a:ln w="12700" cmpd="sng">
            <a:solidFill>
              <a:schemeClr val="tx1">
                <a:lumMod val="90000"/>
                <a:lumOff val="1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Conector recto 18"/>
          <p:cNvCxnSpPr/>
          <p:nvPr/>
        </p:nvCxnSpPr>
        <p:spPr>
          <a:xfrm>
            <a:off x="2483768" y="4246212"/>
            <a:ext cx="1026160" cy="0"/>
          </a:xfrm>
          <a:prstGeom prst="line">
            <a:avLst/>
          </a:prstGeom>
          <a:ln w="12700" cmpd="sng">
            <a:solidFill>
              <a:schemeClr val="tx1">
                <a:lumMod val="90000"/>
                <a:lumOff val="1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Conector recto 19"/>
          <p:cNvCxnSpPr/>
          <p:nvPr/>
        </p:nvCxnSpPr>
        <p:spPr>
          <a:xfrm>
            <a:off x="2483768" y="4159217"/>
            <a:ext cx="1026160" cy="0"/>
          </a:xfrm>
          <a:prstGeom prst="line">
            <a:avLst/>
          </a:prstGeom>
          <a:ln w="12700" cmpd="sng">
            <a:solidFill>
              <a:schemeClr val="tx1">
                <a:lumMod val="90000"/>
                <a:lumOff val="1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Conector recto 20"/>
          <p:cNvCxnSpPr/>
          <p:nvPr/>
        </p:nvCxnSpPr>
        <p:spPr>
          <a:xfrm>
            <a:off x="2483768" y="4009245"/>
            <a:ext cx="1026160" cy="0"/>
          </a:xfrm>
          <a:prstGeom prst="line">
            <a:avLst/>
          </a:prstGeom>
          <a:ln w="12700" cmpd="sng">
            <a:solidFill>
              <a:schemeClr val="tx1">
                <a:lumMod val="90000"/>
                <a:lumOff val="1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Conector recto 21"/>
          <p:cNvCxnSpPr/>
          <p:nvPr/>
        </p:nvCxnSpPr>
        <p:spPr>
          <a:xfrm>
            <a:off x="2483768" y="3967416"/>
            <a:ext cx="1026160" cy="0"/>
          </a:xfrm>
          <a:prstGeom prst="line">
            <a:avLst/>
          </a:prstGeom>
          <a:ln w="12700" cmpd="sng">
            <a:solidFill>
              <a:schemeClr val="tx1">
                <a:lumMod val="90000"/>
                <a:lumOff val="1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Conector recto 22"/>
          <p:cNvCxnSpPr/>
          <p:nvPr/>
        </p:nvCxnSpPr>
        <p:spPr>
          <a:xfrm>
            <a:off x="2483768" y="3933056"/>
            <a:ext cx="1026160" cy="0"/>
          </a:xfrm>
          <a:prstGeom prst="line">
            <a:avLst/>
          </a:prstGeom>
          <a:ln w="12700" cmpd="sng">
            <a:solidFill>
              <a:schemeClr val="tx1">
                <a:lumMod val="90000"/>
                <a:lumOff val="1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Rectángulo 23"/>
          <p:cNvSpPr/>
          <p:nvPr/>
        </p:nvSpPr>
        <p:spPr>
          <a:xfrm>
            <a:off x="2483768" y="2492896"/>
            <a:ext cx="1026160" cy="1409212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Forma libre 25"/>
          <p:cNvSpPr/>
          <p:nvPr/>
        </p:nvSpPr>
        <p:spPr>
          <a:xfrm>
            <a:off x="2608110" y="2501061"/>
            <a:ext cx="838310" cy="1943100"/>
          </a:xfrm>
          <a:custGeom>
            <a:avLst/>
            <a:gdLst>
              <a:gd name="connsiteX0" fmla="*/ 43520 w 647380"/>
              <a:gd name="connsiteY0" fmla="*/ 0 h 1840302"/>
              <a:gd name="connsiteX1" fmla="*/ 163332 w 647380"/>
              <a:gd name="connsiteY1" fmla="*/ 62302 h 1840302"/>
              <a:gd name="connsiteX2" fmla="*/ 177709 w 647380"/>
              <a:gd name="connsiteY2" fmla="*/ 230038 h 1840302"/>
              <a:gd name="connsiteX3" fmla="*/ 647370 w 647380"/>
              <a:gd name="connsiteY3" fmla="*/ 321094 h 1840302"/>
              <a:gd name="connsiteX4" fmla="*/ 192087 w 647380"/>
              <a:gd name="connsiteY4" fmla="*/ 316302 h 1840302"/>
              <a:gd name="connsiteX5" fmla="*/ 302313 w 647380"/>
              <a:gd name="connsiteY5" fmla="*/ 369019 h 1840302"/>
              <a:gd name="connsiteX6" fmla="*/ 29143 w 647380"/>
              <a:gd name="connsiteY6" fmla="*/ 392981 h 1840302"/>
              <a:gd name="connsiteX7" fmla="*/ 9973 w 647380"/>
              <a:gd name="connsiteY7" fmla="*/ 627811 h 1840302"/>
              <a:gd name="connsiteX8" fmla="*/ 48313 w 647380"/>
              <a:gd name="connsiteY8" fmla="*/ 1840302 h 1840302"/>
              <a:gd name="connsiteX0" fmla="*/ 43132 w 646992"/>
              <a:gd name="connsiteY0" fmla="*/ 0 h 1849887"/>
              <a:gd name="connsiteX1" fmla="*/ 162944 w 646992"/>
              <a:gd name="connsiteY1" fmla="*/ 62302 h 1849887"/>
              <a:gd name="connsiteX2" fmla="*/ 177321 w 646992"/>
              <a:gd name="connsiteY2" fmla="*/ 230038 h 1849887"/>
              <a:gd name="connsiteX3" fmla="*/ 646982 w 646992"/>
              <a:gd name="connsiteY3" fmla="*/ 321094 h 1849887"/>
              <a:gd name="connsiteX4" fmla="*/ 191699 w 646992"/>
              <a:gd name="connsiteY4" fmla="*/ 316302 h 1849887"/>
              <a:gd name="connsiteX5" fmla="*/ 301925 w 646992"/>
              <a:gd name="connsiteY5" fmla="*/ 369019 h 1849887"/>
              <a:gd name="connsiteX6" fmla="*/ 28755 w 646992"/>
              <a:gd name="connsiteY6" fmla="*/ 392981 h 1849887"/>
              <a:gd name="connsiteX7" fmla="*/ 9585 w 646992"/>
              <a:gd name="connsiteY7" fmla="*/ 627811 h 1849887"/>
              <a:gd name="connsiteX8" fmla="*/ 0 w 646992"/>
              <a:gd name="connsiteY8" fmla="*/ 1849887 h 1849887"/>
              <a:gd name="connsiteX0" fmla="*/ 43132 w 646992"/>
              <a:gd name="connsiteY0" fmla="*/ 0 h 1849887"/>
              <a:gd name="connsiteX1" fmla="*/ 162944 w 646992"/>
              <a:gd name="connsiteY1" fmla="*/ 62302 h 1849887"/>
              <a:gd name="connsiteX2" fmla="*/ 177321 w 646992"/>
              <a:gd name="connsiteY2" fmla="*/ 230038 h 1849887"/>
              <a:gd name="connsiteX3" fmla="*/ 646982 w 646992"/>
              <a:gd name="connsiteY3" fmla="*/ 321094 h 1849887"/>
              <a:gd name="connsiteX4" fmla="*/ 191699 w 646992"/>
              <a:gd name="connsiteY4" fmla="*/ 316302 h 1849887"/>
              <a:gd name="connsiteX5" fmla="*/ 301925 w 646992"/>
              <a:gd name="connsiteY5" fmla="*/ 369019 h 1849887"/>
              <a:gd name="connsiteX6" fmla="*/ 52717 w 646992"/>
              <a:gd name="connsiteY6" fmla="*/ 488830 h 1849887"/>
              <a:gd name="connsiteX7" fmla="*/ 9585 w 646992"/>
              <a:gd name="connsiteY7" fmla="*/ 627811 h 1849887"/>
              <a:gd name="connsiteX8" fmla="*/ 0 w 646992"/>
              <a:gd name="connsiteY8" fmla="*/ 1849887 h 1849887"/>
              <a:gd name="connsiteX0" fmla="*/ 55096 w 658956"/>
              <a:gd name="connsiteY0" fmla="*/ 0 h 1849887"/>
              <a:gd name="connsiteX1" fmla="*/ 174908 w 658956"/>
              <a:gd name="connsiteY1" fmla="*/ 62302 h 1849887"/>
              <a:gd name="connsiteX2" fmla="*/ 189285 w 658956"/>
              <a:gd name="connsiteY2" fmla="*/ 230038 h 1849887"/>
              <a:gd name="connsiteX3" fmla="*/ 658946 w 658956"/>
              <a:gd name="connsiteY3" fmla="*/ 321094 h 1849887"/>
              <a:gd name="connsiteX4" fmla="*/ 203663 w 658956"/>
              <a:gd name="connsiteY4" fmla="*/ 316302 h 1849887"/>
              <a:gd name="connsiteX5" fmla="*/ 313889 w 658956"/>
              <a:gd name="connsiteY5" fmla="*/ 369019 h 1849887"/>
              <a:gd name="connsiteX6" fmla="*/ 64681 w 658956"/>
              <a:gd name="connsiteY6" fmla="*/ 488830 h 1849887"/>
              <a:gd name="connsiteX7" fmla="*/ 2379 w 658956"/>
              <a:gd name="connsiteY7" fmla="*/ 1030377 h 1849887"/>
              <a:gd name="connsiteX8" fmla="*/ 11964 w 658956"/>
              <a:gd name="connsiteY8" fmla="*/ 1849887 h 1849887"/>
              <a:gd name="connsiteX0" fmla="*/ 44038 w 647898"/>
              <a:gd name="connsiteY0" fmla="*/ 0 h 1849887"/>
              <a:gd name="connsiteX1" fmla="*/ 163850 w 647898"/>
              <a:gd name="connsiteY1" fmla="*/ 62302 h 1849887"/>
              <a:gd name="connsiteX2" fmla="*/ 178227 w 647898"/>
              <a:gd name="connsiteY2" fmla="*/ 230038 h 1849887"/>
              <a:gd name="connsiteX3" fmla="*/ 647888 w 647898"/>
              <a:gd name="connsiteY3" fmla="*/ 321094 h 1849887"/>
              <a:gd name="connsiteX4" fmla="*/ 192605 w 647898"/>
              <a:gd name="connsiteY4" fmla="*/ 316302 h 1849887"/>
              <a:gd name="connsiteX5" fmla="*/ 302831 w 647898"/>
              <a:gd name="connsiteY5" fmla="*/ 369019 h 1849887"/>
              <a:gd name="connsiteX6" fmla="*/ 53623 w 647898"/>
              <a:gd name="connsiteY6" fmla="*/ 488830 h 1849887"/>
              <a:gd name="connsiteX7" fmla="*/ 5698 w 647898"/>
              <a:gd name="connsiteY7" fmla="*/ 1063924 h 1849887"/>
              <a:gd name="connsiteX8" fmla="*/ 906 w 647898"/>
              <a:gd name="connsiteY8" fmla="*/ 1849887 h 1849887"/>
              <a:gd name="connsiteX0" fmla="*/ 56485 w 660345"/>
              <a:gd name="connsiteY0" fmla="*/ 0 h 1849887"/>
              <a:gd name="connsiteX1" fmla="*/ 176297 w 660345"/>
              <a:gd name="connsiteY1" fmla="*/ 62302 h 1849887"/>
              <a:gd name="connsiteX2" fmla="*/ 190674 w 660345"/>
              <a:gd name="connsiteY2" fmla="*/ 230038 h 1849887"/>
              <a:gd name="connsiteX3" fmla="*/ 660335 w 660345"/>
              <a:gd name="connsiteY3" fmla="*/ 321094 h 1849887"/>
              <a:gd name="connsiteX4" fmla="*/ 205052 w 660345"/>
              <a:gd name="connsiteY4" fmla="*/ 316302 h 1849887"/>
              <a:gd name="connsiteX5" fmla="*/ 315278 w 660345"/>
              <a:gd name="connsiteY5" fmla="*/ 369019 h 1849887"/>
              <a:gd name="connsiteX6" fmla="*/ 22938 w 660345"/>
              <a:gd name="connsiteY6" fmla="*/ 805132 h 1849887"/>
              <a:gd name="connsiteX7" fmla="*/ 18145 w 660345"/>
              <a:gd name="connsiteY7" fmla="*/ 1063924 h 1849887"/>
              <a:gd name="connsiteX8" fmla="*/ 13353 w 660345"/>
              <a:gd name="connsiteY8" fmla="*/ 1849887 h 1849887"/>
              <a:gd name="connsiteX0" fmla="*/ 43172 w 647032"/>
              <a:gd name="connsiteY0" fmla="*/ 0 h 1849887"/>
              <a:gd name="connsiteX1" fmla="*/ 162984 w 647032"/>
              <a:gd name="connsiteY1" fmla="*/ 62302 h 1849887"/>
              <a:gd name="connsiteX2" fmla="*/ 177361 w 647032"/>
              <a:gd name="connsiteY2" fmla="*/ 230038 h 1849887"/>
              <a:gd name="connsiteX3" fmla="*/ 647022 w 647032"/>
              <a:gd name="connsiteY3" fmla="*/ 321094 h 1849887"/>
              <a:gd name="connsiteX4" fmla="*/ 191739 w 647032"/>
              <a:gd name="connsiteY4" fmla="*/ 316302 h 1849887"/>
              <a:gd name="connsiteX5" fmla="*/ 301965 w 647032"/>
              <a:gd name="connsiteY5" fmla="*/ 369019 h 1849887"/>
              <a:gd name="connsiteX6" fmla="*/ 33587 w 647032"/>
              <a:gd name="connsiteY6" fmla="*/ 805132 h 1849887"/>
              <a:gd name="connsiteX7" fmla="*/ 4832 w 647032"/>
              <a:gd name="connsiteY7" fmla="*/ 1063924 h 1849887"/>
              <a:gd name="connsiteX8" fmla="*/ 40 w 647032"/>
              <a:gd name="connsiteY8" fmla="*/ 1849887 h 1849887"/>
              <a:gd name="connsiteX0" fmla="*/ 43172 w 647033"/>
              <a:gd name="connsiteY0" fmla="*/ 0 h 1849887"/>
              <a:gd name="connsiteX1" fmla="*/ 162984 w 647033"/>
              <a:gd name="connsiteY1" fmla="*/ 62302 h 1849887"/>
              <a:gd name="connsiteX2" fmla="*/ 177361 w 647033"/>
              <a:gd name="connsiteY2" fmla="*/ 230038 h 1849887"/>
              <a:gd name="connsiteX3" fmla="*/ 647022 w 647033"/>
              <a:gd name="connsiteY3" fmla="*/ 321094 h 1849887"/>
              <a:gd name="connsiteX4" fmla="*/ 191739 w 647033"/>
              <a:gd name="connsiteY4" fmla="*/ 316302 h 1849887"/>
              <a:gd name="connsiteX5" fmla="*/ 206116 w 647033"/>
              <a:gd name="connsiteY5" fmla="*/ 642189 h 1849887"/>
              <a:gd name="connsiteX6" fmla="*/ 33587 w 647033"/>
              <a:gd name="connsiteY6" fmla="*/ 805132 h 1849887"/>
              <a:gd name="connsiteX7" fmla="*/ 4832 w 647033"/>
              <a:gd name="connsiteY7" fmla="*/ 1063924 h 1849887"/>
              <a:gd name="connsiteX8" fmla="*/ 40 w 647033"/>
              <a:gd name="connsiteY8" fmla="*/ 1849887 h 1849887"/>
              <a:gd name="connsiteX0" fmla="*/ 43172 w 647026"/>
              <a:gd name="connsiteY0" fmla="*/ 0 h 1849887"/>
              <a:gd name="connsiteX1" fmla="*/ 162984 w 647026"/>
              <a:gd name="connsiteY1" fmla="*/ 62302 h 1849887"/>
              <a:gd name="connsiteX2" fmla="*/ 177361 w 647026"/>
              <a:gd name="connsiteY2" fmla="*/ 230038 h 1849887"/>
              <a:gd name="connsiteX3" fmla="*/ 647022 w 647026"/>
              <a:gd name="connsiteY3" fmla="*/ 321094 h 1849887"/>
              <a:gd name="connsiteX4" fmla="*/ 167776 w 647026"/>
              <a:gd name="connsiteY4" fmla="*/ 570302 h 1849887"/>
              <a:gd name="connsiteX5" fmla="*/ 206116 w 647026"/>
              <a:gd name="connsiteY5" fmla="*/ 642189 h 1849887"/>
              <a:gd name="connsiteX6" fmla="*/ 33587 w 647026"/>
              <a:gd name="connsiteY6" fmla="*/ 805132 h 1849887"/>
              <a:gd name="connsiteX7" fmla="*/ 4832 w 647026"/>
              <a:gd name="connsiteY7" fmla="*/ 1063924 h 1849887"/>
              <a:gd name="connsiteX8" fmla="*/ 40 w 647026"/>
              <a:gd name="connsiteY8" fmla="*/ 1849887 h 1849887"/>
              <a:gd name="connsiteX0" fmla="*/ 43172 w 532009"/>
              <a:gd name="connsiteY0" fmla="*/ 0 h 1849887"/>
              <a:gd name="connsiteX1" fmla="*/ 162984 w 532009"/>
              <a:gd name="connsiteY1" fmla="*/ 62302 h 1849887"/>
              <a:gd name="connsiteX2" fmla="*/ 177361 w 532009"/>
              <a:gd name="connsiteY2" fmla="*/ 230038 h 1849887"/>
              <a:gd name="connsiteX3" fmla="*/ 532003 w 532009"/>
              <a:gd name="connsiteY3" fmla="*/ 479245 h 1849887"/>
              <a:gd name="connsiteX4" fmla="*/ 167776 w 532009"/>
              <a:gd name="connsiteY4" fmla="*/ 570302 h 1849887"/>
              <a:gd name="connsiteX5" fmla="*/ 206116 w 532009"/>
              <a:gd name="connsiteY5" fmla="*/ 642189 h 1849887"/>
              <a:gd name="connsiteX6" fmla="*/ 33587 w 532009"/>
              <a:gd name="connsiteY6" fmla="*/ 805132 h 1849887"/>
              <a:gd name="connsiteX7" fmla="*/ 4832 w 532009"/>
              <a:gd name="connsiteY7" fmla="*/ 1063924 h 1849887"/>
              <a:gd name="connsiteX8" fmla="*/ 40 w 532009"/>
              <a:gd name="connsiteY8" fmla="*/ 1849887 h 1849887"/>
              <a:gd name="connsiteX0" fmla="*/ 43172 w 532004"/>
              <a:gd name="connsiteY0" fmla="*/ 0 h 1849887"/>
              <a:gd name="connsiteX1" fmla="*/ 162984 w 532004"/>
              <a:gd name="connsiteY1" fmla="*/ 62302 h 1849887"/>
              <a:gd name="connsiteX2" fmla="*/ 172568 w 532004"/>
              <a:gd name="connsiteY2" fmla="*/ 397774 h 1849887"/>
              <a:gd name="connsiteX3" fmla="*/ 532003 w 532004"/>
              <a:gd name="connsiteY3" fmla="*/ 479245 h 1849887"/>
              <a:gd name="connsiteX4" fmla="*/ 167776 w 532004"/>
              <a:gd name="connsiteY4" fmla="*/ 570302 h 1849887"/>
              <a:gd name="connsiteX5" fmla="*/ 206116 w 532004"/>
              <a:gd name="connsiteY5" fmla="*/ 642189 h 1849887"/>
              <a:gd name="connsiteX6" fmla="*/ 33587 w 532004"/>
              <a:gd name="connsiteY6" fmla="*/ 805132 h 1849887"/>
              <a:gd name="connsiteX7" fmla="*/ 4832 w 532004"/>
              <a:gd name="connsiteY7" fmla="*/ 1063924 h 1849887"/>
              <a:gd name="connsiteX8" fmla="*/ 40 w 532004"/>
              <a:gd name="connsiteY8" fmla="*/ 1849887 h 1849887"/>
              <a:gd name="connsiteX0" fmla="*/ 0 w 570304"/>
              <a:gd name="connsiteY0" fmla="*/ 0 h 1854679"/>
              <a:gd name="connsiteX1" fmla="*/ 201284 w 570304"/>
              <a:gd name="connsiteY1" fmla="*/ 67094 h 1854679"/>
              <a:gd name="connsiteX2" fmla="*/ 210868 w 570304"/>
              <a:gd name="connsiteY2" fmla="*/ 402566 h 1854679"/>
              <a:gd name="connsiteX3" fmla="*/ 570303 w 570304"/>
              <a:gd name="connsiteY3" fmla="*/ 484037 h 1854679"/>
              <a:gd name="connsiteX4" fmla="*/ 206076 w 570304"/>
              <a:gd name="connsiteY4" fmla="*/ 575094 h 1854679"/>
              <a:gd name="connsiteX5" fmla="*/ 244416 w 570304"/>
              <a:gd name="connsiteY5" fmla="*/ 646981 h 1854679"/>
              <a:gd name="connsiteX6" fmla="*/ 71887 w 570304"/>
              <a:gd name="connsiteY6" fmla="*/ 809924 h 1854679"/>
              <a:gd name="connsiteX7" fmla="*/ 43132 w 570304"/>
              <a:gd name="connsiteY7" fmla="*/ 1068716 h 1854679"/>
              <a:gd name="connsiteX8" fmla="*/ 38340 w 570304"/>
              <a:gd name="connsiteY8" fmla="*/ 1854679 h 1854679"/>
              <a:gd name="connsiteX0" fmla="*/ 0 w 551134"/>
              <a:gd name="connsiteY0" fmla="*/ 0 h 1849887"/>
              <a:gd name="connsiteX1" fmla="*/ 182114 w 551134"/>
              <a:gd name="connsiteY1" fmla="*/ 62302 h 1849887"/>
              <a:gd name="connsiteX2" fmla="*/ 191698 w 551134"/>
              <a:gd name="connsiteY2" fmla="*/ 397774 h 1849887"/>
              <a:gd name="connsiteX3" fmla="*/ 551133 w 551134"/>
              <a:gd name="connsiteY3" fmla="*/ 479245 h 1849887"/>
              <a:gd name="connsiteX4" fmla="*/ 186906 w 551134"/>
              <a:gd name="connsiteY4" fmla="*/ 570302 h 1849887"/>
              <a:gd name="connsiteX5" fmla="*/ 225246 w 551134"/>
              <a:gd name="connsiteY5" fmla="*/ 642189 h 1849887"/>
              <a:gd name="connsiteX6" fmla="*/ 52717 w 551134"/>
              <a:gd name="connsiteY6" fmla="*/ 805132 h 1849887"/>
              <a:gd name="connsiteX7" fmla="*/ 23962 w 551134"/>
              <a:gd name="connsiteY7" fmla="*/ 1063924 h 1849887"/>
              <a:gd name="connsiteX8" fmla="*/ 19170 w 551134"/>
              <a:gd name="connsiteY8" fmla="*/ 1849887 h 1849887"/>
              <a:gd name="connsiteX0" fmla="*/ 40 w 532004"/>
              <a:gd name="connsiteY0" fmla="*/ 0 h 1840302"/>
              <a:gd name="connsiteX1" fmla="*/ 162984 w 532004"/>
              <a:gd name="connsiteY1" fmla="*/ 52717 h 1840302"/>
              <a:gd name="connsiteX2" fmla="*/ 172568 w 532004"/>
              <a:gd name="connsiteY2" fmla="*/ 388189 h 1840302"/>
              <a:gd name="connsiteX3" fmla="*/ 532003 w 532004"/>
              <a:gd name="connsiteY3" fmla="*/ 469660 h 1840302"/>
              <a:gd name="connsiteX4" fmla="*/ 167776 w 532004"/>
              <a:gd name="connsiteY4" fmla="*/ 560717 h 1840302"/>
              <a:gd name="connsiteX5" fmla="*/ 206116 w 532004"/>
              <a:gd name="connsiteY5" fmla="*/ 632604 h 1840302"/>
              <a:gd name="connsiteX6" fmla="*/ 33587 w 532004"/>
              <a:gd name="connsiteY6" fmla="*/ 795547 h 1840302"/>
              <a:gd name="connsiteX7" fmla="*/ 4832 w 532004"/>
              <a:gd name="connsiteY7" fmla="*/ 1054339 h 1840302"/>
              <a:gd name="connsiteX8" fmla="*/ 40 w 532004"/>
              <a:gd name="connsiteY8" fmla="*/ 1840302 h 1840302"/>
              <a:gd name="connsiteX0" fmla="*/ 40 w 532004"/>
              <a:gd name="connsiteY0" fmla="*/ 0 h 1840302"/>
              <a:gd name="connsiteX1" fmla="*/ 100682 w 532004"/>
              <a:gd name="connsiteY1" fmla="*/ 84489 h 1840302"/>
              <a:gd name="connsiteX2" fmla="*/ 172568 w 532004"/>
              <a:gd name="connsiteY2" fmla="*/ 388189 h 1840302"/>
              <a:gd name="connsiteX3" fmla="*/ 532003 w 532004"/>
              <a:gd name="connsiteY3" fmla="*/ 469660 h 1840302"/>
              <a:gd name="connsiteX4" fmla="*/ 167776 w 532004"/>
              <a:gd name="connsiteY4" fmla="*/ 560717 h 1840302"/>
              <a:gd name="connsiteX5" fmla="*/ 206116 w 532004"/>
              <a:gd name="connsiteY5" fmla="*/ 632604 h 1840302"/>
              <a:gd name="connsiteX6" fmla="*/ 33587 w 532004"/>
              <a:gd name="connsiteY6" fmla="*/ 795547 h 1840302"/>
              <a:gd name="connsiteX7" fmla="*/ 4832 w 532004"/>
              <a:gd name="connsiteY7" fmla="*/ 1054339 h 1840302"/>
              <a:gd name="connsiteX8" fmla="*/ 40 w 532004"/>
              <a:gd name="connsiteY8" fmla="*/ 1840302 h 1840302"/>
              <a:gd name="connsiteX0" fmla="*/ 40 w 532098"/>
              <a:gd name="connsiteY0" fmla="*/ 0 h 1840302"/>
              <a:gd name="connsiteX1" fmla="*/ 100682 w 532098"/>
              <a:gd name="connsiteY1" fmla="*/ 84489 h 1840302"/>
              <a:gd name="connsiteX2" fmla="*/ 129436 w 532098"/>
              <a:gd name="connsiteY2" fmla="*/ 392728 h 1840302"/>
              <a:gd name="connsiteX3" fmla="*/ 532003 w 532098"/>
              <a:gd name="connsiteY3" fmla="*/ 469660 h 1840302"/>
              <a:gd name="connsiteX4" fmla="*/ 167776 w 532098"/>
              <a:gd name="connsiteY4" fmla="*/ 560717 h 1840302"/>
              <a:gd name="connsiteX5" fmla="*/ 206116 w 532098"/>
              <a:gd name="connsiteY5" fmla="*/ 632604 h 1840302"/>
              <a:gd name="connsiteX6" fmla="*/ 33587 w 532098"/>
              <a:gd name="connsiteY6" fmla="*/ 795547 h 1840302"/>
              <a:gd name="connsiteX7" fmla="*/ 4832 w 532098"/>
              <a:gd name="connsiteY7" fmla="*/ 1054339 h 1840302"/>
              <a:gd name="connsiteX8" fmla="*/ 40 w 532098"/>
              <a:gd name="connsiteY8" fmla="*/ 1840302 h 1840302"/>
              <a:gd name="connsiteX0" fmla="*/ 40 w 532418"/>
              <a:gd name="connsiteY0" fmla="*/ 0 h 1840302"/>
              <a:gd name="connsiteX1" fmla="*/ 100682 w 532418"/>
              <a:gd name="connsiteY1" fmla="*/ 84489 h 1840302"/>
              <a:gd name="connsiteX2" fmla="*/ 86304 w 532418"/>
              <a:gd name="connsiteY2" fmla="*/ 392728 h 1840302"/>
              <a:gd name="connsiteX3" fmla="*/ 532003 w 532418"/>
              <a:gd name="connsiteY3" fmla="*/ 469660 h 1840302"/>
              <a:gd name="connsiteX4" fmla="*/ 167776 w 532418"/>
              <a:gd name="connsiteY4" fmla="*/ 560717 h 1840302"/>
              <a:gd name="connsiteX5" fmla="*/ 206116 w 532418"/>
              <a:gd name="connsiteY5" fmla="*/ 632604 h 1840302"/>
              <a:gd name="connsiteX6" fmla="*/ 33587 w 532418"/>
              <a:gd name="connsiteY6" fmla="*/ 795547 h 1840302"/>
              <a:gd name="connsiteX7" fmla="*/ 4832 w 532418"/>
              <a:gd name="connsiteY7" fmla="*/ 1054339 h 1840302"/>
              <a:gd name="connsiteX8" fmla="*/ 40 w 532418"/>
              <a:gd name="connsiteY8" fmla="*/ 1840302 h 1840302"/>
              <a:gd name="connsiteX0" fmla="*/ 40 w 532418"/>
              <a:gd name="connsiteY0" fmla="*/ 0 h 1840302"/>
              <a:gd name="connsiteX1" fmla="*/ 47965 w 532418"/>
              <a:gd name="connsiteY1" fmla="*/ 84489 h 1840302"/>
              <a:gd name="connsiteX2" fmla="*/ 86304 w 532418"/>
              <a:gd name="connsiteY2" fmla="*/ 392728 h 1840302"/>
              <a:gd name="connsiteX3" fmla="*/ 532003 w 532418"/>
              <a:gd name="connsiteY3" fmla="*/ 469660 h 1840302"/>
              <a:gd name="connsiteX4" fmla="*/ 167776 w 532418"/>
              <a:gd name="connsiteY4" fmla="*/ 560717 h 1840302"/>
              <a:gd name="connsiteX5" fmla="*/ 206116 w 532418"/>
              <a:gd name="connsiteY5" fmla="*/ 632604 h 1840302"/>
              <a:gd name="connsiteX6" fmla="*/ 33587 w 532418"/>
              <a:gd name="connsiteY6" fmla="*/ 795547 h 1840302"/>
              <a:gd name="connsiteX7" fmla="*/ 4832 w 532418"/>
              <a:gd name="connsiteY7" fmla="*/ 1054339 h 1840302"/>
              <a:gd name="connsiteX8" fmla="*/ 40 w 532418"/>
              <a:gd name="connsiteY8" fmla="*/ 1840302 h 1840302"/>
              <a:gd name="connsiteX0" fmla="*/ 40 w 532418"/>
              <a:gd name="connsiteY0" fmla="*/ 0 h 1840302"/>
              <a:gd name="connsiteX1" fmla="*/ 47965 w 532418"/>
              <a:gd name="connsiteY1" fmla="*/ 84489 h 1840302"/>
              <a:gd name="connsiteX2" fmla="*/ 86304 w 532418"/>
              <a:gd name="connsiteY2" fmla="*/ 392728 h 1840302"/>
              <a:gd name="connsiteX3" fmla="*/ 532003 w 532418"/>
              <a:gd name="connsiteY3" fmla="*/ 469660 h 1840302"/>
              <a:gd name="connsiteX4" fmla="*/ 167776 w 532418"/>
              <a:gd name="connsiteY4" fmla="*/ 560717 h 1840302"/>
              <a:gd name="connsiteX5" fmla="*/ 206116 w 532418"/>
              <a:gd name="connsiteY5" fmla="*/ 632604 h 1840302"/>
              <a:gd name="connsiteX6" fmla="*/ 33587 w 532418"/>
              <a:gd name="connsiteY6" fmla="*/ 795547 h 1840302"/>
              <a:gd name="connsiteX7" fmla="*/ 4832 w 532418"/>
              <a:gd name="connsiteY7" fmla="*/ 1386882 h 1840302"/>
              <a:gd name="connsiteX8" fmla="*/ 40 w 532418"/>
              <a:gd name="connsiteY8" fmla="*/ 1840302 h 1840302"/>
              <a:gd name="connsiteX0" fmla="*/ 40 w 532418"/>
              <a:gd name="connsiteY0" fmla="*/ 0 h 1840302"/>
              <a:gd name="connsiteX1" fmla="*/ 47965 w 532418"/>
              <a:gd name="connsiteY1" fmla="*/ 84489 h 1840302"/>
              <a:gd name="connsiteX2" fmla="*/ 86304 w 532418"/>
              <a:gd name="connsiteY2" fmla="*/ 392728 h 1840302"/>
              <a:gd name="connsiteX3" fmla="*/ 532003 w 532418"/>
              <a:gd name="connsiteY3" fmla="*/ 469660 h 1840302"/>
              <a:gd name="connsiteX4" fmla="*/ 167776 w 532418"/>
              <a:gd name="connsiteY4" fmla="*/ 560717 h 1840302"/>
              <a:gd name="connsiteX5" fmla="*/ 206116 w 532418"/>
              <a:gd name="connsiteY5" fmla="*/ 632604 h 1840302"/>
              <a:gd name="connsiteX6" fmla="*/ 33587 w 532418"/>
              <a:gd name="connsiteY6" fmla="*/ 1149316 h 1840302"/>
              <a:gd name="connsiteX7" fmla="*/ 4832 w 532418"/>
              <a:gd name="connsiteY7" fmla="*/ 1386882 h 1840302"/>
              <a:gd name="connsiteX8" fmla="*/ 40 w 532418"/>
              <a:gd name="connsiteY8" fmla="*/ 1840302 h 1840302"/>
              <a:gd name="connsiteX0" fmla="*/ 40 w 532424"/>
              <a:gd name="connsiteY0" fmla="*/ 0 h 1840302"/>
              <a:gd name="connsiteX1" fmla="*/ 47965 w 532424"/>
              <a:gd name="connsiteY1" fmla="*/ 84489 h 1840302"/>
              <a:gd name="connsiteX2" fmla="*/ 86304 w 532424"/>
              <a:gd name="connsiteY2" fmla="*/ 392728 h 1840302"/>
              <a:gd name="connsiteX3" fmla="*/ 532003 w 532424"/>
              <a:gd name="connsiteY3" fmla="*/ 469660 h 1840302"/>
              <a:gd name="connsiteX4" fmla="*/ 167776 w 532424"/>
              <a:gd name="connsiteY4" fmla="*/ 560717 h 1840302"/>
              <a:gd name="connsiteX5" fmla="*/ 176234 w 532424"/>
              <a:gd name="connsiteY5" fmla="*/ 986373 h 1840302"/>
              <a:gd name="connsiteX6" fmla="*/ 33587 w 532424"/>
              <a:gd name="connsiteY6" fmla="*/ 1149316 h 1840302"/>
              <a:gd name="connsiteX7" fmla="*/ 4832 w 532424"/>
              <a:gd name="connsiteY7" fmla="*/ 1386882 h 1840302"/>
              <a:gd name="connsiteX8" fmla="*/ 40 w 532424"/>
              <a:gd name="connsiteY8" fmla="*/ 1840302 h 1840302"/>
              <a:gd name="connsiteX0" fmla="*/ 40 w 532424"/>
              <a:gd name="connsiteY0" fmla="*/ 0 h 1840302"/>
              <a:gd name="connsiteX1" fmla="*/ 47965 w 532424"/>
              <a:gd name="connsiteY1" fmla="*/ 84489 h 1840302"/>
              <a:gd name="connsiteX2" fmla="*/ 86304 w 532424"/>
              <a:gd name="connsiteY2" fmla="*/ 392728 h 1840302"/>
              <a:gd name="connsiteX3" fmla="*/ 532003 w 532424"/>
              <a:gd name="connsiteY3" fmla="*/ 469660 h 1840302"/>
              <a:gd name="connsiteX4" fmla="*/ 167776 w 532424"/>
              <a:gd name="connsiteY4" fmla="*/ 879108 h 1840302"/>
              <a:gd name="connsiteX5" fmla="*/ 176234 w 532424"/>
              <a:gd name="connsiteY5" fmla="*/ 986373 h 1840302"/>
              <a:gd name="connsiteX6" fmla="*/ 33587 w 532424"/>
              <a:gd name="connsiteY6" fmla="*/ 1149316 h 1840302"/>
              <a:gd name="connsiteX7" fmla="*/ 4832 w 532424"/>
              <a:gd name="connsiteY7" fmla="*/ 1386882 h 1840302"/>
              <a:gd name="connsiteX8" fmla="*/ 40 w 532424"/>
              <a:gd name="connsiteY8" fmla="*/ 1840302 h 1840302"/>
              <a:gd name="connsiteX0" fmla="*/ 40 w 532424"/>
              <a:gd name="connsiteY0" fmla="*/ 0 h 1840302"/>
              <a:gd name="connsiteX1" fmla="*/ 47965 w 532424"/>
              <a:gd name="connsiteY1" fmla="*/ 84489 h 1840302"/>
              <a:gd name="connsiteX2" fmla="*/ 86304 w 532424"/>
              <a:gd name="connsiteY2" fmla="*/ 392728 h 1840302"/>
              <a:gd name="connsiteX3" fmla="*/ 532003 w 532424"/>
              <a:gd name="connsiteY3" fmla="*/ 731449 h 1840302"/>
              <a:gd name="connsiteX4" fmla="*/ 167776 w 532424"/>
              <a:gd name="connsiteY4" fmla="*/ 879108 h 1840302"/>
              <a:gd name="connsiteX5" fmla="*/ 176234 w 532424"/>
              <a:gd name="connsiteY5" fmla="*/ 986373 h 1840302"/>
              <a:gd name="connsiteX6" fmla="*/ 33587 w 532424"/>
              <a:gd name="connsiteY6" fmla="*/ 1149316 h 1840302"/>
              <a:gd name="connsiteX7" fmla="*/ 4832 w 532424"/>
              <a:gd name="connsiteY7" fmla="*/ 1386882 h 1840302"/>
              <a:gd name="connsiteX8" fmla="*/ 40 w 532424"/>
              <a:gd name="connsiteY8" fmla="*/ 1840302 h 1840302"/>
              <a:gd name="connsiteX0" fmla="*/ 40 w 532130"/>
              <a:gd name="connsiteY0" fmla="*/ 0 h 1840302"/>
              <a:gd name="connsiteX1" fmla="*/ 47965 w 532130"/>
              <a:gd name="connsiteY1" fmla="*/ 84489 h 1840302"/>
              <a:gd name="connsiteX2" fmla="*/ 123657 w 532130"/>
              <a:gd name="connsiteY2" fmla="*/ 640367 h 1840302"/>
              <a:gd name="connsiteX3" fmla="*/ 532003 w 532130"/>
              <a:gd name="connsiteY3" fmla="*/ 731449 h 1840302"/>
              <a:gd name="connsiteX4" fmla="*/ 167776 w 532130"/>
              <a:gd name="connsiteY4" fmla="*/ 879108 h 1840302"/>
              <a:gd name="connsiteX5" fmla="*/ 176234 w 532130"/>
              <a:gd name="connsiteY5" fmla="*/ 986373 h 1840302"/>
              <a:gd name="connsiteX6" fmla="*/ 33587 w 532130"/>
              <a:gd name="connsiteY6" fmla="*/ 1149316 h 1840302"/>
              <a:gd name="connsiteX7" fmla="*/ 4832 w 532130"/>
              <a:gd name="connsiteY7" fmla="*/ 1386882 h 1840302"/>
              <a:gd name="connsiteX8" fmla="*/ 40 w 532130"/>
              <a:gd name="connsiteY8" fmla="*/ 1840302 h 1840302"/>
              <a:gd name="connsiteX0" fmla="*/ 40 w 517194"/>
              <a:gd name="connsiteY0" fmla="*/ 0 h 1840302"/>
              <a:gd name="connsiteX1" fmla="*/ 47965 w 517194"/>
              <a:gd name="connsiteY1" fmla="*/ 84489 h 1840302"/>
              <a:gd name="connsiteX2" fmla="*/ 123657 w 517194"/>
              <a:gd name="connsiteY2" fmla="*/ 640367 h 1840302"/>
              <a:gd name="connsiteX3" fmla="*/ 517062 w 517194"/>
              <a:gd name="connsiteY3" fmla="*/ 795127 h 1840302"/>
              <a:gd name="connsiteX4" fmla="*/ 167776 w 517194"/>
              <a:gd name="connsiteY4" fmla="*/ 879108 h 1840302"/>
              <a:gd name="connsiteX5" fmla="*/ 176234 w 517194"/>
              <a:gd name="connsiteY5" fmla="*/ 986373 h 1840302"/>
              <a:gd name="connsiteX6" fmla="*/ 33587 w 517194"/>
              <a:gd name="connsiteY6" fmla="*/ 1149316 h 1840302"/>
              <a:gd name="connsiteX7" fmla="*/ 4832 w 517194"/>
              <a:gd name="connsiteY7" fmla="*/ 1386882 h 1840302"/>
              <a:gd name="connsiteX8" fmla="*/ 40 w 517194"/>
              <a:gd name="connsiteY8" fmla="*/ 1840302 h 1840302"/>
              <a:gd name="connsiteX0" fmla="*/ 40 w 517358"/>
              <a:gd name="connsiteY0" fmla="*/ 0 h 1840302"/>
              <a:gd name="connsiteX1" fmla="*/ 47965 w 517358"/>
              <a:gd name="connsiteY1" fmla="*/ 84489 h 1840302"/>
              <a:gd name="connsiteX2" fmla="*/ 101245 w 517358"/>
              <a:gd name="connsiteY2" fmla="*/ 640368 h 1840302"/>
              <a:gd name="connsiteX3" fmla="*/ 517062 w 517358"/>
              <a:gd name="connsiteY3" fmla="*/ 795127 h 1840302"/>
              <a:gd name="connsiteX4" fmla="*/ 167776 w 517358"/>
              <a:gd name="connsiteY4" fmla="*/ 879108 h 1840302"/>
              <a:gd name="connsiteX5" fmla="*/ 176234 w 517358"/>
              <a:gd name="connsiteY5" fmla="*/ 986373 h 1840302"/>
              <a:gd name="connsiteX6" fmla="*/ 33587 w 517358"/>
              <a:gd name="connsiteY6" fmla="*/ 1149316 h 1840302"/>
              <a:gd name="connsiteX7" fmla="*/ 4832 w 517358"/>
              <a:gd name="connsiteY7" fmla="*/ 1386882 h 1840302"/>
              <a:gd name="connsiteX8" fmla="*/ 40 w 517358"/>
              <a:gd name="connsiteY8" fmla="*/ 1840302 h 1840302"/>
              <a:gd name="connsiteX0" fmla="*/ 40 w 517457"/>
              <a:gd name="connsiteY0" fmla="*/ 0 h 1840302"/>
              <a:gd name="connsiteX1" fmla="*/ 47965 w 517457"/>
              <a:gd name="connsiteY1" fmla="*/ 84489 h 1840302"/>
              <a:gd name="connsiteX2" fmla="*/ 233050 w 517457"/>
              <a:gd name="connsiteY2" fmla="*/ 601359 h 1840302"/>
              <a:gd name="connsiteX3" fmla="*/ 517062 w 517457"/>
              <a:gd name="connsiteY3" fmla="*/ 795127 h 1840302"/>
              <a:gd name="connsiteX4" fmla="*/ 167776 w 517457"/>
              <a:gd name="connsiteY4" fmla="*/ 879108 h 1840302"/>
              <a:gd name="connsiteX5" fmla="*/ 176234 w 517457"/>
              <a:gd name="connsiteY5" fmla="*/ 986373 h 1840302"/>
              <a:gd name="connsiteX6" fmla="*/ 33587 w 517457"/>
              <a:gd name="connsiteY6" fmla="*/ 1149316 h 1840302"/>
              <a:gd name="connsiteX7" fmla="*/ 4832 w 517457"/>
              <a:gd name="connsiteY7" fmla="*/ 1386882 h 1840302"/>
              <a:gd name="connsiteX8" fmla="*/ 40 w 517457"/>
              <a:gd name="connsiteY8" fmla="*/ 1840302 h 1840302"/>
              <a:gd name="connsiteX0" fmla="*/ 40 w 838517"/>
              <a:gd name="connsiteY0" fmla="*/ 0 h 1840302"/>
              <a:gd name="connsiteX1" fmla="*/ 47965 w 838517"/>
              <a:gd name="connsiteY1" fmla="*/ 84489 h 1840302"/>
              <a:gd name="connsiteX2" fmla="*/ 233050 w 838517"/>
              <a:gd name="connsiteY2" fmla="*/ 601359 h 1840302"/>
              <a:gd name="connsiteX3" fmla="*/ 838337 w 838517"/>
              <a:gd name="connsiteY3" fmla="*/ 787325 h 1840302"/>
              <a:gd name="connsiteX4" fmla="*/ 167776 w 838517"/>
              <a:gd name="connsiteY4" fmla="*/ 879108 h 1840302"/>
              <a:gd name="connsiteX5" fmla="*/ 176234 w 838517"/>
              <a:gd name="connsiteY5" fmla="*/ 986373 h 1840302"/>
              <a:gd name="connsiteX6" fmla="*/ 33587 w 838517"/>
              <a:gd name="connsiteY6" fmla="*/ 1149316 h 1840302"/>
              <a:gd name="connsiteX7" fmla="*/ 4832 w 838517"/>
              <a:gd name="connsiteY7" fmla="*/ 1386882 h 1840302"/>
              <a:gd name="connsiteX8" fmla="*/ 40 w 838517"/>
              <a:gd name="connsiteY8" fmla="*/ 1840302 h 1840302"/>
              <a:gd name="connsiteX0" fmla="*/ 40 w 838517"/>
              <a:gd name="connsiteY0" fmla="*/ 0 h 1840302"/>
              <a:gd name="connsiteX1" fmla="*/ 47965 w 838517"/>
              <a:gd name="connsiteY1" fmla="*/ 84489 h 1840302"/>
              <a:gd name="connsiteX2" fmla="*/ 233050 w 838517"/>
              <a:gd name="connsiteY2" fmla="*/ 601359 h 1840302"/>
              <a:gd name="connsiteX3" fmla="*/ 838337 w 838517"/>
              <a:gd name="connsiteY3" fmla="*/ 787325 h 1840302"/>
              <a:gd name="connsiteX4" fmla="*/ 167776 w 838517"/>
              <a:gd name="connsiteY4" fmla="*/ 879108 h 1840302"/>
              <a:gd name="connsiteX5" fmla="*/ 242137 w 838517"/>
              <a:gd name="connsiteY5" fmla="*/ 1119008 h 1840302"/>
              <a:gd name="connsiteX6" fmla="*/ 33587 w 838517"/>
              <a:gd name="connsiteY6" fmla="*/ 1149316 h 1840302"/>
              <a:gd name="connsiteX7" fmla="*/ 4832 w 838517"/>
              <a:gd name="connsiteY7" fmla="*/ 1386882 h 1840302"/>
              <a:gd name="connsiteX8" fmla="*/ 40 w 838517"/>
              <a:gd name="connsiteY8" fmla="*/ 1840302 h 1840302"/>
              <a:gd name="connsiteX0" fmla="*/ 40 w 838658"/>
              <a:gd name="connsiteY0" fmla="*/ 0 h 1840302"/>
              <a:gd name="connsiteX1" fmla="*/ 47965 w 838658"/>
              <a:gd name="connsiteY1" fmla="*/ 84489 h 1840302"/>
              <a:gd name="connsiteX2" fmla="*/ 233050 w 838658"/>
              <a:gd name="connsiteY2" fmla="*/ 601359 h 1840302"/>
              <a:gd name="connsiteX3" fmla="*/ 838337 w 838658"/>
              <a:gd name="connsiteY3" fmla="*/ 787325 h 1840302"/>
              <a:gd name="connsiteX4" fmla="*/ 316057 w 838658"/>
              <a:gd name="connsiteY4" fmla="*/ 902514 h 1840302"/>
              <a:gd name="connsiteX5" fmla="*/ 242137 w 838658"/>
              <a:gd name="connsiteY5" fmla="*/ 1119008 h 1840302"/>
              <a:gd name="connsiteX6" fmla="*/ 33587 w 838658"/>
              <a:gd name="connsiteY6" fmla="*/ 1149316 h 1840302"/>
              <a:gd name="connsiteX7" fmla="*/ 4832 w 838658"/>
              <a:gd name="connsiteY7" fmla="*/ 1386882 h 1840302"/>
              <a:gd name="connsiteX8" fmla="*/ 40 w 838658"/>
              <a:gd name="connsiteY8" fmla="*/ 1840302 h 1840302"/>
              <a:gd name="connsiteX0" fmla="*/ 40 w 838658"/>
              <a:gd name="connsiteY0" fmla="*/ 0 h 1840302"/>
              <a:gd name="connsiteX1" fmla="*/ 47965 w 838658"/>
              <a:gd name="connsiteY1" fmla="*/ 84489 h 1840302"/>
              <a:gd name="connsiteX2" fmla="*/ 233050 w 838658"/>
              <a:gd name="connsiteY2" fmla="*/ 601359 h 1840302"/>
              <a:gd name="connsiteX3" fmla="*/ 838337 w 838658"/>
              <a:gd name="connsiteY3" fmla="*/ 787325 h 1840302"/>
              <a:gd name="connsiteX4" fmla="*/ 316057 w 838658"/>
              <a:gd name="connsiteY4" fmla="*/ 902514 h 1840302"/>
              <a:gd name="connsiteX5" fmla="*/ 242137 w 838658"/>
              <a:gd name="connsiteY5" fmla="*/ 1119008 h 1840302"/>
              <a:gd name="connsiteX6" fmla="*/ 25349 w 838658"/>
              <a:gd name="connsiteY6" fmla="*/ 1227337 h 1840302"/>
              <a:gd name="connsiteX7" fmla="*/ 4832 w 838658"/>
              <a:gd name="connsiteY7" fmla="*/ 1386882 h 1840302"/>
              <a:gd name="connsiteX8" fmla="*/ 40 w 838658"/>
              <a:gd name="connsiteY8" fmla="*/ 1840302 h 1840302"/>
              <a:gd name="connsiteX0" fmla="*/ 0 w 838618"/>
              <a:gd name="connsiteY0" fmla="*/ 0 h 1840302"/>
              <a:gd name="connsiteX1" fmla="*/ 47925 w 838618"/>
              <a:gd name="connsiteY1" fmla="*/ 84489 h 1840302"/>
              <a:gd name="connsiteX2" fmla="*/ 233010 w 838618"/>
              <a:gd name="connsiteY2" fmla="*/ 601359 h 1840302"/>
              <a:gd name="connsiteX3" fmla="*/ 838297 w 838618"/>
              <a:gd name="connsiteY3" fmla="*/ 787325 h 1840302"/>
              <a:gd name="connsiteX4" fmla="*/ 316017 w 838618"/>
              <a:gd name="connsiteY4" fmla="*/ 902514 h 1840302"/>
              <a:gd name="connsiteX5" fmla="*/ 242097 w 838618"/>
              <a:gd name="connsiteY5" fmla="*/ 1119008 h 1840302"/>
              <a:gd name="connsiteX6" fmla="*/ 25309 w 838618"/>
              <a:gd name="connsiteY6" fmla="*/ 1227337 h 1840302"/>
              <a:gd name="connsiteX7" fmla="*/ 21268 w 838618"/>
              <a:gd name="connsiteY7" fmla="*/ 1464903 h 1840302"/>
              <a:gd name="connsiteX8" fmla="*/ 0 w 838618"/>
              <a:gd name="connsiteY8" fmla="*/ 1840302 h 1840302"/>
              <a:gd name="connsiteX0" fmla="*/ 0 w 838618"/>
              <a:gd name="connsiteY0" fmla="*/ 0 h 1840302"/>
              <a:gd name="connsiteX1" fmla="*/ 47925 w 838618"/>
              <a:gd name="connsiteY1" fmla="*/ 84489 h 1840302"/>
              <a:gd name="connsiteX2" fmla="*/ 233010 w 838618"/>
              <a:gd name="connsiteY2" fmla="*/ 601359 h 1840302"/>
              <a:gd name="connsiteX3" fmla="*/ 838297 w 838618"/>
              <a:gd name="connsiteY3" fmla="*/ 787325 h 1840302"/>
              <a:gd name="connsiteX4" fmla="*/ 316017 w 838618"/>
              <a:gd name="connsiteY4" fmla="*/ 902514 h 1840302"/>
              <a:gd name="connsiteX5" fmla="*/ 242097 w 838618"/>
              <a:gd name="connsiteY5" fmla="*/ 1119008 h 1840302"/>
              <a:gd name="connsiteX6" fmla="*/ 41785 w 838618"/>
              <a:gd name="connsiteY6" fmla="*/ 1258545 h 1840302"/>
              <a:gd name="connsiteX7" fmla="*/ 21268 w 838618"/>
              <a:gd name="connsiteY7" fmla="*/ 1464903 h 1840302"/>
              <a:gd name="connsiteX8" fmla="*/ 0 w 838618"/>
              <a:gd name="connsiteY8" fmla="*/ 1840302 h 1840302"/>
              <a:gd name="connsiteX0" fmla="*/ 0 w 838618"/>
              <a:gd name="connsiteY0" fmla="*/ 0 h 1840302"/>
              <a:gd name="connsiteX1" fmla="*/ 47925 w 838618"/>
              <a:gd name="connsiteY1" fmla="*/ 84489 h 1840302"/>
              <a:gd name="connsiteX2" fmla="*/ 233010 w 838618"/>
              <a:gd name="connsiteY2" fmla="*/ 601359 h 1840302"/>
              <a:gd name="connsiteX3" fmla="*/ 838297 w 838618"/>
              <a:gd name="connsiteY3" fmla="*/ 787325 h 1840302"/>
              <a:gd name="connsiteX4" fmla="*/ 316017 w 838618"/>
              <a:gd name="connsiteY4" fmla="*/ 902514 h 1840302"/>
              <a:gd name="connsiteX5" fmla="*/ 242097 w 838618"/>
              <a:gd name="connsiteY5" fmla="*/ 1119008 h 1840302"/>
              <a:gd name="connsiteX6" fmla="*/ 41785 w 838618"/>
              <a:gd name="connsiteY6" fmla="*/ 1258545 h 1840302"/>
              <a:gd name="connsiteX7" fmla="*/ 95409 w 838618"/>
              <a:gd name="connsiteY7" fmla="*/ 1472706 h 1840302"/>
              <a:gd name="connsiteX8" fmla="*/ 0 w 838618"/>
              <a:gd name="connsiteY8" fmla="*/ 1840302 h 1840302"/>
              <a:gd name="connsiteX0" fmla="*/ 0 w 838618"/>
              <a:gd name="connsiteY0" fmla="*/ 0 h 1840302"/>
              <a:gd name="connsiteX1" fmla="*/ 47925 w 838618"/>
              <a:gd name="connsiteY1" fmla="*/ 84489 h 1840302"/>
              <a:gd name="connsiteX2" fmla="*/ 233010 w 838618"/>
              <a:gd name="connsiteY2" fmla="*/ 601359 h 1840302"/>
              <a:gd name="connsiteX3" fmla="*/ 838297 w 838618"/>
              <a:gd name="connsiteY3" fmla="*/ 787325 h 1840302"/>
              <a:gd name="connsiteX4" fmla="*/ 316017 w 838618"/>
              <a:gd name="connsiteY4" fmla="*/ 902514 h 1840302"/>
              <a:gd name="connsiteX5" fmla="*/ 242097 w 838618"/>
              <a:gd name="connsiteY5" fmla="*/ 1119008 h 1840302"/>
              <a:gd name="connsiteX6" fmla="*/ 82974 w 838618"/>
              <a:gd name="connsiteY6" fmla="*/ 1297555 h 1840302"/>
              <a:gd name="connsiteX7" fmla="*/ 95409 w 838618"/>
              <a:gd name="connsiteY7" fmla="*/ 1472706 h 1840302"/>
              <a:gd name="connsiteX8" fmla="*/ 0 w 838618"/>
              <a:gd name="connsiteY8" fmla="*/ 1840302 h 1840302"/>
              <a:gd name="connsiteX0" fmla="*/ 0 w 838618"/>
              <a:gd name="connsiteY0" fmla="*/ 0 h 1840302"/>
              <a:gd name="connsiteX1" fmla="*/ 47925 w 838618"/>
              <a:gd name="connsiteY1" fmla="*/ 84489 h 1840302"/>
              <a:gd name="connsiteX2" fmla="*/ 233010 w 838618"/>
              <a:gd name="connsiteY2" fmla="*/ 601359 h 1840302"/>
              <a:gd name="connsiteX3" fmla="*/ 838297 w 838618"/>
              <a:gd name="connsiteY3" fmla="*/ 787325 h 1840302"/>
              <a:gd name="connsiteX4" fmla="*/ 316017 w 838618"/>
              <a:gd name="connsiteY4" fmla="*/ 902514 h 1840302"/>
              <a:gd name="connsiteX5" fmla="*/ 242097 w 838618"/>
              <a:gd name="connsiteY5" fmla="*/ 1119008 h 1840302"/>
              <a:gd name="connsiteX6" fmla="*/ 82974 w 838618"/>
              <a:gd name="connsiteY6" fmla="*/ 1297555 h 1840302"/>
              <a:gd name="connsiteX7" fmla="*/ 54220 w 838618"/>
              <a:gd name="connsiteY7" fmla="*/ 1519518 h 1840302"/>
              <a:gd name="connsiteX8" fmla="*/ 0 w 838618"/>
              <a:gd name="connsiteY8" fmla="*/ 1840302 h 1840302"/>
              <a:gd name="connsiteX0" fmla="*/ 0 w 838618"/>
              <a:gd name="connsiteY0" fmla="*/ 0 h 1840302"/>
              <a:gd name="connsiteX1" fmla="*/ 105590 w 838618"/>
              <a:gd name="connsiteY1" fmla="*/ 185916 h 1840302"/>
              <a:gd name="connsiteX2" fmla="*/ 233010 w 838618"/>
              <a:gd name="connsiteY2" fmla="*/ 601359 h 1840302"/>
              <a:gd name="connsiteX3" fmla="*/ 838297 w 838618"/>
              <a:gd name="connsiteY3" fmla="*/ 787325 h 1840302"/>
              <a:gd name="connsiteX4" fmla="*/ 316017 w 838618"/>
              <a:gd name="connsiteY4" fmla="*/ 902514 h 1840302"/>
              <a:gd name="connsiteX5" fmla="*/ 242097 w 838618"/>
              <a:gd name="connsiteY5" fmla="*/ 1119008 h 1840302"/>
              <a:gd name="connsiteX6" fmla="*/ 82974 w 838618"/>
              <a:gd name="connsiteY6" fmla="*/ 1297555 h 1840302"/>
              <a:gd name="connsiteX7" fmla="*/ 54220 w 838618"/>
              <a:gd name="connsiteY7" fmla="*/ 1519518 h 1840302"/>
              <a:gd name="connsiteX8" fmla="*/ 0 w 838618"/>
              <a:gd name="connsiteY8" fmla="*/ 1840302 h 1840302"/>
              <a:gd name="connsiteX0" fmla="*/ 0 w 838310"/>
              <a:gd name="connsiteY0" fmla="*/ 0 h 1840302"/>
              <a:gd name="connsiteX1" fmla="*/ 105590 w 838310"/>
              <a:gd name="connsiteY1" fmla="*/ 185916 h 1840302"/>
              <a:gd name="connsiteX2" fmla="*/ 331864 w 838310"/>
              <a:gd name="connsiteY2" fmla="*/ 585756 h 1840302"/>
              <a:gd name="connsiteX3" fmla="*/ 838297 w 838310"/>
              <a:gd name="connsiteY3" fmla="*/ 787325 h 1840302"/>
              <a:gd name="connsiteX4" fmla="*/ 316017 w 838310"/>
              <a:gd name="connsiteY4" fmla="*/ 902514 h 1840302"/>
              <a:gd name="connsiteX5" fmla="*/ 242097 w 838310"/>
              <a:gd name="connsiteY5" fmla="*/ 1119008 h 1840302"/>
              <a:gd name="connsiteX6" fmla="*/ 82974 w 838310"/>
              <a:gd name="connsiteY6" fmla="*/ 1297555 h 1840302"/>
              <a:gd name="connsiteX7" fmla="*/ 54220 w 838310"/>
              <a:gd name="connsiteY7" fmla="*/ 1519518 h 1840302"/>
              <a:gd name="connsiteX8" fmla="*/ 0 w 838310"/>
              <a:gd name="connsiteY8" fmla="*/ 1840302 h 18403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38310" h="1840302">
                <a:moveTo>
                  <a:pt x="0" y="0"/>
                </a:moveTo>
                <a:cubicBezTo>
                  <a:pt x="48723" y="11981"/>
                  <a:pt x="50279" y="88290"/>
                  <a:pt x="105590" y="185916"/>
                </a:cubicBezTo>
                <a:cubicBezTo>
                  <a:pt x="160901" y="283542"/>
                  <a:pt x="209746" y="485521"/>
                  <a:pt x="331864" y="585756"/>
                </a:cubicBezTo>
                <a:cubicBezTo>
                  <a:pt x="453982" y="685991"/>
                  <a:pt x="840938" y="734532"/>
                  <a:pt x="838297" y="787325"/>
                </a:cubicBezTo>
                <a:cubicBezTo>
                  <a:pt x="835656" y="840118"/>
                  <a:pt x="415384" y="847234"/>
                  <a:pt x="316017" y="902514"/>
                </a:cubicBezTo>
                <a:cubicBezTo>
                  <a:pt x="216650" y="957795"/>
                  <a:pt x="280938" y="1053168"/>
                  <a:pt x="242097" y="1119008"/>
                </a:cubicBezTo>
                <a:cubicBezTo>
                  <a:pt x="203257" y="1184848"/>
                  <a:pt x="114287" y="1230803"/>
                  <a:pt x="82974" y="1297555"/>
                </a:cubicBezTo>
                <a:cubicBezTo>
                  <a:pt x="51661" y="1364307"/>
                  <a:pt x="59811" y="1404354"/>
                  <a:pt x="54220" y="1519518"/>
                </a:cubicBezTo>
                <a:cubicBezTo>
                  <a:pt x="48629" y="1634682"/>
                  <a:pt x="0" y="1840302"/>
                  <a:pt x="0" y="1840302"/>
                </a:cubicBezTo>
              </a:path>
            </a:pathLst>
          </a:cu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CuadroTexto 27"/>
          <p:cNvSpPr txBox="1"/>
          <p:nvPr/>
        </p:nvSpPr>
        <p:spPr>
          <a:xfrm>
            <a:off x="399262" y="2492897"/>
            <a:ext cx="4283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aseline="30000" dirty="0"/>
              <a:t>A</a:t>
            </a:r>
            <a:r>
              <a:rPr lang="en-US" dirty="0"/>
              <a:t>Z</a:t>
            </a:r>
          </a:p>
        </p:txBody>
      </p:sp>
      <p:sp>
        <p:nvSpPr>
          <p:cNvPr id="21" name="CuadroTexto 30"/>
          <p:cNvSpPr txBox="1"/>
          <p:nvPr/>
        </p:nvSpPr>
        <p:spPr>
          <a:xfrm>
            <a:off x="2618475" y="4898992"/>
            <a:ext cx="633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aseline="30000" dirty="0"/>
              <a:t>A</a:t>
            </a:r>
            <a:r>
              <a:rPr lang="en-US" dirty="0"/>
              <a:t>Z-1</a:t>
            </a:r>
          </a:p>
        </p:txBody>
      </p:sp>
      <p:cxnSp>
        <p:nvCxnSpPr>
          <p:cNvPr id="22" name="Conector recto de flecha 32"/>
          <p:cNvCxnSpPr/>
          <p:nvPr/>
        </p:nvCxnSpPr>
        <p:spPr>
          <a:xfrm>
            <a:off x="1160837" y="2492897"/>
            <a:ext cx="1383765" cy="576063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CuadroTexto 36"/>
          <p:cNvSpPr txBox="1"/>
          <p:nvPr/>
        </p:nvSpPr>
        <p:spPr>
          <a:xfrm>
            <a:off x="1824125" y="2452105"/>
            <a:ext cx="4029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>
                <a:solidFill>
                  <a:srgbClr val="FF0000"/>
                </a:solidFill>
                <a:latin typeface="Symbol" charset="2"/>
                <a:cs typeface="Symbol" charset="2"/>
              </a:rPr>
              <a:t>b</a:t>
            </a:r>
            <a:r>
              <a:rPr lang="en-US" baseline="30000" dirty="0">
                <a:solidFill>
                  <a:srgbClr val="FF0000"/>
                </a:solidFill>
              </a:rPr>
              <a:t>+</a:t>
            </a:r>
          </a:p>
        </p:txBody>
      </p:sp>
      <p:grpSp>
        <p:nvGrpSpPr>
          <p:cNvPr id="24" name="Group 23"/>
          <p:cNvGrpSpPr/>
          <p:nvPr/>
        </p:nvGrpSpPr>
        <p:grpSpPr>
          <a:xfrm>
            <a:off x="2699792" y="3197502"/>
            <a:ext cx="1068792" cy="1716718"/>
            <a:chOff x="2699792" y="3197502"/>
            <a:chExt cx="1068792" cy="1716718"/>
          </a:xfrm>
        </p:grpSpPr>
        <p:cxnSp>
          <p:nvCxnSpPr>
            <p:cNvPr id="25" name="Conector recto de flecha 42"/>
            <p:cNvCxnSpPr/>
            <p:nvPr/>
          </p:nvCxnSpPr>
          <p:spPr>
            <a:xfrm>
              <a:off x="2699792" y="3197502"/>
              <a:ext cx="0" cy="1180790"/>
            </a:xfrm>
            <a:prstGeom prst="straightConnector1">
              <a:avLst/>
            </a:prstGeom>
            <a:ln>
              <a:solidFill>
                <a:srgbClr val="0000FF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CuadroTexto 47"/>
            <p:cNvSpPr txBox="1"/>
            <p:nvPr/>
          </p:nvSpPr>
          <p:spPr>
            <a:xfrm>
              <a:off x="3478120" y="4118874"/>
              <a:ext cx="29046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2000" dirty="0">
                  <a:solidFill>
                    <a:srgbClr val="0000FF"/>
                  </a:solidFill>
                  <a:latin typeface="Symbol" charset="2"/>
                  <a:cs typeface="Symbol" charset="2"/>
                </a:rPr>
                <a:t>g</a:t>
              </a:r>
              <a:endParaRPr lang="en-US" sz="2000" baseline="30000" dirty="0">
                <a:solidFill>
                  <a:srgbClr val="0000FF"/>
                </a:solidFill>
              </a:endParaRPr>
            </a:p>
          </p:txBody>
        </p:sp>
        <p:cxnSp>
          <p:nvCxnSpPr>
            <p:cNvPr id="27" name="Conector recto de flecha 42"/>
            <p:cNvCxnSpPr/>
            <p:nvPr/>
          </p:nvCxnSpPr>
          <p:spPr>
            <a:xfrm>
              <a:off x="2771800" y="3250061"/>
              <a:ext cx="0" cy="1128230"/>
            </a:xfrm>
            <a:prstGeom prst="straightConnector1">
              <a:avLst/>
            </a:prstGeom>
            <a:ln>
              <a:solidFill>
                <a:srgbClr val="0000FF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Conector recto de flecha 42"/>
            <p:cNvCxnSpPr/>
            <p:nvPr/>
          </p:nvCxnSpPr>
          <p:spPr>
            <a:xfrm>
              <a:off x="2843808" y="3453989"/>
              <a:ext cx="0" cy="924302"/>
            </a:xfrm>
            <a:prstGeom prst="straightConnector1">
              <a:avLst/>
            </a:prstGeom>
            <a:ln>
              <a:solidFill>
                <a:srgbClr val="0000FF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Conector recto de flecha 42"/>
            <p:cNvCxnSpPr/>
            <p:nvPr/>
          </p:nvCxnSpPr>
          <p:spPr>
            <a:xfrm>
              <a:off x="2987824" y="3250061"/>
              <a:ext cx="0" cy="909156"/>
            </a:xfrm>
            <a:prstGeom prst="straightConnector1">
              <a:avLst/>
            </a:prstGeom>
            <a:ln>
              <a:solidFill>
                <a:srgbClr val="0000FF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Conector recto de flecha 42"/>
            <p:cNvCxnSpPr/>
            <p:nvPr/>
          </p:nvCxnSpPr>
          <p:spPr>
            <a:xfrm>
              <a:off x="3054753" y="3356992"/>
              <a:ext cx="0" cy="804677"/>
            </a:xfrm>
            <a:prstGeom prst="straightConnector1">
              <a:avLst/>
            </a:prstGeom>
            <a:ln>
              <a:solidFill>
                <a:srgbClr val="0000FF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Conector recto de flecha 42"/>
            <p:cNvCxnSpPr/>
            <p:nvPr/>
          </p:nvCxnSpPr>
          <p:spPr>
            <a:xfrm>
              <a:off x="3131840" y="4159217"/>
              <a:ext cx="0" cy="755003"/>
            </a:xfrm>
            <a:prstGeom prst="straightConnector1">
              <a:avLst/>
            </a:prstGeom>
            <a:ln>
              <a:solidFill>
                <a:srgbClr val="0000FF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Conector recto de flecha 42"/>
            <p:cNvCxnSpPr/>
            <p:nvPr/>
          </p:nvCxnSpPr>
          <p:spPr>
            <a:xfrm>
              <a:off x="3059832" y="4378291"/>
              <a:ext cx="0" cy="535929"/>
            </a:xfrm>
            <a:prstGeom prst="straightConnector1">
              <a:avLst/>
            </a:prstGeom>
            <a:ln>
              <a:solidFill>
                <a:srgbClr val="0000FF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3" name="Conector recto de flecha 32"/>
          <p:cNvCxnSpPr/>
          <p:nvPr/>
        </p:nvCxnSpPr>
        <p:spPr>
          <a:xfrm>
            <a:off x="1160837" y="2501061"/>
            <a:ext cx="1322931" cy="1877230"/>
          </a:xfrm>
          <a:prstGeom prst="straightConnector1">
            <a:avLst/>
          </a:prstGeom>
          <a:ln w="25400">
            <a:solidFill>
              <a:srgbClr val="00B050"/>
            </a:solidFill>
            <a:prstDash val="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Conector recto de flecha 32"/>
          <p:cNvCxnSpPr/>
          <p:nvPr/>
        </p:nvCxnSpPr>
        <p:spPr>
          <a:xfrm>
            <a:off x="1160837" y="2501060"/>
            <a:ext cx="1329391" cy="1658157"/>
          </a:xfrm>
          <a:prstGeom prst="straightConnector1">
            <a:avLst/>
          </a:prstGeom>
          <a:ln w="25400">
            <a:solidFill>
              <a:srgbClr val="00B050"/>
            </a:solidFill>
            <a:prstDash val="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CuadroTexto 36"/>
          <p:cNvSpPr txBox="1"/>
          <p:nvPr/>
        </p:nvSpPr>
        <p:spPr>
          <a:xfrm rot="1386119">
            <a:off x="1444829" y="2759438"/>
            <a:ext cx="9845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200" dirty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real </a:t>
            </a:r>
            <a:r>
              <a:rPr lang="es-ES" sz="1200" dirty="0" err="1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feeding</a:t>
            </a:r>
            <a:endParaRPr lang="en-US" sz="1200" baseline="30000" dirty="0">
              <a:solidFill>
                <a:srgbClr val="FF000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6" name="CuadroTexto 36"/>
          <p:cNvSpPr txBox="1"/>
          <p:nvPr/>
        </p:nvSpPr>
        <p:spPr>
          <a:xfrm rot="3245175">
            <a:off x="1097317" y="3389129"/>
            <a:ext cx="13340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200" dirty="0" err="1">
                <a:solidFill>
                  <a:srgbClr val="00B050"/>
                </a:solidFill>
                <a:latin typeface="Arial" charset="0"/>
                <a:ea typeface="Arial" charset="0"/>
                <a:cs typeface="Arial" charset="0"/>
              </a:rPr>
              <a:t>apparent</a:t>
            </a:r>
            <a:r>
              <a:rPr lang="es-ES" sz="1200" dirty="0">
                <a:solidFill>
                  <a:srgbClr val="00B050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s-ES" sz="1200" dirty="0" err="1">
                <a:solidFill>
                  <a:srgbClr val="00B050"/>
                </a:solidFill>
                <a:latin typeface="Arial" charset="0"/>
                <a:ea typeface="Arial" charset="0"/>
                <a:cs typeface="Arial" charset="0"/>
              </a:rPr>
              <a:t>feeding</a:t>
            </a:r>
            <a:endParaRPr lang="en-US" sz="1200" baseline="30000" dirty="0">
              <a:solidFill>
                <a:srgbClr val="00B05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7" name="Can 36"/>
          <p:cNvSpPr/>
          <p:nvPr/>
        </p:nvSpPr>
        <p:spPr>
          <a:xfrm rot="5400000">
            <a:off x="719572" y="5661248"/>
            <a:ext cx="360040" cy="576064"/>
          </a:xfrm>
          <a:prstGeom prst="can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Can 37"/>
          <p:cNvSpPr/>
          <p:nvPr/>
        </p:nvSpPr>
        <p:spPr>
          <a:xfrm rot="13808163">
            <a:off x="1583215" y="5407981"/>
            <a:ext cx="360040" cy="576064"/>
          </a:xfrm>
          <a:prstGeom prst="can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9" name="Conector recto de flecha 42"/>
          <p:cNvCxnSpPr/>
          <p:nvPr/>
        </p:nvCxnSpPr>
        <p:spPr>
          <a:xfrm flipV="1">
            <a:off x="1403648" y="5661248"/>
            <a:ext cx="288032" cy="360041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Conector recto de flecha 42"/>
          <p:cNvCxnSpPr/>
          <p:nvPr/>
        </p:nvCxnSpPr>
        <p:spPr>
          <a:xfrm flipH="1" flipV="1">
            <a:off x="827585" y="5949281"/>
            <a:ext cx="599178" cy="69529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Conector recto de flecha 42"/>
          <p:cNvCxnSpPr/>
          <p:nvPr/>
        </p:nvCxnSpPr>
        <p:spPr>
          <a:xfrm>
            <a:off x="1691680" y="5696013"/>
            <a:ext cx="431142" cy="178782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CuadroTexto 27"/>
          <p:cNvSpPr txBox="1"/>
          <p:nvPr/>
        </p:nvSpPr>
        <p:spPr>
          <a:xfrm>
            <a:off x="577320" y="5508405"/>
            <a:ext cx="6030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/>
              <a:t>HPGe</a:t>
            </a:r>
            <a:endParaRPr lang="en-US" sz="1200" dirty="0"/>
          </a:p>
        </p:txBody>
      </p:sp>
      <p:sp>
        <p:nvSpPr>
          <p:cNvPr id="43" name="CuadroTexto 27"/>
          <p:cNvSpPr txBox="1"/>
          <p:nvPr/>
        </p:nvSpPr>
        <p:spPr>
          <a:xfrm rot="19149183">
            <a:off x="1276783" y="5337075"/>
            <a:ext cx="6030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/>
              <a:t>HPGe</a:t>
            </a:r>
            <a:endParaRPr lang="en-US" sz="1200" dirty="0"/>
          </a:p>
        </p:txBody>
      </p:sp>
      <p:sp>
        <p:nvSpPr>
          <p:cNvPr id="44" name="CuadroTexto 47"/>
          <p:cNvSpPr txBox="1"/>
          <p:nvPr/>
        </p:nvSpPr>
        <p:spPr>
          <a:xfrm>
            <a:off x="1403648" y="5797482"/>
            <a:ext cx="37542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000" dirty="0">
                <a:solidFill>
                  <a:srgbClr val="0000FF"/>
                </a:solidFill>
                <a:latin typeface="Symbol" charset="2"/>
                <a:cs typeface="Symbol" charset="2"/>
              </a:rPr>
              <a:t>g</a:t>
            </a:r>
            <a:r>
              <a:rPr lang="es-ES" sz="2000" baseline="-25000" dirty="0">
                <a:solidFill>
                  <a:srgbClr val="0000FF"/>
                </a:solidFill>
                <a:latin typeface="Symbol" charset="2"/>
                <a:cs typeface="Symbol" charset="2"/>
              </a:rPr>
              <a:t>1</a:t>
            </a:r>
            <a:endParaRPr lang="en-US" sz="2000" baseline="30000" dirty="0">
              <a:solidFill>
                <a:srgbClr val="0000FF"/>
              </a:solidFill>
            </a:endParaRPr>
          </a:p>
        </p:txBody>
      </p:sp>
      <p:sp>
        <p:nvSpPr>
          <p:cNvPr id="45" name="CuadroTexto 47"/>
          <p:cNvSpPr txBox="1"/>
          <p:nvPr/>
        </p:nvSpPr>
        <p:spPr>
          <a:xfrm>
            <a:off x="1043608" y="5877272"/>
            <a:ext cx="37542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000">
                <a:solidFill>
                  <a:srgbClr val="0000FF"/>
                </a:solidFill>
                <a:latin typeface="Symbol" charset="2"/>
                <a:cs typeface="Symbol" charset="2"/>
              </a:rPr>
              <a:t>g</a:t>
            </a:r>
            <a:r>
              <a:rPr lang="es-ES" sz="2000" baseline="-25000">
                <a:solidFill>
                  <a:srgbClr val="0000FF"/>
                </a:solidFill>
                <a:latin typeface="Symbol" charset="2"/>
                <a:cs typeface="Symbol" charset="2"/>
              </a:rPr>
              <a:t>2</a:t>
            </a:r>
            <a:endParaRPr lang="en-US" sz="2000" baseline="30000" dirty="0">
              <a:solidFill>
                <a:srgbClr val="0000FF"/>
              </a:solidFill>
            </a:endParaRPr>
          </a:p>
        </p:txBody>
      </p:sp>
      <p:sp>
        <p:nvSpPr>
          <p:cNvPr id="46" name="CuadroTexto 47"/>
          <p:cNvSpPr txBox="1"/>
          <p:nvPr/>
        </p:nvSpPr>
        <p:spPr>
          <a:xfrm>
            <a:off x="2036336" y="5517232"/>
            <a:ext cx="43954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000" dirty="0">
                <a:solidFill>
                  <a:srgbClr val="0000FF"/>
                </a:solidFill>
                <a:latin typeface="Symbol" charset="2"/>
                <a:cs typeface="Symbol" charset="2"/>
              </a:rPr>
              <a:t>g</a:t>
            </a:r>
            <a:r>
              <a:rPr lang="es-ES" sz="2000" baseline="-25000" dirty="0">
                <a:solidFill>
                  <a:srgbClr val="0000FF"/>
                </a:solidFill>
                <a:latin typeface="Symbol" charset="2"/>
                <a:cs typeface="Symbol" charset="2"/>
              </a:rPr>
              <a:t>1</a:t>
            </a:r>
            <a:r>
              <a:rPr lang="es-ES" sz="2000" dirty="0">
                <a:solidFill>
                  <a:srgbClr val="0000FF"/>
                </a:solidFill>
                <a:latin typeface="Symbol" charset="2"/>
                <a:cs typeface="Symbol" charset="2"/>
              </a:rPr>
              <a:t>’</a:t>
            </a:r>
            <a:endParaRPr lang="en-US" sz="2000" baseline="30000" dirty="0">
              <a:solidFill>
                <a:srgbClr val="0000FF"/>
              </a:solidFill>
            </a:endParaRPr>
          </a:p>
        </p:txBody>
      </p:sp>
      <p:sp>
        <p:nvSpPr>
          <p:cNvPr id="51" name="Marcador de contenido 2"/>
          <p:cNvSpPr>
            <a:spLocks noGrp="1"/>
          </p:cNvSpPr>
          <p:nvPr>
            <p:ph idx="1"/>
          </p:nvPr>
        </p:nvSpPr>
        <p:spPr>
          <a:xfrm>
            <a:off x="237070" y="1295407"/>
            <a:ext cx="8754529" cy="603245"/>
          </a:xfrm>
        </p:spPr>
        <p:txBody>
          <a:bodyPr>
            <a:normAutofit/>
          </a:bodyPr>
          <a:lstStyle/>
          <a:p>
            <a:pPr algn="just"/>
            <a:r>
              <a:rPr lang="en-US" sz="2800" dirty="0"/>
              <a:t>Why don’t we measure just at the IDS?</a:t>
            </a:r>
          </a:p>
        </p:txBody>
      </p:sp>
      <p:sp>
        <p:nvSpPr>
          <p:cNvPr id="52" name="Marcador de contenido 2"/>
          <p:cNvSpPr txBox="1">
            <a:spLocks/>
          </p:cNvSpPr>
          <p:nvPr/>
        </p:nvSpPr>
        <p:spPr>
          <a:xfrm>
            <a:off x="3758228" y="5127262"/>
            <a:ext cx="5097625" cy="17307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SzPct val="85000"/>
              <a:buNone/>
            </a:pPr>
            <a:r>
              <a:rPr lang="en-US" sz="2000" b="1" baseline="30000" dirty="0">
                <a:latin typeface="Calibri"/>
                <a:cs typeface="Calibri"/>
              </a:rPr>
              <a:t>76</a:t>
            </a:r>
            <a:r>
              <a:rPr lang="en-US" sz="2000" b="1" dirty="0">
                <a:latin typeface="Calibri"/>
                <a:cs typeface="Calibri"/>
              </a:rPr>
              <a:t>Br</a:t>
            </a:r>
            <a:r>
              <a:rPr lang="en-US" sz="2000" dirty="0">
                <a:latin typeface="Calibri"/>
                <a:cs typeface="Calibri"/>
              </a:rPr>
              <a:t> decay: 38 unplaced gamma rays: wrong levels, wrong gamma strength, wrong beta population and beta strength…</a:t>
            </a:r>
          </a:p>
          <a:p>
            <a:pPr marL="0" indent="0" algn="just">
              <a:buSzPct val="85000"/>
              <a:buNone/>
            </a:pPr>
            <a:r>
              <a:rPr lang="en-US" sz="2000" b="1" baseline="30000" dirty="0">
                <a:latin typeface="Calibri"/>
                <a:cs typeface="Calibri"/>
              </a:rPr>
              <a:t>152</a:t>
            </a:r>
            <a:r>
              <a:rPr lang="en-US" sz="2000" b="1" dirty="0">
                <a:latin typeface="Calibri"/>
                <a:cs typeface="Calibri"/>
              </a:rPr>
              <a:t>Tb</a:t>
            </a:r>
            <a:r>
              <a:rPr lang="en-US" sz="2000" dirty="0">
                <a:latin typeface="Calibri"/>
                <a:cs typeface="Calibri"/>
              </a:rPr>
              <a:t> decay: 635 gamma rays detected, </a:t>
            </a:r>
          </a:p>
          <a:p>
            <a:pPr marL="0" indent="0" algn="just">
              <a:buSzPct val="85000"/>
              <a:buNone/>
            </a:pPr>
            <a:r>
              <a:rPr lang="en-US" sz="2000" dirty="0">
                <a:latin typeface="Calibri"/>
                <a:cs typeface="Calibri"/>
              </a:rPr>
              <a:t>248 remain unplaced</a:t>
            </a:r>
          </a:p>
        </p:txBody>
      </p:sp>
      <p:pic>
        <p:nvPicPr>
          <p:cNvPr id="47" name="Picture 46">
            <a:extLst>
              <a:ext uri="{FF2B5EF4-FFF2-40B4-BE49-F238E27FC236}">
                <a16:creationId xmlns:a16="http://schemas.microsoft.com/office/drawing/2014/main" id="{AE76CA6E-B4C8-3344-9443-5A96204B11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64222" y="207565"/>
            <a:ext cx="4691631" cy="4989512"/>
          </a:xfrm>
          <a:prstGeom prst="rect">
            <a:avLst/>
          </a:prstGeom>
        </p:spPr>
      </p:pic>
      <p:sp>
        <p:nvSpPr>
          <p:cNvPr id="55" name="Slide Number Placeholder 54">
            <a:extLst>
              <a:ext uri="{FF2B5EF4-FFF2-40B4-BE49-F238E27FC236}">
                <a16:creationId xmlns:a16="http://schemas.microsoft.com/office/drawing/2014/main" id="{D683FA18-897D-C541-8266-979D1257C7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01CF3-9A77-AD40-9036-BD8253FC537B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56" name="Date Placeholder 55">
            <a:extLst>
              <a:ext uri="{FF2B5EF4-FFF2-40B4-BE49-F238E27FC236}">
                <a16:creationId xmlns:a16="http://schemas.microsoft.com/office/drawing/2014/main" id="{A28EF77B-74AD-A946-A4D1-0CE0E6F12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8AE05-F00C-5D40-A046-887E61DD5DAA}" type="datetime1">
              <a:rPr lang="es-ES_tradnl" smtClean="0"/>
              <a:t>8/11/22</a:t>
            </a:fld>
            <a:endParaRPr lang="en-US" dirty="0"/>
          </a:p>
        </p:txBody>
      </p:sp>
      <p:sp>
        <p:nvSpPr>
          <p:cNvPr id="57" name="Footer Placeholder 56">
            <a:extLst>
              <a:ext uri="{FF2B5EF4-FFF2-40B4-BE49-F238E27FC236}">
                <a16:creationId xmlns:a16="http://schemas.microsoft.com/office/drawing/2014/main" id="{8E7B1352-2618-E842-92B8-31332A92E0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E. Nácher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31032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experimental technique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37070" y="1295407"/>
            <a:ext cx="8754529" cy="575721"/>
          </a:xfrm>
        </p:spPr>
        <p:txBody>
          <a:bodyPr>
            <a:normAutofit/>
          </a:bodyPr>
          <a:lstStyle/>
          <a:p>
            <a:pPr algn="just"/>
            <a:r>
              <a:rPr lang="en-US" sz="2800" dirty="0"/>
              <a:t>Total Absorption Spectroscopy (Ideal case)</a:t>
            </a:r>
          </a:p>
        </p:txBody>
      </p:sp>
      <p:sp>
        <p:nvSpPr>
          <p:cNvPr id="77" name="Line 10"/>
          <p:cNvSpPr>
            <a:spLocks noChangeShapeType="1"/>
          </p:cNvSpPr>
          <p:nvPr/>
        </p:nvSpPr>
        <p:spPr bwMode="auto">
          <a:xfrm>
            <a:off x="5300134" y="2184385"/>
            <a:ext cx="1066800" cy="0"/>
          </a:xfrm>
          <a:prstGeom prst="line">
            <a:avLst/>
          </a:prstGeom>
          <a:noFill/>
          <a:ln w="38100" cap="sq">
            <a:solidFill>
              <a:srgbClr val="003366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ahoma" charset="0"/>
              <a:cs typeface="+mn-cs"/>
            </a:endParaRPr>
          </a:p>
        </p:txBody>
      </p:sp>
      <p:sp>
        <p:nvSpPr>
          <p:cNvPr id="78" name="Line 11"/>
          <p:cNvSpPr>
            <a:spLocks noChangeShapeType="1"/>
          </p:cNvSpPr>
          <p:nvPr/>
        </p:nvSpPr>
        <p:spPr bwMode="auto">
          <a:xfrm>
            <a:off x="6976534" y="2717785"/>
            <a:ext cx="1066800" cy="0"/>
          </a:xfrm>
          <a:prstGeom prst="line">
            <a:avLst/>
          </a:prstGeom>
          <a:noFill/>
          <a:ln w="38100" cap="sq">
            <a:solidFill>
              <a:srgbClr val="003366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ahoma" charset="0"/>
              <a:cs typeface="+mn-cs"/>
            </a:endParaRPr>
          </a:p>
        </p:txBody>
      </p:sp>
      <p:sp>
        <p:nvSpPr>
          <p:cNvPr id="79" name="Line 12"/>
          <p:cNvSpPr>
            <a:spLocks noChangeShapeType="1"/>
          </p:cNvSpPr>
          <p:nvPr/>
        </p:nvSpPr>
        <p:spPr bwMode="auto">
          <a:xfrm>
            <a:off x="6976534" y="3632185"/>
            <a:ext cx="1066800" cy="0"/>
          </a:xfrm>
          <a:prstGeom prst="line">
            <a:avLst/>
          </a:prstGeom>
          <a:noFill/>
          <a:ln w="38100" cap="sq">
            <a:solidFill>
              <a:srgbClr val="003366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ahoma" charset="0"/>
              <a:cs typeface="+mn-cs"/>
            </a:endParaRPr>
          </a:p>
        </p:txBody>
      </p:sp>
      <p:sp>
        <p:nvSpPr>
          <p:cNvPr id="80" name="Line 13"/>
          <p:cNvSpPr>
            <a:spLocks noChangeShapeType="1"/>
          </p:cNvSpPr>
          <p:nvPr/>
        </p:nvSpPr>
        <p:spPr bwMode="auto">
          <a:xfrm>
            <a:off x="6976534" y="4089385"/>
            <a:ext cx="1066800" cy="0"/>
          </a:xfrm>
          <a:prstGeom prst="line">
            <a:avLst/>
          </a:prstGeom>
          <a:noFill/>
          <a:ln w="38100" cap="sq">
            <a:solidFill>
              <a:srgbClr val="003366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ahoma" charset="0"/>
              <a:cs typeface="+mn-cs"/>
            </a:endParaRPr>
          </a:p>
        </p:txBody>
      </p:sp>
      <p:sp>
        <p:nvSpPr>
          <p:cNvPr id="81" name="Line 14"/>
          <p:cNvSpPr>
            <a:spLocks noChangeShapeType="1"/>
          </p:cNvSpPr>
          <p:nvPr/>
        </p:nvSpPr>
        <p:spPr bwMode="auto">
          <a:xfrm>
            <a:off x="6366934" y="2184385"/>
            <a:ext cx="609600" cy="533400"/>
          </a:xfrm>
          <a:prstGeom prst="line">
            <a:avLst/>
          </a:prstGeom>
          <a:noFill/>
          <a:ln w="12700" cap="sq">
            <a:solidFill>
              <a:srgbClr val="003366"/>
            </a:solidFill>
            <a:round/>
            <a:headEnd type="none" w="sm" len="sm"/>
            <a:tailEnd type="triangle" w="med" len="lg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ahoma" charset="0"/>
              <a:cs typeface="+mn-cs"/>
            </a:endParaRPr>
          </a:p>
        </p:txBody>
      </p:sp>
      <p:sp>
        <p:nvSpPr>
          <p:cNvPr id="82" name="Line 15"/>
          <p:cNvSpPr>
            <a:spLocks noChangeShapeType="1"/>
          </p:cNvSpPr>
          <p:nvPr/>
        </p:nvSpPr>
        <p:spPr bwMode="auto">
          <a:xfrm>
            <a:off x="7281334" y="2717785"/>
            <a:ext cx="0" cy="914400"/>
          </a:xfrm>
          <a:prstGeom prst="line">
            <a:avLst/>
          </a:prstGeom>
          <a:noFill/>
          <a:ln w="12700" cap="sq">
            <a:solidFill>
              <a:srgbClr val="003366"/>
            </a:solidFill>
            <a:round/>
            <a:headEnd type="none" w="sm" len="sm"/>
            <a:tailEnd type="triangle" w="med" len="lg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ahoma" charset="0"/>
              <a:cs typeface="+mn-cs"/>
            </a:endParaRPr>
          </a:p>
        </p:txBody>
      </p:sp>
      <p:sp>
        <p:nvSpPr>
          <p:cNvPr id="83" name="Line 16"/>
          <p:cNvSpPr>
            <a:spLocks noChangeShapeType="1"/>
          </p:cNvSpPr>
          <p:nvPr/>
        </p:nvSpPr>
        <p:spPr bwMode="auto">
          <a:xfrm>
            <a:off x="7586134" y="3632185"/>
            <a:ext cx="0" cy="457200"/>
          </a:xfrm>
          <a:prstGeom prst="line">
            <a:avLst/>
          </a:prstGeom>
          <a:noFill/>
          <a:ln w="12700" cap="sq">
            <a:solidFill>
              <a:srgbClr val="003366"/>
            </a:solidFill>
            <a:round/>
            <a:headEnd type="none" w="sm" len="sm"/>
            <a:tailEnd type="triangle" w="med" len="lg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ahoma" charset="0"/>
              <a:cs typeface="+mn-cs"/>
            </a:endParaRPr>
          </a:p>
        </p:txBody>
      </p:sp>
      <p:sp>
        <p:nvSpPr>
          <p:cNvPr id="84" name="Text Box 17"/>
          <p:cNvSpPr txBox="1">
            <a:spLocks noChangeArrowheads="1"/>
          </p:cNvSpPr>
          <p:nvPr/>
        </p:nvSpPr>
        <p:spPr bwMode="auto">
          <a:xfrm>
            <a:off x="7586134" y="3555985"/>
            <a:ext cx="4826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_tradnl" sz="2800" b="0" i="0" u="none" strike="noStrike" kern="0" cap="none" spc="0" normalizeH="0" baseline="0" noProof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Symbol" charset="0"/>
                <a:cs typeface="+mn-cs"/>
              </a:rPr>
              <a:t>g</a:t>
            </a:r>
            <a:r>
              <a:rPr kumimoji="0" lang="es-ES_tradnl" sz="2400" b="0" i="0" u="none" strike="noStrike" kern="0" cap="none" spc="0" normalizeH="0" baseline="0" noProof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Times New Roman" charset="0"/>
                <a:cs typeface="+mn-cs"/>
              </a:rPr>
              <a:t>1</a:t>
            </a:r>
            <a:endParaRPr kumimoji="0" lang="es-ES_tradnl" sz="2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 charset="0"/>
              <a:cs typeface="+mn-cs"/>
            </a:endParaRPr>
          </a:p>
        </p:txBody>
      </p:sp>
      <p:sp>
        <p:nvSpPr>
          <p:cNvPr id="85" name="Text Box 18"/>
          <p:cNvSpPr txBox="1">
            <a:spLocks noChangeArrowheads="1"/>
          </p:cNvSpPr>
          <p:nvPr/>
        </p:nvSpPr>
        <p:spPr bwMode="auto">
          <a:xfrm>
            <a:off x="7281334" y="2946385"/>
            <a:ext cx="4826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_tradnl" sz="2800" b="0" i="0" u="none" strike="noStrike" kern="0" cap="none" spc="0" normalizeH="0" baseline="0" noProof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Symbol" charset="0"/>
                <a:cs typeface="+mn-cs"/>
              </a:rPr>
              <a:t>g</a:t>
            </a:r>
            <a:r>
              <a:rPr kumimoji="0" lang="es-ES_tradnl" sz="2400" b="0" i="0" u="none" strike="noStrike" kern="0" cap="none" spc="0" normalizeH="0" baseline="0" noProof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Times New Roman" charset="0"/>
                <a:cs typeface="+mn-cs"/>
              </a:rPr>
              <a:t>2</a:t>
            </a:r>
            <a:endParaRPr kumimoji="0" lang="es-ES_tradnl" sz="2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 charset="0"/>
              <a:cs typeface="+mn-cs"/>
            </a:endParaRPr>
          </a:p>
        </p:txBody>
      </p:sp>
      <p:sp>
        <p:nvSpPr>
          <p:cNvPr id="86" name="Text Box 19"/>
          <p:cNvSpPr txBox="1">
            <a:spLocks noChangeArrowheads="1"/>
          </p:cNvSpPr>
          <p:nvPr/>
        </p:nvSpPr>
        <p:spPr bwMode="auto">
          <a:xfrm>
            <a:off x="6770159" y="2174860"/>
            <a:ext cx="311353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kern="0" dirty="0">
                <a:solidFill>
                  <a:srgbClr val="003366"/>
                </a:solidFill>
                <a:latin typeface="Symbol" charset="0"/>
              </a:rPr>
              <a:t>b</a:t>
            </a:r>
            <a:endParaRPr kumimoji="0" lang="es-ES_tradnl" sz="2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87" name="Text Box 20"/>
          <p:cNvSpPr txBox="1">
            <a:spLocks noChangeArrowheads="1"/>
          </p:cNvSpPr>
          <p:nvPr/>
        </p:nvSpPr>
        <p:spPr bwMode="auto">
          <a:xfrm>
            <a:off x="8043334" y="2412985"/>
            <a:ext cx="4714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_tradnl" sz="2400" b="0" i="0" u="none" strike="noStrike" kern="0" cap="none" spc="0" normalizeH="0" baseline="0" noProof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Times New Roman" charset="0"/>
                <a:cs typeface="+mn-cs"/>
              </a:rPr>
              <a:t>E</a:t>
            </a:r>
            <a:r>
              <a:rPr kumimoji="0" lang="es-ES_tradnl" sz="2400" b="0" i="0" u="none" strike="noStrike" kern="0" cap="none" spc="0" normalizeH="0" baseline="-25000" noProof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Times New Roman" charset="0"/>
                <a:cs typeface="+mn-cs"/>
              </a:rPr>
              <a:t>2</a:t>
            </a:r>
            <a:endParaRPr kumimoji="0" lang="es-ES_tradnl" sz="2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 charset="0"/>
              <a:cs typeface="+mn-cs"/>
            </a:endParaRPr>
          </a:p>
        </p:txBody>
      </p:sp>
      <p:sp>
        <p:nvSpPr>
          <p:cNvPr id="88" name="Text Box 21"/>
          <p:cNvSpPr txBox="1">
            <a:spLocks noChangeArrowheads="1"/>
          </p:cNvSpPr>
          <p:nvPr/>
        </p:nvSpPr>
        <p:spPr bwMode="auto">
          <a:xfrm>
            <a:off x="8043334" y="3327385"/>
            <a:ext cx="4714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_tradnl" sz="2400" b="0" i="0" u="none" strike="noStrike" kern="0" cap="none" spc="0" normalizeH="0" baseline="0" noProof="0" dirty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Times New Roman" charset="0"/>
                <a:cs typeface="+mn-cs"/>
              </a:rPr>
              <a:t>E</a:t>
            </a:r>
            <a:r>
              <a:rPr kumimoji="0" lang="es-ES_tradnl" sz="2400" b="0" i="0" u="none" strike="noStrike" kern="0" cap="none" spc="0" normalizeH="0" baseline="-25000" noProof="0" dirty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Times New Roman" charset="0"/>
                <a:cs typeface="+mn-cs"/>
              </a:rPr>
              <a:t>1</a:t>
            </a:r>
            <a:endParaRPr kumimoji="0" lang="es-ES_tradnl" sz="2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 charset="0"/>
              <a:cs typeface="+mn-cs"/>
            </a:endParaRPr>
          </a:p>
        </p:txBody>
      </p:sp>
      <p:sp>
        <p:nvSpPr>
          <p:cNvPr id="89" name="Line 22"/>
          <p:cNvSpPr>
            <a:spLocks noChangeShapeType="1"/>
          </p:cNvSpPr>
          <p:nvPr/>
        </p:nvSpPr>
        <p:spPr bwMode="auto">
          <a:xfrm flipV="1">
            <a:off x="5393270" y="4546597"/>
            <a:ext cx="0" cy="1143000"/>
          </a:xfrm>
          <a:prstGeom prst="line">
            <a:avLst/>
          </a:prstGeom>
          <a:noFill/>
          <a:ln w="28575" cap="sq">
            <a:solidFill>
              <a:srgbClr val="003366"/>
            </a:solidFill>
            <a:round/>
            <a:headEnd type="none" w="sm" len="sm"/>
            <a:tailEnd type="triangle" w="sm" len="sm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ahoma" charset="0"/>
              <a:cs typeface="+mn-cs"/>
            </a:endParaRPr>
          </a:p>
        </p:txBody>
      </p:sp>
      <p:sp>
        <p:nvSpPr>
          <p:cNvPr id="90" name="Line 23"/>
          <p:cNvSpPr>
            <a:spLocks noChangeShapeType="1"/>
          </p:cNvSpPr>
          <p:nvPr/>
        </p:nvSpPr>
        <p:spPr bwMode="auto">
          <a:xfrm>
            <a:off x="5393270" y="5689597"/>
            <a:ext cx="2971800" cy="0"/>
          </a:xfrm>
          <a:prstGeom prst="line">
            <a:avLst/>
          </a:prstGeom>
          <a:noFill/>
          <a:ln w="28575" cap="sq">
            <a:solidFill>
              <a:srgbClr val="003366"/>
            </a:solidFill>
            <a:round/>
            <a:headEnd type="none" w="sm" len="sm"/>
            <a:tailEnd type="triangle" w="sm" len="sm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ahoma" charset="0"/>
              <a:cs typeface="+mn-cs"/>
            </a:endParaRPr>
          </a:p>
        </p:txBody>
      </p:sp>
      <p:sp>
        <p:nvSpPr>
          <p:cNvPr id="91" name="Freeform 24"/>
          <p:cNvSpPr>
            <a:spLocks/>
          </p:cNvSpPr>
          <p:nvPr/>
        </p:nvSpPr>
        <p:spPr bwMode="auto">
          <a:xfrm>
            <a:off x="6917270" y="4622797"/>
            <a:ext cx="152400" cy="1066800"/>
          </a:xfrm>
          <a:custGeom>
            <a:avLst/>
            <a:gdLst>
              <a:gd name="T0" fmla="*/ 0 w 96"/>
              <a:gd name="T1" fmla="*/ 672 h 672"/>
              <a:gd name="T2" fmla="*/ 48 w 96"/>
              <a:gd name="T3" fmla="*/ 0 h 672"/>
              <a:gd name="T4" fmla="*/ 96 w 96"/>
              <a:gd name="T5" fmla="*/ 672 h 6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96" h="672">
                <a:moveTo>
                  <a:pt x="0" y="672"/>
                </a:moveTo>
                <a:cubicBezTo>
                  <a:pt x="16" y="336"/>
                  <a:pt x="32" y="0"/>
                  <a:pt x="48" y="0"/>
                </a:cubicBezTo>
                <a:cubicBezTo>
                  <a:pt x="64" y="0"/>
                  <a:pt x="80" y="336"/>
                  <a:pt x="96" y="672"/>
                </a:cubicBezTo>
              </a:path>
            </a:pathLst>
          </a:custGeom>
          <a:solidFill>
            <a:srgbClr val="FF6600"/>
          </a:solidFill>
          <a:ln w="12700" cap="sq" cmpd="sng">
            <a:solidFill>
              <a:srgbClr val="003366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ahoma" charset="0"/>
              <a:cs typeface="+mn-cs"/>
            </a:endParaRPr>
          </a:p>
        </p:txBody>
      </p:sp>
      <p:sp>
        <p:nvSpPr>
          <p:cNvPr id="92" name="Text Box 25"/>
          <p:cNvSpPr txBox="1">
            <a:spLocks noChangeArrowheads="1"/>
          </p:cNvSpPr>
          <p:nvPr/>
        </p:nvSpPr>
        <p:spPr bwMode="auto">
          <a:xfrm>
            <a:off x="6764870" y="5613397"/>
            <a:ext cx="4714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_tradnl" sz="2400" b="0" i="0" u="none" strike="noStrike" kern="0" cap="none" spc="0" normalizeH="0" baseline="0" noProof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Times New Roman" charset="0"/>
                <a:cs typeface="+mn-cs"/>
              </a:rPr>
              <a:t>E</a:t>
            </a:r>
            <a:r>
              <a:rPr kumimoji="0" lang="es-ES_tradnl" sz="2400" b="0" i="0" u="none" strike="noStrike" kern="0" cap="none" spc="0" normalizeH="0" baseline="-25000" noProof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Times New Roman" charset="0"/>
                <a:cs typeface="+mn-cs"/>
              </a:rPr>
              <a:t>2</a:t>
            </a:r>
            <a:endParaRPr kumimoji="0" lang="es-ES_tradnl" sz="2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 charset="0"/>
              <a:cs typeface="+mn-cs"/>
            </a:endParaRPr>
          </a:p>
        </p:txBody>
      </p:sp>
      <p:sp>
        <p:nvSpPr>
          <p:cNvPr id="93" name="Text Box 26"/>
          <p:cNvSpPr txBox="1">
            <a:spLocks noChangeArrowheads="1"/>
          </p:cNvSpPr>
          <p:nvPr/>
        </p:nvSpPr>
        <p:spPr bwMode="auto">
          <a:xfrm>
            <a:off x="8094136" y="5613397"/>
            <a:ext cx="3698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_tradnl" sz="2400" b="0" i="0" u="none" strike="noStrike" kern="0" cap="none" spc="0" normalizeH="0" baseline="0" noProof="0" dirty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Times New Roman" charset="0"/>
                <a:cs typeface="+mn-cs"/>
              </a:rPr>
              <a:t>E</a:t>
            </a:r>
            <a:endParaRPr kumimoji="0" lang="es-ES_tradnl" sz="2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 charset="0"/>
              <a:cs typeface="+mn-cs"/>
            </a:endParaRPr>
          </a:p>
        </p:txBody>
      </p:sp>
      <p:sp>
        <p:nvSpPr>
          <p:cNvPr id="94" name="Text Box 29"/>
          <p:cNvSpPr txBox="1">
            <a:spLocks noChangeArrowheads="1"/>
          </p:cNvSpPr>
          <p:nvPr/>
        </p:nvSpPr>
        <p:spPr bwMode="auto">
          <a:xfrm>
            <a:off x="5012270" y="4470397"/>
            <a:ext cx="4048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_tradnl" sz="2400" b="0" i="0" u="none" strike="noStrike" kern="0" cap="none" spc="0" normalizeH="0" baseline="0" noProof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Times New Roman" charset="0"/>
                <a:cs typeface="+mn-cs"/>
              </a:rPr>
              <a:t>N</a:t>
            </a:r>
            <a:endParaRPr kumimoji="0" lang="es-ES_tradnl" sz="2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 charset="0"/>
              <a:cs typeface="+mn-cs"/>
            </a:endParaRPr>
          </a:p>
        </p:txBody>
      </p:sp>
      <p:sp>
        <p:nvSpPr>
          <p:cNvPr id="95" name="AutoShape 30"/>
          <p:cNvSpPr>
            <a:spLocks noChangeArrowheads="1"/>
          </p:cNvSpPr>
          <p:nvPr/>
        </p:nvSpPr>
        <p:spPr bwMode="auto">
          <a:xfrm rot="19164089">
            <a:off x="7072845" y="4770435"/>
            <a:ext cx="990600" cy="228600"/>
          </a:xfrm>
          <a:prstGeom prst="rightArrow">
            <a:avLst>
              <a:gd name="adj1" fmla="val 50000"/>
              <a:gd name="adj2" fmla="val 108333"/>
            </a:avLst>
          </a:prstGeom>
          <a:solidFill>
            <a:srgbClr val="003366"/>
          </a:solidFill>
          <a:ln w="12700" cap="sq">
            <a:solidFill>
              <a:srgbClr val="003366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ahoma" charset="0"/>
              <a:cs typeface="+mn-cs"/>
            </a:endParaRPr>
          </a:p>
        </p:txBody>
      </p:sp>
      <p:grpSp>
        <p:nvGrpSpPr>
          <p:cNvPr id="105" name="Agrupar 104"/>
          <p:cNvGrpSpPr/>
          <p:nvPr/>
        </p:nvGrpSpPr>
        <p:grpSpPr>
          <a:xfrm>
            <a:off x="558798" y="2186800"/>
            <a:ext cx="3600000" cy="3600000"/>
            <a:chOff x="609600" y="1574800"/>
            <a:chExt cx="4127500" cy="4127500"/>
          </a:xfrm>
        </p:grpSpPr>
        <p:sp>
          <p:nvSpPr>
            <p:cNvPr id="106" name="Oval 4"/>
            <p:cNvSpPr>
              <a:spLocks noChangeAspect="1" noChangeArrowheads="1"/>
            </p:cNvSpPr>
            <p:nvPr/>
          </p:nvSpPr>
          <p:spPr bwMode="auto">
            <a:xfrm>
              <a:off x="609600" y="1574800"/>
              <a:ext cx="4127500" cy="4127500"/>
            </a:xfrm>
            <a:prstGeom prst="ellipse">
              <a:avLst/>
            </a:prstGeom>
            <a:solidFill>
              <a:srgbClr val="FFCC00"/>
            </a:solidFill>
            <a:ln w="12700" cap="sq">
              <a:solidFill>
                <a:srgbClr val="003366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ahoma" charset="0"/>
                <a:cs typeface="+mn-cs"/>
              </a:endParaRPr>
            </a:p>
          </p:txBody>
        </p:sp>
        <p:sp>
          <p:nvSpPr>
            <p:cNvPr id="107" name="Oval 5"/>
            <p:cNvSpPr>
              <a:spLocks noChangeAspect="1" noChangeArrowheads="1"/>
            </p:cNvSpPr>
            <p:nvPr/>
          </p:nvSpPr>
          <p:spPr bwMode="auto">
            <a:xfrm>
              <a:off x="2057400" y="3022600"/>
              <a:ext cx="1238250" cy="1238250"/>
            </a:xfrm>
            <a:prstGeom prst="ellipse">
              <a:avLst/>
            </a:prstGeom>
            <a:solidFill>
              <a:srgbClr val="FFFFFF"/>
            </a:solidFill>
            <a:ln w="12700" cap="sq">
              <a:solidFill>
                <a:srgbClr val="003366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ahoma" charset="0"/>
                <a:cs typeface="+mn-cs"/>
              </a:endParaRPr>
            </a:p>
          </p:txBody>
        </p:sp>
        <p:sp>
          <p:nvSpPr>
            <p:cNvPr id="108" name="AutoShape 6"/>
            <p:cNvSpPr>
              <a:spLocks noChangeArrowheads="1"/>
            </p:cNvSpPr>
            <p:nvPr/>
          </p:nvSpPr>
          <p:spPr bwMode="auto">
            <a:xfrm rot="-11054471">
              <a:off x="2276475" y="2640013"/>
              <a:ext cx="393700" cy="1217612"/>
            </a:xfrm>
            <a:prstGeom prst="lightningBolt">
              <a:avLst/>
            </a:prstGeom>
            <a:solidFill>
              <a:srgbClr val="FFFF00"/>
            </a:solidFill>
            <a:ln w="12700" cap="sq">
              <a:solidFill>
                <a:srgbClr val="003366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ahoma" charset="0"/>
                <a:cs typeface="+mn-cs"/>
              </a:endParaRPr>
            </a:p>
          </p:txBody>
        </p:sp>
        <p:sp>
          <p:nvSpPr>
            <p:cNvPr id="109" name="AutoShape 7"/>
            <p:cNvSpPr>
              <a:spLocks noChangeArrowheads="1"/>
            </p:cNvSpPr>
            <p:nvPr/>
          </p:nvSpPr>
          <p:spPr bwMode="auto">
            <a:xfrm rot="-5302537">
              <a:off x="3162300" y="2679700"/>
              <a:ext cx="381000" cy="1981200"/>
            </a:xfrm>
            <a:prstGeom prst="lightningBolt">
              <a:avLst/>
            </a:prstGeom>
            <a:solidFill>
              <a:srgbClr val="FFFF00"/>
            </a:solidFill>
            <a:ln w="12700" cap="sq">
              <a:solidFill>
                <a:srgbClr val="003366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ahoma" charset="0"/>
                <a:cs typeface="+mn-cs"/>
              </a:endParaRPr>
            </a:p>
          </p:txBody>
        </p:sp>
        <p:sp>
          <p:nvSpPr>
            <p:cNvPr id="110" name="Text Box 8"/>
            <p:cNvSpPr txBox="1">
              <a:spLocks noChangeArrowheads="1"/>
            </p:cNvSpPr>
            <p:nvPr/>
          </p:nvSpPr>
          <p:spPr bwMode="auto">
            <a:xfrm>
              <a:off x="3733800" y="3556000"/>
              <a:ext cx="482600" cy="5191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_tradnl" sz="2800" b="0" i="0" u="none" strike="noStrike" kern="0" cap="none" spc="0" normalizeH="0" baseline="0" noProof="0">
                  <a:ln>
                    <a:noFill/>
                  </a:ln>
                  <a:solidFill>
                    <a:srgbClr val="003366"/>
                  </a:solidFill>
                  <a:effectLst/>
                  <a:uLnTx/>
                  <a:uFillTx/>
                  <a:latin typeface="Symbol" charset="0"/>
                  <a:cs typeface="+mn-cs"/>
                </a:rPr>
                <a:t>g</a:t>
              </a:r>
              <a:r>
                <a:rPr kumimoji="0" lang="es-ES_tradnl" sz="2400" b="0" i="0" u="none" strike="noStrike" kern="0" cap="none" spc="0" normalizeH="0" baseline="0" noProof="0">
                  <a:ln>
                    <a:noFill/>
                  </a:ln>
                  <a:solidFill>
                    <a:srgbClr val="003366"/>
                  </a:solidFill>
                  <a:effectLst/>
                  <a:uLnTx/>
                  <a:uFillTx/>
                  <a:latin typeface="Times New Roman" charset="0"/>
                  <a:cs typeface="+mn-cs"/>
                </a:rPr>
                <a:t>2</a:t>
              </a:r>
              <a:endParaRPr kumimoji="0" lang="es-ES_tradnl" sz="2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charset="0"/>
                <a:cs typeface="+mn-cs"/>
              </a:endParaRPr>
            </a:p>
          </p:txBody>
        </p:sp>
        <p:sp>
          <p:nvSpPr>
            <p:cNvPr id="111" name="Text Box 9"/>
            <p:cNvSpPr txBox="1">
              <a:spLocks noChangeArrowheads="1"/>
            </p:cNvSpPr>
            <p:nvPr/>
          </p:nvSpPr>
          <p:spPr bwMode="auto">
            <a:xfrm>
              <a:off x="1905000" y="2794000"/>
              <a:ext cx="482600" cy="5191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_tradnl" sz="2800" b="0" i="0" u="none" strike="noStrike" kern="0" cap="none" spc="0" normalizeH="0" baseline="0" noProof="0">
                  <a:ln>
                    <a:noFill/>
                  </a:ln>
                  <a:solidFill>
                    <a:srgbClr val="003366"/>
                  </a:solidFill>
                  <a:effectLst/>
                  <a:uLnTx/>
                  <a:uFillTx/>
                  <a:latin typeface="Symbol" charset="0"/>
                  <a:cs typeface="+mn-cs"/>
                </a:rPr>
                <a:t>g</a:t>
              </a:r>
              <a:r>
                <a:rPr kumimoji="0" lang="es-ES_tradnl" sz="2400" b="0" i="0" u="none" strike="noStrike" kern="0" cap="none" spc="0" normalizeH="0" baseline="0" noProof="0">
                  <a:ln>
                    <a:noFill/>
                  </a:ln>
                  <a:solidFill>
                    <a:srgbClr val="003366"/>
                  </a:solidFill>
                  <a:effectLst/>
                  <a:uLnTx/>
                  <a:uFillTx/>
                  <a:latin typeface="Times New Roman" charset="0"/>
                  <a:cs typeface="+mn-cs"/>
                </a:rPr>
                <a:t>1</a:t>
              </a:r>
              <a:endParaRPr kumimoji="0" lang="es-ES_tradnl" sz="2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charset="0"/>
                <a:cs typeface="+mn-cs"/>
              </a:endParaRPr>
            </a:p>
          </p:txBody>
        </p:sp>
        <p:sp>
          <p:nvSpPr>
            <p:cNvPr id="112" name="Text Box 28"/>
            <p:cNvSpPr txBox="1">
              <a:spLocks noChangeArrowheads="1"/>
            </p:cNvSpPr>
            <p:nvPr/>
          </p:nvSpPr>
          <p:spPr bwMode="auto">
            <a:xfrm>
              <a:off x="2438400" y="1752600"/>
              <a:ext cx="742950" cy="5238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_tradnl" sz="28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003366"/>
                  </a:solidFill>
                  <a:effectLst/>
                  <a:uLnTx/>
                  <a:uFillTx/>
                  <a:latin typeface="Arial"/>
                  <a:cs typeface="Arial"/>
                </a:rPr>
                <a:t>NaI</a:t>
              </a:r>
              <a:endParaRPr kumimoji="0" lang="es-ES_tradnl" sz="2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</a:endParaRPr>
            </a:p>
          </p:txBody>
        </p:sp>
        <p:sp>
          <p:nvSpPr>
            <p:cNvPr id="113" name="AutoShape 31"/>
            <p:cNvSpPr>
              <a:spLocks noChangeArrowheads="1"/>
            </p:cNvSpPr>
            <p:nvPr/>
          </p:nvSpPr>
          <p:spPr bwMode="auto">
            <a:xfrm>
              <a:off x="2212975" y="3406775"/>
              <a:ext cx="990600" cy="533400"/>
            </a:xfrm>
            <a:prstGeom prst="irregularSeal2">
              <a:avLst/>
            </a:prstGeom>
            <a:solidFill>
              <a:srgbClr val="FFFF00"/>
            </a:solidFill>
            <a:ln w="12700" cap="sq">
              <a:solidFill>
                <a:srgbClr val="003366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ahoma" charset="0"/>
                <a:cs typeface="+mn-cs"/>
              </a:endParaRPr>
            </a:p>
          </p:txBody>
        </p:sp>
      </p:grpSp>
      <p:sp>
        <p:nvSpPr>
          <p:cNvPr id="114" name="Text Box 21"/>
          <p:cNvSpPr txBox="1">
            <a:spLocks noChangeArrowheads="1"/>
          </p:cNvSpPr>
          <p:nvPr/>
        </p:nvSpPr>
        <p:spPr bwMode="auto">
          <a:xfrm>
            <a:off x="8094136" y="4281266"/>
            <a:ext cx="71896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_tradnl" sz="2400" kern="0" dirty="0" err="1">
                <a:solidFill>
                  <a:srgbClr val="003366"/>
                </a:solidFill>
                <a:latin typeface="Times New Roman" charset="0"/>
              </a:rPr>
              <a:t>I</a:t>
            </a:r>
            <a:r>
              <a:rPr lang="es-ES_tradnl" sz="2400" kern="0" baseline="-25000" dirty="0" err="1">
                <a:solidFill>
                  <a:srgbClr val="003366"/>
                </a:solidFill>
                <a:latin typeface="Symbol" charset="2"/>
                <a:cs typeface="Symbol" charset="2"/>
              </a:rPr>
              <a:t>b</a:t>
            </a:r>
            <a:r>
              <a:rPr lang="es-ES_tradnl" sz="2400" kern="0" baseline="-25000" dirty="0">
                <a:solidFill>
                  <a:srgbClr val="003366"/>
                </a:solidFill>
                <a:latin typeface="Times New Roman" charset="0"/>
              </a:rPr>
              <a:t>/EC</a:t>
            </a:r>
            <a:endParaRPr kumimoji="0" lang="es-ES_tradnl" sz="2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 charset="0"/>
              <a:cs typeface="+mn-cs"/>
            </a:endParaRPr>
          </a:p>
        </p:txBody>
      </p:sp>
      <p:sp>
        <p:nvSpPr>
          <p:cNvPr id="115" name="Rectángulo 114"/>
          <p:cNvSpPr/>
          <p:nvPr/>
        </p:nvSpPr>
        <p:spPr>
          <a:xfrm>
            <a:off x="225386" y="5804702"/>
            <a:ext cx="736074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i="1" dirty="0"/>
              <a:t>Review of the TAS technique: </a:t>
            </a:r>
            <a:r>
              <a:rPr lang="en-GB" dirty="0"/>
              <a:t>Rubio et al., J. Phys. G 44 (2017)</a:t>
            </a:r>
          </a:p>
          <a:p>
            <a:pPr algn="just"/>
            <a:r>
              <a:rPr lang="en-GB" i="1" dirty="0"/>
              <a:t>Development of TAS analysis techniques:</a:t>
            </a:r>
            <a:r>
              <a:rPr lang="en-GB" dirty="0"/>
              <a:t> </a:t>
            </a:r>
            <a:r>
              <a:rPr lang="en-GB" dirty="0" err="1"/>
              <a:t>Taín</a:t>
            </a:r>
            <a:r>
              <a:rPr lang="en-GB" dirty="0"/>
              <a:t> et al., NIM A571 (2007)</a:t>
            </a:r>
            <a:r>
              <a:rPr lang="en-US" dirty="0"/>
              <a:t> </a:t>
            </a:r>
            <a:endParaRPr lang="es-ES_tradnl" dirty="0"/>
          </a:p>
          <a:p>
            <a:pPr algn="just"/>
            <a:endParaRPr lang="en-US" i="1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DABEC69-2770-1642-8300-7D1C293774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01CF3-9A77-AD40-9036-BD8253FC537B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E6FF642E-1D0E-D34D-BAE0-D897C5D1B0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0F4271-2280-9D4B-9C44-16F0EB746F8E}" type="datetime1">
              <a:rPr lang="es-ES_tradnl" smtClean="0"/>
              <a:t>8/11/22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356DE56A-D577-EA4D-B148-CAF792E246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E. Nácher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93563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experimental technique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37070" y="1295407"/>
            <a:ext cx="8754529" cy="1756821"/>
          </a:xfrm>
        </p:spPr>
        <p:txBody>
          <a:bodyPr>
            <a:normAutofit/>
          </a:bodyPr>
          <a:lstStyle/>
          <a:p>
            <a:pPr algn="just"/>
            <a:r>
              <a:rPr lang="en-US" sz="2200" dirty="0" err="1"/>
              <a:t>Lucrecia</a:t>
            </a:r>
            <a:r>
              <a:rPr lang="en-US" sz="2200" dirty="0"/>
              <a:t>, the TAS at ISOLDE</a:t>
            </a:r>
          </a:p>
          <a:p>
            <a:pPr lvl="1" algn="just"/>
            <a:r>
              <a:rPr lang="en-US" sz="2200" dirty="0"/>
              <a:t>Main </a:t>
            </a:r>
            <a:r>
              <a:rPr lang="en-US" sz="2200" dirty="0" err="1"/>
              <a:t>NaI</a:t>
            </a:r>
            <a:r>
              <a:rPr lang="en-US" sz="2200" dirty="0"/>
              <a:t>(</a:t>
            </a:r>
            <a:r>
              <a:rPr lang="en-US" sz="2200" dirty="0" err="1"/>
              <a:t>Tl</a:t>
            </a:r>
            <a:r>
              <a:rPr lang="en-US" sz="2200" dirty="0"/>
              <a:t>) cylinder: Ø38 cm x 38 cm</a:t>
            </a:r>
          </a:p>
          <a:p>
            <a:pPr lvl="1" algn="just"/>
            <a:r>
              <a:rPr lang="en-US" sz="2200" dirty="0"/>
              <a:t>Ancillary detectors: </a:t>
            </a:r>
            <a:r>
              <a:rPr lang="en-US" sz="2200" dirty="0" err="1"/>
              <a:t>Ge</a:t>
            </a:r>
            <a:r>
              <a:rPr lang="en-US" sz="2200" dirty="0"/>
              <a:t> telescope + plastic scintillator</a:t>
            </a:r>
          </a:p>
        </p:txBody>
      </p:sp>
      <p:pic>
        <p:nvPicPr>
          <p:cNvPr id="26" name="Picture 26" descr="lucrecia_fotocolor0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86890" y="4548075"/>
            <a:ext cx="2637686" cy="1979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27" descr="effic_lucr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55397" y="2685327"/>
            <a:ext cx="2821592" cy="1862748"/>
          </a:xfrm>
          <a:prstGeom prst="rect">
            <a:avLst/>
          </a:prstGeom>
          <a:solidFill>
            <a:srgbClr val="FFFFFF"/>
          </a:solidFill>
        </p:spPr>
      </p:pic>
      <p:pic>
        <p:nvPicPr>
          <p:cNvPr id="6" name="Picture 2" descr="vista_aerea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49313" y="2908299"/>
            <a:ext cx="3711664" cy="3619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5FED717A-1B76-404C-9C53-8E1248D586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01CF3-9A77-AD40-9036-BD8253FC537B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2715776E-20C8-2949-A46D-1A2D55DCD4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047F1-96CA-8542-B128-FC154224F892}" type="datetime1">
              <a:rPr lang="es-ES_tradnl" smtClean="0"/>
              <a:t>8/11/22</a:t>
            </a:fld>
            <a:endParaRPr lang="en-US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0C6F90E3-3D4B-C34B-9A88-A1286DE63C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E. Nácher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07483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experimental technique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37070" y="1437591"/>
            <a:ext cx="8754529" cy="986783"/>
          </a:xfrm>
        </p:spPr>
        <p:txBody>
          <a:bodyPr>
            <a:normAutofit/>
          </a:bodyPr>
          <a:lstStyle/>
          <a:p>
            <a:pPr algn="just"/>
            <a:r>
              <a:rPr lang="en-US" sz="2200" dirty="0"/>
              <a:t>One example to illustrate what we can do close to the stability valley: </a:t>
            </a:r>
            <a:r>
              <a:rPr lang="en-US" sz="2200" baseline="30000" dirty="0"/>
              <a:t>64</a:t>
            </a:r>
            <a:r>
              <a:rPr lang="en-US" sz="2200" dirty="0"/>
              <a:t>Ga decay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0960768-C715-314A-AACB-C891B35BBD1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9112"/>
          <a:stretch/>
        </p:blipFill>
        <p:spPr>
          <a:xfrm>
            <a:off x="4531721" y="2409972"/>
            <a:ext cx="4052581" cy="3012089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6EE485A1-214E-8146-B64E-5C62B47E99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0786" y="2423055"/>
            <a:ext cx="3884819" cy="282736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BEA4CF8E-1546-9A47-8F0F-7C597CBBDCE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5340" y="2409972"/>
            <a:ext cx="3889131" cy="2830499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D4C3FA73-D773-0741-8266-E53F1047727D}"/>
              </a:ext>
            </a:extLst>
          </p:cNvPr>
          <p:cNvSpPr/>
          <p:nvPr/>
        </p:nvSpPr>
        <p:spPr>
          <a:xfrm>
            <a:off x="3304811" y="2473344"/>
            <a:ext cx="540623" cy="3000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350" baseline="30000" dirty="0">
                <a:latin typeface="Calibri" charset="0"/>
                <a:ea typeface="Calibri" charset="0"/>
                <a:cs typeface="Calibri" charset="0"/>
              </a:rPr>
              <a:t>64</a:t>
            </a:r>
            <a:r>
              <a:rPr lang="es-ES" sz="1350" dirty="0">
                <a:latin typeface="Calibri" charset="0"/>
                <a:ea typeface="Calibri" charset="0"/>
                <a:cs typeface="Calibri" charset="0"/>
              </a:rPr>
              <a:t>Ga</a:t>
            </a:r>
            <a:endParaRPr lang="en-GB" sz="135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A63378C-7ADB-E545-906F-718E81D494DF}"/>
              </a:ext>
            </a:extLst>
          </p:cNvPr>
          <p:cNvSpPr txBox="1"/>
          <p:nvPr/>
        </p:nvSpPr>
        <p:spPr>
          <a:xfrm>
            <a:off x="2128852" y="4073850"/>
            <a:ext cx="105449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rgbClr val="FF0000"/>
                </a:solidFill>
              </a:rPr>
              <a:t>GEANT4 - ENSDF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E418CBB-5D8A-0049-B072-7B4177F77ACE}"/>
              </a:ext>
            </a:extLst>
          </p:cNvPr>
          <p:cNvSpPr txBox="1"/>
          <p:nvPr/>
        </p:nvSpPr>
        <p:spPr>
          <a:xfrm>
            <a:off x="1383412" y="2611843"/>
            <a:ext cx="114776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TAS measurement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83E2E2C-8EE1-1F44-8E8C-6B2D2ABBBD9E}"/>
              </a:ext>
            </a:extLst>
          </p:cNvPr>
          <p:cNvSpPr txBox="1"/>
          <p:nvPr/>
        </p:nvSpPr>
        <p:spPr>
          <a:xfrm>
            <a:off x="1647670" y="4054359"/>
            <a:ext cx="1523748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rgbClr val="FF0000"/>
                </a:solidFill>
              </a:rPr>
              <a:t>TAS recalculated spectrum</a:t>
            </a:r>
          </a:p>
        </p:txBody>
      </p:sp>
      <p:sp>
        <p:nvSpPr>
          <p:cNvPr id="19" name="Marcador de contenido 2">
            <a:extLst>
              <a:ext uri="{FF2B5EF4-FFF2-40B4-BE49-F238E27FC236}">
                <a16:creationId xmlns:a16="http://schemas.microsoft.com/office/drawing/2014/main" id="{76AFA426-2249-D34C-8D3B-F65025B74D36}"/>
              </a:ext>
            </a:extLst>
          </p:cNvPr>
          <p:cNvSpPr txBox="1">
            <a:spLocks/>
          </p:cNvSpPr>
          <p:nvPr/>
        </p:nvSpPr>
        <p:spPr>
          <a:xfrm>
            <a:off x="237070" y="5564031"/>
            <a:ext cx="8754529" cy="8970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sz="2200" dirty="0"/>
              <a:t>This case, along with </a:t>
            </a:r>
            <a:r>
              <a:rPr lang="en-US" sz="2200" baseline="30000" dirty="0"/>
              <a:t>66</a:t>
            </a:r>
            <a:r>
              <a:rPr lang="en-US" sz="2200" dirty="0"/>
              <a:t>Ga, are relevant for isospin mixing studies</a:t>
            </a:r>
          </a:p>
        </p:txBody>
      </p:sp>
      <p:sp>
        <p:nvSpPr>
          <p:cNvPr id="22" name="Slide Number Placeholder 21">
            <a:extLst>
              <a:ext uri="{FF2B5EF4-FFF2-40B4-BE49-F238E27FC236}">
                <a16:creationId xmlns:a16="http://schemas.microsoft.com/office/drawing/2014/main" id="{A1F9A00F-5563-0745-8678-4DFA138569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01CF3-9A77-AD40-9036-BD8253FC537B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23" name="Date Placeholder 22">
            <a:extLst>
              <a:ext uri="{FF2B5EF4-FFF2-40B4-BE49-F238E27FC236}">
                <a16:creationId xmlns:a16="http://schemas.microsoft.com/office/drawing/2014/main" id="{E11CFFF6-7333-A342-B7B7-CEC28DB210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318E6-2059-0543-A205-4A6FB25E243F}" type="datetime1">
              <a:rPr lang="es-ES_tradnl" smtClean="0"/>
              <a:t>8/11/22</a:t>
            </a:fld>
            <a:endParaRPr lang="en-US" dirty="0"/>
          </a:p>
        </p:txBody>
      </p:sp>
      <p:sp>
        <p:nvSpPr>
          <p:cNvPr id="24" name="Footer Placeholder 23">
            <a:extLst>
              <a:ext uri="{FF2B5EF4-FFF2-40B4-BE49-F238E27FC236}">
                <a16:creationId xmlns:a16="http://schemas.microsoft.com/office/drawing/2014/main" id="{6A258A3C-5728-1B4E-8764-39842398FB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E. Nácher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06937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isotopes of interest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37070" y="1250553"/>
            <a:ext cx="8754529" cy="1877111"/>
          </a:xfrm>
          <a:solidFill>
            <a:schemeClr val="bg1">
              <a:alpha val="55000"/>
            </a:schemeClr>
          </a:solidFill>
        </p:spPr>
        <p:txBody>
          <a:bodyPr>
            <a:normAutofit/>
          </a:bodyPr>
          <a:lstStyle/>
          <a:p>
            <a:pPr algn="just"/>
            <a:r>
              <a:rPr lang="en-US" sz="2200" dirty="0"/>
              <a:t>Radio-isotopes used in medicine: important to know accurately the beta intensity distribution </a:t>
            </a:r>
            <a:r>
              <a:rPr lang="en-US" sz="2200" dirty="0" err="1"/>
              <a:t>I</a:t>
            </a:r>
            <a:r>
              <a:rPr lang="en-US" sz="2200" baseline="-25000" dirty="0" err="1">
                <a:latin typeface="Symbol" pitchFamily="2" charset="2"/>
              </a:rPr>
              <a:t>b</a:t>
            </a:r>
            <a:r>
              <a:rPr lang="en-US" sz="2200" dirty="0">
                <a:latin typeface="Calibri" panose="020F0502020204030204" pitchFamily="34" charset="0"/>
                <a:cs typeface="Calibri" panose="020F0502020204030204" pitchFamily="34" charset="0"/>
              </a:rPr>
              <a:t>(E). This tells us:</a:t>
            </a:r>
          </a:p>
          <a:p>
            <a:pPr lvl="1" algn="just"/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The </a:t>
            </a:r>
            <a:r>
              <a:rPr lang="en-US" sz="1800" b="1" dirty="0"/>
              <a:t>total EC/</a:t>
            </a:r>
            <a:r>
              <a:rPr lang="en-US" sz="1800" b="1" dirty="0">
                <a:latin typeface="Symbol" pitchFamily="2" charset="2"/>
              </a:rPr>
              <a:t>b</a:t>
            </a:r>
            <a:r>
              <a:rPr lang="en-US" sz="1800" b="1" baseline="30000" dirty="0"/>
              <a:t>+</a:t>
            </a:r>
            <a:r>
              <a:rPr lang="en-US" sz="1800" b="1" dirty="0"/>
              <a:t> ratio </a:t>
            </a:r>
            <a:r>
              <a:rPr lang="en-US" sz="1800" dirty="0"/>
              <a:t>(specially relevant for PET isotopes)</a:t>
            </a:r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 algn="just"/>
            <a:r>
              <a:rPr lang="en-US" sz="1800" dirty="0"/>
              <a:t>The </a:t>
            </a:r>
            <a:r>
              <a:rPr lang="en-US" sz="1800" b="1" dirty="0"/>
              <a:t>ratio</a:t>
            </a:r>
            <a:r>
              <a:rPr lang="en-US" sz="1800" dirty="0"/>
              <a:t> between energy per decay </a:t>
            </a:r>
            <a:r>
              <a:rPr lang="en-US" sz="1800" b="1" dirty="0"/>
              <a:t>in the form of </a:t>
            </a:r>
            <a:r>
              <a:rPr lang="en-US" sz="1800" b="1" dirty="0">
                <a:latin typeface="Symbol" pitchFamily="2" charset="2"/>
              </a:rPr>
              <a:t>g</a:t>
            </a:r>
            <a:r>
              <a:rPr lang="en-US" sz="1800" b="1" dirty="0"/>
              <a:t>-rays </a:t>
            </a:r>
            <a:r>
              <a:rPr lang="en-US" sz="1800" dirty="0"/>
              <a:t>and the energy per decay </a:t>
            </a:r>
            <a:r>
              <a:rPr lang="en-US" sz="1800" b="1" dirty="0"/>
              <a:t>in the form of </a:t>
            </a:r>
            <a:r>
              <a:rPr lang="en-US" sz="1800" b="1" dirty="0">
                <a:latin typeface="Symbol" pitchFamily="2" charset="2"/>
              </a:rPr>
              <a:t>b</a:t>
            </a:r>
            <a:r>
              <a:rPr lang="en-US" sz="1800" b="1" dirty="0"/>
              <a:t> particles </a:t>
            </a:r>
            <a:r>
              <a:rPr lang="en-US" sz="1800" dirty="0"/>
              <a:t>(relevant for all isotopes used in medicine)</a:t>
            </a:r>
          </a:p>
        </p:txBody>
      </p:sp>
      <p:sp>
        <p:nvSpPr>
          <p:cNvPr id="19" name="Marcador de contenido 2">
            <a:extLst>
              <a:ext uri="{FF2B5EF4-FFF2-40B4-BE49-F238E27FC236}">
                <a16:creationId xmlns:a16="http://schemas.microsoft.com/office/drawing/2014/main" id="{76AFA426-2249-D34C-8D3B-F65025B74D36}"/>
              </a:ext>
            </a:extLst>
          </p:cNvPr>
          <p:cNvSpPr txBox="1">
            <a:spLocks/>
          </p:cNvSpPr>
          <p:nvPr/>
        </p:nvSpPr>
        <p:spPr>
          <a:xfrm>
            <a:off x="237070" y="4755395"/>
            <a:ext cx="8754529" cy="897075"/>
          </a:xfrm>
          <a:prstGeom prst="rect">
            <a:avLst/>
          </a:prstGeom>
          <a:solidFill>
            <a:schemeClr val="bg1">
              <a:alpha val="59534"/>
            </a:schemeClr>
          </a:solidFill>
        </p:spPr>
        <p:txBody>
          <a:bodyPr vert="horz" lIns="91440" tIns="45720" rIns="91440" bIns="45720" rtlCol="0">
            <a:normAutofit fontScale="85000"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sz="2200" dirty="0"/>
              <a:t>Essential to calculate </a:t>
            </a:r>
            <a:r>
              <a:rPr lang="en-US" sz="2200" b="1" dirty="0"/>
              <a:t>the dose </a:t>
            </a:r>
            <a:r>
              <a:rPr lang="en-US" sz="2200" dirty="0"/>
              <a:t>administered to the patient </a:t>
            </a:r>
            <a:r>
              <a:rPr lang="en-US" sz="2200" b="1" dirty="0"/>
              <a:t>and its spatial distribution </a:t>
            </a:r>
            <a:r>
              <a:rPr lang="en-US" sz="2200" dirty="0"/>
              <a:t>both in diagnosis using PET or SPECT cameras and in treatment (brachytherapy and </a:t>
            </a:r>
            <a:r>
              <a:rPr lang="en-US" sz="2200" dirty="0" err="1"/>
              <a:t>theranostics</a:t>
            </a:r>
            <a:r>
              <a:rPr lang="en-US" sz="2200" dirty="0"/>
              <a:t>). Used by simulation codes and therapy planners.</a:t>
            </a:r>
          </a:p>
        </p:txBody>
      </p:sp>
      <p:sp>
        <p:nvSpPr>
          <p:cNvPr id="4" name="Down Arrow 3">
            <a:extLst>
              <a:ext uri="{FF2B5EF4-FFF2-40B4-BE49-F238E27FC236}">
                <a16:creationId xmlns:a16="http://schemas.microsoft.com/office/drawing/2014/main" id="{AE6E03E8-9E3D-604B-AE94-06B116B649D2}"/>
              </a:ext>
            </a:extLst>
          </p:cNvPr>
          <p:cNvSpPr/>
          <p:nvPr/>
        </p:nvSpPr>
        <p:spPr>
          <a:xfrm>
            <a:off x="3844637" y="3314699"/>
            <a:ext cx="1330036" cy="1226127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ES"/>
          </a:p>
        </p:txBody>
      </p:sp>
      <p:sp>
        <p:nvSpPr>
          <p:cNvPr id="20" name="Marcador de contenido 2">
            <a:extLst>
              <a:ext uri="{FF2B5EF4-FFF2-40B4-BE49-F238E27FC236}">
                <a16:creationId xmlns:a16="http://schemas.microsoft.com/office/drawing/2014/main" id="{CDE2DF2B-11DC-6F40-A362-3E7122F072D9}"/>
              </a:ext>
            </a:extLst>
          </p:cNvPr>
          <p:cNvSpPr txBox="1">
            <a:spLocks/>
          </p:cNvSpPr>
          <p:nvPr/>
        </p:nvSpPr>
        <p:spPr>
          <a:xfrm>
            <a:off x="233605" y="5728680"/>
            <a:ext cx="8754529" cy="897075"/>
          </a:xfrm>
          <a:prstGeom prst="rect">
            <a:avLst/>
          </a:prstGeom>
          <a:solidFill>
            <a:schemeClr val="bg1">
              <a:alpha val="59534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sz="2000" dirty="0"/>
              <a:t>The beta decay of radio-isotopes of use or potential use in medicine must be well studied and the </a:t>
            </a:r>
            <a:r>
              <a:rPr lang="en-US" sz="2000" b="1" dirty="0" err="1"/>
              <a:t>I</a:t>
            </a:r>
            <a:r>
              <a:rPr lang="en-US" sz="2000" b="1" baseline="-25000" dirty="0" err="1">
                <a:latin typeface="Symbol" pitchFamily="2" charset="2"/>
              </a:rPr>
              <a:t>b</a:t>
            </a:r>
            <a:r>
              <a:rPr lang="en-US" sz="2000" b="1" dirty="0"/>
              <a:t>(E) must be accurate and reliable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694CB974-79F6-3D42-B619-5792C45315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01CF3-9A77-AD40-9036-BD8253FC537B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610FC3DE-04EB-E24E-B979-59618982A4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248C2-DFE5-5842-A4C2-85BEB0431E31}" type="datetime1">
              <a:rPr lang="es-ES_tradnl" smtClean="0"/>
              <a:t>8/11/22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4D30E498-80BC-A343-9BF8-5D94EA688A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E. Nácher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87121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4" grpId="0" animBg="1"/>
      <p:bldP spid="20" grpId="0" animBg="1"/>
    </p:bldLst>
  </p:timing>
</p:sld>
</file>

<file path=ppt/theme/theme1.xml><?xml version="1.0" encoding="utf-8"?>
<a:theme xmlns:a="http://schemas.openxmlformats.org/drawingml/2006/main" name="Tema de Office">
  <a:themeElements>
    <a:clrScheme name="Cuaderno de bocetos">
      <a:dk1>
        <a:sysClr val="windowText" lastClr="000000"/>
      </a:dk1>
      <a:lt1>
        <a:sysClr val="window" lastClr="FFFFFF"/>
      </a:lt1>
      <a:dk2>
        <a:srgbClr val="4C1304"/>
      </a:dk2>
      <a:lt2>
        <a:srgbClr val="FFFEE6"/>
      </a:lt2>
      <a:accent1>
        <a:srgbClr val="A63212"/>
      </a:accent1>
      <a:accent2>
        <a:srgbClr val="E68230"/>
      </a:accent2>
      <a:accent3>
        <a:srgbClr val="9BB05E"/>
      </a:accent3>
      <a:accent4>
        <a:srgbClr val="6B9BC7"/>
      </a:accent4>
      <a:accent5>
        <a:srgbClr val="4E66B2"/>
      </a:accent5>
      <a:accent6>
        <a:srgbClr val="8976AC"/>
      </a:accent6>
      <a:hlink>
        <a:srgbClr val="942408"/>
      </a:hlink>
      <a:folHlink>
        <a:srgbClr val="B34F17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xtura">
  <a:themeElements>
    <a:clrScheme name="Textura 5">
      <a:dk1>
        <a:srgbClr val="003366"/>
      </a:dk1>
      <a:lt1>
        <a:srgbClr val="FFFFFF"/>
      </a:lt1>
      <a:dk2>
        <a:srgbClr val="2B5481"/>
      </a:dk2>
      <a:lt2>
        <a:srgbClr val="E5FFFF"/>
      </a:lt2>
      <a:accent1>
        <a:srgbClr val="009999"/>
      </a:accent1>
      <a:accent2>
        <a:srgbClr val="336699"/>
      </a:accent2>
      <a:accent3>
        <a:srgbClr val="ACB3C1"/>
      </a:accent3>
      <a:accent4>
        <a:srgbClr val="DADADA"/>
      </a:accent4>
      <a:accent5>
        <a:srgbClr val="AACACA"/>
      </a:accent5>
      <a:accent6>
        <a:srgbClr val="2D5C8A"/>
      </a:accent6>
      <a:hlink>
        <a:srgbClr val="00CCFF"/>
      </a:hlink>
      <a:folHlink>
        <a:srgbClr val="FFCC00"/>
      </a:folHlink>
    </a:clrScheme>
    <a:fontScheme name="Textura">
      <a:majorFont>
        <a:latin typeface="Tahoma"/>
        <a:ea typeface="ＭＳ Ｐゴシック"/>
        <a:cs typeface=""/>
      </a:majorFont>
      <a:minorFont>
        <a:latin typeface="Tahoma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ahoma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ahoma" charset="0"/>
            <a:ea typeface="ＭＳ Ｐゴシック" charset="0"/>
          </a:defRPr>
        </a:defPPr>
      </a:lstStyle>
    </a:lnDef>
  </a:objectDefaults>
  <a:extraClrSchemeLst>
    <a:extraClrScheme>
      <a:clrScheme name="Textura 1">
        <a:dk1>
          <a:srgbClr val="660000"/>
        </a:dk1>
        <a:lt1>
          <a:srgbClr val="FFFFFF"/>
        </a:lt1>
        <a:dk2>
          <a:srgbClr val="800000"/>
        </a:dk2>
        <a:lt2>
          <a:srgbClr val="FFFFCC"/>
        </a:lt2>
        <a:accent1>
          <a:srgbClr val="BE7960"/>
        </a:accent1>
        <a:accent2>
          <a:srgbClr val="CC6600"/>
        </a:accent2>
        <a:accent3>
          <a:srgbClr val="C0AAAA"/>
        </a:accent3>
        <a:accent4>
          <a:srgbClr val="DADADA"/>
        </a:accent4>
        <a:accent5>
          <a:srgbClr val="DBBEB6"/>
        </a:accent5>
        <a:accent6>
          <a:srgbClr val="B95C00"/>
        </a:accent6>
        <a:hlink>
          <a:srgbClr val="FFCC66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a 2">
        <a:dk1>
          <a:srgbClr val="003300"/>
        </a:dk1>
        <a:lt1>
          <a:srgbClr val="FFFFFF"/>
        </a:lt1>
        <a:dk2>
          <a:srgbClr val="4D6A2A"/>
        </a:dk2>
        <a:lt2>
          <a:srgbClr val="CCFF99"/>
        </a:lt2>
        <a:accent1>
          <a:srgbClr val="33CC33"/>
        </a:accent1>
        <a:accent2>
          <a:srgbClr val="46562A"/>
        </a:accent2>
        <a:accent3>
          <a:srgbClr val="B2B9AC"/>
        </a:accent3>
        <a:accent4>
          <a:srgbClr val="DADADA"/>
        </a:accent4>
        <a:accent5>
          <a:srgbClr val="ADE2AD"/>
        </a:accent5>
        <a:accent6>
          <a:srgbClr val="3F4D25"/>
        </a:accent6>
        <a:hlink>
          <a:srgbClr val="0099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a 3">
        <a:dk1>
          <a:srgbClr val="4E4E74"/>
        </a:dk1>
        <a:lt1>
          <a:srgbClr val="FFFFFF"/>
        </a:lt1>
        <a:dk2>
          <a:srgbClr val="666699"/>
        </a:dk2>
        <a:lt2>
          <a:srgbClr val="FFFFCC"/>
        </a:lt2>
        <a:accent1>
          <a:srgbClr val="5E5884"/>
        </a:accent1>
        <a:accent2>
          <a:srgbClr val="8AB29D"/>
        </a:accent2>
        <a:accent3>
          <a:srgbClr val="B8B8CA"/>
        </a:accent3>
        <a:accent4>
          <a:srgbClr val="DADADA"/>
        </a:accent4>
        <a:accent5>
          <a:srgbClr val="B6B4C2"/>
        </a:accent5>
        <a:accent6>
          <a:srgbClr val="7DA18E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a 4">
        <a:dk1>
          <a:srgbClr val="004E4C"/>
        </a:dk1>
        <a:lt1>
          <a:srgbClr val="FFFFFF"/>
        </a:lt1>
        <a:dk2>
          <a:srgbClr val="006666"/>
        </a:dk2>
        <a:lt2>
          <a:srgbClr val="FFFFCC"/>
        </a:lt2>
        <a:accent1>
          <a:srgbClr val="FFCC00"/>
        </a:accent1>
        <a:accent2>
          <a:srgbClr val="00B0AC"/>
        </a:accent2>
        <a:accent3>
          <a:srgbClr val="AAB8B8"/>
        </a:accent3>
        <a:accent4>
          <a:srgbClr val="DADADA"/>
        </a:accent4>
        <a:accent5>
          <a:srgbClr val="FFE2AA"/>
        </a:accent5>
        <a:accent6>
          <a:srgbClr val="009F9B"/>
        </a:accent6>
        <a:hlink>
          <a:srgbClr val="BA7C3E"/>
        </a:hlink>
        <a:folHlink>
          <a:srgbClr val="724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a 5">
        <a:dk1>
          <a:srgbClr val="003366"/>
        </a:dk1>
        <a:lt1>
          <a:srgbClr val="FFFFFF"/>
        </a:lt1>
        <a:dk2>
          <a:srgbClr val="2B5481"/>
        </a:dk2>
        <a:lt2>
          <a:srgbClr val="E5FFFF"/>
        </a:lt2>
        <a:accent1>
          <a:srgbClr val="009999"/>
        </a:accent1>
        <a:accent2>
          <a:srgbClr val="336699"/>
        </a:accent2>
        <a:accent3>
          <a:srgbClr val="ACB3C1"/>
        </a:accent3>
        <a:accent4>
          <a:srgbClr val="DADADA"/>
        </a:accent4>
        <a:accent5>
          <a:srgbClr val="AACACA"/>
        </a:accent5>
        <a:accent6>
          <a:srgbClr val="2D5C8A"/>
        </a:accent6>
        <a:hlink>
          <a:srgbClr val="00CCFF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a 6">
        <a:dk1>
          <a:srgbClr val="080808"/>
        </a:dk1>
        <a:lt1>
          <a:srgbClr val="FFFFFF"/>
        </a:lt1>
        <a:dk2>
          <a:srgbClr val="4D4D4D"/>
        </a:dk2>
        <a:lt2>
          <a:srgbClr val="FFFFFF"/>
        </a:lt2>
        <a:accent1>
          <a:srgbClr val="666699"/>
        </a:accent1>
        <a:accent2>
          <a:srgbClr val="3366CC"/>
        </a:accent2>
        <a:accent3>
          <a:srgbClr val="B2B2B2"/>
        </a:accent3>
        <a:accent4>
          <a:srgbClr val="DADADA"/>
        </a:accent4>
        <a:accent5>
          <a:srgbClr val="B8B8CA"/>
        </a:accent5>
        <a:accent6>
          <a:srgbClr val="2D5CB9"/>
        </a:accent6>
        <a:hlink>
          <a:srgbClr val="00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a 7">
        <a:dk1>
          <a:srgbClr val="000000"/>
        </a:dk1>
        <a:lt1>
          <a:srgbClr val="DBDAC2"/>
        </a:lt1>
        <a:dk2>
          <a:srgbClr val="827F4C"/>
        </a:dk2>
        <a:lt2>
          <a:srgbClr val="C0BC94"/>
        </a:lt2>
        <a:accent1>
          <a:srgbClr val="AAA578"/>
        </a:accent1>
        <a:accent2>
          <a:srgbClr val="A2A4AC"/>
        </a:accent2>
        <a:accent3>
          <a:srgbClr val="EAEADD"/>
        </a:accent3>
        <a:accent4>
          <a:srgbClr val="000000"/>
        </a:accent4>
        <a:accent5>
          <a:srgbClr val="D2CFBE"/>
        </a:accent5>
        <a:accent6>
          <a:srgbClr val="92949B"/>
        </a:accent6>
        <a:hlink>
          <a:srgbClr val="5B8800"/>
        </a:hlink>
        <a:folHlink>
          <a:srgbClr val="68653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xtura 8">
        <a:dk1>
          <a:srgbClr val="000000"/>
        </a:dk1>
        <a:lt1>
          <a:srgbClr val="DCE8F4"/>
        </a:lt1>
        <a:dk2>
          <a:srgbClr val="7B9CB5"/>
        </a:dk2>
        <a:lt2>
          <a:srgbClr val="969696"/>
        </a:lt2>
        <a:accent1>
          <a:srgbClr val="FFFFFF"/>
        </a:accent1>
        <a:accent2>
          <a:srgbClr val="00BAB6"/>
        </a:accent2>
        <a:accent3>
          <a:srgbClr val="EBF2F8"/>
        </a:accent3>
        <a:accent4>
          <a:srgbClr val="000000"/>
        </a:accent4>
        <a:accent5>
          <a:srgbClr val="FFFFFF"/>
        </a:accent5>
        <a:accent6>
          <a:srgbClr val="00A8A5"/>
        </a:accent6>
        <a:hlink>
          <a:srgbClr val="8A8AD8"/>
        </a:hlink>
        <a:folHlink>
          <a:srgbClr val="24249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Tema de Office">
  <a:themeElements>
    <a:clrScheme name="Cuaderno de bocetos">
      <a:dk1>
        <a:sysClr val="windowText" lastClr="000000"/>
      </a:dk1>
      <a:lt1>
        <a:sysClr val="window" lastClr="FFFFFF"/>
      </a:lt1>
      <a:dk2>
        <a:srgbClr val="4C1304"/>
      </a:dk2>
      <a:lt2>
        <a:srgbClr val="FFFEE6"/>
      </a:lt2>
      <a:accent1>
        <a:srgbClr val="A63212"/>
      </a:accent1>
      <a:accent2>
        <a:srgbClr val="E68230"/>
      </a:accent2>
      <a:accent3>
        <a:srgbClr val="9BB05E"/>
      </a:accent3>
      <a:accent4>
        <a:srgbClr val="6B9BC7"/>
      </a:accent4>
      <a:accent5>
        <a:srgbClr val="4E66B2"/>
      </a:accent5>
      <a:accent6>
        <a:srgbClr val="8976AC"/>
      </a:accent6>
      <a:hlink>
        <a:srgbClr val="942408"/>
      </a:hlink>
      <a:folHlink>
        <a:srgbClr val="B34F17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13288</TotalTime>
  <Words>1949</Words>
  <Application>Microsoft Macintosh PowerPoint</Application>
  <PresentationFormat>On-screen Show (4:3)</PresentationFormat>
  <Paragraphs>301</Paragraphs>
  <Slides>27</Slides>
  <Notes>5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3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27</vt:i4>
      </vt:variant>
    </vt:vector>
  </HeadingPairs>
  <TitlesOfParts>
    <vt:vector size="39" baseType="lpstr">
      <vt:lpstr>Arial</vt:lpstr>
      <vt:lpstr>Calibri</vt:lpstr>
      <vt:lpstr>Monotype Sorts</vt:lpstr>
      <vt:lpstr>Symbol</vt:lpstr>
      <vt:lpstr>Tahoma</vt:lpstr>
      <vt:lpstr>Times New Roman</vt:lpstr>
      <vt:lpstr>Wingdings</vt:lpstr>
      <vt:lpstr>Tema de Office</vt:lpstr>
      <vt:lpstr>Textura</vt:lpstr>
      <vt:lpstr>1_Tema de Office</vt:lpstr>
      <vt:lpstr>Ecuación</vt:lpstr>
      <vt:lpstr>Equation</vt:lpstr>
      <vt:lpstr>   Off-line TAS measurements of the long-lived nuclei 152,155Tb and 76,77Br for their relevance in medicine and neutrino physics.                       </vt:lpstr>
      <vt:lpstr>Intro: Beta decay and TAS</vt:lpstr>
      <vt:lpstr>The experimental technique</vt:lpstr>
      <vt:lpstr>The experimental technique</vt:lpstr>
      <vt:lpstr>The experimental technique</vt:lpstr>
      <vt:lpstr>The experimental technique</vt:lpstr>
      <vt:lpstr>The experimental technique</vt:lpstr>
      <vt:lpstr>The experimental technique</vt:lpstr>
      <vt:lpstr>The isotopes of interest</vt:lpstr>
      <vt:lpstr>The isotopes of interest</vt:lpstr>
      <vt:lpstr>The isotopes of interest</vt:lpstr>
      <vt:lpstr>The isotopes of interest</vt:lpstr>
      <vt:lpstr>The isotopes of interest</vt:lpstr>
      <vt:lpstr>Beam-time request</vt:lpstr>
      <vt:lpstr>PowerPoint Presentation</vt:lpstr>
      <vt:lpstr>Backup slides</vt:lpstr>
      <vt:lpstr>ANALYSIS</vt:lpstr>
      <vt:lpstr>Nuclear deformation around A=70</vt:lpstr>
      <vt:lpstr>PowerPoint Presentation</vt:lpstr>
      <vt:lpstr>Total Absorption Spectroscopy</vt:lpstr>
      <vt:lpstr>PowerPoint Presentation</vt:lpstr>
      <vt:lpstr>Analysis of TAS data</vt:lpstr>
      <vt:lpstr>The Response Function</vt:lpstr>
      <vt:lpstr>The Response Function</vt:lpstr>
      <vt:lpstr>Ultra-low EC decay and mn</vt:lpstr>
      <vt:lpstr>Ultra-low EC decay and mn</vt:lpstr>
      <vt:lpstr>RIPLE-3 calc…</vt:lpstr>
    </vt:vector>
  </TitlesOfParts>
  <Company>Consejo Superior de Investigaciones Científicas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Enrique Nácher González</dc:creator>
  <cp:lastModifiedBy>Microsoft Office User</cp:lastModifiedBy>
  <cp:revision>170</cp:revision>
  <cp:lastPrinted>2020-06-24T09:59:46Z</cp:lastPrinted>
  <dcterms:created xsi:type="dcterms:W3CDTF">2013-06-19T08:14:19Z</dcterms:created>
  <dcterms:modified xsi:type="dcterms:W3CDTF">2022-11-08T12:38:31Z</dcterms:modified>
</cp:coreProperties>
</file>