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57" r:id="rId4"/>
    <p:sldId id="263" r:id="rId5"/>
    <p:sldId id="264" r:id="rId6"/>
    <p:sldId id="265" r:id="rId7"/>
    <p:sldId id="260" r:id="rId8"/>
    <p:sldId id="262" r:id="rId9"/>
    <p:sldId id="261" r:id="rId10"/>
    <p:sldId id="268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72C4"/>
    <a:srgbClr val="0000FF"/>
    <a:srgbClr val="FF00FF"/>
    <a:srgbClr val="0064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11" autoAdjust="0"/>
    <p:restoredTop sz="94660"/>
  </p:normalViewPr>
  <p:slideViewPr>
    <p:cSldViewPr snapToGrid="0">
      <p:cViewPr varScale="1">
        <p:scale>
          <a:sx n="95" d="100"/>
          <a:sy n="95" d="100"/>
        </p:scale>
        <p:origin x="59" y="10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EE94AE-3AFD-4308-AB41-CFB96B5AB5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88E9C85-E029-499C-8A3F-038079CC1F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6C0F6E-E199-40B3-9103-97C0217272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5FF4D-0279-4022-AD88-3759DB607D20}" type="datetimeFigureOut">
              <a:rPr lang="en-US" smtClean="0"/>
              <a:t>11/8/2022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5515AC-0D0A-46D7-8A19-F33E4EEE0A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A00315-B841-4734-B105-65DEF7F8B6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D2941-BBF3-4667-B950-161A6E7D3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0874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902FB6-7BAC-476E-A780-BFF599CB2D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322460-DB58-45A5-8C47-F74BD605BB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5FF4D-0279-4022-AD88-3759DB607D20}" type="datetimeFigureOut">
              <a:rPr lang="en-US" smtClean="0"/>
              <a:t>11/8/2022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6DD97D-38CF-4ACB-A899-9B03226E18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06FC9D-941F-4DA8-B57B-2F310BA9B6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D2941-BBF3-4667-B950-161A6E7D38D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F08093B6-3D7A-4668-9ED1-9E46E72E21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2064"/>
            <a:ext cx="10515600" cy="555331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727283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E061077-8F91-460F-9149-6DFE2DDA148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3ED4430-E080-4244-ACF4-DB356B0258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54ACCC-F013-47D5-A4D6-C09EC70335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5FF4D-0279-4022-AD88-3759DB607D20}" type="datetimeFigureOut">
              <a:rPr lang="en-US" smtClean="0"/>
              <a:t>11/8/2022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F02C6D-B61C-4CBA-BABC-9270127D41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214410-D394-4162-8D65-008CCA23F5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D2941-BBF3-4667-B950-161A6E7D3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411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20D8ED-E10D-4633-BEDD-A297E37B4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2064"/>
            <a:ext cx="10515600" cy="555331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83A932-78BD-49C2-A1D9-3FBB3F06DC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02453"/>
            <a:ext cx="10515600" cy="5474510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FD4C2C-675D-4A71-99D2-BC7FC9F73F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5FF4D-0279-4022-AD88-3759DB607D20}" type="datetimeFigureOut">
              <a:rPr lang="en-US" smtClean="0"/>
              <a:t>11/8/2022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C80D61-B2E0-4ADB-9B06-BB3C07BDFA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439494-C6EE-48D6-8323-FB7333F5AC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D2941-BBF3-4667-B950-161A6E7D3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5446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0D3185-F251-4C36-97F9-9B4E1C6DFA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9011FE-A469-4143-A317-FDC48CADF6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5EB7B8-E4FB-4ED0-966A-B94A5882E7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5FF4D-0279-4022-AD88-3759DB607D20}" type="datetimeFigureOut">
              <a:rPr lang="en-US" smtClean="0"/>
              <a:t>11/8/2022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49F2E3-3E57-45B2-8E79-43815E6942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D9E60B-006A-488B-9438-A4341BB754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D2941-BBF3-4667-B950-161A6E7D3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53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3D4E30-F8DF-4E22-9581-D34BAF3DAF8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690342"/>
            <a:ext cx="5257800" cy="548662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7161E3-A886-456C-AB23-0DE160C5F7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690342"/>
            <a:ext cx="5257800" cy="548662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73C57B-4B7C-4109-8DCA-E9A102738B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5FF4D-0279-4022-AD88-3759DB607D20}" type="datetimeFigureOut">
              <a:rPr lang="en-US" smtClean="0"/>
              <a:t>11/8/2022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23AF583-BE88-43FB-AFB1-6CFB982D7A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F5024D-9214-4848-A61E-38EBD32B1C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D2941-BBF3-4667-B950-161A6E7D38D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3BCB7E2F-4E8C-4D1E-937C-0C3A762098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2064"/>
            <a:ext cx="10515600" cy="555331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670117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BAA44F-2868-4A15-815B-D0E5272A67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3962" y="1277738"/>
            <a:ext cx="5233614" cy="12273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274C830-4EAE-4E52-A53B-C57E044A18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63962" y="700932"/>
            <a:ext cx="5233614" cy="548873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72D56EC-8E04-412E-AB2F-371C5E6D8D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096000" y="1277738"/>
            <a:ext cx="5259388" cy="12273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916803E-A90B-4143-B9D4-E6FC1262D90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096000" y="700932"/>
            <a:ext cx="5259388" cy="548873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1342B7C-A9ED-40A1-BBE3-B24AE8D65D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5FF4D-0279-4022-AD88-3759DB607D20}" type="datetimeFigureOut">
              <a:rPr lang="en-US" smtClean="0"/>
              <a:t>11/8/2022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978324E-19AF-4F0A-B379-B3AB9F470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5C5A547-420D-467B-B326-E8879EE1EC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D2941-BBF3-4667-B950-161A6E7D38D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9DEFFDD-EEFD-4641-B9AD-70A3D2A0E8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2064"/>
            <a:ext cx="10515600" cy="555331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4862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DCAC312-BEF7-4797-B0FA-C7AFC0B3BD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5FF4D-0279-4022-AD88-3759DB607D20}" type="datetimeFigureOut">
              <a:rPr lang="en-US" smtClean="0"/>
              <a:t>11/8/2022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202AE2-D37C-4B1F-BBE1-EAE9108264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A1F9E4-C6F4-4D21-A0DA-88F5DCF232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D2941-BBF3-4667-B950-161A6E7D38D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51D38EE-9A96-4CE7-99FC-9A37407A86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2064"/>
            <a:ext cx="10515600" cy="555331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67655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F68FBE7-496F-4E0F-8F34-1D96056AAB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5FF4D-0279-4022-AD88-3759DB607D20}" type="datetimeFigureOut">
              <a:rPr lang="en-US" smtClean="0"/>
              <a:t>11/8/2022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09438F1-7246-4639-B2AC-B56BD01A92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948D22-9181-484E-A833-023529EA6B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D2941-BBF3-4667-B950-161A6E7D3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563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7DC276-AEC1-4BCC-A059-BA37A63264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56CE31-310A-47D2-B3C6-E1594096F4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D5AB76-8615-42A3-9D09-1DEA06C61C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4AB92A8-EF8B-49BA-BAB4-E3A8BBDFD5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5FF4D-0279-4022-AD88-3759DB607D20}" type="datetimeFigureOut">
              <a:rPr lang="en-US" smtClean="0"/>
              <a:t>11/8/2022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97654F-BBDB-464A-A54D-22B39FA3A9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806C8C-13C9-4EFC-B64A-DB34C04B7C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D2941-BBF3-4667-B950-161A6E7D3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404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B613DA-575B-4636-A775-2E5A9E0A5F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85AA01B-F457-479F-B20E-4974E16C99E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647710-E5AE-4B81-B106-858D6047A0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9784C0-0B9D-452D-B432-0F247273A9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5FF4D-0279-4022-AD88-3759DB607D20}" type="datetimeFigureOut">
              <a:rPr lang="en-US" smtClean="0"/>
              <a:t>11/8/2022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83B36B-E06B-4E72-93D4-DFDF747334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5B8B88-E21F-4893-8158-8971D5A80C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D2941-BBF3-4667-B950-161A6E7D3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802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4524088-4838-4154-85A8-2B92024207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6D96E2-ADBC-48F3-9881-95AE91A074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AD051B-1841-498E-AB7D-8AB3C4FC452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75FF4D-0279-4022-AD88-3759DB607D20}" type="datetimeFigureOut">
              <a:rPr lang="en-US" smtClean="0"/>
              <a:t>11/8/2022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9CFED7-E6C9-4159-811F-FD0EC7342D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784793-C7C8-48DE-B7D7-BA5594B873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7D2941-BBF3-4667-B950-161A6E7D3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515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doi.org/10.1016/j.nimb.2008.05.142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A323F1D3-A359-42DF-A81B-D9B60F37BF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02245"/>
            <a:ext cx="9144000" cy="991663"/>
          </a:xfr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rgbClr val="0000FF"/>
                </a:solidFill>
              </a:rPr>
              <a:t>Transition probabilities of low-lying excited states in </a:t>
            </a:r>
            <a:r>
              <a:rPr lang="en-US" sz="3200" b="1" baseline="30000" dirty="0">
                <a:solidFill>
                  <a:srgbClr val="0000FF"/>
                </a:solidFill>
              </a:rPr>
              <a:t>210</a:t>
            </a:r>
            <a:r>
              <a:rPr lang="en-US" sz="3200" b="1" dirty="0">
                <a:solidFill>
                  <a:srgbClr val="0000FF"/>
                </a:solidFill>
              </a:rPr>
              <a:t>Po and </a:t>
            </a:r>
            <a:r>
              <a:rPr lang="en-US" sz="3200" b="1" baseline="30000" dirty="0">
                <a:solidFill>
                  <a:srgbClr val="0000FF"/>
                </a:solidFill>
              </a:rPr>
              <a:t>210</a:t>
            </a:r>
            <a:r>
              <a:rPr lang="en-US" sz="3200" b="1" dirty="0">
                <a:solidFill>
                  <a:srgbClr val="0000FF"/>
                </a:solidFill>
              </a:rPr>
              <a:t>Pb</a:t>
            </a:r>
          </a:p>
        </p:txBody>
      </p:sp>
      <p:sp>
        <p:nvSpPr>
          <p:cNvPr id="5" name="Sous-titre 2">
            <a:extLst>
              <a:ext uri="{FF2B5EF4-FFF2-40B4-BE49-F238E27FC236}">
                <a16:creationId xmlns:a16="http://schemas.microsoft.com/office/drawing/2014/main" id="{2B6F3D5F-59C3-473C-B366-2A3261AB78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5968" y="1856036"/>
            <a:ext cx="11064240" cy="4504887"/>
          </a:xfrm>
        </p:spPr>
        <p:txBody>
          <a:bodyPr>
            <a:normAutofit lnSpcReduction="10000"/>
          </a:bodyPr>
          <a:lstStyle/>
          <a:p>
            <a:pPr>
              <a:lnSpc>
                <a:spcPct val="170000"/>
              </a:lnSpc>
            </a:pPr>
            <a:r>
              <a:rPr lang="en-US" sz="2000" u="sng" dirty="0"/>
              <a:t>G. Georgiev</a:t>
            </a:r>
            <a:r>
              <a:rPr lang="en-US" sz="2000" u="sng" baseline="30000" dirty="0"/>
              <a:t>1</a:t>
            </a:r>
            <a:r>
              <a:rPr lang="en-US" sz="2000" u="sng" dirty="0"/>
              <a:t>, G. Rainovski</a:t>
            </a:r>
            <a:r>
              <a:rPr lang="en-US" sz="2000" u="sng" baseline="30000" dirty="0"/>
              <a:t>2</a:t>
            </a:r>
            <a:r>
              <a:rPr lang="en-US" sz="2000" u="sng" dirty="0"/>
              <a:t>, A.E. Stuchbery</a:t>
            </a:r>
            <a:r>
              <a:rPr lang="en-US" sz="2000" u="sng" baseline="30000" dirty="0"/>
              <a:t>3</a:t>
            </a:r>
            <a:r>
              <a:rPr lang="en-US" sz="2000" u="sng" dirty="0"/>
              <a:t>, </a:t>
            </a:r>
            <a:r>
              <a:rPr lang="en-US" sz="2000" u="sng" dirty="0" err="1"/>
              <a:t>Zs</a:t>
            </a:r>
            <a:r>
              <a:rPr lang="en-US" sz="2000" u="sng" dirty="0"/>
              <a:t>. Podolyák</a:t>
            </a:r>
            <a:r>
              <a:rPr lang="en-US" sz="2000" u="sng" baseline="30000" dirty="0"/>
              <a:t>4</a:t>
            </a:r>
            <a:r>
              <a:rPr lang="en-US" sz="2000" dirty="0"/>
              <a:t>, A. Andreyev</a:t>
            </a:r>
            <a:r>
              <a:rPr lang="en-US" sz="2000" baseline="30000" dirty="0"/>
              <a:t>5</a:t>
            </a:r>
            <a:r>
              <a:rPr lang="en-US" sz="2000" dirty="0"/>
              <a:t>, D.L. Balabanski</a:t>
            </a:r>
            <a:r>
              <a:rPr lang="en-US" sz="2000" baseline="30000" dirty="0"/>
              <a:t>6</a:t>
            </a:r>
            <a:r>
              <a:rPr lang="en-US" sz="2000" dirty="0"/>
              <a:t>, A. Blazhev</a:t>
            </a:r>
            <a:r>
              <a:rPr lang="en-US" sz="2000" baseline="30000" dirty="0"/>
              <a:t>7</a:t>
            </a:r>
            <a:r>
              <a:rPr lang="en-US" sz="2000" dirty="0"/>
              <a:t>, </a:t>
            </a:r>
            <a:br>
              <a:rPr lang="en-US" sz="2000" dirty="0"/>
            </a:br>
            <a:r>
              <a:rPr lang="en-US" sz="2000" dirty="0"/>
              <a:t>F. Browne</a:t>
            </a:r>
            <a:r>
              <a:rPr lang="en-US" sz="2000" baseline="30000" dirty="0"/>
              <a:t>8</a:t>
            </a:r>
            <a:r>
              <a:rPr lang="en-US" sz="2000" dirty="0"/>
              <a:t>, F. Dunkel</a:t>
            </a:r>
            <a:r>
              <a:rPr lang="en-US" sz="2000" baseline="30000" dirty="0"/>
              <a:t>7</a:t>
            </a:r>
            <a:r>
              <a:rPr lang="en-US" sz="2000" dirty="0"/>
              <a:t>, L.M. Fraile</a:t>
            </a:r>
            <a:r>
              <a:rPr lang="en-US" sz="2000" baseline="30000" dirty="0"/>
              <a:t>9</a:t>
            </a:r>
            <a:r>
              <a:rPr lang="en-US" sz="2000" dirty="0"/>
              <a:t>, L. Gaffney</a:t>
            </a:r>
            <a:r>
              <a:rPr lang="en-US" sz="2000" baseline="30000" dirty="0"/>
              <a:t>10</a:t>
            </a:r>
            <a:r>
              <a:rPr lang="en-US" sz="2000" dirty="0"/>
              <a:t>, K. Gladnishki</a:t>
            </a:r>
            <a:r>
              <a:rPr lang="en-US" sz="2000" baseline="30000" dirty="0"/>
              <a:t>2</a:t>
            </a:r>
            <a:r>
              <a:rPr lang="en-US" sz="2000" dirty="0"/>
              <a:t>, J. Jolie</a:t>
            </a:r>
            <a:r>
              <a:rPr lang="en-US" sz="2000" baseline="30000" dirty="0"/>
              <a:t>7</a:t>
            </a:r>
            <a:r>
              <a:rPr lang="en-US" sz="2000" dirty="0"/>
              <a:t>, T. Kibedi</a:t>
            </a:r>
            <a:r>
              <a:rPr lang="en-US" sz="2000" baseline="30000" dirty="0"/>
              <a:t>3</a:t>
            </a:r>
            <a:r>
              <a:rPr lang="en-US" sz="2000" dirty="0"/>
              <a:t>, D. Kocheva</a:t>
            </a:r>
            <a:r>
              <a:rPr lang="en-US" sz="2000" baseline="30000" dirty="0"/>
              <a:t>2</a:t>
            </a:r>
            <a:r>
              <a:rPr lang="en-US" sz="2000" dirty="0"/>
              <a:t>, </a:t>
            </a:r>
            <a:br>
              <a:rPr lang="en-US" sz="2000" dirty="0"/>
            </a:br>
            <a:r>
              <a:rPr lang="en-US" sz="2000" dirty="0"/>
              <a:t>A. Kusoglu</a:t>
            </a:r>
            <a:r>
              <a:rPr lang="en-US" sz="2000" baseline="30000" dirty="0"/>
              <a:t>6,13</a:t>
            </a:r>
            <a:r>
              <a:rPr lang="en-US" sz="2000" dirty="0"/>
              <a:t>, G. J. Lane</a:t>
            </a:r>
            <a:r>
              <a:rPr lang="en-US" sz="2000" baseline="30000" dirty="0"/>
              <a:t>3</a:t>
            </a:r>
            <a:r>
              <a:rPr lang="en-US" sz="2000" dirty="0"/>
              <a:t>, J. Ljungvall</a:t>
            </a:r>
            <a:r>
              <a:rPr lang="en-US" sz="2000" baseline="30000" dirty="0"/>
              <a:t>1</a:t>
            </a:r>
            <a:r>
              <a:rPr lang="en-US" sz="2000" dirty="0"/>
              <a:t>, V. Manov</a:t>
            </a:r>
            <a:r>
              <a:rPr lang="en-US" sz="2000" baseline="30000" dirty="0"/>
              <a:t>2</a:t>
            </a:r>
            <a:r>
              <a:rPr lang="en-US" sz="2000" dirty="0"/>
              <a:t>, AJ Mitchel</a:t>
            </a:r>
            <a:r>
              <a:rPr lang="en-US" sz="2000" baseline="30000" dirty="0"/>
              <a:t>3</a:t>
            </a:r>
            <a:r>
              <a:rPr lang="en-US" sz="2000" dirty="0"/>
              <a:t>, N. Pietralla</a:t>
            </a:r>
            <a:r>
              <a:rPr lang="en-US" sz="2000" baseline="30000" dirty="0"/>
              <a:t>11</a:t>
            </a:r>
            <a:r>
              <a:rPr lang="en-US" sz="2000" dirty="0"/>
              <a:t>, M. Scheck</a:t>
            </a:r>
            <a:r>
              <a:rPr lang="en-US" sz="2000" baseline="30000" dirty="0"/>
              <a:t>12</a:t>
            </a:r>
            <a:r>
              <a:rPr lang="en-US" sz="2000" dirty="0"/>
              <a:t>, M. Stoyanova</a:t>
            </a:r>
            <a:r>
              <a:rPr lang="en-US" sz="2000" baseline="30000" dirty="0"/>
              <a:t>2</a:t>
            </a:r>
            <a:r>
              <a:rPr lang="en-US" sz="2000" dirty="0"/>
              <a:t>, K. Stoychev</a:t>
            </a:r>
            <a:r>
              <a:rPr lang="en-US" sz="2000" baseline="30000" dirty="0"/>
              <a:t>1</a:t>
            </a:r>
            <a:r>
              <a:rPr lang="en-US" sz="2000" dirty="0"/>
              <a:t>, N. Warr</a:t>
            </a:r>
            <a:r>
              <a:rPr lang="en-US" sz="2000" baseline="30000" dirty="0"/>
              <a:t>7</a:t>
            </a:r>
            <a:r>
              <a:rPr lang="en-US" sz="2000" dirty="0"/>
              <a:t>, V. Werner</a:t>
            </a:r>
            <a:r>
              <a:rPr lang="en-US" sz="2000" baseline="30000" dirty="0"/>
              <a:t>11</a:t>
            </a:r>
          </a:p>
          <a:p>
            <a:pPr>
              <a:lnSpc>
                <a:spcPct val="170000"/>
              </a:lnSpc>
            </a:pPr>
            <a:endParaRPr lang="en-US" sz="1100" dirty="0"/>
          </a:p>
          <a:p>
            <a:pPr>
              <a:lnSpc>
                <a:spcPct val="170000"/>
              </a:lnSpc>
            </a:pPr>
            <a:r>
              <a:rPr lang="en-US" sz="1600" baseline="30000" dirty="0"/>
              <a:t>1</a:t>
            </a:r>
            <a:r>
              <a:rPr lang="en-US" sz="1600" dirty="0"/>
              <a:t> </a:t>
            </a:r>
            <a:r>
              <a:rPr lang="en-US" sz="1600" dirty="0" err="1"/>
              <a:t>IJCLab</a:t>
            </a:r>
            <a:r>
              <a:rPr lang="en-US" sz="1600" dirty="0"/>
              <a:t>, Orsay, France; </a:t>
            </a:r>
            <a:r>
              <a:rPr lang="en-US" sz="1600" baseline="30000" dirty="0"/>
              <a:t>2</a:t>
            </a:r>
            <a:r>
              <a:rPr lang="en-US" sz="1600" dirty="0"/>
              <a:t> Faculty of Physics, Sofia University St. Kl. </a:t>
            </a:r>
            <a:r>
              <a:rPr lang="en-US" sz="1600" dirty="0" err="1"/>
              <a:t>Ohridski</a:t>
            </a:r>
            <a:r>
              <a:rPr lang="en-US" sz="1600" dirty="0"/>
              <a:t>, Bulgaria; </a:t>
            </a:r>
            <a:r>
              <a:rPr lang="en-US" sz="1600" baseline="30000" dirty="0"/>
              <a:t>3</a:t>
            </a:r>
            <a:r>
              <a:rPr lang="en-US" sz="1600" dirty="0"/>
              <a:t> The Australian National University, Canberra, Australia; </a:t>
            </a:r>
            <a:r>
              <a:rPr lang="en-US" sz="1600" baseline="30000" dirty="0"/>
              <a:t>4</a:t>
            </a:r>
            <a:r>
              <a:rPr lang="en-US" sz="1600" dirty="0"/>
              <a:t> University of Surrey, Guildford, UK; </a:t>
            </a:r>
            <a:r>
              <a:rPr lang="en-US" sz="1600" baseline="30000" dirty="0"/>
              <a:t>5</a:t>
            </a:r>
            <a:r>
              <a:rPr lang="en-US" sz="1600" dirty="0"/>
              <a:t> University of York, York, UK; </a:t>
            </a:r>
            <a:r>
              <a:rPr lang="en-US" sz="1600" baseline="30000" dirty="0"/>
              <a:t>6</a:t>
            </a:r>
            <a:r>
              <a:rPr lang="en-US" sz="1600" dirty="0"/>
              <a:t> ELI-NP, IFIN, Bucharest, Romania; </a:t>
            </a:r>
            <a:r>
              <a:rPr lang="en-US" sz="1600" baseline="30000" dirty="0"/>
              <a:t>7</a:t>
            </a:r>
            <a:r>
              <a:rPr lang="en-US" sz="1600" dirty="0"/>
              <a:t> IKP, University of Cologne, Germany; </a:t>
            </a:r>
            <a:r>
              <a:rPr lang="en-US" sz="1600" baseline="30000" dirty="0"/>
              <a:t>8</a:t>
            </a:r>
            <a:r>
              <a:rPr lang="en-US" sz="1600" dirty="0"/>
              <a:t> ISOLDE, CERN, Geneva, Switzerland; </a:t>
            </a:r>
            <a:r>
              <a:rPr lang="en-US" sz="1600" baseline="30000" dirty="0"/>
              <a:t>9</a:t>
            </a:r>
            <a:r>
              <a:rPr lang="en-US" sz="1600" dirty="0"/>
              <a:t> Universidad </a:t>
            </a:r>
            <a:r>
              <a:rPr lang="en-US" sz="1600" dirty="0" err="1"/>
              <a:t>Complutense</a:t>
            </a:r>
            <a:r>
              <a:rPr lang="en-US" sz="1600" dirty="0"/>
              <a:t>, Madrid, Spain; </a:t>
            </a:r>
            <a:r>
              <a:rPr lang="en-US" sz="1600" baseline="30000" dirty="0"/>
              <a:t>10</a:t>
            </a:r>
            <a:r>
              <a:rPr lang="en-US" sz="1600" dirty="0"/>
              <a:t> University of Liverpool, Liverpool, UK; </a:t>
            </a:r>
            <a:r>
              <a:rPr lang="en-US" sz="1600" baseline="30000" dirty="0"/>
              <a:t>11</a:t>
            </a:r>
            <a:r>
              <a:rPr lang="en-US" sz="1600" dirty="0"/>
              <a:t> TU Darmstadt, Darmstadt, Germany; </a:t>
            </a:r>
            <a:r>
              <a:rPr lang="en-US" sz="1600" baseline="30000" dirty="0"/>
              <a:t>12</a:t>
            </a:r>
            <a:r>
              <a:rPr lang="en-US" sz="1600" dirty="0"/>
              <a:t> University of the West of Scotland, Paisley, UK; </a:t>
            </a:r>
            <a:r>
              <a:rPr lang="en-US" sz="1600" baseline="30000" dirty="0"/>
              <a:t>13</a:t>
            </a:r>
            <a:r>
              <a:rPr lang="en-US" sz="1600" dirty="0"/>
              <a:t> University of Istanbul, Istanbul, Turkey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2155380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98934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E91317-E4C2-4663-9147-0A27826E77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Yield estimates, Thierry </a:t>
            </a:r>
            <a:r>
              <a:rPr lang="en-US" dirty="0" err="1"/>
              <a:t>Stora</a:t>
            </a:r>
            <a:r>
              <a:rPr lang="en-US" dirty="0"/>
              <a:t> and Simon </a:t>
            </a:r>
            <a:r>
              <a:rPr lang="en-US" dirty="0" err="1"/>
              <a:t>Stegemann</a:t>
            </a:r>
            <a:r>
              <a:rPr lang="en-US" dirty="0"/>
              <a:t> 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E59D1FC3-BE1A-4C30-BC36-2940CDD5D8BC}"/>
              </a:ext>
            </a:extLst>
          </p:cNvPr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920337"/>
          <a:ext cx="9859012" cy="194881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91911">
                  <a:extLst>
                    <a:ext uri="{9D8B030D-6E8A-4147-A177-3AD203B41FA5}">
                      <a16:colId xmlns:a16="http://schemas.microsoft.com/office/drawing/2014/main" val="1993010992"/>
                    </a:ext>
                  </a:extLst>
                </a:gridCol>
                <a:gridCol w="1726406">
                  <a:extLst>
                    <a:ext uri="{9D8B030D-6E8A-4147-A177-3AD203B41FA5}">
                      <a16:colId xmlns:a16="http://schemas.microsoft.com/office/drawing/2014/main" val="582562807"/>
                    </a:ext>
                  </a:extLst>
                </a:gridCol>
                <a:gridCol w="1544516">
                  <a:extLst>
                    <a:ext uri="{9D8B030D-6E8A-4147-A177-3AD203B41FA5}">
                      <a16:colId xmlns:a16="http://schemas.microsoft.com/office/drawing/2014/main" val="2060233165"/>
                    </a:ext>
                  </a:extLst>
                </a:gridCol>
                <a:gridCol w="582663">
                  <a:extLst>
                    <a:ext uri="{9D8B030D-6E8A-4147-A177-3AD203B41FA5}">
                      <a16:colId xmlns:a16="http://schemas.microsoft.com/office/drawing/2014/main" val="912373916"/>
                    </a:ext>
                  </a:extLst>
                </a:gridCol>
                <a:gridCol w="1738737">
                  <a:extLst>
                    <a:ext uri="{9D8B030D-6E8A-4147-A177-3AD203B41FA5}">
                      <a16:colId xmlns:a16="http://schemas.microsoft.com/office/drawing/2014/main" val="1083056467"/>
                    </a:ext>
                  </a:extLst>
                </a:gridCol>
                <a:gridCol w="986518">
                  <a:extLst>
                    <a:ext uri="{9D8B030D-6E8A-4147-A177-3AD203B41FA5}">
                      <a16:colId xmlns:a16="http://schemas.microsoft.com/office/drawing/2014/main" val="802021878"/>
                    </a:ext>
                  </a:extLst>
                </a:gridCol>
                <a:gridCol w="2096350">
                  <a:extLst>
                    <a:ext uri="{9D8B030D-6E8A-4147-A177-3AD203B41FA5}">
                      <a16:colId xmlns:a16="http://schemas.microsoft.com/office/drawing/2014/main" val="794752892"/>
                    </a:ext>
                  </a:extLst>
                </a:gridCol>
                <a:gridCol w="591911">
                  <a:extLst>
                    <a:ext uri="{9D8B030D-6E8A-4147-A177-3AD203B41FA5}">
                      <a16:colId xmlns:a16="http://schemas.microsoft.com/office/drawing/2014/main" val="3231819754"/>
                    </a:ext>
                  </a:extLst>
                </a:gridCol>
              </a:tblGrid>
              <a:tr h="135056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In-target prod </a:t>
                      </a:r>
                      <a:r>
                        <a:rPr lang="en-US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210At</a:t>
                      </a:r>
                      <a:r>
                        <a:rPr lang="en-US" sz="1100" u="none" strike="noStrike" dirty="0">
                          <a:effectLst/>
                        </a:rPr>
                        <a:t> [/</a:t>
                      </a:r>
                      <a:r>
                        <a:rPr lang="en-US" sz="1100" u="none" strike="noStrike" dirty="0" err="1">
                          <a:effectLst/>
                        </a:rPr>
                        <a:t>muC</a:t>
                      </a:r>
                      <a:r>
                        <a:rPr lang="en-US" sz="1100" u="none" strike="noStrike" dirty="0">
                          <a:effectLst/>
                        </a:rPr>
                        <a:t>]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Comment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Eff. Cascade [%]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Comment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61538687"/>
                  </a:ext>
                </a:extLst>
              </a:tr>
              <a:tr h="13505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FLUKA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1.00E+08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&gt; taking pessimistic one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production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93.75%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build-up for irrad time (4*Thalf)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54584639"/>
                  </a:ext>
                </a:extLst>
              </a:tr>
              <a:tr h="13505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ABRABLA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2.00E+08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release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100.00%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long-lived-&gt; assume all is released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55374294"/>
                  </a:ext>
                </a:extLst>
              </a:tr>
              <a:tr h="135056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ionization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40.00%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u="sng" strike="noStrike">
                          <a:effectLst/>
                          <a:hlinkClick r:id="rId2"/>
                        </a:rPr>
                        <a:t>https://doi.org/10.1016/j.nimb.2008.05.142</a:t>
                      </a:r>
                      <a:endParaRPr lang="en-US" sz="11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6939111"/>
                  </a:ext>
                </a:extLst>
              </a:tr>
              <a:tr h="135056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transport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5.00%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47826738"/>
                  </a:ext>
                </a:extLst>
              </a:tr>
              <a:tr h="135056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post-acc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80.00%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89785853"/>
                  </a:ext>
                </a:extLst>
              </a:tr>
              <a:tr h="141808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79322608"/>
                  </a:ext>
                </a:extLst>
              </a:tr>
              <a:tr h="141808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Post-acc yield 210Po [/muC]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11847823"/>
                  </a:ext>
                </a:extLst>
              </a:tr>
              <a:tr h="135056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15367492"/>
                  </a:ext>
                </a:extLst>
              </a:tr>
              <a:tr h="135056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1.50E+06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53031496"/>
                  </a:ext>
                </a:extLst>
              </a:tr>
              <a:tr h="141808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27901987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BEA3DD4-FAF4-4EA4-80FE-7343AA5A7DA7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838200" y="3202094"/>
          <a:ext cx="9354312" cy="21240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029">
                  <a:extLst>
                    <a:ext uri="{9D8B030D-6E8A-4147-A177-3AD203B41FA5}">
                      <a16:colId xmlns:a16="http://schemas.microsoft.com/office/drawing/2014/main" val="1939067804"/>
                    </a:ext>
                  </a:extLst>
                </a:gridCol>
                <a:gridCol w="1776336">
                  <a:extLst>
                    <a:ext uri="{9D8B030D-6E8A-4147-A177-3AD203B41FA5}">
                      <a16:colId xmlns:a16="http://schemas.microsoft.com/office/drawing/2014/main" val="949870964"/>
                    </a:ext>
                  </a:extLst>
                </a:gridCol>
                <a:gridCol w="1497198">
                  <a:extLst>
                    <a:ext uri="{9D8B030D-6E8A-4147-A177-3AD203B41FA5}">
                      <a16:colId xmlns:a16="http://schemas.microsoft.com/office/drawing/2014/main" val="949388395"/>
                    </a:ext>
                  </a:extLst>
                </a:gridCol>
                <a:gridCol w="599514">
                  <a:extLst>
                    <a:ext uri="{9D8B030D-6E8A-4147-A177-3AD203B41FA5}">
                      <a16:colId xmlns:a16="http://schemas.microsoft.com/office/drawing/2014/main" val="906517422"/>
                    </a:ext>
                  </a:extLst>
                </a:gridCol>
                <a:gridCol w="1700207">
                  <a:extLst>
                    <a:ext uri="{9D8B030D-6E8A-4147-A177-3AD203B41FA5}">
                      <a16:colId xmlns:a16="http://schemas.microsoft.com/office/drawing/2014/main" val="472502499"/>
                    </a:ext>
                  </a:extLst>
                </a:gridCol>
                <a:gridCol w="1015049">
                  <a:extLst>
                    <a:ext uri="{9D8B030D-6E8A-4147-A177-3AD203B41FA5}">
                      <a16:colId xmlns:a16="http://schemas.microsoft.com/office/drawing/2014/main" val="2443594505"/>
                    </a:ext>
                  </a:extLst>
                </a:gridCol>
                <a:gridCol w="2156979">
                  <a:extLst>
                    <a:ext uri="{9D8B030D-6E8A-4147-A177-3AD203B41FA5}">
                      <a16:colId xmlns:a16="http://schemas.microsoft.com/office/drawing/2014/main" val="2241893007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In-target prod </a:t>
                      </a:r>
                      <a:r>
                        <a:rPr lang="en-US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230U</a:t>
                      </a:r>
                      <a:r>
                        <a:rPr lang="en-US" sz="1100" u="none" strike="noStrike" dirty="0">
                          <a:effectLst/>
                        </a:rPr>
                        <a:t> [/</a:t>
                      </a:r>
                      <a:r>
                        <a:rPr lang="en-US" sz="1100" u="none" strike="noStrike" dirty="0" err="1">
                          <a:effectLst/>
                        </a:rPr>
                        <a:t>muC</a:t>
                      </a:r>
                      <a:r>
                        <a:rPr lang="en-US" sz="1100" u="none" strike="noStrike" dirty="0">
                          <a:effectLst/>
                        </a:rPr>
                        <a:t>]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Comment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Eff. Cascade [%]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Comment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5893009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FLUKA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6.00E+08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production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21.54%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build-up for irrad time (7d)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279452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ABRABLA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8.00E+07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&gt; taking pessimistic one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release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100.00%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long-lived-&gt; assume all is released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656215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ionization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30.00%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RILIS improved scheme x10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8413532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transport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5.00%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13112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post-acc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80.00%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1029625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349989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Post-acc yield 210Pb [/muC]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5505951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9557345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2.07E+05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6116825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628633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32777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79010E-A2F4-4FAA-A7A3-C25A94699B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>
                <a:solidFill>
                  <a:srgbClr val="0000FF"/>
                </a:solidFill>
              </a:rPr>
              <a:t>How magic are the doubly magic nuclei?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57404C8-DA52-439B-B25D-50D445E4CD7A}"/>
              </a:ext>
            </a:extLst>
          </p:cNvPr>
          <p:cNvSpPr txBox="1"/>
          <p:nvPr/>
        </p:nvSpPr>
        <p:spPr>
          <a:xfrm>
            <a:off x="446987" y="1373369"/>
            <a:ext cx="44172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>
                <a:solidFill>
                  <a:srgbClr val="0000FF"/>
                </a:solidFill>
              </a:rPr>
              <a:t>N=Z doubly magic nuclei</a:t>
            </a:r>
            <a:r>
              <a:rPr lang="en-US" sz="2000" dirty="0"/>
              <a:t> (</a:t>
            </a:r>
            <a:r>
              <a:rPr lang="en-US" sz="2000" baseline="30000" dirty="0"/>
              <a:t>16</a:t>
            </a:r>
            <a:r>
              <a:rPr lang="en-US" sz="2000" dirty="0"/>
              <a:t>O and </a:t>
            </a:r>
            <a:r>
              <a:rPr lang="en-US" sz="2000" baseline="30000" dirty="0"/>
              <a:t>40</a:t>
            </a:r>
            <a:r>
              <a:rPr lang="en-US" sz="2000" dirty="0"/>
              <a:t>Ca) </a:t>
            </a:r>
            <a:br>
              <a:rPr lang="en-US" sz="2000" dirty="0"/>
            </a:br>
            <a:r>
              <a:rPr lang="en-US" sz="2000" dirty="0">
                <a:sym typeface="Wingdings" panose="05000000000000000000" pitchFamily="2" charset="2"/>
              </a:rPr>
              <a:t> </a:t>
            </a:r>
            <a:r>
              <a:rPr lang="en-US" sz="2000" dirty="0"/>
              <a:t>examples of </a:t>
            </a:r>
            <a:r>
              <a:rPr lang="en-US" sz="2000" b="1" i="1" dirty="0">
                <a:solidFill>
                  <a:srgbClr val="7030A0"/>
                </a:solidFill>
              </a:rPr>
              <a:t>shape coexistence</a:t>
            </a:r>
            <a:r>
              <a:rPr lang="en-US" sz="2000" dirty="0"/>
              <a:t> at the level of fist excited states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07688F0-2027-4B0C-809E-2C99346045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1568" y="790084"/>
            <a:ext cx="3567379" cy="291358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292127B-81D4-42A1-B0D8-302015B4F1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7929" y="749618"/>
            <a:ext cx="3047988" cy="291266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E3C8025-968A-41DF-96FE-A2D63F40244D}"/>
              </a:ext>
            </a:extLst>
          </p:cNvPr>
          <p:cNvSpPr txBox="1"/>
          <p:nvPr/>
        </p:nvSpPr>
        <p:spPr>
          <a:xfrm>
            <a:off x="9374956" y="78996"/>
            <a:ext cx="2776194" cy="584775"/>
          </a:xfrm>
          <a:prstGeom prst="rect">
            <a:avLst/>
          </a:prstGeom>
          <a:noFill/>
          <a:ln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13500000" scaled="1"/>
              <a:tileRect/>
            </a:gra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A.E.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Stuchbery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and J.L. Wood, </a:t>
            </a:r>
            <a:b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6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Physics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2022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sz="16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4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(3), 697-773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A5A7188-B874-4ECA-805B-391F9430FC47}"/>
              </a:ext>
            </a:extLst>
          </p:cNvPr>
          <p:cNvSpPr txBox="1"/>
          <p:nvPr/>
        </p:nvSpPr>
        <p:spPr>
          <a:xfrm>
            <a:off x="6006444" y="4058315"/>
            <a:ext cx="50606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>
                <a:solidFill>
                  <a:srgbClr val="0000FF"/>
                </a:solidFill>
              </a:rPr>
              <a:t>N &gt; Z doubly magic nuclei</a:t>
            </a:r>
            <a:r>
              <a:rPr lang="en-US" sz="2000" dirty="0"/>
              <a:t> (</a:t>
            </a:r>
            <a:r>
              <a:rPr lang="en-US" sz="2000" baseline="30000" dirty="0"/>
              <a:t>48</a:t>
            </a:r>
            <a:r>
              <a:rPr lang="en-US" sz="2000" dirty="0"/>
              <a:t>Ca, </a:t>
            </a:r>
            <a:r>
              <a:rPr lang="en-US" sz="2000" baseline="30000" dirty="0"/>
              <a:t>132</a:t>
            </a:r>
            <a:r>
              <a:rPr lang="en-US" sz="2000" dirty="0"/>
              <a:t>Sn, </a:t>
            </a:r>
            <a:r>
              <a:rPr lang="en-US" sz="2000" b="1" baseline="30000" dirty="0">
                <a:solidFill>
                  <a:srgbClr val="FF0000"/>
                </a:solidFill>
              </a:rPr>
              <a:t>208</a:t>
            </a:r>
            <a:r>
              <a:rPr lang="en-US" sz="2000" b="1" dirty="0">
                <a:solidFill>
                  <a:srgbClr val="FF0000"/>
                </a:solidFill>
              </a:rPr>
              <a:t>Pb</a:t>
            </a:r>
            <a:r>
              <a:rPr lang="en-US" sz="2000" dirty="0"/>
              <a:t>) </a:t>
            </a:r>
            <a:br>
              <a:rPr lang="en-US" sz="2000" dirty="0"/>
            </a:br>
            <a:r>
              <a:rPr lang="en-US" sz="2000" dirty="0">
                <a:sym typeface="Wingdings" panose="05000000000000000000" pitchFamily="2" charset="2"/>
              </a:rPr>
              <a:t> </a:t>
            </a:r>
            <a:r>
              <a:rPr lang="en-US" sz="2000" b="1" i="1" dirty="0">
                <a:solidFill>
                  <a:srgbClr val="7030A0"/>
                </a:solidFill>
              </a:rPr>
              <a:t>octupole correlations </a:t>
            </a:r>
            <a:r>
              <a:rPr lang="en-US" sz="2000" dirty="0"/>
              <a:t>at the (very) low excitation energies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49776C3-9E4D-4A99-91A3-F3CE9482D05F}"/>
              </a:ext>
            </a:extLst>
          </p:cNvPr>
          <p:cNvSpPr txBox="1"/>
          <p:nvPr/>
        </p:nvSpPr>
        <p:spPr>
          <a:xfrm>
            <a:off x="6405509" y="5349712"/>
            <a:ext cx="54581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>
                <a:solidFill>
                  <a:schemeClr val="accent1"/>
                </a:solidFill>
              </a:rPr>
              <a:t>Do we understand the structure of </a:t>
            </a:r>
            <a:r>
              <a:rPr lang="en-US" sz="2800" b="1" i="1" baseline="30000" dirty="0">
                <a:solidFill>
                  <a:schemeClr val="accent1"/>
                </a:solidFill>
              </a:rPr>
              <a:t>208</a:t>
            </a:r>
            <a:r>
              <a:rPr lang="en-US" sz="2800" b="1" i="1" dirty="0">
                <a:solidFill>
                  <a:schemeClr val="accent1"/>
                </a:solidFill>
              </a:rPr>
              <a:t>Pb and its vicinity???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E5DA6E1-C66E-4716-918F-ED4E9A8158F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209" y="3525594"/>
            <a:ext cx="5321808" cy="3096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9522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2" descr="Shape&#10;&#10;Description automatically generated with medium confidence">
            <a:extLst>
              <a:ext uri="{FF2B5EF4-FFF2-40B4-BE49-F238E27FC236}">
                <a16:creationId xmlns:a16="http://schemas.microsoft.com/office/drawing/2014/main" id="{6BDB9AB0-DCAC-5242-C0A9-6F3D6A5900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0299" y="816459"/>
            <a:ext cx="4120051" cy="4203792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6DFE2410-268D-4E20-84B8-15BB66EF46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5071"/>
            <a:ext cx="12192000" cy="555331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pPr algn="ctr"/>
            <a:r>
              <a:rPr lang="en-US" b="1" dirty="0">
                <a:solidFill>
                  <a:srgbClr val="0000FF"/>
                </a:solidFill>
              </a:rPr>
              <a:t>Properties of the 2-particle configurations above </a:t>
            </a:r>
            <a:r>
              <a:rPr lang="en-US" b="1" baseline="30000" dirty="0">
                <a:solidFill>
                  <a:srgbClr val="0000FF"/>
                </a:solidFill>
              </a:rPr>
              <a:t>208</a:t>
            </a:r>
            <a:r>
              <a:rPr lang="en-US" b="1" dirty="0">
                <a:solidFill>
                  <a:srgbClr val="0000FF"/>
                </a:solidFill>
              </a:rPr>
              <a:t>Pb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BB566E2D-4D14-F000-DA70-C1F19170F358}"/>
              </a:ext>
            </a:extLst>
          </p:cNvPr>
          <p:cNvCxnSpPr>
            <a:cxnSpLocks/>
          </p:cNvCxnSpPr>
          <p:nvPr/>
        </p:nvCxnSpPr>
        <p:spPr>
          <a:xfrm>
            <a:off x="3437071" y="549687"/>
            <a:ext cx="0" cy="3089059"/>
          </a:xfrm>
          <a:prstGeom prst="line">
            <a:avLst/>
          </a:prstGeom>
          <a:ln w="889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ight Brace 36">
            <a:extLst>
              <a:ext uri="{FF2B5EF4-FFF2-40B4-BE49-F238E27FC236}">
                <a16:creationId xmlns:a16="http://schemas.microsoft.com/office/drawing/2014/main" id="{2B3FE213-D1FA-FF19-D43E-CFE34F177ADE}"/>
              </a:ext>
            </a:extLst>
          </p:cNvPr>
          <p:cNvSpPr/>
          <p:nvPr/>
        </p:nvSpPr>
        <p:spPr>
          <a:xfrm>
            <a:off x="9613950" y="1715806"/>
            <a:ext cx="268008" cy="1305247"/>
          </a:xfrm>
          <a:prstGeom prst="rightBrace">
            <a:avLst>
              <a:gd name="adj1" fmla="val 8333"/>
              <a:gd name="adj2" fmla="val 18323"/>
            </a:avLst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  <p:sp>
        <p:nvSpPr>
          <p:cNvPr id="39" name="Left Brace 38">
            <a:extLst>
              <a:ext uri="{FF2B5EF4-FFF2-40B4-BE49-F238E27FC236}">
                <a16:creationId xmlns:a16="http://schemas.microsoft.com/office/drawing/2014/main" id="{D6B5FCEC-EA4B-D585-4C22-4317FC33C1EC}"/>
              </a:ext>
            </a:extLst>
          </p:cNvPr>
          <p:cNvSpPr/>
          <p:nvPr/>
        </p:nvSpPr>
        <p:spPr>
          <a:xfrm>
            <a:off x="10722539" y="933255"/>
            <a:ext cx="223134" cy="1305247"/>
          </a:xfrm>
          <a:prstGeom prst="leftBrace">
            <a:avLst>
              <a:gd name="adj1" fmla="val 8333"/>
              <a:gd name="adj2" fmla="val 78082"/>
            </a:avLst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C9F5426-C746-12DC-D236-E1CE163258A8}"/>
              </a:ext>
            </a:extLst>
          </p:cNvPr>
          <p:cNvSpPr txBox="1"/>
          <p:nvPr/>
        </p:nvSpPr>
        <p:spPr>
          <a:xfrm>
            <a:off x="9961540" y="1715233"/>
            <a:ext cx="7922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150" sz="2400" b="1" dirty="0">
                <a:solidFill>
                  <a:srgbClr val="4472C4"/>
                </a:solidFill>
                <a:sym typeface="Symbol" panose="05050102010706020507" pitchFamily="18" charset="2"/>
              </a:rPr>
              <a:t></a:t>
            </a:r>
            <a:r>
              <a:rPr lang="bg-BG" sz="2400" b="1" dirty="0">
                <a:solidFill>
                  <a:srgbClr val="4472C4"/>
                </a:solidFill>
                <a:sym typeface="Symbol" panose="05050102010706020507" pitchFamily="18" charset="2"/>
              </a:rPr>
              <a:t> = 2</a:t>
            </a:r>
            <a:endParaRPr lang="en-150" sz="2400" b="1" dirty="0">
              <a:solidFill>
                <a:srgbClr val="4472C4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D2142FA-DB90-54DC-150A-15F7158EDA4B}"/>
              </a:ext>
            </a:extLst>
          </p:cNvPr>
          <p:cNvSpPr txBox="1"/>
          <p:nvPr/>
        </p:nvSpPr>
        <p:spPr>
          <a:xfrm>
            <a:off x="9994572" y="4695769"/>
            <a:ext cx="7922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150" sz="2400" b="1" dirty="0">
                <a:solidFill>
                  <a:srgbClr val="4472C4"/>
                </a:solidFill>
                <a:sym typeface="Symbol" panose="05050102010706020507" pitchFamily="18" charset="2"/>
              </a:rPr>
              <a:t></a:t>
            </a:r>
            <a:r>
              <a:rPr lang="bg-BG" sz="2400" b="1" dirty="0">
                <a:solidFill>
                  <a:srgbClr val="4472C4"/>
                </a:solidFill>
                <a:sym typeface="Symbol" panose="05050102010706020507" pitchFamily="18" charset="2"/>
              </a:rPr>
              <a:t> = 0</a:t>
            </a:r>
            <a:endParaRPr lang="en-150" sz="2400" b="1" dirty="0">
              <a:solidFill>
                <a:srgbClr val="4472C4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A84EBD4-07AA-6E4B-D7B2-6729892389DB}"/>
              </a:ext>
            </a:extLst>
          </p:cNvPr>
          <p:cNvSpPr txBox="1"/>
          <p:nvPr/>
        </p:nvSpPr>
        <p:spPr>
          <a:xfrm>
            <a:off x="8570192" y="5112236"/>
            <a:ext cx="156106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baseline="30000" dirty="0">
                <a:solidFill>
                  <a:srgbClr val="0000FF"/>
                </a:solidFill>
              </a:rPr>
              <a:t>210</a:t>
            </a:r>
            <a:r>
              <a:rPr lang="en-US" sz="2400" b="1" dirty="0">
                <a:solidFill>
                  <a:srgbClr val="0000FF"/>
                </a:solidFill>
              </a:rPr>
              <a:t>Pb</a:t>
            </a:r>
            <a:br>
              <a:rPr lang="en-US" sz="2400" b="1" baseline="30000" dirty="0">
                <a:solidFill>
                  <a:srgbClr val="0000FF"/>
                </a:solidFill>
              </a:rPr>
            </a:br>
            <a:r>
              <a:rPr lang="en-US" sz="2400" b="1" dirty="0">
                <a:solidFill>
                  <a:srgbClr val="0000FF"/>
                </a:solidFill>
              </a:rPr>
              <a:t>2 neutrons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099FCAA-DD22-0F28-D23B-182885A2E663}"/>
              </a:ext>
            </a:extLst>
          </p:cNvPr>
          <p:cNvSpPr txBox="1"/>
          <p:nvPr/>
        </p:nvSpPr>
        <p:spPr>
          <a:xfrm>
            <a:off x="10804308" y="5112237"/>
            <a:ext cx="140256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baseline="30000" dirty="0">
                <a:solidFill>
                  <a:srgbClr val="FF0000"/>
                </a:solidFill>
              </a:rPr>
              <a:t>210</a:t>
            </a:r>
            <a:r>
              <a:rPr lang="en-US" sz="2400" b="1" dirty="0">
                <a:solidFill>
                  <a:srgbClr val="FF0000"/>
                </a:solidFill>
              </a:rPr>
              <a:t>Po</a:t>
            </a:r>
            <a:br>
              <a:rPr lang="en-US" sz="2400" b="1" baseline="30000" dirty="0">
                <a:solidFill>
                  <a:srgbClr val="FF0000"/>
                </a:solidFill>
              </a:rPr>
            </a:br>
            <a:r>
              <a:rPr lang="en-US" sz="2400" b="1" dirty="0">
                <a:solidFill>
                  <a:srgbClr val="FF0000"/>
                </a:solidFill>
              </a:rPr>
              <a:t>2 protons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35E0CEB-B3F3-D0BD-8455-8862D0E8E257}"/>
              </a:ext>
            </a:extLst>
          </p:cNvPr>
          <p:cNvSpPr txBox="1"/>
          <p:nvPr/>
        </p:nvSpPr>
        <p:spPr>
          <a:xfrm>
            <a:off x="15222" y="6022752"/>
            <a:ext cx="771281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400" b="1" dirty="0"/>
              <a:t>In both nuclei the structure of the 2</a:t>
            </a:r>
            <a:r>
              <a:rPr lang="en-US" sz="2400" b="1" baseline="30000" dirty="0"/>
              <a:t>+</a:t>
            </a:r>
            <a:r>
              <a:rPr lang="en-US" sz="2400" b="1" dirty="0"/>
              <a:t>, 4</a:t>
            </a:r>
            <a:r>
              <a:rPr lang="en-US" sz="2400" b="1" baseline="30000" dirty="0"/>
              <a:t>+</a:t>
            </a:r>
            <a:r>
              <a:rPr lang="en-US" sz="2400" b="1" dirty="0"/>
              <a:t>, 6</a:t>
            </a:r>
            <a:r>
              <a:rPr lang="en-US" sz="2400" b="1" baseline="30000" dirty="0"/>
              <a:t>+</a:t>
            </a:r>
            <a:r>
              <a:rPr lang="en-US" sz="2400" b="1" dirty="0"/>
              <a:t>, and </a:t>
            </a:r>
            <a:r>
              <a:rPr lang="bg-BG" sz="2400" b="1" dirty="0"/>
              <a:t>8</a:t>
            </a:r>
            <a:r>
              <a:rPr lang="bg-BG" sz="2400" b="1" baseline="30000" dirty="0"/>
              <a:t>+</a:t>
            </a:r>
            <a:r>
              <a:rPr lang="bg-BG" sz="2400" b="1" dirty="0"/>
              <a:t> </a:t>
            </a:r>
            <a:r>
              <a:rPr lang="en-US" sz="2400" b="1" dirty="0"/>
              <a:t>states is dominated by the seniority 2 configuration    </a:t>
            </a:r>
            <a:endParaRPr lang="en-150" sz="2400" b="1" dirty="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66864D07-B09B-9218-2E35-9BF6899C9AA4}"/>
              </a:ext>
            </a:extLst>
          </p:cNvPr>
          <p:cNvSpPr txBox="1"/>
          <p:nvPr/>
        </p:nvSpPr>
        <p:spPr>
          <a:xfrm>
            <a:off x="8604609" y="6035218"/>
            <a:ext cx="15350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150" sz="3600" b="1" dirty="0">
                <a:solidFill>
                  <a:srgbClr val="0000FF"/>
                </a:solidFill>
                <a:sym typeface="Symbol" panose="05050102010706020507" pitchFamily="18" charset="2"/>
              </a:rPr>
              <a:t></a:t>
            </a:r>
            <a:r>
              <a:rPr lang="en-US" sz="3600" b="1" dirty="0">
                <a:solidFill>
                  <a:srgbClr val="0000FF"/>
                </a:solidFill>
                <a:sym typeface="Symbol" panose="05050102010706020507" pitchFamily="18" charset="2"/>
              </a:rPr>
              <a:t>(g</a:t>
            </a:r>
            <a:r>
              <a:rPr lang="en-US" sz="3600" b="1" baseline="-25000" dirty="0">
                <a:solidFill>
                  <a:srgbClr val="0000FF"/>
                </a:solidFill>
                <a:sym typeface="Symbol" panose="05050102010706020507" pitchFamily="18" charset="2"/>
              </a:rPr>
              <a:t>9/2</a:t>
            </a:r>
            <a:r>
              <a:rPr lang="en-US" sz="3600" b="1" dirty="0">
                <a:solidFill>
                  <a:srgbClr val="0000FF"/>
                </a:solidFill>
                <a:sym typeface="Symbol" panose="05050102010706020507" pitchFamily="18" charset="2"/>
              </a:rPr>
              <a:t>)</a:t>
            </a:r>
            <a:r>
              <a:rPr lang="en-US" sz="3600" b="1" baseline="30000" dirty="0">
                <a:solidFill>
                  <a:srgbClr val="0000FF"/>
                </a:solidFill>
                <a:sym typeface="Symbol" panose="05050102010706020507" pitchFamily="18" charset="2"/>
              </a:rPr>
              <a:t>2</a:t>
            </a:r>
            <a:endParaRPr lang="en-150" sz="3600" b="1" dirty="0">
              <a:solidFill>
                <a:srgbClr val="0000FF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87BA870-E272-329E-E077-67F741095212}"/>
              </a:ext>
            </a:extLst>
          </p:cNvPr>
          <p:cNvSpPr txBox="1"/>
          <p:nvPr/>
        </p:nvSpPr>
        <p:spPr>
          <a:xfrm>
            <a:off x="10665484" y="6034851"/>
            <a:ext cx="15744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150" sz="3600" b="1" dirty="0">
                <a:solidFill>
                  <a:srgbClr val="FF0000"/>
                </a:solidFill>
                <a:sym typeface="Symbol" panose="05050102010706020507" pitchFamily="18" charset="2"/>
              </a:rPr>
              <a:t></a:t>
            </a:r>
            <a:r>
              <a:rPr lang="en-US" sz="3600" b="1" dirty="0">
                <a:solidFill>
                  <a:srgbClr val="FF0000"/>
                </a:solidFill>
                <a:sym typeface="Symbol" panose="05050102010706020507" pitchFamily="18" charset="2"/>
              </a:rPr>
              <a:t>(h</a:t>
            </a:r>
            <a:r>
              <a:rPr lang="en-US" sz="3600" b="1" baseline="-25000" dirty="0">
                <a:solidFill>
                  <a:srgbClr val="FF0000"/>
                </a:solidFill>
                <a:sym typeface="Symbol" panose="05050102010706020507" pitchFamily="18" charset="2"/>
              </a:rPr>
              <a:t>9/2</a:t>
            </a:r>
            <a:r>
              <a:rPr lang="en-US" sz="3600" b="1" dirty="0">
                <a:solidFill>
                  <a:srgbClr val="FF0000"/>
                </a:solidFill>
                <a:sym typeface="Symbol" panose="05050102010706020507" pitchFamily="18" charset="2"/>
              </a:rPr>
              <a:t>)</a:t>
            </a:r>
            <a:r>
              <a:rPr lang="en-US" sz="3600" b="1" baseline="30000" dirty="0">
                <a:solidFill>
                  <a:srgbClr val="FF0000"/>
                </a:solidFill>
                <a:sym typeface="Symbol" panose="05050102010706020507" pitchFamily="18" charset="2"/>
              </a:rPr>
              <a:t>2</a:t>
            </a:r>
            <a:endParaRPr lang="en-150" sz="3600" b="1" dirty="0">
              <a:solidFill>
                <a:srgbClr val="FF0000"/>
              </a:solidFill>
            </a:endParaRPr>
          </a:p>
        </p:txBody>
      </p: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45BDC99-46A4-29F4-5148-079AB3CF2EAC}"/>
              </a:ext>
            </a:extLst>
          </p:cNvPr>
          <p:cNvCxnSpPr>
            <a:cxnSpLocks/>
          </p:cNvCxnSpPr>
          <p:nvPr/>
        </p:nvCxnSpPr>
        <p:spPr>
          <a:xfrm>
            <a:off x="2429975" y="549687"/>
            <a:ext cx="0" cy="3118908"/>
          </a:xfrm>
          <a:prstGeom prst="line">
            <a:avLst/>
          </a:prstGeom>
          <a:ln w="889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>
            <a:extLst>
              <a:ext uri="{FF2B5EF4-FFF2-40B4-BE49-F238E27FC236}">
                <a16:creationId xmlns:a16="http://schemas.microsoft.com/office/drawing/2014/main" id="{D5B88D20-B2BF-4001-8876-15D883028AB5}"/>
              </a:ext>
            </a:extLst>
          </p:cNvPr>
          <p:cNvGrpSpPr/>
          <p:nvPr/>
        </p:nvGrpSpPr>
        <p:grpSpPr>
          <a:xfrm>
            <a:off x="2052122" y="534221"/>
            <a:ext cx="3446326" cy="3272703"/>
            <a:chOff x="2052122" y="534221"/>
            <a:chExt cx="3446326" cy="3272703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E90C1CE2-C7EF-532B-E412-041ECDCDC01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99883" y="534221"/>
              <a:ext cx="3098565" cy="2979960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C2198E9E-0CBF-ABC7-FE01-F5FC415A9BEE}"/>
                </a:ext>
              </a:extLst>
            </p:cNvPr>
            <p:cNvSpPr txBox="1"/>
            <p:nvPr/>
          </p:nvSpPr>
          <p:spPr>
            <a:xfrm rot="16200000">
              <a:off x="1673684" y="2607512"/>
              <a:ext cx="112620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Z = 82</a:t>
              </a:r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9AEB6D8E-6082-3ED3-75F8-6AA42C37026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163680" y="3438019"/>
              <a:ext cx="3311270" cy="0"/>
            </a:xfrm>
            <a:prstGeom prst="line">
              <a:avLst/>
            </a:prstGeom>
            <a:ln w="889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3F4B8ACA-D210-A586-3FBA-0174E39D742E}"/>
                </a:ext>
              </a:extLst>
            </p:cNvPr>
            <p:cNvSpPr txBox="1"/>
            <p:nvPr/>
          </p:nvSpPr>
          <p:spPr>
            <a:xfrm>
              <a:off x="2418456" y="3437592"/>
              <a:ext cx="9989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 = 126</a:t>
              </a:r>
            </a:p>
          </p:txBody>
        </p: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6E113E4A-27A9-48A8-6F29-A74CD4ABB31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163680" y="2489566"/>
              <a:ext cx="3311270" cy="7343"/>
            </a:xfrm>
            <a:prstGeom prst="line">
              <a:avLst/>
            </a:prstGeom>
            <a:ln w="889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12600D0E-2E81-99CC-C831-AEECC8AF77D4}"/>
                </a:ext>
              </a:extLst>
            </p:cNvPr>
            <p:cNvSpPr/>
            <p:nvPr/>
          </p:nvSpPr>
          <p:spPr>
            <a:xfrm>
              <a:off x="4473261" y="2496909"/>
              <a:ext cx="979128" cy="948026"/>
            </a:xfrm>
            <a:prstGeom prst="rect">
              <a:avLst/>
            </a:prstGeom>
            <a:noFill/>
            <a:ln w="762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65F54B65-A6DD-7D17-68E9-8403D8523FCC}"/>
                </a:ext>
              </a:extLst>
            </p:cNvPr>
            <p:cNvSpPr/>
            <p:nvPr/>
          </p:nvSpPr>
          <p:spPr>
            <a:xfrm>
              <a:off x="2420939" y="538326"/>
              <a:ext cx="1018884" cy="974689"/>
            </a:xfrm>
            <a:prstGeom prst="rect">
              <a:avLst/>
            </a:prstGeom>
            <a:noFill/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7DB90F5D-A8DC-221F-5126-3766370AE56A}"/>
              </a:ext>
            </a:extLst>
          </p:cNvPr>
          <p:cNvSpPr txBox="1"/>
          <p:nvPr/>
        </p:nvSpPr>
        <p:spPr>
          <a:xfrm>
            <a:off x="13410" y="3701614"/>
            <a:ext cx="7714626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000" dirty="0"/>
              <a:t>The energies of the </a:t>
            </a:r>
            <a:r>
              <a:rPr lang="en-US" sz="2000" dirty="0" err="1"/>
              <a:t>yrast</a:t>
            </a:r>
            <a:r>
              <a:rPr lang="en-US" sz="2000" dirty="0"/>
              <a:t> 2</a:t>
            </a:r>
            <a:r>
              <a:rPr lang="en-US" sz="2000" baseline="30000" dirty="0"/>
              <a:t>+</a:t>
            </a:r>
            <a:r>
              <a:rPr lang="en-US" sz="2000" dirty="0"/>
              <a:t>, 4</a:t>
            </a:r>
            <a:r>
              <a:rPr lang="en-US" sz="2000" baseline="30000" dirty="0"/>
              <a:t>+</a:t>
            </a:r>
            <a:r>
              <a:rPr lang="en-US" sz="2000" dirty="0"/>
              <a:t>, 6</a:t>
            </a:r>
            <a:r>
              <a:rPr lang="en-US" sz="2000" baseline="30000" dirty="0"/>
              <a:t>+</a:t>
            </a:r>
            <a:r>
              <a:rPr lang="en-US" sz="2000" dirty="0"/>
              <a:t>, and 8</a:t>
            </a:r>
            <a:r>
              <a:rPr lang="en-US" sz="2000" baseline="30000" dirty="0"/>
              <a:t>+</a:t>
            </a:r>
            <a:r>
              <a:rPr lang="en-US" sz="2000" dirty="0"/>
              <a:t> states follow </a:t>
            </a:r>
            <a:r>
              <a:rPr lang="en-US" sz="2000" u="sng" dirty="0">
                <a:solidFill>
                  <a:srgbClr val="0000FF"/>
                </a:solidFill>
              </a:rPr>
              <a:t>seniority-like pattern of decreasing energy splitting</a:t>
            </a:r>
            <a:r>
              <a:rPr lang="en-US" sz="2000" dirty="0"/>
              <a:t> between adjacent states with increasing spin;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000" dirty="0"/>
              <a:t> The magnetic moments of the 6</a:t>
            </a:r>
            <a:r>
              <a:rPr lang="en-US" sz="2000" baseline="30000" dirty="0"/>
              <a:t>+</a:t>
            </a:r>
            <a:r>
              <a:rPr lang="en-US" sz="2000" dirty="0"/>
              <a:t> and the 8</a:t>
            </a:r>
            <a:r>
              <a:rPr lang="en-US" sz="2000" baseline="30000" dirty="0"/>
              <a:t>+</a:t>
            </a:r>
            <a:r>
              <a:rPr lang="en-US" sz="2000" dirty="0"/>
              <a:t> states are known in both nuclei:</a:t>
            </a:r>
          </a:p>
          <a:p>
            <a:pPr algn="just"/>
            <a:r>
              <a:rPr lang="en-US" sz="2000" dirty="0">
                <a:sym typeface="Symbol" panose="05050102010706020507" pitchFamily="18" charset="2"/>
              </a:rPr>
              <a:t>	</a:t>
            </a:r>
            <a:r>
              <a:rPr lang="en-US" sz="2000" b="1" dirty="0">
                <a:solidFill>
                  <a:srgbClr val="0000FF"/>
                </a:solidFill>
                <a:sym typeface="Symbol" panose="05050102010706020507" pitchFamily="18" charset="2"/>
              </a:rPr>
              <a:t>g(8</a:t>
            </a:r>
            <a:r>
              <a:rPr lang="en-US" sz="2000" b="1" baseline="30000" dirty="0">
                <a:solidFill>
                  <a:srgbClr val="0000FF"/>
                </a:solidFill>
                <a:sym typeface="Symbol" panose="05050102010706020507" pitchFamily="18" charset="2"/>
              </a:rPr>
              <a:t>+</a:t>
            </a:r>
            <a:r>
              <a:rPr lang="en-US" sz="2000" b="1" dirty="0">
                <a:solidFill>
                  <a:srgbClr val="0000FF"/>
                </a:solidFill>
                <a:sym typeface="Symbol" panose="05050102010706020507" pitchFamily="18" charset="2"/>
              </a:rPr>
              <a:t>;</a:t>
            </a:r>
            <a:r>
              <a:rPr lang="en-US" sz="2000" b="1" baseline="30000" dirty="0">
                <a:solidFill>
                  <a:srgbClr val="0000FF"/>
                </a:solidFill>
                <a:sym typeface="Symbol" panose="05050102010706020507" pitchFamily="18" charset="2"/>
              </a:rPr>
              <a:t>210</a:t>
            </a:r>
            <a:r>
              <a:rPr lang="en-US" sz="2000" b="1" dirty="0">
                <a:solidFill>
                  <a:srgbClr val="0000FF"/>
                </a:solidFill>
                <a:sym typeface="Symbol" panose="05050102010706020507" pitchFamily="18" charset="2"/>
              </a:rPr>
              <a:t>Pb) = - 0.312(8) </a:t>
            </a:r>
            <a:r>
              <a:rPr lang="en-US" sz="2000" b="1" dirty="0">
                <a:sym typeface="Symbol" panose="05050102010706020507" pitchFamily="18" charset="2"/>
              </a:rPr>
              <a:t>		</a:t>
            </a:r>
            <a:r>
              <a:rPr lang="en-US" sz="2000" b="1" dirty="0">
                <a:solidFill>
                  <a:srgbClr val="FF0000"/>
                </a:solidFill>
                <a:sym typeface="Symbol" panose="05050102010706020507" pitchFamily="18" charset="2"/>
              </a:rPr>
              <a:t>g(8</a:t>
            </a:r>
            <a:r>
              <a:rPr lang="en-US" sz="2000" b="1" baseline="30000" dirty="0">
                <a:solidFill>
                  <a:srgbClr val="FF0000"/>
                </a:solidFill>
                <a:sym typeface="Symbol" panose="05050102010706020507" pitchFamily="18" charset="2"/>
              </a:rPr>
              <a:t>+</a:t>
            </a:r>
            <a:r>
              <a:rPr lang="en-US" sz="2000" b="1" dirty="0">
                <a:solidFill>
                  <a:srgbClr val="FF0000"/>
                </a:solidFill>
                <a:sym typeface="Symbol" panose="05050102010706020507" pitchFamily="18" charset="2"/>
              </a:rPr>
              <a:t>;</a:t>
            </a:r>
            <a:r>
              <a:rPr lang="en-US" sz="2000" b="1" baseline="30000" dirty="0">
                <a:solidFill>
                  <a:srgbClr val="FF0000"/>
                </a:solidFill>
                <a:sym typeface="Symbol" panose="05050102010706020507" pitchFamily="18" charset="2"/>
              </a:rPr>
              <a:t>210</a:t>
            </a:r>
            <a:r>
              <a:rPr lang="en-US" sz="2000" b="1" dirty="0">
                <a:solidFill>
                  <a:srgbClr val="FF0000"/>
                </a:solidFill>
                <a:sym typeface="Symbol" panose="05050102010706020507" pitchFamily="18" charset="2"/>
              </a:rPr>
              <a:t>Po) = + 0.891(6) </a:t>
            </a:r>
          </a:p>
          <a:p>
            <a:pPr algn="just"/>
            <a:r>
              <a:rPr lang="en-US" sz="2000" b="1" dirty="0">
                <a:sym typeface="Symbol" panose="05050102010706020507" pitchFamily="18" charset="2"/>
              </a:rPr>
              <a:t>	</a:t>
            </a:r>
            <a:r>
              <a:rPr lang="en-US" sz="2000" b="1" dirty="0">
                <a:solidFill>
                  <a:srgbClr val="0000FF"/>
                </a:solidFill>
                <a:sym typeface="Symbol" panose="05050102010706020507" pitchFamily="18" charset="2"/>
              </a:rPr>
              <a:t>g(6</a:t>
            </a:r>
            <a:r>
              <a:rPr lang="en-US" sz="2000" b="1" baseline="30000" dirty="0">
                <a:solidFill>
                  <a:srgbClr val="0000FF"/>
                </a:solidFill>
                <a:sym typeface="Symbol" panose="05050102010706020507" pitchFamily="18" charset="2"/>
              </a:rPr>
              <a:t>+</a:t>
            </a:r>
            <a:r>
              <a:rPr lang="en-US" sz="2000" b="1" dirty="0">
                <a:solidFill>
                  <a:srgbClr val="0000FF"/>
                </a:solidFill>
                <a:sym typeface="Symbol" panose="05050102010706020507" pitchFamily="18" charset="2"/>
              </a:rPr>
              <a:t>;</a:t>
            </a:r>
            <a:r>
              <a:rPr lang="en-US" sz="2000" b="1" baseline="30000" dirty="0">
                <a:solidFill>
                  <a:srgbClr val="0000FF"/>
                </a:solidFill>
                <a:sym typeface="Symbol" panose="05050102010706020507" pitchFamily="18" charset="2"/>
              </a:rPr>
              <a:t>210</a:t>
            </a:r>
            <a:r>
              <a:rPr lang="en-US" sz="2000" b="1" dirty="0">
                <a:solidFill>
                  <a:srgbClr val="0000FF"/>
                </a:solidFill>
                <a:sym typeface="Symbol" panose="05050102010706020507" pitchFamily="18" charset="2"/>
              </a:rPr>
              <a:t>Pb) = - 0.312(15)	</a:t>
            </a:r>
            <a:r>
              <a:rPr lang="en-US" sz="2000" b="1" dirty="0">
                <a:sym typeface="Symbol" panose="05050102010706020507" pitchFamily="18" charset="2"/>
              </a:rPr>
              <a:t>	</a:t>
            </a:r>
            <a:r>
              <a:rPr lang="en-US" sz="2000" b="1" dirty="0">
                <a:solidFill>
                  <a:srgbClr val="FF0000"/>
                </a:solidFill>
                <a:sym typeface="Symbol" panose="05050102010706020507" pitchFamily="18" charset="2"/>
              </a:rPr>
              <a:t>g(6</a:t>
            </a:r>
            <a:r>
              <a:rPr lang="en-US" sz="2000" b="1" baseline="30000" dirty="0">
                <a:solidFill>
                  <a:srgbClr val="FF0000"/>
                </a:solidFill>
                <a:sym typeface="Symbol" panose="05050102010706020507" pitchFamily="18" charset="2"/>
              </a:rPr>
              <a:t>+</a:t>
            </a:r>
            <a:r>
              <a:rPr lang="en-US" sz="2000" b="1" dirty="0">
                <a:solidFill>
                  <a:srgbClr val="FF0000"/>
                </a:solidFill>
                <a:sym typeface="Symbol" panose="05050102010706020507" pitchFamily="18" charset="2"/>
              </a:rPr>
              <a:t>;</a:t>
            </a:r>
            <a:r>
              <a:rPr lang="en-US" sz="2000" b="1" baseline="30000" dirty="0">
                <a:solidFill>
                  <a:srgbClr val="FF0000"/>
                </a:solidFill>
                <a:sym typeface="Symbol" panose="05050102010706020507" pitchFamily="18" charset="2"/>
              </a:rPr>
              <a:t>210</a:t>
            </a:r>
            <a:r>
              <a:rPr lang="en-US" sz="2000" b="1" dirty="0">
                <a:solidFill>
                  <a:srgbClr val="FF0000"/>
                </a:solidFill>
                <a:sym typeface="Symbol" panose="05050102010706020507" pitchFamily="18" charset="2"/>
              </a:rPr>
              <a:t>Po) = + 0.913(8)</a:t>
            </a:r>
            <a:endParaRPr lang="en-150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1175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9" grpId="0" animBg="1"/>
      <p:bldP spid="40" grpId="0"/>
      <p:bldP spid="41" grpId="0"/>
      <p:bldP spid="42" grpId="0"/>
      <p:bldP spid="43" grpId="0"/>
      <p:bldP spid="54" grpId="0"/>
      <p:bldP spid="55" grpId="0"/>
      <p:bldP spid="5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6DFE2410-268D-4E20-84B8-15BB66EF46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5862"/>
            <a:ext cx="12192000" cy="555331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pPr algn="ctr"/>
            <a:r>
              <a:rPr lang="en-US" b="1" dirty="0">
                <a:solidFill>
                  <a:srgbClr val="0000FF"/>
                </a:solidFill>
              </a:rPr>
              <a:t>Properties of the 2 – particle configurations above </a:t>
            </a:r>
            <a:r>
              <a:rPr lang="en-US" b="1" baseline="30000" dirty="0">
                <a:solidFill>
                  <a:srgbClr val="0000FF"/>
                </a:solidFill>
              </a:rPr>
              <a:t>208</a:t>
            </a:r>
            <a:r>
              <a:rPr lang="en-US" b="1" dirty="0">
                <a:solidFill>
                  <a:srgbClr val="0000FF"/>
                </a:solidFill>
              </a:rPr>
              <a:t>Pb</a:t>
            </a:r>
            <a:br>
              <a:rPr lang="en-US" b="1" dirty="0">
                <a:solidFill>
                  <a:srgbClr val="0000FF"/>
                </a:solidFill>
              </a:rPr>
            </a:br>
            <a:r>
              <a:rPr lang="en-US" b="1" dirty="0">
                <a:solidFill>
                  <a:srgbClr val="0000FF"/>
                </a:solidFill>
              </a:rPr>
              <a:t>Shell model calculations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D5608C1-FF8E-5A8D-A823-89700062FB33}"/>
              </a:ext>
            </a:extLst>
          </p:cNvPr>
          <p:cNvSpPr txBox="1"/>
          <p:nvPr/>
        </p:nvSpPr>
        <p:spPr>
          <a:xfrm>
            <a:off x="0" y="681075"/>
            <a:ext cx="1219199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dirty="0" err="1">
                <a:effectLst/>
              </a:rPr>
              <a:t>Kuo-Herling</a:t>
            </a:r>
            <a:r>
              <a:rPr lang="en-US" dirty="0">
                <a:effectLst/>
              </a:rPr>
              <a:t> interaction (E. K. Warburton and B. A. Brown, Phys. Rev. C 43, 602 (1991)). </a:t>
            </a:r>
          </a:p>
          <a:p>
            <a:pPr algn="ctr">
              <a:spcAft>
                <a:spcPts val="600"/>
              </a:spcAft>
            </a:pPr>
            <a:r>
              <a:rPr lang="en-US" dirty="0">
                <a:solidFill>
                  <a:srgbClr val="FF0000"/>
                </a:solidFill>
              </a:rPr>
              <a:t>2 protons in </a:t>
            </a:r>
            <a:r>
              <a:rPr lang="en-US" dirty="0">
                <a:solidFill>
                  <a:srgbClr val="FF0000"/>
                </a:solidFill>
                <a:effectLst/>
              </a:rPr>
              <a:t>(2p</a:t>
            </a:r>
            <a:r>
              <a:rPr lang="en-US" baseline="-25000" dirty="0">
                <a:solidFill>
                  <a:srgbClr val="FF0000"/>
                </a:solidFill>
                <a:effectLst/>
              </a:rPr>
              <a:t>1/2</a:t>
            </a:r>
            <a:r>
              <a:rPr lang="en-US" dirty="0">
                <a:solidFill>
                  <a:srgbClr val="FF0000"/>
                </a:solidFill>
                <a:effectLst/>
              </a:rPr>
              <a:t>, 2p</a:t>
            </a:r>
            <a:r>
              <a:rPr lang="en-US" baseline="-25000" dirty="0">
                <a:solidFill>
                  <a:srgbClr val="FF0000"/>
                </a:solidFill>
                <a:effectLst/>
              </a:rPr>
              <a:t>3/2</a:t>
            </a:r>
            <a:r>
              <a:rPr lang="en-US" dirty="0">
                <a:solidFill>
                  <a:srgbClr val="FF0000"/>
                </a:solidFill>
                <a:effectLst/>
              </a:rPr>
              <a:t>, 1f</a:t>
            </a:r>
            <a:r>
              <a:rPr lang="en-US" baseline="-25000" dirty="0">
                <a:solidFill>
                  <a:srgbClr val="FF0000"/>
                </a:solidFill>
                <a:effectLst/>
              </a:rPr>
              <a:t>5/2</a:t>
            </a:r>
            <a:r>
              <a:rPr lang="en-US" dirty="0">
                <a:solidFill>
                  <a:srgbClr val="FF0000"/>
                </a:solidFill>
                <a:effectLst/>
              </a:rPr>
              <a:t>, 1f</a:t>
            </a:r>
            <a:r>
              <a:rPr lang="en-US" baseline="-25000" dirty="0">
                <a:solidFill>
                  <a:srgbClr val="FF0000"/>
                </a:solidFill>
                <a:effectLst/>
              </a:rPr>
              <a:t>7/2</a:t>
            </a:r>
            <a:r>
              <a:rPr lang="en-US" dirty="0">
                <a:solidFill>
                  <a:srgbClr val="FF0000"/>
                </a:solidFill>
                <a:effectLst/>
              </a:rPr>
              <a:t>, 0h</a:t>
            </a:r>
            <a:r>
              <a:rPr lang="en-US" baseline="-25000" dirty="0">
                <a:solidFill>
                  <a:srgbClr val="FF0000"/>
                </a:solidFill>
                <a:effectLst/>
              </a:rPr>
              <a:t>9/2</a:t>
            </a:r>
            <a:r>
              <a:rPr lang="en-US" dirty="0">
                <a:solidFill>
                  <a:srgbClr val="FF0000"/>
                </a:solidFill>
                <a:effectLst/>
              </a:rPr>
              <a:t>, 0i</a:t>
            </a:r>
            <a:r>
              <a:rPr lang="en-US" baseline="-25000" dirty="0">
                <a:solidFill>
                  <a:srgbClr val="FF0000"/>
                </a:solidFill>
                <a:effectLst/>
              </a:rPr>
              <a:t>13/2</a:t>
            </a:r>
            <a:r>
              <a:rPr lang="en-US" dirty="0">
                <a:solidFill>
                  <a:srgbClr val="FF0000"/>
                </a:solidFill>
                <a:effectLst/>
              </a:rPr>
              <a:t>) </a:t>
            </a:r>
            <a:r>
              <a:rPr lang="en-US" dirty="0">
                <a:effectLst/>
              </a:rPr>
              <a:t>and </a:t>
            </a:r>
            <a:r>
              <a:rPr lang="en-US" dirty="0">
                <a:solidFill>
                  <a:srgbClr val="0000FF"/>
                </a:solidFill>
                <a:effectLst/>
              </a:rPr>
              <a:t>2 neutrons in (3s</a:t>
            </a:r>
            <a:r>
              <a:rPr lang="en-US" baseline="-25000" dirty="0">
                <a:solidFill>
                  <a:srgbClr val="0000FF"/>
                </a:solidFill>
                <a:effectLst/>
              </a:rPr>
              <a:t>1/2</a:t>
            </a:r>
            <a:r>
              <a:rPr lang="en-US" dirty="0">
                <a:solidFill>
                  <a:srgbClr val="0000FF"/>
                </a:solidFill>
                <a:effectLst/>
              </a:rPr>
              <a:t>, 2d</a:t>
            </a:r>
            <a:r>
              <a:rPr lang="en-US" baseline="-25000" dirty="0">
                <a:solidFill>
                  <a:srgbClr val="0000FF"/>
                </a:solidFill>
                <a:effectLst/>
              </a:rPr>
              <a:t>3/2</a:t>
            </a:r>
            <a:r>
              <a:rPr lang="en-US" dirty="0">
                <a:solidFill>
                  <a:srgbClr val="0000FF"/>
                </a:solidFill>
                <a:effectLst/>
              </a:rPr>
              <a:t>, 2d</a:t>
            </a:r>
            <a:r>
              <a:rPr lang="en-US" baseline="-25000" dirty="0">
                <a:solidFill>
                  <a:srgbClr val="0000FF"/>
                </a:solidFill>
                <a:effectLst/>
              </a:rPr>
              <a:t>5/2</a:t>
            </a:r>
            <a:r>
              <a:rPr lang="en-US" dirty="0">
                <a:solidFill>
                  <a:srgbClr val="0000FF"/>
                </a:solidFill>
                <a:effectLst/>
              </a:rPr>
              <a:t>, 1g</a:t>
            </a:r>
            <a:r>
              <a:rPr lang="en-US" baseline="-25000" dirty="0">
                <a:solidFill>
                  <a:srgbClr val="0000FF"/>
                </a:solidFill>
                <a:effectLst/>
              </a:rPr>
              <a:t>7/2</a:t>
            </a:r>
            <a:r>
              <a:rPr lang="en-US" dirty="0">
                <a:solidFill>
                  <a:srgbClr val="0000FF"/>
                </a:solidFill>
                <a:effectLst/>
              </a:rPr>
              <a:t>, 1g</a:t>
            </a:r>
            <a:r>
              <a:rPr lang="en-US" baseline="-25000" dirty="0">
                <a:solidFill>
                  <a:srgbClr val="0000FF"/>
                </a:solidFill>
                <a:effectLst/>
              </a:rPr>
              <a:t>9/2</a:t>
            </a:r>
            <a:r>
              <a:rPr lang="en-US" dirty="0">
                <a:solidFill>
                  <a:srgbClr val="0000FF"/>
                </a:solidFill>
                <a:effectLst/>
              </a:rPr>
              <a:t>, 0h</a:t>
            </a:r>
            <a:r>
              <a:rPr lang="en-US" baseline="-25000" dirty="0">
                <a:solidFill>
                  <a:srgbClr val="0000FF"/>
                </a:solidFill>
                <a:effectLst/>
              </a:rPr>
              <a:t>11/2</a:t>
            </a:r>
            <a:r>
              <a:rPr lang="en-US" dirty="0">
                <a:solidFill>
                  <a:srgbClr val="0000FF"/>
                </a:solidFill>
                <a:effectLst/>
              </a:rPr>
              <a:t>, 0j</a:t>
            </a:r>
            <a:r>
              <a:rPr lang="en-US" baseline="-25000" dirty="0">
                <a:solidFill>
                  <a:srgbClr val="0000FF"/>
                </a:solidFill>
                <a:effectLst/>
              </a:rPr>
              <a:t>15/2</a:t>
            </a:r>
            <a:r>
              <a:rPr lang="en-US" dirty="0">
                <a:solidFill>
                  <a:srgbClr val="0000FF"/>
                </a:solidFill>
                <a:effectLst/>
              </a:rPr>
              <a:t>)</a:t>
            </a:r>
          </a:p>
          <a:p>
            <a:pPr algn="ctr">
              <a:spcAft>
                <a:spcPts val="600"/>
              </a:spcAft>
            </a:pPr>
            <a:r>
              <a:rPr lang="en-US" dirty="0"/>
              <a:t>(</a:t>
            </a:r>
            <a:r>
              <a:rPr lang="en-US" dirty="0" err="1"/>
              <a:t>e</a:t>
            </a:r>
            <a:r>
              <a:rPr lang="en-US" baseline="-25000" dirty="0" err="1">
                <a:sym typeface="Symbol" panose="05050102010706020507" pitchFamily="18" charset="2"/>
              </a:rPr>
              <a:t></a:t>
            </a:r>
            <a:r>
              <a:rPr lang="en-US" dirty="0" err="1">
                <a:sym typeface="Symbol" panose="05050102010706020507" pitchFamily="18" charset="2"/>
              </a:rPr>
              <a:t>,e</a:t>
            </a:r>
            <a:r>
              <a:rPr lang="en-US" baseline="-25000" dirty="0">
                <a:sym typeface="Symbol" panose="05050102010706020507" pitchFamily="18" charset="2"/>
              </a:rPr>
              <a:t></a:t>
            </a:r>
            <a:r>
              <a:rPr lang="en-US" dirty="0">
                <a:sym typeface="Symbol" panose="05050102010706020507" pitchFamily="18" charset="2"/>
              </a:rPr>
              <a:t>) = (1.44e, 0.91e) fixed to the B(</a:t>
            </a:r>
            <a:r>
              <a:rPr lang="en-US" i="1" dirty="0">
                <a:sym typeface="Symbol" panose="05050102010706020507" pitchFamily="18" charset="2"/>
              </a:rPr>
              <a:t>E</a:t>
            </a:r>
            <a:r>
              <a:rPr lang="en-US" dirty="0">
                <a:sym typeface="Symbol" panose="05050102010706020507" pitchFamily="18" charset="2"/>
              </a:rPr>
              <a:t>2;8</a:t>
            </a:r>
            <a:r>
              <a:rPr lang="bg-BG" baseline="30000" dirty="0">
                <a:sym typeface="Symbol" panose="05050102010706020507" pitchFamily="18" charset="2"/>
              </a:rPr>
              <a:t>+</a:t>
            </a:r>
            <a:r>
              <a:rPr lang="en-US" baseline="-25000" dirty="0">
                <a:sym typeface="Symbol" panose="05050102010706020507" pitchFamily="18" charset="2"/>
              </a:rPr>
              <a:t>1</a:t>
            </a:r>
            <a:r>
              <a:rPr lang="bg-BG" dirty="0">
                <a:sym typeface="Symbol" panose="05050102010706020507" pitchFamily="18" charset="2"/>
              </a:rPr>
              <a:t>  6</a:t>
            </a:r>
            <a:r>
              <a:rPr lang="bg-BG" baseline="30000" dirty="0">
                <a:sym typeface="Symbol" panose="05050102010706020507" pitchFamily="18" charset="2"/>
              </a:rPr>
              <a:t>+</a:t>
            </a:r>
            <a:r>
              <a:rPr lang="en-US" baseline="-25000" dirty="0">
                <a:sym typeface="Symbol" panose="05050102010706020507" pitchFamily="18" charset="2"/>
              </a:rPr>
              <a:t>1</a:t>
            </a:r>
            <a:r>
              <a:rPr lang="en-US" dirty="0">
                <a:sym typeface="Symbol" panose="05050102010706020507" pitchFamily="18" charset="2"/>
              </a:rPr>
              <a:t>)</a:t>
            </a:r>
            <a:r>
              <a:rPr lang="bg-BG" dirty="0">
                <a:sym typeface="Symbol" panose="05050102010706020507" pitchFamily="18" charset="2"/>
              </a:rPr>
              <a:t> </a:t>
            </a:r>
            <a:r>
              <a:rPr lang="en-US" dirty="0">
                <a:sym typeface="Symbol" panose="05050102010706020507" pitchFamily="18" charset="2"/>
              </a:rPr>
              <a:t>values in </a:t>
            </a:r>
            <a:r>
              <a:rPr lang="en-US" baseline="30000" dirty="0">
                <a:sym typeface="Symbol" panose="05050102010706020507" pitchFamily="18" charset="2"/>
              </a:rPr>
              <a:t>210</a:t>
            </a:r>
            <a:r>
              <a:rPr lang="en-US" dirty="0">
                <a:sym typeface="Symbol" panose="05050102010706020507" pitchFamily="18" charset="2"/>
              </a:rPr>
              <a:t>Po and </a:t>
            </a:r>
            <a:r>
              <a:rPr lang="en-US" baseline="30000" dirty="0">
                <a:sym typeface="Symbol" panose="05050102010706020507" pitchFamily="18" charset="2"/>
              </a:rPr>
              <a:t>210</a:t>
            </a:r>
            <a:r>
              <a:rPr lang="en-US" dirty="0">
                <a:sym typeface="Symbol" panose="05050102010706020507" pitchFamily="18" charset="2"/>
              </a:rPr>
              <a:t>Pb, respectively</a:t>
            </a:r>
            <a:endParaRPr lang="en-US" dirty="0">
              <a:effectLst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C1DAC26-BBFA-67DD-A507-DAE6D721A77D}"/>
              </a:ext>
            </a:extLst>
          </p:cNvPr>
          <p:cNvGrpSpPr/>
          <p:nvPr/>
        </p:nvGrpSpPr>
        <p:grpSpPr>
          <a:xfrm>
            <a:off x="4901608" y="1631098"/>
            <a:ext cx="7184065" cy="5226902"/>
            <a:chOff x="4901608" y="1631098"/>
            <a:chExt cx="7184065" cy="5226902"/>
          </a:xfrm>
        </p:grpSpPr>
        <p:pic>
          <p:nvPicPr>
            <p:cNvPr id="5" name="Picture 4" descr="A picture containing schematic&#10;&#10;Description automatically generated">
              <a:extLst>
                <a:ext uri="{FF2B5EF4-FFF2-40B4-BE49-F238E27FC236}">
                  <a16:creationId xmlns:a16="http://schemas.microsoft.com/office/drawing/2014/main" id="{C339B74D-47CF-2FC7-A68C-FA603AC8524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01608" y="1892764"/>
              <a:ext cx="7184065" cy="4965236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CCE7FE9-15B6-3F7A-3B78-00967EF9EE05}"/>
                </a:ext>
              </a:extLst>
            </p:cNvPr>
            <p:cNvSpPr txBox="1"/>
            <p:nvPr/>
          </p:nvSpPr>
          <p:spPr>
            <a:xfrm>
              <a:off x="6812812" y="1631098"/>
              <a:ext cx="959588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800" b="1" baseline="30000" dirty="0"/>
                <a:t>210</a:t>
              </a:r>
              <a:r>
                <a:rPr lang="en-US" sz="2800" b="1" dirty="0"/>
                <a:t>Pb</a:t>
              </a:r>
              <a:endParaRPr lang="en-150" sz="2800" dirty="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FFD0DAC-4E6F-B371-0096-B9B147106ECB}"/>
                </a:ext>
              </a:extLst>
            </p:cNvPr>
            <p:cNvSpPr txBox="1"/>
            <p:nvPr/>
          </p:nvSpPr>
          <p:spPr>
            <a:xfrm>
              <a:off x="9899797" y="1631098"/>
              <a:ext cx="959588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800" b="1" baseline="30000" dirty="0"/>
                <a:t>210</a:t>
              </a:r>
              <a:r>
                <a:rPr lang="en-US" sz="2800" b="1" dirty="0"/>
                <a:t>Po</a:t>
              </a:r>
              <a:endParaRPr lang="en-150" sz="2800" dirty="0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3C8DC0F7-09F0-6C6E-089B-F2BDB5BFDBE0}"/>
              </a:ext>
            </a:extLst>
          </p:cNvPr>
          <p:cNvSpPr txBox="1"/>
          <p:nvPr/>
        </p:nvSpPr>
        <p:spPr>
          <a:xfrm>
            <a:off x="216649" y="1723118"/>
            <a:ext cx="43482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u="sng" dirty="0"/>
              <a:t>Results:</a:t>
            </a:r>
          </a:p>
          <a:p>
            <a:pPr marL="180975" indent="-180975" algn="just">
              <a:buFont typeface="Arial" panose="020B0604020202020204" pitchFamily="34" charset="0"/>
              <a:buChar char="•"/>
            </a:pPr>
            <a:r>
              <a:rPr lang="en-US" sz="2000" dirty="0"/>
              <a:t>Almost perfect reproductions of </a:t>
            </a:r>
            <a:r>
              <a:rPr lang="en-US" sz="2000" dirty="0">
                <a:effectLst/>
              </a:rPr>
              <a:t>the energies of the yrast states;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2871BAD-A35F-016A-EBC9-A387CE8DE79E}"/>
              </a:ext>
            </a:extLst>
          </p:cNvPr>
          <p:cNvSpPr/>
          <p:nvPr/>
        </p:nvSpPr>
        <p:spPr>
          <a:xfrm>
            <a:off x="6262577" y="4954772"/>
            <a:ext cx="2413590" cy="27213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12EA263-3D8A-E660-088A-87438598ACE2}"/>
              </a:ext>
            </a:extLst>
          </p:cNvPr>
          <p:cNvSpPr/>
          <p:nvPr/>
        </p:nvSpPr>
        <p:spPr>
          <a:xfrm>
            <a:off x="9675628" y="4423055"/>
            <a:ext cx="2073350" cy="27213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D68F0C9-271C-ADDE-D364-C5DFD231AE1E}"/>
              </a:ext>
            </a:extLst>
          </p:cNvPr>
          <p:cNvSpPr/>
          <p:nvPr/>
        </p:nvSpPr>
        <p:spPr>
          <a:xfrm>
            <a:off x="6262577" y="3648543"/>
            <a:ext cx="2546498" cy="27213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663BAC0-DE11-8B9E-8324-31055BA4707A}"/>
              </a:ext>
            </a:extLst>
          </p:cNvPr>
          <p:cNvSpPr txBox="1"/>
          <p:nvPr/>
        </p:nvSpPr>
        <p:spPr>
          <a:xfrm>
            <a:off x="216648" y="5090151"/>
            <a:ext cx="4684959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000" dirty="0"/>
              <a:t>The problem is present in all shell model calculations available in this mass region (CD Bonn potential, H208 interaction) but also appears in QPM calculations.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63AE749-AB2C-3451-492B-23612789C8F3}"/>
              </a:ext>
            </a:extLst>
          </p:cNvPr>
          <p:cNvSpPr txBox="1"/>
          <p:nvPr/>
        </p:nvSpPr>
        <p:spPr>
          <a:xfrm>
            <a:off x="216649" y="2710197"/>
            <a:ext cx="4348264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0975" marR="0" lvl="0" indent="-180975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Good agreement between the experimental and the calculated static moments;</a:t>
            </a:r>
          </a:p>
          <a:p>
            <a:pPr marL="180975" marR="0" lvl="0" indent="-180975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Good agreement between all experimental and theoretical B(</a:t>
            </a: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2) but the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B(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2; 2</a:t>
            </a:r>
            <a:r>
              <a:rPr kumimoji="0" lang="bg-BG" sz="2000" b="1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+</a:t>
            </a:r>
            <a:r>
              <a:rPr kumimoji="0" lang="bg-BG" sz="2000" b="1" i="0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 0</a:t>
            </a:r>
            <a:r>
              <a:rPr kumimoji="0" lang="bg-BG" sz="2000" b="1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+</a:t>
            </a:r>
            <a:r>
              <a:rPr kumimoji="0" lang="bg-BG" sz="2000" b="1" i="0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1</a:t>
            </a:r>
            <a:r>
              <a:rPr kumimoji="0" lang="bg-BG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)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values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bg-BG" sz="20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and B(</a:t>
            </a: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2; 4</a:t>
            </a:r>
            <a:r>
              <a:rPr kumimoji="0" lang="bg-BG" sz="2000" b="0" i="0" u="none" strike="noStrike" kern="1200" cap="none" spc="0" normalizeH="0" baseline="3000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+</a:t>
            </a:r>
            <a:r>
              <a:rPr kumimoji="0" lang="bg-BG" sz="2000" b="0" i="0" u="none" strike="noStrike" kern="1200" cap="none" spc="0" normalizeH="0" baseline="-2500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 2</a:t>
            </a:r>
            <a:r>
              <a:rPr kumimoji="0" lang="bg-BG" sz="2000" b="0" i="0" u="none" strike="noStrike" kern="1200" cap="none" spc="0" normalizeH="0" baseline="3000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+</a:t>
            </a:r>
            <a:r>
              <a:rPr kumimoji="0" lang="bg-BG" sz="2000" b="0" i="0" u="none" strike="noStrike" kern="1200" cap="none" spc="0" normalizeH="0" baseline="-2500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1</a:t>
            </a:r>
            <a:r>
              <a:rPr kumimoji="0" lang="bg-BG" sz="20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)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 in </a:t>
            </a:r>
            <a:r>
              <a:rPr kumimoji="0" lang="en-US" sz="2000" b="0" i="0" u="none" strike="noStrike" kern="1200" cap="none" spc="0" normalizeH="0" baseline="3000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210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Pb)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31817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7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6DFE2410-268D-4E20-84B8-15BB66EF46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418"/>
            <a:ext cx="12192000" cy="555331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pPr algn="ctr"/>
            <a:r>
              <a:rPr lang="en-US" b="1" dirty="0">
                <a:solidFill>
                  <a:srgbClr val="0000FF"/>
                </a:solidFill>
              </a:rPr>
              <a:t>Properties of the 2 – particle configurations above </a:t>
            </a:r>
            <a:r>
              <a:rPr lang="en-US" b="1" baseline="30000" dirty="0">
                <a:solidFill>
                  <a:srgbClr val="0000FF"/>
                </a:solidFill>
              </a:rPr>
              <a:t>208</a:t>
            </a:r>
            <a:r>
              <a:rPr lang="en-US" b="1" dirty="0">
                <a:solidFill>
                  <a:srgbClr val="0000FF"/>
                </a:solidFill>
              </a:rPr>
              <a:t>Pb?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3722A33-4D24-D82C-597E-E46E4BCBFA86}"/>
              </a:ext>
            </a:extLst>
          </p:cNvPr>
          <p:cNvSpPr txBox="1"/>
          <p:nvPr/>
        </p:nvSpPr>
        <p:spPr>
          <a:xfrm>
            <a:off x="442792" y="459158"/>
            <a:ext cx="1130641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u="sng" dirty="0"/>
              <a:t>Two hypothesis:</a:t>
            </a:r>
          </a:p>
          <a:p>
            <a:pPr marL="457200" indent="-457200">
              <a:buAutoNum type="arabicParenR"/>
            </a:pPr>
            <a:r>
              <a:rPr lang="en-US" sz="2000" dirty="0"/>
              <a:t>There are some </a:t>
            </a:r>
            <a:r>
              <a:rPr lang="en-US" sz="2000" b="1" u="sng" dirty="0"/>
              <a:t>deficiencies</a:t>
            </a:r>
            <a:r>
              <a:rPr lang="en-US" sz="2000" dirty="0"/>
              <a:t> in the shell model</a:t>
            </a:r>
          </a:p>
          <a:p>
            <a:pPr marL="457200" indent="-457200">
              <a:buAutoNum type="arabicParenR"/>
            </a:pPr>
            <a:r>
              <a:rPr lang="en-US" sz="2000" dirty="0"/>
              <a:t>The experimental results for the lifetimes of the 2</a:t>
            </a:r>
            <a:r>
              <a:rPr lang="en-US" sz="2000" baseline="30000" dirty="0"/>
              <a:t>+</a:t>
            </a:r>
            <a:r>
              <a:rPr lang="en-US" sz="2000" baseline="-25000" dirty="0"/>
              <a:t>1</a:t>
            </a:r>
            <a:r>
              <a:rPr lang="en-US" sz="2000" dirty="0"/>
              <a:t> states of </a:t>
            </a:r>
            <a:r>
              <a:rPr lang="en-US" sz="2000" baseline="30000" dirty="0"/>
              <a:t>210</a:t>
            </a:r>
            <a:r>
              <a:rPr lang="en-US" sz="2000" dirty="0"/>
              <a:t>Pb and </a:t>
            </a:r>
            <a:r>
              <a:rPr lang="en-US" sz="2000" baseline="30000" dirty="0"/>
              <a:t>210</a:t>
            </a:r>
            <a:r>
              <a:rPr lang="en-US" sz="2000" dirty="0"/>
              <a:t>Po </a:t>
            </a:r>
            <a:r>
              <a:rPr lang="en-US" sz="2000" b="1" u="sng" dirty="0"/>
              <a:t>contain systematic errors</a:t>
            </a:r>
            <a:r>
              <a:rPr lang="en-US" sz="2000" dirty="0"/>
              <a:t>.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048D3837-B4EE-A363-E999-48B538AB2A87}"/>
              </a:ext>
            </a:extLst>
          </p:cNvPr>
          <p:cNvGrpSpPr/>
          <p:nvPr/>
        </p:nvGrpSpPr>
        <p:grpSpPr>
          <a:xfrm>
            <a:off x="424647" y="1777845"/>
            <a:ext cx="5575336" cy="3017787"/>
            <a:chOff x="145880" y="1626955"/>
            <a:chExt cx="6132870" cy="3319566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6EC06E58-EB49-3E9F-9638-6830A28FAA9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45880" y="1626955"/>
              <a:ext cx="6132870" cy="1118681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5B419F5E-A2B3-82D5-E646-728FCDB7EF5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0135" y="2865393"/>
              <a:ext cx="5805655" cy="2081128"/>
            </a:xfrm>
            <a:prstGeom prst="rect">
              <a:avLst/>
            </a:prstGeom>
          </p:spPr>
        </p:pic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53CCE519-EE64-A443-DBAC-0DC3B3506E58}"/>
              </a:ext>
            </a:extLst>
          </p:cNvPr>
          <p:cNvSpPr txBox="1"/>
          <p:nvPr/>
        </p:nvSpPr>
        <p:spPr>
          <a:xfrm>
            <a:off x="7722086" y="1625092"/>
            <a:ext cx="2843829" cy="43088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2200" b="1" baseline="30000" dirty="0"/>
              <a:t>210</a:t>
            </a:r>
            <a:r>
              <a:rPr lang="en-US" sz="2200" b="1" dirty="0"/>
              <a:t>Po: B(</a:t>
            </a:r>
            <a:r>
              <a:rPr lang="en-US" sz="2200" b="1" i="1" dirty="0"/>
              <a:t>E</a:t>
            </a:r>
            <a:r>
              <a:rPr lang="en-US" sz="2200" b="1" dirty="0"/>
              <a:t>2; 2</a:t>
            </a:r>
            <a:r>
              <a:rPr lang="en-US" sz="2200" b="1" baseline="30000" dirty="0"/>
              <a:t>+</a:t>
            </a:r>
            <a:r>
              <a:rPr lang="bg-BG" sz="2200" b="1" baseline="-25000" dirty="0"/>
              <a:t>1</a:t>
            </a:r>
            <a:r>
              <a:rPr lang="bg-BG" sz="2200" b="1" dirty="0"/>
              <a:t> </a:t>
            </a:r>
            <a:r>
              <a:rPr lang="bg-BG" sz="2200" b="1" dirty="0">
                <a:sym typeface="Symbol" panose="05050102010706020507" pitchFamily="18" charset="2"/>
              </a:rPr>
              <a:t> 0</a:t>
            </a:r>
            <a:r>
              <a:rPr lang="bg-BG" sz="2200" b="1" baseline="30000" dirty="0">
                <a:sym typeface="Symbol" panose="05050102010706020507" pitchFamily="18" charset="2"/>
              </a:rPr>
              <a:t>+</a:t>
            </a:r>
            <a:r>
              <a:rPr lang="bg-BG" sz="2200" b="1" baseline="-25000" dirty="0">
                <a:sym typeface="Symbol" panose="05050102010706020507" pitchFamily="18" charset="2"/>
              </a:rPr>
              <a:t>1</a:t>
            </a:r>
            <a:r>
              <a:rPr lang="bg-BG" sz="2200" b="1" dirty="0">
                <a:sym typeface="Symbol" panose="05050102010706020507" pitchFamily="18" charset="2"/>
              </a:rPr>
              <a:t>)</a:t>
            </a:r>
            <a:endParaRPr lang="en-150" sz="2200" b="1" baseline="30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B43B246-319D-C49A-A0C0-29B9FF1C6035}"/>
              </a:ext>
            </a:extLst>
          </p:cNvPr>
          <p:cNvSpPr txBox="1"/>
          <p:nvPr/>
        </p:nvSpPr>
        <p:spPr>
          <a:xfrm>
            <a:off x="6192019" y="2011586"/>
            <a:ext cx="5827704" cy="677108"/>
          </a:xfrm>
          <a:prstGeom prst="rect">
            <a:avLst/>
          </a:prstGeom>
          <a:noFill/>
        </p:spPr>
        <p:txBody>
          <a:bodyPr wrap="square" lIns="0" rIns="0">
            <a:spAutoFit/>
          </a:bodyPr>
          <a:lstStyle/>
          <a:p>
            <a:pPr algn="ctr"/>
            <a:r>
              <a:rPr lang="fr-FR" b="0" i="0" u="none" strike="noStrike" baseline="0" dirty="0"/>
              <a:t>C. </a:t>
            </a:r>
            <a:r>
              <a:rPr lang="fr-FR" b="0" i="0" u="none" strike="noStrike" baseline="0" dirty="0" err="1"/>
              <a:t>Ellegaard</a:t>
            </a:r>
            <a:r>
              <a:rPr lang="fr-FR" b="0" i="0" u="none" strike="noStrike" baseline="0" dirty="0"/>
              <a:t> </a:t>
            </a:r>
            <a:r>
              <a:rPr lang="fr-FR" b="0" i="1" u="none" strike="noStrike" baseline="0" dirty="0"/>
              <a:t>et al</a:t>
            </a:r>
            <a:r>
              <a:rPr lang="fr-FR" b="0" i="0" u="none" strike="noStrike" baseline="0" dirty="0"/>
              <a:t>., </a:t>
            </a:r>
            <a:r>
              <a:rPr lang="fr-FR" b="0" i="0" u="none" strike="noStrike" baseline="0" dirty="0" err="1"/>
              <a:t>Nucl</a:t>
            </a:r>
            <a:r>
              <a:rPr lang="fr-FR" b="0" i="0" u="none" strike="noStrike" baseline="0" dirty="0"/>
              <a:t>. Phys. </a:t>
            </a:r>
            <a:r>
              <a:rPr lang="fr-FR" b="1" i="0" u="none" strike="noStrike" baseline="0" dirty="0"/>
              <a:t>A206</a:t>
            </a:r>
            <a:r>
              <a:rPr lang="fr-FR" b="0" i="0" u="none" strike="noStrike" baseline="0" dirty="0"/>
              <a:t>, 83 (1973)</a:t>
            </a:r>
          </a:p>
          <a:p>
            <a:pPr algn="ctr"/>
            <a:r>
              <a:rPr lang="fr-FR" sz="2000" dirty="0"/>
              <a:t>(</a:t>
            </a:r>
            <a:r>
              <a:rPr lang="fr-FR" sz="2000" dirty="0" err="1"/>
              <a:t>d,d</a:t>
            </a:r>
            <a:r>
              <a:rPr lang="fr-FR" sz="2000" dirty="0"/>
              <a:t>’) &amp; (</a:t>
            </a:r>
            <a:r>
              <a:rPr lang="fr-FR" sz="2000" dirty="0" err="1"/>
              <a:t>p,p</a:t>
            </a:r>
            <a:r>
              <a:rPr lang="fr-FR" sz="2000" dirty="0"/>
              <a:t>’) 	</a:t>
            </a:r>
            <a:r>
              <a:rPr lang="fr-FR" sz="2000" b="1" dirty="0">
                <a:solidFill>
                  <a:srgbClr val="FF0000"/>
                </a:solidFill>
              </a:rPr>
              <a:t>42(9) e</a:t>
            </a:r>
            <a:r>
              <a:rPr lang="fr-FR" sz="2000" b="1" baseline="30000" dirty="0">
                <a:solidFill>
                  <a:srgbClr val="FF0000"/>
                </a:solidFill>
              </a:rPr>
              <a:t>2</a:t>
            </a:r>
            <a:r>
              <a:rPr lang="fr-FR" sz="2000" b="1" dirty="0">
                <a:solidFill>
                  <a:srgbClr val="FF0000"/>
                </a:solidFill>
              </a:rPr>
              <a:t>fm</a:t>
            </a:r>
            <a:r>
              <a:rPr lang="fr-FR" sz="2000" b="1" baseline="30000" dirty="0">
                <a:solidFill>
                  <a:srgbClr val="FF0000"/>
                </a:solidFill>
              </a:rPr>
              <a:t>4</a:t>
            </a:r>
            <a:endParaRPr lang="en-150" sz="2000" b="1" dirty="0">
              <a:solidFill>
                <a:srgbClr val="FF000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D20B58E-59AD-A893-CEDB-76273BB27A77}"/>
              </a:ext>
            </a:extLst>
          </p:cNvPr>
          <p:cNvSpPr txBox="1"/>
          <p:nvPr/>
        </p:nvSpPr>
        <p:spPr>
          <a:xfrm>
            <a:off x="6747250" y="3242623"/>
            <a:ext cx="4793501" cy="6771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dirty="0">
                <a:effectLst/>
              </a:rPr>
              <a:t>D. </a:t>
            </a:r>
            <a:r>
              <a:rPr lang="fr-FR" dirty="0" err="1">
                <a:effectLst/>
              </a:rPr>
              <a:t>Kocheva</a:t>
            </a:r>
            <a:r>
              <a:rPr lang="fr-FR" dirty="0">
                <a:effectLst/>
              </a:rPr>
              <a:t> </a:t>
            </a:r>
            <a:r>
              <a:rPr lang="fr-FR" i="1" dirty="0">
                <a:effectLst/>
              </a:rPr>
              <a:t>et al</a:t>
            </a:r>
            <a:r>
              <a:rPr lang="fr-FR" dirty="0">
                <a:effectLst/>
              </a:rPr>
              <a:t>., </a:t>
            </a:r>
            <a:r>
              <a:rPr lang="fr-FR" dirty="0" err="1">
                <a:effectLst/>
              </a:rPr>
              <a:t>Eur</a:t>
            </a:r>
            <a:r>
              <a:rPr lang="fr-FR" dirty="0">
                <a:effectLst/>
              </a:rPr>
              <a:t>. Phys. J. </a:t>
            </a:r>
            <a:r>
              <a:rPr lang="fr-FR" b="1" dirty="0">
                <a:effectLst/>
              </a:rPr>
              <a:t>A53</a:t>
            </a:r>
            <a:r>
              <a:rPr lang="fr-FR" dirty="0">
                <a:effectLst/>
              </a:rPr>
              <a:t>, 175 (2017)</a:t>
            </a:r>
          </a:p>
          <a:p>
            <a:pPr algn="ctr"/>
            <a:r>
              <a:rPr lang="en-US" sz="2000" b="1" i="1" dirty="0">
                <a:solidFill>
                  <a:srgbClr val="4472C4"/>
                </a:solidFill>
                <a:effectLst/>
              </a:rPr>
              <a:t>DSAM in a transfer reaction</a:t>
            </a:r>
            <a:r>
              <a:rPr lang="fr-FR" sz="2000" b="1" i="1" dirty="0">
                <a:solidFill>
                  <a:srgbClr val="4472C4"/>
                </a:solidFill>
                <a:effectLst/>
              </a:rPr>
              <a:t> </a:t>
            </a:r>
            <a:r>
              <a:rPr lang="fr-FR" sz="2000" b="1" dirty="0">
                <a:solidFill>
                  <a:srgbClr val="FF0000"/>
                </a:solidFill>
              </a:rPr>
              <a:t>136(21) e</a:t>
            </a:r>
            <a:r>
              <a:rPr lang="fr-FR" sz="2000" b="1" baseline="30000" dirty="0">
                <a:solidFill>
                  <a:srgbClr val="FF0000"/>
                </a:solidFill>
              </a:rPr>
              <a:t>2</a:t>
            </a:r>
            <a:r>
              <a:rPr lang="fr-FR" sz="2000" b="1" dirty="0">
                <a:solidFill>
                  <a:srgbClr val="FF0000"/>
                </a:solidFill>
              </a:rPr>
              <a:t>fm</a:t>
            </a:r>
            <a:r>
              <a:rPr lang="fr-FR" sz="2000" b="1" baseline="30000" dirty="0">
                <a:solidFill>
                  <a:srgbClr val="FF0000"/>
                </a:solidFill>
              </a:rPr>
              <a:t>4</a:t>
            </a:r>
            <a:endParaRPr lang="en-150" sz="2000" b="1" dirty="0">
              <a:solidFill>
                <a:srgbClr val="FF000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C64AAA9-883E-0DB6-EDDA-A36618931E43}"/>
              </a:ext>
            </a:extLst>
          </p:cNvPr>
          <p:cNvSpPr txBox="1"/>
          <p:nvPr/>
        </p:nvSpPr>
        <p:spPr>
          <a:xfrm>
            <a:off x="6458346" y="2693181"/>
            <a:ext cx="5553521" cy="369332"/>
          </a:xfrm>
          <a:prstGeom prst="rect">
            <a:avLst/>
          </a:prstGeom>
          <a:noFill/>
        </p:spPr>
        <p:txBody>
          <a:bodyPr wrap="square" lIns="36000" rIns="36000">
            <a:spAutoFit/>
          </a:bodyPr>
          <a:lstStyle/>
          <a:p>
            <a:pPr algn="ctr"/>
            <a:r>
              <a:rPr lang="en-US" b="0" i="0" u="none" strike="noStrike" baseline="0" dirty="0"/>
              <a:t>The </a:t>
            </a:r>
            <a:r>
              <a:rPr lang="en-150" dirty="0"/>
              <a:t>same technique </a:t>
            </a:r>
            <a:r>
              <a:rPr lang="en-US" dirty="0"/>
              <a:t>used for the </a:t>
            </a:r>
            <a:r>
              <a:rPr lang="en-150" dirty="0">
                <a:solidFill>
                  <a:srgbClr val="4472C4"/>
                </a:solidFill>
              </a:rPr>
              <a:t>B(</a:t>
            </a:r>
            <a:r>
              <a:rPr lang="en-150" i="1" dirty="0">
                <a:solidFill>
                  <a:srgbClr val="4472C4"/>
                </a:solidFill>
              </a:rPr>
              <a:t>E</a:t>
            </a:r>
            <a:r>
              <a:rPr lang="en-150" dirty="0">
                <a:solidFill>
                  <a:srgbClr val="4472C4"/>
                </a:solidFill>
              </a:rPr>
              <a:t>2; 2</a:t>
            </a:r>
            <a:r>
              <a:rPr lang="en-150" baseline="30000" dirty="0">
                <a:solidFill>
                  <a:srgbClr val="4472C4"/>
                </a:solidFill>
              </a:rPr>
              <a:t>+</a:t>
            </a:r>
            <a:r>
              <a:rPr lang="en-150" baseline="-25000" dirty="0">
                <a:solidFill>
                  <a:srgbClr val="4472C4"/>
                </a:solidFill>
              </a:rPr>
              <a:t>1</a:t>
            </a:r>
            <a:r>
              <a:rPr lang="en-150" dirty="0">
                <a:solidFill>
                  <a:srgbClr val="4472C4"/>
                </a:solidFill>
              </a:rPr>
              <a:t> </a:t>
            </a:r>
            <a:r>
              <a:rPr lang="en-150" dirty="0">
                <a:solidFill>
                  <a:srgbClr val="4472C4"/>
                </a:solidFill>
                <a:sym typeface="Symbol" panose="05050102010706020507" pitchFamily="18" charset="2"/>
              </a:rPr>
              <a:t> 0</a:t>
            </a:r>
            <a:r>
              <a:rPr lang="en-150" baseline="30000" dirty="0">
                <a:solidFill>
                  <a:srgbClr val="4472C4"/>
                </a:solidFill>
                <a:sym typeface="Symbol" panose="05050102010706020507" pitchFamily="18" charset="2"/>
              </a:rPr>
              <a:t>+</a:t>
            </a:r>
            <a:r>
              <a:rPr lang="en-150" baseline="-25000" dirty="0">
                <a:solidFill>
                  <a:srgbClr val="4472C4"/>
                </a:solidFill>
                <a:sym typeface="Symbol" panose="05050102010706020507" pitchFamily="18" charset="2"/>
              </a:rPr>
              <a:t>1</a:t>
            </a:r>
            <a:r>
              <a:rPr lang="en-150" dirty="0">
                <a:solidFill>
                  <a:srgbClr val="4472C4"/>
                </a:solidFill>
                <a:sym typeface="Symbol" panose="05050102010706020507" pitchFamily="18" charset="2"/>
              </a:rPr>
              <a:t>) </a:t>
            </a:r>
            <a:r>
              <a:rPr lang="en-US" dirty="0">
                <a:solidFill>
                  <a:srgbClr val="4472C4"/>
                </a:solidFill>
                <a:sym typeface="Symbol" panose="05050102010706020507" pitchFamily="18" charset="2"/>
              </a:rPr>
              <a:t>of</a:t>
            </a:r>
            <a:r>
              <a:rPr lang="en-150" dirty="0">
                <a:solidFill>
                  <a:srgbClr val="4472C4"/>
                </a:solidFill>
                <a:sym typeface="Symbol" panose="05050102010706020507" pitchFamily="18" charset="2"/>
              </a:rPr>
              <a:t> </a:t>
            </a:r>
            <a:r>
              <a:rPr lang="en-150" baseline="30000" dirty="0">
                <a:solidFill>
                  <a:srgbClr val="4472C4"/>
                </a:solidFill>
                <a:sym typeface="Symbol" panose="05050102010706020507" pitchFamily="18" charset="2"/>
              </a:rPr>
              <a:t>210</a:t>
            </a:r>
            <a:r>
              <a:rPr lang="en-150" dirty="0">
                <a:solidFill>
                  <a:srgbClr val="4472C4"/>
                </a:solidFill>
                <a:sym typeface="Symbol" panose="05050102010706020507" pitchFamily="18" charset="2"/>
              </a:rPr>
              <a:t>Pb</a:t>
            </a:r>
            <a:endParaRPr lang="en-US" b="0" i="0" u="none" strike="noStrike" baseline="0" dirty="0">
              <a:solidFill>
                <a:srgbClr val="4472C4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906BF2A-A3AA-7A72-2121-BFDEB956223B}"/>
              </a:ext>
            </a:extLst>
          </p:cNvPr>
          <p:cNvSpPr txBox="1"/>
          <p:nvPr/>
        </p:nvSpPr>
        <p:spPr>
          <a:xfrm>
            <a:off x="7058927" y="3976433"/>
            <a:ext cx="416365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i="1" dirty="0">
                <a:effectLst/>
              </a:rPr>
              <a:t>Shell model gives </a:t>
            </a:r>
            <a:r>
              <a:rPr lang="fr-FR" sz="2000" b="1" dirty="0">
                <a:solidFill>
                  <a:srgbClr val="FF0000"/>
                </a:solidFill>
              </a:rPr>
              <a:t>241 e</a:t>
            </a:r>
            <a:r>
              <a:rPr lang="fr-FR" sz="2000" b="1" baseline="30000" dirty="0">
                <a:solidFill>
                  <a:srgbClr val="FF0000"/>
                </a:solidFill>
              </a:rPr>
              <a:t>2</a:t>
            </a:r>
            <a:r>
              <a:rPr lang="fr-FR" sz="2000" b="1" dirty="0">
                <a:solidFill>
                  <a:srgbClr val="FF0000"/>
                </a:solidFill>
              </a:rPr>
              <a:t>fm</a:t>
            </a:r>
            <a:r>
              <a:rPr lang="fr-FR" sz="2000" b="1" baseline="30000" dirty="0">
                <a:solidFill>
                  <a:srgbClr val="FF0000"/>
                </a:solidFill>
              </a:rPr>
              <a:t>4</a:t>
            </a:r>
            <a:endParaRPr lang="en-150" sz="2000" b="1" dirty="0">
              <a:solidFill>
                <a:srgbClr val="FF0000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C83C2DE-BDE2-F2C6-D3B8-308E26849F89}"/>
              </a:ext>
            </a:extLst>
          </p:cNvPr>
          <p:cNvSpPr txBox="1"/>
          <p:nvPr/>
        </p:nvSpPr>
        <p:spPr>
          <a:xfrm>
            <a:off x="6492240" y="4374617"/>
            <a:ext cx="5356048" cy="707886"/>
          </a:xfrm>
          <a:prstGeom prst="rect">
            <a:avLst/>
          </a:prstGeom>
          <a:noFill/>
        </p:spPr>
        <p:txBody>
          <a:bodyPr wrap="square" lIns="36000" rIns="36000">
            <a:spAutoFit/>
          </a:bodyPr>
          <a:lstStyle/>
          <a:p>
            <a:pPr algn="just"/>
            <a:r>
              <a:rPr lang="en-US" sz="2000" b="1" dirty="0">
                <a:solidFill>
                  <a:srgbClr val="0000FF"/>
                </a:solidFill>
                <a:effectLst/>
              </a:rPr>
              <a:t>Possible impact of the long-lived states feeding the level of interest  - is </a:t>
            </a:r>
            <a:r>
              <a:rPr lang="en-US" sz="2000" b="1" dirty="0">
                <a:solidFill>
                  <a:srgbClr val="0000FF"/>
                </a:solidFill>
              </a:rPr>
              <a:t>it correctly accounted for</a:t>
            </a:r>
            <a:r>
              <a:rPr lang="en-US" sz="2000" b="1" dirty="0">
                <a:solidFill>
                  <a:srgbClr val="0000FF"/>
                </a:solidFill>
                <a:effectLst/>
              </a:rPr>
              <a:t>?</a:t>
            </a:r>
            <a:endParaRPr lang="en-150" sz="2000" b="1" dirty="0">
              <a:solidFill>
                <a:srgbClr val="0000FF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5D30058-DE79-0886-C3AB-7A755D726108}"/>
              </a:ext>
            </a:extLst>
          </p:cNvPr>
          <p:cNvSpPr txBox="1"/>
          <p:nvPr/>
        </p:nvSpPr>
        <p:spPr>
          <a:xfrm>
            <a:off x="237801" y="5200157"/>
            <a:ext cx="117131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M.S.M. </a:t>
            </a:r>
            <a:r>
              <a:rPr lang="en-US" dirty="0" err="1"/>
              <a:t>Gerathy</a:t>
            </a:r>
            <a:r>
              <a:rPr lang="en-US" dirty="0"/>
              <a:t> et al., Phys. Lett. </a:t>
            </a:r>
            <a:r>
              <a:rPr lang="en-US" b="1" dirty="0"/>
              <a:t>B823</a:t>
            </a:r>
            <a:r>
              <a:rPr lang="en-US" dirty="0"/>
              <a:t>, 136738 (2021). 		A. E. </a:t>
            </a:r>
            <a:r>
              <a:rPr lang="en-US" dirty="0" err="1"/>
              <a:t>Stuchbery</a:t>
            </a:r>
            <a:r>
              <a:rPr lang="en-US" dirty="0"/>
              <a:t> and J. L. Wood, Physics 4, 697 (2022).</a:t>
            </a:r>
            <a:endParaRPr lang="en-15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94EDB50-0AAB-A657-3674-B28F18714079}"/>
              </a:ext>
            </a:extLst>
          </p:cNvPr>
          <p:cNvSpPr txBox="1"/>
          <p:nvPr/>
        </p:nvSpPr>
        <p:spPr>
          <a:xfrm>
            <a:off x="581455" y="5647308"/>
            <a:ext cx="1105456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i="1" dirty="0"/>
              <a:t>…. The discrepancy between theory and experiment for the 2</a:t>
            </a:r>
            <a:r>
              <a:rPr lang="en-US" i="1" baseline="30000" dirty="0"/>
              <a:t>+ </a:t>
            </a:r>
            <a:r>
              <a:rPr lang="en-US" i="1" dirty="0"/>
              <a:t>state in </a:t>
            </a:r>
            <a:r>
              <a:rPr lang="en-US" i="1" baseline="30000" dirty="0"/>
              <a:t>210</a:t>
            </a:r>
            <a:r>
              <a:rPr lang="en-US" i="1" dirty="0"/>
              <a:t>Po (1.8(3)</a:t>
            </a:r>
            <a:r>
              <a:rPr lang="en-US" i="1" dirty="0" err="1"/>
              <a:t>W.u</a:t>
            </a:r>
            <a:r>
              <a:rPr lang="en-US" i="1" dirty="0"/>
              <a:t>. cf. 3.4W.u.) is well known and has been attributed to a lack of particle-hole excitations in the theoretical calculations [31,36,37]. However</a:t>
            </a:r>
            <a:r>
              <a:rPr lang="en-US" i="1" u="sng" dirty="0"/>
              <a:t>,</a:t>
            </a:r>
            <a:r>
              <a:rPr lang="en-US" b="1" i="1" u="sng" dirty="0"/>
              <a:t> it should also be recognized that the data evaluators for the A=210 mass chain [38] note that the 2</a:t>
            </a:r>
            <a:r>
              <a:rPr lang="en-US" b="1" i="1" u="sng" baseline="30000" dirty="0"/>
              <a:t>+ </a:t>
            </a:r>
            <a:r>
              <a:rPr lang="en-US" b="1" i="1" u="sng" dirty="0"/>
              <a:t>lifetime measurement in </a:t>
            </a:r>
            <a:r>
              <a:rPr lang="en-US" b="1" i="1" u="sng" baseline="30000" dirty="0"/>
              <a:t>210</a:t>
            </a:r>
            <a:r>
              <a:rPr lang="en-US" b="1" i="1" u="sng" dirty="0"/>
              <a:t>Po should be tested</a:t>
            </a:r>
            <a:r>
              <a:rPr lang="en-US" i="1" dirty="0"/>
              <a:t>, so excessive interpretation of this potential discrepancy is not warranted. …</a:t>
            </a:r>
            <a:endParaRPr lang="en-150" i="1" dirty="0"/>
          </a:p>
        </p:txBody>
      </p:sp>
    </p:spTree>
    <p:extLst>
      <p:ext uri="{BB962C8B-B14F-4D97-AF65-F5344CB8AC3E}">
        <p14:creationId xmlns:p14="http://schemas.microsoft.com/office/powerpoint/2010/main" val="2182320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0" grpId="0"/>
      <p:bldP spid="21" grpId="0"/>
      <p:bldP spid="22" grpId="0"/>
      <p:bldP spid="23" grpId="0"/>
      <p:bldP spid="24" grpId="0"/>
      <p:bldP spid="28" grpId="0"/>
      <p:bldP spid="3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>
            <a:extLst>
              <a:ext uri="{FF2B5EF4-FFF2-40B4-BE49-F238E27FC236}">
                <a16:creationId xmlns:a16="http://schemas.microsoft.com/office/drawing/2014/main" id="{BB1B2E8D-2874-730E-F56A-AFE36097A751}"/>
              </a:ext>
            </a:extLst>
          </p:cNvPr>
          <p:cNvGrpSpPr/>
          <p:nvPr/>
        </p:nvGrpSpPr>
        <p:grpSpPr>
          <a:xfrm>
            <a:off x="1277087" y="1911532"/>
            <a:ext cx="3446326" cy="3276332"/>
            <a:chOff x="372413" y="1716978"/>
            <a:chExt cx="3446326" cy="3276332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72865A36-5715-52D2-FEC1-8A119413EFD0}"/>
                </a:ext>
              </a:extLst>
            </p:cNvPr>
            <p:cNvGrpSpPr/>
            <p:nvPr/>
          </p:nvGrpSpPr>
          <p:grpSpPr>
            <a:xfrm>
              <a:off x="372413" y="1716978"/>
              <a:ext cx="3446326" cy="3134374"/>
              <a:chOff x="372413" y="1716978"/>
              <a:chExt cx="3446326" cy="3134374"/>
            </a:xfrm>
          </p:grpSpPr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2D8E4025-5CC5-900F-EA94-99E284A170D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720174" y="1716978"/>
                <a:ext cx="3098565" cy="2979960"/>
              </a:xfrm>
              <a:prstGeom prst="rect">
                <a:avLst/>
              </a:prstGeom>
            </p:spPr>
          </p:pic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14F0464-6B3C-4A65-4C52-07403DB02C1B}"/>
                  </a:ext>
                </a:extLst>
              </p:cNvPr>
              <p:cNvSpPr txBox="1"/>
              <p:nvPr/>
            </p:nvSpPr>
            <p:spPr>
              <a:xfrm rot="16200000">
                <a:off x="-6025" y="3790269"/>
                <a:ext cx="112620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Z = 82</a:t>
                </a:r>
              </a:p>
            </p:txBody>
          </p:sp>
          <p:cxnSp>
            <p:nvCxnSpPr>
              <p:cNvPr id="8" name="Straight Connector 7">
                <a:extLst>
                  <a:ext uri="{FF2B5EF4-FFF2-40B4-BE49-F238E27FC236}">
                    <a16:creationId xmlns:a16="http://schemas.microsoft.com/office/drawing/2014/main" id="{3C0A7B61-4D36-A4E9-8420-C27B1650DC9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83971" y="4620776"/>
                <a:ext cx="3311270" cy="0"/>
              </a:xfrm>
              <a:prstGeom prst="line">
                <a:avLst/>
              </a:prstGeom>
              <a:ln w="889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403496D5-517F-5641-FEF0-071C9EB5D4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57362" y="1732444"/>
                <a:ext cx="0" cy="3089059"/>
              </a:xfrm>
              <a:prstGeom prst="line">
                <a:avLst/>
              </a:prstGeom>
              <a:ln w="889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03AD895C-59D0-F37F-D027-45CAC588FAF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83971" y="3672323"/>
                <a:ext cx="3311270" cy="7343"/>
              </a:xfrm>
              <a:prstGeom prst="line">
                <a:avLst/>
              </a:prstGeom>
              <a:ln w="889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21C779B0-3022-8893-5D90-D1355223169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50266" y="1732444"/>
                <a:ext cx="0" cy="3118908"/>
              </a:xfrm>
              <a:prstGeom prst="line">
                <a:avLst/>
              </a:prstGeom>
              <a:ln w="889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95A6978C-CD6E-7415-AEEE-D553396EEE7E}"/>
                  </a:ext>
                </a:extLst>
              </p:cNvPr>
              <p:cNvSpPr/>
              <p:nvPr/>
            </p:nvSpPr>
            <p:spPr>
              <a:xfrm>
                <a:off x="2793552" y="3679666"/>
                <a:ext cx="979128" cy="948026"/>
              </a:xfrm>
              <a:prstGeom prst="rect">
                <a:avLst/>
              </a:prstGeom>
              <a:noFill/>
              <a:ln w="762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BD1C625-7D58-22C5-7785-BBCA93ABC521}"/>
                  </a:ext>
                </a:extLst>
              </p:cNvPr>
              <p:cNvSpPr/>
              <p:nvPr/>
            </p:nvSpPr>
            <p:spPr>
              <a:xfrm>
                <a:off x="741230" y="1721083"/>
                <a:ext cx="1018884" cy="974689"/>
              </a:xfrm>
              <a:prstGeom prst="rect">
                <a:avLst/>
              </a:prstGeom>
              <a:noFill/>
              <a:ln w="762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134DDB1-6C71-2F11-B659-5DFBCDECFC6D}"/>
                </a:ext>
              </a:extLst>
            </p:cNvPr>
            <p:cNvSpPr txBox="1"/>
            <p:nvPr/>
          </p:nvSpPr>
          <p:spPr>
            <a:xfrm>
              <a:off x="755620" y="4623978"/>
              <a:ext cx="9989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 = 126</a:t>
              </a:r>
            </a:p>
          </p:txBody>
        </p:sp>
      </p:grpSp>
      <p:sp>
        <p:nvSpPr>
          <p:cNvPr id="6" name="Title 1">
            <a:extLst>
              <a:ext uri="{FF2B5EF4-FFF2-40B4-BE49-F238E27FC236}">
                <a16:creationId xmlns:a16="http://schemas.microsoft.com/office/drawing/2014/main" id="{6DFE2410-268D-4E20-84B8-15BB66EF46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418"/>
            <a:ext cx="12192000" cy="555331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pPr algn="ctr"/>
            <a:r>
              <a:rPr lang="en-US" b="1" dirty="0">
                <a:solidFill>
                  <a:srgbClr val="0000FF"/>
                </a:solidFill>
              </a:rPr>
              <a:t>Properties of the 2 – particle configurations above </a:t>
            </a:r>
            <a:r>
              <a:rPr lang="en-US" b="1" baseline="30000" dirty="0">
                <a:solidFill>
                  <a:srgbClr val="0000FF"/>
                </a:solidFill>
              </a:rPr>
              <a:t>208</a:t>
            </a:r>
            <a:r>
              <a:rPr lang="en-US" b="1" dirty="0">
                <a:solidFill>
                  <a:srgbClr val="0000FF"/>
                </a:solidFill>
              </a:rPr>
              <a:t>Pb?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92AD8F9-803D-F581-E8AD-E539CD735ED2}"/>
              </a:ext>
            </a:extLst>
          </p:cNvPr>
          <p:cNvSpPr txBox="1"/>
          <p:nvPr/>
        </p:nvSpPr>
        <p:spPr>
          <a:xfrm>
            <a:off x="1" y="622570"/>
            <a:ext cx="1219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</a:rPr>
              <a:t>It is necessary to </a:t>
            </a:r>
            <a:r>
              <a:rPr lang="en-US" sz="2400" b="1" u="sng" dirty="0">
                <a:solidFill>
                  <a:srgbClr val="FF0000"/>
                </a:solidFill>
              </a:rPr>
              <a:t>remeasure/test/verify</a:t>
            </a:r>
            <a:r>
              <a:rPr lang="en-US" sz="2400" b="1" dirty="0">
                <a:solidFill>
                  <a:srgbClr val="FF0000"/>
                </a:solidFill>
              </a:rPr>
              <a:t> the B(</a:t>
            </a:r>
            <a:r>
              <a:rPr lang="en-US" sz="2400" b="1" i="1" dirty="0">
                <a:solidFill>
                  <a:srgbClr val="FF0000"/>
                </a:solidFill>
              </a:rPr>
              <a:t>E</a:t>
            </a:r>
            <a:r>
              <a:rPr lang="en-US" sz="2400" b="1" dirty="0">
                <a:solidFill>
                  <a:srgbClr val="FF0000"/>
                </a:solidFill>
              </a:rPr>
              <a:t>2; 2</a:t>
            </a:r>
            <a:r>
              <a:rPr lang="bg-BG" sz="2400" b="1" baseline="30000" dirty="0">
                <a:solidFill>
                  <a:srgbClr val="FF0000"/>
                </a:solidFill>
              </a:rPr>
              <a:t>+</a:t>
            </a:r>
            <a:r>
              <a:rPr lang="bg-BG" sz="2400" b="1" baseline="-25000" dirty="0">
                <a:solidFill>
                  <a:srgbClr val="FF0000"/>
                </a:solidFill>
              </a:rPr>
              <a:t>1</a:t>
            </a:r>
            <a:r>
              <a:rPr lang="en-US" sz="2400" b="1" dirty="0">
                <a:solidFill>
                  <a:srgbClr val="FF0000"/>
                </a:solidFill>
              </a:rPr>
              <a:t> </a:t>
            </a:r>
            <a:r>
              <a:rPr lang="en-US" sz="2400" b="1" dirty="0">
                <a:solidFill>
                  <a:srgbClr val="FF0000"/>
                </a:solidFill>
                <a:sym typeface="Symbol" panose="05050102010706020507" pitchFamily="18" charset="2"/>
              </a:rPr>
              <a:t> 0</a:t>
            </a:r>
            <a:r>
              <a:rPr lang="bg-BG" sz="2400" b="1" baseline="30000" dirty="0">
                <a:solidFill>
                  <a:srgbClr val="FF0000"/>
                </a:solidFill>
                <a:sym typeface="Symbol" panose="05050102010706020507" pitchFamily="18" charset="2"/>
              </a:rPr>
              <a:t>+</a:t>
            </a:r>
            <a:r>
              <a:rPr lang="bg-BG" sz="2400" b="1" baseline="-25000" dirty="0">
                <a:solidFill>
                  <a:srgbClr val="FF0000"/>
                </a:solidFill>
                <a:sym typeface="Symbol" panose="05050102010706020507" pitchFamily="18" charset="2"/>
              </a:rPr>
              <a:t>1</a:t>
            </a:r>
            <a:r>
              <a:rPr lang="bg-BG" sz="2400" b="1" dirty="0">
                <a:solidFill>
                  <a:srgbClr val="FF0000"/>
                </a:solidFill>
                <a:sym typeface="Symbol" panose="05050102010706020507" pitchFamily="18" charset="2"/>
              </a:rPr>
              <a:t>)</a:t>
            </a:r>
            <a:r>
              <a:rPr lang="en-US" sz="2400" b="1" dirty="0">
                <a:solidFill>
                  <a:srgbClr val="FF0000"/>
                </a:solidFill>
                <a:sym typeface="Symbol" panose="05050102010706020507" pitchFamily="18" charset="2"/>
              </a:rPr>
              <a:t> values in </a:t>
            </a:r>
            <a:r>
              <a:rPr lang="en-US" sz="2400" b="1" baseline="30000" dirty="0">
                <a:solidFill>
                  <a:srgbClr val="FF0000"/>
                </a:solidFill>
                <a:sym typeface="Symbol" panose="05050102010706020507" pitchFamily="18" charset="2"/>
              </a:rPr>
              <a:t>210</a:t>
            </a:r>
            <a:r>
              <a:rPr lang="en-US" sz="2400" b="1" dirty="0">
                <a:solidFill>
                  <a:srgbClr val="FF0000"/>
                </a:solidFill>
                <a:sym typeface="Symbol" panose="05050102010706020507" pitchFamily="18" charset="2"/>
              </a:rPr>
              <a:t>Po and </a:t>
            </a:r>
            <a:r>
              <a:rPr lang="en-US" sz="2400" b="1" baseline="30000" dirty="0">
                <a:solidFill>
                  <a:srgbClr val="FF0000"/>
                </a:solidFill>
                <a:sym typeface="Symbol" panose="05050102010706020507" pitchFamily="18" charset="2"/>
              </a:rPr>
              <a:t>210</a:t>
            </a:r>
            <a:r>
              <a:rPr lang="en-US" sz="2400" b="1" dirty="0">
                <a:solidFill>
                  <a:srgbClr val="FF0000"/>
                </a:solidFill>
                <a:sym typeface="Symbol" panose="05050102010706020507" pitchFamily="18" charset="2"/>
              </a:rPr>
              <a:t>Pb and eventually the </a:t>
            </a:r>
            <a:r>
              <a:rPr lang="en-US" sz="2400" b="1" dirty="0">
                <a:solidFill>
                  <a:srgbClr val="FF0000"/>
                </a:solidFill>
              </a:rPr>
              <a:t>B(</a:t>
            </a:r>
            <a:r>
              <a:rPr lang="en-US" sz="2400" b="1" i="1" dirty="0">
                <a:solidFill>
                  <a:srgbClr val="FF0000"/>
                </a:solidFill>
              </a:rPr>
              <a:t>E</a:t>
            </a:r>
            <a:r>
              <a:rPr lang="en-US" sz="2400" b="1" dirty="0">
                <a:solidFill>
                  <a:srgbClr val="FF0000"/>
                </a:solidFill>
              </a:rPr>
              <a:t>2; 4</a:t>
            </a:r>
            <a:r>
              <a:rPr lang="bg-BG" sz="2400" b="1" baseline="30000" dirty="0">
                <a:solidFill>
                  <a:srgbClr val="FF0000"/>
                </a:solidFill>
              </a:rPr>
              <a:t>+</a:t>
            </a:r>
            <a:r>
              <a:rPr lang="bg-BG" sz="2400" b="1" baseline="-25000" dirty="0">
                <a:solidFill>
                  <a:srgbClr val="FF0000"/>
                </a:solidFill>
              </a:rPr>
              <a:t>1</a:t>
            </a:r>
            <a:r>
              <a:rPr lang="en-US" sz="2400" b="1" dirty="0">
                <a:solidFill>
                  <a:srgbClr val="FF0000"/>
                </a:solidFill>
              </a:rPr>
              <a:t> </a:t>
            </a:r>
            <a:r>
              <a:rPr lang="en-US" sz="2400" b="1" dirty="0">
                <a:solidFill>
                  <a:srgbClr val="FF0000"/>
                </a:solidFill>
                <a:sym typeface="Symbol" panose="05050102010706020507" pitchFamily="18" charset="2"/>
              </a:rPr>
              <a:t> 2</a:t>
            </a:r>
            <a:r>
              <a:rPr lang="bg-BG" sz="2400" b="1" baseline="30000" dirty="0">
                <a:solidFill>
                  <a:srgbClr val="FF0000"/>
                </a:solidFill>
                <a:sym typeface="Symbol" panose="05050102010706020507" pitchFamily="18" charset="2"/>
              </a:rPr>
              <a:t>+</a:t>
            </a:r>
            <a:r>
              <a:rPr lang="bg-BG" sz="2400" b="1" baseline="-25000" dirty="0">
                <a:solidFill>
                  <a:srgbClr val="FF0000"/>
                </a:solidFill>
                <a:sym typeface="Symbol" panose="05050102010706020507" pitchFamily="18" charset="2"/>
              </a:rPr>
              <a:t>1</a:t>
            </a:r>
            <a:r>
              <a:rPr lang="bg-BG" sz="2400" b="1" dirty="0">
                <a:solidFill>
                  <a:srgbClr val="FF0000"/>
                </a:solidFill>
                <a:sym typeface="Symbol" panose="05050102010706020507" pitchFamily="18" charset="2"/>
              </a:rPr>
              <a:t>)</a:t>
            </a:r>
            <a:r>
              <a:rPr lang="en-US" sz="2400" b="1" dirty="0">
                <a:solidFill>
                  <a:srgbClr val="FF0000"/>
                </a:solidFill>
                <a:sym typeface="Symbol" panose="05050102010706020507" pitchFamily="18" charset="2"/>
              </a:rPr>
              <a:t> value in </a:t>
            </a:r>
            <a:r>
              <a:rPr lang="en-US" sz="2400" b="1" baseline="30000" dirty="0">
                <a:solidFill>
                  <a:srgbClr val="FF0000"/>
                </a:solidFill>
                <a:sym typeface="Symbol" panose="05050102010706020507" pitchFamily="18" charset="2"/>
              </a:rPr>
              <a:t>210</a:t>
            </a:r>
            <a:r>
              <a:rPr lang="en-US" sz="2400" b="1" dirty="0">
                <a:solidFill>
                  <a:srgbClr val="FF0000"/>
                </a:solidFill>
                <a:sym typeface="Symbol" panose="05050102010706020507" pitchFamily="18" charset="2"/>
              </a:rPr>
              <a:t>Pb by using </a:t>
            </a:r>
            <a:r>
              <a:rPr lang="en-US" sz="2400" b="1" u="sng" dirty="0">
                <a:solidFill>
                  <a:srgbClr val="FF0000"/>
                </a:solidFill>
                <a:sym typeface="Symbol" panose="05050102010706020507" pitchFamily="18" charset="2"/>
              </a:rPr>
              <a:t>alternative experimental methods</a:t>
            </a:r>
            <a:r>
              <a:rPr lang="en-US" sz="2400" b="1" dirty="0">
                <a:solidFill>
                  <a:srgbClr val="FF0000"/>
                </a:solidFill>
                <a:sym typeface="Symbol" panose="05050102010706020507" pitchFamily="18" charset="2"/>
              </a:rPr>
              <a:t>!  </a:t>
            </a:r>
            <a:endParaRPr lang="en-150" sz="2400" b="1" dirty="0">
              <a:solidFill>
                <a:srgbClr val="FF0000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40314FC-49F6-7D5B-4A5B-FF02E412CBFD}"/>
              </a:ext>
            </a:extLst>
          </p:cNvPr>
          <p:cNvSpPr/>
          <p:nvPr/>
        </p:nvSpPr>
        <p:spPr>
          <a:xfrm>
            <a:off x="3679252" y="1899123"/>
            <a:ext cx="1018884" cy="974689"/>
          </a:xfrm>
          <a:prstGeom prst="rect">
            <a:avLst/>
          </a:prstGeom>
          <a:noFill/>
          <a:ln w="762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1" name="Picture 30" descr="A picture containing text&#10;&#10;Description automatically generated">
            <a:extLst>
              <a:ext uri="{FF2B5EF4-FFF2-40B4-BE49-F238E27FC236}">
                <a16:creationId xmlns:a16="http://schemas.microsoft.com/office/drawing/2014/main" id="{811860BD-7F79-4214-80E7-479FA7044C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8319" y="1586005"/>
            <a:ext cx="5579710" cy="5271995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C35FCC5B-9DB6-B0DA-5EBE-BD99779B6471}"/>
              </a:ext>
            </a:extLst>
          </p:cNvPr>
          <p:cNvSpPr txBox="1"/>
          <p:nvPr/>
        </p:nvSpPr>
        <p:spPr>
          <a:xfrm>
            <a:off x="276448" y="5169571"/>
            <a:ext cx="58937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/>
              <a:t>To understand the structures of the “open shell” nuclei north-east of </a:t>
            </a:r>
            <a:r>
              <a:rPr lang="en-US" sz="2400" baseline="30000" dirty="0"/>
              <a:t>208</a:t>
            </a:r>
            <a:r>
              <a:rPr lang="en-US" sz="2400" dirty="0"/>
              <a:t>Pb we have to understand completely the properties of the simplest 2-particle configurations above </a:t>
            </a:r>
            <a:r>
              <a:rPr lang="en-US" sz="2400" baseline="30000" dirty="0"/>
              <a:t>208</a:t>
            </a:r>
            <a:r>
              <a:rPr lang="en-US" sz="2400" dirty="0"/>
              <a:t>Pb.  </a:t>
            </a:r>
            <a:endParaRPr lang="en-150" sz="2400" dirty="0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10835EA3-3524-EABE-3C8E-87F4C5BBA004}"/>
              </a:ext>
            </a:extLst>
          </p:cNvPr>
          <p:cNvSpPr/>
          <p:nvPr/>
        </p:nvSpPr>
        <p:spPr>
          <a:xfrm>
            <a:off x="7652313" y="4849928"/>
            <a:ext cx="4055716" cy="761163"/>
          </a:xfrm>
          <a:prstGeom prst="ellipse">
            <a:avLst/>
          </a:pr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2041302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32" grpId="0"/>
      <p:bldP spid="3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1013B83-D2CF-4CD1-8586-B855D253DE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8534" y="61623"/>
            <a:ext cx="4945625" cy="195006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DBA8106-112F-441C-A3FE-6F8BCEB502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00FF"/>
                </a:solidFill>
              </a:rPr>
              <a:t>RIB production from ISOLDE and experimental details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A9E1C32-51B2-4156-9DCD-EDBD1E3EAE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8632" y="702453"/>
            <a:ext cx="9180050" cy="6073028"/>
          </a:xfrm>
        </p:spPr>
        <p:txBody>
          <a:bodyPr>
            <a:normAutofit fontScale="92500" lnSpcReduction="20000"/>
          </a:bodyPr>
          <a:lstStyle/>
          <a:p>
            <a:r>
              <a:rPr lang="en-US" sz="2000" b="1" baseline="30000" dirty="0">
                <a:solidFill>
                  <a:srgbClr val="00B050"/>
                </a:solidFill>
              </a:rPr>
              <a:t>210</a:t>
            </a:r>
            <a:r>
              <a:rPr lang="en-US" sz="2000" b="1" dirty="0">
                <a:solidFill>
                  <a:srgbClr val="00B050"/>
                </a:solidFill>
              </a:rPr>
              <a:t>Pb</a:t>
            </a:r>
            <a:r>
              <a:rPr lang="en-US" sz="2000" dirty="0"/>
              <a:t> – produced in </a:t>
            </a:r>
            <a:r>
              <a:rPr lang="en-US" sz="2000" dirty="0" err="1"/>
              <a:t>UC</a:t>
            </a:r>
            <a:r>
              <a:rPr lang="en-US" sz="2000" baseline="-25000" dirty="0" err="1"/>
              <a:t>x</a:t>
            </a:r>
            <a:r>
              <a:rPr lang="en-US" sz="2000" dirty="0"/>
              <a:t> target as a </a:t>
            </a:r>
            <a:r>
              <a:rPr lang="en-US" sz="2000" b="1" dirty="0">
                <a:solidFill>
                  <a:schemeClr val="accent1"/>
                </a:solidFill>
              </a:rPr>
              <a:t>daughter of </a:t>
            </a:r>
            <a:r>
              <a:rPr lang="en-US" sz="2000" b="1" baseline="30000" dirty="0">
                <a:solidFill>
                  <a:schemeClr val="accent1"/>
                </a:solidFill>
              </a:rPr>
              <a:t>230</a:t>
            </a:r>
            <a:r>
              <a:rPr lang="en-US" sz="2000" b="1" dirty="0">
                <a:solidFill>
                  <a:schemeClr val="accent1"/>
                </a:solidFill>
              </a:rPr>
              <a:t>U</a:t>
            </a:r>
            <a:r>
              <a:rPr lang="en-US" sz="2000" dirty="0"/>
              <a:t> (20.8 d) – not released </a:t>
            </a:r>
            <a:br>
              <a:rPr lang="en-US" sz="2000" dirty="0"/>
            </a:br>
            <a:r>
              <a:rPr lang="en-US" sz="2000" dirty="0"/>
              <a:t>during target irradiation</a:t>
            </a:r>
          </a:p>
          <a:p>
            <a:pPr lvl="1"/>
            <a:r>
              <a:rPr lang="en-US" sz="1600" dirty="0"/>
              <a:t>(conservative) in-target production estimate </a:t>
            </a:r>
            <a:r>
              <a:rPr lang="en-US" sz="1600" b="1" dirty="0">
                <a:solidFill>
                  <a:schemeClr val="accent1"/>
                </a:solidFill>
              </a:rPr>
              <a:t>~1x10</a:t>
            </a:r>
            <a:r>
              <a:rPr lang="en-US" sz="1600" b="1" baseline="30000" dirty="0">
                <a:solidFill>
                  <a:schemeClr val="accent1"/>
                </a:solidFill>
              </a:rPr>
              <a:t>7</a:t>
            </a:r>
            <a:r>
              <a:rPr lang="en-US" sz="1600" b="1" dirty="0">
                <a:solidFill>
                  <a:schemeClr val="accent1"/>
                </a:solidFill>
              </a:rPr>
              <a:t> p/µC</a:t>
            </a:r>
          </a:p>
          <a:p>
            <a:endParaRPr lang="en-US" sz="2000" baseline="30000" dirty="0">
              <a:solidFill>
                <a:srgbClr val="FF0000"/>
              </a:solidFill>
            </a:endParaRPr>
          </a:p>
          <a:p>
            <a:endParaRPr lang="en-US" sz="2000" baseline="30000" dirty="0">
              <a:solidFill>
                <a:srgbClr val="FF0000"/>
              </a:solidFill>
            </a:endParaRPr>
          </a:p>
          <a:p>
            <a:r>
              <a:rPr lang="en-US" sz="2000" baseline="30000" dirty="0">
                <a:solidFill>
                  <a:srgbClr val="FF0000"/>
                </a:solidFill>
              </a:rPr>
              <a:t>210</a:t>
            </a:r>
            <a:r>
              <a:rPr lang="en-US" sz="2000" dirty="0">
                <a:solidFill>
                  <a:srgbClr val="FF0000"/>
                </a:solidFill>
              </a:rPr>
              <a:t>Po</a:t>
            </a:r>
            <a:r>
              <a:rPr lang="en-US" sz="2000" dirty="0"/>
              <a:t> – considering only </a:t>
            </a:r>
            <a:r>
              <a:rPr lang="en-US" sz="2000" baseline="30000" dirty="0"/>
              <a:t>210</a:t>
            </a:r>
            <a:r>
              <a:rPr lang="en-US" sz="2000" dirty="0"/>
              <a:t>At decay (8.3h) – </a:t>
            </a:r>
            <a:r>
              <a:rPr lang="en-US" sz="2000" b="1" dirty="0">
                <a:solidFill>
                  <a:srgbClr val="FF0000"/>
                </a:solidFill>
              </a:rPr>
              <a:t>cold target irradiation</a:t>
            </a:r>
            <a:endParaRPr lang="en-US" sz="2000" baseline="-25000" dirty="0"/>
          </a:p>
          <a:p>
            <a:pPr lvl="1"/>
            <a:r>
              <a:rPr lang="en-US" sz="1600" dirty="0"/>
              <a:t>(conservative) in-target production estimate </a:t>
            </a:r>
            <a:r>
              <a:rPr lang="en-US" sz="1600" b="1" dirty="0">
                <a:solidFill>
                  <a:schemeClr val="accent1"/>
                </a:solidFill>
              </a:rPr>
              <a:t>~1x10</a:t>
            </a:r>
            <a:r>
              <a:rPr lang="en-US" sz="1600" b="1" baseline="30000" dirty="0">
                <a:solidFill>
                  <a:schemeClr val="accent1"/>
                </a:solidFill>
              </a:rPr>
              <a:t>8</a:t>
            </a:r>
            <a:r>
              <a:rPr lang="en-US" sz="1600" b="1" dirty="0">
                <a:solidFill>
                  <a:schemeClr val="accent1"/>
                </a:solidFill>
              </a:rPr>
              <a:t> p/µC</a:t>
            </a:r>
          </a:p>
          <a:p>
            <a:pPr lvl="1"/>
            <a:endParaRPr lang="en-US" sz="1600" b="1" baseline="-25000" dirty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en-US" sz="2000" dirty="0">
                <a:solidFill>
                  <a:schemeClr val="accent1"/>
                </a:solidFill>
              </a:rPr>
              <a:t>RILIS Ionization efficiencies, </a:t>
            </a:r>
            <a:r>
              <a:rPr lang="en-US" sz="2000" b="1" dirty="0">
                <a:solidFill>
                  <a:srgbClr val="FF0000"/>
                </a:solidFill>
              </a:rPr>
              <a:t>corrected </a:t>
            </a:r>
            <a:r>
              <a:rPr lang="en-US" sz="2000" dirty="0">
                <a:solidFill>
                  <a:schemeClr val="accent1"/>
                </a:solidFill>
              </a:rPr>
              <a:t>(</a:t>
            </a:r>
            <a:r>
              <a:rPr lang="en-US" sz="2000" i="1" dirty="0">
                <a:solidFill>
                  <a:schemeClr val="accent1"/>
                </a:solidFill>
              </a:rPr>
              <a:t>B. </a:t>
            </a:r>
            <a:r>
              <a:rPr lang="en-US" sz="2000" i="1" dirty="0" err="1">
                <a:solidFill>
                  <a:schemeClr val="accent1"/>
                </a:solidFill>
              </a:rPr>
              <a:t>Marsh,private</a:t>
            </a:r>
            <a:r>
              <a:rPr lang="en-US" sz="2000" i="1" dirty="0">
                <a:solidFill>
                  <a:schemeClr val="accent1"/>
                </a:solidFill>
              </a:rPr>
              <a:t> communication</a:t>
            </a:r>
            <a:r>
              <a:rPr lang="en-US" sz="2000" dirty="0">
                <a:solidFill>
                  <a:schemeClr val="accent1"/>
                </a:solidFill>
              </a:rPr>
              <a:t>):</a:t>
            </a:r>
          </a:p>
          <a:p>
            <a:pPr lvl="1"/>
            <a:r>
              <a:rPr lang="en-US" sz="1600" b="1" dirty="0">
                <a:solidFill>
                  <a:srgbClr val="0000FF"/>
                </a:solidFill>
              </a:rPr>
              <a:t>~5 % for Po</a:t>
            </a:r>
            <a:r>
              <a:rPr lang="en-US" sz="1600" dirty="0"/>
              <a:t> (</a:t>
            </a:r>
            <a:r>
              <a:rPr lang="en-US" sz="1600" i="1" dirty="0"/>
              <a:t>estimated</a:t>
            </a:r>
            <a:r>
              <a:rPr lang="en-US" sz="1600" dirty="0"/>
              <a:t>, no mass marker available) </a:t>
            </a:r>
          </a:p>
          <a:p>
            <a:pPr lvl="1"/>
            <a:r>
              <a:rPr lang="en-US" sz="1600" b="1" dirty="0">
                <a:solidFill>
                  <a:srgbClr val="0000FF"/>
                </a:solidFill>
              </a:rPr>
              <a:t>~25 % for Pb</a:t>
            </a:r>
            <a:r>
              <a:rPr lang="en-US" sz="1600" dirty="0"/>
              <a:t> (using the new ionization scheme)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0070C0"/>
                </a:solidFill>
              </a:rPr>
              <a:t>Charge breeding and low-energy transport</a:t>
            </a:r>
            <a:r>
              <a:rPr lang="en-US" sz="2000" dirty="0"/>
              <a:t> </a:t>
            </a:r>
            <a:r>
              <a:rPr lang="en-US" sz="2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(F. </a:t>
            </a:r>
            <a:r>
              <a:rPr lang="en-US" sz="20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Wenander</a:t>
            </a:r>
            <a:r>
              <a:rPr lang="en-US" sz="2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)</a:t>
            </a:r>
            <a:r>
              <a:rPr lang="en-US" sz="2000" dirty="0"/>
              <a:t> </a:t>
            </a:r>
            <a:r>
              <a:rPr lang="en-US" sz="2000" dirty="0">
                <a:sym typeface="Wingdings" panose="05000000000000000000" pitchFamily="2" charset="2"/>
              </a:rPr>
              <a:t> </a:t>
            </a:r>
            <a:r>
              <a:rPr lang="en-US" sz="2000" dirty="0"/>
              <a:t>~5%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>
                <a:solidFill>
                  <a:srgbClr val="0070C0"/>
                </a:solidFill>
              </a:rPr>
              <a:t>Post-acceleration</a:t>
            </a:r>
            <a:r>
              <a:rPr lang="en-US" sz="2000" dirty="0"/>
              <a:t> </a:t>
            </a:r>
            <a:r>
              <a:rPr lang="en-US" sz="2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(J.A. Rodriguez)</a:t>
            </a:r>
            <a:r>
              <a:rPr lang="en-US" sz="2000" dirty="0"/>
              <a:t> </a:t>
            </a:r>
            <a:r>
              <a:rPr lang="en-US" sz="2000" dirty="0">
                <a:sym typeface="Wingdings" panose="05000000000000000000" pitchFamily="2" charset="2"/>
              </a:rPr>
              <a:t> 75%</a:t>
            </a:r>
          </a:p>
          <a:p>
            <a:pPr marL="0" indent="0">
              <a:buNone/>
            </a:pPr>
            <a:endParaRPr lang="en-US" sz="20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sz="2000" dirty="0">
                <a:sym typeface="Wingdings" panose="05000000000000000000" pitchFamily="2" charset="2"/>
              </a:rPr>
              <a:t>Beam intensity on </a:t>
            </a:r>
            <a:r>
              <a:rPr lang="en-US" sz="2000" dirty="0" err="1">
                <a:sym typeface="Wingdings" panose="05000000000000000000" pitchFamily="2" charset="2"/>
              </a:rPr>
              <a:t>Miniball</a:t>
            </a:r>
            <a:r>
              <a:rPr lang="en-US" sz="2000" dirty="0">
                <a:sym typeface="Wingdings" panose="05000000000000000000" pitchFamily="2" charset="2"/>
              </a:rPr>
              <a:t> target – </a:t>
            </a:r>
            <a:r>
              <a:rPr lang="en-US" sz="2000" b="1" i="1" dirty="0">
                <a:solidFill>
                  <a:srgbClr val="FF0000"/>
                </a:solidFill>
                <a:sym typeface="Wingdings" panose="05000000000000000000" pitchFamily="2" charset="2"/>
              </a:rPr>
              <a:t>at least 2x10</a:t>
            </a:r>
            <a:r>
              <a:rPr lang="en-US" sz="2000" b="1" i="1" baseline="30000" dirty="0">
                <a:solidFill>
                  <a:srgbClr val="FF0000"/>
                </a:solidFill>
                <a:sym typeface="Wingdings" panose="05000000000000000000" pitchFamily="2" charset="2"/>
              </a:rPr>
              <a:t>5</a:t>
            </a:r>
            <a:r>
              <a:rPr lang="en-US" sz="2000" b="1" i="1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en-US" sz="2000" b="1" i="1" dirty="0" err="1">
                <a:solidFill>
                  <a:srgbClr val="FF0000"/>
                </a:solidFill>
                <a:sym typeface="Wingdings" panose="05000000000000000000" pitchFamily="2" charset="2"/>
              </a:rPr>
              <a:t>pps</a:t>
            </a:r>
            <a:r>
              <a:rPr lang="en-US" sz="2000" b="1" i="1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en-US" sz="2000" dirty="0">
                <a:sym typeface="Wingdings" panose="05000000000000000000" pitchFamily="2" charset="2"/>
              </a:rPr>
              <a:t>for 1 day of beam on target </a:t>
            </a:r>
          </a:p>
          <a:p>
            <a:pPr marL="0" indent="0">
              <a:buNone/>
            </a:pPr>
            <a:endParaRPr lang="en-US" sz="20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sz="2000" dirty="0">
                <a:sym typeface="Wingdings" panose="05000000000000000000" pitchFamily="2" charset="2"/>
              </a:rPr>
              <a:t>Considering all of the above efficiencies those intensities should be achievable after:</a:t>
            </a:r>
          </a:p>
          <a:p>
            <a:pPr marL="0" indent="0">
              <a:buNone/>
            </a:pPr>
            <a:r>
              <a:rPr lang="en-US" sz="2000" dirty="0">
                <a:sym typeface="Wingdings" panose="05000000000000000000" pitchFamily="2" charset="2"/>
              </a:rPr>
              <a:t>	- </a:t>
            </a:r>
            <a:r>
              <a:rPr lang="en-US" sz="2000" dirty="0">
                <a:solidFill>
                  <a:schemeClr val="accent5">
                    <a:lumMod val="75000"/>
                  </a:schemeClr>
                </a:solidFill>
                <a:sym typeface="Wingdings" panose="05000000000000000000" pitchFamily="2" charset="2"/>
              </a:rPr>
              <a:t>1 week irradiation of </a:t>
            </a:r>
            <a:r>
              <a:rPr lang="en-US" sz="2000" dirty="0" err="1">
                <a:solidFill>
                  <a:schemeClr val="accent5">
                    <a:lumMod val="75000"/>
                  </a:schemeClr>
                </a:solidFill>
                <a:sym typeface="Wingdings" panose="05000000000000000000" pitchFamily="2" charset="2"/>
              </a:rPr>
              <a:t>UCx</a:t>
            </a:r>
            <a:r>
              <a:rPr lang="en-US" sz="2000" dirty="0">
                <a:solidFill>
                  <a:schemeClr val="accent5">
                    <a:lumMod val="75000"/>
                  </a:schemeClr>
                </a:solidFill>
                <a:sym typeface="Wingdings" panose="05000000000000000000" pitchFamily="2" charset="2"/>
              </a:rPr>
              <a:t>  target (@ 1 µA) – in the </a:t>
            </a:r>
            <a:r>
              <a:rPr lang="en-US" sz="2000" baseline="30000" dirty="0">
                <a:solidFill>
                  <a:schemeClr val="accent5">
                    <a:lumMod val="75000"/>
                  </a:schemeClr>
                </a:solidFill>
                <a:sym typeface="Wingdings" panose="05000000000000000000" pitchFamily="2" charset="2"/>
              </a:rPr>
              <a:t>210</a:t>
            </a:r>
            <a:r>
              <a:rPr lang="en-US" sz="2000" dirty="0">
                <a:solidFill>
                  <a:schemeClr val="accent5">
                    <a:lumMod val="75000"/>
                  </a:schemeClr>
                </a:solidFill>
                <a:sym typeface="Wingdings" panose="05000000000000000000" pitchFamily="2" charset="2"/>
              </a:rPr>
              <a:t>Pb case</a:t>
            </a:r>
          </a:p>
          <a:p>
            <a:pPr marL="0" indent="0">
              <a:buNone/>
            </a:pPr>
            <a:r>
              <a:rPr lang="en-US" sz="2000" dirty="0">
                <a:sym typeface="Wingdings" panose="05000000000000000000" pitchFamily="2" charset="2"/>
              </a:rPr>
              <a:t>	- </a:t>
            </a:r>
            <a:r>
              <a:rPr lang="en-US" sz="2000" dirty="0">
                <a:solidFill>
                  <a:srgbClr val="FF0000"/>
                </a:solidFill>
                <a:sym typeface="Wingdings" panose="05000000000000000000" pitchFamily="2" charset="2"/>
              </a:rPr>
              <a:t>1.5 days of a cold target irradiation (@ 1 µA) – in the </a:t>
            </a:r>
            <a:r>
              <a:rPr lang="en-US" sz="2000" baseline="30000" dirty="0">
                <a:solidFill>
                  <a:srgbClr val="FF0000"/>
                </a:solidFill>
                <a:sym typeface="Wingdings" panose="05000000000000000000" pitchFamily="2" charset="2"/>
              </a:rPr>
              <a:t>210</a:t>
            </a:r>
            <a:r>
              <a:rPr lang="en-US" sz="2000" dirty="0">
                <a:solidFill>
                  <a:srgbClr val="FF0000"/>
                </a:solidFill>
                <a:sym typeface="Wingdings" panose="05000000000000000000" pitchFamily="2" charset="2"/>
              </a:rPr>
              <a:t>Po case</a:t>
            </a:r>
            <a:r>
              <a:rPr lang="en-US" sz="2000" dirty="0">
                <a:sym typeface="Wingdings" panose="05000000000000000000" pitchFamily="2" charset="2"/>
              </a:rPr>
              <a:t> </a:t>
            </a:r>
            <a:endParaRPr lang="en-US" sz="16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sz="20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FD08BBC-9D87-44F8-B104-0966A1D819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1612" y="1418435"/>
            <a:ext cx="1589961" cy="1583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0861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2B2352-646B-4A2F-8107-4FF97154B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Coulomb excitation using </a:t>
            </a:r>
            <a:r>
              <a:rPr lang="en-US" dirty="0" err="1"/>
              <a:t>Miniball</a:t>
            </a:r>
            <a:r>
              <a:rPr lang="en-US" dirty="0"/>
              <a:t> @ 4.5 MeV/u </a:t>
            </a:r>
          </a:p>
        </p:txBody>
      </p:sp>
      <p:pic>
        <p:nvPicPr>
          <p:cNvPr id="4" name="Picture 2" descr="Po210_Pb210_kinematics">
            <a:extLst>
              <a:ext uri="{FF2B5EF4-FFF2-40B4-BE49-F238E27FC236}">
                <a16:creationId xmlns:a16="http://schemas.microsoft.com/office/drawing/2014/main" id="{5794408B-0274-4C0E-A6A6-BE97DACAD0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9202" y="1669948"/>
            <a:ext cx="4326678" cy="3059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EF93051-6901-41D4-9C45-C7BEA8D8629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686" r="10842"/>
          <a:stretch/>
        </p:blipFill>
        <p:spPr>
          <a:xfrm>
            <a:off x="8842799" y="108556"/>
            <a:ext cx="3228223" cy="270534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445C734-F1A4-4D3E-960A-9DF7E45B2DD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395"/>
            <a:ext cx="1175573" cy="117557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C25CD63-3094-433C-9B4B-B614BAEF1087}"/>
              </a:ext>
            </a:extLst>
          </p:cNvPr>
          <p:cNvSpPr txBox="1"/>
          <p:nvPr/>
        </p:nvSpPr>
        <p:spPr>
          <a:xfrm>
            <a:off x="1343321" y="683440"/>
            <a:ext cx="550836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0000FF"/>
                </a:solidFill>
              </a:rPr>
              <a:t>Heavy beam</a:t>
            </a:r>
            <a:r>
              <a:rPr lang="en-US" sz="2400" dirty="0"/>
              <a:t> (</a:t>
            </a:r>
            <a:r>
              <a:rPr lang="en-US" sz="2400" baseline="30000" dirty="0"/>
              <a:t>210</a:t>
            </a:r>
            <a:r>
              <a:rPr lang="en-US" sz="2400" dirty="0"/>
              <a:t>Po/</a:t>
            </a:r>
            <a:r>
              <a:rPr lang="en-US" sz="2400" baseline="30000" dirty="0"/>
              <a:t>210</a:t>
            </a:r>
            <a:r>
              <a:rPr lang="en-US" sz="2400" dirty="0"/>
              <a:t>Pb) @ 4.5 MeV 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5">
                    <a:lumMod val="75000"/>
                  </a:schemeClr>
                </a:solidFill>
              </a:rPr>
              <a:t>Light target</a:t>
            </a:r>
            <a:r>
              <a:rPr lang="en-US" sz="2400" dirty="0"/>
              <a:t> – </a:t>
            </a:r>
            <a:r>
              <a:rPr lang="en-US" sz="2400" baseline="30000" dirty="0"/>
              <a:t>58</a:t>
            </a:r>
            <a:r>
              <a:rPr lang="en-US" sz="2400" dirty="0"/>
              <a:t>Ni of 2 mg/cm</a:t>
            </a:r>
            <a:r>
              <a:rPr lang="en-US" sz="2400" baseline="30000" dirty="0"/>
              <a:t>2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A142835-2033-4028-AC10-EBC71C14C53B}"/>
              </a:ext>
            </a:extLst>
          </p:cNvPr>
          <p:cNvSpPr/>
          <p:nvPr/>
        </p:nvSpPr>
        <p:spPr>
          <a:xfrm>
            <a:off x="1082636" y="5214102"/>
            <a:ext cx="855155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b="1" i="1" dirty="0">
                <a:solidFill>
                  <a:srgbClr val="0000FF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912</a:t>
            </a:r>
            <a:r>
              <a:rPr lang="en-GB" sz="2000" b="1" i="1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b="1" i="1" dirty="0">
                <a:latin typeface="Symbol" panose="05050102010706020507" pitchFamily="18" charset="2"/>
                <a:ea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GB" sz="2000" b="1" i="1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‘s per day</a:t>
            </a:r>
            <a:r>
              <a:rPr lang="en-GB" sz="2000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in the 2</a:t>
            </a:r>
            <a:r>
              <a:rPr lang="en-GB" sz="2000" baseline="30000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GB" sz="2000" baseline="-25000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sz="2000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→ 0</a:t>
            </a:r>
            <a:r>
              <a:rPr lang="en-GB" sz="2000" baseline="30000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GB" sz="2000" baseline="-25000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sz="2000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en-GB" sz="2000" b="1" baseline="30000" dirty="0">
                <a:solidFill>
                  <a:srgbClr val="0000FF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210</a:t>
            </a:r>
            <a:r>
              <a:rPr lang="en-GB" sz="2000" b="1" dirty="0">
                <a:solidFill>
                  <a:srgbClr val="0000FF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</a:t>
            </a:r>
            <a:r>
              <a:rPr lang="en-GB" sz="2000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(3% statistical uncertainty).</a:t>
            </a:r>
            <a:endParaRPr lang="en-US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b="1" i="1" dirty="0">
                <a:solidFill>
                  <a:srgbClr val="C0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2352</a:t>
            </a:r>
            <a:r>
              <a:rPr lang="en-GB" sz="2000" b="1" i="1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b="1" i="1" dirty="0">
                <a:latin typeface="Symbol" panose="05050102010706020507" pitchFamily="18" charset="2"/>
                <a:ea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GB" sz="2000" b="1" i="1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‘s per day</a:t>
            </a:r>
            <a:r>
              <a:rPr lang="en-GB" sz="2000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in the 2</a:t>
            </a:r>
            <a:r>
              <a:rPr lang="en-GB" sz="2000" baseline="30000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GB" sz="2000" baseline="-25000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sz="2000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→ 0</a:t>
            </a:r>
            <a:r>
              <a:rPr lang="en-GB" sz="2000" baseline="30000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GB" sz="2000" baseline="-25000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sz="2000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en-GB" sz="2000" b="1" baseline="30000" dirty="0">
                <a:solidFill>
                  <a:srgbClr val="C0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210</a:t>
            </a:r>
            <a:r>
              <a:rPr lang="en-GB" sz="2000" b="1" dirty="0">
                <a:solidFill>
                  <a:srgbClr val="C0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Pb</a:t>
            </a:r>
            <a:r>
              <a:rPr lang="en-GB" sz="2000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(2% statistical uncertainty).</a:t>
            </a:r>
            <a:endParaRPr lang="en-US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b="1" i="1" dirty="0">
                <a:solidFill>
                  <a:srgbClr val="C0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55</a:t>
            </a:r>
            <a:r>
              <a:rPr lang="en-GB" sz="2000" b="1" i="1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b="1" i="1" dirty="0">
                <a:latin typeface="Symbol" panose="05050102010706020507" pitchFamily="18" charset="2"/>
                <a:ea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GB" sz="2000" b="1" i="1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‘s per day</a:t>
            </a:r>
            <a:r>
              <a:rPr lang="en-GB" sz="2000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in the 4</a:t>
            </a:r>
            <a:r>
              <a:rPr lang="en-GB" sz="2000" baseline="30000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GB" sz="2000" baseline="-25000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sz="2000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→ 2</a:t>
            </a:r>
            <a:r>
              <a:rPr lang="en-GB" sz="2000" baseline="30000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GB" sz="2000" baseline="-25000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sz="2000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en-GB" sz="2000" b="1" baseline="30000" dirty="0">
                <a:solidFill>
                  <a:srgbClr val="C0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210</a:t>
            </a:r>
            <a:r>
              <a:rPr lang="en-GB" sz="2000" b="1" dirty="0">
                <a:solidFill>
                  <a:srgbClr val="C0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Pb</a:t>
            </a:r>
            <a:r>
              <a:rPr lang="en-GB" sz="2000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(13% statistical uncertainty).</a:t>
            </a:r>
            <a:endParaRPr lang="en-US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2BC432D-B142-44F1-969A-9CFB0F3D1338}"/>
              </a:ext>
            </a:extLst>
          </p:cNvPr>
          <p:cNvSpPr txBox="1"/>
          <p:nvPr/>
        </p:nvSpPr>
        <p:spPr>
          <a:xfrm>
            <a:off x="838200" y="2856320"/>
            <a:ext cx="22508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>
                <a:solidFill>
                  <a:schemeClr val="accent6"/>
                </a:solidFill>
              </a:rPr>
              <a:t>Kinematics </a:t>
            </a:r>
            <a:r>
              <a:rPr lang="en-US" sz="2800" b="1" i="1" dirty="0">
                <a:solidFill>
                  <a:schemeClr val="accent6"/>
                </a:solidFill>
                <a:sym typeface="Wingdings" panose="05000000000000000000" pitchFamily="2" charset="2"/>
              </a:rPr>
              <a:t></a:t>
            </a:r>
            <a:endParaRPr lang="en-US" sz="2800" b="1" i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76477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F324A5-D5B5-4D68-B166-74B5017584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>
                <a:solidFill>
                  <a:srgbClr val="0000FF"/>
                </a:solidFill>
              </a:rPr>
              <a:t>Beam-time request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42CD1F3-ABFD-421C-96D0-8898170ED2EF}"/>
              </a:ext>
            </a:extLst>
          </p:cNvPr>
          <p:cNvSpPr/>
          <p:nvPr/>
        </p:nvSpPr>
        <p:spPr>
          <a:xfrm>
            <a:off x="1197014" y="1551441"/>
            <a:ext cx="9568395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GB" sz="2400" b="1" dirty="0"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Summary of requested shifts (modified):</a:t>
            </a:r>
            <a:endParaRPr lang="en-US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Bef>
                <a:spcPts val="600"/>
              </a:spcBef>
              <a:spcAft>
                <a:spcPts val="600"/>
              </a:spcAft>
              <a:buFont typeface="Cambria" panose="02040503050406030204" pitchFamily="18" charset="0"/>
              <a:buChar char="-"/>
            </a:pPr>
            <a:r>
              <a:rPr lang="en-GB" sz="2000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 shifts (1 day) with </a:t>
            </a:r>
            <a:r>
              <a:rPr lang="en-GB" sz="2000" dirty="0">
                <a:solidFill>
                  <a:srgbClr val="FF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2x10</a:t>
            </a:r>
            <a:r>
              <a:rPr lang="en-GB" sz="2000" baseline="30000" dirty="0">
                <a:solidFill>
                  <a:srgbClr val="FF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GB" sz="2000" dirty="0">
                <a:solidFill>
                  <a:srgbClr val="FF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solidFill>
                  <a:srgbClr val="FF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pps</a:t>
            </a:r>
            <a:r>
              <a:rPr lang="en-GB" sz="2000" dirty="0">
                <a:solidFill>
                  <a:srgbClr val="FF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baseline="30000" dirty="0">
                <a:solidFill>
                  <a:srgbClr val="FF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210</a:t>
            </a:r>
            <a:r>
              <a:rPr lang="en-GB" sz="2000" dirty="0">
                <a:solidFill>
                  <a:srgbClr val="FF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</a:t>
            </a:r>
            <a:r>
              <a:rPr lang="en-GB" sz="2000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beam at 4.5 MeV/u on a </a:t>
            </a:r>
            <a:r>
              <a:rPr lang="en-GB" sz="2000" baseline="30000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58</a:t>
            </a:r>
            <a:r>
              <a:rPr lang="en-GB" sz="2000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Ni target;</a:t>
            </a:r>
          </a:p>
          <a:p>
            <a:pPr marL="800100" lvl="1" indent="-342900" algn="just">
              <a:spcBef>
                <a:spcPts val="600"/>
              </a:spcBef>
              <a:spcAft>
                <a:spcPts val="600"/>
              </a:spcAft>
              <a:buFont typeface="Cambria" panose="02040503050406030204" pitchFamily="18" charset="0"/>
              <a:buChar char="-"/>
            </a:pP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from a </a:t>
            </a:r>
            <a:r>
              <a:rPr lang="en-US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“cold irradiated” </a:t>
            </a:r>
            <a:r>
              <a:rPr lang="en-US" dirty="0" err="1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UC</a:t>
            </a:r>
            <a:r>
              <a:rPr lang="en-US" baseline="-25000" dirty="0" err="1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x</a:t>
            </a:r>
            <a:r>
              <a:rPr lang="en-US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target </a:t>
            </a:r>
          </a:p>
          <a:p>
            <a:pPr marL="800100" lvl="1" indent="-342900" algn="just">
              <a:spcBef>
                <a:spcPts val="600"/>
              </a:spcBef>
              <a:spcAft>
                <a:spcPts val="600"/>
              </a:spcAft>
              <a:buFont typeface="Cambria" panose="02040503050406030204" pitchFamily="18" charset="0"/>
              <a:buChar char="-"/>
            </a:pP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 total of </a:t>
            </a:r>
            <a:r>
              <a:rPr lang="en-US" b="1" dirty="0">
                <a:solidFill>
                  <a:srgbClr val="FF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10</a:t>
            </a:r>
            <a:r>
              <a:rPr lang="en-US" b="1" baseline="30000" dirty="0">
                <a:solidFill>
                  <a:srgbClr val="FF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10</a:t>
            </a:r>
            <a:r>
              <a:rPr lang="en-US" b="1" dirty="0">
                <a:solidFill>
                  <a:srgbClr val="FF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b="1" baseline="30000" dirty="0">
                <a:solidFill>
                  <a:srgbClr val="FF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210</a:t>
            </a:r>
            <a:r>
              <a:rPr lang="en-US" b="1" dirty="0">
                <a:solidFill>
                  <a:srgbClr val="FF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Po ions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@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Miniball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target </a:t>
            </a:r>
          </a:p>
          <a:p>
            <a:pPr marL="342900" lvl="0" indent="-342900" algn="just">
              <a:spcBef>
                <a:spcPts val="600"/>
              </a:spcBef>
              <a:spcAft>
                <a:spcPts val="600"/>
              </a:spcAft>
              <a:buFont typeface="Cambria" panose="02040503050406030204" pitchFamily="18" charset="0"/>
              <a:buChar char="-"/>
            </a:pPr>
            <a:r>
              <a:rPr lang="en-GB" sz="2000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 shifts (1 day) with </a:t>
            </a:r>
            <a:r>
              <a:rPr lang="en-GB" sz="2000" dirty="0">
                <a:solidFill>
                  <a:srgbClr val="0000FF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2x10</a:t>
            </a:r>
            <a:r>
              <a:rPr lang="en-GB" sz="2000" baseline="30000" dirty="0">
                <a:solidFill>
                  <a:srgbClr val="0000FF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GB" sz="2000" dirty="0">
                <a:solidFill>
                  <a:srgbClr val="0000FF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solidFill>
                  <a:srgbClr val="0000FF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pps</a:t>
            </a:r>
            <a:r>
              <a:rPr lang="en-GB" sz="2000" dirty="0">
                <a:solidFill>
                  <a:srgbClr val="0000FF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baseline="30000" dirty="0">
                <a:solidFill>
                  <a:srgbClr val="0000FF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210</a:t>
            </a:r>
            <a:r>
              <a:rPr lang="en-GB" sz="2000" dirty="0">
                <a:solidFill>
                  <a:srgbClr val="0000FF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Pb</a:t>
            </a:r>
            <a:r>
              <a:rPr lang="en-GB" sz="2000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beam at 4.5 MeV/u on a</a:t>
            </a:r>
            <a:r>
              <a:rPr lang="en-GB" sz="2000" baseline="30000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58</a:t>
            </a:r>
            <a:r>
              <a:rPr lang="en-GB" sz="2000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Ni target</a:t>
            </a:r>
          </a:p>
          <a:p>
            <a:pPr marL="800100" lvl="1" indent="-342900" algn="just">
              <a:spcBef>
                <a:spcPts val="600"/>
              </a:spcBef>
              <a:spcAft>
                <a:spcPts val="600"/>
              </a:spcAft>
              <a:buFont typeface="Cambria" panose="02040503050406030204" pitchFamily="18" charset="0"/>
              <a:buChar char="-"/>
            </a:pPr>
            <a:r>
              <a:rPr lang="en-GB" dirty="0"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from (any) </a:t>
            </a:r>
            <a:r>
              <a:rPr lang="en-GB" dirty="0">
                <a:solidFill>
                  <a:schemeClr val="accent1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already used </a:t>
            </a:r>
            <a:r>
              <a:rPr lang="en-GB" dirty="0" err="1">
                <a:solidFill>
                  <a:schemeClr val="accent1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UC</a:t>
            </a:r>
            <a:r>
              <a:rPr lang="en-GB" baseline="-25000" dirty="0" err="1">
                <a:solidFill>
                  <a:schemeClr val="accent1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GB" dirty="0">
                <a:solidFill>
                  <a:schemeClr val="accent1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(RILIS) target</a:t>
            </a:r>
            <a:endParaRPr lang="en-US" dirty="0">
              <a:solidFill>
                <a:schemeClr val="accent1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Bef>
                <a:spcPts val="600"/>
              </a:spcBef>
              <a:spcAft>
                <a:spcPts val="600"/>
              </a:spcAft>
              <a:buFont typeface="Cambria" panose="02040503050406030204" pitchFamily="18" charset="0"/>
              <a:buChar char="-"/>
            </a:pPr>
            <a:r>
              <a:rPr lang="en-GB" sz="2000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 x 1 shift for tuning/calibrations </a:t>
            </a:r>
            <a:r>
              <a:rPr lang="en-US" sz="2000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with beam (at lower beam intensity)</a:t>
            </a:r>
          </a:p>
          <a:p>
            <a:pPr lvl="1" algn="just">
              <a:spcBef>
                <a:spcPts val="600"/>
              </a:spcBef>
              <a:spcAft>
                <a:spcPts val="600"/>
              </a:spcAft>
            </a:pPr>
            <a:r>
              <a:rPr lang="en-US" sz="2000" b="1" dirty="0">
                <a:solidFill>
                  <a:srgbClr val="0000FF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A total of 8 shi</a:t>
            </a:r>
            <a:r>
              <a:rPr lang="en-US" sz="2000" b="1" dirty="0">
                <a:solidFill>
                  <a:srgbClr val="0000FF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fts </a:t>
            </a:r>
            <a:r>
              <a:rPr lang="en-US" sz="2000" b="1" i="1" dirty="0">
                <a:solidFill>
                  <a:srgbClr val="00B05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(without protons)</a:t>
            </a:r>
            <a:r>
              <a:rPr lang="en-US" sz="2000" b="1" dirty="0">
                <a:solidFill>
                  <a:srgbClr val="0000FF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requested</a:t>
            </a:r>
            <a:endParaRPr lang="en-US" sz="2000" b="1" dirty="0">
              <a:solidFill>
                <a:srgbClr val="0000FF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18958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3175</TotalTime>
  <Words>1588</Words>
  <Application>Microsoft Office PowerPoint</Application>
  <PresentationFormat>Widescreen</PresentationFormat>
  <Paragraphs>138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Arial</vt:lpstr>
      <vt:lpstr>Calibri</vt:lpstr>
      <vt:lpstr>Calibri Light</vt:lpstr>
      <vt:lpstr>Cambria</vt:lpstr>
      <vt:lpstr>Symbol</vt:lpstr>
      <vt:lpstr>Times New Roman</vt:lpstr>
      <vt:lpstr>Wingdings</vt:lpstr>
      <vt:lpstr>Office Theme</vt:lpstr>
      <vt:lpstr>Transition probabilities of low-lying excited states in 210Po and 210Pb</vt:lpstr>
      <vt:lpstr>How magic are the doubly magic nuclei?</vt:lpstr>
      <vt:lpstr>Properties of the 2-particle configurations above 208Pb</vt:lpstr>
      <vt:lpstr>Properties of the 2 – particle configurations above 208Pb Shell model calculations</vt:lpstr>
      <vt:lpstr>Properties of the 2 – particle configurations above 208Pb?</vt:lpstr>
      <vt:lpstr>Properties of the 2 – particle configurations above 208Pb?</vt:lpstr>
      <vt:lpstr>RIB production from ISOLDE and experimental details</vt:lpstr>
      <vt:lpstr>Coulomb excitation using Miniball @ 4.5 MeV/u </vt:lpstr>
      <vt:lpstr>Beam-time request</vt:lpstr>
      <vt:lpstr>PowerPoint Presentation</vt:lpstr>
      <vt:lpstr>Yield estimates, Thierry Stora and Simon Stegemann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Transition probabilities of low-lying excited states in 210Po and 210Pb</dc:title>
  <dc:creator>Georgi Georgiev</dc:creator>
  <cp:lastModifiedBy>Georgi Georgiev</cp:lastModifiedBy>
  <cp:revision>57</cp:revision>
  <dcterms:created xsi:type="dcterms:W3CDTF">2022-10-28T14:42:06Z</dcterms:created>
  <dcterms:modified xsi:type="dcterms:W3CDTF">2022-11-08T09:47:44Z</dcterms:modified>
</cp:coreProperties>
</file>