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8" r:id="rId2"/>
    <p:sldId id="257" r:id="rId3"/>
    <p:sldId id="269" r:id="rId4"/>
    <p:sldId id="27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16"/>
  </p:normalViewPr>
  <p:slideViewPr>
    <p:cSldViewPr snapToGrid="0" snapToObjects="1">
      <p:cViewPr varScale="1">
        <p:scale>
          <a:sx n="103" d="100"/>
          <a:sy n="103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2184" y="2130425"/>
            <a:ext cx="7013448" cy="1470025"/>
          </a:xfrm>
        </p:spPr>
        <p:txBody>
          <a:bodyPr/>
          <a:lstStyle>
            <a:lvl1pPr algn="ctr">
              <a:defRPr sz="44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8508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493FC-ADBE-45C3-B83A-A0F6D63565EE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9A2E1-11B2-4776-BC90-E912AF5419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4444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3F9D5-8E7B-40F9-AA38-691F47C1FEC4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25F74-00BB-474B-80CD-697A82554E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368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9848"/>
            <a:ext cx="2057400" cy="505631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5024" y="1069848"/>
            <a:ext cx="5141976" cy="505631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49F10-F8F3-4004-9C90-0800C365A59F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B116C-E47A-49CF-B7F1-EA29B041B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4765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53F86-4C75-4B98-BD16-550C34AECFE1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0D8FE-5E8A-41F2-9AF1-7B64EE27B0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8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4406900"/>
            <a:ext cx="712311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599" y="2906713"/>
            <a:ext cx="71231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C6911-D412-44EF-9E44-9545CE5FAE49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BA407-727B-4177-B7A2-3DA0179D55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777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7320" y="2221992"/>
            <a:ext cx="3528000" cy="39041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6360" y="2221992"/>
            <a:ext cx="3528000" cy="39041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1783-1EAC-4261-9BAE-337FBDF01730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4F9F7-440A-4462-AAE7-CB6A121D2E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791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7320" y="2193481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17320" y="2871216"/>
            <a:ext cx="3528000" cy="324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57089" y="2193798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57089" y="2871215"/>
            <a:ext cx="3528000" cy="324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468CD-0516-494C-B443-8D5EAB7A9E54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A0014-0405-4DA9-9E54-756462DA97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63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B6207-4814-4F32-BC30-32FB093B801D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81698-6B3E-4C9A-80DB-423FFC0B39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701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6F86E-D36E-4C72-9948-B306CE6F1620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87750-A9E6-4A51-AF25-057F1055C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3393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0" y="1069848"/>
            <a:ext cx="3008313" cy="11051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008" y="1069848"/>
            <a:ext cx="4050792" cy="50563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8760" y="2203704"/>
            <a:ext cx="3008313" cy="392245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CF836-E007-4608-8830-61605C63DE62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7D442-9C41-4D12-B85D-92D692A803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0579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944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68944" y="1179575"/>
            <a:ext cx="5486400" cy="354799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68944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22C9C-6B84-4D74-B21B-F3464D5A2768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133DA-4F6F-4080-8F2A-0E61FBB279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776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17638" y="977900"/>
            <a:ext cx="72691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17638" y="2166938"/>
            <a:ext cx="7269162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E167DAE-4878-4EFB-8D78-5CA3922A89F9}" type="datetimeFigureOut">
              <a:rPr lang="en-US" altLang="en-US"/>
              <a:pPr>
                <a:defRPr/>
              </a:pPr>
              <a:t>11/7/22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110F8DB-28BE-4E51-96AA-E026B2BD52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782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43AAEC4-EE39-2512-818A-FE2D86CBC4DA}"/>
              </a:ext>
            </a:extLst>
          </p:cNvPr>
          <p:cNvSpPr txBox="1">
            <a:spLocks/>
          </p:cNvSpPr>
          <p:nvPr/>
        </p:nvSpPr>
        <p:spPr bwMode="auto">
          <a:xfrm>
            <a:off x="1424397" y="4473918"/>
            <a:ext cx="7446952" cy="113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200" b="1" dirty="0"/>
              <a:t>Silicon strip detector test for </a:t>
            </a:r>
            <a:r>
              <a:rPr lang="en-US" sz="2200" b="1" baseline="30000" dirty="0"/>
              <a:t>26</a:t>
            </a:r>
            <a:r>
              <a:rPr lang="en-US" sz="2200" b="1" dirty="0"/>
              <a:t>Al(n, p) and </a:t>
            </a:r>
            <a:r>
              <a:rPr lang="en-US" sz="2200" b="1" baseline="30000" dirty="0"/>
              <a:t>26</a:t>
            </a:r>
            <a:r>
              <a:rPr lang="en-US" sz="2200" b="1" dirty="0"/>
              <a:t>Al(n, </a:t>
            </a:r>
            <a:r>
              <a:rPr lang="el-GR" sz="2200" b="1" dirty="0"/>
              <a:t>α)</a:t>
            </a:r>
            <a:r>
              <a:rPr lang="en-US" sz="2200" b="1" dirty="0"/>
              <a:t>  measurements at neutron energies above 150 keV, relevant for </a:t>
            </a:r>
            <a:r>
              <a:rPr lang="en-US" sz="2200" b="1" baseline="30000" dirty="0"/>
              <a:t>26</a:t>
            </a:r>
            <a:r>
              <a:rPr lang="en-US" sz="2200" b="1" dirty="0"/>
              <a:t>Al production in massive stars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5AF711A-A21A-FF3A-508B-31B41DB654DB}"/>
              </a:ext>
            </a:extLst>
          </p:cNvPr>
          <p:cNvSpPr txBox="1">
            <a:spLocks/>
          </p:cNvSpPr>
          <p:nvPr/>
        </p:nvSpPr>
        <p:spPr bwMode="auto">
          <a:xfrm>
            <a:off x="1530792" y="5672511"/>
            <a:ext cx="7055067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i="1" kern="1200" dirty="0">
                <a:effectLst/>
                <a:latin typeface="+mn-lt"/>
                <a:ea typeface="MS PGothic" pitchFamily="34" charset="-128"/>
                <a:cs typeface="+mn-cs"/>
              </a:rPr>
              <a:t>Claudia Lederer-Woods, Peter Black, Thomas </a:t>
            </a:r>
            <a:r>
              <a:rPr lang="en-GB" sz="1400" i="1" kern="1200" dirty="0" err="1">
                <a:effectLst/>
                <a:latin typeface="+mn-lt"/>
                <a:ea typeface="MS PGothic" pitchFamily="34" charset="-128"/>
                <a:cs typeface="+mn-cs"/>
              </a:rPr>
              <a:t>Davinson</a:t>
            </a:r>
            <a:r>
              <a:rPr lang="en-GB" sz="1400" i="1" kern="1200" dirty="0">
                <a:effectLst/>
                <a:latin typeface="+mn-lt"/>
                <a:ea typeface="MS PGothic" pitchFamily="34" charset="-128"/>
                <a:cs typeface="+mn-cs"/>
              </a:rPr>
              <a:t>, Nikolay </a:t>
            </a:r>
            <a:r>
              <a:rPr lang="en-GB" sz="1400" i="1" kern="1200" dirty="0" err="1">
                <a:effectLst/>
                <a:latin typeface="+mn-lt"/>
                <a:ea typeface="MS PGothic" pitchFamily="34" charset="-128"/>
                <a:cs typeface="+mn-cs"/>
              </a:rPr>
              <a:t>Sosnin</a:t>
            </a:r>
            <a:r>
              <a:rPr lang="en-GB" sz="1400" i="1" kern="1200" dirty="0">
                <a:effectLst/>
                <a:latin typeface="+mn-lt"/>
                <a:ea typeface="MS PGothic" pitchFamily="34" charset="-128"/>
                <a:cs typeface="+mn-cs"/>
              </a:rPr>
              <a:t>, Philip J</a:t>
            </a:r>
            <a:r>
              <a:rPr lang="en-GB" sz="1400" kern="1200" dirty="0">
                <a:latin typeface="+mn-lt"/>
                <a:ea typeface="MS PGothic" pitchFamily="34" charset="-128"/>
                <a:cs typeface="+mn-cs"/>
              </a:rPr>
              <a:t> </a:t>
            </a:r>
            <a:r>
              <a:rPr lang="en-GB" sz="1400" i="1" kern="1200" dirty="0">
                <a:effectLst/>
                <a:latin typeface="+mn-lt"/>
                <a:ea typeface="MS PGothic" pitchFamily="34" charset="-128"/>
                <a:cs typeface="+mn-cs"/>
              </a:rPr>
              <a:t>Woods, and the </a:t>
            </a:r>
            <a:r>
              <a:rPr lang="en-GB" sz="1400" i="1" kern="1200" dirty="0" err="1">
                <a:effectLst/>
                <a:latin typeface="+mn-lt"/>
                <a:ea typeface="MS PGothic" pitchFamily="34" charset="-128"/>
                <a:cs typeface="+mn-cs"/>
              </a:rPr>
              <a:t>n_TOF</a:t>
            </a:r>
            <a:r>
              <a:rPr lang="en-GB" sz="1400" i="1" kern="1200" dirty="0">
                <a:effectLst/>
                <a:latin typeface="+mn-lt"/>
                <a:ea typeface="MS PGothic" pitchFamily="34" charset="-128"/>
                <a:cs typeface="+mn-cs"/>
              </a:rPr>
              <a:t> Collaboration</a:t>
            </a:r>
            <a:endParaRPr lang="en-GB" sz="1400" kern="1200" dirty="0">
              <a:effectLst/>
              <a:latin typeface="+mn-lt"/>
              <a:ea typeface="MS PGothic" pitchFamily="34" charset="-128"/>
              <a:cs typeface="+mn-cs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4B6C60B-4A95-B2CA-FEB2-0861C7BF8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317" y="998559"/>
            <a:ext cx="5106390" cy="304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E12697C-08EF-AAFF-6120-ABF41EF45A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39" y="998559"/>
            <a:ext cx="1471007" cy="9382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33D989-DC1A-9C16-B229-3731000F412B}"/>
              </a:ext>
            </a:extLst>
          </p:cNvPr>
          <p:cNvSpPr txBox="1"/>
          <p:nvPr/>
        </p:nvSpPr>
        <p:spPr>
          <a:xfrm>
            <a:off x="1558633" y="4126273"/>
            <a:ext cx="51063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effectLst/>
                <a:latin typeface="Helvetica" pitchFamily="2" charset="0"/>
              </a:rPr>
              <a:t>CERN-INTC-2022-035 / INTC-P-406-ADD-1</a:t>
            </a:r>
            <a:endParaRPr lang="en-GB" sz="1600" dirty="0">
              <a:effectLst/>
              <a:latin typeface="Helvetica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0D7D-0EEF-BA4A-B100-4F6ACDEF8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6232" y="0"/>
            <a:ext cx="4117946" cy="865982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bg1"/>
                </a:solidFill>
                <a:cs typeface="Arial" panose="020B0604020202020204" pitchFamily="34" charset="0"/>
              </a:rPr>
              <a:t>Cosmic </a:t>
            </a:r>
            <a:r>
              <a:rPr lang="el-GR" sz="3000" b="1" dirty="0">
                <a:solidFill>
                  <a:schemeClr val="bg1"/>
                </a:solidFill>
                <a:cs typeface="Arial" panose="020B0604020202020204" pitchFamily="34" charset="0"/>
              </a:rPr>
              <a:t>γ</a:t>
            </a:r>
            <a:r>
              <a:rPr lang="en-US" sz="3000" b="1" dirty="0">
                <a:solidFill>
                  <a:schemeClr val="bg1"/>
                </a:solidFill>
                <a:cs typeface="Arial" panose="020B0604020202020204" pitchFamily="34" charset="0"/>
              </a:rPr>
              <a:t>-ray emitter</a:t>
            </a:r>
          </a:p>
        </p:txBody>
      </p:sp>
      <p:pic>
        <p:nvPicPr>
          <p:cNvPr id="2050" name="Picture 2" descr="Integral: gamma-ray observatory">
            <a:extLst>
              <a:ext uri="{FF2B5EF4-FFF2-40B4-BE49-F238E27FC236}">
                <a16:creationId xmlns:a16="http://schemas.microsoft.com/office/drawing/2014/main" id="{CAA03CDB-F0E9-78C7-003F-BFCA3B604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707" y="1056905"/>
            <a:ext cx="2739240" cy="205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377C98-FC1E-414C-8077-9EBA5F28C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006" y="2850840"/>
            <a:ext cx="4551042" cy="271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981164B-9917-E513-3CF6-430F5A766805}"/>
              </a:ext>
            </a:extLst>
          </p:cNvPr>
          <p:cNvSpPr/>
          <p:nvPr/>
        </p:nvSpPr>
        <p:spPr>
          <a:xfrm>
            <a:off x="1210457" y="5564874"/>
            <a:ext cx="7736492" cy="96949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l">
              <a:buSzPct val="75000"/>
              <a:defRPr sz="1800"/>
            </a:pPr>
            <a:r>
              <a:rPr lang="en-GB" sz="1900" dirty="0">
                <a:latin typeface="Helvetica"/>
                <a:ea typeface="+mj-ea"/>
                <a:cs typeface="+mj-cs"/>
                <a:sym typeface="Helvetica"/>
              </a:rPr>
              <a:t>Key nuclear uncertainties for theoretical predictions of abundances: </a:t>
            </a:r>
            <a:r>
              <a:rPr lang="en-GB" sz="1900" b="1" baseline="31999" dirty="0">
                <a:latin typeface="Helvetica"/>
                <a:ea typeface="+mj-ea"/>
                <a:cs typeface="+mj-cs"/>
                <a:sym typeface="Helvetica"/>
              </a:rPr>
              <a:t>26</a:t>
            </a:r>
            <a:r>
              <a:rPr lang="en-GB" sz="1900" b="1" dirty="0">
                <a:latin typeface="Helvetica"/>
                <a:ea typeface="+mj-ea"/>
                <a:cs typeface="+mj-cs"/>
                <a:sym typeface="Helvetica"/>
              </a:rPr>
              <a:t>Al(</a:t>
            </a:r>
            <a:r>
              <a:rPr lang="en-GB" sz="1900" b="1" dirty="0" err="1">
                <a:latin typeface="Helvetica"/>
                <a:ea typeface="+mj-ea"/>
                <a:cs typeface="+mj-cs"/>
                <a:sym typeface="Helvetica"/>
              </a:rPr>
              <a:t>n,p</a:t>
            </a:r>
            <a:r>
              <a:rPr lang="en-GB" sz="1900" b="1" dirty="0">
                <a:latin typeface="Helvetica"/>
                <a:ea typeface="+mj-ea"/>
                <a:cs typeface="+mj-cs"/>
                <a:sym typeface="Helvetica"/>
              </a:rPr>
              <a:t>)</a:t>
            </a:r>
            <a:r>
              <a:rPr lang="en-GB" sz="1900" dirty="0">
                <a:latin typeface="Helvetica"/>
                <a:ea typeface="+mj-ea"/>
                <a:cs typeface="+mj-cs"/>
                <a:sym typeface="Helvetica"/>
              </a:rPr>
              <a:t> and </a:t>
            </a:r>
            <a:r>
              <a:rPr lang="en-GB" sz="1900" b="1" baseline="31999" dirty="0">
                <a:latin typeface="Helvetica"/>
                <a:ea typeface="+mj-ea"/>
                <a:cs typeface="+mj-cs"/>
                <a:sym typeface="Helvetica"/>
              </a:rPr>
              <a:t>26</a:t>
            </a:r>
            <a:r>
              <a:rPr lang="en-GB" sz="1900" b="1" dirty="0">
                <a:latin typeface="Helvetica"/>
                <a:ea typeface="+mj-ea"/>
                <a:cs typeface="+mj-cs"/>
                <a:sym typeface="Helvetica"/>
              </a:rPr>
              <a:t>Al(n,</a:t>
            </a:r>
            <a:r>
              <a:rPr lang="el-GR" sz="1900" b="1" dirty="0">
                <a:latin typeface="Helvetica"/>
                <a:ea typeface="+mj-ea"/>
                <a:cs typeface="+mj-cs"/>
                <a:sym typeface="Helvetica"/>
              </a:rPr>
              <a:t>α)</a:t>
            </a:r>
            <a:r>
              <a:rPr lang="el-GR" sz="1900" dirty="0">
                <a:latin typeface="Helvetica"/>
                <a:ea typeface="+mj-ea"/>
                <a:cs typeface="+mj-cs"/>
                <a:sym typeface="Helvetica"/>
              </a:rPr>
              <a:t> </a:t>
            </a:r>
            <a:r>
              <a:rPr lang="en-GB" sz="1900" dirty="0">
                <a:latin typeface="Helvetica"/>
                <a:ea typeface="+mj-ea"/>
                <a:cs typeface="+mj-cs"/>
                <a:sym typeface="Helvetica"/>
              </a:rPr>
              <a:t>reaction rates [</a:t>
            </a:r>
            <a:r>
              <a:rPr lang="en-GB" sz="1900" dirty="0" err="1">
                <a:latin typeface="Helvetica"/>
                <a:ea typeface="+mj-ea"/>
                <a:cs typeface="+mj-cs"/>
                <a:sym typeface="Helvetica"/>
              </a:rPr>
              <a:t>Iliadis</a:t>
            </a:r>
            <a:r>
              <a:rPr lang="en-GB" sz="1900" dirty="0">
                <a:latin typeface="Helvetica"/>
                <a:ea typeface="+mj-ea"/>
                <a:cs typeface="+mj-cs"/>
                <a:sym typeface="Helvetica"/>
              </a:rPr>
              <a:t> et al., </a:t>
            </a:r>
            <a:r>
              <a:rPr lang="en-GB" sz="1900" dirty="0" err="1">
                <a:latin typeface="Helvetica"/>
                <a:ea typeface="+mj-ea"/>
                <a:cs typeface="+mj-cs"/>
                <a:sym typeface="Helvetica"/>
              </a:rPr>
              <a:t>Astrophys</a:t>
            </a:r>
            <a:r>
              <a:rPr lang="en-GB" sz="1900" dirty="0">
                <a:latin typeface="Helvetica"/>
                <a:ea typeface="+mj-ea"/>
                <a:cs typeface="+mj-cs"/>
                <a:sym typeface="Helvetica"/>
              </a:rPr>
              <a:t>. J. Supp. 193, 16 (2011)]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8693FE-881E-DFE8-3D49-41C462548E9B}"/>
              </a:ext>
            </a:extLst>
          </p:cNvPr>
          <p:cNvSpPr txBox="1"/>
          <p:nvPr/>
        </p:nvSpPr>
        <p:spPr>
          <a:xfrm>
            <a:off x="1337474" y="3025473"/>
            <a:ext cx="389795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49262">
              <a:spcBef>
                <a:spcPts val="11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GB" sz="1900" b="1" dirty="0"/>
              <a:t>Main Origin of </a:t>
            </a:r>
            <a:r>
              <a:rPr lang="en-GB" sz="1900" b="1" baseline="31999" dirty="0"/>
              <a:t>26</a:t>
            </a:r>
            <a:r>
              <a:rPr lang="en-GB" sz="1900" b="1" dirty="0"/>
              <a:t>Al in massive stars</a:t>
            </a:r>
            <a:r>
              <a:rPr lang="en-GB" sz="1900" dirty="0"/>
              <a:t> (Diehl et al, Nature 439 (2006))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7EEFC4-B253-2CFB-0154-C7A9E72B77C0}"/>
              </a:ext>
            </a:extLst>
          </p:cNvPr>
          <p:cNvSpPr txBox="1"/>
          <p:nvPr/>
        </p:nvSpPr>
        <p:spPr>
          <a:xfrm>
            <a:off x="1315906" y="1599372"/>
            <a:ext cx="413032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49262">
              <a:spcBef>
                <a:spcPts val="11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GB" sz="1900" dirty="0"/>
              <a:t>Galactic </a:t>
            </a:r>
            <a:r>
              <a:rPr lang="en-GB" sz="1900" baseline="30000" dirty="0"/>
              <a:t>26</a:t>
            </a:r>
            <a:r>
              <a:rPr lang="en-GB" sz="1900" dirty="0"/>
              <a:t>Al (T</a:t>
            </a:r>
            <a:r>
              <a:rPr lang="en-GB" sz="1900" baseline="-25000" dirty="0"/>
              <a:t>1/2</a:t>
            </a:r>
            <a:r>
              <a:rPr lang="en-GB" sz="1900" dirty="0"/>
              <a:t>~7x10</a:t>
            </a:r>
            <a:r>
              <a:rPr lang="en-GB" sz="1900" baseline="30000" dirty="0"/>
              <a:t>5</a:t>
            </a:r>
            <a:r>
              <a:rPr lang="en-GB" sz="1900" dirty="0"/>
              <a:t> y) can be detected by satellite telescopes via its characteristic </a:t>
            </a:r>
            <a:r>
              <a:rPr lang="en-GB" sz="1900" dirty="0" err="1"/>
              <a:t>γ</a:t>
            </a:r>
            <a:r>
              <a:rPr lang="en-GB" sz="1900" dirty="0"/>
              <a:t>-ray emission</a:t>
            </a:r>
          </a:p>
        </p:txBody>
      </p:sp>
    </p:spTree>
    <p:extLst>
      <p:ext uri="{BB962C8B-B14F-4D97-AF65-F5344CB8AC3E}">
        <p14:creationId xmlns:p14="http://schemas.microsoft.com/office/powerpoint/2010/main" val="309643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0D7D-0EEF-BA4A-B100-4F6ACDEF8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35626"/>
            <a:ext cx="4572000" cy="865982"/>
          </a:xfrm>
        </p:spPr>
        <p:txBody>
          <a:bodyPr>
            <a:normAutofit fontScale="90000"/>
          </a:bodyPr>
          <a:lstStyle/>
          <a:p>
            <a:r>
              <a:rPr lang="en-US" sz="3000" b="1" dirty="0">
                <a:solidFill>
                  <a:schemeClr val="bg1"/>
                </a:solidFill>
                <a:cs typeface="Arial" panose="020B0604020202020204" pitchFamily="34" charset="0"/>
              </a:rPr>
              <a:t>Measurement at </a:t>
            </a:r>
            <a:r>
              <a:rPr lang="en-US" sz="3000" b="1" dirty="0" err="1">
                <a:solidFill>
                  <a:schemeClr val="bg1"/>
                </a:solidFill>
                <a:cs typeface="Arial" panose="020B0604020202020204" pitchFamily="34" charset="0"/>
              </a:rPr>
              <a:t>n_TOF</a:t>
            </a:r>
            <a:r>
              <a:rPr lang="en-US" sz="3000" b="1" dirty="0">
                <a:solidFill>
                  <a:schemeClr val="bg1"/>
                </a:solidFill>
                <a:cs typeface="Arial" panose="020B0604020202020204" pitchFamily="34" charset="0"/>
              </a:rPr>
              <a:t> EAR-2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5BB1F2-9B3D-F244-D498-522E4318E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162" y="1873741"/>
            <a:ext cx="3823912" cy="3686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2114C9-5C47-59FB-FDAB-35E6C3388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702" y="2127996"/>
            <a:ext cx="4408596" cy="31782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4F80A0C-695C-0B27-9A39-76A57424F66F}"/>
              </a:ext>
            </a:extLst>
          </p:cNvPr>
          <p:cNvSpPr txBox="1"/>
          <p:nvPr/>
        </p:nvSpPr>
        <p:spPr>
          <a:xfrm>
            <a:off x="1328939" y="1203009"/>
            <a:ext cx="508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 setup at 2016 measurement at EAR-2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8D0BFC-5EC3-4916-B10A-5159B17261C0}"/>
              </a:ext>
            </a:extLst>
          </p:cNvPr>
          <p:cNvSpPr txBox="1"/>
          <p:nvPr/>
        </p:nvSpPr>
        <p:spPr>
          <a:xfrm>
            <a:off x="5779283" y="6159547"/>
            <a:ext cx="350000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i="1" dirty="0">
                <a:effectLst/>
                <a:latin typeface="Times" pitchFamily="2" charset="0"/>
              </a:rPr>
              <a:t>Lederer-Woods et al., PRC 104, L022803 (2021)</a:t>
            </a:r>
            <a:endParaRPr lang="en-GB" sz="1300" dirty="0">
              <a:effectLst/>
              <a:latin typeface="Times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1CE26-2A5F-5F7F-BEA5-6BAE9F465C6F}"/>
              </a:ext>
            </a:extLst>
          </p:cNvPr>
          <p:cNvSpPr txBox="1"/>
          <p:nvPr/>
        </p:nvSpPr>
        <p:spPr>
          <a:xfrm>
            <a:off x="5779283" y="6420189"/>
            <a:ext cx="365438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i="1" dirty="0">
                <a:effectLst/>
                <a:latin typeface="Times" pitchFamily="2" charset="0"/>
              </a:rPr>
              <a:t>Lederer-Woods et al. PRC 104, L032803 (2021)</a:t>
            </a:r>
            <a:endParaRPr lang="en-GB" sz="1300" dirty="0">
              <a:effectLst/>
              <a:latin typeface="Times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E557E7-3329-395B-D2AE-B11BC1FACE6C}"/>
              </a:ext>
            </a:extLst>
          </p:cNvPr>
          <p:cNvSpPr/>
          <p:nvPr/>
        </p:nvSpPr>
        <p:spPr>
          <a:xfrm>
            <a:off x="5659395" y="1873741"/>
            <a:ext cx="2298356" cy="3875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19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0D7D-0EEF-BA4A-B100-4F6ACDEF8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35626"/>
            <a:ext cx="4572000" cy="865982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bg1"/>
                </a:solidFill>
                <a:cs typeface="Arial" panose="020B0604020202020204" pitchFamily="34" charset="0"/>
              </a:rPr>
              <a:t>Stellar Reaction Rates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E14C6F-993C-CDD2-0462-B148AA7EC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632" y="3725949"/>
            <a:ext cx="4238367" cy="30964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C83C093-8B67-FA39-7422-D62B6EC077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629" y="1015505"/>
            <a:ext cx="4112761" cy="287137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A8E288C-57BD-31F5-16E4-4BA5D13C47CE}"/>
              </a:ext>
            </a:extLst>
          </p:cNvPr>
          <p:cNvSpPr txBox="1"/>
          <p:nvPr/>
        </p:nvSpPr>
        <p:spPr>
          <a:xfrm>
            <a:off x="1737012" y="3319956"/>
            <a:ext cx="350000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i="1" dirty="0">
                <a:effectLst/>
                <a:latin typeface="Times" pitchFamily="2" charset="0"/>
              </a:rPr>
              <a:t>Lederer-Woods et al., PRC 104, L022803 (2021)</a:t>
            </a:r>
            <a:endParaRPr lang="en-GB" sz="1300" dirty="0">
              <a:effectLst/>
              <a:latin typeface="Times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50BEF1-0AFE-775C-ED85-4633065CE1C8}"/>
              </a:ext>
            </a:extLst>
          </p:cNvPr>
          <p:cNvSpPr txBox="1"/>
          <p:nvPr/>
        </p:nvSpPr>
        <p:spPr>
          <a:xfrm>
            <a:off x="5667744" y="6115444"/>
            <a:ext cx="365438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i="1" dirty="0">
                <a:effectLst/>
                <a:latin typeface="Times" pitchFamily="2" charset="0"/>
              </a:rPr>
              <a:t>Lederer-Woods et al. PRC 104, L032803 (2021)</a:t>
            </a:r>
            <a:endParaRPr lang="en-GB" sz="1300" dirty="0">
              <a:effectLst/>
              <a:latin typeface="Times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EE5FB1-5044-72FD-5005-E830D3DD9732}"/>
              </a:ext>
            </a:extLst>
          </p:cNvPr>
          <p:cNvSpPr txBox="1"/>
          <p:nvPr/>
        </p:nvSpPr>
        <p:spPr>
          <a:xfrm>
            <a:off x="3075709" y="1163782"/>
            <a:ext cx="109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26</a:t>
            </a:r>
            <a:r>
              <a:rPr lang="en-US" dirty="0"/>
              <a:t>Al(</a:t>
            </a:r>
            <a:r>
              <a:rPr lang="en-US" dirty="0" err="1"/>
              <a:t>n,p</a:t>
            </a:r>
            <a:r>
              <a:rPr lang="en-US" dirty="0"/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5DF9EB-3597-AC9E-A8E8-9D4C8E8B0300}"/>
              </a:ext>
            </a:extLst>
          </p:cNvPr>
          <p:cNvSpPr txBox="1"/>
          <p:nvPr/>
        </p:nvSpPr>
        <p:spPr>
          <a:xfrm>
            <a:off x="5531179" y="3909566"/>
            <a:ext cx="109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26</a:t>
            </a:r>
            <a:r>
              <a:rPr lang="en-US" dirty="0"/>
              <a:t>Al(n,</a:t>
            </a:r>
            <a:r>
              <a:rPr lang="el-GR" dirty="0"/>
              <a:t>α</a:t>
            </a:r>
            <a:r>
              <a:rPr lang="en-US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4292DE-6C90-D178-98E0-30F2BFEC8518}"/>
              </a:ext>
            </a:extLst>
          </p:cNvPr>
          <p:cNvSpPr txBox="1"/>
          <p:nvPr/>
        </p:nvSpPr>
        <p:spPr>
          <a:xfrm>
            <a:off x="5106390" y="1121627"/>
            <a:ext cx="39665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Cross sections measured up to ~150 keV neutron energy, reaction rates reliable up to ~0.5 GK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allow accurate predictions of </a:t>
            </a:r>
            <a:r>
              <a:rPr lang="en-US" baseline="30000" dirty="0"/>
              <a:t>26</a:t>
            </a:r>
            <a:r>
              <a:rPr lang="en-US" dirty="0"/>
              <a:t>Al destruction in low mass AGB.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agreement with </a:t>
            </a:r>
            <a:r>
              <a:rPr lang="en-US" dirty="0" err="1"/>
              <a:t>presolar</a:t>
            </a:r>
            <a:r>
              <a:rPr lang="en-US" dirty="0"/>
              <a:t> grain abundances using </a:t>
            </a:r>
            <a:r>
              <a:rPr lang="en-US" dirty="0" err="1"/>
              <a:t>n_TOF</a:t>
            </a:r>
            <a:r>
              <a:rPr lang="en-US" dirty="0"/>
              <a:t> data (</a:t>
            </a:r>
            <a:r>
              <a:rPr lang="en-US" dirty="0" err="1"/>
              <a:t>Battino</a:t>
            </a:r>
            <a:r>
              <a:rPr lang="en-US" dirty="0"/>
              <a:t>, Lederer-Woods, et al., submitted to MNRAS)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EB52F3-FB90-F0BC-3D2B-89F37F7C15A0}"/>
              </a:ext>
            </a:extLst>
          </p:cNvPr>
          <p:cNvSpPr txBox="1"/>
          <p:nvPr/>
        </p:nvSpPr>
        <p:spPr>
          <a:xfrm>
            <a:off x="1304336" y="4365167"/>
            <a:ext cx="3491345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BUT: </a:t>
            </a:r>
            <a:r>
              <a:rPr lang="en-US" dirty="0" err="1">
                <a:highlight>
                  <a:srgbClr val="FFFF00"/>
                </a:highlight>
              </a:rPr>
              <a:t>Battino</a:t>
            </a:r>
            <a:r>
              <a:rPr lang="en-US" dirty="0">
                <a:highlight>
                  <a:srgbClr val="FFFF00"/>
                </a:highlight>
              </a:rPr>
              <a:t> et al. study found that more accurate data are still needed at high neutron energy, relevant to </a:t>
            </a:r>
            <a:r>
              <a:rPr lang="en-US" baseline="30000" dirty="0">
                <a:highlight>
                  <a:srgbClr val="FFFF00"/>
                </a:highlight>
              </a:rPr>
              <a:t>26</a:t>
            </a:r>
            <a:r>
              <a:rPr lang="en-US" dirty="0">
                <a:highlight>
                  <a:srgbClr val="FFFF00"/>
                </a:highlight>
              </a:rPr>
              <a:t>Al abundances in massive stars (T~1GK)</a:t>
            </a:r>
            <a:endParaRPr lang="en-US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8081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0D7D-0EEF-BA4A-B100-4F6ACDEF8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35626"/>
            <a:ext cx="4572000" cy="865982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bg1"/>
                </a:solidFill>
                <a:cs typeface="Arial" panose="020B0604020202020204" pitchFamily="34" charset="0"/>
              </a:rPr>
              <a:t>High neutron energy limit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4292DE-6C90-D178-98E0-30F2BFEC8518}"/>
              </a:ext>
            </a:extLst>
          </p:cNvPr>
          <p:cNvSpPr txBox="1"/>
          <p:nvPr/>
        </p:nvSpPr>
        <p:spPr>
          <a:xfrm>
            <a:off x="1128157" y="1153104"/>
            <a:ext cx="80158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 was performed with a large neutron beam collimation. Therefore, silicon detectors were very close or even intercepting the neutron beam.</a:t>
            </a:r>
          </a:p>
          <a:p>
            <a:endParaRPr lang="en-US" dirty="0"/>
          </a:p>
          <a:p>
            <a:r>
              <a:rPr lang="en-US" dirty="0"/>
              <a:t>Preamplifier trace of one strip of the thin 20 </a:t>
            </a:r>
            <a:r>
              <a:rPr lang="el-GR" dirty="0" err="1"/>
              <a:t>μm</a:t>
            </a:r>
            <a:r>
              <a:rPr lang="en-US" dirty="0"/>
              <a:t> silicon detector (thicker detector worse)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55F694-E6E8-AC8A-5375-CE055F1A4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639" y="2561570"/>
            <a:ext cx="5328722" cy="40536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64C8CF-3DC8-ADBB-4813-AA063F44F7CB}"/>
              </a:ext>
            </a:extLst>
          </p:cNvPr>
          <p:cNvSpPr txBox="1"/>
          <p:nvPr/>
        </p:nvSpPr>
        <p:spPr>
          <a:xfrm>
            <a:off x="2780269" y="231511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γ</a:t>
            </a:r>
            <a:r>
              <a:rPr lang="en-US" dirty="0"/>
              <a:t>-flash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00F2C5-BD8A-3F74-8B75-0A0CB902E064}"/>
              </a:ext>
            </a:extLst>
          </p:cNvPr>
          <p:cNvSpPr txBox="1"/>
          <p:nvPr/>
        </p:nvSpPr>
        <p:spPr>
          <a:xfrm>
            <a:off x="4959178" y="3429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alpha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8CEC78-BF3F-B539-6BBE-305A0C01978B}"/>
              </a:ext>
            </a:extLst>
          </p:cNvPr>
          <p:cNvSpPr txBox="1"/>
          <p:nvPr/>
        </p:nvSpPr>
        <p:spPr>
          <a:xfrm>
            <a:off x="6097769" y="369977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alpha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77E70E-6629-C6D4-8D9A-CC4A14FDB88C}"/>
              </a:ext>
            </a:extLst>
          </p:cNvPr>
          <p:cNvSpPr txBox="1"/>
          <p:nvPr/>
        </p:nvSpPr>
        <p:spPr>
          <a:xfrm>
            <a:off x="3262183" y="260413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alpha</a:t>
            </a:r>
          </a:p>
        </p:txBody>
      </p:sp>
    </p:spTree>
    <p:extLst>
      <p:ext uri="{BB962C8B-B14F-4D97-AF65-F5344CB8AC3E}">
        <p14:creationId xmlns:p14="http://schemas.microsoft.com/office/powerpoint/2010/main" val="323608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0D7D-0EEF-BA4A-B100-4F6ACDEF8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35626"/>
            <a:ext cx="4572000" cy="865982"/>
          </a:xfrm>
        </p:spPr>
        <p:txBody>
          <a:bodyPr>
            <a:normAutofit fontScale="90000"/>
          </a:bodyPr>
          <a:lstStyle/>
          <a:p>
            <a:r>
              <a:rPr lang="en-US" sz="3000" b="1" dirty="0">
                <a:solidFill>
                  <a:schemeClr val="bg1"/>
                </a:solidFill>
                <a:cs typeface="Arial" panose="020B0604020202020204" pitchFamily="34" charset="0"/>
              </a:rPr>
              <a:t>New spallation target vs old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2FEB69-89BE-9E5C-7018-BA340B98E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671" y="1550636"/>
            <a:ext cx="6565900" cy="462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680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6D9DD6B-6A64-6CC7-9CE8-DE3EAD07A23A}"/>
              </a:ext>
            </a:extLst>
          </p:cNvPr>
          <p:cNvSpPr txBox="1">
            <a:spLocks/>
          </p:cNvSpPr>
          <p:nvPr/>
        </p:nvSpPr>
        <p:spPr bwMode="auto">
          <a:xfrm>
            <a:off x="3681351" y="0"/>
            <a:ext cx="5462649" cy="86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endParaRPr lang="en-US" sz="3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F41ABA5-4BA7-2157-55CE-FE0757B38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0830" y="35626"/>
            <a:ext cx="1603169" cy="865982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bg1"/>
                </a:solidFill>
                <a:cs typeface="Arial" panose="020B0604020202020204" pitchFamily="34" charset="0"/>
              </a:rPr>
              <a:t>Aims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A829C4-E7F0-68CF-991C-11E062C9D974}"/>
              </a:ext>
            </a:extLst>
          </p:cNvPr>
          <p:cNvSpPr txBox="1"/>
          <p:nvPr/>
        </p:nvSpPr>
        <p:spPr>
          <a:xfrm>
            <a:off x="1205344" y="1223159"/>
            <a:ext cx="7137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Neutron flux with new spallation target is higher and has less absorption dips </a:t>
            </a:r>
            <a:r>
              <a:rPr lang="en-US" dirty="0">
                <a:sym typeface="Wingdings" pitchFamily="2" charset="2"/>
              </a:rPr>
              <a:t> small beam collimation (which leads to less background from gamma-flash) makes measurement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Plan: test silicon strip detectors of various thicknesses at realistic distances from the neutron beam. Measure well known reactions, i.e. </a:t>
            </a:r>
            <a:r>
              <a:rPr lang="en-US" baseline="30000" dirty="0">
                <a:sym typeface="Wingdings" pitchFamily="2" charset="2"/>
              </a:rPr>
              <a:t>6</a:t>
            </a:r>
            <a:r>
              <a:rPr lang="en-US" dirty="0">
                <a:sym typeface="Wingdings" pitchFamily="2" charset="2"/>
              </a:rPr>
              <a:t>Li(</a:t>
            </a:r>
            <a:r>
              <a:rPr lang="en-US" dirty="0" err="1">
                <a:sym typeface="Wingdings" pitchFamily="2" charset="2"/>
              </a:rPr>
              <a:t>n,t</a:t>
            </a:r>
            <a:r>
              <a:rPr lang="en-US" dirty="0">
                <a:sym typeface="Wingdings" pitchFamily="2" charset="2"/>
              </a:rPr>
              <a:t>) and</a:t>
            </a:r>
            <a:r>
              <a:rPr lang="en-US" baseline="30000" dirty="0">
                <a:sym typeface="Wingdings" pitchFamily="2" charset="2"/>
              </a:rPr>
              <a:t>10</a:t>
            </a:r>
            <a:r>
              <a:rPr lang="en-US" dirty="0">
                <a:sym typeface="Wingdings" pitchFamily="2" charset="2"/>
              </a:rPr>
              <a:t>B(n,</a:t>
            </a:r>
            <a:r>
              <a:rPr lang="el-GR" dirty="0">
                <a:sym typeface="Wingdings" pitchFamily="2" charset="2"/>
              </a:rPr>
              <a:t>α</a:t>
            </a:r>
            <a:r>
              <a:rPr lang="en-US" dirty="0">
                <a:sym typeface="Wingdings" pitchFamily="2" charset="2"/>
              </a:rPr>
              <a:t>) in addition to empty chamber. </a:t>
            </a:r>
          </a:p>
          <a:p>
            <a:endParaRPr lang="en-US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If energy range can be extended: submit another proposal for a new measurement at </a:t>
            </a:r>
            <a:r>
              <a:rPr lang="en-US" dirty="0" err="1">
                <a:sym typeface="Wingdings" pitchFamily="2" charset="2"/>
              </a:rPr>
              <a:t>n_TOF</a:t>
            </a:r>
            <a:r>
              <a:rPr lang="en-US" dirty="0">
                <a:sym typeface="Wingdings" pitchFamily="2" charset="2"/>
              </a:rPr>
              <a:t> EAR-2 in 2023.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D52D42-C3C5-88D3-9B55-24599546ABAC}"/>
              </a:ext>
            </a:extLst>
          </p:cNvPr>
          <p:cNvSpPr txBox="1"/>
          <p:nvPr/>
        </p:nvSpPr>
        <p:spPr>
          <a:xfrm>
            <a:off x="1983179" y="4595751"/>
            <a:ext cx="60207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/>
              <a:t>Beam time request: 1x10</a:t>
            </a:r>
            <a:r>
              <a:rPr lang="en-US" sz="2500" b="1" baseline="30000" dirty="0"/>
              <a:t>17</a:t>
            </a:r>
            <a:r>
              <a:rPr lang="en-US" sz="2500" b="1" dirty="0"/>
              <a:t> protons</a:t>
            </a:r>
            <a:endParaRPr lang="en-US" sz="2500" b="1" baseline="30000" dirty="0"/>
          </a:p>
        </p:txBody>
      </p:sp>
    </p:spTree>
    <p:extLst>
      <p:ext uri="{BB962C8B-B14F-4D97-AF65-F5344CB8AC3E}">
        <p14:creationId xmlns:p14="http://schemas.microsoft.com/office/powerpoint/2010/main" val="26450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pres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2-oldcollege(1)" id="{97D74A9F-36FB-AF40-A79F-D741AB862C40}" vid="{3F79C5B4-92EA-0040-92D4-9285C7AC98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5685</TotalTime>
  <Words>451</Words>
  <Application>Microsoft Macintosh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Times</vt:lpstr>
      <vt:lpstr>pres6</vt:lpstr>
      <vt:lpstr>PowerPoint Presentation</vt:lpstr>
      <vt:lpstr>Cosmic γ-ray emitter</vt:lpstr>
      <vt:lpstr>Measurement at n_TOF EAR-2</vt:lpstr>
      <vt:lpstr>Stellar Reaction Rates</vt:lpstr>
      <vt:lpstr>High neutron energy limit</vt:lpstr>
      <vt:lpstr>New spallation target vs old</vt:lpstr>
      <vt:lpstr>Aims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40K(n,p) and 40K(n,α)</dc:title>
  <dc:creator>Microsoft Office User</dc:creator>
  <cp:lastModifiedBy>Claudia Lederer-Woods</cp:lastModifiedBy>
  <cp:revision>95</cp:revision>
  <dcterms:created xsi:type="dcterms:W3CDTF">2020-05-28T09:10:10Z</dcterms:created>
  <dcterms:modified xsi:type="dcterms:W3CDTF">2022-11-08T08:26:55Z</dcterms:modified>
</cp:coreProperties>
</file>