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318" r:id="rId3"/>
    <p:sldId id="341" r:id="rId4"/>
    <p:sldId id="321" r:id="rId5"/>
    <p:sldId id="342" r:id="rId6"/>
    <p:sldId id="322" r:id="rId7"/>
    <p:sldId id="323" r:id="rId8"/>
    <p:sldId id="344" r:id="rId9"/>
    <p:sldId id="324" r:id="rId10"/>
    <p:sldId id="325" r:id="rId11"/>
    <p:sldId id="328" r:id="rId12"/>
    <p:sldId id="343" r:id="rId13"/>
    <p:sldId id="336" r:id="rId14"/>
    <p:sldId id="329" r:id="rId15"/>
    <p:sldId id="337" r:id="rId16"/>
    <p:sldId id="338" r:id="rId17"/>
    <p:sldId id="339" r:id="rId18"/>
    <p:sldId id="340" r:id="rId19"/>
    <p:sldId id="334" r:id="rId20"/>
    <p:sldId id="278" r:id="rId2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 autoAdjust="0"/>
    <p:restoredTop sz="97505"/>
  </p:normalViewPr>
  <p:slideViewPr>
    <p:cSldViewPr>
      <p:cViewPr varScale="1">
        <p:scale>
          <a:sx n="123" d="100"/>
          <a:sy n="123" d="100"/>
        </p:scale>
        <p:origin x="91" y="115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Additional info (if needed):</a:t>
            </a:r>
          </a:p>
          <a:p>
            <a:pPr marL="171450" indent="-171450">
              <a:buFontTx/>
              <a:buChar char="-"/>
            </a:pPr>
            <a:r>
              <a:rPr lang="en-GB" dirty="0"/>
              <a:t>4 dose points per material</a:t>
            </a:r>
          </a:p>
          <a:p>
            <a:pPr marL="171450" indent="-171450">
              <a:buFontTx/>
              <a:buChar char="-"/>
            </a:pPr>
            <a:r>
              <a:rPr lang="en-GB" dirty="0"/>
              <a:t>HFRR = High Frequency Reciprocating Rig</a:t>
            </a:r>
          </a:p>
          <a:p>
            <a:pPr marL="171450" indent="-171450">
              <a:buFontTx/>
              <a:buChar char="-"/>
            </a:pPr>
            <a:r>
              <a:rPr lang="en-GB" dirty="0"/>
              <a:t>HFRR test principle : a stainless steel ball is loaded against a stainless steel disc with a layer of lubricant. The ball oscillates in a controlled way, the instrument measures the coefficient of friction during the test</a:t>
            </a:r>
          </a:p>
          <a:p>
            <a:pPr marL="171450" indent="-171450">
              <a:buFontTx/>
              <a:buChar char="-"/>
            </a:pPr>
            <a:r>
              <a:rPr lang="en-GB" dirty="0"/>
              <a:t>LX AGFA 00 is a polyphenyl ether (PPE)-based grease, amongst the most resistant to radiation</a:t>
            </a:r>
          </a:p>
          <a:p>
            <a:pPr marL="171450" indent="-171450">
              <a:buFontTx/>
              <a:buChar char="-"/>
            </a:pPr>
            <a:r>
              <a:rPr lang="en-GB" dirty="0"/>
              <a:t>At 1 MGy, conventional lubricants are expected to fail, this one still works, it’s a very good result (we have gamma-irradiated samples that still work after 5 MGy)</a:t>
            </a:r>
          </a:p>
          <a:p>
            <a:pPr marL="171450" indent="-171450">
              <a:buFontTx/>
              <a:buChar char="-"/>
            </a:pPr>
            <a:r>
              <a:rPr lang="en-GB" dirty="0"/>
              <a:t> The difference between gamma and NEAR results demonstrates the need for this type of irradiation station</a:t>
            </a:r>
          </a:p>
          <a:p>
            <a:endParaRPr lang="en-GB" dirty="0"/>
          </a:p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57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060435" y="6356351"/>
            <a:ext cx="1828144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888579" y="6356351"/>
            <a:ext cx="5720652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3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2150151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A6C3A-254D-BF42-A679-444F6CD0D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8AB8EB-2C32-7947-8AD9-A48BCF8CC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772F5-2845-E946-B78D-C50F1668F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71st Meeting of the INTC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B32A1D-7AA3-FD4B-9A10-E1F0AF207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7E294B0-0B67-4841-8BE0-50B518592AA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284655"/>
            <a:ext cx="10515600" cy="4430229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 marL="773906" indent="-233363">
              <a:buFont typeface="Wingdings" pitchFamily="2" charset="2"/>
              <a:buChar char="Ø"/>
              <a:tabLst/>
              <a:defRPr baseline="0">
                <a:latin typeface="Calibri" panose="020F0502020204030204" pitchFamily="34" charset="0"/>
              </a:defRPr>
            </a:lvl3pPr>
            <a:lvl4pPr marL="933450" indent="-233363">
              <a:buFont typeface="Wingdings" pitchFamily="2" charset="2"/>
              <a:buChar char="Ø"/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22059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4" cstate="email">
            <a:biLevel thresh="25000"/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2" r:id="rId19"/>
    <p:sldLayoutId id="2147483676" r:id="rId20"/>
    <p:sldLayoutId id="2147483677" r:id="rId21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edms.cern.ch/document/2068336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://www.mattei-einaudi.it/studenti/libri-di-testo" TargetMode="External"/><Relationship Id="rId4" Type="http://schemas.openxmlformats.org/officeDocument/2006/relationships/image" Target="../media/image14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AccelBeams.25.103001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hyperlink" Target="https://cds.cern.ch/record/2809131?ln=en" TargetMode="Externa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hyperlink" Target="https://cds.cern.ch/record/2798978?ln=en" TargetMode="External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hyperlink" Target="https://edms.cern.ch/document/2698775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5.png"/><Relationship Id="rId5" Type="http://schemas.openxmlformats.org/officeDocument/2006/relationships/hyperlink" Target="https://edms.cern.ch/document/2769573/" TargetMode="Externa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604713" TargetMode="Externa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9843/attachments/2534812/4362242/20221018_Minutes%206th%20FTN%20Meeting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ogbook.cern.ch/elogbook-server/GET/showEventInLogbook/3624641" TargetMode="External"/><Relationship Id="rId2" Type="http://schemas.openxmlformats.org/officeDocument/2006/relationships/hyperlink" Target="https://logbook.cern.ch/elogbook-server/GET/showEventInLogbook/3624599" TargetMode="Externa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logbook.cern.ch/elogbook-server/GET/showEventInLogbook/3624872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/>
            <a:r>
              <a:rPr lang="en-GB" sz="5400" dirty="0">
                <a:ln w="12700">
                  <a:noFill/>
                  <a:prstDash val="solid"/>
                </a:ln>
              </a:rPr>
              <a:t>n_TOF Technical Report</a:t>
            </a:r>
            <a:br>
              <a:rPr lang="en-GB" sz="5400" dirty="0">
                <a:ln w="12700">
                  <a:noFill/>
                  <a:prstDash val="solid"/>
                </a:ln>
              </a:rPr>
            </a:br>
            <a:r>
              <a:rPr lang="en-GB" sz="5400" dirty="0">
                <a:ln w="12700">
                  <a:noFill/>
                  <a:prstDash val="solid"/>
                </a:ln>
              </a:rPr>
              <a:t>at the </a:t>
            </a:r>
            <a:r>
              <a:rPr lang="en-GB" sz="5400" dirty="0" smtClean="0">
                <a:ln w="12700">
                  <a:noFill/>
                  <a:prstDash val="solid"/>
                </a:ln>
              </a:rPr>
              <a:t>71</a:t>
            </a:r>
            <a:r>
              <a:rPr lang="en-GB" sz="5400" baseline="30000" dirty="0" smtClean="0">
                <a:ln w="12700">
                  <a:noFill/>
                  <a:prstDash val="solid"/>
                </a:ln>
              </a:rPr>
              <a:t>st</a:t>
            </a:r>
            <a:r>
              <a:rPr lang="en-GB" sz="5400" dirty="0" smtClean="0">
                <a:ln w="12700">
                  <a:noFill/>
                  <a:prstDash val="solid"/>
                </a:ln>
              </a:rPr>
              <a:t> </a:t>
            </a:r>
            <a:r>
              <a:rPr lang="en-GB" sz="5400" dirty="0">
                <a:ln w="12700">
                  <a:noFill/>
                  <a:prstDash val="solid"/>
                </a:ln>
              </a:rPr>
              <a:t>INTC Meeting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Oliver Aberle</a:t>
            </a: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SY</a:t>
            </a: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-STI-TCD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sz="1800" smtClean="0"/>
              <a:t>08/11/2022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795320" cy="715840"/>
          </a:xfrm>
        </p:spPr>
        <p:txBody>
          <a:bodyPr>
            <a:noAutofit/>
          </a:bodyPr>
          <a:lstStyle/>
          <a:p>
            <a:r>
              <a:rPr lang="en-GB" kern="1200" dirty="0">
                <a:solidFill>
                  <a:srgbClr val="0070C0"/>
                </a:solidFill>
                <a:cs typeface="+mj-cs"/>
              </a:rPr>
              <a:t>Target #3 cooling and moderator station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96B2E35B-22E3-9F42-959A-5186CFBB959D}"/>
              </a:ext>
            </a:extLst>
          </p:cNvPr>
          <p:cNvSpPr txBox="1">
            <a:spLocks/>
          </p:cNvSpPr>
          <p:nvPr/>
        </p:nvSpPr>
        <p:spPr>
          <a:xfrm>
            <a:off x="407368" y="980728"/>
            <a:ext cx="11194422" cy="1894139"/>
          </a:xfrm>
          <a:prstGeom prst="rect">
            <a:avLst/>
          </a:prstGeom>
        </p:spPr>
        <p:txBody>
          <a:bodyPr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z="2000" dirty="0"/>
              <a:t>Target nitrogen cooling required the full replacement of the target cooling and moderator circuits</a:t>
            </a:r>
          </a:p>
          <a:p>
            <a:pPr>
              <a:lnSpc>
                <a:spcPct val="110000"/>
              </a:lnSpc>
            </a:pPr>
            <a:r>
              <a:rPr lang="en-GB" sz="2000" dirty="0"/>
              <a:t>Major efforts from CV to develop the technology to match the specifications and RP </a:t>
            </a:r>
            <a:r>
              <a:rPr lang="en-GB" sz="2000" dirty="0" smtClean="0"/>
              <a:t>requests</a:t>
            </a:r>
            <a:br>
              <a:rPr lang="en-GB" sz="2000" dirty="0" smtClean="0"/>
            </a:br>
            <a:r>
              <a:rPr lang="en-GB" sz="2000" dirty="0" smtClean="0"/>
              <a:t>(</a:t>
            </a:r>
            <a:r>
              <a:rPr lang="en-GB" sz="2000" dirty="0" smtClean="0">
                <a:hlinkClick r:id="rId2"/>
              </a:rPr>
              <a:t>EDMS </a:t>
            </a:r>
            <a:r>
              <a:rPr lang="en-GB" sz="2000" dirty="0">
                <a:hlinkClick r:id="rId2"/>
              </a:rPr>
              <a:t>2068336</a:t>
            </a:r>
            <a:r>
              <a:rPr lang="en-GB" sz="2000" dirty="0"/>
              <a:t>)</a:t>
            </a:r>
          </a:p>
          <a:p>
            <a:pPr>
              <a:lnSpc>
                <a:spcPct val="110000"/>
              </a:lnSpc>
            </a:pPr>
            <a:r>
              <a:rPr lang="en-US" sz="2000" dirty="0"/>
              <a:t>Comments from the visit of the French and Suisse authorities (global confinement</a:t>
            </a:r>
            <a:r>
              <a:rPr lang="en-US" sz="2000" dirty="0" smtClean="0"/>
              <a:t>)</a:t>
            </a:r>
          </a:p>
          <a:p>
            <a:pPr>
              <a:lnSpc>
                <a:spcPct val="110000"/>
              </a:lnSpc>
            </a:pPr>
            <a:r>
              <a:rPr lang="en-US" sz="2000" dirty="0" smtClean="0"/>
              <a:t>Running with nominal operation settings for cooling (e.g. </a:t>
            </a:r>
            <a:r>
              <a:rPr lang="en-GB" sz="2000" dirty="0"/>
              <a:t>780 (Nm</a:t>
            </a:r>
            <a:r>
              <a:rPr lang="en-GB" sz="2000" baseline="30000" dirty="0"/>
              <a:t>3</a:t>
            </a:r>
            <a:r>
              <a:rPr lang="en-GB" sz="2000" dirty="0"/>
              <a:t>/h</a:t>
            </a:r>
            <a:r>
              <a:rPr lang="en-GB" sz="2000" dirty="0" smtClean="0"/>
              <a:t>) for nitrogen cooling)</a:t>
            </a:r>
            <a:br>
              <a:rPr lang="en-GB" sz="2000" dirty="0" smtClean="0"/>
            </a:br>
            <a:r>
              <a:rPr lang="en-GB" sz="2000" dirty="0" smtClean="0"/>
              <a:t>and both moderator loops, efficiency as specified. Leak rate well below the design values!</a:t>
            </a:r>
            <a:endParaRPr lang="en-GB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979247-BFAB-9749-84EC-A967D18ECE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769" y="3552374"/>
            <a:ext cx="6336703" cy="26740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78BB645-C1DF-2347-BF3D-60313841E5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512" y="3470234"/>
            <a:ext cx="2129314" cy="28390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2B05A5-CC51-47CB-942B-995355C95432}"/>
              </a:ext>
            </a:extLst>
          </p:cNvPr>
          <p:cNvSpPr txBox="1"/>
          <p:nvPr/>
        </p:nvSpPr>
        <p:spPr>
          <a:xfrm>
            <a:off x="2351693" y="5936650"/>
            <a:ext cx="1432937" cy="2308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Charcoal + HEPA filters</a:t>
            </a:r>
            <a:endParaRPr lang="en-GB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6E1E55-9581-4210-BD00-41B75D6451D7}"/>
              </a:ext>
            </a:extLst>
          </p:cNvPr>
          <p:cNvSpPr txBox="1"/>
          <p:nvPr/>
        </p:nvSpPr>
        <p:spPr>
          <a:xfrm>
            <a:off x="5088816" y="5505817"/>
            <a:ext cx="98117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Moderators (2x)</a:t>
            </a:r>
            <a:endParaRPr lang="en-GB" sz="9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8C8F17-76FE-46D7-A09C-008918A16776}"/>
              </a:ext>
            </a:extLst>
          </p:cNvPr>
          <p:cNvSpPr txBox="1"/>
          <p:nvPr/>
        </p:nvSpPr>
        <p:spPr>
          <a:xfrm>
            <a:off x="9260814" y="5866416"/>
            <a:ext cx="88848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N</a:t>
            </a:r>
            <a:r>
              <a:rPr lang="en-US" sz="900" baseline="-25000" dirty="0"/>
              <a:t>2</a:t>
            </a:r>
            <a:r>
              <a:rPr lang="en-US" sz="900" dirty="0"/>
              <a:t> compressor</a:t>
            </a:r>
            <a:endParaRPr lang="en-GB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8BF772-2419-48EF-A6EB-651B4021C675}"/>
              </a:ext>
            </a:extLst>
          </p:cNvPr>
          <p:cNvSpPr txBox="1"/>
          <p:nvPr/>
        </p:nvSpPr>
        <p:spPr>
          <a:xfrm>
            <a:off x="4583832" y="4000483"/>
            <a:ext cx="13259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Under pressure room for filters (RP)</a:t>
            </a:r>
            <a:endParaRPr lang="en-GB" sz="9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3800CF-308F-4CF2-BEB6-4DD102483B40}"/>
              </a:ext>
            </a:extLst>
          </p:cNvPr>
          <p:cNvSpPr txBox="1"/>
          <p:nvPr/>
        </p:nvSpPr>
        <p:spPr>
          <a:xfrm>
            <a:off x="4362384" y="6185120"/>
            <a:ext cx="4035261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dirty="0">
                <a:hlinkClick r:id="rId5" tooltip="http://www.mattei-einaudi.it/studenti/libri-di-testo"/>
              </a:rPr>
              <a:t>This Photo</a:t>
            </a:r>
            <a:r>
              <a:rPr lang="en-GB" sz="675" dirty="0"/>
              <a:t> by Unknown Author is licensed under </a:t>
            </a:r>
            <a:r>
              <a:rPr lang="en-GB" sz="675" dirty="0">
                <a:hlinkClick r:id="rId6" tooltip="https://creativecommons.org/licenses/by-nc/3.0/"/>
              </a:rPr>
              <a:t>CC BY-NC</a:t>
            </a:r>
            <a:endParaRPr lang="en-GB" sz="675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GB" kern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n_TOF </a:t>
            </a:r>
            <a:r>
              <a:rPr lang="en-GB" kern="12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 </a:t>
            </a:r>
            <a:r>
              <a:rPr lang="en-GB" kern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activities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8DA4013-A12A-A443-8355-F4A5D6D2835F}"/>
              </a:ext>
            </a:extLst>
          </p:cNvPr>
          <p:cNvSpPr txBox="1">
            <a:spLocks/>
          </p:cNvSpPr>
          <p:nvPr/>
        </p:nvSpPr>
        <p:spPr>
          <a:xfrm>
            <a:off x="1234926" y="1093391"/>
            <a:ext cx="10117658" cy="761393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128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Ge-detector in B804 (next to entry door of EAR1)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1700808"/>
            <a:ext cx="9591541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01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GB" kern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n_TOF </a:t>
            </a:r>
            <a:r>
              <a:rPr lang="en-GB" kern="12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Ventilation – EAR1 </a:t>
            </a:r>
            <a:endParaRPr lang="en-GB" kern="1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8DA4013-A12A-A443-8355-F4A5D6D2835F}"/>
              </a:ext>
            </a:extLst>
          </p:cNvPr>
          <p:cNvSpPr txBox="1">
            <a:spLocks/>
          </p:cNvSpPr>
          <p:nvPr/>
        </p:nvSpPr>
        <p:spPr>
          <a:xfrm>
            <a:off x="1287521" y="1844824"/>
            <a:ext cx="10117658" cy="2376264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rgbClr val="4D4D4D"/>
                </a:solidFill>
                <a:latin typeface="+mj-lt"/>
                <a:ea typeface="+mn-ea"/>
              </a:rPr>
              <a:t>Renovation </a:t>
            </a:r>
            <a:r>
              <a:rPr lang="en-US" sz="2400" dirty="0" smtClean="0">
                <a:solidFill>
                  <a:srgbClr val="4D4D4D"/>
                </a:solidFill>
                <a:latin typeface="+mj-lt"/>
                <a:ea typeface="+mn-ea"/>
              </a:rPr>
              <a:t>of ventilation for the type A area 1.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rgbClr val="4D4D4D"/>
                </a:solidFill>
                <a:latin typeface="+mj-lt"/>
                <a:ea typeface="+mn-ea"/>
              </a:rPr>
              <a:t>Controls to be updated to the CV standard.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rgbClr val="4D4D4D"/>
                </a:solidFill>
                <a:latin typeface="+mj-lt"/>
                <a:ea typeface="+mn-ea"/>
              </a:rPr>
              <a:t>More flexibility to handle operational situation for access, beam and flush mode.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rgbClr val="4D4D4D"/>
                </a:solidFill>
                <a:latin typeface="+mj-lt"/>
                <a:ea typeface="+mn-ea"/>
              </a:rPr>
              <a:t>Remote access to intervene on faults and error messages</a:t>
            </a:r>
          </a:p>
          <a:p>
            <a:pPr marL="0" indent="0">
              <a:buClr>
                <a:srgbClr val="999999"/>
              </a:buClr>
              <a:buNone/>
              <a:defRPr/>
            </a:pPr>
            <a:endParaRPr lang="en-US" sz="2400" dirty="0" smtClean="0">
              <a:solidFill>
                <a:srgbClr val="4D4D4D"/>
              </a:solidFill>
              <a:latin typeface="+mj-lt"/>
              <a:ea typeface="+mn-ea"/>
            </a:endParaRPr>
          </a:p>
          <a:p>
            <a:pPr marL="0" indent="0">
              <a:buClr>
                <a:srgbClr val="999999"/>
              </a:buClr>
              <a:buNone/>
              <a:defRPr/>
            </a:pPr>
            <a:r>
              <a:rPr lang="en-US" sz="2400" dirty="0" smtClean="0">
                <a:solidFill>
                  <a:srgbClr val="4D4D4D"/>
                </a:solidFill>
                <a:latin typeface="+mj-lt"/>
                <a:ea typeface="+mn-ea"/>
              </a:rPr>
              <a:t>Intervention scheduled for December, the ventilation system will be disabled during several periods. Combined with the annual maintenance work and filter exchange.</a:t>
            </a:r>
            <a:endParaRPr lang="fr-FR" sz="2400" dirty="0">
              <a:solidFill>
                <a:srgbClr val="4D4D4D"/>
              </a:solidFill>
              <a:latin typeface="+mj-lt"/>
              <a:ea typeface="+mn-ea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5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568" y="373593"/>
            <a:ext cx="11463064" cy="1065742"/>
          </a:xfrm>
        </p:spPr>
        <p:txBody>
          <a:bodyPr/>
          <a:lstStyle/>
          <a:p>
            <a:r>
              <a:rPr lang="en-US" sz="3200" dirty="0" smtClean="0"/>
              <a:t>EAR 1: </a:t>
            </a:r>
            <a:r>
              <a:rPr lang="en-GB" sz="3200" dirty="0"/>
              <a:t>Pu-239 capture setup</a:t>
            </a:r>
            <a:r>
              <a:rPr lang="en-GB" sz="3200" dirty="0" smtClean="0"/>
              <a:t>	</a:t>
            </a:r>
            <a:r>
              <a:rPr lang="en-US" sz="3200" dirty="0" smtClean="0"/>
              <a:t>EAR 2:  Neutron imaging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8DA4013-A12A-A443-8355-F4A5D6D2835F}"/>
              </a:ext>
            </a:extLst>
          </p:cNvPr>
          <p:cNvSpPr txBox="1">
            <a:spLocks/>
          </p:cNvSpPr>
          <p:nvPr/>
        </p:nvSpPr>
        <p:spPr>
          <a:xfrm>
            <a:off x="1037170" y="5733256"/>
            <a:ext cx="10315413" cy="432048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999999"/>
              </a:buClr>
              <a:buNone/>
              <a:defRPr/>
            </a:pPr>
            <a:r>
              <a:rPr lang="en-US" sz="8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 measurements running at the moment…	many more in Nikolas’ talk		</a:t>
            </a:r>
            <a:r>
              <a:rPr lang="en-US" sz="128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					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864" y="1017232"/>
            <a:ext cx="3375000" cy="4500000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632" y="1017232"/>
            <a:ext cx="6000000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5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91544" y="336896"/>
            <a:ext cx="8226854" cy="715840"/>
          </a:xfrm>
        </p:spPr>
        <p:txBody>
          <a:bodyPr>
            <a:normAutofit/>
          </a:bodyPr>
          <a:lstStyle/>
          <a:p>
            <a:pPr rtl="0">
              <a:lnSpc>
                <a:spcPct val="90000"/>
              </a:lnSpc>
            </a:pPr>
            <a:r>
              <a:rPr lang="en-US" kern="1200" dirty="0">
                <a:solidFill>
                  <a:srgbClr val="0070C0"/>
                </a:solidFill>
              </a:rPr>
              <a:t>n_TOF target shielding - NEAR</a:t>
            </a:r>
            <a:endParaRPr lang="en-GB" kern="1200" dirty="0">
              <a:solidFill>
                <a:srgbClr val="0070C0"/>
              </a:solidFill>
            </a:endParaRP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1864" y="1268760"/>
            <a:ext cx="5509147" cy="462374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07368" y="5374957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recently published paper </a:t>
            </a:r>
            <a:r>
              <a:rPr lang="en-GB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https://journals.aps.org/prab/abstract/10.1103/PhysRevAccelBeams.25.103001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82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F0573-7ECB-9AAE-FB44-D0957CE3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2022 – NEAR n-TOF </a:t>
            </a:r>
            <a:r>
              <a:rPr lang="en-GB" dirty="0" smtClean="0"/>
              <a:t>activities</a:t>
            </a:r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24A6990-BF32-3AF9-9AE1-EC65CA6FC2AC}"/>
              </a:ext>
            </a:extLst>
          </p:cNvPr>
          <p:cNvGrpSpPr/>
          <p:nvPr/>
        </p:nvGrpSpPr>
        <p:grpSpPr>
          <a:xfrm>
            <a:off x="6816080" y="1095522"/>
            <a:ext cx="5313948" cy="3972071"/>
            <a:chOff x="777932" y="2127139"/>
            <a:chExt cx="5603880" cy="397207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B8F540B-97C3-D11D-C164-7DC4C7D990E0}"/>
                </a:ext>
              </a:extLst>
            </p:cNvPr>
            <p:cNvSpPr txBox="1"/>
            <p:nvPr/>
          </p:nvSpPr>
          <p:spPr>
            <a:xfrm>
              <a:off x="777932" y="2127139"/>
              <a:ext cx="560388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dirty="0">
                  <a:hlinkClick r:id="rId2"/>
                </a:rPr>
                <a:t>INTC-I-241</a:t>
              </a:r>
              <a:r>
                <a:rPr lang="en-CH" dirty="0"/>
                <a:t> </a:t>
              </a:r>
              <a:r>
                <a:rPr lang="en-GB" dirty="0"/>
                <a:t>Measurement of the radiation background at the </a:t>
              </a:r>
              <a:r>
                <a:rPr lang="en-GB" dirty="0" err="1"/>
                <a:t>n_TOF</a:t>
              </a:r>
              <a:r>
                <a:rPr lang="en-GB" dirty="0"/>
                <a:t> NEAR facility to study the feasibility of cyclic activation experiments</a:t>
              </a:r>
            </a:p>
            <a:p>
              <a:pPr algn="just"/>
              <a:endParaRPr lang="en-CH" dirty="0"/>
            </a:p>
          </p:txBody>
        </p:sp>
        <p:pic>
          <p:nvPicPr>
            <p:cNvPr id="11" name="Picture 10" descr="A picture containing indoor, floor&#10;&#10;Description automatically generated">
              <a:extLst>
                <a:ext uri="{FF2B5EF4-FFF2-40B4-BE49-F238E27FC236}">
                  <a16:creationId xmlns:a16="http://schemas.microsoft.com/office/drawing/2014/main" id="{410C3108-4862-A0A9-3EC9-4704B766B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72753" y="3050838"/>
              <a:ext cx="2731338" cy="1968252"/>
            </a:xfrm>
            <a:prstGeom prst="rect">
              <a:avLst/>
            </a:prstGeom>
          </p:spPr>
        </p:pic>
        <p:pic>
          <p:nvPicPr>
            <p:cNvPr id="13" name="Picture 12" descr="A picture containing person&#10;&#10;Description automatically generated">
              <a:extLst>
                <a:ext uri="{FF2B5EF4-FFF2-40B4-BE49-F238E27FC236}">
                  <a16:creationId xmlns:a16="http://schemas.microsoft.com/office/drawing/2014/main" id="{37150240-10DD-0888-89C2-27C1733BD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9279" y="3049438"/>
              <a:ext cx="2412127" cy="3049772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85844C-6A97-0AB3-1249-FBA2D8D448CD}"/>
              </a:ext>
            </a:extLst>
          </p:cNvPr>
          <p:cNvGrpSpPr/>
          <p:nvPr/>
        </p:nvGrpSpPr>
        <p:grpSpPr>
          <a:xfrm>
            <a:off x="609600" y="2071141"/>
            <a:ext cx="5139396" cy="4187962"/>
            <a:chOff x="6772325" y="1556792"/>
            <a:chExt cx="5139396" cy="4187962"/>
          </a:xfrm>
        </p:grpSpPr>
        <p:pic>
          <p:nvPicPr>
            <p:cNvPr id="15" name="Picture 14" descr="A picture containing person, wall, person, indoor&#10;&#10;Description automatically generated">
              <a:extLst>
                <a:ext uri="{FF2B5EF4-FFF2-40B4-BE49-F238E27FC236}">
                  <a16:creationId xmlns:a16="http://schemas.microsoft.com/office/drawing/2014/main" id="{163A4C62-0A30-6CA0-E485-E9473B0E5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72325" y="3361734"/>
              <a:ext cx="1787265" cy="2383020"/>
            </a:xfrm>
            <a:prstGeom prst="rect">
              <a:avLst/>
            </a:prstGeom>
          </p:spPr>
        </p:pic>
        <p:pic>
          <p:nvPicPr>
            <p:cNvPr id="17" name="Picture 16" descr="A person wearing a helmet and sitting in a sink&#10;&#10;Description automatically generated with low confidence">
              <a:extLst>
                <a:ext uri="{FF2B5EF4-FFF2-40B4-BE49-F238E27FC236}">
                  <a16:creationId xmlns:a16="http://schemas.microsoft.com/office/drawing/2014/main" id="{C949C79D-EFCC-BD66-9E7C-0BFAF663F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24392" y="1556792"/>
              <a:ext cx="2287329" cy="1715498"/>
            </a:xfrm>
            <a:prstGeom prst="rect">
              <a:avLst/>
            </a:prstGeom>
          </p:spPr>
        </p:pic>
        <p:pic>
          <p:nvPicPr>
            <p:cNvPr id="19" name="Picture 18" descr="A person wearing a hard hat and gloves working on a machine&#10;&#10;Description automatically generated with low confidence">
              <a:extLst>
                <a:ext uri="{FF2B5EF4-FFF2-40B4-BE49-F238E27FC236}">
                  <a16:creationId xmlns:a16="http://schemas.microsoft.com/office/drawing/2014/main" id="{C9B13291-0904-C794-1741-DC53212CE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74733" y="3361734"/>
              <a:ext cx="1321493" cy="2348880"/>
            </a:xfrm>
            <a:prstGeom prst="rect">
              <a:avLst/>
            </a:prstGeom>
          </p:spPr>
        </p:pic>
        <p:pic>
          <p:nvPicPr>
            <p:cNvPr id="21" name="Picture 20" descr="A picture containing person, preparing, cooking&#10;&#10;Description automatically generated">
              <a:extLst>
                <a:ext uri="{FF2B5EF4-FFF2-40B4-BE49-F238E27FC236}">
                  <a16:creationId xmlns:a16="http://schemas.microsoft.com/office/drawing/2014/main" id="{2D82D3AF-D956-60B6-A081-96653F662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84971" y="1561261"/>
              <a:ext cx="2287329" cy="1711029"/>
            </a:xfrm>
            <a:prstGeom prst="rect">
              <a:avLst/>
            </a:prstGeom>
          </p:spPr>
        </p:pic>
        <p:pic>
          <p:nvPicPr>
            <p:cNvPr id="23" name="Picture 22" descr="A group of people wearing helmets&#10;&#10;Description automatically generated with medium confidence">
              <a:extLst>
                <a:ext uri="{FF2B5EF4-FFF2-40B4-BE49-F238E27FC236}">
                  <a16:creationId xmlns:a16="http://schemas.microsoft.com/office/drawing/2014/main" id="{4F5B674C-206B-D929-D706-F1ADC704F6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23750" r="15001"/>
            <a:stretch/>
          </p:blipFill>
          <p:spPr>
            <a:xfrm>
              <a:off x="10151118" y="3582830"/>
              <a:ext cx="1760603" cy="2105821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34699F9-6CB5-9783-3C26-65B43A79C591}"/>
              </a:ext>
            </a:extLst>
          </p:cNvPr>
          <p:cNvSpPr txBox="1"/>
          <p:nvPr/>
        </p:nvSpPr>
        <p:spPr>
          <a:xfrm>
            <a:off x="5842991" y="5317801"/>
            <a:ext cx="51628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hlinkClick r:id="rId10"/>
              </a:rPr>
              <a:t>INTC-P-623</a:t>
            </a:r>
            <a:r>
              <a:rPr lang="en-GB" dirty="0"/>
              <a:t> Neutron capture cross section measurements by the activation method at the </a:t>
            </a:r>
            <a:r>
              <a:rPr lang="en-GB" dirty="0" err="1"/>
              <a:t>n_TOF</a:t>
            </a:r>
            <a:r>
              <a:rPr lang="en-GB" dirty="0"/>
              <a:t> NEAR Station (19 access in 2022)</a:t>
            </a:r>
          </a:p>
          <a:p>
            <a:pPr algn="just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FDE8E5-5D9A-47F2-A921-D19DBE2EEC8A}"/>
              </a:ext>
            </a:extLst>
          </p:cNvPr>
          <p:cNvSpPr txBox="1"/>
          <p:nvPr/>
        </p:nvSpPr>
        <p:spPr>
          <a:xfrm>
            <a:off x="69953" y="1196752"/>
            <a:ext cx="67214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/>
              <a:t>New organisation – Access every two weeks</a:t>
            </a:r>
          </a:p>
          <a:p>
            <a:pPr algn="ctr"/>
            <a:r>
              <a:rPr lang="en-CH" sz="2400" b="1" dirty="0">
                <a:solidFill>
                  <a:schemeClr val="accent3"/>
                </a:solidFill>
              </a:rPr>
              <a:t>Very succesfull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15</a:t>
            </a:fld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3C4F0573-7ECB-9AAE-FB44-D0957CE39066}"/>
              </a:ext>
            </a:extLst>
          </p:cNvPr>
          <p:cNvSpPr txBox="1">
            <a:spLocks/>
          </p:cNvSpPr>
          <p:nvPr/>
        </p:nvSpPr>
        <p:spPr bwMode="auto">
          <a:xfrm>
            <a:off x="47328" y="347034"/>
            <a:ext cx="1000911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                                                        -  parasitic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7848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084D2D95-F364-3EA8-0217-A56743DED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/>
          <a:lstStyle/>
          <a:p>
            <a:r>
              <a:rPr lang="en-GB" dirty="0"/>
              <a:t>2022 - R2M activities</a:t>
            </a:r>
          </a:p>
        </p:txBody>
      </p:sp>
      <p:pic>
        <p:nvPicPr>
          <p:cNvPr id="4" name="Picture 3" descr="A picture containing electronics, tube, indoor, open&#10;&#10;Description automatically generated">
            <a:extLst>
              <a:ext uri="{FF2B5EF4-FFF2-40B4-BE49-F238E27FC236}">
                <a16:creationId xmlns:a16="http://schemas.microsoft.com/office/drawing/2014/main" id="{3E8956CD-732F-3F16-13BB-E240C00605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26" r="25533"/>
          <a:stretch/>
        </p:blipFill>
        <p:spPr>
          <a:xfrm>
            <a:off x="931291" y="1209729"/>
            <a:ext cx="3424264" cy="493632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7C67A6-B425-AF4A-E793-066188FAB120}"/>
              </a:ext>
            </a:extLst>
          </p:cNvPr>
          <p:cNvSpPr txBox="1"/>
          <p:nvPr/>
        </p:nvSpPr>
        <p:spPr bwMode="auto">
          <a:xfrm>
            <a:off x="644423" y="1209988"/>
            <a:ext cx="3940749" cy="64633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Irradiation shelf on </a:t>
            </a:r>
            <a:r>
              <a:rPr lang="fr-CH" dirty="0" err="1"/>
              <a:t>target</a:t>
            </a:r>
            <a:r>
              <a:rPr lang="fr-CH" dirty="0"/>
              <a:t> pool </a:t>
            </a:r>
          </a:p>
          <a:p>
            <a:pPr algn="ctr"/>
            <a:r>
              <a:rPr lang="fr-CH" dirty="0"/>
              <a:t>24 </a:t>
            </a:r>
            <a:r>
              <a:rPr lang="fr-CH" dirty="0" err="1"/>
              <a:t>sample</a:t>
            </a:r>
            <a:r>
              <a:rPr lang="fr-CH" dirty="0"/>
              <a:t> positions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64E8D0-07F4-A213-E4AF-D63AB936A6D6}"/>
              </a:ext>
            </a:extLst>
          </p:cNvPr>
          <p:cNvSpPr txBox="1"/>
          <p:nvPr/>
        </p:nvSpPr>
        <p:spPr bwMode="auto">
          <a:xfrm>
            <a:off x="644424" y="5518973"/>
            <a:ext cx="4183211" cy="64633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fr-CH" dirty="0">
                <a:solidFill>
                  <a:srgbClr val="C00000"/>
                </a:solidFill>
              </a:rPr>
              <a:t>UNIQUE IRRADIATION CONDITIONS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4133D3-E76E-AB8F-0C7E-FC2050E6CCCF}"/>
              </a:ext>
            </a:extLst>
          </p:cNvPr>
          <p:cNvGrpSpPr/>
          <p:nvPr/>
        </p:nvGrpSpPr>
        <p:grpSpPr>
          <a:xfrm>
            <a:off x="5017220" y="548680"/>
            <a:ext cx="6877394" cy="5753444"/>
            <a:chOff x="1137940" y="1037447"/>
            <a:chExt cx="5874639" cy="4930809"/>
          </a:xfrm>
        </p:grpSpPr>
        <p:pic>
          <p:nvPicPr>
            <p:cNvPr id="11" name="Picture 10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DD104119-CD62-7F3D-519C-D86B559277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37940" y="1424683"/>
              <a:ext cx="3220615" cy="3668268"/>
            </a:xfrm>
            <a:prstGeom prst="rect">
              <a:avLst/>
            </a:prstGeom>
          </p:spPr>
        </p:pic>
        <p:pic>
          <p:nvPicPr>
            <p:cNvPr id="15" name="Picture 14" descr="A picture containing person&#10;&#10;Description automatically generated">
              <a:extLst>
                <a:ext uri="{FF2B5EF4-FFF2-40B4-BE49-F238E27FC236}">
                  <a16:creationId xmlns:a16="http://schemas.microsoft.com/office/drawing/2014/main" id="{8C7B0733-CE41-0397-C13A-D74E022E9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85336" y="1037447"/>
              <a:ext cx="2698426" cy="202382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F89B82F-D09A-8ED6-5434-40AC28F80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14151" y="3944435"/>
              <a:ext cx="2698428" cy="2023821"/>
            </a:xfrm>
            <a:prstGeom prst="rect">
              <a:avLst/>
            </a:prstGeom>
          </p:spPr>
        </p:pic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1EE638B-B23B-B9DE-DC89-184C0E64D352}"/>
              </a:ext>
            </a:extLst>
          </p:cNvPr>
          <p:cNvCxnSpPr>
            <a:cxnSpLocks/>
          </p:cNvCxnSpPr>
          <p:nvPr/>
        </p:nvCxnSpPr>
        <p:spPr bwMode="auto">
          <a:xfrm flipV="1">
            <a:off x="7329459" y="2068449"/>
            <a:ext cx="3159029" cy="202382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C2E4DAF-382A-60F4-5D1F-FA5960668CF4}"/>
              </a:ext>
            </a:extLst>
          </p:cNvPr>
          <p:cNvCxnSpPr>
            <a:cxnSpLocks/>
          </p:cNvCxnSpPr>
          <p:nvPr/>
        </p:nvCxnSpPr>
        <p:spPr bwMode="auto">
          <a:xfrm>
            <a:off x="7329459" y="4237684"/>
            <a:ext cx="3015013" cy="1014405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7294739-2C38-CC51-78E0-BD0E849133BE}"/>
              </a:ext>
            </a:extLst>
          </p:cNvPr>
          <p:cNvSpPr txBox="1"/>
          <p:nvPr/>
        </p:nvSpPr>
        <p:spPr>
          <a:xfrm rot="20471822">
            <a:off x="397249" y="3199072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highlight>
                  <a:srgbClr val="00FFFF"/>
                </a:highlight>
              </a:rPr>
              <a:t>Similar irradiation than in  2021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9BEA98-EF0E-E499-823E-E75C1E997FE2}"/>
              </a:ext>
            </a:extLst>
          </p:cNvPr>
          <p:cNvSpPr txBox="1"/>
          <p:nvPr/>
        </p:nvSpPr>
        <p:spPr>
          <a:xfrm rot="20471822">
            <a:off x="5512010" y="426646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highlight>
                  <a:srgbClr val="FFFF00"/>
                </a:highlight>
              </a:rPr>
              <a:t>New in 2022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2AF82CD-528F-2553-1D16-3AD9E5E607B9}"/>
              </a:ext>
            </a:extLst>
          </p:cNvPr>
          <p:cNvSpPr/>
          <p:nvPr/>
        </p:nvSpPr>
        <p:spPr bwMode="auto">
          <a:xfrm rot="20767868">
            <a:off x="6625928" y="2243638"/>
            <a:ext cx="694900" cy="679556"/>
          </a:xfrm>
          <a:prstGeom prst="rect">
            <a:avLst/>
          </a:prstGeom>
          <a:solidFill>
            <a:srgbClr val="00B0F0">
              <a:alpha val="40000"/>
            </a:srgbClr>
          </a:solidFill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48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CFA1D9-05DD-B2FD-4CD7-90B0F9685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B68DF9-CBAB-353E-3E2B-A38D6D2254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017"/>
          <a:stretch/>
        </p:blipFill>
        <p:spPr bwMode="auto">
          <a:xfrm>
            <a:off x="3808975" y="3845758"/>
            <a:ext cx="3023527" cy="23405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314313-70D2-3CF7-5641-E9E8A27DF3BB}"/>
              </a:ext>
            </a:extLst>
          </p:cNvPr>
          <p:cNvSpPr txBox="1"/>
          <p:nvPr/>
        </p:nvSpPr>
        <p:spPr bwMode="auto">
          <a:xfrm>
            <a:off x="331216" y="5293771"/>
            <a:ext cx="33790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cs typeface="Calibri" panose="020F0502020204030204" pitchFamily="34" charset="0"/>
              </a:rPr>
              <a:t>Testing of friction coefficient on lubricants using HFRR</a:t>
            </a:r>
          </a:p>
          <a:p>
            <a:pPr algn="r"/>
            <a:r>
              <a:rPr lang="en-US" sz="1600" dirty="0">
                <a:cs typeface="Calibri" panose="020F0502020204030204" pitchFamily="34" charset="0"/>
              </a:rPr>
              <a:t>PCS, HFRR brochure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C2ACF3-372F-26AC-6C5F-CFE1BDDD3630}"/>
              </a:ext>
            </a:extLst>
          </p:cNvPr>
          <p:cNvSpPr txBox="1"/>
          <p:nvPr/>
        </p:nvSpPr>
        <p:spPr bwMode="auto">
          <a:xfrm flipH="1">
            <a:off x="349915" y="1247269"/>
            <a:ext cx="491331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11 commercial lubricants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0.4 - 2.5 MGy by end 2022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Neutron component 67 - 81%    </a:t>
            </a:r>
            <a:r>
              <a:rPr lang="en-GB" dirty="0"/>
              <a:t>in organic materials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Wide range of analyses ongoing </a:t>
            </a:r>
            <a:r>
              <a:rPr lang="en-GB" dirty="0"/>
              <a:t>(structural, chemical, tribological…), </a:t>
            </a:r>
            <a:r>
              <a:rPr lang="en-GB" sz="2400" dirty="0"/>
              <a:t>differences with gamma </a:t>
            </a:r>
            <a:endParaRPr lang="en-GB" dirty="0"/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C00000"/>
                </a:solidFill>
              </a:rPr>
              <a:t> PROOF OF RELEVANCE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A271F2-3351-5248-2371-76BFBA453F7C}"/>
              </a:ext>
            </a:extLst>
          </p:cNvPr>
          <p:cNvSpPr txBox="1"/>
          <p:nvPr/>
        </p:nvSpPr>
        <p:spPr bwMode="auto">
          <a:xfrm>
            <a:off x="6931200" y="5262720"/>
            <a:ext cx="485281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cs typeface="Calibri" panose="020F0502020204030204" pitchFamily="34" charset="0"/>
              </a:rPr>
              <a:t>HRFF test results for fresh and irradiated grease Lubrilog LX AGFA 2  </a:t>
            </a:r>
          </a:p>
          <a:p>
            <a:r>
              <a:rPr lang="en-US" sz="1600" dirty="0">
                <a:cs typeface="Calibri" panose="020F0502020204030204" pitchFamily="34" charset="0"/>
              </a:rPr>
              <a:t>25</a:t>
            </a:r>
            <a:r>
              <a:rPr lang="fr-CH" sz="1600" dirty="0">
                <a:cs typeface="Calibri" panose="020F0502020204030204" pitchFamily="34" charset="0"/>
              </a:rPr>
              <a:t>°</a:t>
            </a:r>
            <a:r>
              <a:rPr lang="en-US" sz="1600" dirty="0">
                <a:cs typeface="Calibri" panose="020F0502020204030204" pitchFamily="34" charset="0"/>
              </a:rPr>
              <a:t>C, 10Hz, 0.25mm stroke, 1kg load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F32E6BE-C0AE-3E2C-8660-E7BA286260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88" t="5584" b="3563"/>
          <a:stretch/>
        </p:blipFill>
        <p:spPr>
          <a:xfrm>
            <a:off x="6500987" y="1028700"/>
            <a:ext cx="5244819" cy="410210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5C426FC-7C60-0B82-DADE-6495319E65A7}"/>
              </a:ext>
            </a:extLst>
          </p:cNvPr>
          <p:cNvCxnSpPr/>
          <p:nvPr/>
        </p:nvCxnSpPr>
        <p:spPr>
          <a:xfrm>
            <a:off x="8382000" y="3079750"/>
            <a:ext cx="0" cy="87630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1D663E3-05D5-8555-E7A6-F44EF945F97D}"/>
              </a:ext>
            </a:extLst>
          </p:cNvPr>
          <p:cNvSpPr txBox="1"/>
          <p:nvPr/>
        </p:nvSpPr>
        <p:spPr bwMode="auto">
          <a:xfrm>
            <a:off x="7608364" y="2170642"/>
            <a:ext cx="2082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C00000"/>
                </a:solidFill>
              </a:rPr>
              <a:t>Clear </a:t>
            </a:r>
            <a:r>
              <a:rPr lang="fr-CH" dirty="0" err="1">
                <a:solidFill>
                  <a:srgbClr val="C00000"/>
                </a:solidFill>
              </a:rPr>
              <a:t>dependence</a:t>
            </a:r>
            <a:r>
              <a:rPr lang="fr-CH" dirty="0">
                <a:solidFill>
                  <a:srgbClr val="C00000"/>
                </a:solidFill>
              </a:rPr>
              <a:t> on irradiation type! 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A68798-51A6-E492-4431-61161E5BA816}"/>
              </a:ext>
            </a:extLst>
          </p:cNvPr>
          <p:cNvSpPr txBox="1"/>
          <p:nvPr/>
        </p:nvSpPr>
        <p:spPr bwMode="auto">
          <a:xfrm>
            <a:off x="7618042" y="1484627"/>
            <a:ext cx="1694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B050"/>
                </a:solidFill>
              </a:rPr>
              <a:t>Lubricant still working</a:t>
            </a:r>
          </a:p>
        </p:txBody>
      </p:sp>
      <p:pic>
        <p:nvPicPr>
          <p:cNvPr id="6" name="Picture 5" descr="A picture containing electronics, tube, indoor, open&#10;&#10;Description automatically generated">
            <a:extLst>
              <a:ext uri="{FF2B5EF4-FFF2-40B4-BE49-F238E27FC236}">
                <a16:creationId xmlns:a16="http://schemas.microsoft.com/office/drawing/2014/main" id="{968100B5-94F6-F4FE-B0A4-8250585249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546" r="16840"/>
          <a:stretch/>
        </p:blipFill>
        <p:spPr>
          <a:xfrm>
            <a:off x="5192891" y="1268760"/>
            <a:ext cx="1623189" cy="21817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1920D9-0321-72AD-87E9-484C6A5D27AA}"/>
              </a:ext>
            </a:extLst>
          </p:cNvPr>
          <p:cNvSpPr txBox="1"/>
          <p:nvPr/>
        </p:nvSpPr>
        <p:spPr>
          <a:xfrm>
            <a:off x="4234839" y="6356351"/>
            <a:ext cx="5077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Acknowledgement: D.Senajova/SY-STI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6566EC2-9F7E-537C-BC06-5C9106733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/>
          <a:lstStyle/>
          <a:p>
            <a:r>
              <a:rPr lang="en-GB" dirty="0"/>
              <a:t>2022 - R2M activities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7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653CB78-85BF-7F7B-DBE6-792101CC7E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693"/>
          <a:stretch/>
        </p:blipFill>
        <p:spPr>
          <a:xfrm>
            <a:off x="477718" y="3020014"/>
            <a:ext cx="4394320" cy="2930610"/>
          </a:xfrm>
          <a:prstGeom prst="rect">
            <a:avLst/>
          </a:prstGeom>
        </p:spPr>
      </p:pic>
      <p:pic>
        <p:nvPicPr>
          <p:cNvPr id="6" name="Picture 5" descr="A picture containing person, preparing&#10;&#10;Description automatically generated">
            <a:extLst>
              <a:ext uri="{FF2B5EF4-FFF2-40B4-BE49-F238E27FC236}">
                <a16:creationId xmlns:a16="http://schemas.microsoft.com/office/drawing/2014/main" id="{0D21D3E2-62D5-E5F2-A2A1-C2391E0D6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7846" y="116632"/>
            <a:ext cx="2787774" cy="37170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8F540B-97C3-D11D-C164-7DC4C7D990E0}"/>
              </a:ext>
            </a:extLst>
          </p:cNvPr>
          <p:cNvSpPr txBox="1"/>
          <p:nvPr/>
        </p:nvSpPr>
        <p:spPr>
          <a:xfrm>
            <a:off x="2795568" y="1842452"/>
            <a:ext cx="6242377" cy="70788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2000"/>
              <a:t>High</a:t>
            </a:r>
            <a:r>
              <a:rPr lang="en-US" sz="2000" dirty="0"/>
              <a:t>-</a:t>
            </a:r>
            <a:r>
              <a:rPr lang="en-CH" sz="2000"/>
              <a:t>Level Dosimeter</a:t>
            </a:r>
            <a:r>
              <a:rPr lang="en-US" sz="2000" dirty="0"/>
              <a:t>s*</a:t>
            </a:r>
            <a:r>
              <a:rPr lang="en-CH" sz="2000"/>
              <a:t> </a:t>
            </a:r>
            <a:r>
              <a:rPr lang="en-CH" sz="2000" dirty="0"/>
              <a:t>installed at NEAR to confirm </a:t>
            </a:r>
            <a:r>
              <a:rPr lang="en-CH" sz="2000"/>
              <a:t>NEAR </a:t>
            </a:r>
            <a:r>
              <a:rPr lang="en-US" sz="2000" dirty="0"/>
              <a:t>FLUKA</a:t>
            </a:r>
            <a:r>
              <a:rPr lang="en-CH" sz="2000"/>
              <a:t> simulation</a:t>
            </a:r>
            <a:r>
              <a:rPr lang="en-US" sz="2000" dirty="0"/>
              <a:t>s </a:t>
            </a:r>
          </a:p>
        </p:txBody>
      </p:sp>
      <p:pic>
        <p:nvPicPr>
          <p:cNvPr id="4" name="Picture 3" descr="A picture containing wall, jack, electronics, white&#10;&#10;Description automatically generated">
            <a:extLst>
              <a:ext uri="{FF2B5EF4-FFF2-40B4-BE49-F238E27FC236}">
                <a16:creationId xmlns:a16="http://schemas.microsoft.com/office/drawing/2014/main" id="{41B9FB32-A602-00DC-D22F-E52B04B70A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198" b="11377"/>
          <a:stretch/>
        </p:blipFill>
        <p:spPr>
          <a:xfrm>
            <a:off x="534409" y="908720"/>
            <a:ext cx="2081259" cy="176004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57420B1-A0E0-C42B-776C-9A438FE02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/>
          <a:lstStyle/>
          <a:p>
            <a:r>
              <a:rPr lang="en-GB" dirty="0"/>
              <a:t>2022 - R2E activities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4D11F7-9E83-9B34-2EA9-A3673237FFBC}"/>
              </a:ext>
            </a:extLst>
          </p:cNvPr>
          <p:cNvSpPr txBox="1"/>
          <p:nvPr/>
        </p:nvSpPr>
        <p:spPr>
          <a:xfrm>
            <a:off x="2708991" y="908720"/>
            <a:ext cx="6451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FLUKA study on the typical radiation quantities used for R2E irradiation campaigns - </a:t>
            </a:r>
            <a:r>
              <a:rPr lang="en-CH">
                <a:hlinkClick r:id="rId5"/>
              </a:rPr>
              <a:t>EDMS 2769573</a:t>
            </a:r>
            <a:r>
              <a:rPr lang="en-US" dirty="0"/>
              <a:t> </a:t>
            </a:r>
            <a:r>
              <a:rPr lang="en-GB" dirty="0"/>
              <a:t>b</a:t>
            </a:r>
            <a:r>
              <a:rPr lang="en-CH" dirty="0"/>
              <a:t>y </a:t>
            </a:r>
            <a:r>
              <a:rPr lang="en-CH"/>
              <a:t>Matteo Cecchetto</a:t>
            </a:r>
            <a:endParaRPr lang="en-US" dirty="0"/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D76E67C3-2370-0D50-0DF3-51263B9979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6199" y="3020014"/>
            <a:ext cx="5542934" cy="2851634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F5E4F59-DF59-1AC1-83AB-AFD6D2DE9272}"/>
              </a:ext>
            </a:extLst>
          </p:cNvPr>
          <p:cNvCxnSpPr>
            <a:cxnSpLocks/>
          </p:cNvCxnSpPr>
          <p:nvPr/>
        </p:nvCxnSpPr>
        <p:spPr bwMode="auto">
          <a:xfrm>
            <a:off x="1487488" y="2610317"/>
            <a:ext cx="0" cy="50855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E2FF731-2D8B-7FB3-455F-C6DB99CB8907}"/>
              </a:ext>
            </a:extLst>
          </p:cNvPr>
          <p:cNvCxnSpPr>
            <a:cxnSpLocks/>
          </p:cNvCxnSpPr>
          <p:nvPr/>
        </p:nvCxnSpPr>
        <p:spPr bwMode="auto">
          <a:xfrm flipH="1">
            <a:off x="9851563" y="1788740"/>
            <a:ext cx="803118" cy="227127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08AEA61-78FD-6E04-4A4D-BAF3FAA0C7FB}"/>
              </a:ext>
            </a:extLst>
          </p:cNvPr>
          <p:cNvSpPr txBox="1"/>
          <p:nvPr/>
        </p:nvSpPr>
        <p:spPr>
          <a:xfrm>
            <a:off x="635529" y="2181006"/>
            <a:ext cx="594408" cy="369332"/>
          </a:xfrm>
          <a:prstGeom prst="rect">
            <a:avLst/>
          </a:prstGeom>
          <a:solidFill>
            <a:srgbClr val="000000">
              <a:alpha val="5411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N4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55EC75-A651-24FF-4584-CEEC2B53AB4D}"/>
              </a:ext>
            </a:extLst>
          </p:cNvPr>
          <p:cNvSpPr txBox="1"/>
          <p:nvPr/>
        </p:nvSpPr>
        <p:spPr>
          <a:xfrm>
            <a:off x="11230702" y="1609967"/>
            <a:ext cx="625937" cy="369332"/>
          </a:xfrm>
          <a:prstGeom prst="rect">
            <a:avLst/>
          </a:prstGeom>
          <a:solidFill>
            <a:srgbClr val="000000">
              <a:alpha val="5411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schemeClr val="bg1"/>
                </a:solidFill>
              </a:rPr>
              <a:t>N</a:t>
            </a:r>
            <a:r>
              <a:rPr lang="en-US" dirty="0">
                <a:solidFill>
                  <a:schemeClr val="bg1"/>
                </a:solidFill>
              </a:rPr>
              <a:t>10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BFE114-1AC8-D758-3C5A-F9D7F1AF8EFF}"/>
              </a:ext>
            </a:extLst>
          </p:cNvPr>
          <p:cNvSpPr txBox="1"/>
          <p:nvPr/>
        </p:nvSpPr>
        <p:spPr>
          <a:xfrm>
            <a:off x="4872038" y="5949280"/>
            <a:ext cx="6340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*results will be available during next YETS - </a:t>
            </a:r>
            <a:r>
              <a:rPr lang="en-US" dirty="0">
                <a:hlinkClick r:id="rId7"/>
              </a:rPr>
              <a:t>EDMS 2698775</a:t>
            </a:r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41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7D5F0-222C-6D4A-9DA8-048E9A2C2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GB" kern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EE7ED3F-9939-CF42-8BDA-BFD694A5BCC5}"/>
              </a:ext>
            </a:extLst>
          </p:cNvPr>
          <p:cNvSpPr txBox="1">
            <a:spLocks/>
          </p:cNvSpPr>
          <p:nvPr/>
        </p:nvSpPr>
        <p:spPr>
          <a:xfrm>
            <a:off x="839416" y="1412776"/>
            <a:ext cx="10297144" cy="4050481"/>
          </a:xfrm>
          <a:prstGeom prst="rect">
            <a:avLst/>
          </a:prstGeom>
        </p:spPr>
        <p:txBody>
          <a:bodyPr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performance </a:t>
            </a:r>
            <a:r>
              <a:rPr lang="en-US" sz="2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limitations, </a:t>
            </a: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FTN beam line modifications </a:t>
            </a:r>
            <a:r>
              <a:rPr lang="en-US" sz="2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</a:t>
            </a: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xcellent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performances and availability of the </a:t>
            </a: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 </a:t>
            </a:r>
            <a:r>
              <a:rPr lang="en-GB" sz="2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2022!</a:t>
            </a:r>
            <a:endParaRPr lang="en-GB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ASN-OFSP safety recommendations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safety file includes modifications implemented during LS2</a:t>
            </a:r>
            <a:b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EMDS 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2604713 - n_TOF Target Facility Safety Overview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  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safety file for EAR 1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work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Ge detector </a:t>
            </a:r>
            <a:r>
              <a:rPr lang="en-US" sz="2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installed, NEAR activities settled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Consolidation of the alignment system – ongoing</a:t>
            </a: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endParaRPr lang="en-US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4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1524000" y="1268848"/>
            <a:ext cx="6209414" cy="792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Rectangle 15"/>
          <p:cNvSpPr/>
          <p:nvPr/>
        </p:nvSpPr>
        <p:spPr bwMode="auto">
          <a:xfrm>
            <a:off x="1524000" y="3140968"/>
            <a:ext cx="6209414" cy="792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524000" y="233493"/>
            <a:ext cx="10054739" cy="71584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>
                <a:solidFill>
                  <a:srgbClr val="0070C0"/>
                </a:solidFill>
              </a:rPr>
              <a:t>Agenda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</a:t>
            </a:fld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1524000" y="2204864"/>
            <a:ext cx="6209414" cy="792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7733414" y="1268848"/>
            <a:ext cx="0" cy="79200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>
            <a:spLocks/>
          </p:cNvSpPr>
          <p:nvPr/>
        </p:nvSpPr>
        <p:spPr bwMode="auto">
          <a:xfrm>
            <a:off x="1631504" y="1412776"/>
            <a:ext cx="597666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4200"/>
              </a:spcAft>
              <a:buClr>
                <a:srgbClr val="5AA3D9"/>
              </a:buClr>
              <a:buFontTx/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FTN line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FontTx/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Target in operation</a:t>
            </a:r>
            <a:endParaRPr lang="en-US" sz="1600" dirty="0"/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FontTx/>
              <a:buAutoNum type="arabicPeriod"/>
              <a:defRPr/>
            </a:pPr>
            <a:r>
              <a:rPr lang="en-US" sz="2400">
                <a:solidFill>
                  <a:srgbClr val="4D4D4D"/>
                </a:solidFill>
              </a:rPr>
              <a:t>NEAR</a:t>
            </a:r>
            <a:endParaRPr lang="en-US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 dirty="0"/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 bwMode="auto">
          <a:xfrm>
            <a:off x="7752184" y="2204952"/>
            <a:ext cx="0" cy="79200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 bwMode="auto">
          <a:xfrm>
            <a:off x="7752184" y="3140968"/>
            <a:ext cx="0" cy="79200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70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4871864" y="436510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Thank you!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FTN line </a:t>
            </a:r>
            <a:r>
              <a:rPr lang="en-US" dirty="0" smtClean="0">
                <a:solidFill>
                  <a:srgbClr val="0070C0"/>
                </a:solidFill>
              </a:rPr>
              <a:t>now 2022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896" y="1772816"/>
            <a:ext cx="6552128" cy="36855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2" y="1196752"/>
            <a:ext cx="3348072" cy="4464096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367808" y="3861048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8DEF829-C485-4285-A18F-476A3CFC575F}"/>
              </a:ext>
            </a:extLst>
          </p:cNvPr>
          <p:cNvSpPr txBox="1">
            <a:spLocks/>
          </p:cNvSpPr>
          <p:nvPr/>
        </p:nvSpPr>
        <p:spPr>
          <a:xfrm>
            <a:off x="1271464" y="5805264"/>
            <a:ext cx="8928992" cy="504056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Increased diameter DN160 to DN 200: Operation fully under control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283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57" y="116632"/>
            <a:ext cx="10814395" cy="6160099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DD96E1-1108-6043-B512-02FC7A0F9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1CD22C-2097-8345-B224-64C863620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71st Meeting of the INTC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F76B01-BCFC-4F47-B425-6DD916488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1981200" y="336896"/>
            <a:ext cx="8226854" cy="71584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rgbClr val="0070C0"/>
                </a:solidFill>
              </a:rPr>
              <a:t>FTN line 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087361" y="903668"/>
            <a:ext cx="1954381" cy="369332"/>
          </a:xfrm>
          <a:prstGeom prst="rect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courtesy F. Pozzi</a:t>
            </a:r>
          </a:p>
        </p:txBody>
      </p:sp>
    </p:spTree>
    <p:extLst>
      <p:ext uri="{BB962C8B-B14F-4D97-AF65-F5344CB8AC3E}">
        <p14:creationId xmlns:p14="http://schemas.microsoft.com/office/powerpoint/2010/main" val="117451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08/11/2022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71st Meeting of the INTC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027" name="Picture 1" descr="image0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2"/>
          <a:stretch/>
        </p:blipFill>
        <p:spPr bwMode="auto">
          <a:xfrm>
            <a:off x="587986" y="908720"/>
            <a:ext cx="8460342" cy="4486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981200" y="336896"/>
            <a:ext cx="8226854" cy="71584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rgbClr val="0070C0"/>
                </a:solidFill>
              </a:rPr>
              <a:t>FTN </a:t>
            </a:r>
            <a:r>
              <a:rPr lang="en-US" dirty="0" smtClean="0">
                <a:solidFill>
                  <a:srgbClr val="0070C0"/>
                </a:solidFill>
              </a:rPr>
              <a:t>line – RP survey during TS2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9336360" y="260648"/>
            <a:ext cx="2592288" cy="590931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Hot spot a sum of several contributors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Beam windows (independent of aperture)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SEM wires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Target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Losses on beam pipes and tanks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r>
              <a:rPr lang="en-US" dirty="0" smtClean="0"/>
              <a:t>Possible dose reduction deemed small compared to effort needed – This configuration is now base line until LS3.</a:t>
            </a:r>
          </a:p>
          <a:p>
            <a:endParaRPr lang="en-US" dirty="0"/>
          </a:p>
          <a:p>
            <a:r>
              <a:rPr lang="en-US" dirty="0" smtClean="0"/>
              <a:t>Maintenance and spare situation for Ti-beam window and SEM grid to be revised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67498" y="5862181"/>
            <a:ext cx="87366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https://indico.cern.ch/event/1209843/attachments/2534812/4362242/20221018_Minutes 6th FTN Meeting.pdf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0248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n_TOF target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638" y="1628800"/>
            <a:ext cx="11891026" cy="403244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939468">
            <a:off x="7560942" y="3840258"/>
            <a:ext cx="440234" cy="4413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6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n_TOF spallation target #3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23993" y="980728"/>
            <a:ext cx="11088631" cy="4824164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+mj-lt"/>
              </a:rPr>
              <a:t>First beam on target received on 19th July 2021</a:t>
            </a:r>
          </a:p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+mj-lt"/>
              </a:rPr>
              <a:t>Work on optics and proton line </a:t>
            </a:r>
            <a:r>
              <a:rPr lang="en-US" sz="2400" dirty="0" smtClean="0">
                <a:latin typeface="+mj-lt"/>
              </a:rPr>
              <a:t>modifications, defined setting during 2022.</a:t>
            </a:r>
          </a:p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latin typeface="+mj-lt"/>
              </a:rPr>
              <a:t>MD during September to push intensity limits </a:t>
            </a:r>
            <a:endParaRPr lang="en-US" sz="2400" dirty="0">
              <a:latin typeface="+mj-lt"/>
            </a:endParaRPr>
          </a:p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sz="2400" dirty="0">
              <a:latin typeface="+mj-lt"/>
            </a:endParaRPr>
          </a:p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GB" sz="19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952" y="2297393"/>
            <a:ext cx="5400000" cy="3851515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16" y="2297393"/>
            <a:ext cx="5400000" cy="3823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2495600" y="3608834"/>
            <a:ext cx="2159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2021</a:t>
            </a:r>
            <a:endParaRPr lang="en-GB" sz="6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8050202" y="3715318"/>
            <a:ext cx="2159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00B050"/>
                </a:solidFill>
              </a:rPr>
              <a:t>2022</a:t>
            </a:r>
            <a:endParaRPr lang="en-GB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25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n_TOF spallation target #3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7369" y="980728"/>
            <a:ext cx="11593288" cy="4824164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7500" lnSpcReduction="2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MD on Wednesday 28.September: Increase of average intensity for the n_TOF beam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8h07: </a:t>
            </a:r>
            <a:r>
              <a:rPr lang="en-GB" dirty="0" smtClean="0"/>
              <a:t>200e10 </a:t>
            </a:r>
            <a:r>
              <a:rPr lang="en-GB" dirty="0"/>
              <a:t>p/s</a:t>
            </a:r>
            <a:br>
              <a:rPr lang="en-GB" dirty="0"/>
            </a:br>
            <a:r>
              <a:rPr lang="en-GB" dirty="0">
                <a:hlinkClick r:id="rId2"/>
              </a:rPr>
              <a:t>https</a:t>
            </a:r>
            <a:r>
              <a:rPr lang="en-GB" dirty="0">
                <a:hlinkClick r:id="rId2"/>
              </a:rPr>
              <a:t>://logbook.cern.ch/elogbook-server/GET/showEventInLogbook/3624599</a:t>
            </a: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9h38: </a:t>
            </a:r>
            <a:r>
              <a:rPr lang="en-GB" dirty="0"/>
              <a:t>220e10 </a:t>
            </a:r>
            <a:r>
              <a:rPr lang="en-GB" dirty="0" smtClean="0"/>
              <a:t>p/s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u="sng" dirty="0" smtClean="0">
                <a:hlinkClick r:id="rId3"/>
              </a:rPr>
              <a:t>https</a:t>
            </a:r>
            <a:r>
              <a:rPr lang="en-GB" u="sng" dirty="0">
                <a:hlinkClick r:id="rId3"/>
              </a:rPr>
              <a:t>://logbook.cern.ch/elogbook-server/GET/showEventInLogbook/3624641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	Around 12h increase N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/>
              <a:t>flux </a:t>
            </a:r>
            <a:r>
              <a:rPr lang="en-GB" dirty="0" smtClean="0"/>
              <a:t>of the target cooling loop.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15h30: back to </a:t>
            </a:r>
            <a:r>
              <a:rPr lang="en-GB" dirty="0"/>
              <a:t>160e10 </a:t>
            </a:r>
            <a:r>
              <a:rPr lang="en-GB" dirty="0" smtClean="0"/>
              <a:t>p/s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u="sng" dirty="0" smtClean="0">
                <a:hlinkClick r:id="rId4"/>
              </a:rPr>
              <a:t>https</a:t>
            </a:r>
            <a:r>
              <a:rPr lang="en-GB" u="sng" dirty="0">
                <a:hlinkClick r:id="rId4"/>
              </a:rPr>
              <a:t>://logbook.cern.ch/elogbook-server/GET/showEventInLogbook/3624872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From operation no issue for these changes in intensity. The limitation is the availability of PS cycles</a:t>
            </a:r>
            <a:endParaRPr lang="en-GB" dirty="0"/>
          </a:p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sz="2400" dirty="0">
              <a:latin typeface="+mj-lt"/>
            </a:endParaRPr>
          </a:p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GB" sz="1900" dirty="0">
              <a:latin typeface="+mj-lt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638" y="1628800"/>
            <a:ext cx="11891026" cy="4032448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81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kern="1200" dirty="0">
                <a:solidFill>
                  <a:srgbClr val="0070C0"/>
                </a:solidFill>
              </a:rPr>
              <a:t>n_TOF water cooling station</a:t>
            </a:r>
            <a:endParaRPr lang="en-GB" kern="1200" dirty="0">
              <a:solidFill>
                <a:srgbClr val="0070C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 rot="939468">
            <a:off x="7155507" y="3048170"/>
            <a:ext cx="440234" cy="4413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08/11/2022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71st Meeting of the INTC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2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31271</TotalTime>
  <Words>1023</Words>
  <Application>Microsoft Office PowerPoint</Application>
  <DocSecurity>0</DocSecurity>
  <PresentationFormat>Widescreen</PresentationFormat>
  <Paragraphs>167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Ubuntu Light</vt:lpstr>
      <vt:lpstr>Wingdings</vt:lpstr>
      <vt:lpstr>Office Theme</vt:lpstr>
      <vt:lpstr>n_TOF Technical Report at the 71st INTC Meeting</vt:lpstr>
      <vt:lpstr>Agenda</vt:lpstr>
      <vt:lpstr>FTN line now 2022 </vt:lpstr>
      <vt:lpstr>PowerPoint Presentation</vt:lpstr>
      <vt:lpstr>PowerPoint Presentation</vt:lpstr>
      <vt:lpstr>n_TOF target</vt:lpstr>
      <vt:lpstr>n_TOF spallation target #3</vt:lpstr>
      <vt:lpstr>n_TOF spallation target #3</vt:lpstr>
      <vt:lpstr>n_TOF water cooling station</vt:lpstr>
      <vt:lpstr>Target #3 cooling and moderator station</vt:lpstr>
      <vt:lpstr>n_TOF Experiment activities</vt:lpstr>
      <vt:lpstr>n_TOF Ventilation – EAR1 </vt:lpstr>
      <vt:lpstr>EAR 1: Pu-239 capture setup EAR 2:  Neutron imaging</vt:lpstr>
      <vt:lpstr>n_TOF target shielding - NEAR</vt:lpstr>
      <vt:lpstr>2022 – NEAR n-TOF activities</vt:lpstr>
      <vt:lpstr>2022 - R2M activities</vt:lpstr>
      <vt:lpstr>2022 - R2M activities</vt:lpstr>
      <vt:lpstr>2022 - R2E activities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Oliver Aberle</cp:lastModifiedBy>
  <cp:revision>78</cp:revision>
  <dcterms:created xsi:type="dcterms:W3CDTF">2021-11-08T12:53:02Z</dcterms:created>
  <dcterms:modified xsi:type="dcterms:W3CDTF">2022-11-08T09:51:29Z</dcterms:modified>
  <cp:category/>
  <dc:identifier/>
  <cp:contentStatus/>
  <dc:language/>
  <cp:version/>
</cp:coreProperties>
</file>