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4"/>
  </p:handoutMasterIdLst>
  <p:sldIdLst>
    <p:sldId id="256" r:id="rId2"/>
    <p:sldId id="321" r:id="rId3"/>
    <p:sldId id="316" r:id="rId4"/>
    <p:sldId id="317" r:id="rId5"/>
    <p:sldId id="322" r:id="rId6"/>
    <p:sldId id="258" r:id="rId7"/>
    <p:sldId id="261" r:id="rId8"/>
    <p:sldId id="263" r:id="rId9"/>
    <p:sldId id="264" r:id="rId10"/>
    <p:sldId id="265" r:id="rId11"/>
    <p:sldId id="268" r:id="rId12"/>
    <p:sldId id="270" r:id="rId13"/>
    <p:sldId id="271" r:id="rId14"/>
    <p:sldId id="272" r:id="rId15"/>
    <p:sldId id="273" r:id="rId16"/>
    <p:sldId id="274" r:id="rId17"/>
    <p:sldId id="266" r:id="rId18"/>
    <p:sldId id="320" r:id="rId19"/>
    <p:sldId id="345" r:id="rId20"/>
    <p:sldId id="346" r:id="rId21"/>
    <p:sldId id="347" r:id="rId22"/>
    <p:sldId id="348" r:id="rId23"/>
    <p:sldId id="294" r:id="rId24"/>
    <p:sldId id="323" r:id="rId25"/>
    <p:sldId id="275" r:id="rId26"/>
    <p:sldId id="277" r:id="rId27"/>
    <p:sldId id="344" r:id="rId28"/>
    <p:sldId id="280" r:id="rId29"/>
    <p:sldId id="338" r:id="rId30"/>
    <p:sldId id="349" r:id="rId31"/>
    <p:sldId id="331" r:id="rId32"/>
    <p:sldId id="298" r:id="rId33"/>
    <p:sldId id="279" r:id="rId34"/>
    <p:sldId id="350" r:id="rId35"/>
    <p:sldId id="351" r:id="rId36"/>
    <p:sldId id="330" r:id="rId37"/>
    <p:sldId id="282" r:id="rId38"/>
    <p:sldId id="352" r:id="rId39"/>
    <p:sldId id="288" r:id="rId40"/>
    <p:sldId id="290" r:id="rId41"/>
    <p:sldId id="353" r:id="rId42"/>
    <p:sldId id="354" r:id="rId43"/>
    <p:sldId id="332" r:id="rId44"/>
    <p:sldId id="291" r:id="rId45"/>
    <p:sldId id="355" r:id="rId46"/>
    <p:sldId id="356" r:id="rId47"/>
    <p:sldId id="333" r:id="rId48"/>
    <p:sldId id="257" r:id="rId49"/>
    <p:sldId id="259" r:id="rId50"/>
    <p:sldId id="260" r:id="rId51"/>
    <p:sldId id="300" r:id="rId52"/>
    <p:sldId id="301" r:id="rId53"/>
    <p:sldId id="303" r:id="rId54"/>
    <p:sldId id="304" r:id="rId55"/>
    <p:sldId id="341" r:id="rId56"/>
    <p:sldId id="306" r:id="rId57"/>
    <p:sldId id="334" r:id="rId58"/>
    <p:sldId id="328" r:id="rId59"/>
    <p:sldId id="305" r:id="rId60"/>
    <p:sldId id="307" r:id="rId61"/>
    <p:sldId id="342" r:id="rId62"/>
    <p:sldId id="308" r:id="rId63"/>
    <p:sldId id="309" r:id="rId64"/>
    <p:sldId id="310" r:id="rId65"/>
    <p:sldId id="335" r:id="rId66"/>
    <p:sldId id="313" r:id="rId67"/>
    <p:sldId id="314" r:id="rId68"/>
    <p:sldId id="336" r:id="rId69"/>
    <p:sldId id="311" r:id="rId70"/>
    <p:sldId id="340" r:id="rId71"/>
    <p:sldId id="326" r:id="rId72"/>
    <p:sldId id="339" r:id="rId7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6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62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0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9F15F-F3A1-4ECE-B8FB-09D4867672C9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FB471-AB3F-48AB-9E99-816E18D02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469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16/01/2023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593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16/01/2023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296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16/01/2023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957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082" y="206631"/>
            <a:ext cx="7886700" cy="756538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16/01/2023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591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16/01/2023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091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16/01/2023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53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16/01/2023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50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16/01/2023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892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16/01/2023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654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16/01/2023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728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16/01/2023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64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D4E2A-64CF-4CE5-8949-715A58FB961D}" type="datetimeFigureOut">
              <a:rPr lang="en-GB" smtClean="0"/>
              <a:t>16/01/2023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120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10739/timetable/#20230117" TargetMode="External"/><Relationship Id="rId2" Type="http://schemas.openxmlformats.org/officeDocument/2006/relationships/hyperlink" Target="swan.cern.ch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irtualbox.org/wiki/Downloads" TargetMode="Externa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hyperlink" Target="https://www.virtualbox.org/manual/ch10.html#hwvir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hyperlink" Target="https://www.ubuntu.com/download/desktop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kli.web.cern.ch/kli/USPAS_Lectures_Collective_Effects/Lectures/USPAS_01d_pyheadtail.pdf" TargetMode="External"/><Relationship Id="rId2" Type="http://schemas.openxmlformats.org/officeDocument/2006/relationships/hyperlink" Target="https://github.com/PyCOMPLETE/PyHEADTAI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ps.anl.gov/Accelerator_Systems_Division/Accelerator_Operations_Physics/software.shtml#elegant" TargetMode="External"/><Relationship Id="rId5" Type="http://schemas.openxmlformats.org/officeDocument/2006/relationships/hyperlink" Target="https://blond.web.cern.ch/" TargetMode="External"/><Relationship Id="rId4" Type="http://schemas.openxmlformats.org/officeDocument/2006/relationships/hyperlink" Target="http://kli.web.cern.ch/kli/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https://repo.anaconda.com/archive/Anaconda3-2020.11-Linux-x86_64.sh" TargetMode="External"/><Relationship Id="rId2" Type="http://schemas.openxmlformats.org/officeDocument/2006/relationships/hyperlink" Target="https://www.anaconda.com/distribution/#download-section" TargetMode="Externa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hyperlink" Target="https://github.com/PyCOMPLETE/PyHEADTAI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88622/timetable/#20220112" TargetMode="External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0.png"/><Relationship Id="rId5" Type="http://schemas.openxmlformats.org/officeDocument/2006/relationships/image" Target="../media/image700.png"/><Relationship Id="rId4" Type="http://schemas.openxmlformats.org/officeDocument/2006/relationships/image" Target="../media/image69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1457208"/>
          </a:xfrm>
        </p:spPr>
        <p:txBody>
          <a:bodyPr/>
          <a:lstStyle/>
          <a:p>
            <a:r>
              <a:rPr lang="en-GB" dirty="0" err="1"/>
              <a:t>PyHEADTAIL</a:t>
            </a:r>
            <a:r>
              <a:rPr lang="en-GB" dirty="0"/>
              <a:t> examples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059" y="3429000"/>
            <a:ext cx="7965141" cy="202852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David Amorim, S</a:t>
            </a:r>
            <a:r>
              <a:rPr lang="en-US"/>
              <a:t>é</a:t>
            </a:r>
            <a:r>
              <a:rPr lang="en-GB"/>
              <a:t>bastien</a:t>
            </a:r>
            <a:r>
              <a:rPr lang="en-GB" dirty="0"/>
              <a:t> Joly, Benoit Salvant</a:t>
            </a:r>
          </a:p>
          <a:p>
            <a:pPr>
              <a:lnSpc>
                <a:spcPct val="120000"/>
              </a:lnSpc>
            </a:pPr>
            <a:r>
              <a:rPr lang="en-GB" dirty="0"/>
              <a:t>All our thanks to </a:t>
            </a:r>
            <a:br>
              <a:rPr lang="en-GB" dirty="0"/>
            </a:br>
            <a:r>
              <a:rPr lang="en-GB" dirty="0"/>
              <a:t>Kevin Li, Lotta Mether, Elias Métral and Michael Schenk </a:t>
            </a:r>
            <a:br>
              <a:rPr lang="en-GB" dirty="0"/>
            </a:br>
            <a:r>
              <a:rPr lang="en-GB" dirty="0"/>
              <a:t>CERN BE/ABP-HSC </a:t>
            </a:r>
          </a:p>
          <a:p>
            <a:r>
              <a:rPr lang="en-GB" dirty="0"/>
              <a:t>a</a:t>
            </a:r>
            <a:r>
              <a:rPr lang="en-US" dirty="0" err="1"/>
              <a:t>nd</a:t>
            </a:r>
            <a:r>
              <a:rPr lang="en-US" dirty="0"/>
              <a:t>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Martial Fol and Saïd </a:t>
            </a:r>
            <a:r>
              <a:rPr lang="fr-FR" dirty="0" err="1"/>
              <a:t>Errghioui</a:t>
            </a:r>
            <a:r>
              <a:rPr lang="en-US" dirty="0"/>
              <a:t> (AZIMUTEC), </a:t>
            </a:r>
            <a:br>
              <a:rPr lang="en-US" dirty="0"/>
            </a:br>
            <a:r>
              <a:rPr lang="en-US" dirty="0"/>
              <a:t>Marie Gauthier, </a:t>
            </a:r>
            <a:r>
              <a:rPr lang="en-US" dirty="0" err="1"/>
              <a:t>Coline</a:t>
            </a:r>
            <a:r>
              <a:rPr lang="en-US" dirty="0"/>
              <a:t> Morin, Stephanie Vandergooten et </a:t>
            </a:r>
            <a:r>
              <a:rPr lang="en-US" dirty="0" err="1"/>
              <a:t>Lise</a:t>
            </a:r>
            <a:r>
              <a:rPr lang="en-US" dirty="0"/>
              <a:t> </a:t>
            </a:r>
            <a:r>
              <a:rPr lang="en-US" dirty="0" err="1"/>
              <a:t>Ribet</a:t>
            </a:r>
            <a:r>
              <a:rPr lang="en-US" dirty="0"/>
              <a:t> (ESI)</a:t>
            </a:r>
            <a:endParaRPr lang="en-GB" dirty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212783" y="6140918"/>
            <a:ext cx="3676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Reference: http://kli.web.cern.ch/kli/</a:t>
            </a:r>
          </a:p>
        </p:txBody>
      </p:sp>
    </p:spTree>
    <p:extLst>
      <p:ext uri="{BB962C8B-B14F-4D97-AF65-F5344CB8AC3E}">
        <p14:creationId xmlns:p14="http://schemas.microsoft.com/office/powerpoint/2010/main" val="920441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2456" y="1141666"/>
            <a:ext cx="7781544" cy="57163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4131455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93" y="1000696"/>
            <a:ext cx="7781544" cy="58573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119361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9945" y="1843384"/>
            <a:ext cx="6422394" cy="48342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1971" y="1064133"/>
            <a:ext cx="7852029" cy="57938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48566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9945" y="1843384"/>
            <a:ext cx="6422394" cy="48342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0817" y="1887415"/>
            <a:ext cx="6551522" cy="48342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1971" y="986599"/>
            <a:ext cx="7852029" cy="58714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3149678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5407" y="1014793"/>
            <a:ext cx="7788593" cy="58432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2849520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7159" y="929703"/>
            <a:ext cx="7767447" cy="58502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2730519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93" y="1050036"/>
            <a:ext cx="7816787" cy="58079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13241877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F55D850-9FEC-955D-91D8-C56AA5B3B9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17" y="709287"/>
            <a:ext cx="7084291" cy="34845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643C537-39B3-7FF6-0817-4455AFF62B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777" y="2473028"/>
            <a:ext cx="3235767" cy="4610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648" y="141318"/>
            <a:ext cx="7886700" cy="505227"/>
          </a:xfrm>
        </p:spPr>
        <p:txBody>
          <a:bodyPr>
            <a:normAutofit fontScale="90000"/>
          </a:bodyPr>
          <a:lstStyle/>
          <a:p>
            <a:r>
              <a:rPr lang="en-GB" dirty="0"/>
              <a:t>In our case: only RF systems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8878" y="3888509"/>
            <a:ext cx="3585452" cy="269883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5514886" y="4246521"/>
            <a:ext cx="516437" cy="9914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C59A4FD-5E19-C537-1828-9DEB094CF3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9777" y="2860161"/>
            <a:ext cx="2285187" cy="488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2465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Structure of </a:t>
            </a:r>
            <a:r>
              <a:rPr lang="en-US" dirty="0" err="1">
                <a:solidFill>
                  <a:srgbClr val="FF0000"/>
                </a:solidFill>
              </a:rPr>
              <a:t>ipython</a:t>
            </a:r>
            <a:r>
              <a:rPr lang="en-US" dirty="0">
                <a:solidFill>
                  <a:srgbClr val="FF0000"/>
                </a:solidFill>
              </a:rPr>
              <a:t> files</a:t>
            </a:r>
          </a:p>
          <a:p>
            <a:r>
              <a:rPr lang="en-US" dirty="0"/>
              <a:t>Tracking examples</a:t>
            </a: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68566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321" y="54575"/>
            <a:ext cx="4468715" cy="1013650"/>
          </a:xfrm>
        </p:spPr>
        <p:txBody>
          <a:bodyPr>
            <a:noAutofit/>
          </a:bodyPr>
          <a:lstStyle/>
          <a:p>
            <a:r>
              <a:rPr lang="en-GB" sz="2000" dirty="0"/>
              <a:t>Structure of the Python notebook (1)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29153" y="1380137"/>
            <a:ext cx="19288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Install </a:t>
            </a:r>
            <a:r>
              <a:rPr lang="en-GB" dirty="0" err="1"/>
              <a:t>PyHEADTAIL</a:t>
            </a:r>
            <a:endParaRPr lang="en-GB" dirty="0"/>
          </a:p>
          <a:p>
            <a:r>
              <a:rPr lang="en-GB" dirty="0"/>
              <a:t>And import </a:t>
            </a:r>
            <a:br>
              <a:rPr lang="en-GB" dirty="0"/>
            </a:br>
            <a:r>
              <a:rPr lang="en-GB" dirty="0"/>
              <a:t>required libraries </a:t>
            </a:r>
            <a:br>
              <a:rPr lang="en-GB" dirty="0"/>
            </a:br>
            <a:r>
              <a:rPr lang="en-GB" dirty="0"/>
              <a:t>and functions</a:t>
            </a:r>
          </a:p>
        </p:txBody>
      </p:sp>
      <p:sp>
        <p:nvSpPr>
          <p:cNvPr id="7" name="Left Brace 6"/>
          <p:cNvSpPr/>
          <p:nvPr/>
        </p:nvSpPr>
        <p:spPr>
          <a:xfrm>
            <a:off x="4552749" y="14809"/>
            <a:ext cx="155287" cy="303830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7637932" y="5330610"/>
            <a:ext cx="649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track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962732" y="5535825"/>
            <a:ext cx="942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monitor</a:t>
            </a:r>
          </a:p>
        </p:txBody>
      </p:sp>
      <p:cxnSp>
        <p:nvCxnSpPr>
          <p:cNvPr id="25" name="Straight Arrow Connector 24"/>
          <p:cNvCxnSpPr>
            <a:stCxn id="23" idx="1"/>
          </p:cNvCxnSpPr>
          <p:nvPr/>
        </p:nvCxnSpPr>
        <p:spPr>
          <a:xfrm flipH="1">
            <a:off x="7637932" y="5720491"/>
            <a:ext cx="324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875689" y="6144875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plot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7238198" y="6329541"/>
            <a:ext cx="63749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F5BDF5CB-E4E7-EB8E-3BA2-BD7B5618C2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8036" y="95322"/>
            <a:ext cx="2666985" cy="288923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204CE39-C8F8-587E-1DB5-15F6C974D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8504" y="3065069"/>
            <a:ext cx="4234984" cy="3807969"/>
          </a:xfrm>
          <a:prstGeom prst="rect">
            <a:avLst/>
          </a:prstGeom>
        </p:spPr>
      </p:pic>
      <p:sp>
        <p:nvSpPr>
          <p:cNvPr id="16" name="Left Brace 15">
            <a:extLst>
              <a:ext uri="{FF2B5EF4-FFF2-40B4-BE49-F238E27FC236}">
                <a16:creationId xmlns:a16="http://schemas.microsoft.com/office/drawing/2014/main" id="{6C453DBF-0A2C-2FE3-4F6B-F4DD12DACAB9}"/>
              </a:ext>
            </a:extLst>
          </p:cNvPr>
          <p:cNvSpPr/>
          <p:nvPr/>
        </p:nvSpPr>
        <p:spPr>
          <a:xfrm>
            <a:off x="4552749" y="3065069"/>
            <a:ext cx="155287" cy="377812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9D5E83-D762-9062-9F96-B4FE73B25D98}"/>
              </a:ext>
            </a:extLst>
          </p:cNvPr>
          <p:cNvSpPr txBox="1"/>
          <p:nvPr/>
        </p:nvSpPr>
        <p:spPr>
          <a:xfrm>
            <a:off x="1928667" y="4554533"/>
            <a:ext cx="24697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Define functions </a:t>
            </a:r>
            <a:br>
              <a:rPr lang="en-GB" dirty="0"/>
            </a:br>
            <a:r>
              <a:rPr lang="en-GB" dirty="0"/>
              <a:t>to display the RF bucket </a:t>
            </a:r>
            <a:br>
              <a:rPr lang="en-GB" dirty="0"/>
            </a:br>
            <a:r>
              <a:rPr lang="en-GB" dirty="0"/>
              <a:t>and the particle motion</a:t>
            </a:r>
          </a:p>
        </p:txBody>
      </p:sp>
    </p:spTree>
    <p:extLst>
      <p:ext uri="{BB962C8B-B14F-4D97-AF65-F5344CB8AC3E}">
        <p14:creationId xmlns:p14="http://schemas.microsoft.com/office/powerpoint/2010/main" val="2225368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Goals</a:t>
            </a:r>
          </a:p>
          <a:p>
            <a:r>
              <a:rPr lang="en-US" dirty="0">
                <a:solidFill>
                  <a:srgbClr val="FF0000"/>
                </a:solidFill>
              </a:rPr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/>
              <a:t>Tracking examples</a:t>
            </a: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97081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850188D4-A548-CA51-57F3-CB6E2B5F65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7363" y="716271"/>
            <a:ext cx="5846637" cy="60717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772" y="83311"/>
            <a:ext cx="6323849" cy="470609"/>
          </a:xfrm>
        </p:spPr>
        <p:txBody>
          <a:bodyPr>
            <a:noAutofit/>
          </a:bodyPr>
          <a:lstStyle/>
          <a:p>
            <a:r>
              <a:rPr lang="en-GB" sz="2400" dirty="0"/>
              <a:t>Structure of the Python notebook (2)</a:t>
            </a:r>
          </a:p>
        </p:txBody>
      </p:sp>
      <p:sp>
        <p:nvSpPr>
          <p:cNvPr id="8" name="Left Brace 7"/>
          <p:cNvSpPr/>
          <p:nvPr/>
        </p:nvSpPr>
        <p:spPr>
          <a:xfrm>
            <a:off x="3085515" y="1164062"/>
            <a:ext cx="170335" cy="557613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61512" y="3429000"/>
            <a:ext cx="23843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Set beam and machine </a:t>
            </a:r>
            <a:br>
              <a:rPr lang="en-GB" dirty="0"/>
            </a:br>
            <a:r>
              <a:rPr lang="en-GB" dirty="0"/>
              <a:t>parameters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D55F857-CB58-1559-D8D1-876D344E2258}"/>
              </a:ext>
            </a:extLst>
          </p:cNvPr>
          <p:cNvSpPr/>
          <p:nvPr/>
        </p:nvSpPr>
        <p:spPr>
          <a:xfrm>
            <a:off x="3290130" y="1717701"/>
            <a:ext cx="888762" cy="2136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8792B6-87A3-0B11-5C46-75E3962C4B7B}"/>
              </a:ext>
            </a:extLst>
          </p:cNvPr>
          <p:cNvSpPr txBox="1"/>
          <p:nvPr/>
        </p:nvSpPr>
        <p:spPr>
          <a:xfrm>
            <a:off x="5061381" y="1686272"/>
            <a:ext cx="2077941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Number of simulated particles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5F7F901-9B80-A955-200D-603AD8D5F8E1}"/>
              </a:ext>
            </a:extLst>
          </p:cNvPr>
          <p:cNvCxnSpPr>
            <a:stCxn id="18" idx="1"/>
            <a:endCxn id="16" idx="6"/>
          </p:cNvCxnSpPr>
          <p:nvPr/>
        </p:nvCxnSpPr>
        <p:spPr>
          <a:xfrm flipH="1" flipV="1">
            <a:off x="4178892" y="1824524"/>
            <a:ext cx="882489" cy="2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418AFBB4-8ABF-6F7E-100E-E80B573772B7}"/>
              </a:ext>
            </a:extLst>
          </p:cNvPr>
          <p:cNvSpPr/>
          <p:nvPr/>
        </p:nvSpPr>
        <p:spPr>
          <a:xfrm>
            <a:off x="3337730" y="2018799"/>
            <a:ext cx="1461802" cy="2136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D95BAA0-0734-5A09-652A-207301889EA1}"/>
              </a:ext>
            </a:extLst>
          </p:cNvPr>
          <p:cNvSpPr txBox="1"/>
          <p:nvPr/>
        </p:nvSpPr>
        <p:spPr>
          <a:xfrm>
            <a:off x="6398692" y="2027248"/>
            <a:ext cx="2055947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Machine circumference (in m)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B68EA11-A3DA-F061-0FCC-BB74D8627351}"/>
              </a:ext>
            </a:extLst>
          </p:cNvPr>
          <p:cNvCxnSpPr>
            <a:cxnSpLocks/>
            <a:stCxn id="34" idx="1"/>
            <a:endCxn id="32" idx="6"/>
          </p:cNvCxnSpPr>
          <p:nvPr/>
        </p:nvCxnSpPr>
        <p:spPr>
          <a:xfrm flipH="1" flipV="1">
            <a:off x="4799532" y="2125622"/>
            <a:ext cx="1599160" cy="401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665C2F6A-D6F0-84AE-60A0-01FC3F1C9D08}"/>
              </a:ext>
            </a:extLst>
          </p:cNvPr>
          <p:cNvSpPr/>
          <p:nvPr/>
        </p:nvSpPr>
        <p:spPr>
          <a:xfrm>
            <a:off x="3263083" y="2992620"/>
            <a:ext cx="888762" cy="2136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26CEFF5-2463-ED5E-23CF-7B44A5D6E61F}"/>
              </a:ext>
            </a:extLst>
          </p:cNvPr>
          <p:cNvSpPr txBox="1"/>
          <p:nvPr/>
        </p:nvSpPr>
        <p:spPr>
          <a:xfrm>
            <a:off x="5112657" y="2911902"/>
            <a:ext cx="2144690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Relativistic gamma at transition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A8F8D6A-2E16-2ED9-5E96-DECA541911D4}"/>
              </a:ext>
            </a:extLst>
          </p:cNvPr>
          <p:cNvCxnSpPr>
            <a:stCxn id="37" idx="1"/>
            <a:endCxn id="36" idx="6"/>
          </p:cNvCxnSpPr>
          <p:nvPr/>
        </p:nvCxnSpPr>
        <p:spPr>
          <a:xfrm flipH="1">
            <a:off x="4151845" y="3050402"/>
            <a:ext cx="960812" cy="490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7C38546D-69FE-5365-95E3-97DEF061BACF}"/>
              </a:ext>
            </a:extLst>
          </p:cNvPr>
          <p:cNvSpPr/>
          <p:nvPr/>
        </p:nvSpPr>
        <p:spPr>
          <a:xfrm>
            <a:off x="3289659" y="3492501"/>
            <a:ext cx="1461803" cy="2765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6D44156-DD7F-EF90-2291-2452500A75A0}"/>
              </a:ext>
            </a:extLst>
          </p:cNvPr>
          <p:cNvSpPr txBox="1"/>
          <p:nvPr/>
        </p:nvSpPr>
        <p:spPr>
          <a:xfrm>
            <a:off x="6021458" y="3429000"/>
            <a:ext cx="135806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RF voltage (in V)</a:t>
            </a:r>
          </a:p>
          <a:p>
            <a:r>
              <a:rPr lang="en-US" sz="1200" dirty="0">
                <a:solidFill>
                  <a:srgbClr val="FF0000"/>
                </a:solidFill>
              </a:rPr>
              <a:t>Harmonic number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2D1A570-C223-E7BD-F9A4-E415F17BCBA6}"/>
              </a:ext>
            </a:extLst>
          </p:cNvPr>
          <p:cNvCxnSpPr>
            <a:cxnSpLocks/>
            <a:stCxn id="40" idx="1"/>
            <a:endCxn id="39" idx="6"/>
          </p:cNvCxnSpPr>
          <p:nvPr/>
        </p:nvCxnSpPr>
        <p:spPr>
          <a:xfrm flipH="1" flipV="1">
            <a:off x="4751462" y="3630753"/>
            <a:ext cx="1269996" cy="290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FA1BBC6D-E927-15EB-3EAA-0568506F9428}"/>
              </a:ext>
            </a:extLst>
          </p:cNvPr>
          <p:cNvSpPr/>
          <p:nvPr/>
        </p:nvSpPr>
        <p:spPr>
          <a:xfrm>
            <a:off x="3289659" y="3789265"/>
            <a:ext cx="1461803" cy="2765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2BDB429-C58C-42C5-D562-1BB72B05560A}"/>
              </a:ext>
            </a:extLst>
          </p:cNvPr>
          <p:cNvSpPr txBox="1"/>
          <p:nvPr/>
        </p:nvSpPr>
        <p:spPr>
          <a:xfrm>
            <a:off x="6049079" y="3908567"/>
            <a:ext cx="249927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Rate of magnetic field change (in T/s)</a:t>
            </a:r>
          </a:p>
          <a:p>
            <a:r>
              <a:rPr lang="en-US" sz="1200" dirty="0">
                <a:solidFill>
                  <a:srgbClr val="FF0000"/>
                </a:solidFill>
              </a:rPr>
              <a:t>Bending radius in m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BB7AD233-D66D-C464-533B-A401A74C3D26}"/>
              </a:ext>
            </a:extLst>
          </p:cNvPr>
          <p:cNvCxnSpPr>
            <a:cxnSpLocks/>
            <a:stCxn id="52" idx="1"/>
            <a:endCxn id="51" idx="6"/>
          </p:cNvCxnSpPr>
          <p:nvPr/>
        </p:nvCxnSpPr>
        <p:spPr>
          <a:xfrm flipH="1" flipV="1">
            <a:off x="4751462" y="3927517"/>
            <a:ext cx="1297617" cy="2118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ABC36406-EEBD-7010-0C5D-87A2939EA990}"/>
              </a:ext>
            </a:extLst>
          </p:cNvPr>
          <p:cNvSpPr/>
          <p:nvPr/>
        </p:nvSpPr>
        <p:spPr>
          <a:xfrm>
            <a:off x="3263180" y="4460588"/>
            <a:ext cx="888762" cy="2136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1C5061A-4AB9-878B-1C87-84EACDAD436B}"/>
              </a:ext>
            </a:extLst>
          </p:cNvPr>
          <p:cNvSpPr txBox="1"/>
          <p:nvPr/>
        </p:nvSpPr>
        <p:spPr>
          <a:xfrm>
            <a:off x="5265353" y="4594390"/>
            <a:ext cx="1512209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Kinetic energy (in eV)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F14A9EC8-E01D-22D1-905A-5644B8D8ECA8}"/>
              </a:ext>
            </a:extLst>
          </p:cNvPr>
          <p:cNvCxnSpPr>
            <a:stCxn id="58" idx="1"/>
            <a:endCxn id="57" idx="6"/>
          </p:cNvCxnSpPr>
          <p:nvPr/>
        </p:nvCxnSpPr>
        <p:spPr>
          <a:xfrm flipH="1" flipV="1">
            <a:off x="4151942" y="4567411"/>
            <a:ext cx="1113411" cy="1654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E90D2A9F-58CF-4D40-38D7-B39EAF7C0B05}"/>
              </a:ext>
            </a:extLst>
          </p:cNvPr>
          <p:cNvSpPr/>
          <p:nvPr/>
        </p:nvSpPr>
        <p:spPr>
          <a:xfrm>
            <a:off x="3351042" y="5546828"/>
            <a:ext cx="1113411" cy="2136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BE7CF2F-9F42-BA3D-9A8D-17B61758AD9E}"/>
              </a:ext>
            </a:extLst>
          </p:cNvPr>
          <p:cNvSpPr txBox="1"/>
          <p:nvPr/>
        </p:nvSpPr>
        <p:spPr>
          <a:xfrm>
            <a:off x="5627113" y="5408328"/>
            <a:ext cx="1512209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Bunch length (in s)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332AD4B-9D7B-9321-137C-E1DAEC4E9ADD}"/>
              </a:ext>
            </a:extLst>
          </p:cNvPr>
          <p:cNvCxnSpPr>
            <a:cxnSpLocks/>
            <a:stCxn id="61" idx="1"/>
          </p:cNvCxnSpPr>
          <p:nvPr/>
        </p:nvCxnSpPr>
        <p:spPr>
          <a:xfrm flipH="1">
            <a:off x="4460905" y="5546828"/>
            <a:ext cx="1166208" cy="1019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31329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38" y="120867"/>
            <a:ext cx="7757594" cy="555936"/>
          </a:xfrm>
        </p:spPr>
        <p:txBody>
          <a:bodyPr>
            <a:normAutofit/>
          </a:bodyPr>
          <a:lstStyle/>
          <a:p>
            <a:r>
              <a:rPr lang="en-GB" sz="2400" dirty="0"/>
              <a:t>Structure of the Python notebook (3)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8073" y="1915451"/>
            <a:ext cx="28232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Calculations following the </a:t>
            </a:r>
            <a:br>
              <a:rPr lang="en-GB" sz="1600" dirty="0"/>
            </a:br>
            <a:r>
              <a:rPr lang="en-GB" sz="1600" dirty="0"/>
              <a:t>inputs provided in the previous </a:t>
            </a:r>
            <a:br>
              <a:rPr lang="en-GB" sz="1600" dirty="0"/>
            </a:br>
            <a:r>
              <a:rPr lang="en-GB" sz="1600" dirty="0"/>
              <a:t>slide</a:t>
            </a:r>
          </a:p>
        </p:txBody>
      </p:sp>
      <p:sp>
        <p:nvSpPr>
          <p:cNvPr id="11" name="Left Brace 10"/>
          <p:cNvSpPr/>
          <p:nvPr/>
        </p:nvSpPr>
        <p:spPr>
          <a:xfrm>
            <a:off x="3212685" y="696533"/>
            <a:ext cx="215072" cy="361442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6FE01A-C21C-326C-6CCC-DF8B7E4C33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8674" y="661288"/>
            <a:ext cx="5855077" cy="3665725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69722F45-BE66-591C-976A-0EF420BD25BD}"/>
              </a:ext>
            </a:extLst>
          </p:cNvPr>
          <p:cNvSpPr/>
          <p:nvPr/>
        </p:nvSpPr>
        <p:spPr>
          <a:xfrm>
            <a:off x="3606325" y="1199331"/>
            <a:ext cx="1786095" cy="2136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7AB4D3-4111-BB7A-32C3-EB8D80270171}"/>
              </a:ext>
            </a:extLst>
          </p:cNvPr>
          <p:cNvSpPr txBox="1"/>
          <p:nvPr/>
        </p:nvSpPr>
        <p:spPr>
          <a:xfrm>
            <a:off x="6826146" y="1167902"/>
            <a:ext cx="2077941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Slippage factor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84FEF79-900F-6E1B-01B2-237883DC09AE}"/>
              </a:ext>
            </a:extLst>
          </p:cNvPr>
          <p:cNvCxnSpPr>
            <a:cxnSpLocks/>
            <a:stCxn id="15" idx="1"/>
            <a:endCxn id="13" idx="6"/>
          </p:cNvCxnSpPr>
          <p:nvPr/>
        </p:nvCxnSpPr>
        <p:spPr>
          <a:xfrm flipH="1" flipV="1">
            <a:off x="5392420" y="1306154"/>
            <a:ext cx="1433726" cy="2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D86D34C6-B0C0-1BE8-869E-9B073A911202}"/>
              </a:ext>
            </a:extLst>
          </p:cNvPr>
          <p:cNvSpPr/>
          <p:nvPr/>
        </p:nvSpPr>
        <p:spPr>
          <a:xfrm>
            <a:off x="3427757" y="815055"/>
            <a:ext cx="1786095" cy="2136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56C3FD8-6B63-F85F-A53D-89F5BDB126F7}"/>
              </a:ext>
            </a:extLst>
          </p:cNvPr>
          <p:cNvSpPr txBox="1"/>
          <p:nvPr/>
        </p:nvSpPr>
        <p:spPr>
          <a:xfrm>
            <a:off x="6690104" y="611995"/>
            <a:ext cx="2077941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Total energy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43045C0-E50A-7ECC-0DBC-32494A77441C}"/>
              </a:ext>
            </a:extLst>
          </p:cNvPr>
          <p:cNvCxnSpPr>
            <a:cxnSpLocks/>
            <a:stCxn id="24" idx="1"/>
            <a:endCxn id="22" idx="6"/>
          </p:cNvCxnSpPr>
          <p:nvPr/>
        </p:nvCxnSpPr>
        <p:spPr>
          <a:xfrm flipH="1">
            <a:off x="5213852" y="750495"/>
            <a:ext cx="1476252" cy="1713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8CE3D6E7-E1AF-EC8B-65D1-E871390E93CC}"/>
              </a:ext>
            </a:extLst>
          </p:cNvPr>
          <p:cNvSpPr/>
          <p:nvPr/>
        </p:nvSpPr>
        <p:spPr>
          <a:xfrm>
            <a:off x="3332860" y="1893490"/>
            <a:ext cx="3493285" cy="2760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1F9929-0C7E-8A6E-C0E5-13BE98F23C45}"/>
              </a:ext>
            </a:extLst>
          </p:cNvPr>
          <p:cNvSpPr txBox="1"/>
          <p:nvPr/>
        </p:nvSpPr>
        <p:spPr>
          <a:xfrm>
            <a:off x="7463121" y="1797500"/>
            <a:ext cx="1440966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Momentum</a:t>
            </a:r>
          </a:p>
          <a:p>
            <a:r>
              <a:rPr lang="en-US" sz="1200" dirty="0">
                <a:solidFill>
                  <a:srgbClr val="FF0000"/>
                </a:solidFill>
              </a:rPr>
              <a:t>Synchrotron tune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D3E68C7-54A2-DC74-22F8-ACE7B7988C65}"/>
              </a:ext>
            </a:extLst>
          </p:cNvPr>
          <p:cNvCxnSpPr>
            <a:cxnSpLocks/>
            <a:stCxn id="30" idx="1"/>
            <a:endCxn id="29" idx="6"/>
          </p:cNvCxnSpPr>
          <p:nvPr/>
        </p:nvCxnSpPr>
        <p:spPr>
          <a:xfrm flipH="1">
            <a:off x="6826145" y="2028333"/>
            <a:ext cx="636976" cy="31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7B3084C1-1530-97E7-8617-287A1DAC93BD}"/>
              </a:ext>
            </a:extLst>
          </p:cNvPr>
          <p:cNvSpPr/>
          <p:nvPr/>
        </p:nvSpPr>
        <p:spPr>
          <a:xfrm>
            <a:off x="3538673" y="2861186"/>
            <a:ext cx="2571569" cy="2172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8012E1B-B9A5-D429-F19C-E4E4D3AAF92C}"/>
              </a:ext>
            </a:extLst>
          </p:cNvPr>
          <p:cNvSpPr txBox="1"/>
          <p:nvPr/>
        </p:nvSpPr>
        <p:spPr>
          <a:xfrm>
            <a:off x="6598961" y="2819493"/>
            <a:ext cx="1959704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Momentum change per turn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B177E40-697C-E95A-360D-1095807494D9}"/>
              </a:ext>
            </a:extLst>
          </p:cNvPr>
          <p:cNvCxnSpPr>
            <a:cxnSpLocks/>
            <a:stCxn id="42" idx="1"/>
            <a:endCxn id="41" idx="6"/>
          </p:cNvCxnSpPr>
          <p:nvPr/>
        </p:nvCxnSpPr>
        <p:spPr>
          <a:xfrm flipH="1">
            <a:off x="6110242" y="2957993"/>
            <a:ext cx="488719" cy="118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7">
            <a:extLst>
              <a:ext uri="{FF2B5EF4-FFF2-40B4-BE49-F238E27FC236}">
                <a16:creationId xmlns:a16="http://schemas.microsoft.com/office/drawing/2014/main" id="{F6F105D5-2A10-4784-8CD7-F6EF18CB05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7757" y="4557846"/>
            <a:ext cx="5764494" cy="2039507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374854A4-3F72-8998-DC64-D39C203E2074}"/>
              </a:ext>
            </a:extLst>
          </p:cNvPr>
          <p:cNvSpPr txBox="1"/>
          <p:nvPr/>
        </p:nvSpPr>
        <p:spPr>
          <a:xfrm>
            <a:off x="1373423" y="4809840"/>
            <a:ext cx="15967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Definition of the </a:t>
            </a:r>
            <a:br>
              <a:rPr lang="en-GB" sz="1600" dirty="0"/>
            </a:br>
            <a:r>
              <a:rPr lang="en-GB" sz="1600" dirty="0"/>
              <a:t>initial RF system</a:t>
            </a:r>
          </a:p>
        </p:txBody>
      </p:sp>
      <p:sp>
        <p:nvSpPr>
          <p:cNvPr id="50" name="Left Brace 49">
            <a:extLst>
              <a:ext uri="{FF2B5EF4-FFF2-40B4-BE49-F238E27FC236}">
                <a16:creationId xmlns:a16="http://schemas.microsoft.com/office/drawing/2014/main" id="{FC7B39C3-8477-FE8A-7F20-4E845608E7C1}"/>
              </a:ext>
            </a:extLst>
          </p:cNvPr>
          <p:cNvSpPr/>
          <p:nvPr/>
        </p:nvSpPr>
        <p:spPr>
          <a:xfrm>
            <a:off x="3272672" y="4557846"/>
            <a:ext cx="155085" cy="109092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5DF4D21-D48C-7E23-6505-619479E0FFA7}"/>
              </a:ext>
            </a:extLst>
          </p:cNvPr>
          <p:cNvSpPr txBox="1"/>
          <p:nvPr/>
        </p:nvSpPr>
        <p:spPr>
          <a:xfrm>
            <a:off x="527166" y="5648770"/>
            <a:ext cx="244297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Generate a matched </a:t>
            </a:r>
            <a:br>
              <a:rPr lang="en-GB" sz="1600" dirty="0"/>
            </a:br>
            <a:r>
              <a:rPr lang="en-GB" sz="1600" dirty="0"/>
              <a:t>distribution corresponding </a:t>
            </a:r>
            <a:br>
              <a:rPr lang="en-GB" sz="1600" dirty="0"/>
            </a:br>
            <a:r>
              <a:rPr lang="en-GB" sz="1600" dirty="0"/>
              <a:t>to the chosen parameters</a:t>
            </a:r>
          </a:p>
          <a:p>
            <a:r>
              <a:rPr lang="en-GB" sz="1600" dirty="0"/>
              <a:t>(can take some time)</a:t>
            </a:r>
          </a:p>
        </p:txBody>
      </p:sp>
      <p:sp>
        <p:nvSpPr>
          <p:cNvPr id="52" name="Left Brace 51">
            <a:extLst>
              <a:ext uri="{FF2B5EF4-FFF2-40B4-BE49-F238E27FC236}">
                <a16:creationId xmlns:a16="http://schemas.microsoft.com/office/drawing/2014/main" id="{63BFF6A1-0F7C-4E4F-1695-EFFDAA3139CB}"/>
              </a:ext>
            </a:extLst>
          </p:cNvPr>
          <p:cNvSpPr/>
          <p:nvPr/>
        </p:nvSpPr>
        <p:spPr>
          <a:xfrm>
            <a:off x="3242678" y="5701902"/>
            <a:ext cx="185079" cy="89545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2758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971E9BD-6BFE-5BBC-5AA1-25358B7BA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1188" y="564240"/>
            <a:ext cx="5373052" cy="44252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38" y="120867"/>
            <a:ext cx="7757594" cy="555936"/>
          </a:xfrm>
        </p:spPr>
        <p:txBody>
          <a:bodyPr>
            <a:normAutofit/>
          </a:bodyPr>
          <a:lstStyle/>
          <a:p>
            <a:r>
              <a:rPr lang="en-GB" sz="2400" dirty="0"/>
              <a:t>Structure of the Python notebook (3)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6296" y="2608130"/>
            <a:ext cx="2154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Define the RF system</a:t>
            </a:r>
          </a:p>
        </p:txBody>
      </p:sp>
      <p:sp>
        <p:nvSpPr>
          <p:cNvPr id="11" name="Left Brace 10"/>
          <p:cNvSpPr/>
          <p:nvPr/>
        </p:nvSpPr>
        <p:spPr>
          <a:xfrm>
            <a:off x="3212685" y="696533"/>
            <a:ext cx="215072" cy="430993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cxnSpLocks/>
          </p:cNvCxnSpPr>
          <p:nvPr/>
        </p:nvCxnSpPr>
        <p:spPr>
          <a:xfrm>
            <a:off x="4552749" y="4126287"/>
            <a:ext cx="984785" cy="193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Left Brace 16"/>
          <p:cNvSpPr/>
          <p:nvPr/>
        </p:nvSpPr>
        <p:spPr>
          <a:xfrm>
            <a:off x="3200293" y="5006464"/>
            <a:ext cx="215072" cy="173066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777982" y="5435567"/>
            <a:ext cx="2331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Display the saved data </a:t>
            </a:r>
            <a:br>
              <a:rPr lang="en-GB" dirty="0"/>
            </a:br>
            <a:r>
              <a:rPr lang="en-GB" dirty="0"/>
              <a:t>in a movie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7AB4D3-4111-BB7A-32C3-EB8D80270171}"/>
              </a:ext>
            </a:extLst>
          </p:cNvPr>
          <p:cNvSpPr txBox="1"/>
          <p:nvPr/>
        </p:nvSpPr>
        <p:spPr>
          <a:xfrm>
            <a:off x="6826146" y="1167902"/>
            <a:ext cx="2077941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Slippage factor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CE3D6E7-E1AF-EC8B-65D1-E871390E93CC}"/>
              </a:ext>
            </a:extLst>
          </p:cNvPr>
          <p:cNvSpPr/>
          <p:nvPr/>
        </p:nvSpPr>
        <p:spPr>
          <a:xfrm>
            <a:off x="3538673" y="1690430"/>
            <a:ext cx="1014076" cy="34346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1F9929-0C7E-8A6E-C0E5-13BE98F23C45}"/>
              </a:ext>
            </a:extLst>
          </p:cNvPr>
          <p:cNvSpPr txBox="1"/>
          <p:nvPr/>
        </p:nvSpPr>
        <p:spPr>
          <a:xfrm>
            <a:off x="6511896" y="1797500"/>
            <a:ext cx="248234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Number of simulated turns</a:t>
            </a:r>
          </a:p>
          <a:p>
            <a:r>
              <a:rPr lang="en-GB" sz="1200" dirty="0">
                <a:solidFill>
                  <a:srgbClr val="FF0000"/>
                </a:solidFill>
              </a:rPr>
              <a:t>Skip some turns for display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D3E68C7-54A2-DC74-22F8-ACE7B7988C65}"/>
              </a:ext>
            </a:extLst>
          </p:cNvPr>
          <p:cNvCxnSpPr>
            <a:cxnSpLocks/>
            <a:stCxn id="30" idx="1"/>
            <a:endCxn id="29" idx="6"/>
          </p:cNvCxnSpPr>
          <p:nvPr/>
        </p:nvCxnSpPr>
        <p:spPr>
          <a:xfrm flipH="1" flipV="1">
            <a:off x="4552749" y="1862165"/>
            <a:ext cx="1959147" cy="1661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7B3084C1-1530-97E7-8617-287A1DAC93BD}"/>
              </a:ext>
            </a:extLst>
          </p:cNvPr>
          <p:cNvSpPr/>
          <p:nvPr/>
        </p:nvSpPr>
        <p:spPr>
          <a:xfrm>
            <a:off x="3728161" y="4381815"/>
            <a:ext cx="1527504" cy="2172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8012E1B-B9A5-D429-F19C-E4E4D3AAF92C}"/>
              </a:ext>
            </a:extLst>
          </p:cNvPr>
          <p:cNvSpPr txBox="1"/>
          <p:nvPr/>
        </p:nvSpPr>
        <p:spPr>
          <a:xfrm>
            <a:off x="6577091" y="4330959"/>
            <a:ext cx="559897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Track!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B177E40-697C-E95A-360D-1095807494D9}"/>
              </a:ext>
            </a:extLst>
          </p:cNvPr>
          <p:cNvCxnSpPr>
            <a:cxnSpLocks/>
            <a:stCxn id="42" idx="1"/>
            <a:endCxn id="41" idx="6"/>
          </p:cNvCxnSpPr>
          <p:nvPr/>
        </p:nvCxnSpPr>
        <p:spPr>
          <a:xfrm flipH="1">
            <a:off x="5255665" y="4469459"/>
            <a:ext cx="1321426" cy="209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3D04960D-005F-C454-2106-1C3985EA5548}"/>
              </a:ext>
            </a:extLst>
          </p:cNvPr>
          <p:cNvSpPr/>
          <p:nvPr/>
        </p:nvSpPr>
        <p:spPr>
          <a:xfrm>
            <a:off x="3697267" y="2843652"/>
            <a:ext cx="1527504" cy="2172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3CB50B0-627A-511A-8150-8FB8EBFC58BD}"/>
              </a:ext>
            </a:extLst>
          </p:cNvPr>
          <p:cNvSpPr txBox="1"/>
          <p:nvPr/>
        </p:nvSpPr>
        <p:spPr>
          <a:xfrm>
            <a:off x="6546197" y="2792796"/>
            <a:ext cx="1859227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Loop over number of turns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A324B1C-4E1A-AB90-93FE-AB036AC5DAD7}"/>
              </a:ext>
            </a:extLst>
          </p:cNvPr>
          <p:cNvCxnSpPr>
            <a:cxnSpLocks/>
            <a:stCxn id="45" idx="1"/>
            <a:endCxn id="44" idx="6"/>
          </p:cNvCxnSpPr>
          <p:nvPr/>
        </p:nvCxnSpPr>
        <p:spPr>
          <a:xfrm flipH="1">
            <a:off x="5224771" y="2931296"/>
            <a:ext cx="1321426" cy="209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9CF5D876-7EAF-1509-B6E4-4CA7F88BAC96}"/>
              </a:ext>
            </a:extLst>
          </p:cNvPr>
          <p:cNvSpPr/>
          <p:nvPr/>
        </p:nvSpPr>
        <p:spPr>
          <a:xfrm>
            <a:off x="3977216" y="3709439"/>
            <a:ext cx="5017024" cy="2172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629F72D-2974-78DF-DC03-B2041B9B3B7E}"/>
              </a:ext>
            </a:extLst>
          </p:cNvPr>
          <p:cNvSpPr txBox="1"/>
          <p:nvPr/>
        </p:nvSpPr>
        <p:spPr>
          <a:xfrm>
            <a:off x="7959094" y="3987787"/>
            <a:ext cx="697755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Monitor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A69E072-5348-7B2A-322F-7883B322A86C}"/>
              </a:ext>
            </a:extLst>
          </p:cNvPr>
          <p:cNvCxnSpPr>
            <a:cxnSpLocks/>
            <a:stCxn id="48" idx="1"/>
            <a:endCxn id="47" idx="4"/>
          </p:cNvCxnSpPr>
          <p:nvPr/>
        </p:nvCxnSpPr>
        <p:spPr>
          <a:xfrm flipH="1" flipV="1">
            <a:off x="6485728" y="3926705"/>
            <a:ext cx="1473366" cy="1995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Picture 54">
            <a:extLst>
              <a:ext uri="{FF2B5EF4-FFF2-40B4-BE49-F238E27FC236}">
                <a16:creationId xmlns:a16="http://schemas.microsoft.com/office/drawing/2014/main" id="{01411B12-5632-4CA6-4480-62AB325D91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1188" y="4997729"/>
            <a:ext cx="4602545" cy="1844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9470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0CCB1E1-8156-830A-812B-A668239742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627" y="1772967"/>
            <a:ext cx="7529498" cy="30467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ipython</a:t>
            </a:r>
            <a:r>
              <a:rPr lang="en-US" dirty="0"/>
              <a:t> cheat sheet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285" y="1166718"/>
            <a:ext cx="8496020" cy="5355105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To restart the kernel at any point</a:t>
            </a:r>
            <a:r>
              <a:rPr lang="en-US" sz="2000" dirty="0">
                <a:sym typeface="Wingdings" panose="05000000000000000000" pitchFamily="2" charset="2"/>
              </a:rPr>
              <a:t>: “Kernel”  “Restart”</a:t>
            </a: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000" dirty="0"/>
              <a:t>To only interrupt the kernel: </a:t>
            </a:r>
            <a:r>
              <a:rPr lang="en-US" sz="2000" dirty="0">
                <a:sym typeface="Wingdings" panose="05000000000000000000" pitchFamily="2" charset="2"/>
              </a:rPr>
              <a:t>“Kernel”  “Interrupt”</a:t>
            </a:r>
          </a:p>
          <a:p>
            <a:r>
              <a:rPr lang="en-US" sz="2000" dirty="0">
                <a:sym typeface="Wingdings" panose="05000000000000000000" pitchFamily="2" charset="2"/>
              </a:rPr>
              <a:t>Shift-enter: execute current cell and move to next cell</a:t>
            </a:r>
          </a:p>
          <a:p>
            <a:r>
              <a:rPr lang="en-US" sz="2000" dirty="0">
                <a:sym typeface="Wingdings" panose="05000000000000000000" pitchFamily="2" charset="2"/>
              </a:rPr>
              <a:t>Ctrl-enter: execute current cell and stay on current cell</a:t>
            </a:r>
          </a:p>
          <a:p>
            <a:r>
              <a:rPr lang="en-US" sz="2000" dirty="0">
                <a:sym typeface="Wingdings" panose="05000000000000000000" pitchFamily="2" charset="2"/>
              </a:rPr>
              <a:t>Only aim at animating of the order of 50 frames to avoid too long waiting time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5" name="Rectangle 4"/>
          <p:cNvSpPr/>
          <p:nvPr/>
        </p:nvSpPr>
        <p:spPr>
          <a:xfrm>
            <a:off x="4163965" y="2274941"/>
            <a:ext cx="551330" cy="34962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B8B376-AD0E-BD02-2B25-8A4260DCA718}"/>
              </a:ext>
            </a:extLst>
          </p:cNvPr>
          <p:cNvSpPr/>
          <p:nvPr/>
        </p:nvSpPr>
        <p:spPr>
          <a:xfrm>
            <a:off x="4296335" y="2785929"/>
            <a:ext cx="551330" cy="2169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5867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>
                <a:solidFill>
                  <a:srgbClr val="FF0000"/>
                </a:solidFill>
              </a:rPr>
              <a:t>Tracking examples</a:t>
            </a: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0454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150" y="153370"/>
            <a:ext cx="78867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Tracking example: injection energy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1897"/>
          <a:stretch/>
        </p:blipFill>
        <p:spPr>
          <a:xfrm>
            <a:off x="-131144" y="1160443"/>
            <a:ext cx="7760970" cy="541946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293893" y="3156570"/>
            <a:ext cx="43313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lang="en-GB" dirty="0"/>
              <a:t>0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1434164" y="4709649"/>
            <a:ext cx="4076298" cy="13831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1434164" y="4709649"/>
            <a:ext cx="3859729" cy="13831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5117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274" y="153370"/>
            <a:ext cx="78867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Tracking example: injection energy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-1" b="-125"/>
          <a:stretch/>
        </p:blipFill>
        <p:spPr>
          <a:xfrm>
            <a:off x="-131144" y="1160442"/>
            <a:ext cx="7760970" cy="5531199"/>
          </a:xfrm>
          <a:prstGeom prst="rect">
            <a:avLst/>
          </a:prstGeom>
        </p:spPr>
      </p:pic>
      <p:cxnSp>
        <p:nvCxnSpPr>
          <p:cNvPr id="7" name="Straight Arrow Connector 6"/>
          <p:cNvCxnSpPr>
            <a:cxnSpLocks/>
            <a:endCxn id="9" idx="2"/>
          </p:cNvCxnSpPr>
          <p:nvPr/>
        </p:nvCxnSpPr>
        <p:spPr>
          <a:xfrm flipV="1">
            <a:off x="5909912" y="2154150"/>
            <a:ext cx="1548287" cy="5604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  <a:endCxn id="13" idx="1"/>
          </p:cNvCxnSpPr>
          <p:nvPr/>
        </p:nvCxnSpPr>
        <p:spPr>
          <a:xfrm flipV="1">
            <a:off x="5909912" y="2835520"/>
            <a:ext cx="785926" cy="2697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293893" y="3175796"/>
            <a:ext cx="43313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0</a:t>
            </a:r>
          </a:p>
        </p:txBody>
      </p:sp>
      <p:cxnSp>
        <p:nvCxnSpPr>
          <p:cNvPr id="19" name="Straight Arrow Connector 18"/>
          <p:cNvCxnSpPr>
            <a:cxnSpLocks/>
          </p:cNvCxnSpPr>
          <p:nvPr/>
        </p:nvCxnSpPr>
        <p:spPr>
          <a:xfrm flipV="1">
            <a:off x="5913196" y="3289053"/>
            <a:ext cx="925418" cy="27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187488" y="3947250"/>
            <a:ext cx="270711" cy="2574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cxnSpLocks/>
          </p:cNvCxnSpPr>
          <p:nvPr/>
        </p:nvCxnSpPr>
        <p:spPr>
          <a:xfrm>
            <a:off x="5955532" y="3959279"/>
            <a:ext cx="1502667" cy="8040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564429" y="4783185"/>
            <a:ext cx="731845" cy="7257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434164" y="4709649"/>
            <a:ext cx="4076298" cy="13831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1434164" y="4709649"/>
            <a:ext cx="3859729" cy="13831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  <a:endCxn id="6" idx="1"/>
          </p:cNvCxnSpPr>
          <p:nvPr/>
        </p:nvCxnSpPr>
        <p:spPr>
          <a:xfrm>
            <a:off x="6063916" y="1070361"/>
            <a:ext cx="694894" cy="283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cxnSpLocks/>
            <a:endCxn id="42" idx="0"/>
          </p:cNvCxnSpPr>
          <p:nvPr/>
        </p:nvCxnSpPr>
        <p:spPr>
          <a:xfrm>
            <a:off x="5573915" y="4552201"/>
            <a:ext cx="1613573" cy="1948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C2BBA89D-3626-D041-1679-F401204DFA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8810" y="1254228"/>
            <a:ext cx="2381582" cy="2000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F68964-A20A-02AB-FB3E-F93F65BDFE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8249" y="1915992"/>
            <a:ext cx="3219899" cy="2381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336E3D4-4F30-46F8-3C91-3E1C252245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5838" y="2721204"/>
            <a:ext cx="2210108" cy="22863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2C8E1FF-9F9B-F427-1DF6-EBFEC68532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8614" y="3192017"/>
            <a:ext cx="2286319" cy="22863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E72F848-4C96-0F00-B61A-554F7A11F6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3666" y="4243018"/>
            <a:ext cx="2991267" cy="181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A0AD1C0F-8E9C-9BDB-0215-FC16BF9F3BC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8597" b="1"/>
          <a:stretch/>
        </p:blipFill>
        <p:spPr>
          <a:xfrm>
            <a:off x="6800509" y="4858625"/>
            <a:ext cx="2324424" cy="186111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F444C389-F462-6696-A54F-4B4B1C88DA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88340" y="5560907"/>
            <a:ext cx="1247949" cy="152421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10AE807D-34D9-A088-DCDE-586178CBB8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06038" y="6500914"/>
            <a:ext cx="3762900" cy="209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8186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02340-7927-41B5-8EF6-AAE1A065E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Synchrotron motion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78A1D6-7BEC-4331-8722-D6EEDDE2A82E}"/>
              </a:ext>
            </a:extLst>
          </p:cNvPr>
          <p:cNvSpPr txBox="1"/>
          <p:nvPr/>
        </p:nvSpPr>
        <p:spPr>
          <a:xfrm>
            <a:off x="774826" y="5820310"/>
            <a:ext cx="78087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Is synchrotron motion fast or slow?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Can you estimate the synchrotron tune by looking at the animated plot? How?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Is it consistent with the formula in the course?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F6EB507-8256-3C45-08E6-E336F6BF4A7E}"/>
              </a:ext>
            </a:extLst>
          </p:cNvPr>
          <p:cNvSpPr txBox="1">
            <a:spLocks/>
          </p:cNvSpPr>
          <p:nvPr/>
        </p:nvSpPr>
        <p:spPr>
          <a:xfrm>
            <a:off x="275081" y="1132852"/>
            <a:ext cx="8638009" cy="4778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Run the first file:    </a:t>
            </a:r>
            <a:r>
              <a:rPr lang="en-GB" sz="2000" i="1" dirty="0">
                <a:solidFill>
                  <a:srgbClr val="FF0000"/>
                </a:solidFill>
              </a:rPr>
              <a:t>1_JUAS_PyHeadtail_tutorial_SWAN_Getting_Started.ipynb</a:t>
            </a:r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BD9559-34B9-3B13-4EEE-39801E22B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9484" y="2077212"/>
            <a:ext cx="5010849" cy="355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0327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Synchrotron motion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021" y="1040189"/>
            <a:ext cx="7886700" cy="4351338"/>
          </a:xfrm>
        </p:spPr>
        <p:txBody>
          <a:bodyPr>
            <a:normAutofit/>
          </a:bodyPr>
          <a:lstStyle/>
          <a:p>
            <a:r>
              <a:rPr lang="en-GB" sz="2000" dirty="0"/>
              <a:t>Use a large number of particles (~500) and reset the graph every time (replace “</a:t>
            </a:r>
            <a:r>
              <a:rPr lang="en-GB" sz="2000" dirty="0" err="1"/>
              <a:t>animate_permanent</a:t>
            </a:r>
            <a:r>
              <a:rPr lang="en-GB" sz="2000" dirty="0"/>
              <a:t>” by “animate” when calling the animation)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15753" y="5510944"/>
            <a:ext cx="72501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/>
              <a:t>Are the particles rotating in the same direction compared to the course?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/>
              <a:t>Why?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3821D1-BB4D-EC15-1613-537D730DAD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13" y="2003408"/>
            <a:ext cx="2915057" cy="3905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BEF401-B9C2-8C0A-3385-801C2ECF72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13" y="2620041"/>
            <a:ext cx="9144000" cy="59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9251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797916"/>
            <a:ext cx="7886700" cy="4351338"/>
          </a:xfrm>
        </p:spPr>
        <p:txBody>
          <a:bodyPr/>
          <a:lstStyle/>
          <a:p>
            <a:r>
              <a:rPr lang="en-US" dirty="0"/>
              <a:t>Make a copy of the notebook (FILE </a:t>
            </a:r>
            <a:r>
              <a:rPr lang="en-US" dirty="0">
                <a:sym typeface="Wingdings" panose="05000000000000000000" pitchFamily="2" charset="2"/>
              </a:rPr>
              <a:t> Make a copy</a:t>
            </a:r>
            <a:r>
              <a:rPr lang="en-US" dirty="0"/>
              <a:t>) </a:t>
            </a:r>
          </a:p>
          <a:p>
            <a:r>
              <a:rPr lang="en-US" dirty="0"/>
              <a:t>Change beam kinetic energy to PS top energy (still no acceleration and h=8)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What changes in the plot compared to injection energy? </a:t>
            </a:r>
            <a:r>
              <a:rPr lang="en-US" dirty="0">
                <a:solidFill>
                  <a:srgbClr val="FF0000"/>
                </a:solidFill>
              </a:rPr>
              <a:t>Why?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E17766-2941-DFD3-41E5-392480BB84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841" y="3255216"/>
            <a:ext cx="6560317" cy="34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684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09036"/>
            <a:ext cx="7886700" cy="4867927"/>
          </a:xfrm>
        </p:spPr>
        <p:txBody>
          <a:bodyPr/>
          <a:lstStyle/>
          <a:p>
            <a:r>
              <a:rPr lang="en-US" dirty="0"/>
              <a:t>Run macroparticle simulations with a state-of-the-art open source tracking code (</a:t>
            </a:r>
            <a:r>
              <a:rPr lang="en-US" dirty="0" err="1"/>
              <a:t>PyHEADTAIL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Simulate several case-studies related to the course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Play with beam parameters and observe the impact on the longitudinal beam dynamics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2738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AFE06-B189-4F1D-5ED6-E8C5F8A54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82" y="206630"/>
            <a:ext cx="8360918" cy="1012961"/>
          </a:xfrm>
        </p:spPr>
        <p:txBody>
          <a:bodyPr>
            <a:noAutofit/>
          </a:bodyPr>
          <a:lstStyle/>
          <a:p>
            <a:r>
              <a:rPr lang="en-US" sz="2400" dirty="0"/>
              <a:t>Comparison between flat bottom and top energy in the PS</a:t>
            </a:r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D192B6-D0E6-3BF7-45C8-DAC6DE727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9536" y="2225962"/>
            <a:ext cx="4299924" cy="30678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8035A7-5A84-4157-8BCD-840A8A59F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794" y="2225961"/>
            <a:ext cx="4337911" cy="30678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FD9FE0B-E42A-1878-6C0C-7147D2BCB194}"/>
              </a:ext>
            </a:extLst>
          </p:cNvPr>
          <p:cNvSpPr txBox="1"/>
          <p:nvPr/>
        </p:nvSpPr>
        <p:spPr>
          <a:xfrm>
            <a:off x="2037857" y="1741280"/>
            <a:ext cx="127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Flat bottom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1392FD-F934-FD35-B866-BFABA04E72CA}"/>
              </a:ext>
            </a:extLst>
          </p:cNvPr>
          <p:cNvSpPr txBox="1"/>
          <p:nvPr/>
        </p:nvSpPr>
        <p:spPr>
          <a:xfrm>
            <a:off x="6530846" y="1741280"/>
            <a:ext cx="900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Flat top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4754CC-0B6F-C53A-FBDE-89E093DCBA17}"/>
              </a:ext>
            </a:extLst>
          </p:cNvPr>
          <p:cNvSpPr txBox="1"/>
          <p:nvPr/>
        </p:nvSpPr>
        <p:spPr>
          <a:xfrm>
            <a:off x="1450109" y="5653877"/>
            <a:ext cx="21391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Bucket height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/>
              <a:t>Synchrotron tune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/>
              <a:t>Rotation </a:t>
            </a:r>
          </a:p>
        </p:txBody>
      </p:sp>
    </p:spTree>
    <p:extLst>
      <p:ext uri="{BB962C8B-B14F-4D97-AF65-F5344CB8AC3E}">
        <p14:creationId xmlns:p14="http://schemas.microsoft.com/office/powerpoint/2010/main" val="15428365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>
                <a:solidFill>
                  <a:srgbClr val="FF0000"/>
                </a:solidFill>
              </a:rPr>
              <a:t>Tracking examples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Impact of phase mismatch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open 2</a:t>
            </a:r>
            <a:r>
              <a:rPr lang="en-US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nd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 notebook 					</a:t>
            </a:r>
            <a:r>
              <a:rPr lang="en-GB" i="1" dirty="0">
                <a:solidFill>
                  <a:srgbClr val="FF0000"/>
                </a:solidFill>
                <a:sym typeface="Wingdings" panose="05000000000000000000" pitchFamily="2" charset="2"/>
              </a:rPr>
              <a:t>2_JUAS_PyHeadtail_tutorial_SWAN_Phase_Mismatch.ipynb</a:t>
            </a:r>
            <a:endParaRPr lang="en-US" i="1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Impact of voltage mismatch</a:t>
            </a:r>
          </a:p>
          <a:p>
            <a:pPr lvl="1"/>
            <a:r>
              <a:rPr lang="en-US" dirty="0"/>
              <a:t>Impact of acceleration</a:t>
            </a: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5953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phase mismatch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121" y="1062884"/>
            <a:ext cx="7886700" cy="4351338"/>
          </a:xfrm>
        </p:spPr>
        <p:txBody>
          <a:bodyPr>
            <a:normAutofit/>
          </a:bodyPr>
          <a:lstStyle/>
          <a:p>
            <a:r>
              <a:rPr lang="en-GB" sz="2400" dirty="0"/>
              <a:t>Generate ~500 particles at injection energy</a:t>
            </a:r>
          </a:p>
          <a:p>
            <a:r>
              <a:rPr lang="en-GB" sz="2400" dirty="0"/>
              <a:t>Add 10 m to all particles: </a:t>
            </a:r>
          </a:p>
          <a:p>
            <a:endParaRPr lang="en-GB" sz="2400" dirty="0"/>
          </a:p>
          <a:p>
            <a:endParaRPr lang="en-GB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39453" y="6488668"/>
            <a:ext cx="2226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 What will happen?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724527-BB42-74AB-B9E9-6E6BFE079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082" y="2491397"/>
            <a:ext cx="4350963" cy="29032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B2E71C7-521A-7A75-4E9F-FAF905C3E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0466" y="2523961"/>
            <a:ext cx="4350963" cy="29507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06774DA-F5FC-330B-A291-9787DFD2A1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4843" y="1460546"/>
            <a:ext cx="5096586" cy="533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8169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phase mismatch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431" y="1043268"/>
            <a:ext cx="7886700" cy="4351338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Use a smaller bunch length (divide by 5)</a:t>
            </a:r>
          </a:p>
          <a:p>
            <a:endParaRPr lang="en-GB" sz="2400" dirty="0"/>
          </a:p>
          <a:p>
            <a:r>
              <a:rPr lang="en-GB" sz="2400" dirty="0"/>
              <a:t>Regenerate the bunch</a:t>
            </a:r>
          </a:p>
          <a:p>
            <a:r>
              <a:rPr lang="en-GB" sz="2400" dirty="0"/>
              <a:t>Add 5 m to all particles</a:t>
            </a:r>
          </a:p>
          <a:p>
            <a:pPr marL="0" indent="0">
              <a:buNone/>
            </a:pPr>
            <a:endParaRPr lang="en-GB" sz="2400" dirty="0"/>
          </a:p>
          <a:p>
            <a:endParaRPr lang="en-GB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39453" y="6488668"/>
            <a:ext cx="2226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 What will happen?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FB36281-E749-FFC2-79A4-F9C3F0007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9894" y="1463394"/>
            <a:ext cx="5634106" cy="4755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E284129-AA61-0393-C6CA-1164BFBFB2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676" y="3218937"/>
            <a:ext cx="4118105" cy="300998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B087107-4F7B-E689-42F3-8A8351E94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0102" y="3218937"/>
            <a:ext cx="4229826" cy="3009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3659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phase mismatch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431" y="1043268"/>
            <a:ext cx="7886700" cy="4351338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Use a smaller bunch length (divide by 5)</a:t>
            </a:r>
          </a:p>
          <a:p>
            <a:endParaRPr lang="en-GB" sz="2400" dirty="0"/>
          </a:p>
          <a:p>
            <a:r>
              <a:rPr lang="en-GB" sz="2400" dirty="0"/>
              <a:t>Regenerate the bunch</a:t>
            </a:r>
          </a:p>
          <a:p>
            <a:r>
              <a:rPr lang="en-GB" sz="2400" dirty="0"/>
              <a:t>Add 5 m to all particles</a:t>
            </a:r>
          </a:p>
          <a:p>
            <a:pPr marL="0" indent="0">
              <a:buNone/>
            </a:pPr>
            <a:endParaRPr lang="en-GB" sz="2400" dirty="0"/>
          </a:p>
          <a:p>
            <a:endParaRPr lang="en-GB" sz="2400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FB36281-E749-FFC2-79A4-F9C3F0007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9894" y="1463394"/>
            <a:ext cx="5634106" cy="47551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13C9660-0057-FCDB-B715-FB7E8BA1DF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489" y="3032969"/>
            <a:ext cx="4245467" cy="29869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3DEE63-9615-FF46-DF61-1A6C2A737A77}"/>
              </a:ext>
            </a:extLst>
          </p:cNvPr>
          <p:cNvSpPr txBox="1"/>
          <p:nvPr/>
        </p:nvSpPr>
        <p:spPr>
          <a:xfrm>
            <a:off x="2362597" y="6331526"/>
            <a:ext cx="3309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err="1">
                <a:solidFill>
                  <a:srgbClr val="FF0000"/>
                </a:solidFill>
                <a:sym typeface="Wingdings" panose="05000000000000000000" pitchFamily="2" charset="2"/>
              </a:rPr>
              <a:t>Filamentation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 and eventually?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8DE720-AAB6-A239-A8DD-2F57DBA412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6665" y="3032969"/>
            <a:ext cx="4240846" cy="2986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3254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phase mismatch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431" y="1043268"/>
            <a:ext cx="7886700" cy="4351338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Use a smaller bunch length (divide by 5)</a:t>
            </a:r>
          </a:p>
          <a:p>
            <a:endParaRPr lang="en-GB" sz="2400" dirty="0"/>
          </a:p>
          <a:p>
            <a:r>
              <a:rPr lang="en-GB" sz="2400" dirty="0"/>
              <a:t>Regenerate the bunch</a:t>
            </a:r>
          </a:p>
          <a:p>
            <a:r>
              <a:rPr lang="en-GB" sz="2400" dirty="0"/>
              <a:t>Add 10 m to all particles</a:t>
            </a:r>
          </a:p>
          <a:p>
            <a:pPr marL="0" indent="0">
              <a:buNone/>
            </a:pPr>
            <a:endParaRPr lang="en-GB" sz="2400" dirty="0"/>
          </a:p>
          <a:p>
            <a:endParaRPr lang="en-GB" sz="2400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FB36281-E749-FFC2-79A4-F9C3F0007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9894" y="1463394"/>
            <a:ext cx="5634106" cy="47551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13C9660-0057-FCDB-B715-FB7E8BA1DF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489" y="3032969"/>
            <a:ext cx="4245467" cy="29869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3DEE63-9615-FF46-DF61-1A6C2A737A77}"/>
              </a:ext>
            </a:extLst>
          </p:cNvPr>
          <p:cNvSpPr txBox="1"/>
          <p:nvPr/>
        </p:nvSpPr>
        <p:spPr>
          <a:xfrm>
            <a:off x="2638897" y="6165502"/>
            <a:ext cx="4916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Filamentation and eventually emittance growth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Try also with larger mismatch (10 m)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757BDF-9239-8463-D23E-DFE3996D75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0155" y="2956741"/>
            <a:ext cx="4388705" cy="313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3175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>
                <a:solidFill>
                  <a:srgbClr val="FF0000"/>
                </a:solidFill>
              </a:rPr>
              <a:t>Tracking examples</a:t>
            </a:r>
          </a:p>
          <a:p>
            <a:pPr lvl="1"/>
            <a:r>
              <a:rPr lang="en-US" dirty="0"/>
              <a:t>Impact of phase mismatch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Impact of voltage mismatch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open 3</a:t>
            </a:r>
            <a:r>
              <a:rPr lang="en-US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rd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 notebook 					</a:t>
            </a:r>
            <a:r>
              <a:rPr lang="en-GB" i="1" dirty="0">
                <a:solidFill>
                  <a:srgbClr val="FF0000"/>
                </a:solidFill>
                <a:sym typeface="Wingdings" panose="05000000000000000000" pitchFamily="2" charset="2"/>
              </a:rPr>
              <a:t>3_JUAS_PyHeadtail_tutorial_SWAN_Voltage_Mismatch.ipynb</a:t>
            </a:r>
            <a:endParaRPr lang="en-US" i="1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Impact of acceleration</a:t>
            </a: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65328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B65E86E-E84E-B52C-DB6F-387554F7E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7352" y="3475438"/>
            <a:ext cx="3929163" cy="28651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voltage mismatch (too high)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023" y="1315186"/>
            <a:ext cx="8354492" cy="4351338"/>
          </a:xfrm>
        </p:spPr>
        <p:txBody>
          <a:bodyPr>
            <a:normAutofit/>
          </a:bodyPr>
          <a:lstStyle/>
          <a:p>
            <a:r>
              <a:rPr lang="en-GB" sz="2400" dirty="0"/>
              <a:t>Change V_RF to </a:t>
            </a:r>
            <a:r>
              <a:rPr lang="en-GB" sz="2400" dirty="0">
                <a:solidFill>
                  <a:srgbClr val="FF0000"/>
                </a:solidFill>
              </a:rPr>
              <a:t>V_RF*10</a:t>
            </a:r>
            <a:r>
              <a:rPr lang="en-GB" sz="2400" dirty="0"/>
              <a:t> after the bunch is matched to V_RF</a:t>
            </a:r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The vertical plotting limits were adapted to [-0.02;0.02]</a:t>
            </a:r>
          </a:p>
          <a:p>
            <a:endParaRPr lang="en-GB" sz="2400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101000" y="4898400"/>
            <a:ext cx="760396" cy="9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77953" y="6518360"/>
            <a:ext cx="2226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What will happen?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25FA94F-E0B6-4435-01F9-853D55436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3632" y="1754780"/>
            <a:ext cx="6182588" cy="9621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AD716AD-D435-66B9-C628-88D703A774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716" y="3490855"/>
            <a:ext cx="4020486" cy="294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8774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D8B0046-31C9-1C19-D37F-E18898DB8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57" y="3503968"/>
            <a:ext cx="3929163" cy="28651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voltage mismatch (too high)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023" y="1315186"/>
            <a:ext cx="8354492" cy="4351338"/>
          </a:xfrm>
        </p:spPr>
        <p:txBody>
          <a:bodyPr>
            <a:normAutofit/>
          </a:bodyPr>
          <a:lstStyle/>
          <a:p>
            <a:r>
              <a:rPr lang="en-GB" sz="2400" dirty="0"/>
              <a:t>Change V_RF to </a:t>
            </a:r>
            <a:r>
              <a:rPr lang="en-GB" sz="2400" dirty="0">
                <a:solidFill>
                  <a:srgbClr val="FF0000"/>
                </a:solidFill>
              </a:rPr>
              <a:t>V_RF*10</a:t>
            </a:r>
            <a:r>
              <a:rPr lang="en-GB" sz="2400" dirty="0"/>
              <a:t> after the bunch is matched to V_RF</a:t>
            </a:r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The vertical plotting limits were adapted to [-0.02;0.02]</a:t>
            </a:r>
          </a:p>
          <a:p>
            <a:endParaRPr lang="en-GB" sz="2400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101000" y="4898400"/>
            <a:ext cx="760396" cy="9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68717" y="6171820"/>
            <a:ext cx="45571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 Bunch r</a:t>
            </a:r>
            <a:r>
              <a:rPr lang="en-GB" dirty="0"/>
              <a:t>otation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/>
              <a:t>Bunch shortening, if phased correctly, but…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25FA94F-E0B6-4435-01F9-853D55436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3632" y="1754780"/>
            <a:ext cx="6182588" cy="9621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4BF108D-45A0-36C2-D482-88B48EC819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5576" y="3424450"/>
            <a:ext cx="4221246" cy="294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8777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voltage mismatch (too high)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023" y="1315186"/>
            <a:ext cx="7886700" cy="4351338"/>
          </a:xfrm>
        </p:spPr>
        <p:txBody>
          <a:bodyPr/>
          <a:lstStyle/>
          <a:p>
            <a:r>
              <a:rPr lang="en-GB" sz="2000" dirty="0"/>
              <a:t>Use the nominal bunch length</a:t>
            </a:r>
          </a:p>
          <a:p>
            <a:r>
              <a:rPr lang="en-GB" sz="2000" dirty="0"/>
              <a:t>Change V_RF to </a:t>
            </a:r>
            <a:r>
              <a:rPr lang="en-GB" sz="2000" dirty="0">
                <a:solidFill>
                  <a:srgbClr val="FF0000"/>
                </a:solidFill>
              </a:rPr>
              <a:t>V_RF*10</a:t>
            </a:r>
            <a:r>
              <a:rPr lang="en-GB" sz="2000" dirty="0"/>
              <a:t> after the bunch is matched to V_RF</a:t>
            </a:r>
          </a:p>
          <a:p>
            <a:endParaRPr lang="en-GB" sz="2000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4032" y="2787224"/>
            <a:ext cx="5297101" cy="55274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4101000" y="4984665"/>
            <a:ext cx="760396" cy="9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988709" y="6258260"/>
            <a:ext cx="3214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olidFill>
                  <a:srgbClr val="FF0000"/>
                </a:solidFill>
              </a:rPr>
              <a:t>But should not wait too long!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rgbClr val="FF0000"/>
                </a:solidFill>
              </a:rPr>
              <a:t>Emittance growth!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013341-ED1A-6D04-E315-5C0D2C078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933" y="3415992"/>
            <a:ext cx="4074067" cy="29708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11364F-664E-1072-1C1B-69F8EB927C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7709" y="3568570"/>
            <a:ext cx="3957348" cy="278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400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76412"/>
            <a:ext cx="7886700" cy="4819801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2h towards the end of the longitudinal beam dynamics course</a:t>
            </a:r>
          </a:p>
          <a:p>
            <a:endParaRPr lang="en-US" sz="2400" dirty="0"/>
          </a:p>
          <a:p>
            <a:r>
              <a:rPr lang="en-US" sz="2400" dirty="0"/>
              <a:t>Notebooks set up on </a:t>
            </a:r>
            <a:r>
              <a:rPr lang="en-US" sz="2400" dirty="0">
                <a:hlinkClick r:id="rId2" action="ppaction://hlinkfile"/>
              </a:rPr>
              <a:t>swan.cern.ch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A virtual box with examples can be set up on your own simulation environment on your own PC (see installation guidelines at the end of these slides) </a:t>
            </a:r>
          </a:p>
          <a:p>
            <a:endParaRPr lang="en-US" sz="2400" dirty="0"/>
          </a:p>
          <a:p>
            <a:r>
              <a:rPr lang="en-US" sz="2400" dirty="0"/>
              <a:t>You may choose another set-up if you prefer</a:t>
            </a:r>
          </a:p>
          <a:p>
            <a:endParaRPr lang="en-US" sz="2400" dirty="0"/>
          </a:p>
          <a:p>
            <a:r>
              <a:rPr lang="en-US" sz="2400" dirty="0"/>
              <a:t>The procedure and examples are also on the </a:t>
            </a:r>
            <a:r>
              <a:rPr lang="en-US" sz="2400" dirty="0">
                <a:hlinkClick r:id="rId3"/>
              </a:rPr>
              <a:t>JUAS Indico site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r>
              <a:rPr lang="en-US" sz="2000" dirty="0">
                <a:solidFill>
                  <a:srgbClr val="FF0000"/>
                </a:solidFill>
              </a:rPr>
              <a:t>Note: we should expect incompatibilities on different platforms/browsers linked to open-source codes!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0036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2409B1D-3E2A-5CA1-C792-F829FB9E5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81" y="3798525"/>
            <a:ext cx="3999113" cy="26684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3747"/>
            <a:ext cx="7886700" cy="1325563"/>
          </a:xfrm>
        </p:spPr>
        <p:txBody>
          <a:bodyPr/>
          <a:lstStyle/>
          <a:p>
            <a:r>
              <a:rPr lang="en-GB" dirty="0"/>
              <a:t>Impact of voltage mismatch (too low)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023" y="1315186"/>
            <a:ext cx="7886700" cy="4351338"/>
          </a:xfrm>
        </p:spPr>
        <p:txBody>
          <a:bodyPr/>
          <a:lstStyle/>
          <a:p>
            <a:r>
              <a:rPr lang="en-GB" sz="1800" dirty="0"/>
              <a:t>Regenerate the bunch with nominal voltage</a:t>
            </a:r>
            <a:endParaRPr lang="en-GB" sz="1800" dirty="0">
              <a:solidFill>
                <a:srgbClr val="FF0000"/>
              </a:solidFill>
            </a:endParaRPr>
          </a:p>
          <a:p>
            <a:r>
              <a:rPr lang="en-GB" sz="1800" dirty="0"/>
              <a:t>Change V_RF to </a:t>
            </a:r>
            <a:r>
              <a:rPr lang="en-GB" sz="1800" dirty="0">
                <a:solidFill>
                  <a:srgbClr val="FF0000"/>
                </a:solidFill>
              </a:rPr>
              <a:t>V_RF/10</a:t>
            </a:r>
            <a:r>
              <a:rPr lang="en-GB" sz="1800" dirty="0"/>
              <a:t> after the bunch is matched to V_RF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r>
              <a:rPr lang="en-US" sz="1800" dirty="0"/>
              <a:t>readapt the </a:t>
            </a:r>
            <a:r>
              <a:rPr lang="en-US" sz="1800" dirty="0" err="1"/>
              <a:t>deltap</a:t>
            </a:r>
            <a:r>
              <a:rPr lang="en-US" sz="1800" dirty="0"/>
              <a:t> plotting limits to [-0.005;0.005]</a:t>
            </a:r>
            <a:endParaRPr lang="en-GB" sz="1800" dirty="0"/>
          </a:p>
          <a:p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928636" y="4875389"/>
            <a:ext cx="760396" cy="9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73A20FFA-7D93-4840-958A-B07347F1F2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800" b="9003"/>
          <a:stretch/>
        </p:blipFill>
        <p:spPr>
          <a:xfrm>
            <a:off x="2512248" y="2116915"/>
            <a:ext cx="6268325" cy="8341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86DFCD-FF4C-EA3F-36D8-8A97F6DAF2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5137" y="3759137"/>
            <a:ext cx="3915482" cy="277346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832F46C-2EAC-63CD-7CC7-96E33160C4F8}"/>
              </a:ext>
            </a:extLst>
          </p:cNvPr>
          <p:cNvSpPr txBox="1"/>
          <p:nvPr/>
        </p:nvSpPr>
        <p:spPr>
          <a:xfrm>
            <a:off x="3189304" y="6466960"/>
            <a:ext cx="2226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What will happen?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97457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3747"/>
            <a:ext cx="7886700" cy="1325563"/>
          </a:xfrm>
        </p:spPr>
        <p:txBody>
          <a:bodyPr/>
          <a:lstStyle/>
          <a:p>
            <a:r>
              <a:rPr lang="en-GB" dirty="0"/>
              <a:t>Impact of voltage mismatch (too low)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023" y="1315186"/>
            <a:ext cx="7886700" cy="4351338"/>
          </a:xfrm>
        </p:spPr>
        <p:txBody>
          <a:bodyPr/>
          <a:lstStyle/>
          <a:p>
            <a:r>
              <a:rPr lang="en-GB" sz="1800" dirty="0"/>
              <a:t>Regenerate the bunch with nominal voltage</a:t>
            </a:r>
            <a:endParaRPr lang="en-GB" sz="1800" dirty="0">
              <a:solidFill>
                <a:srgbClr val="FF0000"/>
              </a:solidFill>
            </a:endParaRPr>
          </a:p>
          <a:p>
            <a:r>
              <a:rPr lang="en-GB" sz="1800" dirty="0"/>
              <a:t>Change V_RF to </a:t>
            </a:r>
            <a:r>
              <a:rPr lang="en-GB" sz="1800" dirty="0">
                <a:solidFill>
                  <a:srgbClr val="FF0000"/>
                </a:solidFill>
              </a:rPr>
              <a:t>V_RF/10</a:t>
            </a:r>
            <a:r>
              <a:rPr lang="en-GB" sz="1800" dirty="0"/>
              <a:t> after the bunch is matched to V_RF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r>
              <a:rPr lang="en-US" sz="1800" dirty="0"/>
              <a:t>readapt the </a:t>
            </a:r>
            <a:r>
              <a:rPr lang="en-US" sz="1800" dirty="0" err="1"/>
              <a:t>deltap</a:t>
            </a:r>
            <a:r>
              <a:rPr lang="en-US" sz="1800" dirty="0"/>
              <a:t> plotting limits to [-0.005;0.005]</a:t>
            </a:r>
            <a:endParaRPr lang="en-GB" sz="1800" dirty="0"/>
          </a:p>
          <a:p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928636" y="4875389"/>
            <a:ext cx="760396" cy="9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73A20FFA-7D93-4840-958A-B07347F1F2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800" b="9003"/>
          <a:stretch/>
        </p:blipFill>
        <p:spPr>
          <a:xfrm>
            <a:off x="2512248" y="2116915"/>
            <a:ext cx="6268325" cy="8341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86DFCD-FF4C-EA3F-36D8-8A97F6DAF2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682" y="3693494"/>
            <a:ext cx="3915482" cy="277346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832F46C-2EAC-63CD-7CC7-96E33160C4F8}"/>
              </a:ext>
            </a:extLst>
          </p:cNvPr>
          <p:cNvSpPr txBox="1"/>
          <p:nvPr/>
        </p:nvSpPr>
        <p:spPr>
          <a:xfrm>
            <a:off x="3189304" y="6466960"/>
            <a:ext cx="2226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What will happen?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55BECF-EBDB-AED5-0661-90F541DC6A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0626" y="3589067"/>
            <a:ext cx="4233862" cy="2999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9509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3747"/>
            <a:ext cx="7886700" cy="1325563"/>
          </a:xfrm>
        </p:spPr>
        <p:txBody>
          <a:bodyPr/>
          <a:lstStyle/>
          <a:p>
            <a:r>
              <a:rPr lang="en-GB" dirty="0"/>
              <a:t>Impact of voltage mismatch (too low)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023" y="1315186"/>
            <a:ext cx="7886700" cy="4351338"/>
          </a:xfrm>
        </p:spPr>
        <p:txBody>
          <a:bodyPr/>
          <a:lstStyle/>
          <a:p>
            <a:r>
              <a:rPr lang="en-GB" sz="1800" dirty="0"/>
              <a:t>Regenerate the bunch with nominal voltage</a:t>
            </a:r>
            <a:endParaRPr lang="en-GB" sz="1800" dirty="0">
              <a:solidFill>
                <a:srgbClr val="FF0000"/>
              </a:solidFill>
            </a:endParaRPr>
          </a:p>
          <a:p>
            <a:r>
              <a:rPr lang="en-GB" sz="1800" dirty="0"/>
              <a:t>Change V_RF to </a:t>
            </a:r>
            <a:r>
              <a:rPr lang="en-GB" sz="1800" dirty="0">
                <a:solidFill>
                  <a:srgbClr val="FF0000"/>
                </a:solidFill>
              </a:rPr>
              <a:t>V_RF/10</a:t>
            </a:r>
            <a:r>
              <a:rPr lang="en-GB" sz="1800" dirty="0"/>
              <a:t> after the bunch is matched to V_RF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r>
              <a:rPr lang="en-US" sz="1800" dirty="0"/>
              <a:t>readapt the </a:t>
            </a:r>
            <a:r>
              <a:rPr lang="en-US" sz="1800" dirty="0" err="1"/>
              <a:t>deltap</a:t>
            </a:r>
            <a:r>
              <a:rPr lang="en-US" sz="1800" dirty="0"/>
              <a:t> plotting limits to [-0.005;0.005]</a:t>
            </a:r>
            <a:endParaRPr lang="en-GB" sz="1800" dirty="0"/>
          </a:p>
          <a:p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928636" y="4875389"/>
            <a:ext cx="760396" cy="9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73A20FFA-7D93-4840-958A-B07347F1F2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800" b="9003"/>
          <a:stretch/>
        </p:blipFill>
        <p:spPr>
          <a:xfrm>
            <a:off x="2512248" y="2116915"/>
            <a:ext cx="6268325" cy="8341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86DFCD-FF4C-EA3F-36D8-8A97F6DAF2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682" y="3693494"/>
            <a:ext cx="3915482" cy="277346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832F46C-2EAC-63CD-7CC7-96E33160C4F8}"/>
              </a:ext>
            </a:extLst>
          </p:cNvPr>
          <p:cNvSpPr txBox="1"/>
          <p:nvPr/>
        </p:nvSpPr>
        <p:spPr>
          <a:xfrm>
            <a:off x="3189304" y="6466960"/>
            <a:ext cx="2226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What will happen?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A87A7A-BEE4-0D27-2A5F-9F1F714FBA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6773" y="3576415"/>
            <a:ext cx="4202545" cy="300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2237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>
                <a:solidFill>
                  <a:srgbClr val="FF0000"/>
                </a:solidFill>
              </a:rPr>
              <a:t>Tracking examples</a:t>
            </a:r>
          </a:p>
          <a:p>
            <a:pPr lvl="1"/>
            <a:r>
              <a:rPr lang="en-US" dirty="0"/>
              <a:t>Impact of phase mismatch</a:t>
            </a:r>
          </a:p>
          <a:p>
            <a:pPr lvl="1"/>
            <a:r>
              <a:rPr lang="en-US" dirty="0"/>
              <a:t>Impact of voltage mismatch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Impact of acceleration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  open 4</a:t>
            </a:r>
            <a:r>
              <a:rPr lang="en-US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th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 notebook 					</a:t>
            </a:r>
            <a:r>
              <a:rPr lang="en-GB" i="1" dirty="0">
                <a:solidFill>
                  <a:srgbClr val="FF0000"/>
                </a:solidFill>
                <a:sym typeface="Wingdings" panose="05000000000000000000" pitchFamily="2" charset="2"/>
              </a:rPr>
              <a:t>4_JUAS_PyHeadtail_tutorial_SWAN_Acceleration.ipynb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56588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acceleration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082" y="1072896"/>
            <a:ext cx="8240268" cy="5571744"/>
          </a:xfrm>
        </p:spPr>
        <p:txBody>
          <a:bodyPr/>
          <a:lstStyle/>
          <a:p>
            <a:r>
              <a:rPr lang="en-US" sz="2000" dirty="0"/>
              <a:t>The start of this notebook is a copy of the 1</a:t>
            </a:r>
            <a:r>
              <a:rPr lang="en-US" sz="2000" baseline="30000" dirty="0"/>
              <a:t>st</a:t>
            </a:r>
            <a:r>
              <a:rPr lang="en-US" sz="2000" dirty="0"/>
              <a:t> notebook </a:t>
            </a:r>
            <a:endParaRPr lang="en-GB" sz="2000" dirty="0"/>
          </a:p>
          <a:p>
            <a:r>
              <a:rPr lang="en-GB" sz="2000" dirty="0"/>
              <a:t>Which parameter do you need to change to start acceleration?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23806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acceleration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082" y="1072896"/>
            <a:ext cx="8240268" cy="5571744"/>
          </a:xfrm>
        </p:spPr>
        <p:txBody>
          <a:bodyPr/>
          <a:lstStyle/>
          <a:p>
            <a:r>
              <a:rPr lang="en-US" sz="2000" dirty="0"/>
              <a:t>The start of this notebook is a copy of the 1</a:t>
            </a:r>
            <a:r>
              <a:rPr lang="en-US" sz="2000" baseline="30000" dirty="0"/>
              <a:t>st</a:t>
            </a:r>
            <a:r>
              <a:rPr lang="en-US" sz="2000" dirty="0"/>
              <a:t> notebook </a:t>
            </a:r>
            <a:endParaRPr lang="en-GB" sz="2000" dirty="0"/>
          </a:p>
          <a:p>
            <a:r>
              <a:rPr lang="en-GB" sz="2000" dirty="0"/>
              <a:t>Which parameter do you need to change to start acceleration?</a:t>
            </a:r>
          </a:p>
          <a:p>
            <a:r>
              <a:rPr lang="en-GB" sz="2000" dirty="0"/>
              <a:t>Change </a:t>
            </a:r>
            <a:r>
              <a:rPr lang="en-GB" sz="2000" dirty="0" err="1"/>
              <a:t>Bdot</a:t>
            </a:r>
            <a:r>
              <a:rPr lang="en-GB" sz="2000" dirty="0"/>
              <a:t> to 2.2 T/s</a:t>
            </a:r>
          </a:p>
          <a:p>
            <a:r>
              <a:rPr lang="en-GB" sz="2000" dirty="0"/>
              <a:t>Does it work? Why?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61510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acceleration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082" y="1072896"/>
            <a:ext cx="8240268" cy="5571744"/>
          </a:xfrm>
        </p:spPr>
        <p:txBody>
          <a:bodyPr/>
          <a:lstStyle/>
          <a:p>
            <a:r>
              <a:rPr lang="en-US" sz="2000" dirty="0"/>
              <a:t>The start of this notebook is a copy of the 1</a:t>
            </a:r>
            <a:r>
              <a:rPr lang="en-US" sz="2000" baseline="30000" dirty="0"/>
              <a:t>st</a:t>
            </a:r>
            <a:r>
              <a:rPr lang="en-US" sz="2000" dirty="0"/>
              <a:t> notebook </a:t>
            </a:r>
            <a:endParaRPr lang="en-GB" sz="2000" dirty="0"/>
          </a:p>
          <a:p>
            <a:r>
              <a:rPr lang="en-GB" sz="2000" dirty="0"/>
              <a:t>Which parameter do you need to change to start acceleration?</a:t>
            </a:r>
          </a:p>
          <a:p>
            <a:r>
              <a:rPr lang="en-GB" sz="2000" dirty="0"/>
              <a:t>Change </a:t>
            </a:r>
            <a:r>
              <a:rPr lang="en-GB" sz="2000" dirty="0" err="1"/>
              <a:t>Bdot</a:t>
            </a:r>
            <a:r>
              <a:rPr lang="en-GB" sz="2000" dirty="0"/>
              <a:t> to 2.2 T/s</a:t>
            </a:r>
          </a:p>
          <a:p>
            <a:r>
              <a:rPr lang="en-GB" sz="2000" dirty="0"/>
              <a:t>Does it work? Why?</a:t>
            </a:r>
          </a:p>
          <a:p>
            <a:r>
              <a:rPr lang="en-GB" sz="2000" dirty="0"/>
              <a:t>Change V</a:t>
            </a:r>
            <a:r>
              <a:rPr lang="en-GB" sz="2000" baseline="-25000" dirty="0"/>
              <a:t>RF</a:t>
            </a:r>
            <a:r>
              <a:rPr lang="en-GB" sz="2000" baseline="30000" dirty="0"/>
              <a:t> </a:t>
            </a:r>
            <a:r>
              <a:rPr lang="en-GB" sz="2000" dirty="0"/>
              <a:t>to 200 kV</a:t>
            </a:r>
          </a:p>
          <a:p>
            <a:r>
              <a:rPr lang="en-GB" sz="2000" dirty="0"/>
              <a:t>Track for 100 turns</a:t>
            </a:r>
          </a:p>
          <a:p>
            <a:r>
              <a:rPr lang="en-GB" sz="2000" dirty="0"/>
              <a:t>Comment on the bucket shape</a:t>
            </a:r>
          </a:p>
          <a:p>
            <a:r>
              <a:rPr lang="en-GB" sz="2000" dirty="0"/>
              <a:t>Track for 40000 turns</a:t>
            </a:r>
          </a:p>
          <a:p>
            <a:r>
              <a:rPr lang="en-GB" sz="2000" dirty="0"/>
              <a:t>What happens</a:t>
            </a:r>
            <a:r>
              <a:rPr lang="en-GB" sz="2000"/>
              <a:t>? </a:t>
            </a:r>
            <a:endParaRPr lang="en-GB" sz="2000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723352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/>
              <a:t>Tracking examples</a:t>
            </a:r>
          </a:p>
          <a:p>
            <a:pPr lvl="1"/>
            <a:r>
              <a:rPr lang="en-US" dirty="0"/>
              <a:t>Impact of phase mismatch</a:t>
            </a:r>
          </a:p>
          <a:p>
            <a:pPr lvl="1"/>
            <a:r>
              <a:rPr lang="en-US" dirty="0"/>
              <a:t>Impact of voltage mismatch</a:t>
            </a:r>
          </a:p>
          <a:p>
            <a:pPr lvl="1"/>
            <a:r>
              <a:rPr lang="en-US" dirty="0"/>
              <a:t>Impact of acceleration</a:t>
            </a:r>
          </a:p>
          <a:p>
            <a:r>
              <a:rPr lang="en-US" dirty="0">
                <a:solidFill>
                  <a:srgbClr val="FF0000"/>
                </a:solidFill>
              </a:rPr>
              <a:t>Setting up the environment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Virtual box (if you do not have Linux already!)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495745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99C42E3-2B52-4C5C-8EB4-B47AC1F9D0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293"/>
          <a:stretch/>
        </p:blipFill>
        <p:spPr>
          <a:xfrm>
            <a:off x="1257854" y="1675613"/>
            <a:ext cx="7886700" cy="30491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398" y="131127"/>
            <a:ext cx="7886700" cy="962978"/>
          </a:xfrm>
        </p:spPr>
        <p:txBody>
          <a:bodyPr>
            <a:normAutofit/>
          </a:bodyPr>
          <a:lstStyle/>
          <a:p>
            <a:r>
              <a:rPr lang="en-GB" sz="3600" dirty="0"/>
              <a:t>Setting up the operating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496" y="1055535"/>
            <a:ext cx="6796832" cy="5238282"/>
          </a:xfrm>
        </p:spPr>
        <p:txBody>
          <a:bodyPr>
            <a:normAutofit/>
          </a:bodyPr>
          <a:lstStyle/>
          <a:p>
            <a:r>
              <a:rPr lang="en-GB" sz="2400" dirty="0"/>
              <a:t>Install a virtual box to get an Ubuntu environment</a:t>
            </a:r>
          </a:p>
          <a:p>
            <a:pPr marL="0" indent="0">
              <a:buNone/>
            </a:pPr>
            <a:r>
              <a:rPr lang="en-GB" sz="2400" dirty="0"/>
              <a:t>	Ex: </a:t>
            </a:r>
            <a:r>
              <a:rPr lang="en-GB" sz="1800" dirty="0">
                <a:hlinkClick r:id="rId3"/>
              </a:rPr>
              <a:t>https://www.virtualbox.org/wiki/Downloads</a:t>
            </a:r>
            <a:endParaRPr lang="en-GB" sz="18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Create a new virtual machine </a:t>
            </a:r>
            <a:br>
              <a:rPr lang="en-GB" sz="2400" dirty="0"/>
            </a:br>
            <a:r>
              <a:rPr lang="en-GB" sz="2400" dirty="0"/>
              <a:t>with Ubuntu 64-bit</a:t>
            </a:r>
          </a:p>
        </p:txBody>
      </p:sp>
      <p:sp>
        <p:nvSpPr>
          <p:cNvPr id="5" name="Oval 4"/>
          <p:cNvSpPr/>
          <p:nvPr/>
        </p:nvSpPr>
        <p:spPr>
          <a:xfrm>
            <a:off x="2021305" y="3759212"/>
            <a:ext cx="2550695" cy="178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256"/>
          <a:stretch/>
        </p:blipFill>
        <p:spPr>
          <a:xfrm>
            <a:off x="4554244" y="4783795"/>
            <a:ext cx="4190260" cy="172660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702641" y="4982896"/>
            <a:ext cx="319596" cy="3462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FB5BD68-5410-4350-B854-B2638F3EC6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0843" y="4982896"/>
            <a:ext cx="1984926" cy="187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90335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642" y="911225"/>
            <a:ext cx="843834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In case of a “</a:t>
            </a:r>
            <a:r>
              <a:rPr lang="en-GB" sz="2400" dirty="0" err="1"/>
              <a:t>VTx</a:t>
            </a:r>
            <a:r>
              <a:rPr lang="en-GB" sz="2400" dirty="0"/>
              <a:t>” error or an impossibility to select 64 bit operating system when launching the virtual machine, one needs to turn Virtualization Technology (</a:t>
            </a:r>
            <a:r>
              <a:rPr lang="en-GB" sz="2400" dirty="0" err="1"/>
              <a:t>VTx</a:t>
            </a:r>
            <a:r>
              <a:rPr lang="en-GB" sz="2400" dirty="0"/>
              <a:t>) on in the BIOS (see chapter 10.3 in </a:t>
            </a:r>
            <a:r>
              <a:rPr lang="en-GB" sz="2400" dirty="0">
                <a:hlinkClick r:id="rId2"/>
              </a:rPr>
              <a:t>https://www.virtualbox.org/manual/ch10.html#hwvirt</a:t>
            </a:r>
            <a:r>
              <a:rPr lang="en-GB" sz="2400" dirty="0"/>
              <a:t> 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7271" y="2300438"/>
            <a:ext cx="6358079" cy="419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488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>
                <a:solidFill>
                  <a:srgbClr val="FF0000"/>
                </a:solidFill>
              </a:rPr>
              <a:t>Introduction to </a:t>
            </a:r>
            <a:r>
              <a:rPr lang="en-US" dirty="0" err="1">
                <a:solidFill>
                  <a:srgbClr val="FF0000"/>
                </a:solidFill>
              </a:rPr>
              <a:t>PyHEADTAIL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/>
              <a:t>Tracking examples</a:t>
            </a: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75603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virtual machine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F5D901-CF0E-4947-BACE-FCE4655A8D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24"/>
          <a:stretch/>
        </p:blipFill>
        <p:spPr>
          <a:xfrm>
            <a:off x="2712559" y="1740022"/>
            <a:ext cx="3718882" cy="344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72067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039528" y="6400800"/>
            <a:ext cx="6809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2 GB is recommended by Ubuntu. This setting can be modified later.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B5A042-C236-4EBD-B84D-2A900EB00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1128" y="1691489"/>
            <a:ext cx="3741744" cy="347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25775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47C3EF-9B45-46B7-9018-DBF13314F1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387" y="1432387"/>
            <a:ext cx="3993226" cy="399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33216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3FA151-CA68-4FFE-ACB3-8C2A5602EB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725717-601D-4908-B5BF-EE6F6F9D3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387" y="1432387"/>
            <a:ext cx="3993226" cy="399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435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578543" y="6140918"/>
            <a:ext cx="2739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Assign 20 GB if possible.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08CB77-4C91-4285-920A-FF52C239E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387" y="1432387"/>
            <a:ext cx="3993226" cy="399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55231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08564-900E-4514-A9B3-95631D604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Tip: allow shared clipboard if you wish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3FD223-820E-474F-A21C-1DF3C5971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736" y="1030181"/>
            <a:ext cx="7338696" cy="4229467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E16952A-6004-4DCD-8C6A-0B8EA8DF75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56728" y="2193499"/>
            <a:ext cx="5187272" cy="4351338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D1B80C-F668-4992-A307-92FB6B03C9B6}"/>
              </a:ext>
            </a:extLst>
          </p:cNvPr>
          <p:cNvSpPr/>
          <p:nvPr/>
        </p:nvSpPr>
        <p:spPr>
          <a:xfrm>
            <a:off x="3675355" y="1429305"/>
            <a:ext cx="461639" cy="6971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9BA9F0-6EC0-41D5-9479-F6181CAFE55E}"/>
              </a:ext>
            </a:extLst>
          </p:cNvPr>
          <p:cNvSpPr/>
          <p:nvPr/>
        </p:nvSpPr>
        <p:spPr>
          <a:xfrm>
            <a:off x="5594411" y="2876364"/>
            <a:ext cx="735368" cy="2685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EC91FC-7AAE-404B-8DAD-E6C2CE28CCDF}"/>
              </a:ext>
            </a:extLst>
          </p:cNvPr>
          <p:cNvSpPr txBox="1"/>
          <p:nvPr/>
        </p:nvSpPr>
        <p:spPr>
          <a:xfrm>
            <a:off x="392520" y="5827819"/>
            <a:ext cx="28043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“settings” </a:t>
            </a:r>
            <a:r>
              <a:rPr lang="en-US" dirty="0">
                <a:sym typeface="Wingdings" panose="05000000000000000000" pitchFamily="2" charset="2"/>
              </a:rPr>
              <a:t> “advanced”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of the newly created VM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31379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3F8C3FA-3C6C-4A35-8E99-D3C6F4FEC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882" y="1414212"/>
            <a:ext cx="7338696" cy="42294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the VM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4553366" y="1754227"/>
            <a:ext cx="622316" cy="75815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>
            <a:endCxn id="5" idx="1"/>
          </p:cNvCxnSpPr>
          <p:nvPr/>
        </p:nvCxnSpPr>
        <p:spPr>
          <a:xfrm>
            <a:off x="1549667" y="963169"/>
            <a:ext cx="3094835" cy="9020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36872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/>
              <a:t>Tracking examples</a:t>
            </a:r>
          </a:p>
          <a:p>
            <a:pPr lvl="1"/>
            <a:r>
              <a:rPr lang="en-US" dirty="0"/>
              <a:t>Impact of phase mismatch</a:t>
            </a:r>
          </a:p>
          <a:p>
            <a:pPr lvl="1"/>
            <a:r>
              <a:rPr lang="en-US" dirty="0"/>
              <a:t>Impact of voltage mismatch</a:t>
            </a:r>
          </a:p>
          <a:p>
            <a:pPr lvl="1"/>
            <a:r>
              <a:rPr lang="en-US" dirty="0"/>
              <a:t>Impact of acceleration</a:t>
            </a:r>
          </a:p>
          <a:p>
            <a:r>
              <a:rPr lang="en-US" dirty="0">
                <a:solidFill>
                  <a:srgbClr val="FF0000"/>
                </a:solidFill>
              </a:rPr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8100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 </a:t>
            </a:r>
            <a:r>
              <a:rPr lang="en-US" dirty="0" err="1"/>
              <a:t>ubuntu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8475"/>
            <a:ext cx="7886700" cy="4351338"/>
          </a:xfrm>
        </p:spPr>
        <p:txBody>
          <a:bodyPr/>
          <a:lstStyle/>
          <a:p>
            <a:r>
              <a:rPr lang="en-GB" dirty="0">
                <a:hlinkClick r:id="rId2"/>
              </a:rPr>
              <a:t>https://www.ubuntu.com/download/desktop</a:t>
            </a:r>
            <a:r>
              <a:rPr lang="en-GB" dirty="0"/>
              <a:t> (beware quite large iso file – 2.6 Go)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BFCFA1-BD68-439B-A5B5-DCC06F0448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667" y="2374734"/>
            <a:ext cx="7483876" cy="4106234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8DA42F6D-B874-4569-8A3E-80FEACC8D860}"/>
              </a:ext>
            </a:extLst>
          </p:cNvPr>
          <p:cNvSpPr/>
          <p:nvPr/>
        </p:nvSpPr>
        <p:spPr>
          <a:xfrm>
            <a:off x="6507332" y="4847208"/>
            <a:ext cx="1251751" cy="60368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2FAFED9-D461-4001-A06B-68B72C3B9C4C}"/>
              </a:ext>
            </a:extLst>
          </p:cNvPr>
          <p:cNvCxnSpPr>
            <a:cxnSpLocks/>
          </p:cNvCxnSpPr>
          <p:nvPr/>
        </p:nvCxnSpPr>
        <p:spPr>
          <a:xfrm>
            <a:off x="3609287" y="2179409"/>
            <a:ext cx="3031210" cy="2667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213299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 Ubuntu start up disk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08523" y="5826635"/>
            <a:ext cx="5625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You may have to click on the small green arrow to browse </a:t>
            </a:r>
            <a:br>
              <a:rPr lang="en-US" dirty="0"/>
            </a:br>
            <a:r>
              <a:rPr lang="en-US" dirty="0"/>
              <a:t>for your Ubuntu installation  image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832D7B-65A7-491F-8A5C-69B7349B2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BFFF0F9-7596-4430-8A9E-79F6654B36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301" t="20754" r="33786" b="24449"/>
          <a:stretch/>
        </p:blipFill>
        <p:spPr>
          <a:xfrm>
            <a:off x="1970843" y="1025306"/>
            <a:ext cx="4616387" cy="413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07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97" y="185604"/>
            <a:ext cx="7886700" cy="1113808"/>
          </a:xfrm>
        </p:spPr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253" y="1145407"/>
            <a:ext cx="9028497" cy="5476773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Open source macroparticle tracking code </a:t>
            </a:r>
            <a:r>
              <a:rPr lang="en-GB" sz="2400" dirty="0"/>
              <a:t>developed at CERN: </a:t>
            </a:r>
          </a:p>
          <a:p>
            <a:r>
              <a:rPr lang="en-GB" sz="2400" dirty="0"/>
              <a:t>Download link: </a:t>
            </a:r>
            <a:r>
              <a:rPr lang="en-GB" sz="1600" dirty="0">
                <a:hlinkClick r:id="rId2"/>
              </a:rPr>
              <a:t>https://github.com/PyCOMPLETE/PyHEADTAIL</a:t>
            </a:r>
            <a:endParaRPr lang="en-GB" sz="1600" dirty="0"/>
          </a:p>
          <a:p>
            <a:r>
              <a:rPr lang="en-GB" sz="2400" dirty="0">
                <a:solidFill>
                  <a:srgbClr val="FF0000"/>
                </a:solidFill>
              </a:rPr>
              <a:t>Primary use: tracking simulation of collective effects in synchrotron accelerators</a:t>
            </a:r>
          </a:p>
          <a:p>
            <a:pPr lvl="1"/>
            <a:r>
              <a:rPr lang="en-GB" sz="2000" dirty="0"/>
              <a:t>Transverse and longitudinal beam dynamics (with feedback)</a:t>
            </a:r>
          </a:p>
          <a:p>
            <a:pPr lvl="1"/>
            <a:r>
              <a:rPr lang="en-GB" sz="2000" dirty="0"/>
              <a:t>Electron/ion cloud</a:t>
            </a:r>
          </a:p>
          <a:p>
            <a:pPr lvl="1"/>
            <a:r>
              <a:rPr lang="en-GB" sz="2000" dirty="0"/>
              <a:t>Impedances</a:t>
            </a:r>
          </a:p>
          <a:p>
            <a:pPr lvl="1"/>
            <a:r>
              <a:rPr lang="en-GB" sz="2000" dirty="0"/>
              <a:t>Space charge</a:t>
            </a:r>
          </a:p>
          <a:p>
            <a:r>
              <a:rPr lang="en-GB" sz="2400" dirty="0"/>
              <a:t>Reference: </a:t>
            </a:r>
            <a:br>
              <a:rPr lang="en-GB" sz="2400" dirty="0"/>
            </a:br>
            <a:r>
              <a:rPr lang="en-GB" sz="2000" dirty="0">
                <a:hlinkClick r:id="rId3"/>
              </a:rPr>
              <a:t>Introduction to </a:t>
            </a:r>
            <a:r>
              <a:rPr lang="en-GB" sz="2000" dirty="0" err="1">
                <a:hlinkClick r:id="rId3"/>
              </a:rPr>
              <a:t>PyHEADTAIL</a:t>
            </a:r>
            <a:r>
              <a:rPr lang="en-GB" sz="2000" dirty="0"/>
              <a:t>: </a:t>
            </a:r>
            <a:r>
              <a:rPr lang="en-GB" sz="2000" dirty="0">
                <a:hlinkClick r:id="rId4"/>
              </a:rPr>
              <a:t>USPAS course </a:t>
            </a:r>
            <a:r>
              <a:rPr lang="en-GB" sz="2000" dirty="0"/>
              <a:t>by Kevin Li et al (2015)</a:t>
            </a:r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>
                <a:solidFill>
                  <a:srgbClr val="FF0000"/>
                </a:solidFill>
              </a:rPr>
              <a:t>Not the only code of his kind!</a:t>
            </a:r>
          </a:p>
          <a:p>
            <a:pPr lvl="1"/>
            <a:r>
              <a:rPr lang="en-GB" sz="2000" dirty="0"/>
              <a:t>BLOND: longitudinal dynamics simulation code </a:t>
            </a:r>
            <a:r>
              <a:rPr lang="en-GB" sz="2000" dirty="0">
                <a:hlinkClick r:id="rId5"/>
              </a:rPr>
              <a:t>https://blond.web.cern.ch/</a:t>
            </a:r>
            <a:r>
              <a:rPr lang="en-GB" sz="2000" dirty="0"/>
              <a:t> </a:t>
            </a:r>
          </a:p>
          <a:p>
            <a:pPr lvl="1"/>
            <a:r>
              <a:rPr lang="en-GB" sz="2000" dirty="0"/>
              <a:t>HEADTAIL: the father of </a:t>
            </a:r>
            <a:r>
              <a:rPr lang="en-GB" sz="2000" dirty="0" err="1"/>
              <a:t>PyHEADTAIL</a:t>
            </a:r>
            <a:r>
              <a:rPr lang="en-GB" sz="2000" dirty="0"/>
              <a:t>! G. Rumolo et al (reference)</a:t>
            </a:r>
          </a:p>
          <a:p>
            <a:pPr lvl="1"/>
            <a:r>
              <a:rPr lang="en-US" sz="2000" dirty="0"/>
              <a:t>elegant: 6D tracking code developed at Argonne National Lab (</a:t>
            </a:r>
            <a:r>
              <a:rPr lang="en-US" sz="2000" dirty="0">
                <a:hlinkClick r:id="rId6"/>
              </a:rPr>
              <a:t>link</a:t>
            </a:r>
            <a:r>
              <a:rPr lang="en-US" sz="2000" dirty="0"/>
              <a:t>)</a:t>
            </a:r>
            <a:endParaRPr lang="en-GB" sz="2000" dirty="0"/>
          </a:p>
          <a:p>
            <a:pPr lvl="1"/>
            <a:r>
              <a:rPr lang="en-GB" sz="2000" dirty="0" err="1"/>
              <a:t>mbtrack</a:t>
            </a:r>
            <a:r>
              <a:rPr lang="en-GB" sz="2000" dirty="0"/>
              <a:t> and </a:t>
            </a:r>
            <a:r>
              <a:rPr lang="en-GB" sz="2000" dirty="0" err="1"/>
              <a:t>sbtrack</a:t>
            </a:r>
            <a:r>
              <a:rPr lang="en-GB" sz="2000" dirty="0"/>
              <a:t>: </a:t>
            </a:r>
            <a:r>
              <a:rPr lang="en-GB" sz="1700" dirty="0"/>
              <a:t>R. Nagaoka et al “Studies of Collective Effects in SOLEIL and DIAMOND Using the </a:t>
            </a:r>
            <a:r>
              <a:rPr lang="en-GB" sz="1700" dirty="0" err="1"/>
              <a:t>Multiparticle</a:t>
            </a:r>
            <a:r>
              <a:rPr lang="en-GB" sz="1700" dirty="0"/>
              <a:t> Tracking Codes </a:t>
            </a:r>
            <a:r>
              <a:rPr lang="en-GB" sz="1700" dirty="0" err="1"/>
              <a:t>sbtrack</a:t>
            </a:r>
            <a:r>
              <a:rPr lang="en-GB" sz="1700" dirty="0"/>
              <a:t> and </a:t>
            </a:r>
            <a:r>
              <a:rPr lang="en-GB" sz="1700" dirty="0" err="1"/>
              <a:t>mbtrack</a:t>
            </a:r>
            <a:r>
              <a:rPr lang="en-GB" sz="1700" dirty="0"/>
              <a:t>”, PAC09, Vancouver, May 2009. </a:t>
            </a:r>
          </a:p>
          <a:p>
            <a:pPr lvl="1"/>
            <a:r>
              <a:rPr lang="en-GB" sz="1700" dirty="0"/>
              <a:t>ORBIT (</a:t>
            </a:r>
            <a:r>
              <a:rPr lang="en-GB" sz="1500" dirty="0"/>
              <a:t>http://web.ornl.gov/~jzh/JHolmes/ORBIT.html</a:t>
            </a:r>
            <a:r>
              <a:rPr lang="en-GB" sz="1700" dirty="0"/>
              <a:t>), </a:t>
            </a:r>
            <a:r>
              <a:rPr lang="en-GB" sz="1700" dirty="0" err="1"/>
              <a:t>pyORBIT</a:t>
            </a:r>
            <a:r>
              <a:rPr lang="en-GB" sz="1700" dirty="0"/>
              <a:t> (</a:t>
            </a:r>
            <a:r>
              <a:rPr lang="en-GB" sz="1500" dirty="0"/>
              <a:t>http://sourceforge.net/projects/py-orbit/</a:t>
            </a:r>
            <a:r>
              <a:rPr lang="en-GB" sz="1700" dirty="0"/>
              <a:t>)</a:t>
            </a:r>
          </a:p>
          <a:p>
            <a:pPr lvl="1"/>
            <a:r>
              <a:rPr lang="en-GB" sz="1700" dirty="0"/>
              <a:t>And so many others!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9988434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 </a:t>
            </a:r>
            <a:r>
              <a:rPr lang="en-US" dirty="0" err="1"/>
              <a:t>ubuntu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9C8824-95D3-4800-815F-BE5AD66310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82"/>
          <a:stretch/>
        </p:blipFill>
        <p:spPr>
          <a:xfrm>
            <a:off x="1531356" y="1100831"/>
            <a:ext cx="6081287" cy="5204309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998EA2FE-8AB7-47FA-A210-5E61721B5A0F}"/>
              </a:ext>
            </a:extLst>
          </p:cNvPr>
          <p:cNvSpPr/>
          <p:nvPr/>
        </p:nvSpPr>
        <p:spPr>
          <a:xfrm>
            <a:off x="5601809" y="4083729"/>
            <a:ext cx="1251751" cy="60368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7214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9118A-F872-4C0F-A1D0-755931D4A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81" y="206631"/>
            <a:ext cx="8185337" cy="756538"/>
          </a:xfrm>
        </p:spPr>
        <p:txBody>
          <a:bodyPr>
            <a:noAutofit/>
          </a:bodyPr>
          <a:lstStyle/>
          <a:p>
            <a:r>
              <a:rPr lang="en-US" sz="2800" dirty="0"/>
              <a:t>Choose the appropriate keyboard for your personal use (your physical keyboard configuration). </a:t>
            </a:r>
            <a:endParaRPr lang="en-GB" sz="28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416222D-3614-4561-B38F-1488D9FC9F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85"/>
          <a:stretch/>
        </p:blipFill>
        <p:spPr>
          <a:xfrm>
            <a:off x="2058945" y="1669002"/>
            <a:ext cx="5026110" cy="432153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F50F24-B11A-4834-A19D-F968AF92A165}"/>
              </a:ext>
            </a:extLst>
          </p:cNvPr>
          <p:cNvSpPr txBox="1"/>
          <p:nvPr/>
        </p:nvSpPr>
        <p:spPr>
          <a:xfrm>
            <a:off x="878889" y="6327033"/>
            <a:ext cx="2763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My keyboard is English (US)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63335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Choose normal installation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35940E-D7C1-435F-8EBD-EB8C6E76EF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2311" y="926328"/>
            <a:ext cx="6096528" cy="525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0310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Keep default installation and “install now” and confirm with “continue” on the pop up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726852" y="6298752"/>
            <a:ext cx="3945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Then choose time zone and login details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F2B683-2FBB-4693-91F6-3B119F590B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728" y="963169"/>
            <a:ext cx="4927016" cy="42638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BB6C08C-3831-4D69-86AC-3436652282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7588" y="3009530"/>
            <a:ext cx="3817418" cy="3289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16547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337" y="399137"/>
            <a:ext cx="7886700" cy="756538"/>
          </a:xfrm>
        </p:spPr>
        <p:txBody>
          <a:bodyPr>
            <a:noAutofit/>
          </a:bodyPr>
          <a:lstStyle/>
          <a:p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65" y="1253331"/>
            <a:ext cx="5269356" cy="435133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Then wait for file copy and Ubuntu installation restart the machine after it is complete</a:t>
            </a:r>
          </a:p>
          <a:p>
            <a:endParaRPr lang="en-US" dirty="0"/>
          </a:p>
          <a:p>
            <a:r>
              <a:rPr lang="en-US" dirty="0"/>
              <a:t>If the screen is too small, </a:t>
            </a:r>
          </a:p>
          <a:p>
            <a:pPr lvl="1"/>
            <a:r>
              <a:rPr lang="en-US" dirty="0"/>
              <a:t>Change the scaling/</a:t>
            </a:r>
            <a:r>
              <a:rPr lang="en-US" dirty="0" err="1"/>
              <a:t>seettings</a:t>
            </a:r>
            <a:r>
              <a:rPr lang="en-US" dirty="0"/>
              <a:t> in the VM</a:t>
            </a:r>
          </a:p>
          <a:p>
            <a:pPr marL="457200" lvl="1" indent="0">
              <a:buNone/>
            </a:pPr>
            <a:r>
              <a:rPr lang="en-US" dirty="0"/>
              <a:t>    or</a:t>
            </a:r>
          </a:p>
          <a:p>
            <a:pPr lvl="1"/>
            <a:r>
              <a:rPr lang="en-US" dirty="0"/>
              <a:t>change the display settings inside Ubuntu</a:t>
            </a:r>
            <a:r>
              <a:rPr lang="en-GB" dirty="0"/>
              <a:t> or </a:t>
            </a:r>
          </a:p>
          <a:p>
            <a:pPr lvl="1"/>
            <a:r>
              <a:rPr lang="en-GB" sz="2000" dirty="0"/>
              <a:t>shut down the VM</a:t>
            </a:r>
          </a:p>
          <a:p>
            <a:pPr lvl="1"/>
            <a:r>
              <a:rPr lang="en-GB" sz="2000" dirty="0"/>
              <a:t>go to the VM Settings </a:t>
            </a:r>
          </a:p>
          <a:p>
            <a:pPr lvl="1"/>
            <a:r>
              <a:rPr lang="en-GB" sz="2000" dirty="0"/>
              <a:t>» Display </a:t>
            </a:r>
          </a:p>
          <a:p>
            <a:pPr lvl="1"/>
            <a:r>
              <a:rPr lang="en-GB" sz="2000" dirty="0"/>
              <a:t>» </a:t>
            </a:r>
            <a:r>
              <a:rPr lang="en-GB" sz="2000" b="1" dirty="0"/>
              <a:t>Screen</a:t>
            </a:r>
            <a:r>
              <a:rPr lang="en-GB" sz="2000" dirty="0"/>
              <a:t> </a:t>
            </a:r>
          </a:p>
          <a:p>
            <a:pPr lvl="1"/>
            <a:r>
              <a:rPr lang="en-GB" sz="2000" dirty="0"/>
              <a:t>» Graphics Controller = </a:t>
            </a:r>
            <a:r>
              <a:rPr lang="en-GB" sz="2000" dirty="0" err="1"/>
              <a:t>VBoxVGA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C3313B-6716-4A82-85A7-E7BDB66611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9243" y="4274820"/>
            <a:ext cx="3509561" cy="25831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A60DB2C-D770-4B23-986C-EB37F54FC4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263"/>
          <a:stretch/>
        </p:blipFill>
        <p:spPr>
          <a:xfrm>
            <a:off x="6019060" y="86348"/>
            <a:ext cx="3213358" cy="427877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805CB59-943A-4CB7-840E-97DD176859DE}"/>
              </a:ext>
            </a:extLst>
          </p:cNvPr>
          <p:cNvCxnSpPr>
            <a:cxnSpLocks/>
          </p:cNvCxnSpPr>
          <p:nvPr/>
        </p:nvCxnSpPr>
        <p:spPr>
          <a:xfrm>
            <a:off x="5449243" y="3836511"/>
            <a:ext cx="296203" cy="4383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5A98C51-E9E1-45DA-A162-FF55EFFFF101}"/>
              </a:ext>
            </a:extLst>
          </p:cNvPr>
          <p:cNvCxnSpPr>
            <a:cxnSpLocks/>
          </p:cNvCxnSpPr>
          <p:nvPr/>
        </p:nvCxnSpPr>
        <p:spPr>
          <a:xfrm flipV="1">
            <a:off x="5360466" y="3021489"/>
            <a:ext cx="578695" cy="1883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53888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/>
              <a:t>Tracking examples</a:t>
            </a:r>
          </a:p>
          <a:p>
            <a:pPr lvl="1"/>
            <a:r>
              <a:rPr lang="en-US" dirty="0"/>
              <a:t>Impact of phase mismatch</a:t>
            </a:r>
          </a:p>
          <a:p>
            <a:pPr lvl="1"/>
            <a:r>
              <a:rPr lang="en-US" dirty="0"/>
              <a:t>Impact of voltage mismatch</a:t>
            </a:r>
          </a:p>
          <a:p>
            <a:pPr lvl="1"/>
            <a:r>
              <a:rPr lang="en-US" dirty="0"/>
              <a:t>Impact of acceleration</a:t>
            </a:r>
          </a:p>
          <a:p>
            <a:r>
              <a:rPr lang="en-US" dirty="0">
                <a:solidFill>
                  <a:srgbClr val="FF0000"/>
                </a:solidFill>
              </a:rPr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230731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 anaconda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24" y="1107511"/>
            <a:ext cx="7886700" cy="50120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Download anaconda for Linux at </a:t>
            </a:r>
            <a:r>
              <a:rPr lang="en-GB" sz="2400" dirty="0">
                <a:hlinkClick r:id="rId2"/>
              </a:rPr>
              <a:t>https://www.anaconda.com/distribution/#download-section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1800" dirty="0"/>
              <a:t>or type </a:t>
            </a:r>
          </a:p>
          <a:p>
            <a:pPr marL="0" indent="0">
              <a:buNone/>
            </a:pPr>
            <a:r>
              <a:rPr lang="en-GB" sz="1600" dirty="0"/>
              <a:t>&gt; </a:t>
            </a:r>
            <a:r>
              <a:rPr lang="en-GB" sz="1800" dirty="0" err="1"/>
              <a:t>wget</a:t>
            </a:r>
            <a:r>
              <a:rPr lang="en-GB" sz="1800" dirty="0"/>
              <a:t> </a:t>
            </a:r>
            <a:r>
              <a:rPr lang="en-GB" sz="1800" u="sng" dirty="0">
                <a:hlinkClick r:id="rId3"/>
              </a:rPr>
              <a:t>https://repo.anaconda.com/archive/Anaconda3-2020.11-Linux-x86_64.sh</a:t>
            </a:r>
            <a:r>
              <a:rPr lang="en-GB" sz="1800" u="sng" dirty="0"/>
              <a:t> </a:t>
            </a:r>
            <a:r>
              <a:rPr lang="en-GB" sz="1800" dirty="0"/>
              <a:t> 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80779" y="3756967"/>
            <a:ext cx="79824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Then install it by typing 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&gt; </a:t>
            </a:r>
            <a:r>
              <a:rPr lang="en-GB" dirty="0" err="1"/>
              <a:t>sh</a:t>
            </a:r>
            <a:r>
              <a:rPr lang="en-GB" dirty="0"/>
              <a:t> Anaconda3-2020.11-Linux86_64.sh</a:t>
            </a:r>
          </a:p>
          <a:p>
            <a:endParaRPr lang="en-GB" dirty="0"/>
          </a:p>
          <a:p>
            <a:r>
              <a:rPr lang="en-GB" dirty="0"/>
              <a:t>In the download directory </a:t>
            </a:r>
          </a:p>
        </p:txBody>
      </p:sp>
    </p:spTree>
    <p:extLst>
      <p:ext uri="{BB962C8B-B14F-4D97-AF65-F5344CB8AC3E}">
        <p14:creationId xmlns:p14="http://schemas.microsoft.com/office/powerpoint/2010/main" val="385768927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340" y="351465"/>
            <a:ext cx="7886700" cy="756538"/>
          </a:xfrm>
        </p:spPr>
        <p:txBody>
          <a:bodyPr>
            <a:normAutofit fontScale="90000"/>
          </a:bodyPr>
          <a:lstStyle/>
          <a:p>
            <a:r>
              <a:rPr lang="en-US" dirty="0"/>
              <a:t>Do not forget to add Anaconda to path (answer yes or add the path yourself in the “.</a:t>
            </a:r>
            <a:r>
              <a:rPr lang="en-US" dirty="0" err="1"/>
              <a:t>bashrc</a:t>
            </a:r>
            <a:r>
              <a:rPr lang="en-US" dirty="0"/>
              <a:t>” configuration file)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4045907" y="2492679"/>
            <a:ext cx="513567" cy="36389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036956" y="5962535"/>
            <a:ext cx="6531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Anaconda contains all the necessary libraries to run </a:t>
            </a:r>
            <a:r>
              <a:rPr lang="en-US" dirty="0" err="1">
                <a:sym typeface="Wingdings" panose="05000000000000000000" pitchFamily="2" charset="2"/>
              </a:rPr>
              <a:t>PyHEADTAIL</a:t>
            </a:r>
            <a:r>
              <a:rPr lang="en-US" dirty="0">
                <a:sym typeface="Wingdings" panose="05000000000000000000" pitchFamily="2" charset="2"/>
              </a:rPr>
              <a:t>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001027" y="4583296"/>
            <a:ext cx="6369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Restart the shell (“&gt;&gt;source .</a:t>
            </a:r>
            <a:r>
              <a:rPr lang="en-US" dirty="0" err="1">
                <a:sym typeface="Wingdings" panose="05000000000000000000" pitchFamily="2" charset="2"/>
              </a:rPr>
              <a:t>bashrc</a:t>
            </a:r>
            <a:r>
              <a:rPr lang="en-US" dirty="0">
                <a:sym typeface="Wingdings" panose="05000000000000000000" pitchFamily="2" charset="2"/>
              </a:rPr>
              <a:t>” from the home directory)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Check that “&gt;&gt;</a:t>
            </a:r>
            <a:r>
              <a:rPr lang="en-US" dirty="0" err="1">
                <a:sym typeface="Wingdings" panose="05000000000000000000" pitchFamily="2" charset="2"/>
              </a:rPr>
              <a:t>ipython</a:t>
            </a:r>
            <a:r>
              <a:rPr lang="en-US" dirty="0">
                <a:sym typeface="Wingdings" panose="05000000000000000000" pitchFamily="2" charset="2"/>
              </a:rPr>
              <a:t> notebook” works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6DFAE3-4A58-4026-ABD8-8B062E448C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06" y="1392290"/>
            <a:ext cx="5076980" cy="273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88792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/>
              <a:t>Tracking examples</a:t>
            </a:r>
          </a:p>
          <a:p>
            <a:pPr lvl="1"/>
            <a:r>
              <a:rPr lang="en-US" dirty="0"/>
              <a:t>Impact of phase mismatch</a:t>
            </a:r>
          </a:p>
          <a:p>
            <a:pPr lvl="1"/>
            <a:r>
              <a:rPr lang="en-US" dirty="0"/>
              <a:t>Impact of voltage mismatch</a:t>
            </a:r>
          </a:p>
          <a:p>
            <a:pPr lvl="1"/>
            <a:r>
              <a:rPr lang="en-US" dirty="0"/>
              <a:t>Impact of acceleration</a:t>
            </a:r>
          </a:p>
          <a:p>
            <a:r>
              <a:rPr lang="en-US" dirty="0">
                <a:solidFill>
                  <a:srgbClr val="FF0000"/>
                </a:solidFill>
              </a:rPr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PyHEADTAIL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93221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Installing </a:t>
            </a:r>
            <a:r>
              <a:rPr lang="en-US" dirty="0" err="1"/>
              <a:t>PyHEADTAIL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885" y="1064712"/>
            <a:ext cx="8089465" cy="5112251"/>
          </a:xfrm>
        </p:spPr>
        <p:txBody>
          <a:bodyPr/>
          <a:lstStyle/>
          <a:p>
            <a:r>
              <a:rPr lang="en-GB" dirty="0"/>
              <a:t>website for installation and information: </a:t>
            </a:r>
            <a:r>
              <a:rPr lang="en-GB" dirty="0">
                <a:hlinkClick r:id="rId2"/>
              </a:rPr>
              <a:t>https://github.com/PyCOMPLETE/PyHEADTAIL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78699" y="4179743"/>
            <a:ext cx="8088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Add path to the end of the .</a:t>
            </a:r>
            <a:r>
              <a:rPr lang="en-US" dirty="0" err="1"/>
              <a:t>bashrc</a:t>
            </a:r>
            <a:r>
              <a:rPr lang="en-US" dirty="0"/>
              <a:t> to be able to import </a:t>
            </a:r>
            <a:r>
              <a:rPr lang="en-US" dirty="0" err="1"/>
              <a:t>PyHeadtail</a:t>
            </a:r>
            <a:r>
              <a:rPr lang="en-US" dirty="0"/>
              <a:t> from everywhere: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99" y="4689457"/>
            <a:ext cx="5352759" cy="2698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64504" y="6338560"/>
            <a:ext cx="7064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only updates once a new terminal is opened (or do source ~/.</a:t>
            </a:r>
            <a:r>
              <a:rPr lang="en-US" dirty="0" err="1"/>
              <a:t>bashrc</a:t>
            </a:r>
            <a:r>
              <a:rPr lang="en-US" dirty="0"/>
              <a:t>)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114798" y="5582903"/>
            <a:ext cx="717093" cy="270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t="47490"/>
          <a:stretch/>
        </p:blipFill>
        <p:spPr>
          <a:xfrm>
            <a:off x="3044905" y="5319927"/>
            <a:ext cx="3600450" cy="4851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C57E847-3120-40B0-B7D1-DED79453B21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862"/>
          <a:stretch/>
        </p:blipFill>
        <p:spPr>
          <a:xfrm>
            <a:off x="212871" y="2385401"/>
            <a:ext cx="8931129" cy="3329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7FB3CA4-5D49-41B3-B735-D397FD963E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586" y="2796982"/>
            <a:ext cx="8796828" cy="36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396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7442" y="1690689"/>
            <a:ext cx="6377354" cy="47330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1777" y="2034064"/>
            <a:ext cx="1777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  <p:sp>
        <p:nvSpPr>
          <p:cNvPr id="7" name="Rectangle 6"/>
          <p:cNvSpPr/>
          <p:nvPr/>
        </p:nvSpPr>
        <p:spPr>
          <a:xfrm>
            <a:off x="2444816" y="3023770"/>
            <a:ext cx="2127184" cy="548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33070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In case of issues with </a:t>
            </a:r>
            <a:r>
              <a:rPr lang="en-GB" dirty="0" err="1"/>
              <a:t>PyHEADTAIL</a:t>
            </a:r>
            <a:r>
              <a:rPr lang="en-GB" dirty="0"/>
              <a:t> installation, most likely it is that </a:t>
            </a:r>
            <a:r>
              <a:rPr lang="en-GB" dirty="0" err="1"/>
              <a:t>fortran</a:t>
            </a:r>
            <a:r>
              <a:rPr lang="en-GB" dirty="0"/>
              <a:t> and C need to be installed:</a:t>
            </a:r>
          </a:p>
          <a:p>
            <a:r>
              <a:rPr lang="en-GB" dirty="0" err="1"/>
              <a:t>sudo</a:t>
            </a:r>
            <a:r>
              <a:rPr lang="en-GB" dirty="0"/>
              <a:t> apt-get install </a:t>
            </a:r>
            <a:r>
              <a:rPr lang="en-GB" dirty="0" err="1"/>
              <a:t>gfortran</a:t>
            </a:r>
            <a:endParaRPr lang="en-GB" dirty="0"/>
          </a:p>
          <a:p>
            <a:r>
              <a:rPr lang="en-GB" dirty="0" err="1"/>
              <a:t>Sudo</a:t>
            </a:r>
            <a:r>
              <a:rPr lang="en-GB" dirty="0"/>
              <a:t> apt-get install </a:t>
            </a:r>
            <a:r>
              <a:rPr lang="en-GB" dirty="0" err="1"/>
              <a:t>gcc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728594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76CB02A-72A7-4E3F-9914-3A656ED6E2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4638" y="2065352"/>
            <a:ext cx="5593404" cy="345685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276" y="1151857"/>
            <a:ext cx="7886700" cy="5393322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From JUAS 2022 Indico site in the last tutorial of the course: </a:t>
            </a:r>
            <a:r>
              <a:rPr lang="en-US" sz="2400" dirty="0">
                <a:hlinkClick r:id="rId3"/>
              </a:rPr>
              <a:t>https://indico.cern.ch/event/1088622</a:t>
            </a:r>
            <a:r>
              <a:rPr lang="en-US" sz="2400">
                <a:hlinkClick r:id="rId3"/>
              </a:rPr>
              <a:t>/timetable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Download the *.</a:t>
            </a:r>
            <a:r>
              <a:rPr lang="en-US" sz="2400" dirty="0" err="1">
                <a:sym typeface="Wingdings" panose="05000000000000000000" pitchFamily="2" charset="2"/>
              </a:rPr>
              <a:t>ipynb</a:t>
            </a:r>
            <a:r>
              <a:rPr lang="en-US" sz="2400" dirty="0">
                <a:sym typeface="Wingdings" panose="05000000000000000000" pitchFamily="2" charset="2"/>
              </a:rPr>
              <a:t> files and open them browsing with “</a:t>
            </a:r>
            <a:r>
              <a:rPr lang="en-US" sz="2400" dirty="0" err="1">
                <a:sym typeface="Wingdings" panose="05000000000000000000" pitchFamily="2" charset="2"/>
              </a:rPr>
              <a:t>ipython</a:t>
            </a:r>
            <a:r>
              <a:rPr lang="en-US" sz="2400" dirty="0">
                <a:sym typeface="Wingdings" panose="05000000000000000000" pitchFamily="2" charset="2"/>
              </a:rPr>
              <a:t> notebook”</a:t>
            </a:r>
            <a:endParaRPr lang="en-GB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examples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6342434" y="4340803"/>
            <a:ext cx="1449421" cy="79540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71026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286" y="1823890"/>
            <a:ext cx="7886700" cy="4351338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450" y="1652912"/>
            <a:ext cx="6432765" cy="47108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082" y="819550"/>
            <a:ext cx="7267575" cy="23864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46922" y="3147897"/>
            <a:ext cx="2348623" cy="9298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874576" y="4810644"/>
                <a:ext cx="2122056" cy="52411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4576" y="4810644"/>
                <a:ext cx="2122056" cy="5241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981881" y="5492422"/>
                <a:ext cx="1907445" cy="5670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ΔΕ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1881" y="5492422"/>
                <a:ext cx="1907445" cy="56707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579750" y="6191032"/>
                <a:ext cx="2499595" cy="56707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ΔΕ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𝐺𝑒𝑉</m:t>
                          </m:r>
                        </m:e>
                      </m:d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0.938 </m:t>
                      </m:r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9750" y="6191032"/>
                <a:ext cx="2499595" cy="56707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5237271" y="6289905"/>
            <a:ext cx="1270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protons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0202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444816" y="3023770"/>
            <a:ext cx="2127184" cy="548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9894" y="963169"/>
            <a:ext cx="7838568" cy="58948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3363187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3883" y="1057084"/>
            <a:ext cx="7809738" cy="58009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2304479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36385</TotalTime>
  <Words>2361</Words>
  <Application>Microsoft Office PowerPoint</Application>
  <PresentationFormat>On-screen Show (4:3)</PresentationFormat>
  <Paragraphs>452</Paragraphs>
  <Slides>72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8" baseType="lpstr">
      <vt:lpstr>Arial</vt:lpstr>
      <vt:lpstr>Calibri</vt:lpstr>
      <vt:lpstr>Calibri Light</vt:lpstr>
      <vt:lpstr>Cambria Math</vt:lpstr>
      <vt:lpstr>Wingdings</vt:lpstr>
      <vt:lpstr>Office Theme</vt:lpstr>
      <vt:lpstr>PyHEADTAIL examples</vt:lpstr>
      <vt:lpstr>Agenda</vt:lpstr>
      <vt:lpstr>Goals</vt:lpstr>
      <vt:lpstr>Plan</vt:lpstr>
      <vt:lpstr>Agenda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 our case: only RF systems</vt:lpstr>
      <vt:lpstr>Agenda</vt:lpstr>
      <vt:lpstr>Structure of the Python notebook (1)</vt:lpstr>
      <vt:lpstr>Structure of the Python notebook (2)</vt:lpstr>
      <vt:lpstr>Structure of the Python notebook (3)</vt:lpstr>
      <vt:lpstr>Structure of the Python notebook (3)</vt:lpstr>
      <vt:lpstr>ipython cheat sheet</vt:lpstr>
      <vt:lpstr>Agenda</vt:lpstr>
      <vt:lpstr>Tracking example: injection energy</vt:lpstr>
      <vt:lpstr>Tracking example: injection energy</vt:lpstr>
      <vt:lpstr>Synchrotron motion</vt:lpstr>
      <vt:lpstr>Synchrotron motion</vt:lpstr>
      <vt:lpstr>Top energy</vt:lpstr>
      <vt:lpstr>Comparison between flat bottom and top energy in the PS</vt:lpstr>
      <vt:lpstr>Agenda</vt:lpstr>
      <vt:lpstr>Impact of phase mismatch</vt:lpstr>
      <vt:lpstr>Impact of phase mismatch</vt:lpstr>
      <vt:lpstr>Impact of phase mismatch</vt:lpstr>
      <vt:lpstr>Impact of phase mismatch</vt:lpstr>
      <vt:lpstr>Agenda</vt:lpstr>
      <vt:lpstr>Impact of voltage mismatch (too high)</vt:lpstr>
      <vt:lpstr>Impact of voltage mismatch (too high)</vt:lpstr>
      <vt:lpstr>Impact of voltage mismatch (too high)</vt:lpstr>
      <vt:lpstr>Impact of voltage mismatch (too low)</vt:lpstr>
      <vt:lpstr>Impact of voltage mismatch (too low)</vt:lpstr>
      <vt:lpstr>Impact of voltage mismatch (too low)</vt:lpstr>
      <vt:lpstr>Agenda</vt:lpstr>
      <vt:lpstr>Impact of acceleration</vt:lpstr>
      <vt:lpstr>Impact of acceleration</vt:lpstr>
      <vt:lpstr>Impact of acceleration</vt:lpstr>
      <vt:lpstr>Agenda</vt:lpstr>
      <vt:lpstr>Setting up the operating system</vt:lpstr>
      <vt:lpstr>PowerPoint Presentation</vt:lpstr>
      <vt:lpstr>Create virtual machine</vt:lpstr>
      <vt:lpstr>PowerPoint Presentation</vt:lpstr>
      <vt:lpstr>PowerPoint Presentation</vt:lpstr>
      <vt:lpstr>PowerPoint Presentation</vt:lpstr>
      <vt:lpstr>PowerPoint Presentation</vt:lpstr>
      <vt:lpstr>Tip: allow shared clipboard if you wish</vt:lpstr>
      <vt:lpstr>Start the VM</vt:lpstr>
      <vt:lpstr>Agenda</vt:lpstr>
      <vt:lpstr>Download ubuntu</vt:lpstr>
      <vt:lpstr>Select Ubuntu start up disk</vt:lpstr>
      <vt:lpstr>Install ubuntu</vt:lpstr>
      <vt:lpstr>Choose the appropriate keyboard for your personal use (your physical keyboard configuration). </vt:lpstr>
      <vt:lpstr>Choose normal installation</vt:lpstr>
      <vt:lpstr>Keep default installation and “install now” and confirm with “continue” on the pop up</vt:lpstr>
      <vt:lpstr>PowerPoint Presentation</vt:lpstr>
      <vt:lpstr>Agenda</vt:lpstr>
      <vt:lpstr>Install anaconda</vt:lpstr>
      <vt:lpstr>Do not forget to add Anaconda to path (answer yes or add the path yourself in the “.bashrc” configuration file)</vt:lpstr>
      <vt:lpstr>Agenda</vt:lpstr>
      <vt:lpstr>Installing PyHEADTAIL</vt:lpstr>
      <vt:lpstr>PowerPoint Presentation</vt:lpstr>
      <vt:lpstr>Finding the examples</vt:lpstr>
      <vt:lpstr>Changing variables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Salvant</dc:creator>
  <cp:lastModifiedBy>Benoit Salvant</cp:lastModifiedBy>
  <cp:revision>279</cp:revision>
  <cp:lastPrinted>2016-01-22T12:10:17Z</cp:lastPrinted>
  <dcterms:created xsi:type="dcterms:W3CDTF">2016-01-18T15:07:06Z</dcterms:created>
  <dcterms:modified xsi:type="dcterms:W3CDTF">2023-01-17T08:09:57Z</dcterms:modified>
</cp:coreProperties>
</file>