
<file path=[Content_Types].xml><?xml version="1.0" encoding="utf-8"?>
<Types xmlns="http://schemas.openxmlformats.org/package/2006/content-types">
  <Default Extension="avi" ContentType="video/x-msvideo"/>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handoutMasterIdLst>
    <p:handoutMasterId r:id="rId55"/>
  </p:handoutMasterIdLst>
  <p:sldIdLst>
    <p:sldId id="367" r:id="rId2"/>
    <p:sldId id="679" r:id="rId3"/>
    <p:sldId id="610" r:id="rId4"/>
    <p:sldId id="757" r:id="rId5"/>
    <p:sldId id="781" r:id="rId6"/>
    <p:sldId id="385" r:id="rId7"/>
    <p:sldId id="785" r:id="rId8"/>
    <p:sldId id="786" r:id="rId9"/>
    <p:sldId id="787" r:id="rId10"/>
    <p:sldId id="564" r:id="rId11"/>
    <p:sldId id="788" r:id="rId12"/>
    <p:sldId id="566" r:id="rId13"/>
    <p:sldId id="568" r:id="rId14"/>
    <p:sldId id="680" r:id="rId15"/>
    <p:sldId id="900" r:id="rId16"/>
    <p:sldId id="730" r:id="rId17"/>
    <p:sldId id="569" r:id="rId18"/>
    <p:sldId id="570" r:id="rId19"/>
    <p:sldId id="571" r:id="rId20"/>
    <p:sldId id="722" r:id="rId21"/>
    <p:sldId id="572" r:id="rId22"/>
    <p:sldId id="746" r:id="rId23"/>
    <p:sldId id="762" r:id="rId24"/>
    <p:sldId id="416" r:id="rId25"/>
    <p:sldId id="697" r:id="rId26"/>
    <p:sldId id="698" r:id="rId27"/>
    <p:sldId id="789" r:id="rId28"/>
    <p:sldId id="700" r:id="rId29"/>
    <p:sldId id="748" r:id="rId30"/>
    <p:sldId id="341" r:id="rId31"/>
    <p:sldId id="579" r:id="rId32"/>
    <p:sldId id="581" r:id="rId33"/>
    <p:sldId id="749" r:id="rId34"/>
    <p:sldId id="731" r:id="rId35"/>
    <p:sldId id="657" r:id="rId36"/>
    <p:sldId id="289" r:id="rId37"/>
    <p:sldId id="732" r:id="rId38"/>
    <p:sldId id="733" r:id="rId39"/>
    <p:sldId id="695" r:id="rId40"/>
    <p:sldId id="701" r:id="rId41"/>
    <p:sldId id="702" r:id="rId42"/>
    <p:sldId id="767" r:id="rId43"/>
    <p:sldId id="750" r:id="rId44"/>
    <p:sldId id="770" r:id="rId45"/>
    <p:sldId id="703" r:id="rId46"/>
    <p:sldId id="705" r:id="rId47"/>
    <p:sldId id="375" r:id="rId48"/>
    <p:sldId id="594" r:id="rId49"/>
    <p:sldId id="596" r:id="rId50"/>
    <p:sldId id="766" r:id="rId51"/>
    <p:sldId id="799" r:id="rId52"/>
    <p:sldId id="658" r:id="rId53"/>
  </p:sldIdLst>
  <p:sldSz cx="12192000" cy="6858000"/>
  <p:notesSz cx="7099300"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66FF99"/>
    <a:srgbClr val="008000"/>
    <a:srgbClr val="FFCC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52" autoAdjust="0"/>
    <p:restoredTop sz="95201" autoAdjust="0"/>
  </p:normalViewPr>
  <p:slideViewPr>
    <p:cSldViewPr snapToObjects="1">
      <p:cViewPr varScale="1">
        <p:scale>
          <a:sx n="83" d="100"/>
          <a:sy n="83" d="100"/>
        </p:scale>
        <p:origin x="780"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0" cy="720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575" cy="511175"/>
          </a:xfrm>
          <a:prstGeom prst="rect">
            <a:avLst/>
          </a:prstGeom>
        </p:spPr>
        <p:txBody>
          <a:bodyPr vert="horz" lIns="91440" tIns="45720" rIns="91440" bIns="45720" rtlCol="0"/>
          <a:lstStyle>
            <a:lvl1pPr algn="l">
              <a:defRPr sz="1200"/>
            </a:lvl1pPr>
          </a:lstStyle>
          <a:p>
            <a:endParaRPr lang="en-US"/>
          </a:p>
        </p:txBody>
      </p:sp>
      <p:sp>
        <p:nvSpPr>
          <p:cNvPr id="3" name="Segnaposto data 2"/>
          <p:cNvSpPr>
            <a:spLocks noGrp="1"/>
          </p:cNvSpPr>
          <p:nvPr>
            <p:ph type="dt" sz="quarter" idx="1"/>
          </p:nvPr>
        </p:nvSpPr>
        <p:spPr>
          <a:xfrm>
            <a:off x="4021138" y="0"/>
            <a:ext cx="3076575" cy="511175"/>
          </a:xfrm>
          <a:prstGeom prst="rect">
            <a:avLst/>
          </a:prstGeom>
        </p:spPr>
        <p:txBody>
          <a:bodyPr vert="horz" lIns="91440" tIns="45720" rIns="91440" bIns="45720" rtlCol="0"/>
          <a:lstStyle>
            <a:lvl1pPr algn="r">
              <a:defRPr sz="1200"/>
            </a:lvl1pPr>
          </a:lstStyle>
          <a:p>
            <a:fld id="{8AE51A47-8BF2-4B65-8375-372D160D0D74}" type="datetimeFigureOut">
              <a:rPr lang="en-US" smtClean="0"/>
              <a:t>1/18/2023</a:t>
            </a:fld>
            <a:endParaRPr lang="en-US"/>
          </a:p>
        </p:txBody>
      </p:sp>
      <p:sp>
        <p:nvSpPr>
          <p:cNvPr id="4" name="Segnaposto piè di pagina 3"/>
          <p:cNvSpPr>
            <a:spLocks noGrp="1"/>
          </p:cNvSpPr>
          <p:nvPr>
            <p:ph type="ftr" sz="quarter" idx="2"/>
          </p:nvPr>
        </p:nvSpPr>
        <p:spPr>
          <a:xfrm>
            <a:off x="0" y="9721850"/>
            <a:ext cx="3076575" cy="511175"/>
          </a:xfrm>
          <a:prstGeom prst="rect">
            <a:avLst/>
          </a:prstGeom>
        </p:spPr>
        <p:txBody>
          <a:bodyPr vert="horz" lIns="91440" tIns="45720" rIns="91440" bIns="45720" rtlCol="0" anchor="b"/>
          <a:lstStyle>
            <a:lvl1pPr algn="l">
              <a:defRPr sz="1200"/>
            </a:lvl1pPr>
          </a:lstStyle>
          <a:p>
            <a:endParaRPr lang="en-US"/>
          </a:p>
        </p:txBody>
      </p:sp>
      <p:sp>
        <p:nvSpPr>
          <p:cNvPr id="5" name="Segnaposto numero diapositiva 4"/>
          <p:cNvSpPr>
            <a:spLocks noGrp="1"/>
          </p:cNvSpPr>
          <p:nvPr>
            <p:ph type="sldNum" sz="quarter" idx="3"/>
          </p:nvPr>
        </p:nvSpPr>
        <p:spPr>
          <a:xfrm>
            <a:off x="4021138" y="9721850"/>
            <a:ext cx="3076575" cy="511175"/>
          </a:xfrm>
          <a:prstGeom prst="rect">
            <a:avLst/>
          </a:prstGeom>
        </p:spPr>
        <p:txBody>
          <a:bodyPr vert="horz" lIns="91440" tIns="45720" rIns="91440" bIns="45720" rtlCol="0" anchor="b"/>
          <a:lstStyle>
            <a:lvl1pPr algn="r">
              <a:defRPr sz="1200"/>
            </a:lvl1pPr>
          </a:lstStyle>
          <a:p>
            <a:fld id="{2FD6EAD5-6BC5-4C2F-87C2-FFD54A65A795}" type="slidenum">
              <a:rPr lang="en-US" smtClean="0"/>
              <a:t>‹N›</a:t>
            </a:fld>
            <a:endParaRPr lang="en-US"/>
          </a:p>
        </p:txBody>
      </p:sp>
    </p:spTree>
    <p:extLst>
      <p:ext uri="{BB962C8B-B14F-4D97-AF65-F5344CB8AC3E}">
        <p14:creationId xmlns:p14="http://schemas.microsoft.com/office/powerpoint/2010/main" val="18977215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lang="en-US"/>
          </a:p>
        </p:txBody>
      </p:sp>
      <p:sp>
        <p:nvSpPr>
          <p:cNvPr id="3" name="Segnaposto data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C7730EA1-7485-43A3-AAF7-8A57291BEAF9}" type="datetimeFigureOut">
              <a:rPr lang="en-US" smtClean="0"/>
              <a:t>1/18/2023</a:t>
            </a:fld>
            <a:endParaRPr lang="en-US"/>
          </a:p>
        </p:txBody>
      </p:sp>
      <p:sp>
        <p:nvSpPr>
          <p:cNvPr id="4" name="Segnaposto immagine diapositiva 3"/>
          <p:cNvSpPr>
            <a:spLocks noGrp="1" noRot="1" noChangeAspect="1"/>
          </p:cNvSpPr>
          <p:nvPr>
            <p:ph type="sldImg" idx="2"/>
          </p:nvPr>
        </p:nvSpPr>
        <p:spPr>
          <a:xfrm>
            <a:off x="139700" y="768350"/>
            <a:ext cx="6819900" cy="3836988"/>
          </a:xfrm>
          <a:prstGeom prst="rect">
            <a:avLst/>
          </a:prstGeom>
          <a:noFill/>
          <a:ln w="12700">
            <a:solidFill>
              <a:prstClr val="black"/>
            </a:solidFill>
          </a:ln>
        </p:spPr>
        <p:txBody>
          <a:bodyPr vert="horz" lIns="99048" tIns="49524" rIns="99048" bIns="49524" rtlCol="0" anchor="ctr"/>
          <a:lstStyle/>
          <a:p>
            <a:endParaRPr lang="en-US"/>
          </a:p>
        </p:txBody>
      </p:sp>
      <p:sp>
        <p:nvSpPr>
          <p:cNvPr id="5" name="Segnaposto note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6" name="Segnaposto piè di pagina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lang="en-US"/>
          </a:p>
        </p:txBody>
      </p:sp>
      <p:sp>
        <p:nvSpPr>
          <p:cNvPr id="7" name="Segnaposto numero diapositiva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DCE915AA-5741-4A46-BF82-1BDF4902723C}" type="slidenum">
              <a:rPr lang="en-US" smtClean="0"/>
              <a:t>‹N›</a:t>
            </a:fld>
            <a:endParaRPr lang="en-US"/>
          </a:p>
        </p:txBody>
      </p:sp>
    </p:spTree>
    <p:extLst>
      <p:ext uri="{BB962C8B-B14F-4D97-AF65-F5344CB8AC3E}">
        <p14:creationId xmlns:p14="http://schemas.microsoft.com/office/powerpoint/2010/main" val="10994320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9700" y="768350"/>
            <a:ext cx="6819900" cy="3836988"/>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CE915AA-5741-4A46-BF82-1BDF4902723C}" type="slidenum">
              <a:rPr lang="en-US" smtClean="0"/>
              <a:t>1</a:t>
            </a:fld>
            <a:endParaRPr lang="en-US" dirty="0"/>
          </a:p>
        </p:txBody>
      </p:sp>
    </p:spTree>
    <p:extLst>
      <p:ext uri="{BB962C8B-B14F-4D97-AF65-F5344CB8AC3E}">
        <p14:creationId xmlns:p14="http://schemas.microsoft.com/office/powerpoint/2010/main" val="1002302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1109713-325C-4C4B-A519-F748C19A5B37}" type="slidenum">
              <a:rPr lang="en-US"/>
              <a:pPr/>
              <a:t>6</a:t>
            </a:fld>
            <a:endParaRPr lang="en-US"/>
          </a:p>
        </p:txBody>
      </p:sp>
      <p:sp>
        <p:nvSpPr>
          <p:cNvPr id="144386" name="Rectangle 2"/>
          <p:cNvSpPr>
            <a:spLocks noGrp="1" noRot="1" noChangeAspect="1" noChangeArrowheads="1" noTextEdit="1"/>
          </p:cNvSpPr>
          <p:nvPr>
            <p:ph type="sldImg"/>
          </p:nvPr>
        </p:nvSpPr>
        <p:spPr>
          <a:xfrm>
            <a:off x="139700" y="768350"/>
            <a:ext cx="6819900" cy="3836988"/>
          </a:xfrm>
          <a:ln/>
        </p:spPr>
      </p:sp>
      <p:sp>
        <p:nvSpPr>
          <p:cNvPr id="144387"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A5FDF3-D254-498E-9F4C-34F7E71DE415}" type="slidenum">
              <a:rPr lang="en-US"/>
              <a:pPr/>
              <a:t>7</a:t>
            </a:fld>
            <a:endParaRPr lang="en-US"/>
          </a:p>
        </p:txBody>
      </p:sp>
      <p:sp>
        <p:nvSpPr>
          <p:cNvPr id="145410" name="Rectangle 2"/>
          <p:cNvSpPr>
            <a:spLocks noGrp="1" noRot="1" noChangeAspect="1" noChangeArrowheads="1" noTextEdit="1"/>
          </p:cNvSpPr>
          <p:nvPr>
            <p:ph type="sldImg"/>
          </p:nvPr>
        </p:nvSpPr>
        <p:spPr>
          <a:ln/>
        </p:spPr>
      </p:sp>
      <p:sp>
        <p:nvSpPr>
          <p:cNvPr id="145411"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0973517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A722A761-0D25-4DAC-858B-D8079A8EB806}" type="slidenum">
              <a:rPr lang="en-US" smtClean="0"/>
              <a:t>9</a:t>
            </a:fld>
            <a:endParaRPr lang="en-US"/>
          </a:p>
        </p:txBody>
      </p:sp>
    </p:spTree>
    <p:extLst>
      <p:ext uri="{BB962C8B-B14F-4D97-AF65-F5344CB8AC3E}">
        <p14:creationId xmlns:p14="http://schemas.microsoft.com/office/powerpoint/2010/main" val="3912030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139700" y="768350"/>
            <a:ext cx="6819900" cy="3836988"/>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DCE915AA-5741-4A46-BF82-1BDF4902723C}" type="slidenum">
              <a:rPr lang="en-US" smtClean="0"/>
              <a:t>14</a:t>
            </a:fld>
            <a:endParaRPr lang="en-US"/>
          </a:p>
        </p:txBody>
      </p:sp>
    </p:spTree>
    <p:extLst>
      <p:ext uri="{BB962C8B-B14F-4D97-AF65-F5344CB8AC3E}">
        <p14:creationId xmlns:p14="http://schemas.microsoft.com/office/powerpoint/2010/main" val="3649336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B2A004E-F8D3-4CF6-BE72-5ADB46224F15}" type="slidenum">
              <a:rPr lang="en-US"/>
              <a:pPr/>
              <a:t>16</a:t>
            </a:fld>
            <a:endParaRPr lang="en-US"/>
          </a:p>
        </p:txBody>
      </p:sp>
      <p:sp>
        <p:nvSpPr>
          <p:cNvPr id="148482" name="Rectangle 2"/>
          <p:cNvSpPr>
            <a:spLocks noGrp="1" noRot="1" noChangeAspect="1" noChangeArrowheads="1" noTextEdit="1"/>
          </p:cNvSpPr>
          <p:nvPr>
            <p:ph type="sldImg"/>
          </p:nvPr>
        </p:nvSpPr>
        <p:spPr>
          <a:xfrm>
            <a:off x="139700" y="768350"/>
            <a:ext cx="6819900" cy="3836988"/>
          </a:xfrm>
          <a:ln/>
        </p:spPr>
      </p:sp>
      <p:sp>
        <p:nvSpPr>
          <p:cNvPr id="148483" name="Rectangle 3"/>
          <p:cNvSpPr>
            <a:spLocks noGrp="1" noChangeArrowheads="1"/>
          </p:cNvSpPr>
          <p:nvPr>
            <p:ph type="body" idx="1"/>
          </p:nvPr>
        </p:nvSpPr>
        <p:spPr/>
        <p:txBody>
          <a:bodyPr/>
          <a:lstStyle/>
          <a:p>
            <a:endParaRPr lang="it-IT"/>
          </a:p>
        </p:txBody>
      </p:sp>
      <p:sp>
        <p:nvSpPr>
          <p:cNvPr id="2" name="Header Placeholder 1"/>
          <p:cNvSpPr>
            <a:spLocks noGrp="1"/>
          </p:cNvSpPr>
          <p:nvPr>
            <p:ph type="hdr" sz="quarter" idx="10"/>
          </p:nvPr>
        </p:nvSpPr>
        <p:spPr/>
        <p:txBody>
          <a:bodyPr/>
          <a:lstStyle/>
          <a:p>
            <a:endParaRPr lang="en-US"/>
          </a:p>
        </p:txBody>
      </p:sp>
    </p:spTree>
    <p:extLst>
      <p:ext uri="{BB962C8B-B14F-4D97-AF65-F5344CB8AC3E}">
        <p14:creationId xmlns:p14="http://schemas.microsoft.com/office/powerpoint/2010/main" val="10725380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914400" y="2130426"/>
            <a:ext cx="10363200" cy="1470025"/>
          </a:xfrm>
        </p:spPr>
        <p:txBody>
          <a:bodyPr/>
          <a:lstStyle/>
          <a:p>
            <a:r>
              <a:rPr lang="it-IT"/>
              <a:t>Fare clic per modificare lo stile del titolo</a:t>
            </a:r>
            <a:endParaRPr lang="en-US"/>
          </a:p>
        </p:txBody>
      </p:sp>
      <p:sp>
        <p:nvSpPr>
          <p:cNvPr id="3" name="Sottotitolo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a:t>Fare clic per modificare lo stile del sottotitolo dello schema</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1/18/2023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4273843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testo verticale 2"/>
          <p:cNvSpPr>
            <a:spLocks noGrp="1"/>
          </p:cNvSpPr>
          <p:nvPr>
            <p:ph type="body" orient="vert" idx="1"/>
          </p:nvPr>
        </p:nvSpPr>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1/18/2023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1854446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839200" y="274639"/>
            <a:ext cx="2743200" cy="5851525"/>
          </a:xfrm>
        </p:spPr>
        <p:txBody>
          <a:bodyPr vert="eaVert"/>
          <a:lstStyle/>
          <a:p>
            <a:r>
              <a:rPr lang="it-IT"/>
              <a:t>Fare clic per modificare lo stile del titolo</a:t>
            </a:r>
            <a:endParaRPr lang="en-US"/>
          </a:p>
        </p:txBody>
      </p:sp>
      <p:sp>
        <p:nvSpPr>
          <p:cNvPr id="3" name="Segnaposto testo verticale 2"/>
          <p:cNvSpPr>
            <a:spLocks noGrp="1"/>
          </p:cNvSpPr>
          <p:nvPr>
            <p:ph type="body" orient="vert" idx="1"/>
          </p:nvPr>
        </p:nvSpPr>
        <p:spPr>
          <a:xfrm>
            <a:off x="609600" y="274639"/>
            <a:ext cx="8026400" cy="5851525"/>
          </a:xfrm>
        </p:spPr>
        <p:txBody>
          <a:bodyPr vert="eaVert"/>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1/18/2023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8867137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idx="1"/>
          </p:nvPr>
        </p:nvSpPr>
        <p:spPr/>
        <p:txBody>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10"/>
          </p:nvPr>
        </p:nvSpPr>
        <p:spPr/>
        <p:txBody>
          <a:bodyPr/>
          <a:lstStyle/>
          <a:p>
            <a:fld id="{67F275EF-51C1-4EFF-A7DD-3E2EBE883FD7}" type="datetimeFigureOut">
              <a:rPr lang="en-US" smtClean="0"/>
              <a:t>1/18/2023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19582779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963084" y="4406901"/>
            <a:ext cx="10363200" cy="1362075"/>
          </a:xfrm>
        </p:spPr>
        <p:txBody>
          <a:bodyPr anchor="t"/>
          <a:lstStyle>
            <a:lvl1pPr algn="l">
              <a:defRPr sz="4000" b="1" cap="all"/>
            </a:lvl1pPr>
          </a:lstStyle>
          <a:p>
            <a:r>
              <a:rPr lang="it-IT"/>
              <a:t>Fare clic per modificare lo stile del titolo</a:t>
            </a:r>
            <a:endParaRPr lang="en-US"/>
          </a:p>
        </p:txBody>
      </p:sp>
      <p:sp>
        <p:nvSpPr>
          <p:cNvPr id="3" name="Segnaposto testo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Fare clic per modificare stili del testo dello schema</a:t>
            </a:r>
          </a:p>
        </p:txBody>
      </p:sp>
      <p:sp>
        <p:nvSpPr>
          <p:cNvPr id="4" name="Segnaposto data 3"/>
          <p:cNvSpPr>
            <a:spLocks noGrp="1"/>
          </p:cNvSpPr>
          <p:nvPr>
            <p:ph type="dt" sz="half" idx="10"/>
          </p:nvPr>
        </p:nvSpPr>
        <p:spPr/>
        <p:txBody>
          <a:bodyPr/>
          <a:lstStyle/>
          <a:p>
            <a:fld id="{67F275EF-51C1-4EFF-A7DD-3E2EBE883FD7}" type="datetimeFigureOut">
              <a:rPr lang="en-US" smtClean="0"/>
              <a:t>1/18/2023</a:t>
            </a:fld>
            <a:endParaRPr lang="en-US"/>
          </a:p>
        </p:txBody>
      </p:sp>
      <p:sp>
        <p:nvSpPr>
          <p:cNvPr id="5" name="Segnaposto piè di pagina 4"/>
          <p:cNvSpPr>
            <a:spLocks noGrp="1"/>
          </p:cNvSpPr>
          <p:nvPr>
            <p:ph type="ftr" sz="quarter" idx="11"/>
          </p:nvPr>
        </p:nvSpPr>
        <p:spPr/>
        <p:txBody>
          <a:bodyPr/>
          <a:lstStyle/>
          <a:p>
            <a:endParaRPr lang="en-US"/>
          </a:p>
        </p:txBody>
      </p:sp>
      <p:sp>
        <p:nvSpPr>
          <p:cNvPr id="6" name="Segnaposto numero diapositiva 5"/>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0087471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contenuto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contenuto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data 4"/>
          <p:cNvSpPr>
            <a:spLocks noGrp="1"/>
          </p:cNvSpPr>
          <p:nvPr>
            <p:ph type="dt" sz="half" idx="10"/>
          </p:nvPr>
        </p:nvSpPr>
        <p:spPr/>
        <p:txBody>
          <a:bodyPr/>
          <a:lstStyle/>
          <a:p>
            <a:fld id="{67F275EF-51C1-4EFF-A7DD-3E2EBE883FD7}" type="datetimeFigureOut">
              <a:rPr lang="en-US" smtClean="0"/>
              <a:t>1/18/2023</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3148105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a:t>Fare clic per modificare lo stile del titolo</a:t>
            </a:r>
            <a:endParaRPr lang="en-US"/>
          </a:p>
        </p:txBody>
      </p:sp>
      <p:sp>
        <p:nvSpPr>
          <p:cNvPr id="3" name="Segnaposto testo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4" name="Segnaposto contenuto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5" name="Segnaposto testo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stili del testo dello schema</a:t>
            </a:r>
          </a:p>
        </p:txBody>
      </p:sp>
      <p:sp>
        <p:nvSpPr>
          <p:cNvPr id="6" name="Segnaposto contenuto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7" name="Segnaposto data 6"/>
          <p:cNvSpPr>
            <a:spLocks noGrp="1"/>
          </p:cNvSpPr>
          <p:nvPr>
            <p:ph type="dt" sz="half" idx="10"/>
          </p:nvPr>
        </p:nvSpPr>
        <p:spPr/>
        <p:txBody>
          <a:bodyPr/>
          <a:lstStyle/>
          <a:p>
            <a:fld id="{67F275EF-51C1-4EFF-A7DD-3E2EBE883FD7}" type="datetimeFigureOut">
              <a:rPr lang="en-US" smtClean="0"/>
              <a:t>1/18/2023</a:t>
            </a:fld>
            <a:endParaRPr lang="en-US"/>
          </a:p>
        </p:txBody>
      </p:sp>
      <p:sp>
        <p:nvSpPr>
          <p:cNvPr id="8" name="Segnaposto piè di pagina 7"/>
          <p:cNvSpPr>
            <a:spLocks noGrp="1"/>
          </p:cNvSpPr>
          <p:nvPr>
            <p:ph type="ftr" sz="quarter" idx="11"/>
          </p:nvPr>
        </p:nvSpPr>
        <p:spPr/>
        <p:txBody>
          <a:bodyPr/>
          <a:lstStyle/>
          <a:p>
            <a:endParaRPr lang="en-US"/>
          </a:p>
        </p:txBody>
      </p:sp>
      <p:sp>
        <p:nvSpPr>
          <p:cNvPr id="9" name="Segnaposto numero diapositiva 8"/>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36022533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endParaRPr lang="en-US"/>
          </a:p>
        </p:txBody>
      </p:sp>
      <p:sp>
        <p:nvSpPr>
          <p:cNvPr id="3" name="Segnaposto data 2"/>
          <p:cNvSpPr>
            <a:spLocks noGrp="1"/>
          </p:cNvSpPr>
          <p:nvPr>
            <p:ph type="dt" sz="half" idx="10"/>
          </p:nvPr>
        </p:nvSpPr>
        <p:spPr/>
        <p:txBody>
          <a:bodyPr/>
          <a:lstStyle/>
          <a:p>
            <a:fld id="{67F275EF-51C1-4EFF-A7DD-3E2EBE883FD7}" type="datetimeFigureOut">
              <a:rPr lang="en-US" smtClean="0"/>
              <a:t>1/18/2023</a:t>
            </a:fld>
            <a:endParaRPr lang="en-US"/>
          </a:p>
        </p:txBody>
      </p:sp>
      <p:sp>
        <p:nvSpPr>
          <p:cNvPr id="4" name="Segnaposto piè di pagina 3"/>
          <p:cNvSpPr>
            <a:spLocks noGrp="1"/>
          </p:cNvSpPr>
          <p:nvPr>
            <p:ph type="ftr" sz="quarter" idx="11"/>
          </p:nvPr>
        </p:nvSpPr>
        <p:spPr/>
        <p:txBody>
          <a:bodyPr/>
          <a:lstStyle/>
          <a:p>
            <a:endParaRPr lang="en-US"/>
          </a:p>
        </p:txBody>
      </p:sp>
      <p:sp>
        <p:nvSpPr>
          <p:cNvPr id="5" name="Segnaposto numero diapositiva 4"/>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23522402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67F275EF-51C1-4EFF-A7DD-3E2EBE883FD7}" type="datetimeFigureOut">
              <a:rPr lang="en-US" smtClean="0"/>
              <a:t>1/18/2023</a:t>
            </a:fld>
            <a:endParaRPr lang="en-US"/>
          </a:p>
        </p:txBody>
      </p:sp>
      <p:sp>
        <p:nvSpPr>
          <p:cNvPr id="3" name="Segnaposto piè di pagina 2"/>
          <p:cNvSpPr>
            <a:spLocks noGrp="1"/>
          </p:cNvSpPr>
          <p:nvPr>
            <p:ph type="ftr" sz="quarter" idx="11"/>
          </p:nvPr>
        </p:nvSpPr>
        <p:spPr/>
        <p:txBody>
          <a:bodyPr/>
          <a:lstStyle/>
          <a:p>
            <a:endParaRPr lang="en-US"/>
          </a:p>
        </p:txBody>
      </p:sp>
      <p:sp>
        <p:nvSpPr>
          <p:cNvPr id="4" name="Segnaposto numero diapositiva 3"/>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20973499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609601" y="273050"/>
            <a:ext cx="4011084" cy="1162050"/>
          </a:xfrm>
        </p:spPr>
        <p:txBody>
          <a:bodyPr anchor="b"/>
          <a:lstStyle>
            <a:lvl1pPr algn="l">
              <a:defRPr sz="2000" b="1"/>
            </a:lvl1pPr>
          </a:lstStyle>
          <a:p>
            <a:r>
              <a:rPr lang="it-IT"/>
              <a:t>Fare clic per modificare lo stile del titolo</a:t>
            </a:r>
            <a:endParaRPr lang="en-US"/>
          </a:p>
        </p:txBody>
      </p:sp>
      <p:sp>
        <p:nvSpPr>
          <p:cNvPr id="3" name="Segnaposto contenuto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testo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7F275EF-51C1-4EFF-A7DD-3E2EBE883FD7}" type="datetimeFigureOut">
              <a:rPr lang="en-US" smtClean="0"/>
              <a:t>1/18/2023</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4208327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2389717" y="4800600"/>
            <a:ext cx="7315200" cy="566738"/>
          </a:xfrm>
        </p:spPr>
        <p:txBody>
          <a:bodyPr anchor="b"/>
          <a:lstStyle>
            <a:lvl1pPr algn="l">
              <a:defRPr sz="2000" b="1"/>
            </a:lvl1pPr>
          </a:lstStyle>
          <a:p>
            <a:r>
              <a:rPr lang="it-IT"/>
              <a:t>Fare clic per modificare lo stile del titolo</a:t>
            </a:r>
            <a:endParaRPr lang="en-US"/>
          </a:p>
        </p:txBody>
      </p:sp>
      <p:sp>
        <p:nvSpPr>
          <p:cNvPr id="3" name="Segnaposto immagine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Segnaposto testo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Fare clic per modificare stili del testo dello schema</a:t>
            </a:r>
          </a:p>
        </p:txBody>
      </p:sp>
      <p:sp>
        <p:nvSpPr>
          <p:cNvPr id="5" name="Segnaposto data 4"/>
          <p:cNvSpPr>
            <a:spLocks noGrp="1"/>
          </p:cNvSpPr>
          <p:nvPr>
            <p:ph type="dt" sz="half" idx="10"/>
          </p:nvPr>
        </p:nvSpPr>
        <p:spPr/>
        <p:txBody>
          <a:bodyPr/>
          <a:lstStyle/>
          <a:p>
            <a:fld id="{67F275EF-51C1-4EFF-A7DD-3E2EBE883FD7}" type="datetimeFigureOut">
              <a:rPr lang="en-US" smtClean="0"/>
              <a:t>1/18/2023</a:t>
            </a:fld>
            <a:endParaRPr lang="en-US"/>
          </a:p>
        </p:txBody>
      </p:sp>
      <p:sp>
        <p:nvSpPr>
          <p:cNvPr id="6" name="Segnaposto piè di pagina 5"/>
          <p:cNvSpPr>
            <a:spLocks noGrp="1"/>
          </p:cNvSpPr>
          <p:nvPr>
            <p:ph type="ftr" sz="quarter" idx="11"/>
          </p:nvPr>
        </p:nvSpPr>
        <p:spPr/>
        <p:txBody>
          <a:bodyPr/>
          <a:lstStyle/>
          <a:p>
            <a:endParaRPr lang="en-US"/>
          </a:p>
        </p:txBody>
      </p:sp>
      <p:sp>
        <p:nvSpPr>
          <p:cNvPr id="7" name="Segnaposto numero diapositiva 6"/>
          <p:cNvSpPr>
            <a:spLocks noGrp="1"/>
          </p:cNvSpPr>
          <p:nvPr>
            <p:ph type="sldNum" sz="quarter" idx="12"/>
          </p:nvPr>
        </p:nvSpPr>
        <p:spPr/>
        <p:txBody>
          <a:bodyPr/>
          <a:lstStyle/>
          <a:p>
            <a:fld id="{5CE6D4C8-6795-44FE-93AA-42BD498265A0}" type="slidenum">
              <a:rPr lang="en-US" smtClean="0"/>
              <a:t>‹N›</a:t>
            </a:fld>
            <a:endParaRPr lang="en-US"/>
          </a:p>
        </p:txBody>
      </p:sp>
    </p:spTree>
    <p:extLst>
      <p:ext uri="{BB962C8B-B14F-4D97-AF65-F5344CB8AC3E}">
        <p14:creationId xmlns:p14="http://schemas.microsoft.com/office/powerpoint/2010/main" val="4760577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it-IT"/>
              <a:t>Fare clic per modificare lo stile del titolo</a:t>
            </a:r>
            <a:endParaRPr lang="en-US"/>
          </a:p>
        </p:txBody>
      </p:sp>
      <p:sp>
        <p:nvSpPr>
          <p:cNvPr id="3" name="Segnaposto testo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it-IT"/>
              <a:t>Fare clic per modificare stili del testo dello schema</a:t>
            </a:r>
          </a:p>
          <a:p>
            <a:pPr lvl="1"/>
            <a:r>
              <a:rPr lang="it-IT"/>
              <a:t>Secondo livello</a:t>
            </a:r>
          </a:p>
          <a:p>
            <a:pPr lvl="2"/>
            <a:r>
              <a:rPr lang="it-IT"/>
              <a:t>Terzo livello</a:t>
            </a:r>
          </a:p>
          <a:p>
            <a:pPr lvl="3"/>
            <a:r>
              <a:rPr lang="it-IT"/>
              <a:t>Quarto livello</a:t>
            </a:r>
          </a:p>
          <a:p>
            <a:pPr lvl="4"/>
            <a:r>
              <a:rPr lang="it-IT"/>
              <a:t>Quinto livello</a:t>
            </a:r>
            <a:endParaRPr lang="en-US"/>
          </a:p>
        </p:txBody>
      </p:sp>
      <p:sp>
        <p:nvSpPr>
          <p:cNvPr id="4" name="Segnaposto data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7F275EF-51C1-4EFF-A7DD-3E2EBE883FD7}" type="datetimeFigureOut">
              <a:rPr lang="en-US" smtClean="0"/>
              <a:t>1/18/2023</a:t>
            </a:fld>
            <a:endParaRPr lang="en-US"/>
          </a:p>
        </p:txBody>
      </p:sp>
      <p:sp>
        <p:nvSpPr>
          <p:cNvPr id="5" name="Segnaposto piè di pagina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egnaposto numero diapositiva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E6D4C8-6795-44FE-93AA-42BD498265A0}" type="slidenum">
              <a:rPr lang="en-US" smtClean="0"/>
              <a:t>‹N›</a:t>
            </a:fld>
            <a:endParaRPr lang="en-US"/>
          </a:p>
        </p:txBody>
      </p:sp>
    </p:spTree>
    <p:extLst>
      <p:ext uri="{BB962C8B-B14F-4D97-AF65-F5344CB8AC3E}">
        <p14:creationId xmlns:p14="http://schemas.microsoft.com/office/powerpoint/2010/main" val="40760104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57.jpeg"/><Relationship Id="rId1" Type="http://schemas.openxmlformats.org/officeDocument/2006/relationships/slideLayout" Target="../slideLayouts/slideLayout7.xml"/><Relationship Id="rId6" Type="http://schemas.openxmlformats.org/officeDocument/2006/relationships/image" Target="../media/image61.png"/><Relationship Id="rId5" Type="http://schemas.openxmlformats.org/officeDocument/2006/relationships/image" Target="../media/image60.jpg"/><Relationship Id="rId4" Type="http://schemas.openxmlformats.org/officeDocument/2006/relationships/image" Target="../media/image59.jpeg"/></Relationships>
</file>

<file path=ppt/slides/_rels/slide11.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image" Target="../media/image62.png"/><Relationship Id="rId1" Type="http://schemas.openxmlformats.org/officeDocument/2006/relationships/slideLayout" Target="../slideLayouts/slideLayout7.xml"/><Relationship Id="rId4" Type="http://schemas.openxmlformats.org/officeDocument/2006/relationships/image" Target="../media/image64.jpg"/></Relationships>
</file>

<file path=ppt/slides/_rels/slide12.xml.rels><?xml version="1.0" encoding="UTF-8" standalone="yes"?>
<Relationships xmlns="http://schemas.openxmlformats.org/package/2006/relationships"><Relationship Id="rId3" Type="http://schemas.openxmlformats.org/officeDocument/2006/relationships/image" Target="../media/image65.wmf"/><Relationship Id="rId7" Type="http://schemas.openxmlformats.org/officeDocument/2006/relationships/image" Target="../media/image67.wmf"/><Relationship Id="rId2" Type="http://schemas.openxmlformats.org/officeDocument/2006/relationships/oleObject" Target="../embeddings/oleObject11.bin"/><Relationship Id="rId1" Type="http://schemas.openxmlformats.org/officeDocument/2006/relationships/slideLayout" Target="../slideLayouts/slideLayout7.xml"/><Relationship Id="rId6" Type="http://schemas.openxmlformats.org/officeDocument/2006/relationships/oleObject" Target="../embeddings/oleObject13.bin"/><Relationship Id="rId5" Type="http://schemas.openxmlformats.org/officeDocument/2006/relationships/image" Target="../media/image66.wmf"/><Relationship Id="rId4" Type="http://schemas.openxmlformats.org/officeDocument/2006/relationships/oleObject" Target="../embeddings/oleObject12.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17.bin"/><Relationship Id="rId3" Type="http://schemas.openxmlformats.org/officeDocument/2006/relationships/image" Target="../media/image68.wmf"/><Relationship Id="rId7" Type="http://schemas.openxmlformats.org/officeDocument/2006/relationships/image" Target="../media/image70.wmf"/><Relationship Id="rId2" Type="http://schemas.openxmlformats.org/officeDocument/2006/relationships/oleObject" Target="../embeddings/oleObject14.bin"/><Relationship Id="rId1" Type="http://schemas.openxmlformats.org/officeDocument/2006/relationships/slideLayout" Target="../slideLayouts/slideLayout7.xml"/><Relationship Id="rId6" Type="http://schemas.openxmlformats.org/officeDocument/2006/relationships/oleObject" Target="../embeddings/oleObject16.bin"/><Relationship Id="rId5" Type="http://schemas.openxmlformats.org/officeDocument/2006/relationships/image" Target="../media/image69.wmf"/><Relationship Id="rId4" Type="http://schemas.openxmlformats.org/officeDocument/2006/relationships/oleObject" Target="../embeddings/oleObject15.bin"/><Relationship Id="rId9" Type="http://schemas.openxmlformats.org/officeDocument/2006/relationships/image" Target="../media/image71.wmf"/></Relationships>
</file>

<file path=ppt/slides/_rels/slide14.xml.rels><?xml version="1.0" encoding="UTF-8" standalone="yes"?>
<Relationships xmlns="http://schemas.openxmlformats.org/package/2006/relationships"><Relationship Id="rId8" Type="http://schemas.openxmlformats.org/officeDocument/2006/relationships/image" Target="../media/image71.wmf"/><Relationship Id="rId13" Type="http://schemas.openxmlformats.org/officeDocument/2006/relationships/oleObject" Target="../embeddings/oleObject21.bin"/><Relationship Id="rId18" Type="http://schemas.openxmlformats.org/officeDocument/2006/relationships/image" Target="../media/image77.wmf"/><Relationship Id="rId26" Type="http://schemas.openxmlformats.org/officeDocument/2006/relationships/image" Target="../media/image81.wmf"/><Relationship Id="rId3" Type="http://schemas.openxmlformats.org/officeDocument/2006/relationships/oleObject" Target="../embeddings/oleObject16.bin"/><Relationship Id="rId21" Type="http://schemas.openxmlformats.org/officeDocument/2006/relationships/oleObject" Target="../embeddings/oleObject25.bin"/><Relationship Id="rId7" Type="http://schemas.openxmlformats.org/officeDocument/2006/relationships/oleObject" Target="../embeddings/oleObject17.bin"/><Relationship Id="rId12" Type="http://schemas.openxmlformats.org/officeDocument/2006/relationships/image" Target="../media/image74.wmf"/><Relationship Id="rId17" Type="http://schemas.openxmlformats.org/officeDocument/2006/relationships/oleObject" Target="../embeddings/oleObject23.bin"/><Relationship Id="rId25" Type="http://schemas.openxmlformats.org/officeDocument/2006/relationships/oleObject" Target="../embeddings/oleObject27.bin"/><Relationship Id="rId2" Type="http://schemas.openxmlformats.org/officeDocument/2006/relationships/notesSlide" Target="../notesSlides/notesSlide5.xml"/><Relationship Id="rId16" Type="http://schemas.openxmlformats.org/officeDocument/2006/relationships/image" Target="../media/image76.wmf"/><Relationship Id="rId20" Type="http://schemas.openxmlformats.org/officeDocument/2006/relationships/image" Target="../media/image78.wmf"/><Relationship Id="rId1" Type="http://schemas.openxmlformats.org/officeDocument/2006/relationships/slideLayout" Target="../slideLayouts/slideLayout7.xml"/><Relationship Id="rId6" Type="http://schemas.openxmlformats.org/officeDocument/2006/relationships/image" Target="../media/image72.wmf"/><Relationship Id="rId11" Type="http://schemas.openxmlformats.org/officeDocument/2006/relationships/oleObject" Target="../embeddings/oleObject20.bin"/><Relationship Id="rId24" Type="http://schemas.openxmlformats.org/officeDocument/2006/relationships/image" Target="../media/image80.wmf"/><Relationship Id="rId5" Type="http://schemas.openxmlformats.org/officeDocument/2006/relationships/oleObject" Target="../embeddings/oleObject18.bin"/><Relationship Id="rId15" Type="http://schemas.openxmlformats.org/officeDocument/2006/relationships/oleObject" Target="../embeddings/oleObject22.bin"/><Relationship Id="rId23" Type="http://schemas.openxmlformats.org/officeDocument/2006/relationships/oleObject" Target="../embeddings/oleObject26.bin"/><Relationship Id="rId28" Type="http://schemas.openxmlformats.org/officeDocument/2006/relationships/image" Target="../media/image82.wmf"/><Relationship Id="rId10" Type="http://schemas.openxmlformats.org/officeDocument/2006/relationships/image" Target="../media/image73.wmf"/><Relationship Id="rId19" Type="http://schemas.openxmlformats.org/officeDocument/2006/relationships/oleObject" Target="../embeddings/oleObject24.bin"/><Relationship Id="rId4" Type="http://schemas.openxmlformats.org/officeDocument/2006/relationships/image" Target="../media/image70.wmf"/><Relationship Id="rId9" Type="http://schemas.openxmlformats.org/officeDocument/2006/relationships/oleObject" Target="../embeddings/oleObject19.bin"/><Relationship Id="rId14" Type="http://schemas.openxmlformats.org/officeDocument/2006/relationships/image" Target="../media/image75.wmf"/><Relationship Id="rId22" Type="http://schemas.openxmlformats.org/officeDocument/2006/relationships/image" Target="../media/image79.wmf"/><Relationship Id="rId27" Type="http://schemas.openxmlformats.org/officeDocument/2006/relationships/oleObject" Target="../embeddings/oleObject28.bin"/></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8" Type="http://schemas.openxmlformats.org/officeDocument/2006/relationships/image" Target="../media/image85.wmf"/><Relationship Id="rId13" Type="http://schemas.openxmlformats.org/officeDocument/2006/relationships/oleObject" Target="../embeddings/oleObject34.bin"/><Relationship Id="rId3" Type="http://schemas.openxmlformats.org/officeDocument/2006/relationships/oleObject" Target="../embeddings/oleObject29.bin"/><Relationship Id="rId7" Type="http://schemas.openxmlformats.org/officeDocument/2006/relationships/oleObject" Target="../embeddings/oleObject31.bin"/><Relationship Id="rId12" Type="http://schemas.openxmlformats.org/officeDocument/2006/relationships/image" Target="../media/image87.wmf"/><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4.wmf"/><Relationship Id="rId11" Type="http://schemas.openxmlformats.org/officeDocument/2006/relationships/oleObject" Target="../embeddings/oleObject33.bin"/><Relationship Id="rId5" Type="http://schemas.openxmlformats.org/officeDocument/2006/relationships/oleObject" Target="../embeddings/oleObject30.bin"/><Relationship Id="rId10" Type="http://schemas.openxmlformats.org/officeDocument/2006/relationships/image" Target="../media/image86.wmf"/><Relationship Id="rId4" Type="http://schemas.openxmlformats.org/officeDocument/2006/relationships/image" Target="../media/image83.wmf"/><Relationship Id="rId9" Type="http://schemas.openxmlformats.org/officeDocument/2006/relationships/oleObject" Target="../embeddings/oleObject32.bin"/><Relationship Id="rId14" Type="http://schemas.openxmlformats.org/officeDocument/2006/relationships/image" Target="../media/image88.wmf"/></Relationships>
</file>

<file path=ppt/slides/_rels/slide17.xml.rels><?xml version="1.0" encoding="UTF-8" standalone="yes"?>
<Relationships xmlns="http://schemas.openxmlformats.org/package/2006/relationships"><Relationship Id="rId3" Type="http://schemas.openxmlformats.org/officeDocument/2006/relationships/image" Target="../media/image89.wmf"/><Relationship Id="rId2" Type="http://schemas.openxmlformats.org/officeDocument/2006/relationships/oleObject" Target="../embeddings/oleObject35.bin"/><Relationship Id="rId1" Type="http://schemas.openxmlformats.org/officeDocument/2006/relationships/slideLayout" Target="../slideLayouts/slideLayout7.xml"/><Relationship Id="rId5" Type="http://schemas.openxmlformats.org/officeDocument/2006/relationships/image" Target="../media/image90.wmf"/><Relationship Id="rId4" Type="http://schemas.openxmlformats.org/officeDocument/2006/relationships/oleObject" Target="../embeddings/oleObject36.bin"/></Relationships>
</file>

<file path=ppt/slides/_rels/slide18.xml.rels><?xml version="1.0" encoding="UTF-8" standalone="yes"?>
<Relationships xmlns="http://schemas.openxmlformats.org/package/2006/relationships"><Relationship Id="rId8" Type="http://schemas.openxmlformats.org/officeDocument/2006/relationships/image" Target="../media/image97.png"/><Relationship Id="rId3" Type="http://schemas.openxmlformats.org/officeDocument/2006/relationships/image" Target="../media/image92.png"/><Relationship Id="rId7" Type="http://schemas.openxmlformats.org/officeDocument/2006/relationships/image" Target="../media/image96.jpg"/><Relationship Id="rId2" Type="http://schemas.openxmlformats.org/officeDocument/2006/relationships/image" Target="../media/image91.jpeg"/><Relationship Id="rId1" Type="http://schemas.openxmlformats.org/officeDocument/2006/relationships/slideLayout" Target="../slideLayouts/slideLayout7.xml"/><Relationship Id="rId6" Type="http://schemas.openxmlformats.org/officeDocument/2006/relationships/image" Target="../media/image95.png"/><Relationship Id="rId5" Type="http://schemas.openxmlformats.org/officeDocument/2006/relationships/image" Target="../media/image94.jpeg"/><Relationship Id="rId4" Type="http://schemas.openxmlformats.org/officeDocument/2006/relationships/image" Target="../media/image93.png"/><Relationship Id="rId9" Type="http://schemas.openxmlformats.org/officeDocument/2006/relationships/image" Target="../media/image98.gif"/></Relationships>
</file>

<file path=ppt/slides/_rels/slide19.xml.rels><?xml version="1.0" encoding="UTF-8" standalone="yes"?>
<Relationships xmlns="http://schemas.openxmlformats.org/package/2006/relationships"><Relationship Id="rId8" Type="http://schemas.openxmlformats.org/officeDocument/2006/relationships/image" Target="../media/image103.png"/><Relationship Id="rId3" Type="http://schemas.openxmlformats.org/officeDocument/2006/relationships/image" Target="../media/image99.jpg"/><Relationship Id="rId7" Type="http://schemas.openxmlformats.org/officeDocument/2006/relationships/image" Target="../media/image102.png"/><Relationship Id="rId2" Type="http://schemas.openxmlformats.org/officeDocument/2006/relationships/image" Target="../media/image64.jpg"/><Relationship Id="rId1" Type="http://schemas.openxmlformats.org/officeDocument/2006/relationships/slideLayout" Target="../slideLayouts/slideLayout7.xml"/><Relationship Id="rId6" Type="http://schemas.openxmlformats.org/officeDocument/2006/relationships/image" Target="../media/image101.wmf"/><Relationship Id="rId5" Type="http://schemas.openxmlformats.org/officeDocument/2006/relationships/image" Target="../media/image100.wmf"/><Relationship Id="rId4" Type="http://schemas.openxmlformats.org/officeDocument/2006/relationships/oleObject" Target="../embeddings/oleObject37.bin"/></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gif"/><Relationship Id="rId3" Type="http://schemas.openxmlformats.org/officeDocument/2006/relationships/image" Target="../media/image5.png"/><Relationship Id="rId7" Type="http://schemas.openxmlformats.org/officeDocument/2006/relationships/image" Target="../media/image9.jpeg"/><Relationship Id="rId12" Type="http://schemas.openxmlformats.org/officeDocument/2006/relationships/image" Target="../media/image14.jpeg"/><Relationship Id="rId2" Type="http://schemas.openxmlformats.org/officeDocument/2006/relationships/image" Target="../media/image4.jpeg"/><Relationship Id="rId1" Type="http://schemas.openxmlformats.org/officeDocument/2006/relationships/slideLayout" Target="../slideLayouts/slideLayout7.xml"/><Relationship Id="rId6" Type="http://schemas.openxmlformats.org/officeDocument/2006/relationships/image" Target="../media/image8.gif"/><Relationship Id="rId11" Type="http://schemas.openxmlformats.org/officeDocument/2006/relationships/image" Target="../media/image13.gif"/><Relationship Id="rId5" Type="http://schemas.openxmlformats.org/officeDocument/2006/relationships/image" Target="../media/image7.png"/><Relationship Id="rId15" Type="http://schemas.openxmlformats.org/officeDocument/2006/relationships/image" Target="../media/image17.jpe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jpeg"/><Relationship Id="rId14" Type="http://schemas.openxmlformats.org/officeDocument/2006/relationships/image" Target="../media/image16.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avi"/><Relationship Id="rId1" Type="http://schemas.microsoft.com/office/2007/relationships/media" Target="../media/media1.avi"/><Relationship Id="rId4" Type="http://schemas.openxmlformats.org/officeDocument/2006/relationships/image" Target="../media/image104.png"/></Relationships>
</file>

<file path=ppt/slides/_rels/slide21.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7.xml"/><Relationship Id="rId5" Type="http://schemas.openxmlformats.org/officeDocument/2006/relationships/image" Target="../media/image108.jpeg"/><Relationship Id="rId4" Type="http://schemas.openxmlformats.org/officeDocument/2006/relationships/image" Target="../media/image10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92.png"/><Relationship Id="rId7" Type="http://schemas.openxmlformats.org/officeDocument/2006/relationships/image" Target="../media/image111.wmf"/><Relationship Id="rId12" Type="http://schemas.openxmlformats.org/officeDocument/2006/relationships/image" Target="../media/image114.wmf"/><Relationship Id="rId2" Type="http://schemas.openxmlformats.org/officeDocument/2006/relationships/image" Target="../media/image109.jpg"/><Relationship Id="rId1" Type="http://schemas.openxmlformats.org/officeDocument/2006/relationships/slideLayout" Target="../slideLayouts/slideLayout7.xml"/><Relationship Id="rId6" Type="http://schemas.openxmlformats.org/officeDocument/2006/relationships/oleObject" Target="../embeddings/oleObject38.bin"/><Relationship Id="rId11" Type="http://schemas.openxmlformats.org/officeDocument/2006/relationships/oleObject" Target="../embeddings/oleObject40.bin"/><Relationship Id="rId5" Type="http://schemas.openxmlformats.org/officeDocument/2006/relationships/image" Target="../media/image110.png"/><Relationship Id="rId10" Type="http://schemas.openxmlformats.org/officeDocument/2006/relationships/image" Target="../media/image113.wmf"/><Relationship Id="rId4" Type="http://schemas.openxmlformats.org/officeDocument/2006/relationships/image" Target="../media/image93.png"/><Relationship Id="rId9" Type="http://schemas.openxmlformats.org/officeDocument/2006/relationships/oleObject" Target="../embeddings/oleObject39.bin"/></Relationships>
</file>

<file path=ppt/slides/_rels/slide25.xml.rels><?xml version="1.0" encoding="UTF-8" standalone="yes"?>
<Relationships xmlns="http://schemas.openxmlformats.org/package/2006/relationships"><Relationship Id="rId8" Type="http://schemas.openxmlformats.org/officeDocument/2006/relationships/oleObject" Target="../embeddings/oleObject43.bin"/><Relationship Id="rId13" Type="http://schemas.openxmlformats.org/officeDocument/2006/relationships/oleObject" Target="../embeddings/oleObject44.bin"/><Relationship Id="rId3" Type="http://schemas.openxmlformats.org/officeDocument/2006/relationships/image" Target="../media/image115.wmf"/><Relationship Id="rId7" Type="http://schemas.openxmlformats.org/officeDocument/2006/relationships/image" Target="../media/image116.wmf"/><Relationship Id="rId12" Type="http://schemas.openxmlformats.org/officeDocument/2006/relationships/image" Target="../media/image128.png"/><Relationship Id="rId2" Type="http://schemas.openxmlformats.org/officeDocument/2006/relationships/oleObject" Target="../embeddings/oleObject41.bin"/><Relationship Id="rId1" Type="http://schemas.openxmlformats.org/officeDocument/2006/relationships/slideLayout" Target="../slideLayouts/slideLayout7.xml"/><Relationship Id="rId6" Type="http://schemas.openxmlformats.org/officeDocument/2006/relationships/oleObject" Target="../embeddings/oleObject42.bin"/><Relationship Id="rId11" Type="http://schemas.openxmlformats.org/officeDocument/2006/relationships/image" Target="../media/image93.png"/><Relationship Id="rId5" Type="http://schemas.openxmlformats.org/officeDocument/2006/relationships/image" Target="../media/image127.png"/><Relationship Id="rId10" Type="http://schemas.openxmlformats.org/officeDocument/2006/relationships/image" Target="../media/image92.png"/><Relationship Id="rId9" Type="http://schemas.openxmlformats.org/officeDocument/2006/relationships/image" Target="../media/image117.wmf"/><Relationship Id="rId14" Type="http://schemas.openxmlformats.org/officeDocument/2006/relationships/image" Target="../media/image118.wmf"/></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47.bin"/><Relationship Id="rId3" Type="http://schemas.openxmlformats.org/officeDocument/2006/relationships/image" Target="../media/image119.wmf"/><Relationship Id="rId7" Type="http://schemas.openxmlformats.org/officeDocument/2006/relationships/image" Target="../media/image122.jpeg"/><Relationship Id="rId2" Type="http://schemas.openxmlformats.org/officeDocument/2006/relationships/oleObject" Target="../embeddings/oleObject45.bin"/><Relationship Id="rId1" Type="http://schemas.openxmlformats.org/officeDocument/2006/relationships/slideLayout" Target="../slideLayouts/slideLayout7.xml"/><Relationship Id="rId6" Type="http://schemas.openxmlformats.org/officeDocument/2006/relationships/image" Target="../media/image121.jpg"/><Relationship Id="rId11" Type="http://schemas.openxmlformats.org/officeDocument/2006/relationships/image" Target="../media/image124.wmf"/><Relationship Id="rId5" Type="http://schemas.openxmlformats.org/officeDocument/2006/relationships/image" Target="../media/image120.wmf"/><Relationship Id="rId10" Type="http://schemas.openxmlformats.org/officeDocument/2006/relationships/oleObject" Target="../embeddings/oleObject48.bin"/><Relationship Id="rId4" Type="http://schemas.openxmlformats.org/officeDocument/2006/relationships/oleObject" Target="../embeddings/oleObject46.bin"/><Relationship Id="rId9" Type="http://schemas.openxmlformats.org/officeDocument/2006/relationships/image" Target="../media/image123.wmf"/></Relationships>
</file>

<file path=ppt/slides/_rels/slide27.xml.rels><?xml version="1.0" encoding="UTF-8" standalone="yes"?>
<Relationships xmlns="http://schemas.openxmlformats.org/package/2006/relationships"><Relationship Id="rId8" Type="http://schemas.openxmlformats.org/officeDocument/2006/relationships/oleObject" Target="../embeddings/oleObject51.bin"/><Relationship Id="rId13" Type="http://schemas.openxmlformats.org/officeDocument/2006/relationships/image" Target="../media/image131.wmf"/><Relationship Id="rId3" Type="http://schemas.openxmlformats.org/officeDocument/2006/relationships/oleObject" Target="../embeddings/oleObject49.bin"/><Relationship Id="rId7" Type="http://schemas.openxmlformats.org/officeDocument/2006/relationships/image" Target="../media/image128.wmf"/><Relationship Id="rId12" Type="http://schemas.openxmlformats.org/officeDocument/2006/relationships/oleObject" Target="../embeddings/oleObject53.bin"/><Relationship Id="rId2" Type="http://schemas.openxmlformats.org/officeDocument/2006/relationships/image" Target="../media/image125.jpg"/><Relationship Id="rId1" Type="http://schemas.openxmlformats.org/officeDocument/2006/relationships/slideLayout" Target="../slideLayouts/slideLayout7.xml"/><Relationship Id="rId6" Type="http://schemas.openxmlformats.org/officeDocument/2006/relationships/oleObject" Target="../embeddings/oleObject50.bin"/><Relationship Id="rId11" Type="http://schemas.openxmlformats.org/officeDocument/2006/relationships/image" Target="../media/image130.wmf"/><Relationship Id="rId5" Type="http://schemas.openxmlformats.org/officeDocument/2006/relationships/image" Target="../media/image127.jpg"/><Relationship Id="rId10" Type="http://schemas.openxmlformats.org/officeDocument/2006/relationships/oleObject" Target="../embeddings/oleObject52.bin"/><Relationship Id="rId4" Type="http://schemas.openxmlformats.org/officeDocument/2006/relationships/image" Target="../media/image126.wmf"/><Relationship Id="rId9" Type="http://schemas.openxmlformats.org/officeDocument/2006/relationships/image" Target="../media/image129.wmf"/></Relationships>
</file>

<file path=ppt/slides/_rels/slide28.xml.rels><?xml version="1.0" encoding="UTF-8" standalone="yes"?>
<Relationships xmlns="http://schemas.openxmlformats.org/package/2006/relationships"><Relationship Id="rId8" Type="http://schemas.openxmlformats.org/officeDocument/2006/relationships/image" Target="../media/image136.wmf"/><Relationship Id="rId3" Type="http://schemas.openxmlformats.org/officeDocument/2006/relationships/image" Target="../media/image133.jpg"/><Relationship Id="rId7" Type="http://schemas.openxmlformats.org/officeDocument/2006/relationships/oleObject" Target="../embeddings/oleObject55.bin"/><Relationship Id="rId12" Type="http://schemas.openxmlformats.org/officeDocument/2006/relationships/image" Target="../media/image138.wmf"/><Relationship Id="rId2" Type="http://schemas.openxmlformats.org/officeDocument/2006/relationships/image" Target="../media/image132.jpg"/><Relationship Id="rId1" Type="http://schemas.openxmlformats.org/officeDocument/2006/relationships/slideLayout" Target="../slideLayouts/slideLayout7.xml"/><Relationship Id="rId6" Type="http://schemas.openxmlformats.org/officeDocument/2006/relationships/image" Target="../media/image135.png"/><Relationship Id="rId11" Type="http://schemas.openxmlformats.org/officeDocument/2006/relationships/oleObject" Target="../embeddings/oleObject57.bin"/><Relationship Id="rId5" Type="http://schemas.openxmlformats.org/officeDocument/2006/relationships/image" Target="../media/image134.wmf"/><Relationship Id="rId10" Type="http://schemas.openxmlformats.org/officeDocument/2006/relationships/image" Target="../media/image137.wmf"/><Relationship Id="rId4" Type="http://schemas.openxmlformats.org/officeDocument/2006/relationships/oleObject" Target="../embeddings/oleObject54.bin"/><Relationship Id="rId9" Type="http://schemas.openxmlformats.org/officeDocument/2006/relationships/oleObject" Target="../embeddings/oleObject56.bin"/></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19.jpe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eg"/></Relationships>
</file>

<file path=ppt/slides/_rels/slide30.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image" Target="../media/image139.png"/><Relationship Id="rId1" Type="http://schemas.openxmlformats.org/officeDocument/2006/relationships/slideLayout" Target="../slideLayouts/slideLayout7.xml"/><Relationship Id="rId5" Type="http://schemas.openxmlformats.org/officeDocument/2006/relationships/image" Target="../media/image142.jpg"/><Relationship Id="rId4" Type="http://schemas.openxmlformats.org/officeDocument/2006/relationships/image" Target="../media/image141.jpeg"/></Relationships>
</file>

<file path=ppt/slides/_rels/slide31.xml.rels><?xml version="1.0" encoding="UTF-8" standalone="yes"?>
<Relationships xmlns="http://schemas.openxmlformats.org/package/2006/relationships"><Relationship Id="rId3" Type="http://schemas.openxmlformats.org/officeDocument/2006/relationships/image" Target="../media/image143.wmf"/><Relationship Id="rId2" Type="http://schemas.openxmlformats.org/officeDocument/2006/relationships/oleObject" Target="../embeddings/oleObject58.bin"/><Relationship Id="rId1" Type="http://schemas.openxmlformats.org/officeDocument/2006/relationships/slideLayout" Target="../slideLayouts/slideLayout7.xml"/><Relationship Id="rId5" Type="http://schemas.openxmlformats.org/officeDocument/2006/relationships/image" Target="../media/image154.png"/><Relationship Id="rId4" Type="http://schemas.openxmlformats.org/officeDocument/2006/relationships/image" Target="../media/image144.png"/></Relationships>
</file>

<file path=ppt/slides/_rels/slide32.xml.rels><?xml version="1.0" encoding="UTF-8" standalone="yes"?>
<Relationships xmlns="http://schemas.openxmlformats.org/package/2006/relationships"><Relationship Id="rId3" Type="http://schemas.openxmlformats.org/officeDocument/2006/relationships/image" Target="../media/image146.jpg"/><Relationship Id="rId7" Type="http://schemas.openxmlformats.org/officeDocument/2006/relationships/image" Target="../media/image150.png"/><Relationship Id="rId2" Type="http://schemas.openxmlformats.org/officeDocument/2006/relationships/image" Target="../media/image145.jpg"/><Relationship Id="rId1" Type="http://schemas.openxmlformats.org/officeDocument/2006/relationships/slideLayout" Target="../slideLayouts/slideLayout7.xml"/><Relationship Id="rId6" Type="http://schemas.openxmlformats.org/officeDocument/2006/relationships/image" Target="../media/image149.png"/><Relationship Id="rId5" Type="http://schemas.openxmlformats.org/officeDocument/2006/relationships/image" Target="../media/image148.png"/><Relationship Id="rId4" Type="http://schemas.openxmlformats.org/officeDocument/2006/relationships/image" Target="../media/image147.gi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52.jpg"/><Relationship Id="rId2" Type="http://schemas.openxmlformats.org/officeDocument/2006/relationships/image" Target="../media/image15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155.png"/><Relationship Id="rId2" Type="http://schemas.openxmlformats.org/officeDocument/2006/relationships/image" Target="../media/image153.png"/><Relationship Id="rId1" Type="http://schemas.openxmlformats.org/officeDocument/2006/relationships/slideLayout" Target="../slideLayouts/slideLayout7.xml"/><Relationship Id="rId5" Type="http://schemas.openxmlformats.org/officeDocument/2006/relationships/image" Target="../media/image157.png"/><Relationship Id="rId4" Type="http://schemas.openxmlformats.org/officeDocument/2006/relationships/image" Target="../media/image156.png"/></Relationships>
</file>

<file path=ppt/slides/_rels/slide36.xml.rels><?xml version="1.0" encoding="UTF-8" standalone="yes"?>
<Relationships xmlns="http://schemas.openxmlformats.org/package/2006/relationships"><Relationship Id="rId3" Type="http://schemas.openxmlformats.org/officeDocument/2006/relationships/image" Target="../media/image159.png"/><Relationship Id="rId2" Type="http://schemas.openxmlformats.org/officeDocument/2006/relationships/image" Target="../media/image158.jpeg"/><Relationship Id="rId1" Type="http://schemas.openxmlformats.org/officeDocument/2006/relationships/slideLayout" Target="../slideLayouts/slideLayout7.xml"/><Relationship Id="rId5" Type="http://schemas.openxmlformats.org/officeDocument/2006/relationships/image" Target="../media/image160.wmf"/><Relationship Id="rId4" Type="http://schemas.openxmlformats.org/officeDocument/2006/relationships/oleObject" Target="../embeddings/oleObject59.bin"/></Relationships>
</file>

<file path=ppt/slides/_rels/slide37.xml.rels><?xml version="1.0" encoding="UTF-8" standalone="yes"?>
<Relationships xmlns="http://schemas.openxmlformats.org/package/2006/relationships"><Relationship Id="rId8" Type="http://schemas.openxmlformats.org/officeDocument/2006/relationships/image" Target="../media/image164.wmf"/><Relationship Id="rId3" Type="http://schemas.openxmlformats.org/officeDocument/2006/relationships/image" Target="../media/image161.wmf"/><Relationship Id="rId7" Type="http://schemas.openxmlformats.org/officeDocument/2006/relationships/oleObject" Target="../embeddings/oleObject62.bin"/><Relationship Id="rId2" Type="http://schemas.openxmlformats.org/officeDocument/2006/relationships/oleObject" Target="../embeddings/oleObject60.bin"/><Relationship Id="rId1" Type="http://schemas.openxmlformats.org/officeDocument/2006/relationships/slideLayout" Target="../slideLayouts/slideLayout7.xml"/><Relationship Id="rId6" Type="http://schemas.openxmlformats.org/officeDocument/2006/relationships/image" Target="../media/image163.wmf"/><Relationship Id="rId5" Type="http://schemas.openxmlformats.org/officeDocument/2006/relationships/oleObject" Target="../embeddings/oleObject61.bin"/><Relationship Id="rId10" Type="http://schemas.openxmlformats.org/officeDocument/2006/relationships/image" Target="../media/image165.wmf"/><Relationship Id="rId4" Type="http://schemas.openxmlformats.org/officeDocument/2006/relationships/image" Target="../media/image162.png"/><Relationship Id="rId9" Type="http://schemas.openxmlformats.org/officeDocument/2006/relationships/oleObject" Target="../embeddings/oleObject63.bin"/></Relationships>
</file>

<file path=ppt/slides/_rels/slide38.xml.rels><?xml version="1.0" encoding="UTF-8" standalone="yes"?>
<Relationships xmlns="http://schemas.openxmlformats.org/package/2006/relationships"><Relationship Id="rId8" Type="http://schemas.openxmlformats.org/officeDocument/2006/relationships/oleObject" Target="../embeddings/oleObject66.bin"/><Relationship Id="rId3" Type="http://schemas.openxmlformats.org/officeDocument/2006/relationships/oleObject" Target="../embeddings/oleObject64.bin"/><Relationship Id="rId7" Type="http://schemas.openxmlformats.org/officeDocument/2006/relationships/image" Target="../media/image169.png"/><Relationship Id="rId2" Type="http://schemas.openxmlformats.org/officeDocument/2006/relationships/image" Target="../media/image166.png"/><Relationship Id="rId1" Type="http://schemas.openxmlformats.org/officeDocument/2006/relationships/slideLayout" Target="../slideLayouts/slideLayout7.xml"/><Relationship Id="rId6" Type="http://schemas.openxmlformats.org/officeDocument/2006/relationships/image" Target="../media/image168.wmf"/><Relationship Id="rId5" Type="http://schemas.openxmlformats.org/officeDocument/2006/relationships/oleObject" Target="../embeddings/oleObject65.bin"/><Relationship Id="rId4" Type="http://schemas.openxmlformats.org/officeDocument/2006/relationships/image" Target="../media/image167.wmf"/><Relationship Id="rId9" Type="http://schemas.openxmlformats.org/officeDocument/2006/relationships/image" Target="../media/image170.wmf"/></Relationships>
</file>

<file path=ppt/slides/_rels/slide39.xml.rels><?xml version="1.0" encoding="UTF-8" standalone="yes"?>
<Relationships xmlns="http://schemas.openxmlformats.org/package/2006/relationships"><Relationship Id="rId8" Type="http://schemas.openxmlformats.org/officeDocument/2006/relationships/oleObject" Target="../embeddings/oleObject70.bin"/><Relationship Id="rId13" Type="http://schemas.openxmlformats.org/officeDocument/2006/relationships/image" Target="../media/image176.wmf"/><Relationship Id="rId18" Type="http://schemas.openxmlformats.org/officeDocument/2006/relationships/image" Target="../media/image177.wmf"/><Relationship Id="rId3" Type="http://schemas.openxmlformats.org/officeDocument/2006/relationships/image" Target="../media/image171.wmf"/><Relationship Id="rId21" Type="http://schemas.openxmlformats.org/officeDocument/2006/relationships/oleObject" Target="../embeddings/oleObject75.bin"/><Relationship Id="rId7" Type="http://schemas.openxmlformats.org/officeDocument/2006/relationships/image" Target="../media/image173.wmf"/><Relationship Id="rId12" Type="http://schemas.openxmlformats.org/officeDocument/2006/relationships/oleObject" Target="../embeddings/oleObject72.bin"/><Relationship Id="rId17" Type="http://schemas.openxmlformats.org/officeDocument/2006/relationships/oleObject" Target="../embeddings/oleObject73.bin"/><Relationship Id="rId2" Type="http://schemas.openxmlformats.org/officeDocument/2006/relationships/oleObject" Target="../embeddings/oleObject67.bin"/><Relationship Id="rId16" Type="http://schemas.openxmlformats.org/officeDocument/2006/relationships/image" Target="../media/image930.png"/><Relationship Id="rId20" Type="http://schemas.openxmlformats.org/officeDocument/2006/relationships/image" Target="../media/image178.wmf"/><Relationship Id="rId1" Type="http://schemas.openxmlformats.org/officeDocument/2006/relationships/slideLayout" Target="../slideLayouts/slideLayout7.xml"/><Relationship Id="rId6" Type="http://schemas.openxmlformats.org/officeDocument/2006/relationships/oleObject" Target="../embeddings/oleObject69.bin"/><Relationship Id="rId11" Type="http://schemas.openxmlformats.org/officeDocument/2006/relationships/image" Target="../media/image175.wmf"/><Relationship Id="rId5" Type="http://schemas.openxmlformats.org/officeDocument/2006/relationships/image" Target="../media/image172.wmf"/><Relationship Id="rId15" Type="http://schemas.openxmlformats.org/officeDocument/2006/relationships/image" Target="../media/image920.png"/><Relationship Id="rId10" Type="http://schemas.openxmlformats.org/officeDocument/2006/relationships/oleObject" Target="../embeddings/oleObject71.bin"/><Relationship Id="rId19" Type="http://schemas.openxmlformats.org/officeDocument/2006/relationships/oleObject" Target="../embeddings/oleObject74.bin"/><Relationship Id="rId4" Type="http://schemas.openxmlformats.org/officeDocument/2006/relationships/oleObject" Target="../embeddings/oleObject68.bin"/><Relationship Id="rId9" Type="http://schemas.openxmlformats.org/officeDocument/2006/relationships/image" Target="../media/image174.wmf"/><Relationship Id="rId22" Type="http://schemas.openxmlformats.org/officeDocument/2006/relationships/image" Target="../media/image179.wmf"/></Relationships>
</file>

<file path=ppt/slides/_rels/slide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8" Type="http://schemas.openxmlformats.org/officeDocument/2006/relationships/image" Target="../media/image184.jpeg"/><Relationship Id="rId3" Type="http://schemas.openxmlformats.org/officeDocument/2006/relationships/image" Target="../media/image180.wmf"/><Relationship Id="rId7" Type="http://schemas.openxmlformats.org/officeDocument/2006/relationships/image" Target="../media/image183.jpeg"/><Relationship Id="rId2" Type="http://schemas.openxmlformats.org/officeDocument/2006/relationships/oleObject" Target="../embeddings/oleObject76.bin"/><Relationship Id="rId1" Type="http://schemas.openxmlformats.org/officeDocument/2006/relationships/slideLayout" Target="../slideLayouts/slideLayout7.xml"/><Relationship Id="rId6" Type="http://schemas.openxmlformats.org/officeDocument/2006/relationships/image" Target="../media/image182.jpeg"/><Relationship Id="rId5" Type="http://schemas.openxmlformats.org/officeDocument/2006/relationships/image" Target="../media/image181.wmf"/><Relationship Id="rId4" Type="http://schemas.openxmlformats.org/officeDocument/2006/relationships/oleObject" Target="../embeddings/oleObject77.bin"/></Relationships>
</file>

<file path=ppt/slides/_rels/slide41.xml.rels><?xml version="1.0" encoding="UTF-8" standalone="yes"?>
<Relationships xmlns="http://schemas.openxmlformats.org/package/2006/relationships"><Relationship Id="rId8" Type="http://schemas.openxmlformats.org/officeDocument/2006/relationships/image" Target="../media/image188.jpg"/><Relationship Id="rId13" Type="http://schemas.openxmlformats.org/officeDocument/2006/relationships/oleObject" Target="../embeddings/oleObject82.bin"/><Relationship Id="rId18" Type="http://schemas.openxmlformats.org/officeDocument/2006/relationships/image" Target="../media/image193.wmf"/><Relationship Id="rId3" Type="http://schemas.openxmlformats.org/officeDocument/2006/relationships/oleObject" Target="../embeddings/oleObject78.bin"/><Relationship Id="rId7" Type="http://schemas.openxmlformats.org/officeDocument/2006/relationships/image" Target="../media/image158.jpeg"/><Relationship Id="rId12" Type="http://schemas.openxmlformats.org/officeDocument/2006/relationships/image" Target="../media/image190.wmf"/><Relationship Id="rId17" Type="http://schemas.openxmlformats.org/officeDocument/2006/relationships/oleObject" Target="../embeddings/oleObject84.bin"/><Relationship Id="rId2" Type="http://schemas.openxmlformats.org/officeDocument/2006/relationships/image" Target="../media/image185.png"/><Relationship Id="rId16" Type="http://schemas.openxmlformats.org/officeDocument/2006/relationships/image" Target="../media/image192.wmf"/><Relationship Id="rId20" Type="http://schemas.openxmlformats.org/officeDocument/2006/relationships/image" Target="../media/image194.wmf"/><Relationship Id="rId1" Type="http://schemas.openxmlformats.org/officeDocument/2006/relationships/slideLayout" Target="../slideLayouts/slideLayout7.xml"/><Relationship Id="rId6" Type="http://schemas.openxmlformats.org/officeDocument/2006/relationships/image" Target="../media/image187.wmf"/><Relationship Id="rId11" Type="http://schemas.openxmlformats.org/officeDocument/2006/relationships/oleObject" Target="../embeddings/oleObject81.bin"/><Relationship Id="rId5" Type="http://schemas.openxmlformats.org/officeDocument/2006/relationships/oleObject" Target="../embeddings/oleObject79.bin"/><Relationship Id="rId15" Type="http://schemas.openxmlformats.org/officeDocument/2006/relationships/oleObject" Target="../embeddings/oleObject83.bin"/><Relationship Id="rId10" Type="http://schemas.openxmlformats.org/officeDocument/2006/relationships/image" Target="../media/image189.wmf"/><Relationship Id="rId19" Type="http://schemas.openxmlformats.org/officeDocument/2006/relationships/oleObject" Target="../embeddings/oleObject85.bin"/><Relationship Id="rId4" Type="http://schemas.openxmlformats.org/officeDocument/2006/relationships/image" Target="../media/image186.wmf"/><Relationship Id="rId9" Type="http://schemas.openxmlformats.org/officeDocument/2006/relationships/oleObject" Target="../embeddings/oleObject80.bin"/><Relationship Id="rId14" Type="http://schemas.openxmlformats.org/officeDocument/2006/relationships/image" Target="../media/image191.wmf"/></Relationships>
</file>

<file path=ppt/slides/_rels/slide42.xml.rels><?xml version="1.0" encoding="UTF-8" standalone="yes"?>
<Relationships xmlns="http://schemas.openxmlformats.org/package/2006/relationships"><Relationship Id="rId8" Type="http://schemas.openxmlformats.org/officeDocument/2006/relationships/oleObject" Target="../embeddings/oleObject89.bin"/><Relationship Id="rId3" Type="http://schemas.openxmlformats.org/officeDocument/2006/relationships/image" Target="../media/image195.wmf"/><Relationship Id="rId7" Type="http://schemas.openxmlformats.org/officeDocument/2006/relationships/image" Target="../media/image197.wmf"/><Relationship Id="rId2" Type="http://schemas.openxmlformats.org/officeDocument/2006/relationships/oleObject" Target="../embeddings/oleObject86.bin"/><Relationship Id="rId1" Type="http://schemas.openxmlformats.org/officeDocument/2006/relationships/slideLayout" Target="../slideLayouts/slideLayout7.xml"/><Relationship Id="rId6" Type="http://schemas.openxmlformats.org/officeDocument/2006/relationships/oleObject" Target="../embeddings/oleObject88.bin"/><Relationship Id="rId11" Type="http://schemas.openxmlformats.org/officeDocument/2006/relationships/image" Target="../media/image193.wmf"/><Relationship Id="rId5" Type="http://schemas.openxmlformats.org/officeDocument/2006/relationships/image" Target="../media/image196.wmf"/><Relationship Id="rId10" Type="http://schemas.openxmlformats.org/officeDocument/2006/relationships/oleObject" Target="../embeddings/oleObject84.bin"/><Relationship Id="rId4" Type="http://schemas.openxmlformats.org/officeDocument/2006/relationships/oleObject" Target="../embeddings/oleObject87.bin"/><Relationship Id="rId9" Type="http://schemas.openxmlformats.org/officeDocument/2006/relationships/image" Target="../media/image198.w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8" Type="http://schemas.openxmlformats.org/officeDocument/2006/relationships/image" Target="../media/image202.wmf"/><Relationship Id="rId3" Type="http://schemas.openxmlformats.org/officeDocument/2006/relationships/image" Target="../media/image158.jpeg"/><Relationship Id="rId7" Type="http://schemas.openxmlformats.org/officeDocument/2006/relationships/oleObject" Target="../embeddings/oleObject91.bin"/><Relationship Id="rId2" Type="http://schemas.openxmlformats.org/officeDocument/2006/relationships/image" Target="../media/image199.jpg"/><Relationship Id="rId1" Type="http://schemas.openxmlformats.org/officeDocument/2006/relationships/slideLayout" Target="../slideLayouts/slideLayout7.xml"/><Relationship Id="rId6" Type="http://schemas.openxmlformats.org/officeDocument/2006/relationships/image" Target="../media/image201.wmf"/><Relationship Id="rId5" Type="http://schemas.openxmlformats.org/officeDocument/2006/relationships/oleObject" Target="../embeddings/oleObject90.bin"/><Relationship Id="rId4" Type="http://schemas.openxmlformats.org/officeDocument/2006/relationships/image" Target="../media/image200.jpg"/></Relationships>
</file>

<file path=ppt/slides/_rels/slide46.xml.rels><?xml version="1.0" encoding="UTF-8" standalone="yes"?>
<Relationships xmlns="http://schemas.openxmlformats.org/package/2006/relationships"><Relationship Id="rId8" Type="http://schemas.openxmlformats.org/officeDocument/2006/relationships/image" Target="../media/image206.wmf"/><Relationship Id="rId3" Type="http://schemas.openxmlformats.org/officeDocument/2006/relationships/image" Target="../media/image204.jpeg"/><Relationship Id="rId7" Type="http://schemas.openxmlformats.org/officeDocument/2006/relationships/oleObject" Target="../embeddings/oleObject93.bin"/><Relationship Id="rId2" Type="http://schemas.openxmlformats.org/officeDocument/2006/relationships/image" Target="../media/image203.jpg"/><Relationship Id="rId1" Type="http://schemas.openxmlformats.org/officeDocument/2006/relationships/slideLayout" Target="../slideLayouts/slideLayout7.xml"/><Relationship Id="rId6" Type="http://schemas.openxmlformats.org/officeDocument/2006/relationships/image" Target="../media/image205.wmf"/><Relationship Id="rId5" Type="http://schemas.openxmlformats.org/officeDocument/2006/relationships/oleObject" Target="../embeddings/oleObject92.bin"/><Relationship Id="rId10" Type="http://schemas.openxmlformats.org/officeDocument/2006/relationships/image" Target="../media/image207.wmf"/><Relationship Id="rId4" Type="http://schemas.openxmlformats.org/officeDocument/2006/relationships/image" Target="../media/image33.jpeg"/><Relationship Id="rId9" Type="http://schemas.openxmlformats.org/officeDocument/2006/relationships/oleObject" Target="../embeddings/oleObject94.bin"/></Relationships>
</file>

<file path=ppt/slides/_rels/slide47.xml.rels><?xml version="1.0" encoding="UTF-8" standalone="yes"?>
<Relationships xmlns="http://schemas.openxmlformats.org/package/2006/relationships"><Relationship Id="rId3" Type="http://schemas.openxmlformats.org/officeDocument/2006/relationships/image" Target="../media/image209.jpeg"/><Relationship Id="rId2" Type="http://schemas.openxmlformats.org/officeDocument/2006/relationships/image" Target="../media/image208.jp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8" Type="http://schemas.openxmlformats.org/officeDocument/2006/relationships/image" Target="../media/image215.jpeg"/><Relationship Id="rId3" Type="http://schemas.openxmlformats.org/officeDocument/2006/relationships/image" Target="../media/image210.png"/><Relationship Id="rId7" Type="http://schemas.openxmlformats.org/officeDocument/2006/relationships/image" Target="../media/image214.png"/><Relationship Id="rId2" Type="http://schemas.openxmlformats.org/officeDocument/2006/relationships/image" Target="../media/image19.jpeg"/><Relationship Id="rId1" Type="http://schemas.openxmlformats.org/officeDocument/2006/relationships/slideLayout" Target="../slideLayouts/slideLayout7.xml"/><Relationship Id="rId6" Type="http://schemas.openxmlformats.org/officeDocument/2006/relationships/image" Target="../media/image213.png"/><Relationship Id="rId11" Type="http://schemas.openxmlformats.org/officeDocument/2006/relationships/image" Target="../media/image217.wmf"/><Relationship Id="rId5" Type="http://schemas.openxmlformats.org/officeDocument/2006/relationships/image" Target="../media/image212.jpg"/><Relationship Id="rId10" Type="http://schemas.openxmlformats.org/officeDocument/2006/relationships/oleObject" Target="../embeddings/oleObject95.bin"/><Relationship Id="rId4" Type="http://schemas.openxmlformats.org/officeDocument/2006/relationships/image" Target="../media/image211.png"/><Relationship Id="rId9" Type="http://schemas.openxmlformats.org/officeDocument/2006/relationships/image" Target="../media/image216.jpeg"/></Relationships>
</file>

<file path=ppt/slides/_rels/slide49.xml.rels><?xml version="1.0" encoding="UTF-8" standalone="yes"?>
<Relationships xmlns="http://schemas.openxmlformats.org/package/2006/relationships"><Relationship Id="rId3" Type="http://schemas.openxmlformats.org/officeDocument/2006/relationships/image" Target="../media/image219.jpeg"/><Relationship Id="rId2" Type="http://schemas.openxmlformats.org/officeDocument/2006/relationships/image" Target="../media/image218.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8" Type="http://schemas.openxmlformats.org/officeDocument/2006/relationships/image" Target="../media/image24.jpg"/><Relationship Id="rId3" Type="http://schemas.openxmlformats.org/officeDocument/2006/relationships/image" Target="../media/image19.jpeg"/><Relationship Id="rId7" Type="http://schemas.openxmlformats.org/officeDocument/2006/relationships/image" Target="../media/image23.png"/><Relationship Id="rId2" Type="http://schemas.openxmlformats.org/officeDocument/2006/relationships/image" Target="../media/image18.png"/><Relationship Id="rId1" Type="http://schemas.openxmlformats.org/officeDocument/2006/relationships/slideLayout" Target="../slideLayouts/slideLayout7.xml"/><Relationship Id="rId6" Type="http://schemas.openxmlformats.org/officeDocument/2006/relationships/image" Target="../media/image22.jpg"/><Relationship Id="rId5" Type="http://schemas.openxmlformats.org/officeDocument/2006/relationships/image" Target="../media/image21.jpg"/><Relationship Id="rId4" Type="http://schemas.openxmlformats.org/officeDocument/2006/relationships/image" Target="../media/image20.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8" Type="http://schemas.openxmlformats.org/officeDocument/2006/relationships/image" Target="../media/image226.png"/><Relationship Id="rId3" Type="http://schemas.openxmlformats.org/officeDocument/2006/relationships/image" Target="../media/image221.png"/><Relationship Id="rId7" Type="http://schemas.openxmlformats.org/officeDocument/2006/relationships/image" Target="../media/image225.jpeg"/><Relationship Id="rId2" Type="http://schemas.openxmlformats.org/officeDocument/2006/relationships/image" Target="../media/image220.png"/><Relationship Id="rId1" Type="http://schemas.openxmlformats.org/officeDocument/2006/relationships/slideLayout" Target="../slideLayouts/slideLayout7.xml"/><Relationship Id="rId6" Type="http://schemas.openxmlformats.org/officeDocument/2006/relationships/image" Target="../media/image224.png"/><Relationship Id="rId5" Type="http://schemas.openxmlformats.org/officeDocument/2006/relationships/image" Target="../media/image223.png"/><Relationship Id="rId4" Type="http://schemas.openxmlformats.org/officeDocument/2006/relationships/image" Target="../media/image222.png"/><Relationship Id="rId9" Type="http://schemas.openxmlformats.org/officeDocument/2006/relationships/image" Target="../media/image227.png"/></Relationships>
</file>

<file path=ppt/slides/_rels/slide52.xml.rels><?xml version="1.0" encoding="UTF-8" standalone="yes"?>
<Relationships xmlns="http://schemas.openxmlformats.org/package/2006/relationships"><Relationship Id="rId8" Type="http://schemas.openxmlformats.org/officeDocument/2006/relationships/image" Target="../media/image233.png"/><Relationship Id="rId3" Type="http://schemas.openxmlformats.org/officeDocument/2006/relationships/image" Target="../media/image229.png"/><Relationship Id="rId7" Type="http://schemas.openxmlformats.org/officeDocument/2006/relationships/image" Target="../media/image148.png"/><Relationship Id="rId2" Type="http://schemas.openxmlformats.org/officeDocument/2006/relationships/image" Target="../media/image228.png"/><Relationship Id="rId1" Type="http://schemas.openxmlformats.org/officeDocument/2006/relationships/slideLayout" Target="../slideLayouts/slideLayout7.xml"/><Relationship Id="rId6" Type="http://schemas.openxmlformats.org/officeDocument/2006/relationships/image" Target="../media/image232.png"/><Relationship Id="rId5" Type="http://schemas.openxmlformats.org/officeDocument/2006/relationships/image" Target="../media/image231.png"/><Relationship Id="rId10" Type="http://schemas.openxmlformats.org/officeDocument/2006/relationships/image" Target="../media/image149.png"/><Relationship Id="rId4" Type="http://schemas.openxmlformats.org/officeDocument/2006/relationships/image" Target="../media/image230.png"/><Relationship Id="rId9" Type="http://schemas.openxmlformats.org/officeDocument/2006/relationships/image" Target="../media/image150.png"/></Relationships>
</file>

<file path=ppt/slides/_rels/slide6.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4.jpeg"/><Relationship Id="rId3" Type="http://schemas.openxmlformats.org/officeDocument/2006/relationships/oleObject" Target="../embeddings/oleObject1.bin"/><Relationship Id="rId7" Type="http://schemas.openxmlformats.org/officeDocument/2006/relationships/image" Target="../media/image28.jpg"/><Relationship Id="rId12" Type="http://schemas.openxmlformats.org/officeDocument/2006/relationships/image" Target="../media/image33.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27.wmf"/><Relationship Id="rId11" Type="http://schemas.openxmlformats.org/officeDocument/2006/relationships/image" Target="../media/image32.jpg"/><Relationship Id="rId5" Type="http://schemas.openxmlformats.org/officeDocument/2006/relationships/oleObject" Target="../embeddings/oleObject2.bin"/><Relationship Id="rId10" Type="http://schemas.openxmlformats.org/officeDocument/2006/relationships/image" Target="../media/image31.jpg"/><Relationship Id="rId4" Type="http://schemas.openxmlformats.org/officeDocument/2006/relationships/image" Target="../media/image26.wmf"/><Relationship Id="rId9" Type="http://schemas.openxmlformats.org/officeDocument/2006/relationships/image" Target="../media/image30.jpg"/></Relationships>
</file>

<file path=ppt/slides/_rels/slide7.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oleObject" Target="../embeddings/oleObject3.bin"/><Relationship Id="rId7" Type="http://schemas.openxmlformats.org/officeDocument/2006/relationships/image" Target="../media/image38.wmf"/><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40.wmf"/><Relationship Id="rId4" Type="http://schemas.openxmlformats.org/officeDocument/2006/relationships/image" Target="../media/image35.wmf"/><Relationship Id="rId9" Type="http://schemas.openxmlformats.org/officeDocument/2006/relationships/oleObject" Target="../embeddings/oleObject4.bin"/></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8.bin"/><Relationship Id="rId13" Type="http://schemas.openxmlformats.org/officeDocument/2006/relationships/image" Target="../media/image46.wmf"/><Relationship Id="rId3" Type="http://schemas.openxmlformats.org/officeDocument/2006/relationships/image" Target="../media/image41.wmf"/><Relationship Id="rId7" Type="http://schemas.openxmlformats.org/officeDocument/2006/relationships/image" Target="../media/image43.wmf"/><Relationship Id="rId12" Type="http://schemas.openxmlformats.org/officeDocument/2006/relationships/oleObject" Target="../embeddings/oleObject10.bin"/><Relationship Id="rId2" Type="http://schemas.openxmlformats.org/officeDocument/2006/relationships/oleObject" Target="../embeddings/oleObject5.bin"/><Relationship Id="rId1" Type="http://schemas.openxmlformats.org/officeDocument/2006/relationships/slideLayout" Target="../slideLayouts/slideLayout7.xml"/><Relationship Id="rId6" Type="http://schemas.openxmlformats.org/officeDocument/2006/relationships/oleObject" Target="../embeddings/oleObject7.bin"/><Relationship Id="rId11" Type="http://schemas.openxmlformats.org/officeDocument/2006/relationships/image" Target="../media/image45.wmf"/><Relationship Id="rId5" Type="http://schemas.openxmlformats.org/officeDocument/2006/relationships/image" Target="../media/image42.wmf"/><Relationship Id="rId15" Type="http://schemas.openxmlformats.org/officeDocument/2006/relationships/image" Target="../media/image48.jpg"/><Relationship Id="rId10" Type="http://schemas.openxmlformats.org/officeDocument/2006/relationships/oleObject" Target="../embeddings/oleObject9.bin"/><Relationship Id="rId4" Type="http://schemas.openxmlformats.org/officeDocument/2006/relationships/oleObject" Target="../embeddings/oleObject6.bin"/><Relationship Id="rId9" Type="http://schemas.openxmlformats.org/officeDocument/2006/relationships/image" Target="../media/image44.wmf"/><Relationship Id="rId14" Type="http://schemas.openxmlformats.org/officeDocument/2006/relationships/image" Target="../media/image47.jpg"/></Relationships>
</file>

<file path=ppt/slides/_rels/slide9.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49.jpeg"/><Relationship Id="rId7" Type="http://schemas.openxmlformats.org/officeDocument/2006/relationships/image" Target="../media/image53.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52.jpeg"/><Relationship Id="rId5" Type="http://schemas.openxmlformats.org/officeDocument/2006/relationships/image" Target="../media/image51.gif"/><Relationship Id="rId10" Type="http://schemas.openxmlformats.org/officeDocument/2006/relationships/image" Target="../media/image56.jpeg"/><Relationship Id="rId4" Type="http://schemas.openxmlformats.org/officeDocument/2006/relationships/image" Target="../media/image50.jpeg"/><Relationship Id="rId9" Type="http://schemas.openxmlformats.org/officeDocument/2006/relationships/image" Target="../media/image5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92000" y="1046464"/>
            <a:ext cx="4190827" cy="830997"/>
          </a:xfrm>
          <a:prstGeom prst="rect">
            <a:avLst/>
          </a:prstGeom>
          <a:noFill/>
        </p:spPr>
        <p:txBody>
          <a:bodyPr wrap="none" rtlCol="0">
            <a:spAutoFit/>
          </a:bodyPr>
          <a:lstStyle/>
          <a:p>
            <a:pPr algn="ctr"/>
            <a:r>
              <a:rPr lang="en-US" sz="2400" i="1" dirty="0"/>
              <a:t>David Alesini</a:t>
            </a:r>
          </a:p>
          <a:p>
            <a:pPr algn="ctr"/>
            <a:r>
              <a:rPr lang="en-US" sz="2400" i="1" dirty="0"/>
              <a:t>(INFN-LNF, Frascati, Rome, Italy)</a:t>
            </a:r>
          </a:p>
        </p:txBody>
      </p:sp>
      <p:sp>
        <p:nvSpPr>
          <p:cNvPr id="3" name="Rettangolo 2"/>
          <p:cNvSpPr/>
          <p:nvPr/>
        </p:nvSpPr>
        <p:spPr>
          <a:xfrm>
            <a:off x="1837412" y="60202"/>
            <a:ext cx="8100001" cy="830997"/>
          </a:xfrm>
          <a:prstGeom prst="rect">
            <a:avLst/>
          </a:prstGeom>
        </p:spPr>
        <p:txBody>
          <a:bodyPr wrap="square">
            <a:spAutoFit/>
          </a:bodyPr>
          <a:lstStyle/>
          <a:p>
            <a:pPr algn="ctr"/>
            <a:r>
              <a:rPr lang="en-US" sz="4800" dirty="0" err="1"/>
              <a:t>Linacs</a:t>
            </a:r>
            <a:endParaRPr lang="en-US" sz="4800" dirty="0"/>
          </a:p>
        </p:txBody>
      </p:sp>
      <p:pic>
        <p:nvPicPr>
          <p:cNvPr id="6"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11999" y="2169989"/>
            <a:ext cx="4167985" cy="2788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9" descr="C:\Users\David\Desktop\MASTER LEZIONI\CAS_2016\20080501_dc_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88000" y="2169989"/>
            <a:ext cx="4173886" cy="2784854"/>
          </a:xfrm>
          <a:prstGeom prst="rect">
            <a:avLst/>
          </a:prstGeom>
          <a:noFill/>
          <a:extLst>
            <a:ext uri="{909E8E84-426E-40DD-AFC4-6F175D3DCCD1}">
              <a14:hiddenFill xmlns:a14="http://schemas.microsoft.com/office/drawing/2010/main">
                <a:solidFill>
                  <a:srgbClr val="FFFFFF"/>
                </a:solidFill>
              </a14:hiddenFill>
            </a:ext>
          </a:extLst>
        </p:spPr>
      </p:pic>
      <p:pic>
        <p:nvPicPr>
          <p:cNvPr id="4" name="Immagine 3"/>
          <p:cNvPicPr>
            <a:picLocks noChangeAspect="1"/>
          </p:cNvPicPr>
          <p:nvPr/>
        </p:nvPicPr>
        <p:blipFill rotWithShape="1">
          <a:blip r:embed="rId5"/>
          <a:srcRect l="18504" t="46127" r="19686" b="45584"/>
          <a:stretch/>
        </p:blipFill>
        <p:spPr>
          <a:xfrm>
            <a:off x="1654860" y="5662869"/>
            <a:ext cx="9019102" cy="680375"/>
          </a:xfrm>
          <a:prstGeom prst="rect">
            <a:avLst/>
          </a:prstGeom>
        </p:spPr>
      </p:pic>
    </p:spTree>
    <p:extLst>
      <p:ext uri="{BB962C8B-B14F-4D97-AF65-F5344CB8AC3E}">
        <p14:creationId xmlns:p14="http://schemas.microsoft.com/office/powerpoint/2010/main" val="11598227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20002" y="548601"/>
            <a:ext cx="9071998" cy="738664"/>
          </a:xfrm>
          <a:prstGeom prst="rect">
            <a:avLst/>
          </a:prstGeom>
          <a:noFill/>
          <a:ln w="9525">
            <a:noFill/>
            <a:miter lim="800000"/>
            <a:headEnd/>
            <a:tailEnd/>
          </a:ln>
          <a:effectLst/>
        </p:spPr>
        <p:txBody>
          <a:bodyPr wrap="square">
            <a:spAutoFit/>
          </a:bodyPr>
          <a:lstStyle/>
          <a:p>
            <a:pPr algn="just" eaLnBrk="1" hangingPunct="1"/>
            <a:r>
              <a:rPr lang="en-US" altLang="en-US" sz="1400" dirty="0"/>
              <a:t>To increase the achievable maximum energy, Van de </a:t>
            </a:r>
            <a:r>
              <a:rPr lang="en-US" altLang="en-US" sz="1400" dirty="0" err="1"/>
              <a:t>Graaff</a:t>
            </a:r>
            <a:r>
              <a:rPr lang="en-US" altLang="en-US" sz="1400" dirty="0"/>
              <a:t> invented an electrostatic generator based on a </a:t>
            </a:r>
            <a:r>
              <a:rPr lang="en-US" altLang="en-US" sz="1400" b="1" dirty="0"/>
              <a:t>dielectric belt </a:t>
            </a:r>
            <a:r>
              <a:rPr lang="en-US" altLang="en-US" sz="1400" dirty="0"/>
              <a:t>transporting positive charges to an isolated electrode hosting an </a:t>
            </a:r>
            <a:r>
              <a:rPr lang="en-US" altLang="en-US" sz="1400" b="1" dirty="0"/>
              <a:t>ion source</a:t>
            </a:r>
            <a:r>
              <a:rPr lang="en-US" altLang="en-US" sz="1400" dirty="0"/>
              <a:t>. The positive ions generated in a large positive potential were accelerated toward ground by the static electric field.</a:t>
            </a:r>
            <a:endParaRPr lang="en-US" sz="1400" dirty="0"/>
          </a:p>
        </p:txBody>
      </p:sp>
      <p:sp>
        <p:nvSpPr>
          <p:cNvPr id="8" name="Rettangolo 7"/>
          <p:cNvSpPr/>
          <p:nvPr/>
        </p:nvSpPr>
        <p:spPr>
          <a:xfrm>
            <a:off x="120001" y="1938203"/>
            <a:ext cx="5134314" cy="954107"/>
          </a:xfrm>
          <a:prstGeom prst="rect">
            <a:avLst/>
          </a:prstGeom>
        </p:spPr>
        <p:txBody>
          <a:bodyPr wrap="square">
            <a:spAutoFit/>
          </a:bodyPr>
          <a:lstStyle/>
          <a:p>
            <a:pPr algn="just">
              <a:spcBef>
                <a:spcPct val="100000"/>
              </a:spcBef>
              <a:spcAft>
                <a:spcPct val="100000"/>
              </a:spcAft>
            </a:pPr>
            <a:r>
              <a:rPr lang="en-US" altLang="en-US" sz="1400" dirty="0"/>
              <a:t>DC voltage as large as </a:t>
            </a:r>
            <a:r>
              <a:rPr lang="en-US" altLang="en-US" sz="1400" dirty="0">
                <a:sym typeface="Symbol"/>
              </a:rPr>
              <a:t></a:t>
            </a:r>
            <a:r>
              <a:rPr lang="en-US" altLang="en-US" sz="1400" dirty="0"/>
              <a:t>10 MV can be obtained (E</a:t>
            </a:r>
            <a:r>
              <a:rPr lang="en-US" altLang="en-US" sz="1400" dirty="0">
                <a:sym typeface="Symbol"/>
              </a:rPr>
              <a:t></a:t>
            </a:r>
            <a:r>
              <a:rPr lang="en-US" altLang="en-US" sz="1400" dirty="0"/>
              <a:t>10 MeV). The main limit in the achievable voltage is the </a:t>
            </a:r>
            <a:r>
              <a:rPr lang="en-US" altLang="en-US" sz="1400" b="1" dirty="0"/>
              <a:t>breakdown</a:t>
            </a:r>
            <a:r>
              <a:rPr lang="en-US" altLang="en-US" sz="1400" dirty="0"/>
              <a:t> </a:t>
            </a:r>
            <a:r>
              <a:rPr lang="en-US" sz="1400" dirty="0"/>
              <a:t>due to</a:t>
            </a:r>
            <a:r>
              <a:rPr lang="en-US" sz="1400" baseline="-25000" dirty="0"/>
              <a:t> </a:t>
            </a:r>
            <a:r>
              <a:rPr lang="en-US" sz="1400" dirty="0"/>
              <a:t> </a:t>
            </a:r>
            <a:r>
              <a:rPr lang="en-GB" sz="1400" b="1" dirty="0"/>
              <a:t>insulation</a:t>
            </a:r>
            <a:r>
              <a:rPr lang="en-GB" sz="1400" dirty="0"/>
              <a:t> problems.</a:t>
            </a:r>
            <a:endParaRPr lang="en-US" altLang="en-GB" sz="1400" dirty="0"/>
          </a:p>
        </p:txBody>
      </p:sp>
      <p:sp>
        <p:nvSpPr>
          <p:cNvPr id="9" name="Rettangolo 8"/>
          <p:cNvSpPr/>
          <p:nvPr/>
        </p:nvSpPr>
        <p:spPr>
          <a:xfrm>
            <a:off x="166280" y="3180072"/>
            <a:ext cx="4393020" cy="363176"/>
          </a:xfrm>
          <a:prstGeom prst="rect">
            <a:avLst/>
          </a:prstGeom>
        </p:spPr>
        <p:txBody>
          <a:bodyPr wrap="square">
            <a:spAutoFit/>
          </a:bodyPr>
          <a:lstStyle/>
          <a:p>
            <a:pPr algn="just">
              <a:lnSpc>
                <a:spcPct val="110000"/>
              </a:lnSpc>
              <a:spcBef>
                <a:spcPct val="20000"/>
              </a:spcBef>
            </a:pPr>
            <a:r>
              <a:rPr lang="en-US" sz="1600" b="1" dirty="0"/>
              <a:t>APPLICATIONS OF DC ACCELERATORS</a:t>
            </a:r>
          </a:p>
        </p:txBody>
      </p:sp>
      <p:sp>
        <p:nvSpPr>
          <p:cNvPr id="10" name="Rectangle 11"/>
          <p:cNvSpPr>
            <a:spLocks noChangeArrowheads="1"/>
          </p:cNvSpPr>
          <p:nvPr/>
        </p:nvSpPr>
        <p:spPr bwMode="auto">
          <a:xfrm>
            <a:off x="2289598" y="-27480"/>
            <a:ext cx="7676180" cy="563563"/>
          </a:xfrm>
          <a:prstGeom prst="rect">
            <a:avLst/>
          </a:prstGeom>
          <a:noFill/>
          <a:ln w="9525">
            <a:noFill/>
            <a:miter lim="800000"/>
            <a:headEnd/>
            <a:tailEnd/>
          </a:ln>
          <a:effectLst/>
        </p:spPr>
        <p:txBody>
          <a:bodyPr anchor="ctr"/>
          <a:lstStyle/>
          <a:p>
            <a:pPr algn="ctr"/>
            <a:r>
              <a:rPr lang="en-US" altLang="en-US" sz="3200" b="1" dirty="0"/>
              <a:t>ELECTROSTATIC ACCELERATORS</a:t>
            </a:r>
          </a:p>
        </p:txBody>
      </p:sp>
      <p:pic>
        <p:nvPicPr>
          <p:cNvPr id="11" name="Picture 4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35364" y="4202525"/>
            <a:ext cx="1799954" cy="2604294"/>
          </a:xfrm>
          <a:prstGeom prst="rect">
            <a:avLst/>
          </a:prstGeom>
        </p:spPr>
      </p:pic>
      <p:pic>
        <p:nvPicPr>
          <p:cNvPr id="5" name="Immagine 4"/>
          <p:cNvPicPr>
            <a:picLocks noChangeAspect="1"/>
          </p:cNvPicPr>
          <p:nvPr/>
        </p:nvPicPr>
        <p:blipFill rotWithShape="1">
          <a:blip r:embed="rId3">
            <a:extLst>
              <a:ext uri="{28A0092B-C50C-407E-A947-70E740481C1C}">
                <a14:useLocalDpi xmlns:a14="http://schemas.microsoft.com/office/drawing/2010/main" val="0"/>
              </a:ext>
            </a:extLst>
          </a:blip>
          <a:srcRect b="4025"/>
          <a:stretch/>
        </p:blipFill>
        <p:spPr>
          <a:xfrm>
            <a:off x="9255618" y="566585"/>
            <a:ext cx="2725420" cy="3156906"/>
          </a:xfrm>
          <a:prstGeom prst="rect">
            <a:avLst/>
          </a:prstGeom>
        </p:spPr>
      </p:pic>
      <p:pic>
        <p:nvPicPr>
          <p:cNvPr id="6" name="Immagin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10384" y="1325614"/>
            <a:ext cx="2084832" cy="2523744"/>
          </a:xfrm>
          <a:prstGeom prst="rect">
            <a:avLst/>
          </a:prstGeom>
        </p:spPr>
      </p:pic>
      <p:pic>
        <p:nvPicPr>
          <p:cNvPr id="12" name="Immagin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85400" y="4005080"/>
            <a:ext cx="3294888" cy="1899818"/>
          </a:xfrm>
          <a:prstGeom prst="rect">
            <a:avLst/>
          </a:prstGeom>
        </p:spPr>
      </p:pic>
      <p:sp>
        <p:nvSpPr>
          <p:cNvPr id="13" name="Rettangolo 12"/>
          <p:cNvSpPr/>
          <p:nvPr/>
        </p:nvSpPr>
        <p:spPr>
          <a:xfrm>
            <a:off x="3087916" y="6211669"/>
            <a:ext cx="3148493" cy="646331"/>
          </a:xfrm>
          <a:prstGeom prst="rect">
            <a:avLst/>
          </a:prstGeom>
        </p:spPr>
        <p:txBody>
          <a:bodyPr wrap="square">
            <a:spAutoFit/>
          </a:bodyPr>
          <a:lstStyle/>
          <a:p>
            <a:pPr algn="just"/>
            <a:r>
              <a:rPr lang="en-US" sz="1200" dirty="0"/>
              <a:t>750 kV Cockcroft-Walton </a:t>
            </a:r>
          </a:p>
          <a:p>
            <a:pPr algn="just"/>
            <a:r>
              <a:rPr lang="en-US" sz="1200" dirty="0"/>
              <a:t>Linac2 injector at CERN from 1978 to 1992</a:t>
            </a:r>
          </a:p>
        </p:txBody>
      </p:sp>
      <p:sp>
        <p:nvSpPr>
          <p:cNvPr id="14" name="CasellaDiTesto 13"/>
          <p:cNvSpPr txBox="1"/>
          <p:nvPr/>
        </p:nvSpPr>
        <p:spPr>
          <a:xfrm>
            <a:off x="180018" y="1599649"/>
            <a:ext cx="4877816" cy="338554"/>
          </a:xfrm>
          <a:prstGeom prst="rect">
            <a:avLst/>
          </a:prstGeom>
          <a:noFill/>
        </p:spPr>
        <p:txBody>
          <a:bodyPr wrap="none" rtlCol="0">
            <a:spAutoFit/>
          </a:bodyPr>
          <a:lstStyle/>
          <a:p>
            <a:r>
              <a:rPr lang="en-US" sz="1600" b="1" dirty="0"/>
              <a:t>LIMITS OF ELECTROSTATIC ACCELERATORS</a:t>
            </a:r>
          </a:p>
        </p:txBody>
      </p:sp>
      <p:sp>
        <p:nvSpPr>
          <p:cNvPr id="15" name="Rettangolo 14"/>
          <p:cNvSpPr/>
          <p:nvPr/>
        </p:nvSpPr>
        <p:spPr>
          <a:xfrm>
            <a:off x="120001" y="3492456"/>
            <a:ext cx="5293388" cy="2160591"/>
          </a:xfrm>
          <a:prstGeom prst="rect">
            <a:avLst/>
          </a:prstGeom>
        </p:spPr>
        <p:txBody>
          <a:bodyPr wrap="square">
            <a:spAutoFit/>
          </a:bodyPr>
          <a:lstStyle/>
          <a:p>
            <a:pPr algn="just">
              <a:lnSpc>
                <a:spcPct val="110000"/>
              </a:lnSpc>
              <a:spcBef>
                <a:spcPct val="20000"/>
              </a:spcBef>
            </a:pPr>
            <a:r>
              <a:rPr lang="en-US" sz="1400" dirty="0"/>
              <a:t>DC particle accelerators are in operation worldwide, typically at V&lt;15MV (</a:t>
            </a:r>
            <a:r>
              <a:rPr lang="en-US" sz="1400" dirty="0" err="1"/>
              <a:t>E</a:t>
            </a:r>
            <a:r>
              <a:rPr lang="en-US" sz="1400" baseline="-25000" dirty="0" err="1"/>
              <a:t>max</a:t>
            </a:r>
            <a:r>
              <a:rPr lang="en-US" sz="1400" dirty="0"/>
              <a:t>=15 MeV), I&lt;100mA. </a:t>
            </a:r>
          </a:p>
          <a:p>
            <a:pPr algn="just">
              <a:lnSpc>
                <a:spcPct val="110000"/>
              </a:lnSpc>
              <a:spcBef>
                <a:spcPct val="20000"/>
              </a:spcBef>
            </a:pPr>
            <a:r>
              <a:rPr lang="en-US" sz="1400" dirty="0"/>
              <a:t>They are used for:</a:t>
            </a:r>
          </a:p>
          <a:p>
            <a:pPr algn="just">
              <a:lnSpc>
                <a:spcPct val="110000"/>
              </a:lnSpc>
              <a:spcBef>
                <a:spcPct val="20000"/>
              </a:spcBef>
            </a:pPr>
            <a:endParaRPr lang="en-US" sz="1400" dirty="0"/>
          </a:p>
          <a:p>
            <a:pPr algn="just">
              <a:spcBef>
                <a:spcPct val="20000"/>
              </a:spcBef>
            </a:pPr>
            <a:r>
              <a:rPr lang="en-US" sz="1400" i="1" dirty="0">
                <a:sym typeface="Symbol"/>
              </a:rPr>
              <a:t> </a:t>
            </a:r>
            <a:r>
              <a:rPr lang="en-US" sz="1400" i="1" dirty="0"/>
              <a:t>material analysis</a:t>
            </a:r>
          </a:p>
          <a:p>
            <a:pPr algn="just">
              <a:spcBef>
                <a:spcPct val="20000"/>
              </a:spcBef>
            </a:pPr>
            <a:r>
              <a:rPr lang="en-US" sz="1400" i="1" dirty="0">
                <a:sym typeface="Symbol"/>
              </a:rPr>
              <a:t> </a:t>
            </a:r>
            <a:r>
              <a:rPr lang="en-US" sz="1400" i="1" dirty="0"/>
              <a:t>X-ray production,</a:t>
            </a:r>
          </a:p>
          <a:p>
            <a:pPr algn="just">
              <a:spcBef>
                <a:spcPct val="20000"/>
              </a:spcBef>
            </a:pPr>
            <a:r>
              <a:rPr lang="en-US" sz="1400" i="1" dirty="0">
                <a:sym typeface="Symbol"/>
              </a:rPr>
              <a:t> </a:t>
            </a:r>
            <a:r>
              <a:rPr lang="en-US" sz="1400" i="1" dirty="0"/>
              <a:t>ion implantation for semiconductors</a:t>
            </a:r>
          </a:p>
          <a:p>
            <a:pPr algn="just">
              <a:spcBef>
                <a:spcPct val="20000"/>
              </a:spcBef>
            </a:pPr>
            <a:r>
              <a:rPr lang="en-US" sz="1400" i="1" dirty="0">
                <a:sym typeface="Symbol"/>
              </a:rPr>
              <a:t> </a:t>
            </a:r>
            <a:r>
              <a:rPr lang="en-GB" sz="1400" i="1" dirty="0">
                <a:solidFill>
                  <a:srgbClr val="000000"/>
                </a:solidFill>
              </a:rPr>
              <a:t>first stage of acceleration (particle sources)</a:t>
            </a:r>
            <a:endParaRPr lang="en-US" sz="1400" i="1" dirty="0"/>
          </a:p>
        </p:txBody>
      </p:sp>
      <p:pic>
        <p:nvPicPr>
          <p:cNvPr id="16" name="Immagine 15"/>
          <p:cNvPicPr>
            <a:picLocks noChangeAspect="1"/>
          </p:cNvPicPr>
          <p:nvPr/>
        </p:nvPicPr>
        <p:blipFill rotWithShape="1">
          <a:blip r:embed="rId6" cstate="print">
            <a:extLst>
              <a:ext uri="{28A0092B-C50C-407E-A947-70E740481C1C}">
                <a14:useLocalDpi xmlns:a14="http://schemas.microsoft.com/office/drawing/2010/main" val="0"/>
              </a:ext>
            </a:extLst>
          </a:blip>
          <a:srcRect t="4640" b="-1"/>
          <a:stretch/>
        </p:blipFill>
        <p:spPr>
          <a:xfrm>
            <a:off x="8659450" y="5927003"/>
            <a:ext cx="2275301" cy="953489"/>
          </a:xfrm>
          <a:prstGeom prst="rect">
            <a:avLst/>
          </a:prstGeom>
        </p:spPr>
      </p:pic>
    </p:spTree>
    <p:extLst>
      <p:ext uri="{BB962C8B-B14F-4D97-AF65-F5344CB8AC3E}">
        <p14:creationId xmlns:p14="http://schemas.microsoft.com/office/powerpoint/2010/main" val="1145463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2"/>
          <p:cNvSpPr>
            <a:spLocks noChangeArrowheads="1"/>
          </p:cNvSpPr>
          <p:nvPr/>
        </p:nvSpPr>
        <p:spPr bwMode="auto">
          <a:xfrm>
            <a:off x="1524001" y="-1"/>
            <a:ext cx="9176497" cy="428625"/>
          </a:xfrm>
          <a:prstGeom prst="rect">
            <a:avLst/>
          </a:prstGeom>
          <a:noFill/>
          <a:ln w="9525">
            <a:noFill/>
            <a:miter lim="800000"/>
            <a:headEnd/>
            <a:tailEnd/>
          </a:ln>
          <a:effectLst/>
        </p:spPr>
        <p:txBody>
          <a:bodyPr anchor="ctr"/>
          <a:lstStyle/>
          <a:p>
            <a:pPr algn="ctr"/>
            <a:r>
              <a:rPr lang="en-US" altLang="en-US" sz="2800" b="1" cap="all" dirty="0"/>
              <a:t>RF Accelerators : </a:t>
            </a:r>
            <a:r>
              <a:rPr lang="en-US" altLang="en-US" sz="2800" b="1" cap="all" dirty="0" err="1"/>
              <a:t>Wideröe</a:t>
            </a:r>
            <a:r>
              <a:rPr lang="en-US" altLang="en-US" sz="2800" b="1" cap="all" dirty="0"/>
              <a:t> “Drift Tube LINAC” (DTL)</a:t>
            </a:r>
          </a:p>
        </p:txBody>
      </p:sp>
      <p:pic>
        <p:nvPicPr>
          <p:cNvPr id="20" name="Picture 18"/>
          <p:cNvPicPr>
            <a:picLocks noChangeAspect="1" noChangeArrowheads="1"/>
          </p:cNvPicPr>
          <p:nvPr/>
        </p:nvPicPr>
        <p:blipFill>
          <a:blip r:embed="rId2" cstate="print"/>
          <a:srcRect/>
          <a:stretch>
            <a:fillRect/>
          </a:stretch>
        </p:blipFill>
        <p:spPr>
          <a:xfrm>
            <a:off x="10897934" y="776773"/>
            <a:ext cx="1028700" cy="1441450"/>
          </a:xfrm>
          <a:prstGeom prst="rect">
            <a:avLst/>
          </a:prstGeom>
          <a:noFill/>
          <a:ln/>
        </p:spPr>
      </p:pic>
      <p:sp>
        <p:nvSpPr>
          <p:cNvPr id="22" name="Rectangle 5"/>
          <p:cNvSpPr>
            <a:spLocks noChangeArrowheads="1"/>
          </p:cNvSpPr>
          <p:nvPr/>
        </p:nvSpPr>
        <p:spPr bwMode="auto">
          <a:xfrm>
            <a:off x="0" y="678748"/>
            <a:ext cx="6096000" cy="1815882"/>
          </a:xfrm>
          <a:prstGeom prst="rect">
            <a:avLst/>
          </a:prstGeom>
          <a:noFill/>
          <a:ln w="38100">
            <a:noFill/>
            <a:miter lim="800000"/>
            <a:headEnd/>
            <a:tailEnd/>
          </a:ln>
          <a:effectLst/>
        </p:spPr>
        <p:txBody>
          <a:bodyPr wrap="square">
            <a:spAutoFit/>
          </a:bodyPr>
          <a:lstStyle/>
          <a:p>
            <a:pPr algn="just"/>
            <a:r>
              <a:rPr lang="en-US" altLang="en-US" sz="1400" dirty="0"/>
              <a:t>Basic idea: the particles are accelerated by the electric field in the gap between electrodes connected alternatively to the poles of an AC generator. This original idea of </a:t>
            </a:r>
            <a:r>
              <a:rPr lang="en-US" altLang="en-US" sz="1400" b="1" dirty="0" err="1"/>
              <a:t>Ising</a:t>
            </a:r>
            <a:r>
              <a:rPr lang="en-US" altLang="en-US" sz="1400" dirty="0"/>
              <a:t> (1924) was implemented by </a:t>
            </a:r>
            <a:r>
              <a:rPr lang="en-US" altLang="en-US" sz="1400" b="1" dirty="0" err="1"/>
              <a:t>Wideroe</a:t>
            </a:r>
            <a:r>
              <a:rPr lang="en-US" altLang="en-US" sz="1400" dirty="0"/>
              <a:t> (1927) who applied a sine-wave voltage to a sequence of </a:t>
            </a:r>
            <a:r>
              <a:rPr lang="en-US" altLang="en-US" sz="1400" b="1" dirty="0"/>
              <a:t>drift tubes</a:t>
            </a:r>
            <a:r>
              <a:rPr lang="en-US" altLang="en-US" sz="1400" dirty="0"/>
              <a:t>. The particles </a:t>
            </a:r>
            <a:r>
              <a:rPr lang="en-US" altLang="en-US" sz="1400" b="1" dirty="0"/>
              <a:t>do not experience any force while travelling inside the tubes </a:t>
            </a:r>
            <a:r>
              <a:rPr lang="en-US" altLang="en-US" sz="1400" dirty="0"/>
              <a:t>(equipotential regions) and are </a:t>
            </a:r>
            <a:r>
              <a:rPr lang="en-US" altLang="en-US" sz="1400" b="1" dirty="0"/>
              <a:t>accelerated across the gaps</a:t>
            </a:r>
            <a:r>
              <a:rPr lang="en-US" altLang="en-US" sz="1400" dirty="0"/>
              <a:t>. This kind of structure is called </a:t>
            </a:r>
            <a:r>
              <a:rPr lang="en-US" altLang="en-US" sz="1400" b="1" dirty="0"/>
              <a:t>Drift Tube LINAC (DTL).</a:t>
            </a:r>
          </a:p>
          <a:p>
            <a:pPr algn="just"/>
            <a:endParaRPr lang="en-US" altLang="en-US" sz="1400" dirty="0"/>
          </a:p>
        </p:txBody>
      </p:sp>
      <p:pic>
        <p:nvPicPr>
          <p:cNvPr id="9" name="Picture 12" descr="fig2"/>
          <p:cNvPicPr>
            <a:picLocks noChangeAspect="1" noChangeArrowheads="1"/>
          </p:cNvPicPr>
          <p:nvPr/>
        </p:nvPicPr>
        <p:blipFill>
          <a:blip r:embed="rId3"/>
          <a:srcRect/>
          <a:stretch>
            <a:fillRect/>
          </a:stretch>
        </p:blipFill>
        <p:spPr bwMode="auto">
          <a:xfrm>
            <a:off x="6664458" y="898261"/>
            <a:ext cx="4160069" cy="1319962"/>
          </a:xfrm>
          <a:prstGeom prst="rect">
            <a:avLst/>
          </a:prstGeom>
          <a:noFill/>
          <a:ln w="9525">
            <a:noFill/>
            <a:miter lim="800000"/>
            <a:headEnd/>
            <a:tailEnd/>
          </a:ln>
        </p:spPr>
      </p:pic>
      <p:pic>
        <p:nvPicPr>
          <p:cNvPr id="2" name="Immagin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44780" y="4709079"/>
            <a:ext cx="7145123" cy="1813076"/>
          </a:xfrm>
          <a:prstGeom prst="rect">
            <a:avLst/>
          </a:prstGeom>
        </p:spPr>
      </p:pic>
      <p:grpSp>
        <p:nvGrpSpPr>
          <p:cNvPr id="28" name="Gruppo 27"/>
          <p:cNvGrpSpPr/>
          <p:nvPr/>
        </p:nvGrpSpPr>
        <p:grpSpPr>
          <a:xfrm>
            <a:off x="7232490" y="2518794"/>
            <a:ext cx="2967316" cy="412378"/>
            <a:chOff x="4446493" y="2250140"/>
            <a:chExt cx="2967316" cy="412378"/>
          </a:xfrm>
        </p:grpSpPr>
        <p:sp>
          <p:nvSpPr>
            <p:cNvPr id="3" name="Memoria ad accesso diretto 2"/>
            <p:cNvSpPr/>
            <p:nvPr/>
          </p:nvSpPr>
          <p:spPr>
            <a:xfrm>
              <a:off x="4446493"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2" name="Memoria ad accesso diretto 11"/>
            <p:cNvSpPr/>
            <p:nvPr/>
          </p:nvSpPr>
          <p:spPr>
            <a:xfrm>
              <a:off x="5226422" y="2250140"/>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4" name="Memoria ad accesso diretto 13"/>
            <p:cNvSpPr/>
            <p:nvPr/>
          </p:nvSpPr>
          <p:spPr>
            <a:xfrm>
              <a:off x="6006351"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15" name="Memoria ad accesso diretto 14"/>
            <p:cNvSpPr/>
            <p:nvPr/>
          </p:nvSpPr>
          <p:spPr>
            <a:xfrm>
              <a:off x="6786280" y="2250141"/>
              <a:ext cx="627529" cy="412377"/>
            </a:xfrm>
            <a:prstGeom prst="flowChartMagneticDrum">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grpSp>
      <p:grpSp>
        <p:nvGrpSpPr>
          <p:cNvPr id="11" name="Gruppo 10"/>
          <p:cNvGrpSpPr/>
          <p:nvPr/>
        </p:nvGrpSpPr>
        <p:grpSpPr>
          <a:xfrm>
            <a:off x="7761409" y="2724982"/>
            <a:ext cx="2029097" cy="8957"/>
            <a:chOff x="4975411" y="2456327"/>
            <a:chExt cx="2029097" cy="8957"/>
          </a:xfrm>
        </p:grpSpPr>
        <p:cxnSp>
          <p:nvCxnSpPr>
            <p:cNvPr id="23" name="Connettore 2 22"/>
            <p:cNvCxnSpPr/>
            <p:nvPr/>
          </p:nvCxnSpPr>
          <p:spPr>
            <a:xfrm flipH="1">
              <a:off x="6568049" y="2456327"/>
              <a:ext cx="436459"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H="1" flipV="1">
              <a:off x="4975411" y="2465280"/>
              <a:ext cx="436459" cy="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5731298" y="2465281"/>
              <a:ext cx="373666" cy="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27" name="Gruppo 26"/>
          <p:cNvGrpSpPr/>
          <p:nvPr/>
        </p:nvGrpSpPr>
        <p:grpSpPr>
          <a:xfrm>
            <a:off x="7779339" y="2734842"/>
            <a:ext cx="2011167" cy="8954"/>
            <a:chOff x="4984376" y="2796987"/>
            <a:chExt cx="2011167" cy="8954"/>
          </a:xfrm>
        </p:grpSpPr>
        <p:cxnSp>
          <p:nvCxnSpPr>
            <p:cNvPr id="5" name="Connettore 2 4"/>
            <p:cNvCxnSpPr/>
            <p:nvPr/>
          </p:nvCxnSpPr>
          <p:spPr>
            <a:xfrm flipV="1">
              <a:off x="4984376" y="2796987"/>
              <a:ext cx="436459" cy="2"/>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Connettore 2 18"/>
            <p:cNvCxnSpPr/>
            <p:nvPr/>
          </p:nvCxnSpPr>
          <p:spPr>
            <a:xfrm flipH="1">
              <a:off x="5740263" y="2796988"/>
              <a:ext cx="373666" cy="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a:off x="6559084" y="2805940"/>
              <a:ext cx="436459"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33" name="Ovale 32"/>
          <p:cNvSpPr/>
          <p:nvPr/>
        </p:nvSpPr>
        <p:spPr>
          <a:xfrm>
            <a:off x="6921640" y="2711075"/>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e 33"/>
          <p:cNvSpPr/>
          <p:nvPr/>
        </p:nvSpPr>
        <p:spPr>
          <a:xfrm>
            <a:off x="7927641" y="2702124"/>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e 34"/>
          <p:cNvSpPr/>
          <p:nvPr/>
        </p:nvSpPr>
        <p:spPr>
          <a:xfrm>
            <a:off x="8695164" y="2706143"/>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e 35"/>
          <p:cNvSpPr/>
          <p:nvPr/>
        </p:nvSpPr>
        <p:spPr>
          <a:xfrm>
            <a:off x="9524313" y="2711075"/>
            <a:ext cx="53789" cy="45719"/>
          </a:xfrm>
          <a:prstGeom prst="ellipse">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Connettore 2 5"/>
          <p:cNvCxnSpPr/>
          <p:nvPr/>
        </p:nvCxnSpPr>
        <p:spPr>
          <a:xfrm>
            <a:off x="4656523" y="6480621"/>
            <a:ext cx="620559" cy="0"/>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4799526" y="6480621"/>
            <a:ext cx="360996" cy="369332"/>
          </a:xfrm>
          <a:prstGeom prst="rect">
            <a:avLst/>
          </a:prstGeom>
          <a:noFill/>
        </p:spPr>
        <p:txBody>
          <a:bodyPr wrap="none" rtlCol="0">
            <a:spAutoFit/>
          </a:bodyPr>
          <a:lstStyle/>
          <a:p>
            <a:r>
              <a:rPr lang="en-US" dirty="0"/>
              <a:t>L</a:t>
            </a:r>
            <a:r>
              <a:rPr lang="en-US" baseline="-25000" dirty="0"/>
              <a:t>1</a:t>
            </a:r>
          </a:p>
        </p:txBody>
      </p:sp>
      <p:cxnSp>
        <p:nvCxnSpPr>
          <p:cNvPr id="29" name="Connettore 2 28"/>
          <p:cNvCxnSpPr/>
          <p:nvPr/>
        </p:nvCxnSpPr>
        <p:spPr>
          <a:xfrm>
            <a:off x="6237208" y="6534267"/>
            <a:ext cx="927145" cy="6856"/>
          </a:xfrm>
          <a:prstGeom prst="straightConnector1">
            <a:avLst/>
          </a:prstGeom>
          <a:ln w="3810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30" name="CasellaDiTesto 29"/>
          <p:cNvSpPr txBox="1"/>
          <p:nvPr/>
        </p:nvSpPr>
        <p:spPr>
          <a:xfrm>
            <a:off x="6525922" y="6480621"/>
            <a:ext cx="362600" cy="369332"/>
          </a:xfrm>
          <a:prstGeom prst="rect">
            <a:avLst/>
          </a:prstGeom>
          <a:noFill/>
        </p:spPr>
        <p:txBody>
          <a:bodyPr wrap="none" rtlCol="0">
            <a:spAutoFit/>
          </a:bodyPr>
          <a:lstStyle/>
          <a:p>
            <a:r>
              <a:rPr lang="en-US" dirty="0"/>
              <a:t>L</a:t>
            </a:r>
            <a:r>
              <a:rPr lang="en-US" baseline="-25000" dirty="0"/>
              <a:t>n</a:t>
            </a:r>
          </a:p>
        </p:txBody>
      </p:sp>
      <p:sp>
        <p:nvSpPr>
          <p:cNvPr id="31" name="CasellaDiTesto 30"/>
          <p:cNvSpPr txBox="1"/>
          <p:nvPr/>
        </p:nvSpPr>
        <p:spPr>
          <a:xfrm>
            <a:off x="6408409" y="421314"/>
            <a:ext cx="1931683"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a:t>
            </a:r>
          </a:p>
        </p:txBody>
      </p:sp>
      <p:sp>
        <p:nvSpPr>
          <p:cNvPr id="16" name="Text Box 10"/>
          <p:cNvSpPr txBox="1">
            <a:spLocks noChangeArrowheads="1"/>
          </p:cNvSpPr>
          <p:nvPr/>
        </p:nvSpPr>
        <p:spPr bwMode="auto">
          <a:xfrm>
            <a:off x="32790" y="3281502"/>
            <a:ext cx="12159210" cy="1600438"/>
          </a:xfrm>
          <a:prstGeom prst="rect">
            <a:avLst/>
          </a:prstGeom>
          <a:noFill/>
          <a:ln w="9525">
            <a:noFill/>
            <a:miter lim="800000"/>
            <a:headEnd/>
            <a:tailEnd/>
          </a:ln>
          <a:effectLst/>
        </p:spPr>
        <p:txBody>
          <a:bodyPr wrap="square">
            <a:spAutoFit/>
          </a:bodyPr>
          <a:lstStyle/>
          <a:p>
            <a:pPr algn="just"/>
            <a:r>
              <a:rPr lang="en-US" altLang="en-US" sz="1400" dirty="0">
                <a:sym typeface="Symbol"/>
              </a:rPr>
              <a:t></a:t>
            </a:r>
            <a:r>
              <a:rPr lang="en-US" altLang="en-US" sz="1400" dirty="0"/>
              <a:t>If the </a:t>
            </a:r>
            <a:r>
              <a:rPr lang="en-US" altLang="en-US" sz="1400" b="1" dirty="0"/>
              <a:t>length of the tubes (or, equivalently, the distances between the centers of the accelerating gaps) </a:t>
            </a:r>
            <a:r>
              <a:rPr lang="en-US" altLang="en-US" sz="1400" dirty="0"/>
              <a:t>increases with the particle velocity during the acceleration such that the </a:t>
            </a:r>
            <a:r>
              <a:rPr lang="en-US" altLang="en-US" sz="1400" b="1" dirty="0"/>
              <a:t>time of flight between gaps is kept constant and equal to half of the RF period, </a:t>
            </a:r>
            <a:r>
              <a:rPr lang="en-US" altLang="en-US" sz="1400" dirty="0"/>
              <a:t>the particles are subject to a </a:t>
            </a:r>
            <a:r>
              <a:rPr lang="en-US" altLang="en-US" sz="1400" b="1" dirty="0"/>
              <a:t>synchronous accelerating voltage </a:t>
            </a:r>
            <a:r>
              <a:rPr lang="en-US" altLang="en-US" sz="1400" dirty="0"/>
              <a:t>and experience an energy gain of </a:t>
            </a:r>
            <a:r>
              <a:rPr lang="en-US" altLang="en-US" sz="1400" i="1" dirty="0"/>
              <a:t>∆E=</a:t>
            </a:r>
            <a:r>
              <a:rPr lang="en-US" altLang="en-US" sz="1400" i="1" dirty="0" err="1"/>
              <a:t>q</a:t>
            </a:r>
            <a:r>
              <a:rPr lang="en-US" altLang="en-US" sz="1400" i="1" dirty="0" err="1">
                <a:cs typeface="Arial" pitchFamily="34" charset="0"/>
              </a:rPr>
              <a:t>∆</a:t>
            </a:r>
            <a:r>
              <a:rPr lang="en-US" altLang="en-US" sz="1400" i="1" dirty="0" err="1"/>
              <a:t>V</a:t>
            </a:r>
            <a:r>
              <a:rPr lang="en-US" altLang="en-US" sz="1400" dirty="0"/>
              <a:t>  at each gap crossing.</a:t>
            </a:r>
          </a:p>
          <a:p>
            <a:pPr algn="just"/>
            <a:endParaRPr lang="en-US" altLang="en-US" sz="1400" dirty="0"/>
          </a:p>
          <a:p>
            <a:pPr algn="just"/>
            <a:r>
              <a:rPr lang="en-US" altLang="en-US" sz="1400" dirty="0">
                <a:sym typeface="Symbol"/>
              </a:rPr>
              <a:t></a:t>
            </a:r>
            <a:r>
              <a:rPr lang="en-US" altLang="en-US" sz="1400" dirty="0"/>
              <a:t>In principle a single </a:t>
            </a:r>
            <a:r>
              <a:rPr lang="en-US" altLang="en-US" sz="1400" b="1" dirty="0"/>
              <a:t>RF generator </a:t>
            </a:r>
            <a:r>
              <a:rPr lang="en-US" altLang="en-US" sz="1400" dirty="0"/>
              <a:t>can be used to indefinitely accelerate a beam, </a:t>
            </a:r>
            <a:r>
              <a:rPr lang="en-US" altLang="en-US" sz="1400" b="1" dirty="0"/>
              <a:t>avoiding the breakdown limitation </a:t>
            </a:r>
            <a:r>
              <a:rPr lang="en-US" altLang="en-US" sz="1400" dirty="0"/>
              <a:t>affecting the electrostatic accelerators. </a:t>
            </a:r>
          </a:p>
          <a:p>
            <a:pPr algn="just"/>
            <a:endParaRPr lang="en-US" altLang="en-US" sz="1400" dirty="0"/>
          </a:p>
          <a:p>
            <a:pPr algn="just"/>
            <a:r>
              <a:rPr lang="en-US" altLang="en-US" sz="1400" dirty="0">
                <a:sym typeface="Symbol"/>
              </a:rPr>
              <a:t></a:t>
            </a:r>
            <a:r>
              <a:rPr lang="en-US" altLang="en-US" sz="1400" dirty="0"/>
              <a:t>The </a:t>
            </a:r>
            <a:r>
              <a:rPr lang="en-US" altLang="en-US" sz="1400" dirty="0" err="1"/>
              <a:t>Wideroe</a:t>
            </a:r>
            <a:r>
              <a:rPr lang="en-US" altLang="en-US" sz="1400" dirty="0"/>
              <a:t> LINAC is the </a:t>
            </a:r>
            <a:r>
              <a:rPr lang="en-US" altLang="en-US" sz="1400" b="1" dirty="0"/>
              <a:t>first RF LINAC</a:t>
            </a:r>
          </a:p>
        </p:txBody>
      </p:sp>
      <p:cxnSp>
        <p:nvCxnSpPr>
          <p:cNvPr id="32" name="Connettore diritto 31"/>
          <p:cNvCxnSpPr/>
          <p:nvPr/>
        </p:nvCxnSpPr>
        <p:spPr>
          <a:xfrm>
            <a:off x="4642933" y="5976192"/>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1" name="Connettore diritto 40"/>
          <p:cNvCxnSpPr/>
          <p:nvPr/>
        </p:nvCxnSpPr>
        <p:spPr>
          <a:xfrm>
            <a:off x="5310812" y="5976192"/>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2" name="Connettore diritto 41"/>
          <p:cNvCxnSpPr/>
          <p:nvPr/>
        </p:nvCxnSpPr>
        <p:spPr>
          <a:xfrm>
            <a:off x="6232029" y="5931605"/>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cxnSp>
        <p:nvCxnSpPr>
          <p:cNvPr id="43" name="Connettore diritto 42"/>
          <p:cNvCxnSpPr/>
          <p:nvPr/>
        </p:nvCxnSpPr>
        <p:spPr>
          <a:xfrm>
            <a:off x="7164352" y="5931605"/>
            <a:ext cx="0" cy="692587"/>
          </a:xfrm>
          <a:prstGeom prst="line">
            <a:avLst/>
          </a:prstGeom>
          <a:ln w="28575">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6139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750"/>
                                        <p:tgtEl>
                                          <p:spTgt spid="27"/>
                                        </p:tgtEl>
                                      </p:cBhvr>
                                    </p:animEffect>
                                  </p:childTnLst>
                                </p:cTn>
                              </p:par>
                            </p:childTnLst>
                          </p:cTn>
                        </p:par>
                        <p:par>
                          <p:cTn id="12" fill="hold">
                            <p:stCondLst>
                              <p:cond delay="1250"/>
                            </p:stCondLst>
                            <p:childTnLst>
                              <p:par>
                                <p:cTn id="13" presetID="10" presetClass="exit" presetSubtype="0" fill="hold" nodeType="afterEffect">
                                  <p:stCondLst>
                                    <p:cond delay="100"/>
                                  </p:stCondLst>
                                  <p:childTnLst>
                                    <p:animEffect transition="out" filter="fade">
                                      <p:cBhvr>
                                        <p:cTn id="14" dur="650"/>
                                        <p:tgtEl>
                                          <p:spTgt spid="27"/>
                                        </p:tgtEl>
                                      </p:cBhvr>
                                    </p:animEffect>
                                    <p:set>
                                      <p:cBhvr>
                                        <p:cTn id="15" dur="1" fill="hold">
                                          <p:stCondLst>
                                            <p:cond delay="649"/>
                                          </p:stCondLst>
                                        </p:cTn>
                                        <p:tgtEl>
                                          <p:spTgt spid="27"/>
                                        </p:tgtEl>
                                        <p:attrNameLst>
                                          <p:attrName>style.visibility</p:attrName>
                                        </p:attrNameLst>
                                      </p:cBhvr>
                                      <p:to>
                                        <p:strVal val="hidden"/>
                                      </p:to>
                                    </p:set>
                                  </p:childTnLst>
                                </p:cTn>
                              </p:par>
                            </p:childTnLst>
                          </p:cTn>
                        </p:par>
                        <p:par>
                          <p:cTn id="16" fill="hold">
                            <p:stCondLst>
                              <p:cond delay="20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750"/>
                                        <p:tgtEl>
                                          <p:spTgt spid="11"/>
                                        </p:tgtEl>
                                      </p:cBhvr>
                                    </p:animEffect>
                                  </p:childTnLst>
                                </p:cTn>
                              </p:par>
                            </p:childTnLst>
                          </p:cTn>
                        </p:par>
                        <p:par>
                          <p:cTn id="20" fill="hold">
                            <p:stCondLst>
                              <p:cond delay="2750"/>
                            </p:stCondLst>
                            <p:childTnLst>
                              <p:par>
                                <p:cTn id="21" presetID="10" presetClass="exit" presetSubtype="0" fill="hold" nodeType="afterEffect">
                                  <p:stCondLst>
                                    <p:cond delay="0"/>
                                  </p:stCondLst>
                                  <p:childTnLst>
                                    <p:animEffect transition="out" filter="fade">
                                      <p:cBhvr>
                                        <p:cTn id="22" dur="750"/>
                                        <p:tgtEl>
                                          <p:spTgt spid="11"/>
                                        </p:tgtEl>
                                      </p:cBhvr>
                                    </p:animEffect>
                                    <p:set>
                                      <p:cBhvr>
                                        <p:cTn id="23" dur="1" fill="hold">
                                          <p:stCondLst>
                                            <p:cond delay="749"/>
                                          </p:stCondLst>
                                        </p:cTn>
                                        <p:tgtEl>
                                          <p:spTgt spid="11"/>
                                        </p:tgtEl>
                                        <p:attrNameLst>
                                          <p:attrName>style.visibility</p:attrName>
                                        </p:attrNameLst>
                                      </p:cBhvr>
                                      <p:to>
                                        <p:strVal val="hidden"/>
                                      </p:to>
                                    </p:set>
                                  </p:childTnLst>
                                </p:cTn>
                              </p:par>
                            </p:childTnLst>
                          </p:cTn>
                        </p:par>
                        <p:par>
                          <p:cTn id="24" fill="hold">
                            <p:stCondLst>
                              <p:cond delay="3500"/>
                            </p:stCondLst>
                            <p:childTnLst>
                              <p:par>
                                <p:cTn id="25" presetID="10" presetClass="entr" presetSubtype="0"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750"/>
                                        <p:tgtEl>
                                          <p:spTgt spid="27"/>
                                        </p:tgtEl>
                                      </p:cBhvr>
                                    </p:animEffect>
                                  </p:childTnLst>
                                </p:cTn>
                              </p:par>
                            </p:childTnLst>
                          </p:cTn>
                        </p:par>
                        <p:par>
                          <p:cTn id="28" fill="hold">
                            <p:stCondLst>
                              <p:cond delay="4250"/>
                            </p:stCondLst>
                            <p:childTnLst>
                              <p:par>
                                <p:cTn id="29" presetID="10" presetClass="exit" presetSubtype="0" fill="hold" nodeType="afterEffect">
                                  <p:stCondLst>
                                    <p:cond delay="0"/>
                                  </p:stCondLst>
                                  <p:childTnLst>
                                    <p:animEffect transition="out" filter="fade">
                                      <p:cBhvr>
                                        <p:cTn id="30" dur="750"/>
                                        <p:tgtEl>
                                          <p:spTgt spid="27"/>
                                        </p:tgtEl>
                                      </p:cBhvr>
                                    </p:animEffect>
                                    <p:set>
                                      <p:cBhvr>
                                        <p:cTn id="31" dur="1" fill="hold">
                                          <p:stCondLst>
                                            <p:cond delay="749"/>
                                          </p:stCondLst>
                                        </p:cTn>
                                        <p:tgtEl>
                                          <p:spTgt spid="27"/>
                                        </p:tgtEl>
                                        <p:attrNameLst>
                                          <p:attrName>style.visibility</p:attrName>
                                        </p:attrNameLst>
                                      </p:cBhvr>
                                      <p:to>
                                        <p:strVal val="hidden"/>
                                      </p:to>
                                    </p:set>
                                  </p:childTnLst>
                                </p:cTn>
                              </p:par>
                            </p:childTnLst>
                          </p:cTn>
                        </p:par>
                        <p:par>
                          <p:cTn id="32" fill="hold">
                            <p:stCondLst>
                              <p:cond delay="5000"/>
                            </p:stCondLst>
                            <p:childTnLst>
                              <p:par>
                                <p:cTn id="33" presetID="10" presetClass="entr" presetSubtype="0" fill="hold" nodeType="after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fade">
                                      <p:cBhvr>
                                        <p:cTn id="35" dur="750"/>
                                        <p:tgtEl>
                                          <p:spTgt spid="11"/>
                                        </p:tgtEl>
                                      </p:cBhvr>
                                    </p:animEffect>
                                  </p:childTnLst>
                                </p:cTn>
                              </p:par>
                            </p:childTnLst>
                          </p:cTn>
                        </p:par>
                        <p:par>
                          <p:cTn id="36" fill="hold">
                            <p:stCondLst>
                              <p:cond delay="5750"/>
                            </p:stCondLst>
                            <p:childTnLst>
                              <p:par>
                                <p:cTn id="37" presetID="10" presetClass="exit" presetSubtype="0" fill="hold" nodeType="afterEffect">
                                  <p:stCondLst>
                                    <p:cond delay="0"/>
                                  </p:stCondLst>
                                  <p:childTnLst>
                                    <p:animEffect transition="out" filter="fade">
                                      <p:cBhvr>
                                        <p:cTn id="38" dur="750"/>
                                        <p:tgtEl>
                                          <p:spTgt spid="11"/>
                                        </p:tgtEl>
                                      </p:cBhvr>
                                    </p:animEffect>
                                    <p:set>
                                      <p:cBhvr>
                                        <p:cTn id="39" dur="1" fill="hold">
                                          <p:stCondLst>
                                            <p:cond delay="749"/>
                                          </p:stCondLst>
                                        </p:cTn>
                                        <p:tgtEl>
                                          <p:spTgt spid="11"/>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2" nodeType="click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grpId="0" nodeType="clickEffect">
                                  <p:stCondLst>
                                    <p:cond delay="0"/>
                                  </p:stCondLst>
                                  <p:childTnLst>
                                    <p:animMotion origin="layout" path="M -1.875E-6 -1.11111E-6 L 0.08295 -0.00069 " pathEditMode="relative" rAng="0" ptsTypes="AA">
                                      <p:cBhvr>
                                        <p:cTn id="48" dur="2000" fill="hold"/>
                                        <p:tgtEl>
                                          <p:spTgt spid="33"/>
                                        </p:tgtEl>
                                        <p:attrNameLst>
                                          <p:attrName>ppt_x</p:attrName>
                                          <p:attrName>ppt_y</p:attrName>
                                        </p:attrNameLst>
                                      </p:cBhvr>
                                      <p:rCtr x="4180" y="-93"/>
                                    </p:animMotion>
                                  </p:childTnLst>
                                </p:cTn>
                              </p:par>
                            </p:childTnLst>
                          </p:cTn>
                        </p:par>
                        <p:par>
                          <p:cTn id="49" fill="hold">
                            <p:stCondLst>
                              <p:cond delay="2000"/>
                            </p:stCondLst>
                            <p:childTnLst>
                              <p:par>
                                <p:cTn id="50" presetID="10" presetClass="entr" presetSubtype="0" fill="hold"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1000"/>
                                        <p:tgtEl>
                                          <p:spTgt spid="27"/>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1000"/>
                                        <p:tgtEl>
                                          <p:spTgt spid="27"/>
                                        </p:tgtEl>
                                      </p:cBhvr>
                                    </p:animEffect>
                                    <p:set>
                                      <p:cBhvr>
                                        <p:cTn id="57" dur="1" fill="hold">
                                          <p:stCondLst>
                                            <p:cond delay="999"/>
                                          </p:stCondLst>
                                        </p:cTn>
                                        <p:tgtEl>
                                          <p:spTgt spid="27"/>
                                        </p:tgtEl>
                                        <p:attrNameLst>
                                          <p:attrName>style.visibility</p:attrName>
                                        </p:attrNameLst>
                                      </p:cBhvr>
                                      <p:to>
                                        <p:strVal val="hidden"/>
                                      </p:to>
                                    </p:set>
                                  </p:childTnLst>
                                </p:cTn>
                              </p:par>
                              <p:par>
                                <p:cTn id="58" presetID="1" presetClass="exit" presetSubtype="0" fill="hold" grpId="1" nodeType="withEffect">
                                  <p:stCondLst>
                                    <p:cond delay="0"/>
                                  </p:stCondLst>
                                  <p:childTnLst>
                                    <p:set>
                                      <p:cBhvr>
                                        <p:cTn id="59" dur="1" fill="hold">
                                          <p:stCondLst>
                                            <p:cond delay="0"/>
                                          </p:stCondLst>
                                        </p:cTn>
                                        <p:tgtEl>
                                          <p:spTgt spid="33"/>
                                        </p:tgtEl>
                                        <p:attrNameLst>
                                          <p:attrName>style.visibility</p:attrName>
                                        </p:attrNameLst>
                                      </p:cBhvr>
                                      <p:to>
                                        <p:strVal val="hidden"/>
                                      </p:to>
                                    </p:set>
                                  </p:childTnLst>
                                </p:cTn>
                              </p:par>
                              <p:par>
                                <p:cTn id="60" presetID="1" presetClass="entr" presetSubtype="0" fill="hold" grpId="2" nodeType="withEffect">
                                  <p:stCondLst>
                                    <p:cond delay="0"/>
                                  </p:stCondLst>
                                  <p:childTnLst>
                                    <p:set>
                                      <p:cBhvr>
                                        <p:cTn id="61" dur="1" fill="hold">
                                          <p:stCondLst>
                                            <p:cond delay="0"/>
                                          </p:stCondLst>
                                        </p:cTn>
                                        <p:tgtEl>
                                          <p:spTgt spid="34"/>
                                        </p:tgtEl>
                                        <p:attrNameLst>
                                          <p:attrName>style.visibility</p:attrName>
                                        </p:attrNameLst>
                                      </p:cBhvr>
                                      <p:to>
                                        <p:strVal val="visible"/>
                                      </p:to>
                                    </p:set>
                                  </p:childTnLst>
                                </p:cTn>
                              </p:par>
                            </p:childTnLst>
                          </p:cTn>
                        </p:par>
                        <p:par>
                          <p:cTn id="62" fill="hold">
                            <p:stCondLst>
                              <p:cond delay="1000"/>
                            </p:stCondLst>
                            <p:childTnLst>
                              <p:par>
                                <p:cTn id="63" presetID="42" presetClass="path" presetSubtype="0" accel="50000" decel="50000" fill="hold" grpId="0" nodeType="afterEffect">
                                  <p:stCondLst>
                                    <p:cond delay="0"/>
                                  </p:stCondLst>
                                  <p:childTnLst>
                                    <p:animMotion origin="layout" path="M 0.00039 0.0007 L 0.0651 0.00186 " pathEditMode="relative" rAng="0" ptsTypes="AA">
                                      <p:cBhvr>
                                        <p:cTn id="64" dur="2000" fill="hold"/>
                                        <p:tgtEl>
                                          <p:spTgt spid="34"/>
                                        </p:tgtEl>
                                        <p:attrNameLst>
                                          <p:attrName>ppt_x</p:attrName>
                                          <p:attrName>ppt_y</p:attrName>
                                        </p:attrNameLst>
                                      </p:cBhvr>
                                      <p:rCtr x="3047" y="-93"/>
                                    </p:animMotion>
                                  </p:childTnLst>
                                </p:cTn>
                              </p:par>
                            </p:childTnLst>
                          </p:cTn>
                        </p:par>
                        <p:par>
                          <p:cTn id="65" fill="hold">
                            <p:stCondLst>
                              <p:cond delay="3000"/>
                            </p:stCondLst>
                            <p:childTnLst>
                              <p:par>
                                <p:cTn id="66" presetID="10" presetClass="entr" presetSubtype="0" fill="hold" nodeType="afterEffect">
                                  <p:stCondLst>
                                    <p:cond delay="0"/>
                                  </p:stCondLst>
                                  <p:childTnLst>
                                    <p:set>
                                      <p:cBhvr>
                                        <p:cTn id="67" dur="1" fill="hold">
                                          <p:stCondLst>
                                            <p:cond delay="0"/>
                                          </p:stCondLst>
                                        </p:cTn>
                                        <p:tgtEl>
                                          <p:spTgt spid="11"/>
                                        </p:tgtEl>
                                        <p:attrNameLst>
                                          <p:attrName>style.visibility</p:attrName>
                                        </p:attrNameLst>
                                      </p:cBhvr>
                                      <p:to>
                                        <p:strVal val="visible"/>
                                      </p:to>
                                    </p:set>
                                    <p:animEffect transition="in" filter="fade">
                                      <p:cBhvr>
                                        <p:cTn id="68" dur="1000"/>
                                        <p:tgtEl>
                                          <p:spTgt spid="11"/>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xit" presetSubtype="0" fill="hold" nodeType="clickEffect">
                                  <p:stCondLst>
                                    <p:cond delay="0"/>
                                  </p:stCondLst>
                                  <p:childTnLst>
                                    <p:animEffect transition="out" filter="fade">
                                      <p:cBhvr>
                                        <p:cTn id="72" dur="1000"/>
                                        <p:tgtEl>
                                          <p:spTgt spid="11"/>
                                        </p:tgtEl>
                                      </p:cBhvr>
                                    </p:animEffect>
                                    <p:set>
                                      <p:cBhvr>
                                        <p:cTn id="73" dur="1" fill="hold">
                                          <p:stCondLst>
                                            <p:cond delay="999"/>
                                          </p:stCondLst>
                                        </p:cTn>
                                        <p:tgtEl>
                                          <p:spTgt spid="11"/>
                                        </p:tgtEl>
                                        <p:attrNameLst>
                                          <p:attrName>style.visibility</p:attrName>
                                        </p:attrNameLst>
                                      </p:cBhvr>
                                      <p:to>
                                        <p:strVal val="hidden"/>
                                      </p:to>
                                    </p:set>
                                  </p:childTnLst>
                                </p:cTn>
                              </p:par>
                            </p:childTnLst>
                          </p:cTn>
                        </p:par>
                        <p:par>
                          <p:cTn id="74" fill="hold">
                            <p:stCondLst>
                              <p:cond delay="1000"/>
                            </p:stCondLst>
                            <p:childTnLst>
                              <p:par>
                                <p:cTn id="75" presetID="1" presetClass="exit" presetSubtype="0" fill="hold" grpId="1" nodeType="afterEffect">
                                  <p:stCondLst>
                                    <p:cond delay="0"/>
                                  </p:stCondLst>
                                  <p:childTnLst>
                                    <p:set>
                                      <p:cBhvr>
                                        <p:cTn id="76" dur="1" fill="hold">
                                          <p:stCondLst>
                                            <p:cond delay="0"/>
                                          </p:stCondLst>
                                        </p:cTn>
                                        <p:tgtEl>
                                          <p:spTgt spid="34"/>
                                        </p:tgtEl>
                                        <p:attrNameLst>
                                          <p:attrName>style.visibility</p:attrName>
                                        </p:attrNameLst>
                                      </p:cBhvr>
                                      <p:to>
                                        <p:strVal val="hidden"/>
                                      </p:to>
                                    </p:set>
                                  </p:childTnLst>
                                </p:cTn>
                              </p:par>
                              <p:par>
                                <p:cTn id="77" presetID="1" presetClass="entr" presetSubtype="0" fill="hold" grpId="2" nodeType="withEffect">
                                  <p:stCondLst>
                                    <p:cond delay="0"/>
                                  </p:stCondLst>
                                  <p:childTnLst>
                                    <p:set>
                                      <p:cBhvr>
                                        <p:cTn id="78" dur="1" fill="hold">
                                          <p:stCondLst>
                                            <p:cond delay="0"/>
                                          </p:stCondLst>
                                        </p:cTn>
                                        <p:tgtEl>
                                          <p:spTgt spid="35"/>
                                        </p:tgtEl>
                                        <p:attrNameLst>
                                          <p:attrName>style.visibility</p:attrName>
                                        </p:attrNameLst>
                                      </p:cBhvr>
                                      <p:to>
                                        <p:strVal val="visible"/>
                                      </p:to>
                                    </p:set>
                                  </p:childTnLst>
                                </p:cTn>
                              </p:par>
                            </p:childTnLst>
                          </p:cTn>
                        </p:par>
                        <p:par>
                          <p:cTn id="79" fill="hold">
                            <p:stCondLst>
                              <p:cond delay="1000"/>
                            </p:stCondLst>
                            <p:childTnLst>
                              <p:par>
                                <p:cTn id="80" presetID="42" presetClass="path" presetSubtype="0" accel="50000" decel="50000" fill="hold" grpId="0" nodeType="afterEffect">
                                  <p:stCondLst>
                                    <p:cond delay="0"/>
                                  </p:stCondLst>
                                  <p:childTnLst>
                                    <p:animMotion origin="layout" path="M 0.00222 0.00115 L 0.06797 0.00069 " pathEditMode="relative" rAng="0" ptsTypes="AA">
                                      <p:cBhvr>
                                        <p:cTn id="81" dur="2000" fill="hold"/>
                                        <p:tgtEl>
                                          <p:spTgt spid="35"/>
                                        </p:tgtEl>
                                        <p:attrNameLst>
                                          <p:attrName>ppt_x</p:attrName>
                                          <p:attrName>ppt_y</p:attrName>
                                        </p:attrNameLst>
                                      </p:cBhvr>
                                      <p:rCtr x="3177" y="46"/>
                                    </p:animMotion>
                                  </p:childTnLst>
                                </p:cTn>
                              </p:par>
                            </p:childTnLst>
                          </p:cTn>
                        </p:par>
                        <p:par>
                          <p:cTn id="82" fill="hold">
                            <p:stCondLst>
                              <p:cond delay="3000"/>
                            </p:stCondLst>
                            <p:childTnLst>
                              <p:par>
                                <p:cTn id="83" presetID="10" presetClass="entr" presetSubtype="0" fill="hold" nodeType="afterEffect">
                                  <p:stCondLst>
                                    <p:cond delay="0"/>
                                  </p:stCondLst>
                                  <p:childTnLst>
                                    <p:set>
                                      <p:cBhvr>
                                        <p:cTn id="84" dur="1" fill="hold">
                                          <p:stCondLst>
                                            <p:cond delay="0"/>
                                          </p:stCondLst>
                                        </p:cTn>
                                        <p:tgtEl>
                                          <p:spTgt spid="27"/>
                                        </p:tgtEl>
                                        <p:attrNameLst>
                                          <p:attrName>style.visibility</p:attrName>
                                        </p:attrNameLst>
                                      </p:cBhvr>
                                      <p:to>
                                        <p:strVal val="visible"/>
                                      </p:to>
                                    </p:set>
                                    <p:animEffect transition="in" filter="fade">
                                      <p:cBhvr>
                                        <p:cTn id="85" dur="1000"/>
                                        <p:tgtEl>
                                          <p:spTgt spid="27"/>
                                        </p:tgtEl>
                                      </p:cBhvr>
                                    </p:animEffect>
                                  </p:childTnLst>
                                </p:cTn>
                              </p:par>
                            </p:childTnLst>
                          </p:cTn>
                        </p:par>
                      </p:childTnLst>
                    </p:cTn>
                  </p:par>
                  <p:par>
                    <p:cTn id="86" fill="hold">
                      <p:stCondLst>
                        <p:cond delay="indefinite"/>
                      </p:stCondLst>
                      <p:childTnLst>
                        <p:par>
                          <p:cTn id="87" fill="hold">
                            <p:stCondLst>
                              <p:cond delay="0"/>
                            </p:stCondLst>
                            <p:childTnLst>
                              <p:par>
                                <p:cTn id="88" presetID="10" presetClass="exit" presetSubtype="0" fill="hold" nodeType="clickEffect">
                                  <p:stCondLst>
                                    <p:cond delay="0"/>
                                  </p:stCondLst>
                                  <p:childTnLst>
                                    <p:animEffect transition="out" filter="fade">
                                      <p:cBhvr>
                                        <p:cTn id="89" dur="1000"/>
                                        <p:tgtEl>
                                          <p:spTgt spid="27"/>
                                        </p:tgtEl>
                                      </p:cBhvr>
                                    </p:animEffect>
                                    <p:set>
                                      <p:cBhvr>
                                        <p:cTn id="90" dur="1" fill="hold">
                                          <p:stCondLst>
                                            <p:cond delay="999"/>
                                          </p:stCondLst>
                                        </p:cTn>
                                        <p:tgtEl>
                                          <p:spTgt spid="27"/>
                                        </p:tgtEl>
                                        <p:attrNameLst>
                                          <p:attrName>style.visibility</p:attrName>
                                        </p:attrNameLst>
                                      </p:cBhvr>
                                      <p:to>
                                        <p:strVal val="hidden"/>
                                      </p:to>
                                    </p:set>
                                  </p:childTnLst>
                                </p:cTn>
                              </p:par>
                            </p:childTnLst>
                          </p:cTn>
                        </p:par>
                        <p:par>
                          <p:cTn id="91" fill="hold">
                            <p:stCondLst>
                              <p:cond delay="1000"/>
                            </p:stCondLst>
                            <p:childTnLst>
                              <p:par>
                                <p:cTn id="92" presetID="1" presetClass="exit" presetSubtype="0" fill="hold" grpId="1" nodeType="afterEffect">
                                  <p:stCondLst>
                                    <p:cond delay="0"/>
                                  </p:stCondLst>
                                  <p:childTnLst>
                                    <p:set>
                                      <p:cBhvr>
                                        <p:cTn id="93" dur="1" fill="hold">
                                          <p:stCondLst>
                                            <p:cond delay="0"/>
                                          </p:stCondLst>
                                        </p:cTn>
                                        <p:tgtEl>
                                          <p:spTgt spid="35"/>
                                        </p:tgtEl>
                                        <p:attrNameLst>
                                          <p:attrName>style.visibility</p:attrName>
                                        </p:attrNameLst>
                                      </p:cBhvr>
                                      <p:to>
                                        <p:strVal val="hidden"/>
                                      </p:to>
                                    </p:set>
                                  </p:childTnLst>
                                </p:cTn>
                              </p:par>
                              <p:par>
                                <p:cTn id="94" presetID="1" presetClass="entr" presetSubtype="0" fill="hold" grpId="1" nodeType="withEffect">
                                  <p:stCondLst>
                                    <p:cond delay="0"/>
                                  </p:stCondLst>
                                  <p:childTnLst>
                                    <p:set>
                                      <p:cBhvr>
                                        <p:cTn id="95" dur="1" fill="hold">
                                          <p:stCondLst>
                                            <p:cond delay="0"/>
                                          </p:stCondLst>
                                        </p:cTn>
                                        <p:tgtEl>
                                          <p:spTgt spid="36"/>
                                        </p:tgtEl>
                                        <p:attrNameLst>
                                          <p:attrName>style.visibility</p:attrName>
                                        </p:attrNameLst>
                                      </p:cBhvr>
                                      <p:to>
                                        <p:strVal val="visible"/>
                                      </p:to>
                                    </p:set>
                                  </p:childTnLst>
                                </p:cTn>
                              </p:par>
                            </p:childTnLst>
                          </p:cTn>
                        </p:par>
                        <p:par>
                          <p:cTn id="96" fill="hold">
                            <p:stCondLst>
                              <p:cond delay="1000"/>
                            </p:stCondLst>
                            <p:childTnLst>
                              <p:par>
                                <p:cTn id="97" presetID="42" presetClass="path" presetSubtype="0" accel="50000" decel="50000" fill="hold" grpId="0" nodeType="afterEffect">
                                  <p:stCondLst>
                                    <p:cond delay="0"/>
                                  </p:stCondLst>
                                  <p:childTnLst>
                                    <p:animMotion origin="layout" path="M -3.33333E-6 -1.11111E-6 L 0.11042 -0.00069 " pathEditMode="relative" rAng="0" ptsTypes="AA">
                                      <p:cBhvr>
                                        <p:cTn id="98" dur="2000" fill="hold"/>
                                        <p:tgtEl>
                                          <p:spTgt spid="36"/>
                                        </p:tgtEl>
                                        <p:attrNameLst>
                                          <p:attrName>ppt_x</p:attrName>
                                          <p:attrName>ppt_y</p:attrName>
                                        </p:attrNameLst>
                                      </p:cBhvr>
                                      <p:rCtr x="5521" y="-46"/>
                                    </p:animMotion>
                                  </p:childTnLst>
                                </p:cTn>
                              </p:par>
                              <p:par>
                                <p:cTn id="99" presetID="10" presetClass="entr" presetSubtype="0" fill="hold" grpId="0" nodeType="withEffect">
                                  <p:stCondLst>
                                    <p:cond delay="0"/>
                                  </p:stCondLst>
                                  <p:childTnLst>
                                    <p:set>
                                      <p:cBhvr>
                                        <p:cTn id="100" dur="1" fill="hold">
                                          <p:stCondLst>
                                            <p:cond delay="0"/>
                                          </p:stCondLst>
                                        </p:cTn>
                                        <p:tgtEl>
                                          <p:spTgt spid="16"/>
                                        </p:tgtEl>
                                        <p:attrNameLst>
                                          <p:attrName>style.visibility</p:attrName>
                                        </p:attrNameLst>
                                      </p:cBhvr>
                                      <p:to>
                                        <p:strVal val="visible"/>
                                      </p:to>
                                    </p:set>
                                    <p:animEffect transition="in" filter="fade">
                                      <p:cBhvr>
                                        <p:cTn id="101" dur="500"/>
                                        <p:tgtEl>
                                          <p:spTgt spid="16"/>
                                        </p:tgtEl>
                                      </p:cBhvr>
                                    </p:animEffect>
                                  </p:childTnLst>
                                </p:cTn>
                              </p:par>
                              <p:par>
                                <p:cTn id="102" presetID="10" presetClass="entr" presetSubtype="0" fill="hold" nodeType="withEffect">
                                  <p:stCondLst>
                                    <p:cond delay="0"/>
                                  </p:stCondLst>
                                  <p:childTnLst>
                                    <p:set>
                                      <p:cBhvr>
                                        <p:cTn id="103" dur="1" fill="hold">
                                          <p:stCondLst>
                                            <p:cond delay="0"/>
                                          </p:stCondLst>
                                        </p:cTn>
                                        <p:tgtEl>
                                          <p:spTgt spid="2"/>
                                        </p:tgtEl>
                                        <p:attrNameLst>
                                          <p:attrName>style.visibility</p:attrName>
                                        </p:attrNameLst>
                                      </p:cBhvr>
                                      <p:to>
                                        <p:strVal val="visible"/>
                                      </p:to>
                                    </p:set>
                                    <p:animEffect transition="in" filter="fade">
                                      <p:cBhvr>
                                        <p:cTn id="104" dur="500"/>
                                        <p:tgtEl>
                                          <p:spTgt spid="2"/>
                                        </p:tgtEl>
                                      </p:cBhvr>
                                    </p:animEffect>
                                  </p:childTnLst>
                                </p:cTn>
                              </p:par>
                              <p:par>
                                <p:cTn id="105" presetID="10" presetClass="entr" presetSubtype="0" fill="hold" nodeType="withEffect">
                                  <p:stCondLst>
                                    <p:cond delay="0"/>
                                  </p:stCondLst>
                                  <p:childTnLst>
                                    <p:set>
                                      <p:cBhvr>
                                        <p:cTn id="106" dur="1" fill="hold">
                                          <p:stCondLst>
                                            <p:cond delay="0"/>
                                          </p:stCondLst>
                                        </p:cTn>
                                        <p:tgtEl>
                                          <p:spTgt spid="6"/>
                                        </p:tgtEl>
                                        <p:attrNameLst>
                                          <p:attrName>style.visibility</p:attrName>
                                        </p:attrNameLst>
                                      </p:cBhvr>
                                      <p:to>
                                        <p:strVal val="visible"/>
                                      </p:to>
                                    </p:set>
                                    <p:animEffect transition="in" filter="fade">
                                      <p:cBhvr>
                                        <p:cTn id="107" dur="500"/>
                                        <p:tgtEl>
                                          <p:spTgt spid="6"/>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7"/>
                                        </p:tgtEl>
                                        <p:attrNameLst>
                                          <p:attrName>style.visibility</p:attrName>
                                        </p:attrNameLst>
                                      </p:cBhvr>
                                      <p:to>
                                        <p:strVal val="visible"/>
                                      </p:to>
                                    </p:set>
                                    <p:animEffect transition="in" filter="fade">
                                      <p:cBhvr>
                                        <p:cTn id="110" dur="500"/>
                                        <p:tgtEl>
                                          <p:spTgt spid="7"/>
                                        </p:tgtEl>
                                      </p:cBhvr>
                                    </p:animEffect>
                                  </p:childTnLst>
                                </p:cTn>
                              </p:par>
                              <p:par>
                                <p:cTn id="111" presetID="10" presetClass="entr" presetSubtype="0" fill="hold" nodeType="withEffect">
                                  <p:stCondLst>
                                    <p:cond delay="0"/>
                                  </p:stCondLst>
                                  <p:childTnLst>
                                    <p:set>
                                      <p:cBhvr>
                                        <p:cTn id="112" dur="1" fill="hold">
                                          <p:stCondLst>
                                            <p:cond delay="0"/>
                                          </p:stCondLst>
                                        </p:cTn>
                                        <p:tgtEl>
                                          <p:spTgt spid="29"/>
                                        </p:tgtEl>
                                        <p:attrNameLst>
                                          <p:attrName>style.visibility</p:attrName>
                                        </p:attrNameLst>
                                      </p:cBhvr>
                                      <p:to>
                                        <p:strVal val="visible"/>
                                      </p:to>
                                    </p:set>
                                    <p:animEffect transition="in" filter="fade">
                                      <p:cBhvr>
                                        <p:cTn id="113" dur="500"/>
                                        <p:tgtEl>
                                          <p:spTgt spid="29"/>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30"/>
                                        </p:tgtEl>
                                        <p:attrNameLst>
                                          <p:attrName>style.visibility</p:attrName>
                                        </p:attrNameLst>
                                      </p:cBhvr>
                                      <p:to>
                                        <p:strVal val="visible"/>
                                      </p:to>
                                    </p:set>
                                    <p:animEffect transition="in" filter="fade">
                                      <p:cBhvr>
                                        <p:cTn id="116" dur="500"/>
                                        <p:tgtEl>
                                          <p:spTgt spid="30"/>
                                        </p:tgtEl>
                                      </p:cBhvr>
                                    </p:animEffect>
                                  </p:childTnLst>
                                </p:cTn>
                              </p:par>
                              <p:par>
                                <p:cTn id="117" presetID="1" presetClass="entr" presetSubtype="0" fill="hold" nodeType="withEffect">
                                  <p:stCondLst>
                                    <p:cond delay="0"/>
                                  </p:stCondLst>
                                  <p:childTnLst>
                                    <p:set>
                                      <p:cBhvr>
                                        <p:cTn id="118" dur="1" fill="hold">
                                          <p:stCondLst>
                                            <p:cond delay="0"/>
                                          </p:stCondLst>
                                        </p:cTn>
                                        <p:tgtEl>
                                          <p:spTgt spid="32"/>
                                        </p:tgtEl>
                                        <p:attrNameLst>
                                          <p:attrName>style.visibility</p:attrName>
                                        </p:attrNameLst>
                                      </p:cBhvr>
                                      <p:to>
                                        <p:strVal val="visible"/>
                                      </p:to>
                                    </p:set>
                                  </p:childTnLst>
                                </p:cTn>
                              </p:par>
                              <p:par>
                                <p:cTn id="119" presetID="1" presetClass="entr" presetSubtype="0" fill="hold" nodeType="withEffect">
                                  <p:stCondLst>
                                    <p:cond delay="0"/>
                                  </p:stCondLst>
                                  <p:childTnLst>
                                    <p:set>
                                      <p:cBhvr>
                                        <p:cTn id="120" dur="1" fill="hold">
                                          <p:stCondLst>
                                            <p:cond delay="0"/>
                                          </p:stCondLst>
                                        </p:cTn>
                                        <p:tgtEl>
                                          <p:spTgt spid="41"/>
                                        </p:tgtEl>
                                        <p:attrNameLst>
                                          <p:attrName>style.visibility</p:attrName>
                                        </p:attrNameLst>
                                      </p:cBhvr>
                                      <p:to>
                                        <p:strVal val="visible"/>
                                      </p:to>
                                    </p:set>
                                  </p:childTnLst>
                                </p:cTn>
                              </p:par>
                              <p:par>
                                <p:cTn id="121" presetID="1" presetClass="entr" presetSubtype="0" fill="hold" nodeType="withEffect">
                                  <p:stCondLst>
                                    <p:cond delay="0"/>
                                  </p:stCondLst>
                                  <p:childTnLst>
                                    <p:set>
                                      <p:cBhvr>
                                        <p:cTn id="122" dur="1" fill="hold">
                                          <p:stCondLst>
                                            <p:cond delay="0"/>
                                          </p:stCondLst>
                                        </p:cTn>
                                        <p:tgtEl>
                                          <p:spTgt spid="42"/>
                                        </p:tgtEl>
                                        <p:attrNameLst>
                                          <p:attrName>style.visibility</p:attrName>
                                        </p:attrNameLst>
                                      </p:cBhvr>
                                      <p:to>
                                        <p:strVal val="visible"/>
                                      </p:to>
                                    </p:set>
                                  </p:childTnLst>
                                </p:cTn>
                              </p:par>
                              <p:par>
                                <p:cTn id="123" presetID="1" presetClass="entr" presetSubtype="0" fill="hold" nodeType="withEffect">
                                  <p:stCondLst>
                                    <p:cond delay="0"/>
                                  </p:stCondLst>
                                  <p:childTnLst>
                                    <p:set>
                                      <p:cBhvr>
                                        <p:cTn id="124"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3" grpId="1" animBg="1"/>
      <p:bldP spid="33" grpId="2" animBg="1"/>
      <p:bldP spid="34" grpId="0" animBg="1"/>
      <p:bldP spid="34" grpId="1" animBg="1"/>
      <p:bldP spid="34" grpId="2" animBg="1"/>
      <p:bldP spid="35" grpId="0" animBg="1"/>
      <p:bldP spid="35" grpId="1" animBg="1"/>
      <p:bldP spid="35" grpId="2" animBg="1"/>
      <p:bldP spid="36" grpId="0" animBg="1"/>
      <p:bldP spid="36" grpId="1" animBg="1"/>
      <p:bldP spid="7" grpId="0"/>
      <p:bldP spid="30"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p:cNvGraphicFramePr>
            <a:graphicFrameLocks noChangeAspect="1"/>
          </p:cNvGraphicFramePr>
          <p:nvPr>
            <p:extLst>
              <p:ext uri="{D42A27DB-BD31-4B8C-83A1-F6EECF244321}">
                <p14:modId xmlns:p14="http://schemas.microsoft.com/office/powerpoint/2010/main" val="4269269193"/>
              </p:ext>
            </p:extLst>
          </p:nvPr>
        </p:nvGraphicFramePr>
        <p:xfrm>
          <a:off x="2041590" y="6130926"/>
          <a:ext cx="3973512" cy="695325"/>
        </p:xfrm>
        <a:graphic>
          <a:graphicData uri="http://schemas.openxmlformats.org/presentationml/2006/ole">
            <mc:AlternateContent xmlns:mc="http://schemas.openxmlformats.org/markup-compatibility/2006">
              <mc:Choice xmlns:v="urn:schemas-microsoft-com:vml" Requires="v">
                <p:oleObj name="Equazione" r:id="rId2" imgW="2616120" imgH="457200" progId="Equation.3">
                  <p:embed/>
                </p:oleObj>
              </mc:Choice>
              <mc:Fallback>
                <p:oleObj name="Equazione" r:id="rId2" imgW="2616120" imgH="457200" progId="Equation.3">
                  <p:embed/>
                  <p:pic>
                    <p:nvPicPr>
                      <p:cNvPr id="0" name="Oggetto 3"/>
                      <p:cNvPicPr>
                        <a:picLocks noChangeAspect="1" noChangeArrowheads="1"/>
                      </p:cNvPicPr>
                      <p:nvPr/>
                    </p:nvPicPr>
                    <p:blipFill>
                      <a:blip r:embed="rId3"/>
                      <a:srcRect/>
                      <a:stretch>
                        <a:fillRect/>
                      </a:stretch>
                    </p:blipFill>
                    <p:spPr bwMode="auto">
                      <a:xfrm>
                        <a:off x="2041590" y="6130926"/>
                        <a:ext cx="3973512"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6" name="Connettore 2 55"/>
          <p:cNvCxnSpPr>
            <a:endCxn id="57" idx="2"/>
          </p:cNvCxnSpPr>
          <p:nvPr/>
        </p:nvCxnSpPr>
        <p:spPr>
          <a:xfrm>
            <a:off x="3992624" y="2070870"/>
            <a:ext cx="4542513"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3" name="Rectangle 35"/>
          <p:cNvSpPr>
            <a:spLocks noChangeArrowheads="1"/>
          </p:cNvSpPr>
          <p:nvPr/>
        </p:nvSpPr>
        <p:spPr bwMode="auto">
          <a:xfrm>
            <a:off x="2818895" y="-48038"/>
            <a:ext cx="6746532" cy="561975"/>
          </a:xfrm>
          <a:prstGeom prst="rect">
            <a:avLst/>
          </a:prstGeom>
          <a:noFill/>
          <a:ln w="9525">
            <a:noFill/>
            <a:miter lim="800000"/>
            <a:headEnd/>
            <a:tailEnd/>
          </a:ln>
          <a:effectLst/>
        </p:spPr>
        <p:txBody>
          <a:bodyPr anchor="ctr"/>
          <a:lstStyle/>
          <a:p>
            <a:pPr marL="1117600" indent="-1117600"/>
            <a:r>
              <a:rPr lang="en-US" altLang="en-US" sz="3600" b="1" dirty="0"/>
              <a:t>DC ACCELERATION: ENERGY GAIN</a:t>
            </a:r>
          </a:p>
        </p:txBody>
      </p:sp>
      <p:graphicFrame>
        <p:nvGraphicFramePr>
          <p:cNvPr id="4" name="Oggetto 3"/>
          <p:cNvGraphicFramePr>
            <a:graphicFrameLocks noChangeAspect="1"/>
          </p:cNvGraphicFramePr>
          <p:nvPr>
            <p:extLst>
              <p:ext uri="{D42A27DB-BD31-4B8C-83A1-F6EECF244321}">
                <p14:modId xmlns:p14="http://schemas.microsoft.com/office/powerpoint/2010/main" val="2998893207"/>
              </p:ext>
            </p:extLst>
          </p:nvPr>
        </p:nvGraphicFramePr>
        <p:xfrm>
          <a:off x="1462152" y="4814888"/>
          <a:ext cx="5670550" cy="658812"/>
        </p:xfrm>
        <a:graphic>
          <a:graphicData uri="http://schemas.openxmlformats.org/presentationml/2006/ole">
            <mc:AlternateContent xmlns:mc="http://schemas.openxmlformats.org/markup-compatibility/2006">
              <mc:Choice xmlns:v="urn:schemas-microsoft-com:vml" Requires="v">
                <p:oleObj name="Equazione" r:id="rId4" imgW="3733560" imgH="431640" progId="Equation.3">
                  <p:embed/>
                </p:oleObj>
              </mc:Choice>
              <mc:Fallback>
                <p:oleObj name="Equazione" r:id="rId4" imgW="3733560" imgH="431640" progId="Equation.3">
                  <p:embed/>
                  <p:pic>
                    <p:nvPicPr>
                      <p:cNvPr id="0" name="Object 32"/>
                      <p:cNvPicPr>
                        <a:picLocks noChangeAspect="1" noChangeArrowheads="1"/>
                      </p:cNvPicPr>
                      <p:nvPr/>
                    </p:nvPicPr>
                    <p:blipFill>
                      <a:blip r:embed="rId5"/>
                      <a:srcRect/>
                      <a:stretch>
                        <a:fillRect/>
                      </a:stretch>
                    </p:blipFill>
                    <p:spPr bwMode="auto">
                      <a:xfrm>
                        <a:off x="1462152" y="4814888"/>
                        <a:ext cx="5670550" cy="658812"/>
                      </a:xfrm>
                      <a:prstGeom prst="rect">
                        <a:avLst/>
                      </a:prstGeom>
                      <a:noFill/>
                      <a:ln>
                        <a:noFill/>
                      </a:ln>
                    </p:spPr>
                  </p:pic>
                </p:oleObj>
              </mc:Fallback>
            </mc:AlternateContent>
          </a:graphicData>
        </a:graphic>
      </p:graphicFrame>
      <p:graphicFrame>
        <p:nvGraphicFramePr>
          <p:cNvPr id="5" name="Oggetto 4"/>
          <p:cNvGraphicFramePr>
            <a:graphicFrameLocks noChangeAspect="1"/>
          </p:cNvGraphicFramePr>
          <p:nvPr>
            <p:extLst>
              <p:ext uri="{D42A27DB-BD31-4B8C-83A1-F6EECF244321}">
                <p14:modId xmlns:p14="http://schemas.microsoft.com/office/powerpoint/2010/main" val="1236121738"/>
              </p:ext>
            </p:extLst>
          </p:nvPr>
        </p:nvGraphicFramePr>
        <p:xfrm>
          <a:off x="128124" y="4000555"/>
          <a:ext cx="6097552" cy="586609"/>
        </p:xfrm>
        <a:graphic>
          <a:graphicData uri="http://schemas.openxmlformats.org/presentationml/2006/ole">
            <mc:AlternateContent xmlns:mc="http://schemas.openxmlformats.org/markup-compatibility/2006">
              <mc:Choice xmlns:v="urn:schemas-microsoft-com:vml" Requires="v">
                <p:oleObj name="Equazione" r:id="rId6" imgW="4140000" imgH="419040" progId="Equation.3">
                  <p:embed/>
                </p:oleObj>
              </mc:Choice>
              <mc:Fallback>
                <p:oleObj name="Equazione" r:id="rId6" imgW="4140000" imgH="419040" progId="Equation.3">
                  <p:embed/>
                  <p:pic>
                    <p:nvPicPr>
                      <p:cNvPr id="0" name="Oggetto 11"/>
                      <p:cNvPicPr>
                        <a:picLocks noChangeAspect="1" noChangeArrowheads="1"/>
                      </p:cNvPicPr>
                      <p:nvPr/>
                    </p:nvPicPr>
                    <p:blipFill>
                      <a:blip r:embed="rId7"/>
                      <a:srcRect/>
                      <a:stretch>
                        <a:fillRect/>
                      </a:stretch>
                    </p:blipFill>
                    <p:spPr bwMode="auto">
                      <a:xfrm>
                        <a:off x="128124" y="4000555"/>
                        <a:ext cx="6097552" cy="586609"/>
                      </a:xfrm>
                      <a:prstGeom prst="rect">
                        <a:avLst/>
                      </a:prstGeom>
                      <a:noFill/>
                      <a:ln>
                        <a:noFill/>
                      </a:ln>
                    </p:spPr>
                  </p:pic>
                </p:oleObj>
              </mc:Fallback>
            </mc:AlternateContent>
          </a:graphicData>
        </a:graphic>
      </p:graphicFrame>
      <p:sp>
        <p:nvSpPr>
          <p:cNvPr id="19" name="CasellaDiTesto 18"/>
          <p:cNvSpPr txBox="1"/>
          <p:nvPr/>
        </p:nvSpPr>
        <p:spPr>
          <a:xfrm>
            <a:off x="0" y="546026"/>
            <a:ext cx="4572983" cy="307777"/>
          </a:xfrm>
          <a:prstGeom prst="rect">
            <a:avLst/>
          </a:prstGeom>
          <a:noFill/>
        </p:spPr>
        <p:txBody>
          <a:bodyPr wrap="square" rtlCol="0">
            <a:spAutoFit/>
          </a:bodyPr>
          <a:lstStyle/>
          <a:p>
            <a:pPr algn="just"/>
            <a:r>
              <a:rPr lang="en-US" sz="1400" dirty="0"/>
              <a:t>We consider the acceleration between two electrodes in DC.</a:t>
            </a:r>
          </a:p>
        </p:txBody>
      </p:sp>
      <p:sp>
        <p:nvSpPr>
          <p:cNvPr id="49" name="Rectangle 7"/>
          <p:cNvSpPr>
            <a:spLocks noChangeArrowheads="1"/>
          </p:cNvSpPr>
          <p:nvPr/>
        </p:nvSpPr>
        <p:spPr bwMode="auto">
          <a:xfrm>
            <a:off x="5453939" y="1350475"/>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5530212" y="2000284"/>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3440373" y="1590583"/>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1" name="Rettangolo 50"/>
          <p:cNvSpPr/>
          <p:nvPr/>
        </p:nvSpPr>
        <p:spPr>
          <a:xfrm>
            <a:off x="3953187" y="4821086"/>
            <a:ext cx="975841" cy="6454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2" name="Rettangolo 51"/>
          <p:cNvSpPr/>
          <p:nvPr/>
        </p:nvSpPr>
        <p:spPr>
          <a:xfrm>
            <a:off x="7884824" y="5648992"/>
            <a:ext cx="3131451" cy="338554"/>
          </a:xfrm>
          <a:prstGeom prst="rect">
            <a:avLst/>
          </a:prstGeom>
        </p:spPr>
        <p:txBody>
          <a:bodyPr wrap="square">
            <a:spAutoFit/>
          </a:bodyPr>
          <a:lstStyle/>
          <a:p>
            <a:r>
              <a:rPr lang="en-GB" sz="1600" dirty="0">
                <a:solidFill>
                  <a:srgbClr val="FF0000"/>
                </a:solidFill>
              </a:rPr>
              <a:t>rate of energy gain per unit length</a:t>
            </a:r>
            <a:endParaRPr lang="en-US" sz="1600" dirty="0">
              <a:solidFill>
                <a:srgbClr val="FF0000"/>
              </a:solidFill>
            </a:endParaRPr>
          </a:p>
        </p:txBody>
      </p:sp>
      <p:cxnSp>
        <p:nvCxnSpPr>
          <p:cNvPr id="54" name="Connettore 2 53"/>
          <p:cNvCxnSpPr>
            <a:stCxn id="51" idx="2"/>
            <a:endCxn id="52" idx="1"/>
          </p:cNvCxnSpPr>
          <p:nvPr/>
        </p:nvCxnSpPr>
        <p:spPr>
          <a:xfrm>
            <a:off x="4441108" y="5466545"/>
            <a:ext cx="3443716" cy="351724"/>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7" name="CasellaDiTesto 56"/>
          <p:cNvSpPr txBox="1"/>
          <p:nvPr/>
        </p:nvSpPr>
        <p:spPr>
          <a:xfrm>
            <a:off x="7302683" y="1732316"/>
            <a:ext cx="2464906" cy="338554"/>
          </a:xfrm>
          <a:prstGeom prst="rect">
            <a:avLst/>
          </a:prstGeom>
          <a:noFill/>
        </p:spPr>
        <p:txBody>
          <a:bodyPr wrap="none" rtlCol="0">
            <a:spAutoFit/>
          </a:bodyPr>
          <a:lstStyle/>
          <a:p>
            <a:r>
              <a:rPr lang="en-US" sz="1600" dirty="0"/>
              <a:t>z (direction of acceleration)</a:t>
            </a:r>
          </a:p>
        </p:txBody>
      </p:sp>
      <p:sp>
        <p:nvSpPr>
          <p:cNvPr id="58" name="Rettangolo 57"/>
          <p:cNvSpPr/>
          <p:nvPr/>
        </p:nvSpPr>
        <p:spPr>
          <a:xfrm>
            <a:off x="4953769" y="6076416"/>
            <a:ext cx="1059391" cy="645459"/>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noFill/>
            </a:endParaRPr>
          </a:p>
        </p:txBody>
      </p:sp>
      <p:sp>
        <p:nvSpPr>
          <p:cNvPr id="59" name="Rettangolo 58"/>
          <p:cNvSpPr/>
          <p:nvPr/>
        </p:nvSpPr>
        <p:spPr>
          <a:xfrm>
            <a:off x="8689817" y="6085356"/>
            <a:ext cx="2341541" cy="584775"/>
          </a:xfrm>
          <a:prstGeom prst="rect">
            <a:avLst/>
          </a:prstGeom>
        </p:spPr>
        <p:txBody>
          <a:bodyPr wrap="square">
            <a:spAutoFit/>
          </a:bodyPr>
          <a:lstStyle/>
          <a:p>
            <a:r>
              <a:rPr lang="en-GB" sz="1600" dirty="0">
                <a:solidFill>
                  <a:srgbClr val="FF0000"/>
                </a:solidFill>
              </a:rPr>
              <a:t>energy gain per electrode pair</a:t>
            </a:r>
            <a:endParaRPr lang="en-US" sz="1600" dirty="0">
              <a:solidFill>
                <a:srgbClr val="FF0000"/>
              </a:solidFill>
            </a:endParaRPr>
          </a:p>
        </p:txBody>
      </p:sp>
      <p:cxnSp>
        <p:nvCxnSpPr>
          <p:cNvPr id="60" name="Connettore 2 59"/>
          <p:cNvCxnSpPr>
            <a:stCxn id="58" idx="3"/>
            <a:endCxn id="59" idx="1"/>
          </p:cNvCxnSpPr>
          <p:nvPr/>
        </p:nvCxnSpPr>
        <p:spPr>
          <a:xfrm flipV="1">
            <a:off x="6013160" y="6377744"/>
            <a:ext cx="2676657" cy="2140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Connettore 1 6"/>
          <p:cNvCxnSpPr/>
          <p:nvPr/>
        </p:nvCxnSpPr>
        <p:spPr>
          <a:xfrm flipV="1">
            <a:off x="4738400"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6561352"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4738398"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Connettore 1 10"/>
          <p:cNvCxnSpPr/>
          <p:nvPr/>
        </p:nvCxnSpPr>
        <p:spPr>
          <a:xfrm flipH="1">
            <a:off x="7215053" y="1139623"/>
            <a:ext cx="311138"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6561352"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a:off x="7365238" y="973727"/>
            <a:ext cx="0" cy="1658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Connettore 1 62"/>
          <p:cNvCxnSpPr/>
          <p:nvPr/>
        </p:nvCxnSpPr>
        <p:spPr>
          <a:xfrm flipH="1">
            <a:off x="7302683" y="1243838"/>
            <a:ext cx="1299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H="1">
            <a:off x="7360954" y="1240448"/>
            <a:ext cx="4284" cy="14122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4231433"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6058016"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29"/>
          <p:cNvSpPr>
            <a:spLocks noChangeArrowheads="1"/>
          </p:cNvSpPr>
          <p:nvPr/>
        </p:nvSpPr>
        <p:spPr bwMode="auto">
          <a:xfrm>
            <a:off x="7476451" y="1004315"/>
            <a:ext cx="458780" cy="369332"/>
          </a:xfrm>
          <a:prstGeom prst="rect">
            <a:avLst/>
          </a:prstGeom>
          <a:noFill/>
          <a:ln w="28575">
            <a:noFill/>
            <a:miter lim="800000"/>
            <a:headEnd/>
            <a:tailEnd/>
          </a:ln>
        </p:spPr>
        <p:txBody>
          <a:bodyPr wrap="none">
            <a:prstTxWarp prst="textNoShape">
              <a:avLst/>
            </a:prstTxWarp>
            <a:spAutoFit/>
          </a:bodyPr>
          <a:lstStyle/>
          <a:p>
            <a:r>
              <a:rPr lang="en-US" dirty="0">
                <a:latin typeface="Symbol" pitchFamily="-110" charset="2"/>
              </a:rPr>
              <a:t>D</a:t>
            </a:r>
            <a:r>
              <a:rPr lang="en-US" sz="1600" dirty="0">
                <a:latin typeface="Comic Sans MS" pitchFamily="-110" charset="0"/>
              </a:rPr>
              <a:t>V</a:t>
            </a:r>
            <a:endParaRPr sz="1600" noProof="1">
              <a:latin typeface="Comic Sans MS" pitchFamily="-110" charset="0"/>
            </a:endParaRPr>
          </a:p>
        </p:txBody>
      </p:sp>
      <p:sp>
        <p:nvSpPr>
          <p:cNvPr id="80" name="Esplosione 1 79"/>
          <p:cNvSpPr/>
          <p:nvPr/>
        </p:nvSpPr>
        <p:spPr>
          <a:xfrm>
            <a:off x="3719204"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CasellaDiTesto 5"/>
          <p:cNvSpPr txBox="1"/>
          <p:nvPr/>
        </p:nvSpPr>
        <p:spPr>
          <a:xfrm>
            <a:off x="7360954" y="774955"/>
            <a:ext cx="300082" cy="369332"/>
          </a:xfrm>
          <a:prstGeom prst="rect">
            <a:avLst/>
          </a:prstGeom>
          <a:noFill/>
        </p:spPr>
        <p:txBody>
          <a:bodyPr wrap="none" rtlCol="0">
            <a:spAutoFit/>
          </a:bodyPr>
          <a:lstStyle/>
          <a:p>
            <a:r>
              <a:rPr lang="en-US" dirty="0"/>
              <a:t>+</a:t>
            </a:r>
          </a:p>
        </p:txBody>
      </p:sp>
      <p:sp>
        <p:nvSpPr>
          <p:cNvPr id="41" name="CasellaDiTesto 40"/>
          <p:cNvSpPr txBox="1"/>
          <p:nvPr/>
        </p:nvSpPr>
        <p:spPr>
          <a:xfrm>
            <a:off x="7384220" y="1208753"/>
            <a:ext cx="255198" cy="369332"/>
          </a:xfrm>
          <a:prstGeom prst="rect">
            <a:avLst/>
          </a:prstGeom>
          <a:noFill/>
        </p:spPr>
        <p:txBody>
          <a:bodyPr wrap="none" rtlCol="0">
            <a:spAutoFit/>
          </a:bodyPr>
          <a:lstStyle/>
          <a:p>
            <a:r>
              <a:rPr lang="en-US" dirty="0"/>
              <a:t>-</a:t>
            </a:r>
          </a:p>
        </p:txBody>
      </p:sp>
      <p:cxnSp>
        <p:nvCxnSpPr>
          <p:cNvPr id="12" name="Connettore 2 11"/>
          <p:cNvCxnSpPr/>
          <p:nvPr/>
        </p:nvCxnSpPr>
        <p:spPr>
          <a:xfrm>
            <a:off x="5238561"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5232364"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p:nvPr/>
        </p:nvCxnSpPr>
        <p:spPr>
          <a:xfrm>
            <a:off x="4083766"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7360954" y="3426650"/>
            <a:ext cx="266420" cy="338554"/>
          </a:xfrm>
          <a:prstGeom prst="rect">
            <a:avLst/>
          </a:prstGeom>
          <a:noFill/>
        </p:spPr>
        <p:txBody>
          <a:bodyPr wrap="none" rtlCol="0">
            <a:spAutoFit/>
          </a:bodyPr>
          <a:lstStyle/>
          <a:p>
            <a:r>
              <a:rPr lang="en-US" sz="1600" dirty="0"/>
              <a:t>z</a:t>
            </a:r>
          </a:p>
        </p:txBody>
      </p:sp>
      <p:cxnSp>
        <p:nvCxnSpPr>
          <p:cNvPr id="25" name="Connettore 2 24"/>
          <p:cNvCxnSpPr/>
          <p:nvPr/>
        </p:nvCxnSpPr>
        <p:spPr>
          <a:xfrm flipV="1">
            <a:off x="4083765"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4" name="Rectangle 7"/>
          <p:cNvSpPr>
            <a:spLocks noChangeArrowheads="1"/>
          </p:cNvSpPr>
          <p:nvPr/>
        </p:nvSpPr>
        <p:spPr bwMode="auto">
          <a:xfrm>
            <a:off x="3737580" y="2561912"/>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cxnSp>
        <p:nvCxnSpPr>
          <p:cNvPr id="30" name="Connettore 1 29"/>
          <p:cNvCxnSpPr/>
          <p:nvPr/>
        </p:nvCxnSpPr>
        <p:spPr>
          <a:xfrm>
            <a:off x="5091968" y="2605775"/>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6222598" y="2605775"/>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5091968" y="2775148"/>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5387383" y="2424883"/>
            <a:ext cx="521810" cy="369332"/>
          </a:xfrm>
          <a:prstGeom prst="rect">
            <a:avLst/>
          </a:prstGeom>
          <a:noFill/>
        </p:spPr>
        <p:txBody>
          <a:bodyPr wrap="none" rtlCol="0">
            <a:spAutoFit/>
          </a:bodyPr>
          <a:lstStyle/>
          <a:p>
            <a:r>
              <a:rPr lang="en-US" dirty="0"/>
              <a:t>gap</a:t>
            </a:r>
          </a:p>
        </p:txBody>
      </p:sp>
      <p:sp>
        <p:nvSpPr>
          <p:cNvPr id="96" name="Figura a mano libera 95"/>
          <p:cNvSpPr/>
          <p:nvPr/>
        </p:nvSpPr>
        <p:spPr>
          <a:xfrm>
            <a:off x="5074039"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7" name="Connettore 2 106"/>
          <p:cNvCxnSpPr/>
          <p:nvPr/>
        </p:nvCxnSpPr>
        <p:spPr>
          <a:xfrm flipV="1">
            <a:off x="9109632" y="3666894"/>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8" name="CasellaDiTesto 107"/>
          <p:cNvSpPr txBox="1"/>
          <p:nvPr/>
        </p:nvSpPr>
        <p:spPr>
          <a:xfrm>
            <a:off x="11048902" y="3238719"/>
            <a:ext cx="253596" cy="338554"/>
          </a:xfrm>
          <a:prstGeom prst="rect">
            <a:avLst/>
          </a:prstGeom>
          <a:noFill/>
        </p:spPr>
        <p:txBody>
          <a:bodyPr wrap="none" rtlCol="0">
            <a:spAutoFit/>
          </a:bodyPr>
          <a:lstStyle/>
          <a:p>
            <a:r>
              <a:rPr lang="en-US" sz="1600" dirty="0"/>
              <a:t>t</a:t>
            </a:r>
          </a:p>
        </p:txBody>
      </p:sp>
      <p:cxnSp>
        <p:nvCxnSpPr>
          <p:cNvPr id="109" name="Connettore 2 108"/>
          <p:cNvCxnSpPr/>
          <p:nvPr/>
        </p:nvCxnSpPr>
        <p:spPr>
          <a:xfrm flipV="1">
            <a:off x="9109632" y="246682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0" name="Rectangle 7"/>
          <p:cNvSpPr>
            <a:spLocks noChangeArrowheads="1"/>
          </p:cNvSpPr>
          <p:nvPr/>
        </p:nvSpPr>
        <p:spPr bwMode="auto">
          <a:xfrm>
            <a:off x="8675510" y="2364351"/>
            <a:ext cx="510087"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E</a:t>
            </a:r>
            <a:endParaRPr sz="1600" noProof="1">
              <a:latin typeface="Calibri" pitchFamily="34" charset="0"/>
            </a:endParaRPr>
          </a:p>
        </p:txBody>
      </p:sp>
      <p:cxnSp>
        <p:nvCxnSpPr>
          <p:cNvPr id="113" name="Connettore 1 112"/>
          <p:cNvCxnSpPr/>
          <p:nvPr/>
        </p:nvCxnSpPr>
        <p:spPr>
          <a:xfrm>
            <a:off x="9109633" y="3066876"/>
            <a:ext cx="1898503" cy="0"/>
          </a:xfrm>
          <a:prstGeom prst="line">
            <a:avLst/>
          </a:prstGeom>
          <a:ln w="28575"/>
        </p:spPr>
        <p:style>
          <a:lnRef idx="1">
            <a:schemeClr val="accent1"/>
          </a:lnRef>
          <a:fillRef idx="0">
            <a:schemeClr val="accent1"/>
          </a:fillRef>
          <a:effectRef idx="0">
            <a:schemeClr val="accent1"/>
          </a:effectRef>
          <a:fontRef idx="minor">
            <a:schemeClr val="tx1"/>
          </a:fontRef>
        </p:style>
      </p:cxnSp>
      <p:grpSp>
        <p:nvGrpSpPr>
          <p:cNvPr id="138" name="Gruppo 137"/>
          <p:cNvGrpSpPr/>
          <p:nvPr/>
        </p:nvGrpSpPr>
        <p:grpSpPr>
          <a:xfrm>
            <a:off x="9095145" y="3637248"/>
            <a:ext cx="1912991" cy="60211"/>
            <a:chOff x="6389799" y="3735527"/>
            <a:chExt cx="1912991" cy="60211"/>
          </a:xfrm>
        </p:grpSpPr>
        <p:sp>
          <p:nvSpPr>
            <p:cNvPr id="114"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5"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6"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7"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8"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9"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0"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1"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2"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3"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4"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6"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7"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8"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9"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0"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1"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2"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3"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8" name="Rettangolo 7"/>
          <p:cNvSpPr/>
          <p:nvPr/>
        </p:nvSpPr>
        <p:spPr>
          <a:xfrm>
            <a:off x="7513716" y="4959148"/>
            <a:ext cx="878767" cy="369332"/>
          </a:xfrm>
          <a:prstGeom prst="rect">
            <a:avLst/>
          </a:prstGeom>
        </p:spPr>
        <p:txBody>
          <a:bodyPr wrap="none">
            <a:spAutoFit/>
          </a:bodyPr>
          <a:lstStyle/>
          <a:p>
            <a:r>
              <a:rPr lang="en-US" i="1" dirty="0"/>
              <a:t>W=E-E</a:t>
            </a:r>
            <a:r>
              <a:rPr lang="en-US" i="1" baseline="-25000" dirty="0"/>
              <a:t>0</a:t>
            </a:r>
          </a:p>
        </p:txBody>
      </p:sp>
      <p:sp>
        <p:nvSpPr>
          <p:cNvPr id="10" name="CasellaDiTesto 9"/>
          <p:cNvSpPr txBox="1"/>
          <p:nvPr/>
        </p:nvSpPr>
        <p:spPr>
          <a:xfrm>
            <a:off x="114971" y="3577958"/>
            <a:ext cx="1857007" cy="523220"/>
          </a:xfrm>
          <a:prstGeom prst="rect">
            <a:avLst/>
          </a:prstGeom>
          <a:noFill/>
        </p:spPr>
        <p:txBody>
          <a:bodyPr wrap="square" rtlCol="0">
            <a:spAutoFit/>
          </a:bodyPr>
          <a:lstStyle/>
          <a:p>
            <a:r>
              <a:rPr lang="it-IT" sz="1400" dirty="0"/>
              <a:t>Energy-</a:t>
            </a:r>
            <a:r>
              <a:rPr lang="it-IT" sz="1400" dirty="0" err="1"/>
              <a:t>momentum</a:t>
            </a:r>
            <a:r>
              <a:rPr lang="it-IT" sz="1400" dirty="0"/>
              <a:t> relation</a:t>
            </a:r>
          </a:p>
        </p:txBody>
      </p:sp>
      <p:sp>
        <p:nvSpPr>
          <p:cNvPr id="70" name="CasellaDiTesto 69"/>
          <p:cNvSpPr txBox="1"/>
          <p:nvPr/>
        </p:nvSpPr>
        <p:spPr>
          <a:xfrm>
            <a:off x="151690" y="4959149"/>
            <a:ext cx="1222929" cy="307777"/>
          </a:xfrm>
          <a:prstGeom prst="rect">
            <a:avLst/>
          </a:prstGeom>
          <a:noFill/>
        </p:spPr>
        <p:txBody>
          <a:bodyPr wrap="square" rtlCol="0">
            <a:spAutoFit/>
          </a:bodyPr>
          <a:lstStyle/>
          <a:p>
            <a:r>
              <a:rPr lang="it-IT" sz="1400" dirty="0" err="1"/>
              <a:t>Lorentz</a:t>
            </a:r>
            <a:r>
              <a:rPr lang="it-IT" sz="1400" dirty="0"/>
              <a:t> force</a:t>
            </a:r>
          </a:p>
        </p:txBody>
      </p:sp>
    </p:spTree>
    <p:extLst>
      <p:ext uri="{BB962C8B-B14F-4D97-AF65-F5344CB8AC3E}">
        <p14:creationId xmlns:p14="http://schemas.microsoft.com/office/powerpoint/2010/main" val="3895121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70"/>
                                        </p:tgtEl>
                                        <p:attrNameLst>
                                          <p:attrName>style.visibility</p:attrName>
                                        </p:attrNameLst>
                                      </p:cBhvr>
                                      <p:to>
                                        <p:strVal val="visible"/>
                                      </p:to>
                                    </p:set>
                                    <p:animEffect transition="in" filter="fade">
                                      <p:cBhvr>
                                        <p:cTn id="13" dur="500"/>
                                        <p:tgtEl>
                                          <p:spTgt spid="7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1"/>
                                        </p:tgtEl>
                                        <p:attrNameLst>
                                          <p:attrName>style.visibility</p:attrName>
                                        </p:attrNameLst>
                                      </p:cBhvr>
                                      <p:to>
                                        <p:strVal val="visible"/>
                                      </p:to>
                                    </p:set>
                                    <p:animEffect transition="in" filter="fade">
                                      <p:cBhvr>
                                        <p:cTn id="18" dur="500"/>
                                        <p:tgtEl>
                                          <p:spTgt spid="51"/>
                                        </p:tgtEl>
                                      </p:cBhvr>
                                    </p:animEffect>
                                  </p:childTnLst>
                                </p:cTn>
                              </p:par>
                              <p:par>
                                <p:cTn id="19" presetID="10"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fade">
                                      <p:cBhvr>
                                        <p:cTn id="24" dur="500"/>
                                        <p:tgtEl>
                                          <p:spTgt spid="5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fade">
                                      <p:cBhvr>
                                        <p:cTn id="29" dur="500"/>
                                        <p:tgtEl>
                                          <p:spTgt spid="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8"/>
                                        </p:tgtEl>
                                        <p:attrNameLst>
                                          <p:attrName>style.visibility</p:attrName>
                                        </p:attrNameLst>
                                      </p:cBhvr>
                                      <p:to>
                                        <p:strVal val="visible"/>
                                      </p:to>
                                    </p:set>
                                    <p:animEffect transition="in" filter="fade">
                                      <p:cBhvr>
                                        <p:cTn id="34" dur="500"/>
                                        <p:tgtEl>
                                          <p:spTgt spid="58"/>
                                        </p:tgtEl>
                                      </p:cBhvr>
                                    </p:animEffect>
                                  </p:childTnLst>
                                </p:cTn>
                              </p:par>
                              <p:par>
                                <p:cTn id="35" presetID="10" presetClass="entr" presetSubtype="0" fill="hold" nodeType="with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500"/>
                                        <p:tgtEl>
                                          <p:spTgt spid="6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9"/>
                                        </p:tgtEl>
                                        <p:attrNameLst>
                                          <p:attrName>style.visibility</p:attrName>
                                        </p:attrNameLst>
                                      </p:cBhvr>
                                      <p:to>
                                        <p:strVal val="visible"/>
                                      </p:to>
                                    </p:set>
                                    <p:animEffect transition="in" filter="fade">
                                      <p:cBhvr>
                                        <p:cTn id="40" dur="500"/>
                                        <p:tgtEl>
                                          <p:spTgt spid="5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107"/>
                                        </p:tgtEl>
                                        <p:attrNameLst>
                                          <p:attrName>style.visibility</p:attrName>
                                        </p:attrNameLst>
                                      </p:cBhvr>
                                      <p:to>
                                        <p:strVal val="visible"/>
                                      </p:to>
                                    </p:set>
                                    <p:animEffect transition="in" filter="fade">
                                      <p:cBhvr>
                                        <p:cTn id="45" dur="500"/>
                                        <p:tgtEl>
                                          <p:spTgt spid="10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08"/>
                                        </p:tgtEl>
                                        <p:attrNameLst>
                                          <p:attrName>style.visibility</p:attrName>
                                        </p:attrNameLst>
                                      </p:cBhvr>
                                      <p:to>
                                        <p:strVal val="visible"/>
                                      </p:to>
                                    </p:set>
                                    <p:animEffect transition="in" filter="fade">
                                      <p:cBhvr>
                                        <p:cTn id="48" dur="500"/>
                                        <p:tgtEl>
                                          <p:spTgt spid="108"/>
                                        </p:tgtEl>
                                      </p:cBhvr>
                                    </p:animEffect>
                                  </p:childTnLst>
                                </p:cTn>
                              </p:par>
                              <p:par>
                                <p:cTn id="49" presetID="10" presetClass="entr" presetSubtype="0" fill="hold" nodeType="withEffect">
                                  <p:stCondLst>
                                    <p:cond delay="0"/>
                                  </p:stCondLst>
                                  <p:childTnLst>
                                    <p:set>
                                      <p:cBhvr>
                                        <p:cTn id="50" dur="1" fill="hold">
                                          <p:stCondLst>
                                            <p:cond delay="0"/>
                                          </p:stCondLst>
                                        </p:cTn>
                                        <p:tgtEl>
                                          <p:spTgt spid="109"/>
                                        </p:tgtEl>
                                        <p:attrNameLst>
                                          <p:attrName>style.visibility</p:attrName>
                                        </p:attrNameLst>
                                      </p:cBhvr>
                                      <p:to>
                                        <p:strVal val="visible"/>
                                      </p:to>
                                    </p:set>
                                    <p:animEffect transition="in" filter="fade">
                                      <p:cBhvr>
                                        <p:cTn id="51" dur="500"/>
                                        <p:tgtEl>
                                          <p:spTgt spid="109"/>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10"/>
                                        </p:tgtEl>
                                        <p:attrNameLst>
                                          <p:attrName>style.visibility</p:attrName>
                                        </p:attrNameLst>
                                      </p:cBhvr>
                                      <p:to>
                                        <p:strVal val="visible"/>
                                      </p:to>
                                    </p:set>
                                    <p:animEffect transition="in" filter="fade">
                                      <p:cBhvr>
                                        <p:cTn id="54" dur="500"/>
                                        <p:tgtEl>
                                          <p:spTgt spid="110"/>
                                        </p:tgtEl>
                                      </p:cBhvr>
                                    </p:animEffect>
                                  </p:childTnLst>
                                </p:cTn>
                              </p:par>
                              <p:par>
                                <p:cTn id="55" presetID="10" presetClass="entr" presetSubtype="0" fill="hold" nodeType="withEffect">
                                  <p:stCondLst>
                                    <p:cond delay="0"/>
                                  </p:stCondLst>
                                  <p:childTnLst>
                                    <p:set>
                                      <p:cBhvr>
                                        <p:cTn id="56" dur="1" fill="hold">
                                          <p:stCondLst>
                                            <p:cond delay="0"/>
                                          </p:stCondLst>
                                        </p:cTn>
                                        <p:tgtEl>
                                          <p:spTgt spid="113"/>
                                        </p:tgtEl>
                                        <p:attrNameLst>
                                          <p:attrName>style.visibility</p:attrName>
                                        </p:attrNameLst>
                                      </p:cBhvr>
                                      <p:to>
                                        <p:strVal val="visible"/>
                                      </p:to>
                                    </p:set>
                                    <p:animEffect transition="in" filter="fade">
                                      <p:cBhvr>
                                        <p:cTn id="57" dur="500"/>
                                        <p:tgtEl>
                                          <p:spTgt spid="11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80"/>
                                        </p:tgtEl>
                                        <p:attrNameLst>
                                          <p:attrName>style.visibility</p:attrName>
                                        </p:attrNameLst>
                                      </p:cBhvr>
                                      <p:to>
                                        <p:strVal val="visible"/>
                                      </p:to>
                                    </p:set>
                                    <p:animEffect transition="in" filter="fade">
                                      <p:cBhvr>
                                        <p:cTn id="60" dur="500"/>
                                        <p:tgtEl>
                                          <p:spTgt spid="80"/>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fade">
                                      <p:cBhvr>
                                        <p:cTn id="63" dur="500"/>
                                        <p:tgtEl>
                                          <p:spTgt spid="4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nodeType="clickEffect">
                                  <p:stCondLst>
                                    <p:cond delay="0"/>
                                  </p:stCondLst>
                                  <p:childTnLst>
                                    <p:set>
                                      <p:cBhvr>
                                        <p:cTn id="67" dur="1" fill="hold">
                                          <p:stCondLst>
                                            <p:cond delay="0"/>
                                          </p:stCondLst>
                                        </p:cTn>
                                        <p:tgtEl>
                                          <p:spTgt spid="138"/>
                                        </p:tgtEl>
                                        <p:attrNameLst>
                                          <p:attrName>style.visibility</p:attrName>
                                        </p:attrNameLst>
                                      </p:cBhvr>
                                      <p:to>
                                        <p:strVal val="visible"/>
                                      </p:to>
                                    </p:set>
                                    <p:animEffect transition="in" filter="fade">
                                      <p:cBhvr>
                                        <p:cTn id="68" dur="500"/>
                                        <p:tgtEl>
                                          <p:spTgt spid="138"/>
                                        </p:tgtEl>
                                      </p:cBhvr>
                                    </p:animEffect>
                                  </p:childTnLst>
                                </p:cTn>
                              </p:par>
                            </p:childTnLst>
                          </p:cTn>
                        </p:par>
                      </p:childTnLst>
                    </p:cTn>
                  </p:par>
                  <p:par>
                    <p:cTn id="69" fill="hold">
                      <p:stCondLst>
                        <p:cond delay="indefinite"/>
                      </p:stCondLst>
                      <p:childTnLst>
                        <p:par>
                          <p:cTn id="70" fill="hold">
                            <p:stCondLst>
                              <p:cond delay="0"/>
                            </p:stCondLst>
                            <p:childTnLst>
                              <p:par>
                                <p:cTn id="71" presetID="42" presetClass="path" presetSubtype="0" accel="50000" decel="50000" fill="hold" nodeType="clickEffect">
                                  <p:stCondLst>
                                    <p:cond delay="0"/>
                                  </p:stCondLst>
                                  <p:childTnLst>
                                    <p:animMotion origin="layout" path="M 1.38889E-6 6.93642E-7 L 1.38889E-6 -0.08046 " pathEditMode="relative" rAng="0" ptsTypes="AA">
                                      <p:cBhvr>
                                        <p:cTn id="72" dur="2000" fill="hold"/>
                                        <p:tgtEl>
                                          <p:spTgt spid="138"/>
                                        </p:tgtEl>
                                        <p:attrNameLst>
                                          <p:attrName>ppt_x</p:attrName>
                                          <p:attrName>ppt_y</p:attrName>
                                        </p:attrNameLst>
                                      </p:cBhvr>
                                      <p:rCtr x="0" y="-4023"/>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1" grpId="0" animBg="1"/>
      <p:bldP spid="52" grpId="0"/>
      <p:bldP spid="58" grpId="0" animBg="1"/>
      <p:bldP spid="59" grpId="0"/>
      <p:bldP spid="80" grpId="0" animBg="1"/>
      <p:bldP spid="108" grpId="0"/>
      <p:bldP spid="110" grpId="0"/>
      <p:bldP spid="8" grpId="0"/>
      <p:bldP spid="7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ggetto 1"/>
          <p:cNvGraphicFramePr>
            <a:graphicFrameLocks noChangeAspect="1"/>
          </p:cNvGraphicFramePr>
          <p:nvPr>
            <p:extLst>
              <p:ext uri="{D42A27DB-BD31-4B8C-83A1-F6EECF244321}">
                <p14:modId xmlns:p14="http://schemas.microsoft.com/office/powerpoint/2010/main" val="105316647"/>
              </p:ext>
            </p:extLst>
          </p:nvPr>
        </p:nvGraphicFramePr>
        <p:xfrm>
          <a:off x="6754763" y="1550989"/>
          <a:ext cx="2365375" cy="403225"/>
        </p:xfrm>
        <a:graphic>
          <a:graphicData uri="http://schemas.openxmlformats.org/presentationml/2006/ole">
            <mc:AlternateContent xmlns:mc="http://schemas.openxmlformats.org/markup-compatibility/2006">
              <mc:Choice xmlns:v="urn:schemas-microsoft-com:vml" Requires="v">
                <p:oleObj name="Equazione" r:id="rId2" imgW="1562040" imgH="266400" progId="Equation.3">
                  <p:embed/>
                </p:oleObj>
              </mc:Choice>
              <mc:Fallback>
                <p:oleObj name="Equazione" r:id="rId2" imgW="1562040" imgH="266400" progId="Equation.3">
                  <p:embed/>
                  <p:pic>
                    <p:nvPicPr>
                      <p:cNvPr id="0" name=""/>
                      <p:cNvPicPr>
                        <a:picLocks noChangeAspect="1" noChangeArrowheads="1"/>
                      </p:cNvPicPr>
                      <p:nvPr/>
                    </p:nvPicPr>
                    <p:blipFill>
                      <a:blip r:embed="rId3"/>
                      <a:srcRect/>
                      <a:stretch>
                        <a:fillRect/>
                      </a:stretch>
                    </p:blipFill>
                    <p:spPr bwMode="auto">
                      <a:xfrm>
                        <a:off x="6754763" y="1550989"/>
                        <a:ext cx="2365375" cy="403225"/>
                      </a:xfrm>
                      <a:prstGeom prst="rect">
                        <a:avLst/>
                      </a:prstGeom>
                      <a:noFill/>
                      <a:ln>
                        <a:noFill/>
                      </a:ln>
                    </p:spPr>
                  </p:pic>
                </p:oleObj>
              </mc:Fallback>
            </mc:AlternateContent>
          </a:graphicData>
        </a:graphic>
      </p:graphicFrame>
      <p:cxnSp>
        <p:nvCxnSpPr>
          <p:cNvPr id="56" name="Connettore 2 55"/>
          <p:cNvCxnSpPr>
            <a:endCxn id="57" idx="2"/>
          </p:cNvCxnSpPr>
          <p:nvPr/>
        </p:nvCxnSpPr>
        <p:spPr>
          <a:xfrm>
            <a:off x="2844810" y="2070870"/>
            <a:ext cx="3443270"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20509" y="509620"/>
            <a:ext cx="6202089" cy="307777"/>
          </a:xfrm>
          <a:prstGeom prst="rect">
            <a:avLst/>
          </a:prstGeom>
          <a:noFill/>
        </p:spPr>
        <p:txBody>
          <a:bodyPr wrap="square" rtlCol="0">
            <a:spAutoFit/>
          </a:bodyPr>
          <a:lstStyle/>
          <a:p>
            <a:pPr algn="just"/>
            <a:r>
              <a:rPr lang="en-US" sz="1400" dirty="0"/>
              <a:t>We consider now the acceleration between two electrodes fed by an RF generator</a:t>
            </a:r>
          </a:p>
        </p:txBody>
      </p:sp>
      <p:sp>
        <p:nvSpPr>
          <p:cNvPr id="49" name="Rectangle 7"/>
          <p:cNvSpPr>
            <a:spLocks noChangeArrowheads="1"/>
          </p:cNvSpPr>
          <p:nvPr/>
        </p:nvSpPr>
        <p:spPr bwMode="auto">
          <a:xfrm>
            <a:off x="4306126" y="1350475"/>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4382399" y="2000284"/>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2292560" y="1588967"/>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7" name="CasellaDiTesto 56"/>
          <p:cNvSpPr txBox="1"/>
          <p:nvPr/>
        </p:nvSpPr>
        <p:spPr>
          <a:xfrm>
            <a:off x="6154870" y="1732316"/>
            <a:ext cx="266420" cy="338554"/>
          </a:xfrm>
          <a:prstGeom prst="rect">
            <a:avLst/>
          </a:prstGeom>
          <a:noFill/>
        </p:spPr>
        <p:txBody>
          <a:bodyPr wrap="none" rtlCol="0">
            <a:spAutoFit/>
          </a:bodyPr>
          <a:lstStyle/>
          <a:p>
            <a:r>
              <a:rPr lang="en-US" sz="1600" dirty="0"/>
              <a:t>z</a:t>
            </a:r>
          </a:p>
        </p:txBody>
      </p:sp>
      <p:cxnSp>
        <p:nvCxnSpPr>
          <p:cNvPr id="7" name="Connettore 1 6"/>
          <p:cNvCxnSpPr/>
          <p:nvPr/>
        </p:nvCxnSpPr>
        <p:spPr>
          <a:xfrm flipV="1">
            <a:off x="3590587"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5413539"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3590585"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5413539"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a:off x="6213141" y="973728"/>
            <a:ext cx="4284" cy="8164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a:stCxn id="15" idx="4"/>
          </p:cNvCxnSpPr>
          <p:nvPr/>
        </p:nvCxnSpPr>
        <p:spPr>
          <a:xfrm>
            <a:off x="6211149" y="1329338"/>
            <a:ext cx="1992" cy="52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3083620"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4910203"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Esplosione 1 79"/>
          <p:cNvSpPr/>
          <p:nvPr/>
        </p:nvSpPr>
        <p:spPr>
          <a:xfrm>
            <a:off x="2571391"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ttore 2 11"/>
          <p:cNvCxnSpPr/>
          <p:nvPr/>
        </p:nvCxnSpPr>
        <p:spPr>
          <a:xfrm>
            <a:off x="4090748"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4084551"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a:endCxn id="93" idx="2"/>
          </p:cNvCxnSpPr>
          <p:nvPr/>
        </p:nvCxnSpPr>
        <p:spPr>
          <a:xfrm>
            <a:off x="2935953"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6213141" y="3426650"/>
            <a:ext cx="266420" cy="338554"/>
          </a:xfrm>
          <a:prstGeom prst="rect">
            <a:avLst/>
          </a:prstGeom>
          <a:noFill/>
        </p:spPr>
        <p:txBody>
          <a:bodyPr wrap="none" rtlCol="0">
            <a:spAutoFit/>
          </a:bodyPr>
          <a:lstStyle/>
          <a:p>
            <a:r>
              <a:rPr lang="en-US" sz="1600" dirty="0"/>
              <a:t>z</a:t>
            </a:r>
          </a:p>
        </p:txBody>
      </p:sp>
      <p:cxnSp>
        <p:nvCxnSpPr>
          <p:cNvPr id="25" name="Connettore 2 24"/>
          <p:cNvCxnSpPr/>
          <p:nvPr/>
        </p:nvCxnSpPr>
        <p:spPr>
          <a:xfrm flipV="1">
            <a:off x="2935952"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3944155" y="2605775"/>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5074785" y="2605775"/>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3933285" y="2775148"/>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4239570" y="2424883"/>
            <a:ext cx="521810" cy="369332"/>
          </a:xfrm>
          <a:prstGeom prst="rect">
            <a:avLst/>
          </a:prstGeom>
          <a:noFill/>
        </p:spPr>
        <p:txBody>
          <a:bodyPr wrap="none" rtlCol="0">
            <a:spAutoFit/>
          </a:bodyPr>
          <a:lstStyle/>
          <a:p>
            <a:r>
              <a:rPr lang="en-US" dirty="0"/>
              <a:t>gap</a:t>
            </a:r>
          </a:p>
        </p:txBody>
      </p:sp>
      <p:sp>
        <p:nvSpPr>
          <p:cNvPr id="96" name="Figura a mano libera 95"/>
          <p:cNvSpPr/>
          <p:nvPr/>
        </p:nvSpPr>
        <p:spPr>
          <a:xfrm>
            <a:off x="3939539"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ttangolo 7"/>
          <p:cNvSpPr/>
          <p:nvPr/>
        </p:nvSpPr>
        <p:spPr>
          <a:xfrm>
            <a:off x="2504090" y="-94610"/>
            <a:ext cx="7183821" cy="646331"/>
          </a:xfrm>
          <a:prstGeom prst="rect">
            <a:avLst/>
          </a:prstGeom>
        </p:spPr>
        <p:txBody>
          <a:bodyPr wrap="square">
            <a:spAutoFit/>
          </a:bodyPr>
          <a:lstStyle/>
          <a:p>
            <a:pPr marL="1117600" indent="-1117600"/>
            <a:r>
              <a:rPr lang="en-US" altLang="en-US" sz="3600" b="1" dirty="0"/>
              <a:t>RF ACCELERATION: BUNCHED BEAM</a:t>
            </a:r>
          </a:p>
        </p:txBody>
      </p:sp>
      <p:sp>
        <p:nvSpPr>
          <p:cNvPr id="15" name="Ovale 14"/>
          <p:cNvSpPr/>
          <p:nvPr/>
        </p:nvSpPr>
        <p:spPr>
          <a:xfrm>
            <a:off x="6068327" y="1044948"/>
            <a:ext cx="285644" cy="2843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igura a mano libera 16"/>
          <p:cNvSpPr/>
          <p:nvPr/>
        </p:nvSpPr>
        <p:spPr>
          <a:xfrm>
            <a:off x="6117857" y="1122658"/>
            <a:ext cx="175260" cy="109045"/>
          </a:xfrm>
          <a:custGeom>
            <a:avLst/>
            <a:gdLst>
              <a:gd name="connsiteX0" fmla="*/ 0 w 175260"/>
              <a:gd name="connsiteY0" fmla="*/ 58443 h 109045"/>
              <a:gd name="connsiteX1" fmla="*/ 53340 w 175260"/>
              <a:gd name="connsiteY1" fmla="*/ 1293 h 109045"/>
              <a:gd name="connsiteX2" fmla="*/ 118110 w 175260"/>
              <a:gd name="connsiteY2" fmla="*/ 107973 h 109045"/>
              <a:gd name="connsiteX3" fmla="*/ 175260 w 175260"/>
              <a:gd name="connsiteY3" fmla="*/ 47013 h 109045"/>
            </a:gdLst>
            <a:ahLst/>
            <a:cxnLst>
              <a:cxn ang="0">
                <a:pos x="connsiteX0" y="connsiteY0"/>
              </a:cxn>
              <a:cxn ang="0">
                <a:pos x="connsiteX1" y="connsiteY1"/>
              </a:cxn>
              <a:cxn ang="0">
                <a:pos x="connsiteX2" y="connsiteY2"/>
              </a:cxn>
              <a:cxn ang="0">
                <a:pos x="connsiteX3" y="connsiteY3"/>
              </a:cxn>
            </a:cxnLst>
            <a:rect l="l" t="t" r="r" b="b"/>
            <a:pathLst>
              <a:path w="175260" h="109045">
                <a:moveTo>
                  <a:pt x="0" y="58443"/>
                </a:moveTo>
                <a:cubicBezTo>
                  <a:pt x="16827" y="25740"/>
                  <a:pt x="33655" y="-6962"/>
                  <a:pt x="53340" y="1293"/>
                </a:cubicBezTo>
                <a:cubicBezTo>
                  <a:pt x="73025" y="9548"/>
                  <a:pt x="97790" y="100353"/>
                  <a:pt x="118110" y="107973"/>
                </a:cubicBezTo>
                <a:cubicBezTo>
                  <a:pt x="138430" y="115593"/>
                  <a:pt x="156845" y="81303"/>
                  <a:pt x="175260" y="470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18" name="Oggetto 17"/>
          <p:cNvGraphicFramePr>
            <a:graphicFrameLocks noChangeAspect="1"/>
          </p:cNvGraphicFramePr>
          <p:nvPr>
            <p:extLst>
              <p:ext uri="{D42A27DB-BD31-4B8C-83A1-F6EECF244321}">
                <p14:modId xmlns:p14="http://schemas.microsoft.com/office/powerpoint/2010/main" val="1958004274"/>
              </p:ext>
            </p:extLst>
          </p:nvPr>
        </p:nvGraphicFramePr>
        <p:xfrm>
          <a:off x="6486476" y="925513"/>
          <a:ext cx="2879725" cy="493712"/>
        </p:xfrm>
        <a:graphic>
          <a:graphicData uri="http://schemas.openxmlformats.org/presentationml/2006/ole">
            <mc:AlternateContent xmlns:mc="http://schemas.openxmlformats.org/markup-compatibility/2006">
              <mc:Choice xmlns:v="urn:schemas-microsoft-com:vml" Requires="v">
                <p:oleObj name="Equazione" r:id="rId4" imgW="2527200" imgH="431640" progId="Equation.3">
                  <p:embed/>
                </p:oleObj>
              </mc:Choice>
              <mc:Fallback>
                <p:oleObj name="Equazione" r:id="rId4" imgW="2527200" imgH="431640" progId="Equation.3">
                  <p:embed/>
                  <p:pic>
                    <p:nvPicPr>
                      <p:cNvPr id="0" name="Oggetto 1"/>
                      <p:cNvPicPr>
                        <a:picLocks noChangeAspect="1" noChangeArrowheads="1"/>
                      </p:cNvPicPr>
                      <p:nvPr/>
                    </p:nvPicPr>
                    <p:blipFill>
                      <a:blip r:embed="rId5"/>
                      <a:srcRect/>
                      <a:stretch>
                        <a:fillRect/>
                      </a:stretch>
                    </p:blipFill>
                    <p:spPr bwMode="auto">
                      <a:xfrm>
                        <a:off x="6486476" y="925513"/>
                        <a:ext cx="2879725" cy="493712"/>
                      </a:xfrm>
                      <a:prstGeom prst="rect">
                        <a:avLst/>
                      </a:prstGeom>
                      <a:noFill/>
                      <a:ln>
                        <a:noFill/>
                      </a:ln>
                    </p:spPr>
                  </p:pic>
                </p:oleObj>
              </mc:Fallback>
            </mc:AlternateContent>
          </a:graphicData>
        </a:graphic>
      </p:graphicFrame>
      <p:sp>
        <p:nvSpPr>
          <p:cNvPr id="53" name="Figura a mano libera 52"/>
          <p:cNvSpPr/>
          <p:nvPr/>
        </p:nvSpPr>
        <p:spPr>
          <a:xfrm>
            <a:off x="3948505" y="3173730"/>
            <a:ext cx="1100193" cy="58126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1" name="Figura a mano libera 60"/>
          <p:cNvSpPr/>
          <p:nvPr/>
        </p:nvSpPr>
        <p:spPr>
          <a:xfrm>
            <a:off x="3965433" y="3464360"/>
            <a:ext cx="1066337" cy="29063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2" name="Figura a mano libera 61"/>
          <p:cNvSpPr/>
          <p:nvPr/>
        </p:nvSpPr>
        <p:spPr>
          <a:xfrm>
            <a:off x="3982578" y="3715222"/>
            <a:ext cx="1032047" cy="4571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4" name="Figura a mano libera 63"/>
          <p:cNvSpPr/>
          <p:nvPr/>
        </p:nvSpPr>
        <p:spPr>
          <a:xfrm flipV="1">
            <a:off x="3948505" y="3764751"/>
            <a:ext cx="1100193" cy="58126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5" name="Figura a mano libera 64"/>
          <p:cNvSpPr/>
          <p:nvPr/>
        </p:nvSpPr>
        <p:spPr>
          <a:xfrm flipV="1">
            <a:off x="3965433" y="3764751"/>
            <a:ext cx="1066337" cy="290631"/>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6" name="Figura a mano libera 65"/>
          <p:cNvSpPr/>
          <p:nvPr/>
        </p:nvSpPr>
        <p:spPr>
          <a:xfrm flipV="1">
            <a:off x="3939539" y="3764750"/>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8" name="Figura a mano libera 67"/>
          <p:cNvSpPr/>
          <p:nvPr/>
        </p:nvSpPr>
        <p:spPr>
          <a:xfrm flipV="1">
            <a:off x="3982578" y="3765174"/>
            <a:ext cx="1032047" cy="4571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9" name="Connettore 2 68"/>
          <p:cNvCxnSpPr/>
          <p:nvPr/>
        </p:nvCxnSpPr>
        <p:spPr>
          <a:xfrm flipV="1">
            <a:off x="9106366" y="3765174"/>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70" name="CasellaDiTesto 69"/>
          <p:cNvSpPr txBox="1"/>
          <p:nvPr/>
        </p:nvSpPr>
        <p:spPr>
          <a:xfrm>
            <a:off x="11045636" y="3378486"/>
            <a:ext cx="389850" cy="338554"/>
          </a:xfrm>
          <a:prstGeom prst="rect">
            <a:avLst/>
          </a:prstGeom>
          <a:noFill/>
        </p:spPr>
        <p:txBody>
          <a:bodyPr wrap="none" rtlCol="0">
            <a:spAutoFit/>
          </a:bodyPr>
          <a:lstStyle/>
          <a:p>
            <a:r>
              <a:rPr lang="en-US" sz="1600" dirty="0" err="1"/>
              <a:t>t</a:t>
            </a:r>
            <a:r>
              <a:rPr lang="en-US" sz="1600" baseline="-25000" dirty="0" err="1"/>
              <a:t>inj</a:t>
            </a:r>
            <a:endParaRPr lang="en-US" sz="1600" baseline="-25000" dirty="0"/>
          </a:p>
        </p:txBody>
      </p:sp>
      <p:cxnSp>
        <p:nvCxnSpPr>
          <p:cNvPr id="71" name="Connettore 2 70"/>
          <p:cNvCxnSpPr/>
          <p:nvPr/>
        </p:nvCxnSpPr>
        <p:spPr>
          <a:xfrm flipV="1">
            <a:off x="9106366" y="2565108"/>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3" name="Rectangle 7"/>
          <p:cNvSpPr>
            <a:spLocks noChangeArrowheads="1"/>
          </p:cNvSpPr>
          <p:nvPr/>
        </p:nvSpPr>
        <p:spPr bwMode="auto">
          <a:xfrm>
            <a:off x="8658932" y="2443586"/>
            <a:ext cx="510087"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E</a:t>
            </a:r>
            <a:endParaRPr sz="1600" noProof="1">
              <a:latin typeface="Calibri" pitchFamily="34" charset="0"/>
            </a:endParaRPr>
          </a:p>
        </p:txBody>
      </p:sp>
      <p:sp>
        <p:nvSpPr>
          <p:cNvPr id="22" name="Figura a mano libera 21"/>
          <p:cNvSpPr/>
          <p:nvPr/>
        </p:nvSpPr>
        <p:spPr>
          <a:xfrm>
            <a:off x="9102879" y="3147060"/>
            <a:ext cx="1821180" cy="1268736"/>
          </a:xfrm>
          <a:custGeom>
            <a:avLst/>
            <a:gdLst>
              <a:gd name="connsiteX0" fmla="*/ 0 w 1821180"/>
              <a:gd name="connsiteY0" fmla="*/ 0 h 1268742"/>
              <a:gd name="connsiteX1" fmla="*/ 922020 w 1821180"/>
              <a:gd name="connsiteY1" fmla="*/ 1268730 h 1268742"/>
              <a:gd name="connsiteX2" fmla="*/ 1821180 w 1821180"/>
              <a:gd name="connsiteY2" fmla="*/ 19050 h 1268742"/>
              <a:gd name="connsiteX0" fmla="*/ 0 w 1821180"/>
              <a:gd name="connsiteY0" fmla="*/ 0 h 1268742"/>
              <a:gd name="connsiteX1" fmla="*/ 922020 w 1821180"/>
              <a:gd name="connsiteY1" fmla="*/ 1268730 h 1268742"/>
              <a:gd name="connsiteX2" fmla="*/ 1821180 w 1821180"/>
              <a:gd name="connsiteY2" fmla="*/ 19050 h 1268742"/>
              <a:gd name="connsiteX0" fmla="*/ 0 w 1821180"/>
              <a:gd name="connsiteY0" fmla="*/ 0 h 1268735"/>
              <a:gd name="connsiteX1" fmla="*/ 922020 w 1821180"/>
              <a:gd name="connsiteY1" fmla="*/ 1268730 h 1268735"/>
              <a:gd name="connsiteX2" fmla="*/ 1821180 w 1821180"/>
              <a:gd name="connsiteY2" fmla="*/ 19050 h 1268735"/>
              <a:gd name="connsiteX0" fmla="*/ 0 w 1821180"/>
              <a:gd name="connsiteY0" fmla="*/ 0 h 1268735"/>
              <a:gd name="connsiteX1" fmla="*/ 922020 w 1821180"/>
              <a:gd name="connsiteY1" fmla="*/ 1268730 h 1268735"/>
              <a:gd name="connsiteX2" fmla="*/ 1821180 w 1821180"/>
              <a:gd name="connsiteY2" fmla="*/ 19050 h 1268735"/>
              <a:gd name="connsiteX0" fmla="*/ 0 w 1821180"/>
              <a:gd name="connsiteY0" fmla="*/ 0 h 1268736"/>
              <a:gd name="connsiteX1" fmla="*/ 922020 w 1821180"/>
              <a:gd name="connsiteY1" fmla="*/ 1268730 h 1268736"/>
              <a:gd name="connsiteX2" fmla="*/ 1821180 w 1821180"/>
              <a:gd name="connsiteY2" fmla="*/ 19050 h 1268736"/>
            </a:gdLst>
            <a:ahLst/>
            <a:cxnLst>
              <a:cxn ang="0">
                <a:pos x="connsiteX0" y="connsiteY0"/>
              </a:cxn>
              <a:cxn ang="0">
                <a:pos x="connsiteX1" y="connsiteY1"/>
              </a:cxn>
              <a:cxn ang="0">
                <a:pos x="connsiteX2" y="connsiteY2"/>
              </a:cxn>
            </a:cxnLst>
            <a:rect l="l" t="t" r="r" b="b"/>
            <a:pathLst>
              <a:path w="1821180" h="1268736">
                <a:moveTo>
                  <a:pt x="0" y="0"/>
                </a:moveTo>
                <a:cubicBezTo>
                  <a:pt x="351155" y="317"/>
                  <a:pt x="618490" y="1265555"/>
                  <a:pt x="922020" y="1268730"/>
                </a:cubicBezTo>
                <a:cubicBezTo>
                  <a:pt x="1225550" y="1271905"/>
                  <a:pt x="1420495" y="20637"/>
                  <a:pt x="1821180" y="1905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3" name="Oggetto 22"/>
          <p:cNvGraphicFramePr>
            <a:graphicFrameLocks noChangeAspect="1"/>
          </p:cNvGraphicFramePr>
          <p:nvPr>
            <p:extLst>
              <p:ext uri="{D42A27DB-BD31-4B8C-83A1-F6EECF244321}">
                <p14:modId xmlns:p14="http://schemas.microsoft.com/office/powerpoint/2010/main" val="576468604"/>
              </p:ext>
            </p:extLst>
          </p:nvPr>
        </p:nvGraphicFramePr>
        <p:xfrm>
          <a:off x="408000" y="2406457"/>
          <a:ext cx="2497939" cy="318124"/>
        </p:xfrm>
        <a:graphic>
          <a:graphicData uri="http://schemas.openxmlformats.org/presentationml/2006/ole">
            <mc:AlternateContent xmlns:mc="http://schemas.openxmlformats.org/markup-compatibility/2006">
              <mc:Choice xmlns:v="urn:schemas-microsoft-com:vml" Requires="v">
                <p:oleObj name="Equazione" r:id="rId6" imgW="1688760" imgH="215640" progId="Equation.3">
                  <p:embed/>
                </p:oleObj>
              </mc:Choice>
              <mc:Fallback>
                <p:oleObj name="Equazione" r:id="rId6" imgW="1688760" imgH="215640" progId="Equation.3">
                  <p:embed/>
                  <p:pic>
                    <p:nvPicPr>
                      <p:cNvPr id="0" name="Oggetto 17"/>
                      <p:cNvPicPr>
                        <a:picLocks noChangeAspect="1" noChangeArrowheads="1"/>
                      </p:cNvPicPr>
                      <p:nvPr/>
                    </p:nvPicPr>
                    <p:blipFill>
                      <a:blip r:embed="rId7"/>
                      <a:srcRect/>
                      <a:stretch>
                        <a:fillRect/>
                      </a:stretch>
                    </p:blipFill>
                    <p:spPr bwMode="auto">
                      <a:xfrm>
                        <a:off x="408000" y="2406457"/>
                        <a:ext cx="2497939" cy="318124"/>
                      </a:xfrm>
                      <a:prstGeom prst="rect">
                        <a:avLst/>
                      </a:prstGeom>
                      <a:noFill/>
                      <a:ln>
                        <a:noFill/>
                      </a:ln>
                    </p:spPr>
                  </p:pic>
                </p:oleObj>
              </mc:Fallback>
            </mc:AlternateContent>
          </a:graphicData>
        </a:graphic>
      </p:graphicFrame>
      <p:grpSp>
        <p:nvGrpSpPr>
          <p:cNvPr id="106" name="Gruppo 105"/>
          <p:cNvGrpSpPr/>
          <p:nvPr/>
        </p:nvGrpSpPr>
        <p:grpSpPr>
          <a:xfrm>
            <a:off x="9091879" y="3735528"/>
            <a:ext cx="1912991" cy="60211"/>
            <a:chOff x="6389799" y="3735527"/>
            <a:chExt cx="1912991" cy="60211"/>
          </a:xfrm>
        </p:grpSpPr>
        <p:sp>
          <p:nvSpPr>
            <p:cNvPr id="107"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08"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09"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0"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1"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2"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3"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4"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5"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6"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7"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8"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19"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0"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1"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2"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3"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4"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5"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grpSp>
        <p:nvGrpSpPr>
          <p:cNvPr id="24" name="Gruppo 23"/>
          <p:cNvGrpSpPr/>
          <p:nvPr/>
        </p:nvGrpSpPr>
        <p:grpSpPr>
          <a:xfrm>
            <a:off x="9079876" y="3123335"/>
            <a:ext cx="1878624" cy="1321723"/>
            <a:chOff x="6377797" y="3123334"/>
            <a:chExt cx="1878624" cy="1321723"/>
          </a:xfrm>
        </p:grpSpPr>
        <p:sp>
          <p:nvSpPr>
            <p:cNvPr id="127" name="Oval 33"/>
            <p:cNvSpPr>
              <a:spLocks noChangeArrowheads="1"/>
            </p:cNvSpPr>
            <p:nvPr/>
          </p:nvSpPr>
          <p:spPr bwMode="auto">
            <a:xfrm>
              <a:off x="6377797" y="312333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8" name="Oval 33"/>
            <p:cNvSpPr>
              <a:spLocks noChangeArrowheads="1"/>
            </p:cNvSpPr>
            <p:nvPr/>
          </p:nvSpPr>
          <p:spPr bwMode="auto">
            <a:xfrm>
              <a:off x="6478338" y="315860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29" name="Oval 33"/>
            <p:cNvSpPr>
              <a:spLocks noChangeArrowheads="1"/>
            </p:cNvSpPr>
            <p:nvPr/>
          </p:nvSpPr>
          <p:spPr bwMode="auto">
            <a:xfrm>
              <a:off x="6578879" y="326737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0" name="Oval 33"/>
            <p:cNvSpPr>
              <a:spLocks noChangeArrowheads="1"/>
            </p:cNvSpPr>
            <p:nvPr/>
          </p:nvSpPr>
          <p:spPr bwMode="auto">
            <a:xfrm>
              <a:off x="6679420" y="341262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1" name="Oval 33"/>
            <p:cNvSpPr>
              <a:spLocks noChangeArrowheads="1"/>
            </p:cNvSpPr>
            <p:nvPr/>
          </p:nvSpPr>
          <p:spPr bwMode="auto">
            <a:xfrm>
              <a:off x="6776151" y="360586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2" name="Oval 33"/>
            <p:cNvSpPr>
              <a:spLocks noChangeArrowheads="1"/>
            </p:cNvSpPr>
            <p:nvPr/>
          </p:nvSpPr>
          <p:spPr bwMode="auto">
            <a:xfrm>
              <a:off x="6880502" y="381089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3" name="Oval 33"/>
            <p:cNvSpPr>
              <a:spLocks noChangeArrowheads="1"/>
            </p:cNvSpPr>
            <p:nvPr/>
          </p:nvSpPr>
          <p:spPr bwMode="auto">
            <a:xfrm>
              <a:off x="6981043" y="402611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4" name="Oval 33"/>
            <p:cNvSpPr>
              <a:spLocks noChangeArrowheads="1"/>
            </p:cNvSpPr>
            <p:nvPr/>
          </p:nvSpPr>
          <p:spPr bwMode="auto">
            <a:xfrm>
              <a:off x="7081584" y="420175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5" name="Oval 33"/>
            <p:cNvSpPr>
              <a:spLocks noChangeArrowheads="1"/>
            </p:cNvSpPr>
            <p:nvPr/>
          </p:nvSpPr>
          <p:spPr bwMode="auto">
            <a:xfrm>
              <a:off x="7182125" y="433198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6" name="Oval 33"/>
            <p:cNvSpPr>
              <a:spLocks noChangeArrowheads="1"/>
            </p:cNvSpPr>
            <p:nvPr/>
          </p:nvSpPr>
          <p:spPr bwMode="auto">
            <a:xfrm>
              <a:off x="7282666" y="438653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7" name="Oval 33"/>
            <p:cNvSpPr>
              <a:spLocks noChangeArrowheads="1"/>
            </p:cNvSpPr>
            <p:nvPr/>
          </p:nvSpPr>
          <p:spPr bwMode="auto">
            <a:xfrm>
              <a:off x="7383207" y="434601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8" name="Oval 33"/>
            <p:cNvSpPr>
              <a:spLocks noChangeArrowheads="1"/>
            </p:cNvSpPr>
            <p:nvPr/>
          </p:nvSpPr>
          <p:spPr bwMode="auto">
            <a:xfrm>
              <a:off x="7483748" y="42412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39" name="Oval 33"/>
            <p:cNvSpPr>
              <a:spLocks noChangeArrowheads="1"/>
            </p:cNvSpPr>
            <p:nvPr/>
          </p:nvSpPr>
          <p:spPr bwMode="auto">
            <a:xfrm>
              <a:off x="7584289" y="402699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0" name="Oval 33"/>
            <p:cNvSpPr>
              <a:spLocks noChangeArrowheads="1"/>
            </p:cNvSpPr>
            <p:nvPr/>
          </p:nvSpPr>
          <p:spPr bwMode="auto">
            <a:xfrm>
              <a:off x="7684830" y="382310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1" name="Oval 33"/>
            <p:cNvSpPr>
              <a:spLocks noChangeArrowheads="1"/>
            </p:cNvSpPr>
            <p:nvPr/>
          </p:nvSpPr>
          <p:spPr bwMode="auto">
            <a:xfrm>
              <a:off x="7785371" y="358314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2" name="Oval 33"/>
            <p:cNvSpPr>
              <a:spLocks noChangeArrowheads="1"/>
            </p:cNvSpPr>
            <p:nvPr/>
          </p:nvSpPr>
          <p:spPr bwMode="auto">
            <a:xfrm>
              <a:off x="7885912" y="340291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3" name="Oval 33"/>
            <p:cNvSpPr>
              <a:spLocks noChangeArrowheads="1"/>
            </p:cNvSpPr>
            <p:nvPr/>
          </p:nvSpPr>
          <p:spPr bwMode="auto">
            <a:xfrm>
              <a:off x="7986453" y="3253943"/>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4" name="Oval 33"/>
            <p:cNvSpPr>
              <a:spLocks noChangeArrowheads="1"/>
            </p:cNvSpPr>
            <p:nvPr/>
          </p:nvSpPr>
          <p:spPr bwMode="auto">
            <a:xfrm>
              <a:off x="8086994" y="31601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45" name="Oval 33"/>
            <p:cNvSpPr>
              <a:spLocks noChangeArrowheads="1"/>
            </p:cNvSpPr>
            <p:nvPr/>
          </p:nvSpPr>
          <p:spPr bwMode="auto">
            <a:xfrm>
              <a:off x="8187538" y="313589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26" name="Ovale 25"/>
          <p:cNvSpPr/>
          <p:nvPr/>
        </p:nvSpPr>
        <p:spPr>
          <a:xfrm>
            <a:off x="8927286" y="3015575"/>
            <a:ext cx="471942" cy="32142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6" name="Ovale 145"/>
          <p:cNvSpPr/>
          <p:nvPr/>
        </p:nvSpPr>
        <p:spPr>
          <a:xfrm>
            <a:off x="10633937" y="3013017"/>
            <a:ext cx="471942" cy="321425"/>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CasellaDiTesto 26"/>
          <p:cNvSpPr txBox="1"/>
          <p:nvPr/>
        </p:nvSpPr>
        <p:spPr>
          <a:xfrm>
            <a:off x="9632129" y="2032014"/>
            <a:ext cx="1848409" cy="523220"/>
          </a:xfrm>
          <a:prstGeom prst="rect">
            <a:avLst/>
          </a:prstGeom>
          <a:noFill/>
        </p:spPr>
        <p:txBody>
          <a:bodyPr wrap="square" rtlCol="0">
            <a:spAutoFit/>
          </a:bodyPr>
          <a:lstStyle/>
          <a:p>
            <a:pPr algn="just"/>
            <a:r>
              <a:rPr lang="en-US" sz="1400" dirty="0"/>
              <a:t>Only these particles are accelerated</a:t>
            </a:r>
          </a:p>
        </p:txBody>
      </p:sp>
      <p:cxnSp>
        <p:nvCxnSpPr>
          <p:cNvPr id="6" name="Connettore 2 5"/>
          <p:cNvCxnSpPr>
            <a:stCxn id="27" idx="2"/>
            <a:endCxn id="26" idx="7"/>
          </p:cNvCxnSpPr>
          <p:nvPr/>
        </p:nvCxnSpPr>
        <p:spPr>
          <a:xfrm flipH="1">
            <a:off x="9330115" y="2555234"/>
            <a:ext cx="1226219" cy="507412"/>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11" name="Connettore 2 10"/>
          <p:cNvCxnSpPr>
            <a:stCxn id="27" idx="2"/>
            <a:endCxn id="146" idx="0"/>
          </p:cNvCxnSpPr>
          <p:nvPr/>
        </p:nvCxnSpPr>
        <p:spPr>
          <a:xfrm>
            <a:off x="10556334" y="2555234"/>
            <a:ext cx="313575" cy="457782"/>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97" name="Ovale 96"/>
          <p:cNvSpPr/>
          <p:nvPr/>
        </p:nvSpPr>
        <p:spPr>
          <a:xfrm>
            <a:off x="9207643" y="3351408"/>
            <a:ext cx="1681974" cy="1184016"/>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CasellaDiTesto 97"/>
          <p:cNvSpPr txBox="1"/>
          <p:nvPr/>
        </p:nvSpPr>
        <p:spPr>
          <a:xfrm>
            <a:off x="8308767" y="4663741"/>
            <a:ext cx="3923748" cy="523220"/>
          </a:xfrm>
          <a:prstGeom prst="rect">
            <a:avLst/>
          </a:prstGeom>
          <a:noFill/>
        </p:spPr>
        <p:txBody>
          <a:bodyPr wrap="square" rtlCol="0">
            <a:spAutoFit/>
          </a:bodyPr>
          <a:lstStyle/>
          <a:p>
            <a:pPr algn="just"/>
            <a:r>
              <a:rPr lang="en-US" sz="1400" dirty="0"/>
              <a:t>These particles are not accelerated and basically are lost during the acceleration process</a:t>
            </a:r>
          </a:p>
        </p:txBody>
      </p:sp>
      <p:cxnSp>
        <p:nvCxnSpPr>
          <p:cNvPr id="14" name="Connettore 2 13"/>
          <p:cNvCxnSpPr>
            <a:endCxn id="97" idx="5"/>
          </p:cNvCxnSpPr>
          <p:nvPr/>
        </p:nvCxnSpPr>
        <p:spPr>
          <a:xfrm flipH="1" flipV="1">
            <a:off x="10643298" y="4362030"/>
            <a:ext cx="292688" cy="334143"/>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26" name="Connettore 2 125"/>
          <p:cNvCxnSpPr/>
          <p:nvPr/>
        </p:nvCxnSpPr>
        <p:spPr>
          <a:xfrm flipV="1">
            <a:off x="1020564" y="6761358"/>
            <a:ext cx="2192866" cy="31"/>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47" name="CasellaDiTesto 146"/>
          <p:cNvSpPr txBox="1"/>
          <p:nvPr/>
        </p:nvSpPr>
        <p:spPr>
          <a:xfrm>
            <a:off x="2959834" y="6333183"/>
            <a:ext cx="253596" cy="338554"/>
          </a:xfrm>
          <a:prstGeom prst="rect">
            <a:avLst/>
          </a:prstGeom>
          <a:noFill/>
        </p:spPr>
        <p:txBody>
          <a:bodyPr wrap="none" rtlCol="0">
            <a:spAutoFit/>
          </a:bodyPr>
          <a:lstStyle/>
          <a:p>
            <a:r>
              <a:rPr lang="en-US" sz="1600" dirty="0"/>
              <a:t>t</a:t>
            </a:r>
          </a:p>
        </p:txBody>
      </p:sp>
      <p:cxnSp>
        <p:nvCxnSpPr>
          <p:cNvPr id="148" name="Connettore 2 147"/>
          <p:cNvCxnSpPr/>
          <p:nvPr/>
        </p:nvCxnSpPr>
        <p:spPr>
          <a:xfrm flipV="1">
            <a:off x="1020564" y="5561292"/>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9" name="Rectangle 7"/>
          <p:cNvSpPr>
            <a:spLocks noChangeArrowheads="1"/>
          </p:cNvSpPr>
          <p:nvPr/>
        </p:nvSpPr>
        <p:spPr bwMode="auto">
          <a:xfrm>
            <a:off x="552000" y="5222738"/>
            <a:ext cx="788391"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charge</a:t>
            </a:r>
            <a:endParaRPr sz="1600" noProof="1">
              <a:latin typeface="Calibri" pitchFamily="34" charset="0"/>
            </a:endParaRPr>
          </a:p>
        </p:txBody>
      </p:sp>
      <p:grpSp>
        <p:nvGrpSpPr>
          <p:cNvPr id="151" name="Gruppo 150"/>
          <p:cNvGrpSpPr/>
          <p:nvPr/>
        </p:nvGrpSpPr>
        <p:grpSpPr>
          <a:xfrm>
            <a:off x="998600" y="6084580"/>
            <a:ext cx="1912991" cy="60211"/>
            <a:chOff x="6389799" y="3735527"/>
            <a:chExt cx="1912991" cy="60211"/>
          </a:xfrm>
        </p:grpSpPr>
        <p:sp>
          <p:nvSpPr>
            <p:cNvPr id="152" name="Oval 33"/>
            <p:cNvSpPr>
              <a:spLocks noChangeArrowheads="1"/>
            </p:cNvSpPr>
            <p:nvPr/>
          </p:nvSpPr>
          <p:spPr bwMode="auto">
            <a:xfrm>
              <a:off x="63897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3" name="Oval 33"/>
            <p:cNvSpPr>
              <a:spLocks noChangeArrowheads="1"/>
            </p:cNvSpPr>
            <p:nvPr/>
          </p:nvSpPr>
          <p:spPr bwMode="auto">
            <a:xfrm>
              <a:off x="64922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4" name="Oval 33"/>
            <p:cNvSpPr>
              <a:spLocks noChangeArrowheads="1"/>
            </p:cNvSpPr>
            <p:nvPr/>
          </p:nvSpPr>
          <p:spPr bwMode="auto">
            <a:xfrm>
              <a:off x="65946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5" name="Oval 33"/>
            <p:cNvSpPr>
              <a:spLocks noChangeArrowheads="1"/>
            </p:cNvSpPr>
            <p:nvPr/>
          </p:nvSpPr>
          <p:spPr bwMode="auto">
            <a:xfrm>
              <a:off x="66971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6" name="Oval 33"/>
            <p:cNvSpPr>
              <a:spLocks noChangeArrowheads="1"/>
            </p:cNvSpPr>
            <p:nvPr/>
          </p:nvSpPr>
          <p:spPr bwMode="auto">
            <a:xfrm>
              <a:off x="67995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7" name="Oval 33"/>
            <p:cNvSpPr>
              <a:spLocks noChangeArrowheads="1"/>
            </p:cNvSpPr>
            <p:nvPr/>
          </p:nvSpPr>
          <p:spPr bwMode="auto">
            <a:xfrm>
              <a:off x="69020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8" name="Oval 33"/>
            <p:cNvSpPr>
              <a:spLocks noChangeArrowheads="1"/>
            </p:cNvSpPr>
            <p:nvPr/>
          </p:nvSpPr>
          <p:spPr bwMode="auto">
            <a:xfrm>
              <a:off x="70044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59" name="Oval 33"/>
            <p:cNvSpPr>
              <a:spLocks noChangeArrowheads="1"/>
            </p:cNvSpPr>
            <p:nvPr/>
          </p:nvSpPr>
          <p:spPr bwMode="auto">
            <a:xfrm>
              <a:off x="71069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0" name="Oval 33"/>
            <p:cNvSpPr>
              <a:spLocks noChangeArrowheads="1"/>
            </p:cNvSpPr>
            <p:nvPr/>
          </p:nvSpPr>
          <p:spPr bwMode="auto">
            <a:xfrm>
              <a:off x="720939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1" name="Oval 33"/>
            <p:cNvSpPr>
              <a:spLocks noChangeArrowheads="1"/>
            </p:cNvSpPr>
            <p:nvPr/>
          </p:nvSpPr>
          <p:spPr bwMode="auto">
            <a:xfrm>
              <a:off x="7311849" y="373552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2" name="Oval 33"/>
            <p:cNvSpPr>
              <a:spLocks noChangeArrowheads="1"/>
            </p:cNvSpPr>
            <p:nvPr/>
          </p:nvSpPr>
          <p:spPr bwMode="auto">
            <a:xfrm>
              <a:off x="74142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3" name="Oval 33"/>
            <p:cNvSpPr>
              <a:spLocks noChangeArrowheads="1"/>
            </p:cNvSpPr>
            <p:nvPr/>
          </p:nvSpPr>
          <p:spPr bwMode="auto">
            <a:xfrm>
              <a:off x="75167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4" name="Oval 33"/>
            <p:cNvSpPr>
              <a:spLocks noChangeArrowheads="1"/>
            </p:cNvSpPr>
            <p:nvPr/>
          </p:nvSpPr>
          <p:spPr bwMode="auto">
            <a:xfrm>
              <a:off x="76191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5" name="Oval 33"/>
            <p:cNvSpPr>
              <a:spLocks noChangeArrowheads="1"/>
            </p:cNvSpPr>
            <p:nvPr/>
          </p:nvSpPr>
          <p:spPr bwMode="auto">
            <a:xfrm>
              <a:off x="77216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6" name="Oval 33"/>
            <p:cNvSpPr>
              <a:spLocks noChangeArrowheads="1"/>
            </p:cNvSpPr>
            <p:nvPr/>
          </p:nvSpPr>
          <p:spPr bwMode="auto">
            <a:xfrm>
              <a:off x="78240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7" name="Oval 33"/>
            <p:cNvSpPr>
              <a:spLocks noChangeArrowheads="1"/>
            </p:cNvSpPr>
            <p:nvPr/>
          </p:nvSpPr>
          <p:spPr bwMode="auto">
            <a:xfrm>
              <a:off x="79265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8" name="Oval 33"/>
            <p:cNvSpPr>
              <a:spLocks noChangeArrowheads="1"/>
            </p:cNvSpPr>
            <p:nvPr/>
          </p:nvSpPr>
          <p:spPr bwMode="auto">
            <a:xfrm>
              <a:off x="802899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69" name="Oval 33"/>
            <p:cNvSpPr>
              <a:spLocks noChangeArrowheads="1"/>
            </p:cNvSpPr>
            <p:nvPr/>
          </p:nvSpPr>
          <p:spPr bwMode="auto">
            <a:xfrm>
              <a:off x="8131449"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70" name="Oval 33"/>
            <p:cNvSpPr>
              <a:spLocks noChangeArrowheads="1"/>
            </p:cNvSpPr>
            <p:nvPr/>
          </p:nvSpPr>
          <p:spPr bwMode="auto">
            <a:xfrm>
              <a:off x="8233907" y="373721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grpSp>
      <p:sp>
        <p:nvSpPr>
          <p:cNvPr id="34" name="CasellaDiTesto 33"/>
          <p:cNvSpPr txBox="1"/>
          <p:nvPr/>
        </p:nvSpPr>
        <p:spPr>
          <a:xfrm>
            <a:off x="1044124" y="4880838"/>
            <a:ext cx="1669881" cy="369332"/>
          </a:xfrm>
          <a:prstGeom prst="rect">
            <a:avLst/>
          </a:prstGeom>
          <a:noFill/>
        </p:spPr>
        <p:txBody>
          <a:bodyPr wrap="none" rtlCol="0">
            <a:spAutoFit/>
          </a:bodyPr>
          <a:lstStyle/>
          <a:p>
            <a:r>
              <a:rPr lang="en-US" b="1" i="1" dirty="0"/>
              <a:t>DC acceleration</a:t>
            </a:r>
          </a:p>
        </p:txBody>
      </p:sp>
      <p:cxnSp>
        <p:nvCxnSpPr>
          <p:cNvPr id="171" name="Connettore 2 170"/>
          <p:cNvCxnSpPr>
            <a:endCxn id="172" idx="2"/>
          </p:cNvCxnSpPr>
          <p:nvPr/>
        </p:nvCxnSpPr>
        <p:spPr>
          <a:xfrm>
            <a:off x="4872247" y="6758244"/>
            <a:ext cx="4746783" cy="386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72" name="CasellaDiTesto 171"/>
          <p:cNvSpPr txBox="1"/>
          <p:nvPr/>
        </p:nvSpPr>
        <p:spPr>
          <a:xfrm>
            <a:off x="9492231" y="6423550"/>
            <a:ext cx="253596" cy="338554"/>
          </a:xfrm>
          <a:prstGeom prst="rect">
            <a:avLst/>
          </a:prstGeom>
          <a:noFill/>
        </p:spPr>
        <p:txBody>
          <a:bodyPr wrap="none" rtlCol="0">
            <a:spAutoFit/>
          </a:bodyPr>
          <a:lstStyle/>
          <a:p>
            <a:r>
              <a:rPr lang="en-US" sz="1600" dirty="0"/>
              <a:t>t</a:t>
            </a:r>
          </a:p>
        </p:txBody>
      </p:sp>
      <p:cxnSp>
        <p:nvCxnSpPr>
          <p:cNvPr id="173" name="Connettore 2 172"/>
          <p:cNvCxnSpPr/>
          <p:nvPr/>
        </p:nvCxnSpPr>
        <p:spPr>
          <a:xfrm flipV="1">
            <a:off x="4872246" y="5558147"/>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7" name="Oval 33"/>
          <p:cNvSpPr>
            <a:spLocks noChangeArrowheads="1"/>
          </p:cNvSpPr>
          <p:nvPr/>
        </p:nvSpPr>
        <p:spPr bwMode="auto">
          <a:xfrm>
            <a:off x="4845757" y="611637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98" name="Oval 33"/>
          <p:cNvSpPr>
            <a:spLocks noChangeArrowheads="1"/>
          </p:cNvSpPr>
          <p:nvPr/>
        </p:nvSpPr>
        <p:spPr bwMode="auto">
          <a:xfrm>
            <a:off x="4946298" y="615164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199" name="Oval 33"/>
          <p:cNvSpPr>
            <a:spLocks noChangeArrowheads="1"/>
          </p:cNvSpPr>
          <p:nvPr/>
        </p:nvSpPr>
        <p:spPr bwMode="auto">
          <a:xfrm>
            <a:off x="5046839" y="6260419"/>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24" name="Oval 33"/>
          <p:cNvSpPr>
            <a:spLocks noChangeArrowheads="1"/>
          </p:cNvSpPr>
          <p:nvPr/>
        </p:nvSpPr>
        <p:spPr bwMode="auto">
          <a:xfrm>
            <a:off x="4637858" y="625515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25" name="Oval 33"/>
          <p:cNvSpPr>
            <a:spLocks noChangeArrowheads="1"/>
          </p:cNvSpPr>
          <p:nvPr/>
        </p:nvSpPr>
        <p:spPr bwMode="auto">
          <a:xfrm>
            <a:off x="4738399" y="6161341"/>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1" name="Oval 33"/>
          <p:cNvSpPr>
            <a:spLocks noChangeArrowheads="1"/>
          </p:cNvSpPr>
          <p:nvPr/>
        </p:nvSpPr>
        <p:spPr bwMode="auto">
          <a:xfrm>
            <a:off x="6662311" y="6116038"/>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2" name="Oval 33"/>
          <p:cNvSpPr>
            <a:spLocks noChangeArrowheads="1"/>
          </p:cNvSpPr>
          <p:nvPr/>
        </p:nvSpPr>
        <p:spPr bwMode="auto">
          <a:xfrm>
            <a:off x="6762852" y="6151306"/>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3" name="Oval 33"/>
          <p:cNvSpPr>
            <a:spLocks noChangeArrowheads="1"/>
          </p:cNvSpPr>
          <p:nvPr/>
        </p:nvSpPr>
        <p:spPr bwMode="auto">
          <a:xfrm>
            <a:off x="6863393" y="6260083"/>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4" name="Oval 33"/>
          <p:cNvSpPr>
            <a:spLocks noChangeArrowheads="1"/>
          </p:cNvSpPr>
          <p:nvPr/>
        </p:nvSpPr>
        <p:spPr bwMode="auto">
          <a:xfrm>
            <a:off x="6454412" y="6254821"/>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35" name="Oval 33"/>
          <p:cNvSpPr>
            <a:spLocks noChangeArrowheads="1"/>
          </p:cNvSpPr>
          <p:nvPr/>
        </p:nvSpPr>
        <p:spPr bwMode="auto">
          <a:xfrm>
            <a:off x="6554953" y="616100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1" name="Oval 33"/>
          <p:cNvSpPr>
            <a:spLocks noChangeArrowheads="1"/>
          </p:cNvSpPr>
          <p:nvPr/>
        </p:nvSpPr>
        <p:spPr bwMode="auto">
          <a:xfrm>
            <a:off x="8516666" y="6116037"/>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2" name="Oval 33"/>
          <p:cNvSpPr>
            <a:spLocks noChangeArrowheads="1"/>
          </p:cNvSpPr>
          <p:nvPr/>
        </p:nvSpPr>
        <p:spPr bwMode="auto">
          <a:xfrm>
            <a:off x="8617207" y="6151305"/>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3" name="Oval 33"/>
          <p:cNvSpPr>
            <a:spLocks noChangeArrowheads="1"/>
          </p:cNvSpPr>
          <p:nvPr/>
        </p:nvSpPr>
        <p:spPr bwMode="auto">
          <a:xfrm>
            <a:off x="8717748" y="6260082"/>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4" name="Oval 33"/>
          <p:cNvSpPr>
            <a:spLocks noChangeArrowheads="1"/>
          </p:cNvSpPr>
          <p:nvPr/>
        </p:nvSpPr>
        <p:spPr bwMode="auto">
          <a:xfrm>
            <a:off x="8308767" y="6254820"/>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245" name="Oval 33"/>
          <p:cNvSpPr>
            <a:spLocks noChangeArrowheads="1"/>
          </p:cNvSpPr>
          <p:nvPr/>
        </p:nvSpPr>
        <p:spPr bwMode="auto">
          <a:xfrm>
            <a:off x="8409308" y="6161004"/>
            <a:ext cx="68883" cy="58523"/>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cxnSp>
        <p:nvCxnSpPr>
          <p:cNvPr id="39" name="Connettore 1 38"/>
          <p:cNvCxnSpPr/>
          <p:nvPr/>
        </p:nvCxnSpPr>
        <p:spPr>
          <a:xfrm>
            <a:off x="1020564" y="6219527"/>
            <a:ext cx="1891026" cy="337"/>
          </a:xfrm>
          <a:prstGeom prst="line">
            <a:avLst/>
          </a:prstGeom>
          <a:ln w="38100">
            <a:solidFill>
              <a:srgbClr val="002060"/>
            </a:solidFill>
          </a:ln>
        </p:spPr>
        <p:style>
          <a:lnRef idx="1">
            <a:schemeClr val="accent1"/>
          </a:lnRef>
          <a:fillRef idx="0">
            <a:schemeClr val="accent1"/>
          </a:fillRef>
          <a:effectRef idx="0">
            <a:schemeClr val="accent1"/>
          </a:effectRef>
          <a:fontRef idx="minor">
            <a:schemeClr val="tx1"/>
          </a:fontRef>
        </p:style>
      </p:cxnSp>
      <p:sp>
        <p:nvSpPr>
          <p:cNvPr id="246" name="Figura a mano libera 245"/>
          <p:cNvSpPr/>
          <p:nvPr/>
        </p:nvSpPr>
        <p:spPr>
          <a:xfrm>
            <a:off x="4595754" y="6218036"/>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7" name="Rectangle 7"/>
          <p:cNvSpPr>
            <a:spLocks noChangeArrowheads="1"/>
          </p:cNvSpPr>
          <p:nvPr/>
        </p:nvSpPr>
        <p:spPr bwMode="auto">
          <a:xfrm>
            <a:off x="4267522" y="5252672"/>
            <a:ext cx="788391" cy="338554"/>
          </a:xfrm>
          <a:prstGeom prst="rect">
            <a:avLst/>
          </a:prstGeom>
          <a:noFill/>
          <a:ln w="28575">
            <a:noFill/>
            <a:miter lim="800000"/>
            <a:headEnd/>
            <a:tailEnd/>
          </a:ln>
        </p:spPr>
        <p:txBody>
          <a:bodyPr wrap="square">
            <a:prstTxWarp prst="textNoShape">
              <a:avLst/>
            </a:prstTxWarp>
            <a:spAutoFit/>
          </a:bodyPr>
          <a:lstStyle/>
          <a:p>
            <a:r>
              <a:rPr lang="en-US" sz="1600" noProof="1">
                <a:latin typeface="Calibri" pitchFamily="34" charset="0"/>
                <a:sym typeface="Symbol"/>
              </a:rPr>
              <a:t>charge</a:t>
            </a:r>
            <a:endParaRPr sz="1600" noProof="1">
              <a:latin typeface="Calibri" pitchFamily="34" charset="0"/>
            </a:endParaRPr>
          </a:p>
        </p:txBody>
      </p:sp>
      <p:sp>
        <p:nvSpPr>
          <p:cNvPr id="248" name="Figura a mano libera 247"/>
          <p:cNvSpPr/>
          <p:nvPr/>
        </p:nvSpPr>
        <p:spPr>
          <a:xfrm>
            <a:off x="6414327" y="6221826"/>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9" name="Figura a mano libera 248"/>
          <p:cNvSpPr/>
          <p:nvPr/>
        </p:nvSpPr>
        <p:spPr>
          <a:xfrm>
            <a:off x="8272303" y="6225233"/>
            <a:ext cx="551110" cy="538349"/>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00206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0" name="CasellaDiTesto 249"/>
          <p:cNvSpPr txBox="1"/>
          <p:nvPr/>
        </p:nvSpPr>
        <p:spPr>
          <a:xfrm>
            <a:off x="5976410" y="4880838"/>
            <a:ext cx="1637821" cy="369332"/>
          </a:xfrm>
          <a:prstGeom prst="rect">
            <a:avLst/>
          </a:prstGeom>
          <a:noFill/>
        </p:spPr>
        <p:txBody>
          <a:bodyPr wrap="none" rtlCol="0">
            <a:spAutoFit/>
          </a:bodyPr>
          <a:lstStyle/>
          <a:p>
            <a:r>
              <a:rPr lang="en-US" b="1" i="1" dirty="0"/>
              <a:t>RF acceleration</a:t>
            </a:r>
          </a:p>
        </p:txBody>
      </p:sp>
      <p:sp>
        <p:nvSpPr>
          <p:cNvPr id="41" name="CasellaDiTesto 40"/>
          <p:cNvSpPr txBox="1"/>
          <p:nvPr/>
        </p:nvSpPr>
        <p:spPr>
          <a:xfrm>
            <a:off x="5572730" y="5339397"/>
            <a:ext cx="4824896" cy="523220"/>
          </a:xfrm>
          <a:prstGeom prst="rect">
            <a:avLst/>
          </a:prstGeom>
          <a:noFill/>
        </p:spPr>
        <p:txBody>
          <a:bodyPr wrap="square" rtlCol="0">
            <a:spAutoFit/>
          </a:bodyPr>
          <a:lstStyle/>
          <a:p>
            <a:r>
              <a:rPr lang="en-US" sz="1600" b="1" dirty="0"/>
              <a:t>Bunched beam </a:t>
            </a:r>
            <a:r>
              <a:rPr lang="en-US" sz="1200" dirty="0"/>
              <a:t>(</a:t>
            </a:r>
            <a:r>
              <a:rPr lang="en-US" altLang="en-US" sz="1200" dirty="0"/>
              <a:t>in order to be synchronous with the external AC field, particles have to be gathered in non-uniform temporal structure</a:t>
            </a:r>
            <a:r>
              <a:rPr lang="en-US" sz="1200" dirty="0"/>
              <a:t>)</a:t>
            </a:r>
          </a:p>
        </p:txBody>
      </p:sp>
      <p:cxnSp>
        <p:nvCxnSpPr>
          <p:cNvPr id="50" name="Connettore 2 49"/>
          <p:cNvCxnSpPr/>
          <p:nvPr/>
        </p:nvCxnSpPr>
        <p:spPr>
          <a:xfrm flipH="1">
            <a:off x="5169323" y="5862617"/>
            <a:ext cx="1245004" cy="25375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1" name="Connettore 2 250"/>
          <p:cNvCxnSpPr>
            <a:endCxn id="235" idx="0"/>
          </p:cNvCxnSpPr>
          <p:nvPr/>
        </p:nvCxnSpPr>
        <p:spPr>
          <a:xfrm>
            <a:off x="6414328" y="5862618"/>
            <a:ext cx="175067" cy="298387"/>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2" name="Connettore 2 251"/>
          <p:cNvCxnSpPr/>
          <p:nvPr/>
        </p:nvCxnSpPr>
        <p:spPr>
          <a:xfrm>
            <a:off x="6414327" y="5862617"/>
            <a:ext cx="1994980" cy="2236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4" name="Connettore 2 3"/>
          <p:cNvCxnSpPr/>
          <p:nvPr/>
        </p:nvCxnSpPr>
        <p:spPr>
          <a:xfrm>
            <a:off x="4880198" y="6592827"/>
            <a:ext cx="1809685" cy="0"/>
          </a:xfrm>
          <a:prstGeom prst="straightConnector1">
            <a:avLst/>
          </a:prstGeom>
          <a:ln w="28575">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5303890" y="6273837"/>
            <a:ext cx="1082348" cy="369332"/>
          </a:xfrm>
          <a:prstGeom prst="rect">
            <a:avLst/>
          </a:prstGeom>
          <a:noFill/>
        </p:spPr>
        <p:txBody>
          <a:bodyPr wrap="none" rtlCol="0">
            <a:spAutoFit/>
          </a:bodyPr>
          <a:lstStyle/>
          <a:p>
            <a:r>
              <a:rPr lang="en-US" dirty="0"/>
              <a:t>RF period</a:t>
            </a:r>
          </a:p>
        </p:txBody>
      </p:sp>
      <p:graphicFrame>
        <p:nvGraphicFramePr>
          <p:cNvPr id="150" name="Oggetto 149"/>
          <p:cNvGraphicFramePr>
            <a:graphicFrameLocks noChangeAspect="1"/>
          </p:cNvGraphicFramePr>
          <p:nvPr>
            <p:extLst>
              <p:ext uri="{D42A27DB-BD31-4B8C-83A1-F6EECF244321}">
                <p14:modId xmlns:p14="http://schemas.microsoft.com/office/powerpoint/2010/main" val="2561685618"/>
              </p:ext>
            </p:extLst>
          </p:nvPr>
        </p:nvGraphicFramePr>
        <p:xfrm>
          <a:off x="733743" y="2963254"/>
          <a:ext cx="1700417" cy="463397"/>
        </p:xfrm>
        <a:graphic>
          <a:graphicData uri="http://schemas.openxmlformats.org/presentationml/2006/ole">
            <mc:AlternateContent xmlns:mc="http://schemas.openxmlformats.org/markup-compatibility/2006">
              <mc:Choice xmlns:v="urn:schemas-microsoft-com:vml" Requires="v">
                <p:oleObj name="Equazione" r:id="rId8" imgW="1206360" imgH="330120" progId="Equation.3">
                  <p:embed/>
                </p:oleObj>
              </mc:Choice>
              <mc:Fallback>
                <p:oleObj name="Equazione" r:id="rId8" imgW="1206360" imgH="330120" progId="Equation.3">
                  <p:embed/>
                  <p:pic>
                    <p:nvPicPr>
                      <p:cNvPr id="174" name="Oggetto 173"/>
                      <p:cNvPicPr>
                        <a:picLocks noChangeAspect="1" noChangeArrowheads="1"/>
                      </p:cNvPicPr>
                      <p:nvPr/>
                    </p:nvPicPr>
                    <p:blipFill>
                      <a:blip r:embed="rId9"/>
                      <a:srcRect/>
                      <a:stretch>
                        <a:fillRect/>
                      </a:stretch>
                    </p:blipFill>
                    <p:spPr bwMode="auto">
                      <a:xfrm>
                        <a:off x="733743" y="2963254"/>
                        <a:ext cx="1700417" cy="463397"/>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06529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6"/>
                                        </p:tgtEl>
                                        <p:attrNameLst>
                                          <p:attrName>style.visibility</p:attrName>
                                        </p:attrNameLst>
                                      </p:cBhvr>
                                      <p:to>
                                        <p:strVal val="visible"/>
                                      </p:to>
                                    </p:set>
                                    <p:animEffect transition="in" filter="fade">
                                      <p:cBhvr>
                                        <p:cTn id="7" dur="250"/>
                                        <p:tgtEl>
                                          <p:spTgt spid="96"/>
                                        </p:tgtEl>
                                      </p:cBhvr>
                                    </p:animEffect>
                                  </p:childTnLst>
                                </p:cTn>
                              </p:par>
                            </p:childTnLst>
                          </p:cTn>
                        </p:par>
                        <p:par>
                          <p:cTn id="8" fill="hold">
                            <p:stCondLst>
                              <p:cond delay="250"/>
                            </p:stCondLst>
                            <p:childTnLst>
                              <p:par>
                                <p:cTn id="9" presetID="10" presetClass="exit" presetSubtype="0" fill="hold" grpId="1" nodeType="afterEffect">
                                  <p:stCondLst>
                                    <p:cond delay="0"/>
                                  </p:stCondLst>
                                  <p:childTnLst>
                                    <p:animEffect transition="out" filter="fade">
                                      <p:cBhvr>
                                        <p:cTn id="10" dur="250"/>
                                        <p:tgtEl>
                                          <p:spTgt spid="96"/>
                                        </p:tgtEl>
                                      </p:cBhvr>
                                    </p:animEffect>
                                    <p:set>
                                      <p:cBhvr>
                                        <p:cTn id="11" dur="1" fill="hold">
                                          <p:stCondLst>
                                            <p:cond delay="249"/>
                                          </p:stCondLst>
                                        </p:cTn>
                                        <p:tgtEl>
                                          <p:spTgt spid="96"/>
                                        </p:tgtEl>
                                        <p:attrNameLst>
                                          <p:attrName>style.visibility</p:attrName>
                                        </p:attrNameLst>
                                      </p:cBhvr>
                                      <p:to>
                                        <p:strVal val="hidden"/>
                                      </p:to>
                                    </p:set>
                                  </p:childTnLst>
                                </p:cTn>
                              </p:par>
                            </p:childTnLst>
                          </p:cTn>
                        </p:par>
                        <p:par>
                          <p:cTn id="12" fill="hold">
                            <p:stCondLst>
                              <p:cond delay="500"/>
                            </p:stCondLst>
                            <p:childTnLst>
                              <p:par>
                                <p:cTn id="13" presetID="10" presetClass="entr" presetSubtype="0" fill="hold" grpId="0" nodeType="afterEffect">
                                  <p:stCondLst>
                                    <p:cond delay="0"/>
                                  </p:stCondLst>
                                  <p:childTnLst>
                                    <p:set>
                                      <p:cBhvr>
                                        <p:cTn id="14" dur="1" fill="hold">
                                          <p:stCondLst>
                                            <p:cond delay="0"/>
                                          </p:stCondLst>
                                        </p:cTn>
                                        <p:tgtEl>
                                          <p:spTgt spid="53"/>
                                        </p:tgtEl>
                                        <p:attrNameLst>
                                          <p:attrName>style.visibility</p:attrName>
                                        </p:attrNameLst>
                                      </p:cBhvr>
                                      <p:to>
                                        <p:strVal val="visible"/>
                                      </p:to>
                                    </p:set>
                                    <p:animEffect transition="in" filter="fade">
                                      <p:cBhvr>
                                        <p:cTn id="15" dur="250"/>
                                        <p:tgtEl>
                                          <p:spTgt spid="53"/>
                                        </p:tgtEl>
                                      </p:cBhvr>
                                    </p:animEffect>
                                  </p:childTnLst>
                                </p:cTn>
                              </p:par>
                            </p:childTnLst>
                          </p:cTn>
                        </p:par>
                        <p:par>
                          <p:cTn id="16" fill="hold">
                            <p:stCondLst>
                              <p:cond delay="750"/>
                            </p:stCondLst>
                            <p:childTnLst>
                              <p:par>
                                <p:cTn id="17" presetID="10" presetClass="exit" presetSubtype="0" fill="hold" grpId="1" nodeType="afterEffect">
                                  <p:stCondLst>
                                    <p:cond delay="0"/>
                                  </p:stCondLst>
                                  <p:childTnLst>
                                    <p:animEffect transition="out" filter="fade">
                                      <p:cBhvr>
                                        <p:cTn id="18" dur="250"/>
                                        <p:tgtEl>
                                          <p:spTgt spid="53"/>
                                        </p:tgtEl>
                                      </p:cBhvr>
                                    </p:animEffect>
                                    <p:set>
                                      <p:cBhvr>
                                        <p:cTn id="19" dur="1" fill="hold">
                                          <p:stCondLst>
                                            <p:cond delay="249"/>
                                          </p:stCondLst>
                                        </p:cTn>
                                        <p:tgtEl>
                                          <p:spTgt spid="53"/>
                                        </p:tgtEl>
                                        <p:attrNameLst>
                                          <p:attrName>style.visibility</p:attrName>
                                        </p:attrNameLst>
                                      </p:cBhvr>
                                      <p:to>
                                        <p:strVal val="hidden"/>
                                      </p:to>
                                    </p:set>
                                  </p:childTnLst>
                                </p:cTn>
                              </p:par>
                            </p:childTnLst>
                          </p:cTn>
                        </p:par>
                        <p:par>
                          <p:cTn id="20" fill="hold">
                            <p:stCondLst>
                              <p:cond delay="1000"/>
                            </p:stCondLst>
                            <p:childTnLst>
                              <p:par>
                                <p:cTn id="21" presetID="10" presetClass="entr" presetSubtype="0" fill="hold" grpId="0"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fade">
                                      <p:cBhvr>
                                        <p:cTn id="23" dur="250"/>
                                        <p:tgtEl>
                                          <p:spTgt spid="61"/>
                                        </p:tgtEl>
                                      </p:cBhvr>
                                    </p:animEffect>
                                  </p:childTnLst>
                                </p:cTn>
                              </p:par>
                            </p:childTnLst>
                          </p:cTn>
                        </p:par>
                        <p:par>
                          <p:cTn id="24" fill="hold">
                            <p:stCondLst>
                              <p:cond delay="1250"/>
                            </p:stCondLst>
                            <p:childTnLst>
                              <p:par>
                                <p:cTn id="25" presetID="10" presetClass="exit" presetSubtype="0" fill="hold" grpId="1" nodeType="afterEffect">
                                  <p:stCondLst>
                                    <p:cond delay="0"/>
                                  </p:stCondLst>
                                  <p:childTnLst>
                                    <p:animEffect transition="out" filter="fade">
                                      <p:cBhvr>
                                        <p:cTn id="26" dur="250"/>
                                        <p:tgtEl>
                                          <p:spTgt spid="61"/>
                                        </p:tgtEl>
                                      </p:cBhvr>
                                    </p:animEffect>
                                    <p:set>
                                      <p:cBhvr>
                                        <p:cTn id="27" dur="1" fill="hold">
                                          <p:stCondLst>
                                            <p:cond delay="249"/>
                                          </p:stCondLst>
                                        </p:cTn>
                                        <p:tgtEl>
                                          <p:spTgt spid="61"/>
                                        </p:tgtEl>
                                        <p:attrNameLst>
                                          <p:attrName>style.visibility</p:attrName>
                                        </p:attrNameLst>
                                      </p:cBhvr>
                                      <p:to>
                                        <p:strVal val="hidden"/>
                                      </p:to>
                                    </p:set>
                                  </p:childTnLst>
                                </p:cTn>
                              </p:par>
                            </p:childTnLst>
                          </p:cTn>
                        </p:par>
                        <p:par>
                          <p:cTn id="28" fill="hold">
                            <p:stCondLst>
                              <p:cond delay="1500"/>
                            </p:stCondLst>
                            <p:childTnLst>
                              <p:par>
                                <p:cTn id="29" presetID="10" presetClass="entr" presetSubtype="0" fill="hold" grpId="0" nodeType="afterEffect">
                                  <p:stCondLst>
                                    <p:cond delay="0"/>
                                  </p:stCondLst>
                                  <p:childTnLst>
                                    <p:set>
                                      <p:cBhvr>
                                        <p:cTn id="30" dur="1" fill="hold">
                                          <p:stCondLst>
                                            <p:cond delay="0"/>
                                          </p:stCondLst>
                                        </p:cTn>
                                        <p:tgtEl>
                                          <p:spTgt spid="62"/>
                                        </p:tgtEl>
                                        <p:attrNameLst>
                                          <p:attrName>style.visibility</p:attrName>
                                        </p:attrNameLst>
                                      </p:cBhvr>
                                      <p:to>
                                        <p:strVal val="visible"/>
                                      </p:to>
                                    </p:set>
                                    <p:animEffect transition="in" filter="fade">
                                      <p:cBhvr>
                                        <p:cTn id="31" dur="250"/>
                                        <p:tgtEl>
                                          <p:spTgt spid="62"/>
                                        </p:tgtEl>
                                      </p:cBhvr>
                                    </p:animEffect>
                                  </p:childTnLst>
                                </p:cTn>
                              </p:par>
                            </p:childTnLst>
                          </p:cTn>
                        </p:par>
                        <p:par>
                          <p:cTn id="32" fill="hold">
                            <p:stCondLst>
                              <p:cond delay="1750"/>
                            </p:stCondLst>
                            <p:childTnLst>
                              <p:par>
                                <p:cTn id="33" presetID="10" presetClass="exit" presetSubtype="0" fill="hold" grpId="1" nodeType="afterEffect">
                                  <p:stCondLst>
                                    <p:cond delay="0"/>
                                  </p:stCondLst>
                                  <p:childTnLst>
                                    <p:animEffect transition="out" filter="fade">
                                      <p:cBhvr>
                                        <p:cTn id="34" dur="250"/>
                                        <p:tgtEl>
                                          <p:spTgt spid="62"/>
                                        </p:tgtEl>
                                      </p:cBhvr>
                                    </p:animEffect>
                                    <p:set>
                                      <p:cBhvr>
                                        <p:cTn id="35" dur="1" fill="hold">
                                          <p:stCondLst>
                                            <p:cond delay="249"/>
                                          </p:stCondLst>
                                        </p:cTn>
                                        <p:tgtEl>
                                          <p:spTgt spid="62"/>
                                        </p:tgtEl>
                                        <p:attrNameLst>
                                          <p:attrName>style.visibility</p:attrName>
                                        </p:attrNameLst>
                                      </p:cBhvr>
                                      <p:to>
                                        <p:strVal val="hidden"/>
                                      </p:to>
                                    </p:set>
                                  </p:childTnLst>
                                </p:cTn>
                              </p:par>
                            </p:childTnLst>
                          </p:cTn>
                        </p:par>
                        <p:par>
                          <p:cTn id="36" fill="hold">
                            <p:stCondLst>
                              <p:cond delay="2000"/>
                            </p:stCondLst>
                            <p:childTnLst>
                              <p:par>
                                <p:cTn id="37" presetID="10" presetClass="entr" presetSubtype="0" fill="hold" grpId="0" nodeType="afterEffect">
                                  <p:stCondLst>
                                    <p:cond delay="0"/>
                                  </p:stCondLst>
                                  <p:childTnLst>
                                    <p:set>
                                      <p:cBhvr>
                                        <p:cTn id="38" dur="1" fill="hold">
                                          <p:stCondLst>
                                            <p:cond delay="0"/>
                                          </p:stCondLst>
                                        </p:cTn>
                                        <p:tgtEl>
                                          <p:spTgt spid="68"/>
                                        </p:tgtEl>
                                        <p:attrNameLst>
                                          <p:attrName>style.visibility</p:attrName>
                                        </p:attrNameLst>
                                      </p:cBhvr>
                                      <p:to>
                                        <p:strVal val="visible"/>
                                      </p:to>
                                    </p:set>
                                    <p:animEffect transition="in" filter="fade">
                                      <p:cBhvr>
                                        <p:cTn id="39" dur="250"/>
                                        <p:tgtEl>
                                          <p:spTgt spid="68"/>
                                        </p:tgtEl>
                                      </p:cBhvr>
                                    </p:animEffect>
                                  </p:childTnLst>
                                </p:cTn>
                              </p:par>
                            </p:childTnLst>
                          </p:cTn>
                        </p:par>
                        <p:par>
                          <p:cTn id="40" fill="hold">
                            <p:stCondLst>
                              <p:cond delay="2250"/>
                            </p:stCondLst>
                            <p:childTnLst>
                              <p:par>
                                <p:cTn id="41" presetID="10" presetClass="exit" presetSubtype="0" fill="hold" grpId="1" nodeType="afterEffect">
                                  <p:stCondLst>
                                    <p:cond delay="0"/>
                                  </p:stCondLst>
                                  <p:childTnLst>
                                    <p:animEffect transition="out" filter="fade">
                                      <p:cBhvr>
                                        <p:cTn id="42" dur="250"/>
                                        <p:tgtEl>
                                          <p:spTgt spid="68"/>
                                        </p:tgtEl>
                                      </p:cBhvr>
                                    </p:animEffect>
                                    <p:set>
                                      <p:cBhvr>
                                        <p:cTn id="43" dur="1" fill="hold">
                                          <p:stCondLst>
                                            <p:cond delay="249"/>
                                          </p:stCondLst>
                                        </p:cTn>
                                        <p:tgtEl>
                                          <p:spTgt spid="68"/>
                                        </p:tgtEl>
                                        <p:attrNameLst>
                                          <p:attrName>style.visibility</p:attrName>
                                        </p:attrNameLst>
                                      </p:cBhvr>
                                      <p:to>
                                        <p:strVal val="hidden"/>
                                      </p:to>
                                    </p:set>
                                  </p:childTnLst>
                                </p:cTn>
                              </p:par>
                            </p:childTnLst>
                          </p:cTn>
                        </p:par>
                        <p:par>
                          <p:cTn id="44" fill="hold">
                            <p:stCondLst>
                              <p:cond delay="2500"/>
                            </p:stCondLst>
                            <p:childTnLst>
                              <p:par>
                                <p:cTn id="45" presetID="10" presetClass="entr" presetSubtype="0" fill="hold" grpId="0" nodeType="afterEffect">
                                  <p:stCondLst>
                                    <p:cond delay="0"/>
                                  </p:stCondLst>
                                  <p:childTnLst>
                                    <p:set>
                                      <p:cBhvr>
                                        <p:cTn id="46" dur="1" fill="hold">
                                          <p:stCondLst>
                                            <p:cond delay="0"/>
                                          </p:stCondLst>
                                        </p:cTn>
                                        <p:tgtEl>
                                          <p:spTgt spid="65"/>
                                        </p:tgtEl>
                                        <p:attrNameLst>
                                          <p:attrName>style.visibility</p:attrName>
                                        </p:attrNameLst>
                                      </p:cBhvr>
                                      <p:to>
                                        <p:strVal val="visible"/>
                                      </p:to>
                                    </p:set>
                                    <p:animEffect transition="in" filter="fade">
                                      <p:cBhvr>
                                        <p:cTn id="47" dur="250"/>
                                        <p:tgtEl>
                                          <p:spTgt spid="65"/>
                                        </p:tgtEl>
                                      </p:cBhvr>
                                    </p:animEffect>
                                  </p:childTnLst>
                                </p:cTn>
                              </p:par>
                            </p:childTnLst>
                          </p:cTn>
                        </p:par>
                        <p:par>
                          <p:cTn id="48" fill="hold">
                            <p:stCondLst>
                              <p:cond delay="2750"/>
                            </p:stCondLst>
                            <p:childTnLst>
                              <p:par>
                                <p:cTn id="49" presetID="10" presetClass="exit" presetSubtype="0" fill="hold" grpId="1" nodeType="afterEffect">
                                  <p:stCondLst>
                                    <p:cond delay="0"/>
                                  </p:stCondLst>
                                  <p:childTnLst>
                                    <p:animEffect transition="out" filter="fade">
                                      <p:cBhvr>
                                        <p:cTn id="50" dur="250"/>
                                        <p:tgtEl>
                                          <p:spTgt spid="65"/>
                                        </p:tgtEl>
                                      </p:cBhvr>
                                    </p:animEffect>
                                    <p:set>
                                      <p:cBhvr>
                                        <p:cTn id="51" dur="1" fill="hold">
                                          <p:stCondLst>
                                            <p:cond delay="249"/>
                                          </p:stCondLst>
                                        </p:cTn>
                                        <p:tgtEl>
                                          <p:spTgt spid="65"/>
                                        </p:tgtEl>
                                        <p:attrNameLst>
                                          <p:attrName>style.visibility</p:attrName>
                                        </p:attrNameLst>
                                      </p:cBhvr>
                                      <p:to>
                                        <p:strVal val="hidden"/>
                                      </p:to>
                                    </p:set>
                                  </p:childTnLst>
                                </p:cTn>
                              </p:par>
                            </p:childTnLst>
                          </p:cTn>
                        </p:par>
                        <p:par>
                          <p:cTn id="52" fill="hold">
                            <p:stCondLst>
                              <p:cond delay="3000"/>
                            </p:stCondLst>
                            <p:childTnLst>
                              <p:par>
                                <p:cTn id="53" presetID="10" presetClass="entr" presetSubtype="0" fill="hold" grpId="0" nodeType="afterEffect">
                                  <p:stCondLst>
                                    <p:cond delay="0"/>
                                  </p:stCondLst>
                                  <p:childTnLst>
                                    <p:set>
                                      <p:cBhvr>
                                        <p:cTn id="54" dur="1" fill="hold">
                                          <p:stCondLst>
                                            <p:cond delay="0"/>
                                          </p:stCondLst>
                                        </p:cTn>
                                        <p:tgtEl>
                                          <p:spTgt spid="64"/>
                                        </p:tgtEl>
                                        <p:attrNameLst>
                                          <p:attrName>style.visibility</p:attrName>
                                        </p:attrNameLst>
                                      </p:cBhvr>
                                      <p:to>
                                        <p:strVal val="visible"/>
                                      </p:to>
                                    </p:set>
                                    <p:animEffect transition="in" filter="fade">
                                      <p:cBhvr>
                                        <p:cTn id="55" dur="250"/>
                                        <p:tgtEl>
                                          <p:spTgt spid="64"/>
                                        </p:tgtEl>
                                      </p:cBhvr>
                                    </p:animEffect>
                                  </p:childTnLst>
                                </p:cTn>
                              </p:par>
                            </p:childTnLst>
                          </p:cTn>
                        </p:par>
                        <p:par>
                          <p:cTn id="56" fill="hold">
                            <p:stCondLst>
                              <p:cond delay="3250"/>
                            </p:stCondLst>
                            <p:childTnLst>
                              <p:par>
                                <p:cTn id="57" presetID="10" presetClass="exit" presetSubtype="0" fill="hold" grpId="1" nodeType="afterEffect">
                                  <p:stCondLst>
                                    <p:cond delay="0"/>
                                  </p:stCondLst>
                                  <p:childTnLst>
                                    <p:animEffect transition="out" filter="fade">
                                      <p:cBhvr>
                                        <p:cTn id="58" dur="250"/>
                                        <p:tgtEl>
                                          <p:spTgt spid="64"/>
                                        </p:tgtEl>
                                      </p:cBhvr>
                                    </p:animEffect>
                                    <p:set>
                                      <p:cBhvr>
                                        <p:cTn id="59" dur="1" fill="hold">
                                          <p:stCondLst>
                                            <p:cond delay="249"/>
                                          </p:stCondLst>
                                        </p:cTn>
                                        <p:tgtEl>
                                          <p:spTgt spid="64"/>
                                        </p:tgtEl>
                                        <p:attrNameLst>
                                          <p:attrName>style.visibility</p:attrName>
                                        </p:attrNameLst>
                                      </p:cBhvr>
                                      <p:to>
                                        <p:strVal val="hidden"/>
                                      </p:to>
                                    </p:set>
                                  </p:childTnLst>
                                </p:cTn>
                              </p:par>
                            </p:childTnLst>
                          </p:cTn>
                        </p:par>
                        <p:par>
                          <p:cTn id="60" fill="hold">
                            <p:stCondLst>
                              <p:cond delay="3500"/>
                            </p:stCondLst>
                            <p:childTnLst>
                              <p:par>
                                <p:cTn id="61" presetID="10" presetClass="entr" presetSubtype="0" fill="hold" grpId="0" nodeType="afterEffect">
                                  <p:stCondLst>
                                    <p:cond delay="0"/>
                                  </p:stCondLst>
                                  <p:childTnLst>
                                    <p:set>
                                      <p:cBhvr>
                                        <p:cTn id="62" dur="1" fill="hold">
                                          <p:stCondLst>
                                            <p:cond delay="0"/>
                                          </p:stCondLst>
                                        </p:cTn>
                                        <p:tgtEl>
                                          <p:spTgt spid="66"/>
                                        </p:tgtEl>
                                        <p:attrNameLst>
                                          <p:attrName>style.visibility</p:attrName>
                                        </p:attrNameLst>
                                      </p:cBhvr>
                                      <p:to>
                                        <p:strVal val="visible"/>
                                      </p:to>
                                    </p:set>
                                    <p:animEffect transition="in" filter="fade">
                                      <p:cBhvr>
                                        <p:cTn id="63" dur="250"/>
                                        <p:tgtEl>
                                          <p:spTgt spid="66"/>
                                        </p:tgtEl>
                                      </p:cBhvr>
                                    </p:animEffect>
                                  </p:childTnLst>
                                </p:cTn>
                              </p:par>
                            </p:childTnLst>
                          </p:cTn>
                        </p:par>
                        <p:par>
                          <p:cTn id="64" fill="hold">
                            <p:stCondLst>
                              <p:cond delay="3750"/>
                            </p:stCondLst>
                            <p:childTnLst>
                              <p:par>
                                <p:cTn id="65" presetID="10" presetClass="exit" presetSubtype="0" fill="hold" grpId="1" nodeType="afterEffect">
                                  <p:stCondLst>
                                    <p:cond delay="0"/>
                                  </p:stCondLst>
                                  <p:childTnLst>
                                    <p:animEffect transition="out" filter="fade">
                                      <p:cBhvr>
                                        <p:cTn id="66" dur="250"/>
                                        <p:tgtEl>
                                          <p:spTgt spid="66"/>
                                        </p:tgtEl>
                                      </p:cBhvr>
                                    </p:animEffect>
                                    <p:set>
                                      <p:cBhvr>
                                        <p:cTn id="67" dur="1" fill="hold">
                                          <p:stCondLst>
                                            <p:cond delay="249"/>
                                          </p:stCondLst>
                                        </p:cTn>
                                        <p:tgtEl>
                                          <p:spTgt spid="66"/>
                                        </p:tgtEl>
                                        <p:attrNameLst>
                                          <p:attrName>style.visibility</p:attrName>
                                        </p:attrNameLst>
                                      </p:cBhvr>
                                      <p:to>
                                        <p:strVal val="hidden"/>
                                      </p:to>
                                    </p:set>
                                  </p:childTnLst>
                                </p:cTn>
                              </p:par>
                            </p:childTnLst>
                          </p:cTn>
                        </p:par>
                        <p:par>
                          <p:cTn id="68" fill="hold">
                            <p:stCondLst>
                              <p:cond delay="4000"/>
                            </p:stCondLst>
                            <p:childTnLst>
                              <p:par>
                                <p:cTn id="69" presetID="10" presetClass="entr" presetSubtype="0" fill="hold" grpId="2" nodeType="afterEffect">
                                  <p:stCondLst>
                                    <p:cond delay="0"/>
                                  </p:stCondLst>
                                  <p:childTnLst>
                                    <p:set>
                                      <p:cBhvr>
                                        <p:cTn id="70" dur="1" fill="hold">
                                          <p:stCondLst>
                                            <p:cond delay="0"/>
                                          </p:stCondLst>
                                        </p:cTn>
                                        <p:tgtEl>
                                          <p:spTgt spid="64"/>
                                        </p:tgtEl>
                                        <p:attrNameLst>
                                          <p:attrName>style.visibility</p:attrName>
                                        </p:attrNameLst>
                                      </p:cBhvr>
                                      <p:to>
                                        <p:strVal val="visible"/>
                                      </p:to>
                                    </p:set>
                                    <p:animEffect transition="in" filter="fade">
                                      <p:cBhvr>
                                        <p:cTn id="71" dur="250"/>
                                        <p:tgtEl>
                                          <p:spTgt spid="64"/>
                                        </p:tgtEl>
                                      </p:cBhvr>
                                    </p:animEffect>
                                  </p:childTnLst>
                                </p:cTn>
                              </p:par>
                            </p:childTnLst>
                          </p:cTn>
                        </p:par>
                        <p:par>
                          <p:cTn id="72" fill="hold">
                            <p:stCondLst>
                              <p:cond delay="4250"/>
                            </p:stCondLst>
                            <p:childTnLst>
                              <p:par>
                                <p:cTn id="73" presetID="10" presetClass="exit" presetSubtype="0" fill="hold" grpId="3" nodeType="afterEffect">
                                  <p:stCondLst>
                                    <p:cond delay="0"/>
                                  </p:stCondLst>
                                  <p:childTnLst>
                                    <p:animEffect transition="out" filter="fade">
                                      <p:cBhvr>
                                        <p:cTn id="74" dur="250"/>
                                        <p:tgtEl>
                                          <p:spTgt spid="64"/>
                                        </p:tgtEl>
                                      </p:cBhvr>
                                    </p:animEffect>
                                    <p:set>
                                      <p:cBhvr>
                                        <p:cTn id="75" dur="1" fill="hold">
                                          <p:stCondLst>
                                            <p:cond delay="249"/>
                                          </p:stCondLst>
                                        </p:cTn>
                                        <p:tgtEl>
                                          <p:spTgt spid="64"/>
                                        </p:tgtEl>
                                        <p:attrNameLst>
                                          <p:attrName>style.visibility</p:attrName>
                                        </p:attrNameLst>
                                      </p:cBhvr>
                                      <p:to>
                                        <p:strVal val="hidden"/>
                                      </p:to>
                                    </p:set>
                                  </p:childTnLst>
                                </p:cTn>
                              </p:par>
                            </p:childTnLst>
                          </p:cTn>
                        </p:par>
                        <p:par>
                          <p:cTn id="76" fill="hold">
                            <p:stCondLst>
                              <p:cond delay="4500"/>
                            </p:stCondLst>
                            <p:childTnLst>
                              <p:par>
                                <p:cTn id="77" presetID="10" presetClass="entr" presetSubtype="0" fill="hold" grpId="2" nodeType="afterEffect">
                                  <p:stCondLst>
                                    <p:cond delay="0"/>
                                  </p:stCondLst>
                                  <p:childTnLst>
                                    <p:set>
                                      <p:cBhvr>
                                        <p:cTn id="78" dur="1" fill="hold">
                                          <p:stCondLst>
                                            <p:cond delay="0"/>
                                          </p:stCondLst>
                                        </p:cTn>
                                        <p:tgtEl>
                                          <p:spTgt spid="65"/>
                                        </p:tgtEl>
                                        <p:attrNameLst>
                                          <p:attrName>style.visibility</p:attrName>
                                        </p:attrNameLst>
                                      </p:cBhvr>
                                      <p:to>
                                        <p:strVal val="visible"/>
                                      </p:to>
                                    </p:set>
                                    <p:animEffect transition="in" filter="fade">
                                      <p:cBhvr>
                                        <p:cTn id="79" dur="250"/>
                                        <p:tgtEl>
                                          <p:spTgt spid="65"/>
                                        </p:tgtEl>
                                      </p:cBhvr>
                                    </p:animEffect>
                                  </p:childTnLst>
                                </p:cTn>
                              </p:par>
                            </p:childTnLst>
                          </p:cTn>
                        </p:par>
                        <p:par>
                          <p:cTn id="80" fill="hold">
                            <p:stCondLst>
                              <p:cond delay="4750"/>
                            </p:stCondLst>
                            <p:childTnLst>
                              <p:par>
                                <p:cTn id="81" presetID="10" presetClass="exit" presetSubtype="0" fill="hold" grpId="3" nodeType="afterEffect">
                                  <p:stCondLst>
                                    <p:cond delay="0"/>
                                  </p:stCondLst>
                                  <p:childTnLst>
                                    <p:animEffect transition="out" filter="fade">
                                      <p:cBhvr>
                                        <p:cTn id="82" dur="250"/>
                                        <p:tgtEl>
                                          <p:spTgt spid="65"/>
                                        </p:tgtEl>
                                      </p:cBhvr>
                                    </p:animEffect>
                                    <p:set>
                                      <p:cBhvr>
                                        <p:cTn id="83" dur="1" fill="hold">
                                          <p:stCondLst>
                                            <p:cond delay="249"/>
                                          </p:stCondLst>
                                        </p:cTn>
                                        <p:tgtEl>
                                          <p:spTgt spid="65"/>
                                        </p:tgtEl>
                                        <p:attrNameLst>
                                          <p:attrName>style.visibility</p:attrName>
                                        </p:attrNameLst>
                                      </p:cBhvr>
                                      <p:to>
                                        <p:strVal val="hidden"/>
                                      </p:to>
                                    </p:set>
                                  </p:childTnLst>
                                </p:cTn>
                              </p:par>
                            </p:childTnLst>
                          </p:cTn>
                        </p:par>
                        <p:par>
                          <p:cTn id="84" fill="hold">
                            <p:stCondLst>
                              <p:cond delay="5000"/>
                            </p:stCondLst>
                            <p:childTnLst>
                              <p:par>
                                <p:cTn id="85" presetID="10" presetClass="entr" presetSubtype="0" fill="hold" grpId="2" nodeType="afterEffect">
                                  <p:stCondLst>
                                    <p:cond delay="0"/>
                                  </p:stCondLst>
                                  <p:childTnLst>
                                    <p:set>
                                      <p:cBhvr>
                                        <p:cTn id="86" dur="1" fill="hold">
                                          <p:stCondLst>
                                            <p:cond delay="0"/>
                                          </p:stCondLst>
                                        </p:cTn>
                                        <p:tgtEl>
                                          <p:spTgt spid="68"/>
                                        </p:tgtEl>
                                        <p:attrNameLst>
                                          <p:attrName>style.visibility</p:attrName>
                                        </p:attrNameLst>
                                      </p:cBhvr>
                                      <p:to>
                                        <p:strVal val="visible"/>
                                      </p:to>
                                    </p:set>
                                    <p:animEffect transition="in" filter="fade">
                                      <p:cBhvr>
                                        <p:cTn id="87" dur="250"/>
                                        <p:tgtEl>
                                          <p:spTgt spid="68"/>
                                        </p:tgtEl>
                                      </p:cBhvr>
                                    </p:animEffect>
                                  </p:childTnLst>
                                </p:cTn>
                              </p:par>
                            </p:childTnLst>
                          </p:cTn>
                        </p:par>
                        <p:par>
                          <p:cTn id="88" fill="hold">
                            <p:stCondLst>
                              <p:cond delay="5250"/>
                            </p:stCondLst>
                            <p:childTnLst>
                              <p:par>
                                <p:cTn id="89" presetID="10" presetClass="exit" presetSubtype="0" fill="hold" grpId="3" nodeType="afterEffect">
                                  <p:stCondLst>
                                    <p:cond delay="0"/>
                                  </p:stCondLst>
                                  <p:childTnLst>
                                    <p:animEffect transition="out" filter="fade">
                                      <p:cBhvr>
                                        <p:cTn id="90" dur="250"/>
                                        <p:tgtEl>
                                          <p:spTgt spid="68"/>
                                        </p:tgtEl>
                                      </p:cBhvr>
                                    </p:animEffect>
                                    <p:set>
                                      <p:cBhvr>
                                        <p:cTn id="91" dur="1" fill="hold">
                                          <p:stCondLst>
                                            <p:cond delay="249"/>
                                          </p:stCondLst>
                                        </p:cTn>
                                        <p:tgtEl>
                                          <p:spTgt spid="68"/>
                                        </p:tgtEl>
                                        <p:attrNameLst>
                                          <p:attrName>style.visibility</p:attrName>
                                        </p:attrNameLst>
                                      </p:cBhvr>
                                      <p:to>
                                        <p:strVal val="hidden"/>
                                      </p:to>
                                    </p:set>
                                  </p:childTnLst>
                                </p:cTn>
                              </p:par>
                            </p:childTnLst>
                          </p:cTn>
                        </p:par>
                        <p:par>
                          <p:cTn id="92" fill="hold">
                            <p:stCondLst>
                              <p:cond delay="5500"/>
                            </p:stCondLst>
                            <p:childTnLst>
                              <p:par>
                                <p:cTn id="93" presetID="10" presetClass="entr" presetSubtype="0" fill="hold" grpId="2" nodeType="afterEffect">
                                  <p:stCondLst>
                                    <p:cond delay="0"/>
                                  </p:stCondLst>
                                  <p:childTnLst>
                                    <p:set>
                                      <p:cBhvr>
                                        <p:cTn id="94" dur="1" fill="hold">
                                          <p:stCondLst>
                                            <p:cond delay="0"/>
                                          </p:stCondLst>
                                        </p:cTn>
                                        <p:tgtEl>
                                          <p:spTgt spid="62"/>
                                        </p:tgtEl>
                                        <p:attrNameLst>
                                          <p:attrName>style.visibility</p:attrName>
                                        </p:attrNameLst>
                                      </p:cBhvr>
                                      <p:to>
                                        <p:strVal val="visible"/>
                                      </p:to>
                                    </p:set>
                                    <p:animEffect transition="in" filter="fade">
                                      <p:cBhvr>
                                        <p:cTn id="95" dur="250"/>
                                        <p:tgtEl>
                                          <p:spTgt spid="62"/>
                                        </p:tgtEl>
                                      </p:cBhvr>
                                    </p:animEffect>
                                  </p:childTnLst>
                                </p:cTn>
                              </p:par>
                            </p:childTnLst>
                          </p:cTn>
                        </p:par>
                        <p:par>
                          <p:cTn id="96" fill="hold">
                            <p:stCondLst>
                              <p:cond delay="5750"/>
                            </p:stCondLst>
                            <p:childTnLst>
                              <p:par>
                                <p:cTn id="97" presetID="10" presetClass="exit" presetSubtype="0" fill="hold" grpId="3" nodeType="afterEffect">
                                  <p:stCondLst>
                                    <p:cond delay="0"/>
                                  </p:stCondLst>
                                  <p:childTnLst>
                                    <p:animEffect transition="out" filter="fade">
                                      <p:cBhvr>
                                        <p:cTn id="98" dur="250"/>
                                        <p:tgtEl>
                                          <p:spTgt spid="62"/>
                                        </p:tgtEl>
                                      </p:cBhvr>
                                    </p:animEffect>
                                    <p:set>
                                      <p:cBhvr>
                                        <p:cTn id="99" dur="1" fill="hold">
                                          <p:stCondLst>
                                            <p:cond delay="249"/>
                                          </p:stCondLst>
                                        </p:cTn>
                                        <p:tgtEl>
                                          <p:spTgt spid="62"/>
                                        </p:tgtEl>
                                        <p:attrNameLst>
                                          <p:attrName>style.visibility</p:attrName>
                                        </p:attrNameLst>
                                      </p:cBhvr>
                                      <p:to>
                                        <p:strVal val="hidden"/>
                                      </p:to>
                                    </p:set>
                                  </p:childTnLst>
                                </p:cTn>
                              </p:par>
                            </p:childTnLst>
                          </p:cTn>
                        </p:par>
                        <p:par>
                          <p:cTn id="100" fill="hold">
                            <p:stCondLst>
                              <p:cond delay="6000"/>
                            </p:stCondLst>
                            <p:childTnLst>
                              <p:par>
                                <p:cTn id="101" presetID="10" presetClass="entr" presetSubtype="0" fill="hold" grpId="2" nodeType="afterEffect">
                                  <p:stCondLst>
                                    <p:cond delay="0"/>
                                  </p:stCondLst>
                                  <p:childTnLst>
                                    <p:set>
                                      <p:cBhvr>
                                        <p:cTn id="102" dur="1" fill="hold">
                                          <p:stCondLst>
                                            <p:cond delay="0"/>
                                          </p:stCondLst>
                                        </p:cTn>
                                        <p:tgtEl>
                                          <p:spTgt spid="61"/>
                                        </p:tgtEl>
                                        <p:attrNameLst>
                                          <p:attrName>style.visibility</p:attrName>
                                        </p:attrNameLst>
                                      </p:cBhvr>
                                      <p:to>
                                        <p:strVal val="visible"/>
                                      </p:to>
                                    </p:set>
                                    <p:animEffect transition="in" filter="fade">
                                      <p:cBhvr>
                                        <p:cTn id="103" dur="250"/>
                                        <p:tgtEl>
                                          <p:spTgt spid="61"/>
                                        </p:tgtEl>
                                      </p:cBhvr>
                                    </p:animEffect>
                                  </p:childTnLst>
                                </p:cTn>
                              </p:par>
                            </p:childTnLst>
                          </p:cTn>
                        </p:par>
                        <p:par>
                          <p:cTn id="104" fill="hold">
                            <p:stCondLst>
                              <p:cond delay="6250"/>
                            </p:stCondLst>
                            <p:childTnLst>
                              <p:par>
                                <p:cTn id="105" presetID="10" presetClass="exit" presetSubtype="0" fill="hold" grpId="3" nodeType="afterEffect">
                                  <p:stCondLst>
                                    <p:cond delay="0"/>
                                  </p:stCondLst>
                                  <p:childTnLst>
                                    <p:animEffect transition="out" filter="fade">
                                      <p:cBhvr>
                                        <p:cTn id="106" dur="250"/>
                                        <p:tgtEl>
                                          <p:spTgt spid="61"/>
                                        </p:tgtEl>
                                      </p:cBhvr>
                                    </p:animEffect>
                                    <p:set>
                                      <p:cBhvr>
                                        <p:cTn id="107" dur="1" fill="hold">
                                          <p:stCondLst>
                                            <p:cond delay="249"/>
                                          </p:stCondLst>
                                        </p:cTn>
                                        <p:tgtEl>
                                          <p:spTgt spid="61"/>
                                        </p:tgtEl>
                                        <p:attrNameLst>
                                          <p:attrName>style.visibility</p:attrName>
                                        </p:attrNameLst>
                                      </p:cBhvr>
                                      <p:to>
                                        <p:strVal val="hidden"/>
                                      </p:to>
                                    </p:set>
                                  </p:childTnLst>
                                </p:cTn>
                              </p:par>
                            </p:childTnLst>
                          </p:cTn>
                        </p:par>
                        <p:par>
                          <p:cTn id="108" fill="hold">
                            <p:stCondLst>
                              <p:cond delay="6500"/>
                            </p:stCondLst>
                            <p:childTnLst>
                              <p:par>
                                <p:cTn id="109" presetID="10" presetClass="entr" presetSubtype="0" fill="hold" grpId="2" nodeType="afterEffect">
                                  <p:stCondLst>
                                    <p:cond delay="0"/>
                                  </p:stCondLst>
                                  <p:childTnLst>
                                    <p:set>
                                      <p:cBhvr>
                                        <p:cTn id="110" dur="1" fill="hold">
                                          <p:stCondLst>
                                            <p:cond delay="0"/>
                                          </p:stCondLst>
                                        </p:cTn>
                                        <p:tgtEl>
                                          <p:spTgt spid="53"/>
                                        </p:tgtEl>
                                        <p:attrNameLst>
                                          <p:attrName>style.visibility</p:attrName>
                                        </p:attrNameLst>
                                      </p:cBhvr>
                                      <p:to>
                                        <p:strVal val="visible"/>
                                      </p:to>
                                    </p:set>
                                    <p:animEffect transition="in" filter="fade">
                                      <p:cBhvr>
                                        <p:cTn id="111" dur="250"/>
                                        <p:tgtEl>
                                          <p:spTgt spid="53"/>
                                        </p:tgtEl>
                                      </p:cBhvr>
                                    </p:animEffect>
                                  </p:childTnLst>
                                </p:cTn>
                              </p:par>
                            </p:childTnLst>
                          </p:cTn>
                        </p:par>
                        <p:par>
                          <p:cTn id="112" fill="hold">
                            <p:stCondLst>
                              <p:cond delay="6750"/>
                            </p:stCondLst>
                            <p:childTnLst>
                              <p:par>
                                <p:cTn id="113" presetID="10" presetClass="exit" presetSubtype="0" fill="hold" grpId="3" nodeType="afterEffect">
                                  <p:stCondLst>
                                    <p:cond delay="0"/>
                                  </p:stCondLst>
                                  <p:childTnLst>
                                    <p:animEffect transition="out" filter="fade">
                                      <p:cBhvr>
                                        <p:cTn id="114" dur="250"/>
                                        <p:tgtEl>
                                          <p:spTgt spid="53"/>
                                        </p:tgtEl>
                                      </p:cBhvr>
                                    </p:animEffect>
                                    <p:set>
                                      <p:cBhvr>
                                        <p:cTn id="115" dur="1" fill="hold">
                                          <p:stCondLst>
                                            <p:cond delay="249"/>
                                          </p:stCondLst>
                                        </p:cTn>
                                        <p:tgtEl>
                                          <p:spTgt spid="53"/>
                                        </p:tgtEl>
                                        <p:attrNameLst>
                                          <p:attrName>style.visibility</p:attrName>
                                        </p:attrNameLst>
                                      </p:cBhvr>
                                      <p:to>
                                        <p:strVal val="hidden"/>
                                      </p:to>
                                    </p:set>
                                  </p:childTnLst>
                                </p:cTn>
                              </p:par>
                            </p:childTnLst>
                          </p:cTn>
                        </p:par>
                        <p:par>
                          <p:cTn id="116" fill="hold">
                            <p:stCondLst>
                              <p:cond delay="7000"/>
                            </p:stCondLst>
                            <p:childTnLst>
                              <p:par>
                                <p:cTn id="117" presetID="10" presetClass="entr" presetSubtype="0" fill="hold" grpId="2" nodeType="afterEffect">
                                  <p:stCondLst>
                                    <p:cond delay="0"/>
                                  </p:stCondLst>
                                  <p:childTnLst>
                                    <p:set>
                                      <p:cBhvr>
                                        <p:cTn id="118" dur="1" fill="hold">
                                          <p:stCondLst>
                                            <p:cond delay="0"/>
                                          </p:stCondLst>
                                        </p:cTn>
                                        <p:tgtEl>
                                          <p:spTgt spid="96"/>
                                        </p:tgtEl>
                                        <p:attrNameLst>
                                          <p:attrName>style.visibility</p:attrName>
                                        </p:attrNameLst>
                                      </p:cBhvr>
                                      <p:to>
                                        <p:strVal val="visible"/>
                                      </p:to>
                                    </p:set>
                                    <p:animEffect transition="in" filter="fade">
                                      <p:cBhvr>
                                        <p:cTn id="119" dur="250"/>
                                        <p:tgtEl>
                                          <p:spTgt spid="96"/>
                                        </p:tgtEl>
                                      </p:cBhvr>
                                    </p:animEffect>
                                  </p:childTnLst>
                                </p:cTn>
                              </p:par>
                            </p:childTnLst>
                          </p:cTn>
                        </p:par>
                      </p:childTnLst>
                    </p:cTn>
                  </p:par>
                  <p:par>
                    <p:cTn id="120" fill="hold">
                      <p:stCondLst>
                        <p:cond delay="indefinite"/>
                      </p:stCondLst>
                      <p:childTnLst>
                        <p:par>
                          <p:cTn id="121" fill="hold">
                            <p:stCondLst>
                              <p:cond delay="0"/>
                            </p:stCondLst>
                            <p:childTnLst>
                              <p:par>
                                <p:cTn id="122" presetID="10" presetClass="entr" presetSubtype="0" fill="hold" grpId="0" nodeType="clickEffect">
                                  <p:stCondLst>
                                    <p:cond delay="0"/>
                                  </p:stCondLst>
                                  <p:childTnLst>
                                    <p:set>
                                      <p:cBhvr>
                                        <p:cTn id="123" dur="1" fill="hold">
                                          <p:stCondLst>
                                            <p:cond delay="0"/>
                                          </p:stCondLst>
                                        </p:cTn>
                                        <p:tgtEl>
                                          <p:spTgt spid="73"/>
                                        </p:tgtEl>
                                        <p:attrNameLst>
                                          <p:attrName>style.visibility</p:attrName>
                                        </p:attrNameLst>
                                      </p:cBhvr>
                                      <p:to>
                                        <p:strVal val="visible"/>
                                      </p:to>
                                    </p:set>
                                    <p:animEffect transition="in" filter="fade">
                                      <p:cBhvr>
                                        <p:cTn id="124" dur="500"/>
                                        <p:tgtEl>
                                          <p:spTgt spid="73"/>
                                        </p:tgtEl>
                                      </p:cBhvr>
                                    </p:animEffect>
                                  </p:childTnLst>
                                </p:cTn>
                              </p:par>
                              <p:par>
                                <p:cTn id="125" presetID="10" presetClass="entr" presetSubtype="0" fill="hold" nodeType="withEffect">
                                  <p:stCondLst>
                                    <p:cond delay="0"/>
                                  </p:stCondLst>
                                  <p:childTnLst>
                                    <p:set>
                                      <p:cBhvr>
                                        <p:cTn id="126" dur="1" fill="hold">
                                          <p:stCondLst>
                                            <p:cond delay="0"/>
                                          </p:stCondLst>
                                        </p:cTn>
                                        <p:tgtEl>
                                          <p:spTgt spid="71"/>
                                        </p:tgtEl>
                                        <p:attrNameLst>
                                          <p:attrName>style.visibility</p:attrName>
                                        </p:attrNameLst>
                                      </p:cBhvr>
                                      <p:to>
                                        <p:strVal val="visible"/>
                                      </p:to>
                                    </p:set>
                                    <p:animEffect transition="in" filter="fade">
                                      <p:cBhvr>
                                        <p:cTn id="127" dur="500"/>
                                        <p:tgtEl>
                                          <p:spTgt spid="71"/>
                                        </p:tgtEl>
                                      </p:cBhvr>
                                    </p:animEffect>
                                  </p:childTnLst>
                                </p:cTn>
                              </p:par>
                              <p:par>
                                <p:cTn id="128" presetID="10" presetClass="entr" presetSubtype="0" fill="hold" nodeType="withEffect">
                                  <p:stCondLst>
                                    <p:cond delay="0"/>
                                  </p:stCondLst>
                                  <p:childTnLst>
                                    <p:set>
                                      <p:cBhvr>
                                        <p:cTn id="129" dur="1" fill="hold">
                                          <p:stCondLst>
                                            <p:cond delay="0"/>
                                          </p:stCondLst>
                                        </p:cTn>
                                        <p:tgtEl>
                                          <p:spTgt spid="69"/>
                                        </p:tgtEl>
                                        <p:attrNameLst>
                                          <p:attrName>style.visibility</p:attrName>
                                        </p:attrNameLst>
                                      </p:cBhvr>
                                      <p:to>
                                        <p:strVal val="visible"/>
                                      </p:to>
                                    </p:set>
                                    <p:animEffect transition="in" filter="fade">
                                      <p:cBhvr>
                                        <p:cTn id="130" dur="500"/>
                                        <p:tgtEl>
                                          <p:spTgt spid="69"/>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70"/>
                                        </p:tgtEl>
                                        <p:attrNameLst>
                                          <p:attrName>style.visibility</p:attrName>
                                        </p:attrNameLst>
                                      </p:cBhvr>
                                      <p:to>
                                        <p:strVal val="visible"/>
                                      </p:to>
                                    </p:set>
                                    <p:animEffect transition="in" filter="fade">
                                      <p:cBhvr>
                                        <p:cTn id="133" dur="500"/>
                                        <p:tgtEl>
                                          <p:spTgt spid="70"/>
                                        </p:tgtEl>
                                      </p:cBhvr>
                                    </p:animEffect>
                                  </p:childTnLst>
                                </p:cTn>
                              </p:par>
                              <p:par>
                                <p:cTn id="134" presetID="10" presetClass="entr" presetSubtype="0" fill="hold" nodeType="withEffect">
                                  <p:stCondLst>
                                    <p:cond delay="0"/>
                                  </p:stCondLst>
                                  <p:childTnLst>
                                    <p:set>
                                      <p:cBhvr>
                                        <p:cTn id="135" dur="1" fill="hold">
                                          <p:stCondLst>
                                            <p:cond delay="0"/>
                                          </p:stCondLst>
                                        </p:cTn>
                                        <p:tgtEl>
                                          <p:spTgt spid="2"/>
                                        </p:tgtEl>
                                        <p:attrNameLst>
                                          <p:attrName>style.visibility</p:attrName>
                                        </p:attrNameLst>
                                      </p:cBhvr>
                                      <p:to>
                                        <p:strVal val="visible"/>
                                      </p:to>
                                    </p:set>
                                    <p:animEffect transition="in" filter="fade">
                                      <p:cBhvr>
                                        <p:cTn id="136" dur="500"/>
                                        <p:tgtEl>
                                          <p:spTgt spid="2"/>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22"/>
                                        </p:tgtEl>
                                        <p:attrNameLst>
                                          <p:attrName>style.visibility</p:attrName>
                                        </p:attrNameLst>
                                      </p:cBhvr>
                                      <p:to>
                                        <p:strVal val="visible"/>
                                      </p:to>
                                    </p:set>
                                    <p:animEffect transition="in" filter="fade">
                                      <p:cBhvr>
                                        <p:cTn id="139" dur="500"/>
                                        <p:tgtEl>
                                          <p:spTgt spid="22"/>
                                        </p:tgtEl>
                                      </p:cBhvr>
                                    </p:animEffect>
                                  </p:childTnLst>
                                </p:cTn>
                              </p:par>
                            </p:childTnLst>
                          </p:cTn>
                        </p:par>
                      </p:childTnLst>
                    </p:cTn>
                  </p:par>
                  <p:par>
                    <p:cTn id="140" fill="hold">
                      <p:stCondLst>
                        <p:cond delay="indefinite"/>
                      </p:stCondLst>
                      <p:childTnLst>
                        <p:par>
                          <p:cTn id="141" fill="hold">
                            <p:stCondLst>
                              <p:cond delay="0"/>
                            </p:stCondLst>
                            <p:childTnLst>
                              <p:par>
                                <p:cTn id="142" presetID="10" presetClass="entr" presetSubtype="0" fill="hold" grpId="0" nodeType="clickEffect">
                                  <p:stCondLst>
                                    <p:cond delay="0"/>
                                  </p:stCondLst>
                                  <p:childTnLst>
                                    <p:set>
                                      <p:cBhvr>
                                        <p:cTn id="143" dur="1" fill="hold">
                                          <p:stCondLst>
                                            <p:cond delay="0"/>
                                          </p:stCondLst>
                                        </p:cTn>
                                        <p:tgtEl>
                                          <p:spTgt spid="80"/>
                                        </p:tgtEl>
                                        <p:attrNameLst>
                                          <p:attrName>style.visibility</p:attrName>
                                        </p:attrNameLst>
                                      </p:cBhvr>
                                      <p:to>
                                        <p:strVal val="visible"/>
                                      </p:to>
                                    </p:set>
                                    <p:animEffect transition="in" filter="fade">
                                      <p:cBhvr>
                                        <p:cTn id="144" dur="500"/>
                                        <p:tgtEl>
                                          <p:spTgt spid="80"/>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44"/>
                                        </p:tgtEl>
                                        <p:attrNameLst>
                                          <p:attrName>style.visibility</p:attrName>
                                        </p:attrNameLst>
                                      </p:cBhvr>
                                      <p:to>
                                        <p:strVal val="visible"/>
                                      </p:to>
                                    </p:set>
                                    <p:animEffect transition="in" filter="fade">
                                      <p:cBhvr>
                                        <p:cTn id="147" dur="500"/>
                                        <p:tgtEl>
                                          <p:spTgt spid="44"/>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nodeType="clickEffect">
                                  <p:stCondLst>
                                    <p:cond delay="0"/>
                                  </p:stCondLst>
                                  <p:childTnLst>
                                    <p:set>
                                      <p:cBhvr>
                                        <p:cTn id="151" dur="1" fill="hold">
                                          <p:stCondLst>
                                            <p:cond delay="0"/>
                                          </p:stCondLst>
                                        </p:cTn>
                                        <p:tgtEl>
                                          <p:spTgt spid="106"/>
                                        </p:tgtEl>
                                        <p:attrNameLst>
                                          <p:attrName>style.visibility</p:attrName>
                                        </p:attrNameLst>
                                      </p:cBhvr>
                                      <p:to>
                                        <p:strVal val="visible"/>
                                      </p:to>
                                    </p:set>
                                    <p:animEffect transition="in" filter="fade">
                                      <p:cBhvr>
                                        <p:cTn id="152" dur="500"/>
                                        <p:tgtEl>
                                          <p:spTgt spid="106"/>
                                        </p:tgtEl>
                                      </p:cBhvr>
                                    </p:animEffect>
                                  </p:childTnLst>
                                </p:cTn>
                              </p:par>
                            </p:childTnLst>
                          </p:cTn>
                        </p:par>
                      </p:childTnLst>
                    </p:cTn>
                  </p:par>
                  <p:par>
                    <p:cTn id="153" fill="hold">
                      <p:stCondLst>
                        <p:cond delay="indefinite"/>
                      </p:stCondLst>
                      <p:childTnLst>
                        <p:par>
                          <p:cTn id="154" fill="hold">
                            <p:stCondLst>
                              <p:cond delay="0"/>
                            </p:stCondLst>
                            <p:childTnLst>
                              <p:par>
                                <p:cTn id="155" presetID="10" presetClass="exit" presetSubtype="0" fill="hold" nodeType="clickEffect">
                                  <p:stCondLst>
                                    <p:cond delay="0"/>
                                  </p:stCondLst>
                                  <p:childTnLst>
                                    <p:animEffect transition="out" filter="fade">
                                      <p:cBhvr>
                                        <p:cTn id="156" dur="500"/>
                                        <p:tgtEl>
                                          <p:spTgt spid="106"/>
                                        </p:tgtEl>
                                      </p:cBhvr>
                                    </p:animEffect>
                                    <p:set>
                                      <p:cBhvr>
                                        <p:cTn id="157" dur="1" fill="hold">
                                          <p:stCondLst>
                                            <p:cond delay="499"/>
                                          </p:stCondLst>
                                        </p:cTn>
                                        <p:tgtEl>
                                          <p:spTgt spid="106"/>
                                        </p:tgtEl>
                                        <p:attrNameLst>
                                          <p:attrName>style.visibility</p:attrName>
                                        </p:attrNameLst>
                                      </p:cBhvr>
                                      <p:to>
                                        <p:strVal val="hidden"/>
                                      </p:to>
                                    </p:set>
                                  </p:childTnLst>
                                </p:cTn>
                              </p:par>
                              <p:par>
                                <p:cTn id="158" presetID="10" presetClass="entr" presetSubtype="0" fill="hold" nodeType="withEffect">
                                  <p:stCondLst>
                                    <p:cond delay="0"/>
                                  </p:stCondLst>
                                  <p:childTnLst>
                                    <p:set>
                                      <p:cBhvr>
                                        <p:cTn id="159" dur="1" fill="hold">
                                          <p:stCondLst>
                                            <p:cond delay="0"/>
                                          </p:stCondLst>
                                        </p:cTn>
                                        <p:tgtEl>
                                          <p:spTgt spid="24"/>
                                        </p:tgtEl>
                                        <p:attrNameLst>
                                          <p:attrName>style.visibility</p:attrName>
                                        </p:attrNameLst>
                                      </p:cBhvr>
                                      <p:to>
                                        <p:strVal val="visible"/>
                                      </p:to>
                                    </p:set>
                                    <p:animEffect transition="in" filter="fade">
                                      <p:cBhvr>
                                        <p:cTn id="160" dur="500"/>
                                        <p:tgtEl>
                                          <p:spTgt spid="24"/>
                                        </p:tgtEl>
                                      </p:cBhvr>
                                    </p:animEffect>
                                  </p:childTnLst>
                                </p:cTn>
                              </p:par>
                            </p:childTnLst>
                          </p:cTn>
                        </p:par>
                      </p:childTnLst>
                    </p:cTn>
                  </p:par>
                  <p:par>
                    <p:cTn id="161" fill="hold">
                      <p:stCondLst>
                        <p:cond delay="indefinite"/>
                      </p:stCondLst>
                      <p:childTnLst>
                        <p:par>
                          <p:cTn id="162" fill="hold">
                            <p:stCondLst>
                              <p:cond delay="0"/>
                            </p:stCondLst>
                            <p:childTnLst>
                              <p:par>
                                <p:cTn id="163" presetID="10" presetClass="entr" presetSubtype="0" fill="hold" grpId="0" nodeType="clickEffect">
                                  <p:stCondLst>
                                    <p:cond delay="0"/>
                                  </p:stCondLst>
                                  <p:childTnLst>
                                    <p:set>
                                      <p:cBhvr>
                                        <p:cTn id="164" dur="1" fill="hold">
                                          <p:stCondLst>
                                            <p:cond delay="0"/>
                                          </p:stCondLst>
                                        </p:cTn>
                                        <p:tgtEl>
                                          <p:spTgt spid="27"/>
                                        </p:tgtEl>
                                        <p:attrNameLst>
                                          <p:attrName>style.visibility</p:attrName>
                                        </p:attrNameLst>
                                      </p:cBhvr>
                                      <p:to>
                                        <p:strVal val="visible"/>
                                      </p:to>
                                    </p:set>
                                    <p:animEffect transition="in" filter="fade">
                                      <p:cBhvr>
                                        <p:cTn id="165" dur="500"/>
                                        <p:tgtEl>
                                          <p:spTgt spid="27"/>
                                        </p:tgtEl>
                                      </p:cBhvr>
                                    </p:animEffect>
                                  </p:childTnLst>
                                </p:cTn>
                              </p:par>
                              <p:par>
                                <p:cTn id="166" presetID="10" presetClass="entr" presetSubtype="0" fill="hold" nodeType="withEffect">
                                  <p:stCondLst>
                                    <p:cond delay="0"/>
                                  </p:stCondLst>
                                  <p:childTnLst>
                                    <p:set>
                                      <p:cBhvr>
                                        <p:cTn id="167" dur="1" fill="hold">
                                          <p:stCondLst>
                                            <p:cond delay="0"/>
                                          </p:stCondLst>
                                        </p:cTn>
                                        <p:tgtEl>
                                          <p:spTgt spid="6"/>
                                        </p:tgtEl>
                                        <p:attrNameLst>
                                          <p:attrName>style.visibility</p:attrName>
                                        </p:attrNameLst>
                                      </p:cBhvr>
                                      <p:to>
                                        <p:strVal val="visible"/>
                                      </p:to>
                                    </p:set>
                                    <p:animEffect transition="in" filter="fade">
                                      <p:cBhvr>
                                        <p:cTn id="168" dur="500"/>
                                        <p:tgtEl>
                                          <p:spTgt spid="6"/>
                                        </p:tgtEl>
                                      </p:cBhvr>
                                    </p:animEffect>
                                  </p:childTnLst>
                                </p:cTn>
                              </p:par>
                              <p:par>
                                <p:cTn id="169" presetID="10" presetClass="entr" presetSubtype="0" fill="hold" nodeType="withEffect">
                                  <p:stCondLst>
                                    <p:cond delay="0"/>
                                  </p:stCondLst>
                                  <p:childTnLst>
                                    <p:set>
                                      <p:cBhvr>
                                        <p:cTn id="170" dur="1" fill="hold">
                                          <p:stCondLst>
                                            <p:cond delay="0"/>
                                          </p:stCondLst>
                                        </p:cTn>
                                        <p:tgtEl>
                                          <p:spTgt spid="11"/>
                                        </p:tgtEl>
                                        <p:attrNameLst>
                                          <p:attrName>style.visibility</p:attrName>
                                        </p:attrNameLst>
                                      </p:cBhvr>
                                      <p:to>
                                        <p:strVal val="visible"/>
                                      </p:to>
                                    </p:set>
                                    <p:animEffect transition="in" filter="fade">
                                      <p:cBhvr>
                                        <p:cTn id="171" dur="500"/>
                                        <p:tgtEl>
                                          <p:spTgt spid="11"/>
                                        </p:tgtEl>
                                      </p:cBhvr>
                                    </p:animEffect>
                                  </p:childTnLst>
                                </p:cTn>
                              </p:par>
                              <p:par>
                                <p:cTn id="172" presetID="10" presetClass="entr" presetSubtype="0" fill="hold" grpId="0" nodeType="withEffect">
                                  <p:stCondLst>
                                    <p:cond delay="0"/>
                                  </p:stCondLst>
                                  <p:childTnLst>
                                    <p:set>
                                      <p:cBhvr>
                                        <p:cTn id="173" dur="1" fill="hold">
                                          <p:stCondLst>
                                            <p:cond delay="0"/>
                                          </p:stCondLst>
                                        </p:cTn>
                                        <p:tgtEl>
                                          <p:spTgt spid="146"/>
                                        </p:tgtEl>
                                        <p:attrNameLst>
                                          <p:attrName>style.visibility</p:attrName>
                                        </p:attrNameLst>
                                      </p:cBhvr>
                                      <p:to>
                                        <p:strVal val="visible"/>
                                      </p:to>
                                    </p:set>
                                    <p:animEffect transition="in" filter="fade">
                                      <p:cBhvr>
                                        <p:cTn id="174" dur="500"/>
                                        <p:tgtEl>
                                          <p:spTgt spid="146"/>
                                        </p:tgtEl>
                                      </p:cBhvr>
                                    </p:animEffect>
                                  </p:childTnLst>
                                </p:cTn>
                              </p:par>
                              <p:par>
                                <p:cTn id="175" presetID="10" presetClass="entr" presetSubtype="0" fill="hold" grpId="0" nodeType="withEffect">
                                  <p:stCondLst>
                                    <p:cond delay="0"/>
                                  </p:stCondLst>
                                  <p:childTnLst>
                                    <p:set>
                                      <p:cBhvr>
                                        <p:cTn id="176" dur="1" fill="hold">
                                          <p:stCondLst>
                                            <p:cond delay="0"/>
                                          </p:stCondLst>
                                        </p:cTn>
                                        <p:tgtEl>
                                          <p:spTgt spid="26"/>
                                        </p:tgtEl>
                                        <p:attrNameLst>
                                          <p:attrName>style.visibility</p:attrName>
                                        </p:attrNameLst>
                                      </p:cBhvr>
                                      <p:to>
                                        <p:strVal val="visible"/>
                                      </p:to>
                                    </p:set>
                                    <p:animEffect transition="in" filter="fade">
                                      <p:cBhvr>
                                        <p:cTn id="177" dur="500"/>
                                        <p:tgtEl>
                                          <p:spTgt spid="26"/>
                                        </p:tgtEl>
                                      </p:cBhvr>
                                    </p:animEffect>
                                  </p:childTnLst>
                                </p:cTn>
                              </p:par>
                            </p:childTnLst>
                          </p:cTn>
                        </p:par>
                      </p:childTnLst>
                    </p:cTn>
                  </p:par>
                  <p:par>
                    <p:cTn id="178" fill="hold">
                      <p:stCondLst>
                        <p:cond delay="indefinite"/>
                      </p:stCondLst>
                      <p:childTnLst>
                        <p:par>
                          <p:cTn id="179" fill="hold">
                            <p:stCondLst>
                              <p:cond delay="0"/>
                            </p:stCondLst>
                            <p:childTnLst>
                              <p:par>
                                <p:cTn id="180" presetID="10" presetClass="entr" presetSubtype="0" fill="hold" nodeType="clickEffect">
                                  <p:stCondLst>
                                    <p:cond delay="0"/>
                                  </p:stCondLst>
                                  <p:childTnLst>
                                    <p:set>
                                      <p:cBhvr>
                                        <p:cTn id="181" dur="1" fill="hold">
                                          <p:stCondLst>
                                            <p:cond delay="0"/>
                                          </p:stCondLst>
                                        </p:cTn>
                                        <p:tgtEl>
                                          <p:spTgt spid="14"/>
                                        </p:tgtEl>
                                        <p:attrNameLst>
                                          <p:attrName>style.visibility</p:attrName>
                                        </p:attrNameLst>
                                      </p:cBhvr>
                                      <p:to>
                                        <p:strVal val="visible"/>
                                      </p:to>
                                    </p:set>
                                    <p:animEffect transition="in" filter="fade">
                                      <p:cBhvr>
                                        <p:cTn id="182" dur="500"/>
                                        <p:tgtEl>
                                          <p:spTgt spid="14"/>
                                        </p:tgtEl>
                                      </p:cBhvr>
                                    </p:animEffect>
                                  </p:childTnLst>
                                </p:cTn>
                              </p:par>
                              <p:par>
                                <p:cTn id="183" presetID="10" presetClass="entr" presetSubtype="0" fill="hold" grpId="0" nodeType="withEffect">
                                  <p:stCondLst>
                                    <p:cond delay="0"/>
                                  </p:stCondLst>
                                  <p:childTnLst>
                                    <p:set>
                                      <p:cBhvr>
                                        <p:cTn id="184" dur="1" fill="hold">
                                          <p:stCondLst>
                                            <p:cond delay="0"/>
                                          </p:stCondLst>
                                        </p:cTn>
                                        <p:tgtEl>
                                          <p:spTgt spid="97"/>
                                        </p:tgtEl>
                                        <p:attrNameLst>
                                          <p:attrName>style.visibility</p:attrName>
                                        </p:attrNameLst>
                                      </p:cBhvr>
                                      <p:to>
                                        <p:strVal val="visible"/>
                                      </p:to>
                                    </p:set>
                                    <p:animEffect transition="in" filter="fade">
                                      <p:cBhvr>
                                        <p:cTn id="185" dur="500"/>
                                        <p:tgtEl>
                                          <p:spTgt spid="97"/>
                                        </p:tgtEl>
                                      </p:cBhvr>
                                    </p:animEffect>
                                  </p:childTnLst>
                                </p:cTn>
                              </p:par>
                              <p:par>
                                <p:cTn id="186" presetID="10" presetClass="entr" presetSubtype="0" fill="hold" grpId="0" nodeType="withEffect">
                                  <p:stCondLst>
                                    <p:cond delay="0"/>
                                  </p:stCondLst>
                                  <p:childTnLst>
                                    <p:set>
                                      <p:cBhvr>
                                        <p:cTn id="187" dur="1" fill="hold">
                                          <p:stCondLst>
                                            <p:cond delay="0"/>
                                          </p:stCondLst>
                                        </p:cTn>
                                        <p:tgtEl>
                                          <p:spTgt spid="98"/>
                                        </p:tgtEl>
                                        <p:attrNameLst>
                                          <p:attrName>style.visibility</p:attrName>
                                        </p:attrNameLst>
                                      </p:cBhvr>
                                      <p:to>
                                        <p:strVal val="visible"/>
                                      </p:to>
                                    </p:set>
                                    <p:animEffect transition="in" filter="fade">
                                      <p:cBhvr>
                                        <p:cTn id="188" dur="500"/>
                                        <p:tgtEl>
                                          <p:spTgt spid="98"/>
                                        </p:tgtEl>
                                      </p:cBhvr>
                                    </p:animEffect>
                                  </p:childTnLst>
                                </p:cTn>
                              </p:par>
                            </p:childTnLst>
                          </p:cTn>
                        </p:par>
                      </p:childTnLst>
                    </p:cTn>
                  </p:par>
                  <p:par>
                    <p:cTn id="189" fill="hold">
                      <p:stCondLst>
                        <p:cond delay="indefinite"/>
                      </p:stCondLst>
                      <p:childTnLst>
                        <p:par>
                          <p:cTn id="190" fill="hold">
                            <p:stCondLst>
                              <p:cond delay="0"/>
                            </p:stCondLst>
                            <p:childTnLst>
                              <p:par>
                                <p:cTn id="191" presetID="10" presetClass="entr" presetSubtype="0" fill="hold" nodeType="clickEffect">
                                  <p:stCondLst>
                                    <p:cond delay="0"/>
                                  </p:stCondLst>
                                  <p:childTnLst>
                                    <p:set>
                                      <p:cBhvr>
                                        <p:cTn id="192" dur="1" fill="hold">
                                          <p:stCondLst>
                                            <p:cond delay="0"/>
                                          </p:stCondLst>
                                        </p:cTn>
                                        <p:tgtEl>
                                          <p:spTgt spid="126"/>
                                        </p:tgtEl>
                                        <p:attrNameLst>
                                          <p:attrName>style.visibility</p:attrName>
                                        </p:attrNameLst>
                                      </p:cBhvr>
                                      <p:to>
                                        <p:strVal val="visible"/>
                                      </p:to>
                                    </p:set>
                                    <p:animEffect transition="in" filter="fade">
                                      <p:cBhvr>
                                        <p:cTn id="193" dur="500"/>
                                        <p:tgtEl>
                                          <p:spTgt spid="126"/>
                                        </p:tgtEl>
                                      </p:cBhvr>
                                    </p:animEffect>
                                  </p:childTnLst>
                                </p:cTn>
                              </p:par>
                              <p:par>
                                <p:cTn id="194" presetID="10" presetClass="entr" presetSubtype="0" fill="hold" grpId="0" nodeType="withEffect">
                                  <p:stCondLst>
                                    <p:cond delay="0"/>
                                  </p:stCondLst>
                                  <p:childTnLst>
                                    <p:set>
                                      <p:cBhvr>
                                        <p:cTn id="195" dur="1" fill="hold">
                                          <p:stCondLst>
                                            <p:cond delay="0"/>
                                          </p:stCondLst>
                                        </p:cTn>
                                        <p:tgtEl>
                                          <p:spTgt spid="147"/>
                                        </p:tgtEl>
                                        <p:attrNameLst>
                                          <p:attrName>style.visibility</p:attrName>
                                        </p:attrNameLst>
                                      </p:cBhvr>
                                      <p:to>
                                        <p:strVal val="visible"/>
                                      </p:to>
                                    </p:set>
                                    <p:animEffect transition="in" filter="fade">
                                      <p:cBhvr>
                                        <p:cTn id="196" dur="500"/>
                                        <p:tgtEl>
                                          <p:spTgt spid="147"/>
                                        </p:tgtEl>
                                      </p:cBhvr>
                                    </p:animEffect>
                                  </p:childTnLst>
                                </p:cTn>
                              </p:par>
                              <p:par>
                                <p:cTn id="197" presetID="10" presetClass="entr" presetSubtype="0" fill="hold" nodeType="withEffect">
                                  <p:stCondLst>
                                    <p:cond delay="0"/>
                                  </p:stCondLst>
                                  <p:childTnLst>
                                    <p:set>
                                      <p:cBhvr>
                                        <p:cTn id="198" dur="1" fill="hold">
                                          <p:stCondLst>
                                            <p:cond delay="0"/>
                                          </p:stCondLst>
                                        </p:cTn>
                                        <p:tgtEl>
                                          <p:spTgt spid="148"/>
                                        </p:tgtEl>
                                        <p:attrNameLst>
                                          <p:attrName>style.visibility</p:attrName>
                                        </p:attrNameLst>
                                      </p:cBhvr>
                                      <p:to>
                                        <p:strVal val="visible"/>
                                      </p:to>
                                    </p:set>
                                    <p:animEffect transition="in" filter="fade">
                                      <p:cBhvr>
                                        <p:cTn id="199" dur="500"/>
                                        <p:tgtEl>
                                          <p:spTgt spid="148"/>
                                        </p:tgtEl>
                                      </p:cBhvr>
                                    </p:animEffect>
                                  </p:childTnLst>
                                </p:cTn>
                              </p:par>
                              <p:par>
                                <p:cTn id="200" presetID="10" presetClass="entr" presetSubtype="0" fill="hold" grpId="0" nodeType="withEffect">
                                  <p:stCondLst>
                                    <p:cond delay="0"/>
                                  </p:stCondLst>
                                  <p:childTnLst>
                                    <p:set>
                                      <p:cBhvr>
                                        <p:cTn id="201" dur="1" fill="hold">
                                          <p:stCondLst>
                                            <p:cond delay="0"/>
                                          </p:stCondLst>
                                        </p:cTn>
                                        <p:tgtEl>
                                          <p:spTgt spid="149"/>
                                        </p:tgtEl>
                                        <p:attrNameLst>
                                          <p:attrName>style.visibility</p:attrName>
                                        </p:attrNameLst>
                                      </p:cBhvr>
                                      <p:to>
                                        <p:strVal val="visible"/>
                                      </p:to>
                                    </p:set>
                                    <p:animEffect transition="in" filter="fade">
                                      <p:cBhvr>
                                        <p:cTn id="202" dur="500"/>
                                        <p:tgtEl>
                                          <p:spTgt spid="149"/>
                                        </p:tgtEl>
                                      </p:cBhvr>
                                    </p:animEffect>
                                  </p:childTnLst>
                                </p:cTn>
                              </p:par>
                              <p:par>
                                <p:cTn id="203" presetID="10" presetClass="entr" presetSubtype="0" fill="hold" nodeType="withEffect">
                                  <p:stCondLst>
                                    <p:cond delay="0"/>
                                  </p:stCondLst>
                                  <p:childTnLst>
                                    <p:set>
                                      <p:cBhvr>
                                        <p:cTn id="204" dur="1" fill="hold">
                                          <p:stCondLst>
                                            <p:cond delay="0"/>
                                          </p:stCondLst>
                                        </p:cTn>
                                        <p:tgtEl>
                                          <p:spTgt spid="151"/>
                                        </p:tgtEl>
                                        <p:attrNameLst>
                                          <p:attrName>style.visibility</p:attrName>
                                        </p:attrNameLst>
                                      </p:cBhvr>
                                      <p:to>
                                        <p:strVal val="visible"/>
                                      </p:to>
                                    </p:set>
                                    <p:animEffect transition="in" filter="fade">
                                      <p:cBhvr>
                                        <p:cTn id="205" dur="500"/>
                                        <p:tgtEl>
                                          <p:spTgt spid="151"/>
                                        </p:tgtEl>
                                      </p:cBhvr>
                                    </p:animEffect>
                                  </p:childTnLst>
                                </p:cTn>
                              </p:par>
                              <p:par>
                                <p:cTn id="206" presetID="10" presetClass="entr" presetSubtype="0" fill="hold" grpId="0" nodeType="withEffect">
                                  <p:stCondLst>
                                    <p:cond delay="0"/>
                                  </p:stCondLst>
                                  <p:childTnLst>
                                    <p:set>
                                      <p:cBhvr>
                                        <p:cTn id="207" dur="1" fill="hold">
                                          <p:stCondLst>
                                            <p:cond delay="0"/>
                                          </p:stCondLst>
                                        </p:cTn>
                                        <p:tgtEl>
                                          <p:spTgt spid="34"/>
                                        </p:tgtEl>
                                        <p:attrNameLst>
                                          <p:attrName>style.visibility</p:attrName>
                                        </p:attrNameLst>
                                      </p:cBhvr>
                                      <p:to>
                                        <p:strVal val="visible"/>
                                      </p:to>
                                    </p:set>
                                    <p:animEffect transition="in" filter="fade">
                                      <p:cBhvr>
                                        <p:cTn id="208" dur="500"/>
                                        <p:tgtEl>
                                          <p:spTgt spid="34"/>
                                        </p:tgtEl>
                                      </p:cBhvr>
                                    </p:animEffect>
                                  </p:childTnLst>
                                </p:cTn>
                              </p:par>
                              <p:par>
                                <p:cTn id="209" presetID="10" presetClass="entr" presetSubtype="0" fill="hold" nodeType="withEffect">
                                  <p:stCondLst>
                                    <p:cond delay="0"/>
                                  </p:stCondLst>
                                  <p:childTnLst>
                                    <p:set>
                                      <p:cBhvr>
                                        <p:cTn id="210" dur="1" fill="hold">
                                          <p:stCondLst>
                                            <p:cond delay="0"/>
                                          </p:stCondLst>
                                        </p:cTn>
                                        <p:tgtEl>
                                          <p:spTgt spid="171"/>
                                        </p:tgtEl>
                                        <p:attrNameLst>
                                          <p:attrName>style.visibility</p:attrName>
                                        </p:attrNameLst>
                                      </p:cBhvr>
                                      <p:to>
                                        <p:strVal val="visible"/>
                                      </p:to>
                                    </p:set>
                                    <p:animEffect transition="in" filter="fade">
                                      <p:cBhvr>
                                        <p:cTn id="211" dur="500"/>
                                        <p:tgtEl>
                                          <p:spTgt spid="171"/>
                                        </p:tgtEl>
                                      </p:cBhvr>
                                    </p:animEffect>
                                  </p:childTnLst>
                                </p:cTn>
                              </p:par>
                              <p:par>
                                <p:cTn id="212" presetID="10" presetClass="entr" presetSubtype="0" fill="hold" grpId="0" nodeType="withEffect">
                                  <p:stCondLst>
                                    <p:cond delay="0"/>
                                  </p:stCondLst>
                                  <p:childTnLst>
                                    <p:set>
                                      <p:cBhvr>
                                        <p:cTn id="213" dur="1" fill="hold">
                                          <p:stCondLst>
                                            <p:cond delay="0"/>
                                          </p:stCondLst>
                                        </p:cTn>
                                        <p:tgtEl>
                                          <p:spTgt spid="172"/>
                                        </p:tgtEl>
                                        <p:attrNameLst>
                                          <p:attrName>style.visibility</p:attrName>
                                        </p:attrNameLst>
                                      </p:cBhvr>
                                      <p:to>
                                        <p:strVal val="visible"/>
                                      </p:to>
                                    </p:set>
                                    <p:animEffect transition="in" filter="fade">
                                      <p:cBhvr>
                                        <p:cTn id="214" dur="500"/>
                                        <p:tgtEl>
                                          <p:spTgt spid="172"/>
                                        </p:tgtEl>
                                      </p:cBhvr>
                                    </p:animEffect>
                                  </p:childTnLst>
                                </p:cTn>
                              </p:par>
                              <p:par>
                                <p:cTn id="215" presetID="10" presetClass="entr" presetSubtype="0" fill="hold" nodeType="withEffect">
                                  <p:stCondLst>
                                    <p:cond delay="0"/>
                                  </p:stCondLst>
                                  <p:childTnLst>
                                    <p:set>
                                      <p:cBhvr>
                                        <p:cTn id="216" dur="1" fill="hold">
                                          <p:stCondLst>
                                            <p:cond delay="0"/>
                                          </p:stCondLst>
                                        </p:cTn>
                                        <p:tgtEl>
                                          <p:spTgt spid="173"/>
                                        </p:tgtEl>
                                        <p:attrNameLst>
                                          <p:attrName>style.visibility</p:attrName>
                                        </p:attrNameLst>
                                      </p:cBhvr>
                                      <p:to>
                                        <p:strVal val="visible"/>
                                      </p:to>
                                    </p:set>
                                    <p:animEffect transition="in" filter="fade">
                                      <p:cBhvr>
                                        <p:cTn id="217" dur="500"/>
                                        <p:tgtEl>
                                          <p:spTgt spid="173"/>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197"/>
                                        </p:tgtEl>
                                        <p:attrNameLst>
                                          <p:attrName>style.visibility</p:attrName>
                                        </p:attrNameLst>
                                      </p:cBhvr>
                                      <p:to>
                                        <p:strVal val="visible"/>
                                      </p:to>
                                    </p:set>
                                    <p:animEffect transition="in" filter="fade">
                                      <p:cBhvr>
                                        <p:cTn id="220" dur="500"/>
                                        <p:tgtEl>
                                          <p:spTgt spid="197"/>
                                        </p:tgtEl>
                                      </p:cBhvr>
                                    </p:animEffect>
                                  </p:childTnLst>
                                </p:cTn>
                              </p:par>
                              <p:par>
                                <p:cTn id="221" presetID="10" presetClass="entr" presetSubtype="0" fill="hold" grpId="0" nodeType="withEffect">
                                  <p:stCondLst>
                                    <p:cond delay="0"/>
                                  </p:stCondLst>
                                  <p:childTnLst>
                                    <p:set>
                                      <p:cBhvr>
                                        <p:cTn id="222" dur="1" fill="hold">
                                          <p:stCondLst>
                                            <p:cond delay="0"/>
                                          </p:stCondLst>
                                        </p:cTn>
                                        <p:tgtEl>
                                          <p:spTgt spid="198"/>
                                        </p:tgtEl>
                                        <p:attrNameLst>
                                          <p:attrName>style.visibility</p:attrName>
                                        </p:attrNameLst>
                                      </p:cBhvr>
                                      <p:to>
                                        <p:strVal val="visible"/>
                                      </p:to>
                                    </p:set>
                                    <p:animEffect transition="in" filter="fade">
                                      <p:cBhvr>
                                        <p:cTn id="223" dur="500"/>
                                        <p:tgtEl>
                                          <p:spTgt spid="198"/>
                                        </p:tgtEl>
                                      </p:cBhvr>
                                    </p:animEffect>
                                  </p:childTnLst>
                                </p:cTn>
                              </p:par>
                              <p:par>
                                <p:cTn id="224" presetID="10" presetClass="entr" presetSubtype="0" fill="hold" grpId="0" nodeType="withEffect">
                                  <p:stCondLst>
                                    <p:cond delay="0"/>
                                  </p:stCondLst>
                                  <p:childTnLst>
                                    <p:set>
                                      <p:cBhvr>
                                        <p:cTn id="225" dur="1" fill="hold">
                                          <p:stCondLst>
                                            <p:cond delay="0"/>
                                          </p:stCondLst>
                                        </p:cTn>
                                        <p:tgtEl>
                                          <p:spTgt spid="199"/>
                                        </p:tgtEl>
                                        <p:attrNameLst>
                                          <p:attrName>style.visibility</p:attrName>
                                        </p:attrNameLst>
                                      </p:cBhvr>
                                      <p:to>
                                        <p:strVal val="visible"/>
                                      </p:to>
                                    </p:set>
                                    <p:animEffect transition="in" filter="fade">
                                      <p:cBhvr>
                                        <p:cTn id="226" dur="500"/>
                                        <p:tgtEl>
                                          <p:spTgt spid="199"/>
                                        </p:tgtEl>
                                      </p:cBhvr>
                                    </p:animEffect>
                                  </p:childTnLst>
                                </p:cTn>
                              </p:par>
                              <p:par>
                                <p:cTn id="227" presetID="10" presetClass="entr" presetSubtype="0" fill="hold" grpId="0" nodeType="withEffect">
                                  <p:stCondLst>
                                    <p:cond delay="0"/>
                                  </p:stCondLst>
                                  <p:childTnLst>
                                    <p:set>
                                      <p:cBhvr>
                                        <p:cTn id="228" dur="1" fill="hold">
                                          <p:stCondLst>
                                            <p:cond delay="0"/>
                                          </p:stCondLst>
                                        </p:cTn>
                                        <p:tgtEl>
                                          <p:spTgt spid="224"/>
                                        </p:tgtEl>
                                        <p:attrNameLst>
                                          <p:attrName>style.visibility</p:attrName>
                                        </p:attrNameLst>
                                      </p:cBhvr>
                                      <p:to>
                                        <p:strVal val="visible"/>
                                      </p:to>
                                    </p:set>
                                    <p:animEffect transition="in" filter="fade">
                                      <p:cBhvr>
                                        <p:cTn id="229" dur="500"/>
                                        <p:tgtEl>
                                          <p:spTgt spid="224"/>
                                        </p:tgtEl>
                                      </p:cBhvr>
                                    </p:animEffect>
                                  </p:childTnLst>
                                </p:cTn>
                              </p:par>
                              <p:par>
                                <p:cTn id="230" presetID="10" presetClass="entr" presetSubtype="0" fill="hold" grpId="0" nodeType="withEffect">
                                  <p:stCondLst>
                                    <p:cond delay="0"/>
                                  </p:stCondLst>
                                  <p:childTnLst>
                                    <p:set>
                                      <p:cBhvr>
                                        <p:cTn id="231" dur="1" fill="hold">
                                          <p:stCondLst>
                                            <p:cond delay="0"/>
                                          </p:stCondLst>
                                        </p:cTn>
                                        <p:tgtEl>
                                          <p:spTgt spid="225"/>
                                        </p:tgtEl>
                                        <p:attrNameLst>
                                          <p:attrName>style.visibility</p:attrName>
                                        </p:attrNameLst>
                                      </p:cBhvr>
                                      <p:to>
                                        <p:strVal val="visible"/>
                                      </p:to>
                                    </p:set>
                                    <p:animEffect transition="in" filter="fade">
                                      <p:cBhvr>
                                        <p:cTn id="232" dur="500"/>
                                        <p:tgtEl>
                                          <p:spTgt spid="225"/>
                                        </p:tgtEl>
                                      </p:cBhvr>
                                    </p:animEffect>
                                  </p:childTnLst>
                                </p:cTn>
                              </p:par>
                              <p:par>
                                <p:cTn id="233" presetID="10" presetClass="entr" presetSubtype="0" fill="hold" grpId="0" nodeType="withEffect">
                                  <p:stCondLst>
                                    <p:cond delay="0"/>
                                  </p:stCondLst>
                                  <p:childTnLst>
                                    <p:set>
                                      <p:cBhvr>
                                        <p:cTn id="234" dur="1" fill="hold">
                                          <p:stCondLst>
                                            <p:cond delay="0"/>
                                          </p:stCondLst>
                                        </p:cTn>
                                        <p:tgtEl>
                                          <p:spTgt spid="231"/>
                                        </p:tgtEl>
                                        <p:attrNameLst>
                                          <p:attrName>style.visibility</p:attrName>
                                        </p:attrNameLst>
                                      </p:cBhvr>
                                      <p:to>
                                        <p:strVal val="visible"/>
                                      </p:to>
                                    </p:set>
                                    <p:animEffect transition="in" filter="fade">
                                      <p:cBhvr>
                                        <p:cTn id="235" dur="500"/>
                                        <p:tgtEl>
                                          <p:spTgt spid="231"/>
                                        </p:tgtEl>
                                      </p:cBhvr>
                                    </p:animEffect>
                                  </p:childTnLst>
                                </p:cTn>
                              </p:par>
                              <p:par>
                                <p:cTn id="236" presetID="10" presetClass="entr" presetSubtype="0" fill="hold" grpId="0" nodeType="withEffect">
                                  <p:stCondLst>
                                    <p:cond delay="0"/>
                                  </p:stCondLst>
                                  <p:childTnLst>
                                    <p:set>
                                      <p:cBhvr>
                                        <p:cTn id="237" dur="1" fill="hold">
                                          <p:stCondLst>
                                            <p:cond delay="0"/>
                                          </p:stCondLst>
                                        </p:cTn>
                                        <p:tgtEl>
                                          <p:spTgt spid="232"/>
                                        </p:tgtEl>
                                        <p:attrNameLst>
                                          <p:attrName>style.visibility</p:attrName>
                                        </p:attrNameLst>
                                      </p:cBhvr>
                                      <p:to>
                                        <p:strVal val="visible"/>
                                      </p:to>
                                    </p:set>
                                    <p:animEffect transition="in" filter="fade">
                                      <p:cBhvr>
                                        <p:cTn id="238" dur="500"/>
                                        <p:tgtEl>
                                          <p:spTgt spid="232"/>
                                        </p:tgtEl>
                                      </p:cBhvr>
                                    </p:animEffect>
                                  </p:childTnLst>
                                </p:cTn>
                              </p:par>
                              <p:par>
                                <p:cTn id="239" presetID="10" presetClass="entr" presetSubtype="0" fill="hold" grpId="0" nodeType="withEffect">
                                  <p:stCondLst>
                                    <p:cond delay="0"/>
                                  </p:stCondLst>
                                  <p:childTnLst>
                                    <p:set>
                                      <p:cBhvr>
                                        <p:cTn id="240" dur="1" fill="hold">
                                          <p:stCondLst>
                                            <p:cond delay="0"/>
                                          </p:stCondLst>
                                        </p:cTn>
                                        <p:tgtEl>
                                          <p:spTgt spid="233"/>
                                        </p:tgtEl>
                                        <p:attrNameLst>
                                          <p:attrName>style.visibility</p:attrName>
                                        </p:attrNameLst>
                                      </p:cBhvr>
                                      <p:to>
                                        <p:strVal val="visible"/>
                                      </p:to>
                                    </p:set>
                                    <p:animEffect transition="in" filter="fade">
                                      <p:cBhvr>
                                        <p:cTn id="241" dur="500"/>
                                        <p:tgtEl>
                                          <p:spTgt spid="233"/>
                                        </p:tgtEl>
                                      </p:cBhvr>
                                    </p:animEffect>
                                  </p:childTnLst>
                                </p:cTn>
                              </p:par>
                              <p:par>
                                <p:cTn id="242" presetID="10" presetClass="entr" presetSubtype="0" fill="hold" grpId="0" nodeType="withEffect">
                                  <p:stCondLst>
                                    <p:cond delay="0"/>
                                  </p:stCondLst>
                                  <p:childTnLst>
                                    <p:set>
                                      <p:cBhvr>
                                        <p:cTn id="243" dur="1" fill="hold">
                                          <p:stCondLst>
                                            <p:cond delay="0"/>
                                          </p:stCondLst>
                                        </p:cTn>
                                        <p:tgtEl>
                                          <p:spTgt spid="234"/>
                                        </p:tgtEl>
                                        <p:attrNameLst>
                                          <p:attrName>style.visibility</p:attrName>
                                        </p:attrNameLst>
                                      </p:cBhvr>
                                      <p:to>
                                        <p:strVal val="visible"/>
                                      </p:to>
                                    </p:set>
                                    <p:animEffect transition="in" filter="fade">
                                      <p:cBhvr>
                                        <p:cTn id="244" dur="500"/>
                                        <p:tgtEl>
                                          <p:spTgt spid="234"/>
                                        </p:tgtEl>
                                      </p:cBhvr>
                                    </p:animEffect>
                                  </p:childTnLst>
                                </p:cTn>
                              </p:par>
                              <p:par>
                                <p:cTn id="245" presetID="10" presetClass="entr" presetSubtype="0" fill="hold" grpId="0" nodeType="withEffect">
                                  <p:stCondLst>
                                    <p:cond delay="0"/>
                                  </p:stCondLst>
                                  <p:childTnLst>
                                    <p:set>
                                      <p:cBhvr>
                                        <p:cTn id="246" dur="1" fill="hold">
                                          <p:stCondLst>
                                            <p:cond delay="0"/>
                                          </p:stCondLst>
                                        </p:cTn>
                                        <p:tgtEl>
                                          <p:spTgt spid="235"/>
                                        </p:tgtEl>
                                        <p:attrNameLst>
                                          <p:attrName>style.visibility</p:attrName>
                                        </p:attrNameLst>
                                      </p:cBhvr>
                                      <p:to>
                                        <p:strVal val="visible"/>
                                      </p:to>
                                    </p:set>
                                    <p:animEffect transition="in" filter="fade">
                                      <p:cBhvr>
                                        <p:cTn id="247" dur="500"/>
                                        <p:tgtEl>
                                          <p:spTgt spid="235"/>
                                        </p:tgtEl>
                                      </p:cBhvr>
                                    </p:animEffect>
                                  </p:childTnLst>
                                </p:cTn>
                              </p:par>
                              <p:par>
                                <p:cTn id="248" presetID="10" presetClass="entr" presetSubtype="0" fill="hold" grpId="0" nodeType="withEffect">
                                  <p:stCondLst>
                                    <p:cond delay="0"/>
                                  </p:stCondLst>
                                  <p:childTnLst>
                                    <p:set>
                                      <p:cBhvr>
                                        <p:cTn id="249" dur="1" fill="hold">
                                          <p:stCondLst>
                                            <p:cond delay="0"/>
                                          </p:stCondLst>
                                        </p:cTn>
                                        <p:tgtEl>
                                          <p:spTgt spid="241"/>
                                        </p:tgtEl>
                                        <p:attrNameLst>
                                          <p:attrName>style.visibility</p:attrName>
                                        </p:attrNameLst>
                                      </p:cBhvr>
                                      <p:to>
                                        <p:strVal val="visible"/>
                                      </p:to>
                                    </p:set>
                                    <p:animEffect transition="in" filter="fade">
                                      <p:cBhvr>
                                        <p:cTn id="250" dur="500"/>
                                        <p:tgtEl>
                                          <p:spTgt spid="241"/>
                                        </p:tgtEl>
                                      </p:cBhvr>
                                    </p:animEffect>
                                  </p:childTnLst>
                                </p:cTn>
                              </p:par>
                              <p:par>
                                <p:cTn id="251" presetID="10" presetClass="entr" presetSubtype="0" fill="hold" grpId="0" nodeType="withEffect">
                                  <p:stCondLst>
                                    <p:cond delay="0"/>
                                  </p:stCondLst>
                                  <p:childTnLst>
                                    <p:set>
                                      <p:cBhvr>
                                        <p:cTn id="252" dur="1" fill="hold">
                                          <p:stCondLst>
                                            <p:cond delay="0"/>
                                          </p:stCondLst>
                                        </p:cTn>
                                        <p:tgtEl>
                                          <p:spTgt spid="242"/>
                                        </p:tgtEl>
                                        <p:attrNameLst>
                                          <p:attrName>style.visibility</p:attrName>
                                        </p:attrNameLst>
                                      </p:cBhvr>
                                      <p:to>
                                        <p:strVal val="visible"/>
                                      </p:to>
                                    </p:set>
                                    <p:animEffect transition="in" filter="fade">
                                      <p:cBhvr>
                                        <p:cTn id="253" dur="500"/>
                                        <p:tgtEl>
                                          <p:spTgt spid="242"/>
                                        </p:tgtEl>
                                      </p:cBhvr>
                                    </p:animEffect>
                                  </p:childTnLst>
                                </p:cTn>
                              </p:par>
                              <p:par>
                                <p:cTn id="254" presetID="10" presetClass="entr" presetSubtype="0" fill="hold" grpId="0" nodeType="withEffect">
                                  <p:stCondLst>
                                    <p:cond delay="0"/>
                                  </p:stCondLst>
                                  <p:childTnLst>
                                    <p:set>
                                      <p:cBhvr>
                                        <p:cTn id="255" dur="1" fill="hold">
                                          <p:stCondLst>
                                            <p:cond delay="0"/>
                                          </p:stCondLst>
                                        </p:cTn>
                                        <p:tgtEl>
                                          <p:spTgt spid="243"/>
                                        </p:tgtEl>
                                        <p:attrNameLst>
                                          <p:attrName>style.visibility</p:attrName>
                                        </p:attrNameLst>
                                      </p:cBhvr>
                                      <p:to>
                                        <p:strVal val="visible"/>
                                      </p:to>
                                    </p:set>
                                    <p:animEffect transition="in" filter="fade">
                                      <p:cBhvr>
                                        <p:cTn id="256" dur="500"/>
                                        <p:tgtEl>
                                          <p:spTgt spid="243"/>
                                        </p:tgtEl>
                                      </p:cBhvr>
                                    </p:animEffect>
                                  </p:childTnLst>
                                </p:cTn>
                              </p:par>
                              <p:par>
                                <p:cTn id="257" presetID="10" presetClass="entr" presetSubtype="0" fill="hold" grpId="0" nodeType="withEffect">
                                  <p:stCondLst>
                                    <p:cond delay="0"/>
                                  </p:stCondLst>
                                  <p:childTnLst>
                                    <p:set>
                                      <p:cBhvr>
                                        <p:cTn id="258" dur="1" fill="hold">
                                          <p:stCondLst>
                                            <p:cond delay="0"/>
                                          </p:stCondLst>
                                        </p:cTn>
                                        <p:tgtEl>
                                          <p:spTgt spid="244"/>
                                        </p:tgtEl>
                                        <p:attrNameLst>
                                          <p:attrName>style.visibility</p:attrName>
                                        </p:attrNameLst>
                                      </p:cBhvr>
                                      <p:to>
                                        <p:strVal val="visible"/>
                                      </p:to>
                                    </p:set>
                                    <p:animEffect transition="in" filter="fade">
                                      <p:cBhvr>
                                        <p:cTn id="259" dur="500"/>
                                        <p:tgtEl>
                                          <p:spTgt spid="244"/>
                                        </p:tgtEl>
                                      </p:cBhvr>
                                    </p:animEffect>
                                  </p:childTnLst>
                                </p:cTn>
                              </p:par>
                              <p:par>
                                <p:cTn id="260" presetID="10" presetClass="entr" presetSubtype="0" fill="hold" grpId="0" nodeType="withEffect">
                                  <p:stCondLst>
                                    <p:cond delay="0"/>
                                  </p:stCondLst>
                                  <p:childTnLst>
                                    <p:set>
                                      <p:cBhvr>
                                        <p:cTn id="261" dur="1" fill="hold">
                                          <p:stCondLst>
                                            <p:cond delay="0"/>
                                          </p:stCondLst>
                                        </p:cTn>
                                        <p:tgtEl>
                                          <p:spTgt spid="245"/>
                                        </p:tgtEl>
                                        <p:attrNameLst>
                                          <p:attrName>style.visibility</p:attrName>
                                        </p:attrNameLst>
                                      </p:cBhvr>
                                      <p:to>
                                        <p:strVal val="visible"/>
                                      </p:to>
                                    </p:set>
                                    <p:animEffect transition="in" filter="fade">
                                      <p:cBhvr>
                                        <p:cTn id="262" dur="500"/>
                                        <p:tgtEl>
                                          <p:spTgt spid="245"/>
                                        </p:tgtEl>
                                      </p:cBhvr>
                                    </p:animEffect>
                                  </p:childTnLst>
                                </p:cTn>
                              </p:par>
                              <p:par>
                                <p:cTn id="263" presetID="10" presetClass="entr" presetSubtype="0" fill="hold" nodeType="withEffect">
                                  <p:stCondLst>
                                    <p:cond delay="0"/>
                                  </p:stCondLst>
                                  <p:childTnLst>
                                    <p:set>
                                      <p:cBhvr>
                                        <p:cTn id="264" dur="1" fill="hold">
                                          <p:stCondLst>
                                            <p:cond delay="0"/>
                                          </p:stCondLst>
                                        </p:cTn>
                                        <p:tgtEl>
                                          <p:spTgt spid="39"/>
                                        </p:tgtEl>
                                        <p:attrNameLst>
                                          <p:attrName>style.visibility</p:attrName>
                                        </p:attrNameLst>
                                      </p:cBhvr>
                                      <p:to>
                                        <p:strVal val="visible"/>
                                      </p:to>
                                    </p:set>
                                    <p:animEffect transition="in" filter="fade">
                                      <p:cBhvr>
                                        <p:cTn id="265" dur="500"/>
                                        <p:tgtEl>
                                          <p:spTgt spid="39"/>
                                        </p:tgtEl>
                                      </p:cBhvr>
                                    </p:animEffect>
                                  </p:childTnLst>
                                </p:cTn>
                              </p:par>
                              <p:par>
                                <p:cTn id="266" presetID="10" presetClass="entr" presetSubtype="0" fill="hold" grpId="0" nodeType="withEffect">
                                  <p:stCondLst>
                                    <p:cond delay="0"/>
                                  </p:stCondLst>
                                  <p:childTnLst>
                                    <p:set>
                                      <p:cBhvr>
                                        <p:cTn id="267" dur="1" fill="hold">
                                          <p:stCondLst>
                                            <p:cond delay="0"/>
                                          </p:stCondLst>
                                        </p:cTn>
                                        <p:tgtEl>
                                          <p:spTgt spid="247"/>
                                        </p:tgtEl>
                                        <p:attrNameLst>
                                          <p:attrName>style.visibility</p:attrName>
                                        </p:attrNameLst>
                                      </p:cBhvr>
                                      <p:to>
                                        <p:strVal val="visible"/>
                                      </p:to>
                                    </p:set>
                                    <p:animEffect transition="in" filter="fade">
                                      <p:cBhvr>
                                        <p:cTn id="268" dur="500"/>
                                        <p:tgtEl>
                                          <p:spTgt spid="247"/>
                                        </p:tgtEl>
                                      </p:cBhvr>
                                    </p:animEffect>
                                  </p:childTnLst>
                                </p:cTn>
                              </p:par>
                              <p:par>
                                <p:cTn id="269" presetID="10" presetClass="entr" presetSubtype="0" fill="hold" grpId="0" nodeType="withEffect">
                                  <p:stCondLst>
                                    <p:cond delay="0"/>
                                  </p:stCondLst>
                                  <p:childTnLst>
                                    <p:set>
                                      <p:cBhvr>
                                        <p:cTn id="270" dur="1" fill="hold">
                                          <p:stCondLst>
                                            <p:cond delay="0"/>
                                          </p:stCondLst>
                                        </p:cTn>
                                        <p:tgtEl>
                                          <p:spTgt spid="250"/>
                                        </p:tgtEl>
                                        <p:attrNameLst>
                                          <p:attrName>style.visibility</p:attrName>
                                        </p:attrNameLst>
                                      </p:cBhvr>
                                      <p:to>
                                        <p:strVal val="visible"/>
                                      </p:to>
                                    </p:set>
                                    <p:animEffect transition="in" filter="fade">
                                      <p:cBhvr>
                                        <p:cTn id="271" dur="500"/>
                                        <p:tgtEl>
                                          <p:spTgt spid="250"/>
                                        </p:tgtEl>
                                      </p:cBhvr>
                                    </p:animEffect>
                                  </p:childTnLst>
                                </p:cTn>
                              </p:par>
                              <p:par>
                                <p:cTn id="272" presetID="10" presetClass="entr" presetSubtype="0" fill="hold" grpId="0" nodeType="withEffect">
                                  <p:stCondLst>
                                    <p:cond delay="0"/>
                                  </p:stCondLst>
                                  <p:childTnLst>
                                    <p:set>
                                      <p:cBhvr>
                                        <p:cTn id="273" dur="1" fill="hold">
                                          <p:stCondLst>
                                            <p:cond delay="0"/>
                                          </p:stCondLst>
                                        </p:cTn>
                                        <p:tgtEl>
                                          <p:spTgt spid="41"/>
                                        </p:tgtEl>
                                        <p:attrNameLst>
                                          <p:attrName>style.visibility</p:attrName>
                                        </p:attrNameLst>
                                      </p:cBhvr>
                                      <p:to>
                                        <p:strVal val="visible"/>
                                      </p:to>
                                    </p:set>
                                    <p:animEffect transition="in" filter="fade">
                                      <p:cBhvr>
                                        <p:cTn id="274" dur="500"/>
                                        <p:tgtEl>
                                          <p:spTgt spid="41"/>
                                        </p:tgtEl>
                                      </p:cBhvr>
                                    </p:animEffect>
                                  </p:childTnLst>
                                </p:cTn>
                              </p:par>
                              <p:par>
                                <p:cTn id="275" presetID="10" presetClass="entr" presetSubtype="0" fill="hold" nodeType="withEffect">
                                  <p:stCondLst>
                                    <p:cond delay="0"/>
                                  </p:stCondLst>
                                  <p:childTnLst>
                                    <p:set>
                                      <p:cBhvr>
                                        <p:cTn id="276" dur="1" fill="hold">
                                          <p:stCondLst>
                                            <p:cond delay="0"/>
                                          </p:stCondLst>
                                        </p:cTn>
                                        <p:tgtEl>
                                          <p:spTgt spid="50"/>
                                        </p:tgtEl>
                                        <p:attrNameLst>
                                          <p:attrName>style.visibility</p:attrName>
                                        </p:attrNameLst>
                                      </p:cBhvr>
                                      <p:to>
                                        <p:strVal val="visible"/>
                                      </p:to>
                                    </p:set>
                                    <p:animEffect transition="in" filter="fade">
                                      <p:cBhvr>
                                        <p:cTn id="277" dur="500"/>
                                        <p:tgtEl>
                                          <p:spTgt spid="50"/>
                                        </p:tgtEl>
                                      </p:cBhvr>
                                    </p:animEffect>
                                  </p:childTnLst>
                                </p:cTn>
                              </p:par>
                              <p:par>
                                <p:cTn id="278" presetID="10" presetClass="entr" presetSubtype="0" fill="hold" nodeType="withEffect">
                                  <p:stCondLst>
                                    <p:cond delay="0"/>
                                  </p:stCondLst>
                                  <p:childTnLst>
                                    <p:set>
                                      <p:cBhvr>
                                        <p:cTn id="279" dur="1" fill="hold">
                                          <p:stCondLst>
                                            <p:cond delay="0"/>
                                          </p:stCondLst>
                                        </p:cTn>
                                        <p:tgtEl>
                                          <p:spTgt spid="251"/>
                                        </p:tgtEl>
                                        <p:attrNameLst>
                                          <p:attrName>style.visibility</p:attrName>
                                        </p:attrNameLst>
                                      </p:cBhvr>
                                      <p:to>
                                        <p:strVal val="visible"/>
                                      </p:to>
                                    </p:set>
                                    <p:animEffect transition="in" filter="fade">
                                      <p:cBhvr>
                                        <p:cTn id="280" dur="500"/>
                                        <p:tgtEl>
                                          <p:spTgt spid="251"/>
                                        </p:tgtEl>
                                      </p:cBhvr>
                                    </p:animEffect>
                                  </p:childTnLst>
                                </p:cTn>
                              </p:par>
                              <p:par>
                                <p:cTn id="281" presetID="10" presetClass="entr" presetSubtype="0" fill="hold" nodeType="withEffect">
                                  <p:stCondLst>
                                    <p:cond delay="0"/>
                                  </p:stCondLst>
                                  <p:childTnLst>
                                    <p:set>
                                      <p:cBhvr>
                                        <p:cTn id="282" dur="1" fill="hold">
                                          <p:stCondLst>
                                            <p:cond delay="0"/>
                                          </p:stCondLst>
                                        </p:cTn>
                                        <p:tgtEl>
                                          <p:spTgt spid="252"/>
                                        </p:tgtEl>
                                        <p:attrNameLst>
                                          <p:attrName>style.visibility</p:attrName>
                                        </p:attrNameLst>
                                      </p:cBhvr>
                                      <p:to>
                                        <p:strVal val="visible"/>
                                      </p:to>
                                    </p:set>
                                    <p:animEffect transition="in" filter="fade">
                                      <p:cBhvr>
                                        <p:cTn id="283" dur="500"/>
                                        <p:tgtEl>
                                          <p:spTgt spid="252"/>
                                        </p:tgtEl>
                                      </p:cBhvr>
                                    </p:animEffect>
                                  </p:childTnLst>
                                </p:cTn>
                              </p:par>
                              <p:par>
                                <p:cTn id="284" presetID="10" presetClass="entr" presetSubtype="0" fill="hold" nodeType="withEffect">
                                  <p:stCondLst>
                                    <p:cond delay="0"/>
                                  </p:stCondLst>
                                  <p:childTnLst>
                                    <p:set>
                                      <p:cBhvr>
                                        <p:cTn id="285" dur="1" fill="hold">
                                          <p:stCondLst>
                                            <p:cond delay="0"/>
                                          </p:stCondLst>
                                        </p:cTn>
                                        <p:tgtEl>
                                          <p:spTgt spid="4"/>
                                        </p:tgtEl>
                                        <p:attrNameLst>
                                          <p:attrName>style.visibility</p:attrName>
                                        </p:attrNameLst>
                                      </p:cBhvr>
                                      <p:to>
                                        <p:strVal val="visible"/>
                                      </p:to>
                                    </p:set>
                                    <p:animEffect transition="in" filter="fade">
                                      <p:cBhvr>
                                        <p:cTn id="286" dur="500"/>
                                        <p:tgtEl>
                                          <p:spTgt spid="4"/>
                                        </p:tgtEl>
                                      </p:cBhvr>
                                    </p:animEffect>
                                  </p:childTnLst>
                                </p:cTn>
                              </p:par>
                              <p:par>
                                <p:cTn id="287" presetID="10" presetClass="entr" presetSubtype="0" fill="hold" grpId="0" nodeType="withEffect">
                                  <p:stCondLst>
                                    <p:cond delay="0"/>
                                  </p:stCondLst>
                                  <p:childTnLst>
                                    <p:set>
                                      <p:cBhvr>
                                        <p:cTn id="288" dur="1" fill="hold">
                                          <p:stCondLst>
                                            <p:cond delay="0"/>
                                          </p:stCondLst>
                                        </p:cTn>
                                        <p:tgtEl>
                                          <p:spTgt spid="5"/>
                                        </p:tgtEl>
                                        <p:attrNameLst>
                                          <p:attrName>style.visibility</p:attrName>
                                        </p:attrNameLst>
                                      </p:cBhvr>
                                      <p:to>
                                        <p:strVal val="visible"/>
                                      </p:to>
                                    </p:set>
                                    <p:animEffect transition="in" filter="fade">
                                      <p:cBhvr>
                                        <p:cTn id="289" dur="500"/>
                                        <p:tgtEl>
                                          <p:spTgt spid="5"/>
                                        </p:tgtEl>
                                      </p:cBhvr>
                                    </p:animEffect>
                                  </p:childTnLst>
                                </p:cTn>
                              </p:par>
                              <p:par>
                                <p:cTn id="290" presetID="10" presetClass="entr" presetSubtype="0" fill="hold" grpId="0" nodeType="withEffect">
                                  <p:stCondLst>
                                    <p:cond delay="0"/>
                                  </p:stCondLst>
                                  <p:childTnLst>
                                    <p:set>
                                      <p:cBhvr>
                                        <p:cTn id="291" dur="1" fill="hold">
                                          <p:stCondLst>
                                            <p:cond delay="0"/>
                                          </p:stCondLst>
                                        </p:cTn>
                                        <p:tgtEl>
                                          <p:spTgt spid="246"/>
                                        </p:tgtEl>
                                        <p:attrNameLst>
                                          <p:attrName>style.visibility</p:attrName>
                                        </p:attrNameLst>
                                      </p:cBhvr>
                                      <p:to>
                                        <p:strVal val="visible"/>
                                      </p:to>
                                    </p:set>
                                    <p:animEffect transition="in" filter="fade">
                                      <p:cBhvr>
                                        <p:cTn id="292" dur="500"/>
                                        <p:tgtEl>
                                          <p:spTgt spid="246"/>
                                        </p:tgtEl>
                                      </p:cBhvr>
                                    </p:animEffect>
                                  </p:childTnLst>
                                </p:cTn>
                              </p:par>
                              <p:par>
                                <p:cTn id="293" presetID="10" presetClass="entr" presetSubtype="0" fill="hold" grpId="0" nodeType="withEffect">
                                  <p:stCondLst>
                                    <p:cond delay="0"/>
                                  </p:stCondLst>
                                  <p:childTnLst>
                                    <p:set>
                                      <p:cBhvr>
                                        <p:cTn id="294" dur="1" fill="hold">
                                          <p:stCondLst>
                                            <p:cond delay="0"/>
                                          </p:stCondLst>
                                        </p:cTn>
                                        <p:tgtEl>
                                          <p:spTgt spid="248"/>
                                        </p:tgtEl>
                                        <p:attrNameLst>
                                          <p:attrName>style.visibility</p:attrName>
                                        </p:attrNameLst>
                                      </p:cBhvr>
                                      <p:to>
                                        <p:strVal val="visible"/>
                                      </p:to>
                                    </p:set>
                                    <p:animEffect transition="in" filter="fade">
                                      <p:cBhvr>
                                        <p:cTn id="295" dur="500"/>
                                        <p:tgtEl>
                                          <p:spTgt spid="248"/>
                                        </p:tgtEl>
                                      </p:cBhvr>
                                    </p:animEffect>
                                  </p:childTnLst>
                                </p:cTn>
                              </p:par>
                              <p:par>
                                <p:cTn id="296" presetID="10" presetClass="entr" presetSubtype="0" fill="hold" grpId="0" nodeType="withEffect">
                                  <p:stCondLst>
                                    <p:cond delay="0"/>
                                  </p:stCondLst>
                                  <p:childTnLst>
                                    <p:set>
                                      <p:cBhvr>
                                        <p:cTn id="297" dur="1" fill="hold">
                                          <p:stCondLst>
                                            <p:cond delay="0"/>
                                          </p:stCondLst>
                                        </p:cTn>
                                        <p:tgtEl>
                                          <p:spTgt spid="249"/>
                                        </p:tgtEl>
                                        <p:attrNameLst>
                                          <p:attrName>style.visibility</p:attrName>
                                        </p:attrNameLst>
                                      </p:cBhvr>
                                      <p:to>
                                        <p:strVal val="visible"/>
                                      </p:to>
                                    </p:set>
                                    <p:animEffect transition="in" filter="fade">
                                      <p:cBhvr>
                                        <p:cTn id="298" dur="500"/>
                                        <p:tgtEl>
                                          <p:spTgt spid="2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80" grpId="0" animBg="1"/>
      <p:bldP spid="96" grpId="0" animBg="1"/>
      <p:bldP spid="96" grpId="1" animBg="1"/>
      <p:bldP spid="96" grpId="2" animBg="1"/>
      <p:bldP spid="53" grpId="0" animBg="1"/>
      <p:bldP spid="53" grpId="1" animBg="1"/>
      <p:bldP spid="53" grpId="2" animBg="1"/>
      <p:bldP spid="53" grpId="3" animBg="1"/>
      <p:bldP spid="61" grpId="0" animBg="1"/>
      <p:bldP spid="61" grpId="1" animBg="1"/>
      <p:bldP spid="61" grpId="2" animBg="1"/>
      <p:bldP spid="61" grpId="3" animBg="1"/>
      <p:bldP spid="62" grpId="0" animBg="1"/>
      <p:bldP spid="62" grpId="1" animBg="1"/>
      <p:bldP spid="62" grpId="2" animBg="1"/>
      <p:bldP spid="62" grpId="3" animBg="1"/>
      <p:bldP spid="64" grpId="0" animBg="1"/>
      <p:bldP spid="64" grpId="1" animBg="1"/>
      <p:bldP spid="64" grpId="2" animBg="1"/>
      <p:bldP spid="64" grpId="3" animBg="1"/>
      <p:bldP spid="65" grpId="0" animBg="1"/>
      <p:bldP spid="65" grpId="1" animBg="1"/>
      <p:bldP spid="65" grpId="2" animBg="1"/>
      <p:bldP spid="65" grpId="3" animBg="1"/>
      <p:bldP spid="66" grpId="0" animBg="1"/>
      <p:bldP spid="66" grpId="1" animBg="1"/>
      <p:bldP spid="68" grpId="0" animBg="1"/>
      <p:bldP spid="68" grpId="1" animBg="1"/>
      <p:bldP spid="68" grpId="2" animBg="1"/>
      <p:bldP spid="68" grpId="3" animBg="1"/>
      <p:bldP spid="70" grpId="0"/>
      <p:bldP spid="73" grpId="0"/>
      <p:bldP spid="22" grpId="0" animBg="1"/>
      <p:bldP spid="26" grpId="0" animBg="1"/>
      <p:bldP spid="146" grpId="0" animBg="1"/>
      <p:bldP spid="27" grpId="0"/>
      <p:bldP spid="97" grpId="0" animBg="1"/>
      <p:bldP spid="98" grpId="0"/>
      <p:bldP spid="147" grpId="0"/>
      <p:bldP spid="149" grpId="0"/>
      <p:bldP spid="34" grpId="0"/>
      <p:bldP spid="172" grpId="0"/>
      <p:bldP spid="197" grpId="0" animBg="1"/>
      <p:bldP spid="198" grpId="0" animBg="1"/>
      <p:bldP spid="199" grpId="0" animBg="1"/>
      <p:bldP spid="224" grpId="0" animBg="1"/>
      <p:bldP spid="225" grpId="0" animBg="1"/>
      <p:bldP spid="231" grpId="0" animBg="1"/>
      <p:bldP spid="232" grpId="0" animBg="1"/>
      <p:bldP spid="233" grpId="0" animBg="1"/>
      <p:bldP spid="234" grpId="0" animBg="1"/>
      <p:bldP spid="235" grpId="0" animBg="1"/>
      <p:bldP spid="241" grpId="0" animBg="1"/>
      <p:bldP spid="242" grpId="0" animBg="1"/>
      <p:bldP spid="243" grpId="0" animBg="1"/>
      <p:bldP spid="244" grpId="0" animBg="1"/>
      <p:bldP spid="245" grpId="0" animBg="1"/>
      <p:bldP spid="246" grpId="0" animBg="1"/>
      <p:bldP spid="247" grpId="0"/>
      <p:bldP spid="248" grpId="0" animBg="1"/>
      <p:bldP spid="249" grpId="0" animBg="1"/>
      <p:bldP spid="250" grpId="0"/>
      <p:bldP spid="41"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6" name="Connettore 2 55"/>
          <p:cNvCxnSpPr>
            <a:endCxn id="57" idx="2"/>
          </p:cNvCxnSpPr>
          <p:nvPr/>
        </p:nvCxnSpPr>
        <p:spPr>
          <a:xfrm>
            <a:off x="1104250" y="2070870"/>
            <a:ext cx="3443270"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6675" y="490082"/>
            <a:ext cx="6274089" cy="307777"/>
          </a:xfrm>
          <a:prstGeom prst="rect">
            <a:avLst/>
          </a:prstGeom>
          <a:noFill/>
        </p:spPr>
        <p:txBody>
          <a:bodyPr wrap="square" rtlCol="0">
            <a:spAutoFit/>
          </a:bodyPr>
          <a:lstStyle/>
          <a:p>
            <a:pPr algn="just"/>
            <a:r>
              <a:rPr lang="en-US" sz="1400" dirty="0"/>
              <a:t>We consider now the acceleration between two electrodes fed by an RF generator</a:t>
            </a:r>
          </a:p>
        </p:txBody>
      </p:sp>
      <p:sp>
        <p:nvSpPr>
          <p:cNvPr id="49" name="Rectangle 7"/>
          <p:cNvSpPr>
            <a:spLocks noChangeArrowheads="1"/>
          </p:cNvSpPr>
          <p:nvPr/>
        </p:nvSpPr>
        <p:spPr bwMode="auto">
          <a:xfrm>
            <a:off x="2565566" y="1350475"/>
            <a:ext cx="510087" cy="338747"/>
          </a:xfrm>
          <a:prstGeom prst="rect">
            <a:avLst/>
          </a:prstGeom>
          <a:noFill/>
          <a:ln w="28575">
            <a:noFill/>
            <a:miter lim="800000"/>
            <a:headEnd/>
            <a:tailEnd/>
          </a:ln>
        </p:spPr>
        <p:txBody>
          <a:bodyPr wrap="square">
            <a:prstTxWarp prst="textNoShape">
              <a:avLst/>
            </a:prstTxWarp>
            <a:spAutoFit/>
          </a:bodyPr>
          <a:lstStyle/>
          <a:p>
            <a:r>
              <a:rPr lang="it-IT" sz="1600" noProof="1">
                <a:latin typeface="Calibri" pitchFamily="34" charset="0"/>
              </a:rPr>
              <a:t>E</a:t>
            </a:r>
            <a:r>
              <a:rPr lang="it-IT" sz="1600" baseline="-25000" noProof="1">
                <a:latin typeface="Calibri" pitchFamily="34" charset="0"/>
              </a:rPr>
              <a:t>z</a:t>
            </a:r>
            <a:endParaRPr sz="1600" baseline="-25000" noProof="1">
              <a:latin typeface="Calibri" pitchFamily="34" charset="0"/>
            </a:endParaRPr>
          </a:p>
        </p:txBody>
      </p:sp>
      <p:sp>
        <p:nvSpPr>
          <p:cNvPr id="43" name="Oval 33"/>
          <p:cNvSpPr>
            <a:spLocks noChangeArrowheads="1"/>
          </p:cNvSpPr>
          <p:nvPr/>
        </p:nvSpPr>
        <p:spPr bwMode="auto">
          <a:xfrm>
            <a:off x="2641839" y="2000284"/>
            <a:ext cx="118076" cy="117137"/>
          </a:xfrm>
          <a:prstGeom prst="ellipse">
            <a:avLst/>
          </a:prstGeom>
          <a:solidFill>
            <a:srgbClr val="002060"/>
          </a:solidFill>
          <a:ln w="28575">
            <a:solidFill>
              <a:srgbClr val="002060"/>
            </a:solidFill>
            <a:round/>
            <a:headEnd/>
            <a:tailEnd/>
          </a:ln>
        </p:spPr>
        <p:txBody>
          <a:bodyPr wrap="none" anchor="ctr">
            <a:prstTxWarp prst="textNoShape">
              <a:avLst/>
            </a:prstTxWarp>
          </a:bodyPr>
          <a:lstStyle/>
          <a:p>
            <a:endParaRPr lang="en-US"/>
          </a:p>
        </p:txBody>
      </p:sp>
      <p:sp>
        <p:nvSpPr>
          <p:cNvPr id="44" name="Rectangle 34"/>
          <p:cNvSpPr>
            <a:spLocks noChangeArrowheads="1"/>
          </p:cNvSpPr>
          <p:nvPr/>
        </p:nvSpPr>
        <p:spPr bwMode="auto">
          <a:xfrm>
            <a:off x="552000" y="1588967"/>
            <a:ext cx="739941" cy="338747"/>
          </a:xfrm>
          <a:prstGeom prst="rect">
            <a:avLst/>
          </a:prstGeom>
          <a:noFill/>
          <a:ln w="28575">
            <a:noFill/>
            <a:miter lim="800000"/>
            <a:headEnd/>
            <a:tailEnd/>
          </a:ln>
        </p:spPr>
        <p:txBody>
          <a:bodyPr wrap="none">
            <a:prstTxWarp prst="textNoShape">
              <a:avLst/>
            </a:prstTxWarp>
            <a:spAutoFit/>
          </a:bodyPr>
          <a:lstStyle/>
          <a:p>
            <a:r>
              <a:rPr lang="en-US" sz="1600" dirty="0">
                <a:solidFill>
                  <a:srgbClr val="FF0000"/>
                </a:solidFill>
                <a:latin typeface="Calibri" pitchFamily="34" charset="0"/>
              </a:rPr>
              <a:t>source</a:t>
            </a:r>
            <a:endParaRPr sz="1600" noProof="1">
              <a:solidFill>
                <a:srgbClr val="FF0000"/>
              </a:solidFill>
              <a:latin typeface="Calibri" pitchFamily="34" charset="0"/>
            </a:endParaRPr>
          </a:p>
        </p:txBody>
      </p:sp>
      <p:sp>
        <p:nvSpPr>
          <p:cNvPr id="57" name="CasellaDiTesto 56"/>
          <p:cNvSpPr txBox="1"/>
          <p:nvPr/>
        </p:nvSpPr>
        <p:spPr>
          <a:xfrm>
            <a:off x="4414310" y="1732316"/>
            <a:ext cx="266420" cy="338554"/>
          </a:xfrm>
          <a:prstGeom prst="rect">
            <a:avLst/>
          </a:prstGeom>
          <a:noFill/>
        </p:spPr>
        <p:txBody>
          <a:bodyPr wrap="none" rtlCol="0">
            <a:spAutoFit/>
          </a:bodyPr>
          <a:lstStyle/>
          <a:p>
            <a:r>
              <a:rPr lang="en-US" sz="1600" dirty="0"/>
              <a:t>z</a:t>
            </a:r>
          </a:p>
        </p:txBody>
      </p:sp>
      <p:cxnSp>
        <p:nvCxnSpPr>
          <p:cNvPr id="7" name="Connettore 1 6"/>
          <p:cNvCxnSpPr/>
          <p:nvPr/>
        </p:nvCxnSpPr>
        <p:spPr>
          <a:xfrm flipV="1">
            <a:off x="1850027" y="973727"/>
            <a:ext cx="0" cy="73669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3672979" y="1377934"/>
            <a:ext cx="0" cy="33248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Connettore 1 8"/>
          <p:cNvCxnSpPr/>
          <p:nvPr/>
        </p:nvCxnSpPr>
        <p:spPr>
          <a:xfrm>
            <a:off x="1850025" y="973727"/>
            <a:ext cx="262684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Connettore 1 44"/>
          <p:cNvCxnSpPr/>
          <p:nvPr/>
        </p:nvCxnSpPr>
        <p:spPr>
          <a:xfrm>
            <a:off x="3672979" y="1377934"/>
            <a:ext cx="808170" cy="373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H="1">
            <a:off x="4472581" y="973728"/>
            <a:ext cx="4284" cy="8164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a:stCxn id="15" idx="4"/>
          </p:cNvCxnSpPr>
          <p:nvPr/>
        </p:nvCxnSpPr>
        <p:spPr>
          <a:xfrm>
            <a:off x="4470589" y="1329338"/>
            <a:ext cx="1992" cy="5233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72" name="Memoria ad accesso diretto 71"/>
          <p:cNvSpPr/>
          <p:nvPr/>
        </p:nvSpPr>
        <p:spPr>
          <a:xfrm>
            <a:off x="1343060" y="1696365"/>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Memoria ad accesso diretto 77"/>
          <p:cNvSpPr/>
          <p:nvPr/>
        </p:nvSpPr>
        <p:spPr>
          <a:xfrm>
            <a:off x="3169643" y="1705269"/>
            <a:ext cx="1013935" cy="729756"/>
          </a:xfrm>
          <a:prstGeom prst="flowChartMagneticDrum">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Esplosione 1 79"/>
          <p:cNvSpPr/>
          <p:nvPr/>
        </p:nvSpPr>
        <p:spPr>
          <a:xfrm>
            <a:off x="830831" y="1972580"/>
            <a:ext cx="182281" cy="172542"/>
          </a:xfrm>
          <a:prstGeom prst="irregularSeal1">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 name="Connettore 2 11"/>
          <p:cNvCxnSpPr/>
          <p:nvPr/>
        </p:nvCxnSpPr>
        <p:spPr>
          <a:xfrm>
            <a:off x="2350188" y="1696365"/>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2343991" y="2439598"/>
            <a:ext cx="819454" cy="8904"/>
          </a:xfrm>
          <a:prstGeom prst="straightConnector1">
            <a:avLst/>
          </a:prstGeom>
          <a:ln w="28575">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2" name="Connettore 2 91"/>
          <p:cNvCxnSpPr>
            <a:endCxn id="93" idx="2"/>
          </p:cNvCxnSpPr>
          <p:nvPr/>
        </p:nvCxnSpPr>
        <p:spPr>
          <a:xfrm>
            <a:off x="1195393" y="3765204"/>
            <a:ext cx="3410399" cy="0"/>
          </a:xfrm>
          <a:prstGeom prst="straightConnector1">
            <a:avLst/>
          </a:prstGeom>
          <a:ln w="127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93" name="CasellaDiTesto 92"/>
          <p:cNvSpPr txBox="1"/>
          <p:nvPr/>
        </p:nvSpPr>
        <p:spPr>
          <a:xfrm>
            <a:off x="4472581" y="3426650"/>
            <a:ext cx="266420" cy="338554"/>
          </a:xfrm>
          <a:prstGeom prst="rect">
            <a:avLst/>
          </a:prstGeom>
          <a:noFill/>
        </p:spPr>
        <p:txBody>
          <a:bodyPr wrap="none" rtlCol="0">
            <a:spAutoFit/>
          </a:bodyPr>
          <a:lstStyle/>
          <a:p>
            <a:r>
              <a:rPr lang="en-US" sz="1600" dirty="0"/>
              <a:t>z</a:t>
            </a:r>
          </a:p>
        </p:txBody>
      </p:sp>
      <p:cxnSp>
        <p:nvCxnSpPr>
          <p:cNvPr id="25" name="Connettore 2 24"/>
          <p:cNvCxnSpPr/>
          <p:nvPr/>
        </p:nvCxnSpPr>
        <p:spPr>
          <a:xfrm flipV="1">
            <a:off x="2770308" y="2557260"/>
            <a:ext cx="0" cy="1200096"/>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2203595" y="1161552"/>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3334225" y="1161552"/>
            <a:ext cx="0" cy="28982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a:off x="2192725" y="1330925"/>
            <a:ext cx="1130630" cy="0"/>
          </a:xfrm>
          <a:prstGeom prst="straightConnector1">
            <a:avLst/>
          </a:prstGeom>
          <a:ln>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2499010" y="980660"/>
            <a:ext cx="521810" cy="369332"/>
          </a:xfrm>
          <a:prstGeom prst="rect">
            <a:avLst/>
          </a:prstGeom>
          <a:noFill/>
        </p:spPr>
        <p:txBody>
          <a:bodyPr wrap="none" rtlCol="0">
            <a:spAutoFit/>
          </a:bodyPr>
          <a:lstStyle/>
          <a:p>
            <a:r>
              <a:rPr lang="en-US" dirty="0"/>
              <a:t>gap</a:t>
            </a:r>
          </a:p>
        </p:txBody>
      </p:sp>
      <p:sp>
        <p:nvSpPr>
          <p:cNvPr id="96" name="Figura a mano libera 95"/>
          <p:cNvSpPr/>
          <p:nvPr/>
        </p:nvSpPr>
        <p:spPr>
          <a:xfrm>
            <a:off x="2198979" y="2886631"/>
            <a:ext cx="1118122" cy="878542"/>
          </a:xfrm>
          <a:custGeom>
            <a:avLst/>
            <a:gdLst>
              <a:gd name="connsiteX0" fmla="*/ 0 w 1129552"/>
              <a:gd name="connsiteY0" fmla="*/ 860627 h 878556"/>
              <a:gd name="connsiteX1" fmla="*/ 519952 w 1129552"/>
              <a:gd name="connsiteY1" fmla="*/ 15 h 878556"/>
              <a:gd name="connsiteX2" fmla="*/ 1129552 w 1129552"/>
              <a:gd name="connsiteY2" fmla="*/ 878556 h 878556"/>
              <a:gd name="connsiteX0" fmla="*/ 0 w 1129552"/>
              <a:gd name="connsiteY0" fmla="*/ 878555 h 896484"/>
              <a:gd name="connsiteX1" fmla="*/ 582705 w 1129552"/>
              <a:gd name="connsiteY1" fmla="*/ 14 h 896484"/>
              <a:gd name="connsiteX2" fmla="*/ 1129552 w 1129552"/>
              <a:gd name="connsiteY2" fmla="*/ 896484 h 896484"/>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3 h 878543"/>
              <a:gd name="connsiteX1" fmla="*/ 582705 w 1118122"/>
              <a:gd name="connsiteY1" fmla="*/ 2 h 878543"/>
              <a:gd name="connsiteX2" fmla="*/ 1118122 w 1118122"/>
              <a:gd name="connsiteY2" fmla="*/ 873612 h 878543"/>
              <a:gd name="connsiteX0" fmla="*/ 0 w 1118122"/>
              <a:gd name="connsiteY0" fmla="*/ 878542 h 878542"/>
              <a:gd name="connsiteX1" fmla="*/ 582705 w 1118122"/>
              <a:gd name="connsiteY1" fmla="*/ 1 h 878542"/>
              <a:gd name="connsiteX2" fmla="*/ 1118122 w 1118122"/>
              <a:gd name="connsiteY2" fmla="*/ 873611 h 878542"/>
            </a:gdLst>
            <a:ahLst/>
            <a:cxnLst>
              <a:cxn ang="0">
                <a:pos x="connsiteX0" y="connsiteY0"/>
              </a:cxn>
              <a:cxn ang="0">
                <a:pos x="connsiteX1" y="connsiteY1"/>
              </a:cxn>
              <a:cxn ang="0">
                <a:pos x="connsiteX2" y="connsiteY2"/>
              </a:cxn>
            </a:cxnLst>
            <a:rect l="l" t="t" r="r" b="b"/>
            <a:pathLst>
              <a:path w="1118122" h="878542">
                <a:moveTo>
                  <a:pt x="0" y="878542"/>
                </a:moveTo>
                <a:cubicBezTo>
                  <a:pt x="261096" y="766782"/>
                  <a:pt x="396351" y="823"/>
                  <a:pt x="582705" y="1"/>
                </a:cubicBezTo>
                <a:cubicBezTo>
                  <a:pt x="769059" y="-821"/>
                  <a:pt x="850301" y="778734"/>
                  <a:pt x="1118122" y="873611"/>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ettangolo 7"/>
          <p:cNvSpPr/>
          <p:nvPr/>
        </p:nvSpPr>
        <p:spPr>
          <a:xfrm>
            <a:off x="758663" y="0"/>
            <a:ext cx="10674675" cy="646331"/>
          </a:xfrm>
          <a:prstGeom prst="rect">
            <a:avLst/>
          </a:prstGeom>
        </p:spPr>
        <p:txBody>
          <a:bodyPr wrap="square">
            <a:spAutoFit/>
          </a:bodyPr>
          <a:lstStyle/>
          <a:p>
            <a:pPr marL="1117600" indent="-1117600" algn="ctr"/>
            <a:r>
              <a:rPr lang="en-US" altLang="en-US" sz="3600" b="1" dirty="0"/>
              <a:t>RF ACCELERATION: ENERGY GAIN</a:t>
            </a:r>
          </a:p>
        </p:txBody>
      </p:sp>
      <p:sp>
        <p:nvSpPr>
          <p:cNvPr id="15" name="Ovale 14"/>
          <p:cNvSpPr/>
          <p:nvPr/>
        </p:nvSpPr>
        <p:spPr>
          <a:xfrm>
            <a:off x="4327767" y="1044948"/>
            <a:ext cx="285644" cy="28439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igura a mano libera 16"/>
          <p:cNvSpPr/>
          <p:nvPr/>
        </p:nvSpPr>
        <p:spPr>
          <a:xfrm>
            <a:off x="4377297" y="1122658"/>
            <a:ext cx="175260" cy="109045"/>
          </a:xfrm>
          <a:custGeom>
            <a:avLst/>
            <a:gdLst>
              <a:gd name="connsiteX0" fmla="*/ 0 w 175260"/>
              <a:gd name="connsiteY0" fmla="*/ 58443 h 109045"/>
              <a:gd name="connsiteX1" fmla="*/ 53340 w 175260"/>
              <a:gd name="connsiteY1" fmla="*/ 1293 h 109045"/>
              <a:gd name="connsiteX2" fmla="*/ 118110 w 175260"/>
              <a:gd name="connsiteY2" fmla="*/ 107973 h 109045"/>
              <a:gd name="connsiteX3" fmla="*/ 175260 w 175260"/>
              <a:gd name="connsiteY3" fmla="*/ 47013 h 109045"/>
            </a:gdLst>
            <a:ahLst/>
            <a:cxnLst>
              <a:cxn ang="0">
                <a:pos x="connsiteX0" y="connsiteY0"/>
              </a:cxn>
              <a:cxn ang="0">
                <a:pos x="connsiteX1" y="connsiteY1"/>
              </a:cxn>
              <a:cxn ang="0">
                <a:pos x="connsiteX2" y="connsiteY2"/>
              </a:cxn>
              <a:cxn ang="0">
                <a:pos x="connsiteX3" y="connsiteY3"/>
              </a:cxn>
            </a:cxnLst>
            <a:rect l="l" t="t" r="r" b="b"/>
            <a:pathLst>
              <a:path w="175260" h="109045">
                <a:moveTo>
                  <a:pt x="0" y="58443"/>
                </a:moveTo>
                <a:cubicBezTo>
                  <a:pt x="16827" y="25740"/>
                  <a:pt x="33655" y="-6962"/>
                  <a:pt x="53340" y="1293"/>
                </a:cubicBezTo>
                <a:cubicBezTo>
                  <a:pt x="73025" y="9548"/>
                  <a:pt x="97790" y="100353"/>
                  <a:pt x="118110" y="107973"/>
                </a:cubicBezTo>
                <a:cubicBezTo>
                  <a:pt x="138430" y="115593"/>
                  <a:pt x="156845" y="81303"/>
                  <a:pt x="175260" y="470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23" name="Oggetto 22"/>
          <p:cNvGraphicFramePr>
            <a:graphicFrameLocks noChangeAspect="1"/>
          </p:cNvGraphicFramePr>
          <p:nvPr>
            <p:extLst>
              <p:ext uri="{D42A27DB-BD31-4B8C-83A1-F6EECF244321}">
                <p14:modId xmlns:p14="http://schemas.microsoft.com/office/powerpoint/2010/main" val="1043378685"/>
              </p:ext>
            </p:extLst>
          </p:nvPr>
        </p:nvGraphicFramePr>
        <p:xfrm>
          <a:off x="8589153" y="1680431"/>
          <a:ext cx="2380959" cy="303226"/>
        </p:xfrm>
        <a:graphic>
          <a:graphicData uri="http://schemas.openxmlformats.org/presentationml/2006/ole">
            <mc:AlternateContent xmlns:mc="http://schemas.openxmlformats.org/markup-compatibility/2006">
              <mc:Choice xmlns:v="urn:schemas-microsoft-com:vml" Requires="v">
                <p:oleObj name="Equazione" r:id="rId3" imgW="1688760" imgH="215640" progId="Equation.3">
                  <p:embed/>
                </p:oleObj>
              </mc:Choice>
              <mc:Fallback>
                <p:oleObj name="Equazione" r:id="rId3" imgW="1688760" imgH="215640" progId="Equation.3">
                  <p:embed/>
                  <p:pic>
                    <p:nvPicPr>
                      <p:cNvPr id="23" name="Oggetto 22"/>
                      <p:cNvPicPr>
                        <a:picLocks noChangeAspect="1" noChangeArrowheads="1"/>
                      </p:cNvPicPr>
                      <p:nvPr/>
                    </p:nvPicPr>
                    <p:blipFill>
                      <a:blip r:embed="rId4"/>
                      <a:srcRect/>
                      <a:stretch>
                        <a:fillRect/>
                      </a:stretch>
                    </p:blipFill>
                    <p:spPr bwMode="auto">
                      <a:xfrm>
                        <a:off x="8589153" y="1680431"/>
                        <a:ext cx="2380959" cy="303226"/>
                      </a:xfrm>
                      <a:prstGeom prst="rect">
                        <a:avLst/>
                      </a:prstGeom>
                      <a:noFill/>
                      <a:ln>
                        <a:noFill/>
                      </a:ln>
                    </p:spPr>
                  </p:pic>
                </p:oleObj>
              </mc:Fallback>
            </mc:AlternateContent>
          </a:graphicData>
        </a:graphic>
      </p:graphicFrame>
      <p:graphicFrame>
        <p:nvGraphicFramePr>
          <p:cNvPr id="150" name="Oggetto 149"/>
          <p:cNvGraphicFramePr>
            <a:graphicFrameLocks noChangeAspect="1"/>
          </p:cNvGraphicFramePr>
          <p:nvPr>
            <p:extLst>
              <p:ext uri="{D42A27DB-BD31-4B8C-83A1-F6EECF244321}">
                <p14:modId xmlns:p14="http://schemas.microsoft.com/office/powerpoint/2010/main" val="2555372935"/>
              </p:ext>
            </p:extLst>
          </p:nvPr>
        </p:nvGraphicFramePr>
        <p:xfrm>
          <a:off x="1484313" y="3810000"/>
          <a:ext cx="9220201" cy="1220788"/>
        </p:xfrm>
        <a:graphic>
          <a:graphicData uri="http://schemas.openxmlformats.org/presentationml/2006/ole">
            <mc:AlternateContent xmlns:mc="http://schemas.openxmlformats.org/markup-compatibility/2006">
              <mc:Choice xmlns:v="urn:schemas-microsoft-com:vml" Requires="v">
                <p:oleObj name="Equazione" r:id="rId5" imgW="6451560" imgH="850680" progId="Equation.3">
                  <p:embed/>
                </p:oleObj>
              </mc:Choice>
              <mc:Fallback>
                <p:oleObj name="Equazione" r:id="rId5" imgW="6451560" imgH="850680" progId="Equation.3">
                  <p:embed/>
                  <p:pic>
                    <p:nvPicPr>
                      <p:cNvPr id="150" name="Oggetto 149"/>
                      <p:cNvPicPr>
                        <a:picLocks noChangeAspect="1" noChangeArrowheads="1"/>
                      </p:cNvPicPr>
                      <p:nvPr/>
                    </p:nvPicPr>
                    <p:blipFill>
                      <a:blip r:embed="rId6"/>
                      <a:srcRect/>
                      <a:stretch>
                        <a:fillRect/>
                      </a:stretch>
                    </p:blipFill>
                    <p:spPr bwMode="auto">
                      <a:xfrm>
                        <a:off x="1484313" y="3810000"/>
                        <a:ext cx="9220201" cy="1220788"/>
                      </a:xfrm>
                      <a:prstGeom prst="rect">
                        <a:avLst/>
                      </a:prstGeom>
                      <a:noFill/>
                      <a:ln>
                        <a:noFill/>
                      </a:ln>
                    </p:spPr>
                  </p:pic>
                </p:oleObj>
              </mc:Fallback>
            </mc:AlternateContent>
          </a:graphicData>
        </a:graphic>
      </p:graphicFrame>
      <p:graphicFrame>
        <p:nvGraphicFramePr>
          <p:cNvPr id="174" name="Oggetto 173"/>
          <p:cNvGraphicFramePr>
            <a:graphicFrameLocks noChangeAspect="1"/>
          </p:cNvGraphicFramePr>
          <p:nvPr>
            <p:extLst>
              <p:ext uri="{D42A27DB-BD31-4B8C-83A1-F6EECF244321}">
                <p14:modId xmlns:p14="http://schemas.microsoft.com/office/powerpoint/2010/main" val="1255608887"/>
              </p:ext>
            </p:extLst>
          </p:nvPr>
        </p:nvGraphicFramePr>
        <p:xfrm>
          <a:off x="6915687" y="1642009"/>
          <a:ext cx="1392237" cy="379412"/>
        </p:xfrm>
        <a:graphic>
          <a:graphicData uri="http://schemas.openxmlformats.org/presentationml/2006/ole">
            <mc:AlternateContent xmlns:mc="http://schemas.openxmlformats.org/markup-compatibility/2006">
              <mc:Choice xmlns:v="urn:schemas-microsoft-com:vml" Requires="v">
                <p:oleObj name="Equazione" r:id="rId7" imgW="1206360" imgH="330120" progId="Equation.3">
                  <p:embed/>
                </p:oleObj>
              </mc:Choice>
              <mc:Fallback>
                <p:oleObj name="Equazione" r:id="rId7" imgW="1206360" imgH="330120" progId="Equation.3">
                  <p:embed/>
                  <p:pic>
                    <p:nvPicPr>
                      <p:cNvPr id="23" name="Oggetto 22"/>
                      <p:cNvPicPr>
                        <a:picLocks noChangeAspect="1" noChangeArrowheads="1"/>
                      </p:cNvPicPr>
                      <p:nvPr/>
                    </p:nvPicPr>
                    <p:blipFill>
                      <a:blip r:embed="rId8"/>
                      <a:srcRect/>
                      <a:stretch>
                        <a:fillRect/>
                      </a:stretch>
                    </p:blipFill>
                    <p:spPr bwMode="auto">
                      <a:xfrm>
                        <a:off x="6915687" y="1642009"/>
                        <a:ext cx="1392237" cy="379412"/>
                      </a:xfrm>
                      <a:prstGeom prst="rect">
                        <a:avLst/>
                      </a:prstGeom>
                      <a:noFill/>
                      <a:ln>
                        <a:noFill/>
                      </a:ln>
                    </p:spPr>
                  </p:pic>
                </p:oleObj>
              </mc:Fallback>
            </mc:AlternateContent>
          </a:graphicData>
        </a:graphic>
      </p:graphicFrame>
      <p:graphicFrame>
        <p:nvGraphicFramePr>
          <p:cNvPr id="176" name="Oggetto 175"/>
          <p:cNvGraphicFramePr>
            <a:graphicFrameLocks noChangeAspect="1"/>
          </p:cNvGraphicFramePr>
          <p:nvPr>
            <p:extLst>
              <p:ext uri="{D42A27DB-BD31-4B8C-83A1-F6EECF244321}">
                <p14:modId xmlns:p14="http://schemas.microsoft.com/office/powerpoint/2010/main" val="1924916777"/>
              </p:ext>
            </p:extLst>
          </p:nvPr>
        </p:nvGraphicFramePr>
        <p:xfrm>
          <a:off x="6861038" y="2272821"/>
          <a:ext cx="4524375" cy="446088"/>
        </p:xfrm>
        <a:graphic>
          <a:graphicData uri="http://schemas.openxmlformats.org/presentationml/2006/ole">
            <mc:AlternateContent xmlns:mc="http://schemas.openxmlformats.org/markup-compatibility/2006">
              <mc:Choice xmlns:v="urn:schemas-microsoft-com:vml" Requires="v">
                <p:oleObj name="Equazione" r:id="rId9" imgW="3720960" imgH="368280" progId="Equation.3">
                  <p:embed/>
                </p:oleObj>
              </mc:Choice>
              <mc:Fallback>
                <p:oleObj name="Equazione" r:id="rId9" imgW="3720960" imgH="368280" progId="Equation.3">
                  <p:embed/>
                  <p:pic>
                    <p:nvPicPr>
                      <p:cNvPr id="23" name="Oggetto 22"/>
                      <p:cNvPicPr>
                        <a:picLocks noChangeAspect="1" noChangeArrowheads="1"/>
                      </p:cNvPicPr>
                      <p:nvPr/>
                    </p:nvPicPr>
                    <p:blipFill>
                      <a:blip r:embed="rId10"/>
                      <a:srcRect/>
                      <a:stretch>
                        <a:fillRect/>
                      </a:stretch>
                    </p:blipFill>
                    <p:spPr bwMode="auto">
                      <a:xfrm>
                        <a:off x="6861038" y="2272821"/>
                        <a:ext cx="4524375" cy="446088"/>
                      </a:xfrm>
                      <a:prstGeom prst="rect">
                        <a:avLst/>
                      </a:prstGeom>
                      <a:noFill/>
                      <a:ln>
                        <a:noFill/>
                      </a:ln>
                    </p:spPr>
                  </p:pic>
                </p:oleObj>
              </mc:Fallback>
            </mc:AlternateContent>
          </a:graphicData>
        </a:graphic>
      </p:graphicFrame>
      <p:graphicFrame>
        <p:nvGraphicFramePr>
          <p:cNvPr id="177" name="Oggetto 176"/>
          <p:cNvGraphicFramePr>
            <a:graphicFrameLocks noChangeAspect="1"/>
          </p:cNvGraphicFramePr>
          <p:nvPr>
            <p:extLst>
              <p:ext uri="{D42A27DB-BD31-4B8C-83A1-F6EECF244321}">
                <p14:modId xmlns:p14="http://schemas.microsoft.com/office/powerpoint/2010/main" val="499978944"/>
              </p:ext>
            </p:extLst>
          </p:nvPr>
        </p:nvGraphicFramePr>
        <p:xfrm>
          <a:off x="10379167" y="2709224"/>
          <a:ext cx="1005532" cy="329622"/>
        </p:xfrm>
        <a:graphic>
          <a:graphicData uri="http://schemas.openxmlformats.org/presentationml/2006/ole">
            <mc:AlternateContent xmlns:mc="http://schemas.openxmlformats.org/markup-compatibility/2006">
              <mc:Choice xmlns:v="urn:schemas-microsoft-com:vml" Requires="v">
                <p:oleObj name="Equazione" r:id="rId11" imgW="736560" imgH="241200" progId="Equation.3">
                  <p:embed/>
                </p:oleObj>
              </mc:Choice>
              <mc:Fallback>
                <p:oleObj name="Equazione" r:id="rId11" imgW="736560" imgH="241200" progId="Equation.3">
                  <p:embed/>
                  <p:pic>
                    <p:nvPicPr>
                      <p:cNvPr id="18" name="Oggetto 17"/>
                      <p:cNvPicPr>
                        <a:picLocks noChangeAspect="1" noChangeArrowheads="1"/>
                      </p:cNvPicPr>
                      <p:nvPr/>
                    </p:nvPicPr>
                    <p:blipFill>
                      <a:blip r:embed="rId12"/>
                      <a:srcRect/>
                      <a:stretch>
                        <a:fillRect/>
                      </a:stretch>
                    </p:blipFill>
                    <p:spPr bwMode="auto">
                      <a:xfrm>
                        <a:off x="10379167" y="2709224"/>
                        <a:ext cx="1005532" cy="329622"/>
                      </a:xfrm>
                      <a:prstGeom prst="rect">
                        <a:avLst/>
                      </a:prstGeom>
                      <a:noFill/>
                      <a:ln>
                        <a:noFill/>
                      </a:ln>
                    </p:spPr>
                  </p:pic>
                </p:oleObj>
              </mc:Fallback>
            </mc:AlternateContent>
          </a:graphicData>
        </a:graphic>
      </p:graphicFrame>
      <p:sp>
        <p:nvSpPr>
          <p:cNvPr id="3" name="CasellaDiTesto 2"/>
          <p:cNvSpPr txBox="1"/>
          <p:nvPr/>
        </p:nvSpPr>
        <p:spPr>
          <a:xfrm>
            <a:off x="1850028" y="3325902"/>
            <a:ext cx="559769" cy="369332"/>
          </a:xfrm>
          <a:prstGeom prst="rect">
            <a:avLst/>
          </a:prstGeom>
          <a:noFill/>
        </p:spPr>
        <p:txBody>
          <a:bodyPr wrap="none" rtlCol="0">
            <a:spAutoFit/>
          </a:bodyPr>
          <a:lstStyle/>
          <a:p>
            <a:r>
              <a:rPr lang="it-IT" dirty="0"/>
              <a:t>-L/2</a:t>
            </a:r>
          </a:p>
        </p:txBody>
      </p:sp>
      <p:sp>
        <p:nvSpPr>
          <p:cNvPr id="178" name="CasellaDiTesto 177"/>
          <p:cNvSpPr txBox="1"/>
          <p:nvPr/>
        </p:nvSpPr>
        <p:spPr>
          <a:xfrm>
            <a:off x="3135618" y="3347708"/>
            <a:ext cx="604653" cy="369332"/>
          </a:xfrm>
          <a:prstGeom prst="rect">
            <a:avLst/>
          </a:prstGeom>
          <a:noFill/>
        </p:spPr>
        <p:txBody>
          <a:bodyPr wrap="none" rtlCol="0">
            <a:spAutoFit/>
          </a:bodyPr>
          <a:lstStyle/>
          <a:p>
            <a:r>
              <a:rPr lang="it-IT" dirty="0"/>
              <a:t>+L/2</a:t>
            </a:r>
          </a:p>
        </p:txBody>
      </p:sp>
      <p:graphicFrame>
        <p:nvGraphicFramePr>
          <p:cNvPr id="179" name="Oggetto 178"/>
          <p:cNvGraphicFramePr>
            <a:graphicFrameLocks noChangeAspect="1"/>
          </p:cNvGraphicFramePr>
          <p:nvPr>
            <p:extLst>
              <p:ext uri="{D42A27DB-BD31-4B8C-83A1-F6EECF244321}">
                <p14:modId xmlns:p14="http://schemas.microsoft.com/office/powerpoint/2010/main" val="724409545"/>
              </p:ext>
            </p:extLst>
          </p:nvPr>
        </p:nvGraphicFramePr>
        <p:xfrm>
          <a:off x="1970771" y="2662504"/>
          <a:ext cx="627063" cy="303212"/>
        </p:xfrm>
        <a:graphic>
          <a:graphicData uri="http://schemas.openxmlformats.org/presentationml/2006/ole">
            <mc:AlternateContent xmlns:mc="http://schemas.openxmlformats.org/markup-compatibility/2006">
              <mc:Choice xmlns:v="urn:schemas-microsoft-com:vml" Requires="v">
                <p:oleObj name="Equazione" r:id="rId13" imgW="444240" imgH="215640" progId="Equation.3">
                  <p:embed/>
                </p:oleObj>
              </mc:Choice>
              <mc:Fallback>
                <p:oleObj name="Equazione" r:id="rId13" imgW="444240" imgH="215640" progId="Equation.3">
                  <p:embed/>
                  <p:pic>
                    <p:nvPicPr>
                      <p:cNvPr id="23" name="Oggetto 22"/>
                      <p:cNvPicPr>
                        <a:picLocks noChangeAspect="1" noChangeArrowheads="1"/>
                      </p:cNvPicPr>
                      <p:nvPr/>
                    </p:nvPicPr>
                    <p:blipFill>
                      <a:blip r:embed="rId14"/>
                      <a:srcRect/>
                      <a:stretch>
                        <a:fillRect/>
                      </a:stretch>
                    </p:blipFill>
                    <p:spPr bwMode="auto">
                      <a:xfrm>
                        <a:off x="1970771" y="2662504"/>
                        <a:ext cx="627063" cy="303212"/>
                      </a:xfrm>
                      <a:prstGeom prst="rect">
                        <a:avLst/>
                      </a:prstGeom>
                      <a:noFill/>
                      <a:ln>
                        <a:noFill/>
                      </a:ln>
                    </p:spPr>
                  </p:pic>
                </p:oleObj>
              </mc:Fallback>
            </mc:AlternateContent>
          </a:graphicData>
        </a:graphic>
      </p:graphicFrame>
      <p:cxnSp>
        <p:nvCxnSpPr>
          <p:cNvPr id="16" name="Connettore 2 15"/>
          <p:cNvCxnSpPr/>
          <p:nvPr/>
        </p:nvCxnSpPr>
        <p:spPr>
          <a:xfrm>
            <a:off x="6678629" y="3891381"/>
            <a:ext cx="0" cy="486425"/>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5903121" y="3429000"/>
            <a:ext cx="1544372" cy="523220"/>
          </a:xfrm>
          <a:prstGeom prst="rect">
            <a:avLst/>
          </a:prstGeom>
          <a:noFill/>
        </p:spPr>
        <p:txBody>
          <a:bodyPr wrap="square" rtlCol="0">
            <a:spAutoFit/>
          </a:bodyPr>
          <a:lstStyle/>
          <a:p>
            <a:r>
              <a:rPr lang="en-US" sz="1400" dirty="0" err="1"/>
              <a:t>Hyp</a:t>
            </a:r>
            <a:r>
              <a:rPr lang="en-US" sz="1400" dirty="0"/>
              <a:t>. of symmetric  accelerating field </a:t>
            </a:r>
          </a:p>
        </p:txBody>
      </p:sp>
      <p:sp>
        <p:nvSpPr>
          <p:cNvPr id="6" name="Callout con freccia in giù 5"/>
          <p:cNvSpPr/>
          <p:nvPr/>
        </p:nvSpPr>
        <p:spPr>
          <a:xfrm>
            <a:off x="6888110" y="4134592"/>
            <a:ext cx="1008140" cy="1094658"/>
          </a:xfrm>
          <a:prstGeom prst="downArrowCallout">
            <a:avLst>
              <a:gd name="adj1" fmla="val 6016"/>
              <a:gd name="adj2" fmla="val 11290"/>
              <a:gd name="adj3" fmla="val 25000"/>
              <a:gd name="adj4" fmla="val 64977"/>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8" name="Callout con freccia in giù 47"/>
          <p:cNvSpPr/>
          <p:nvPr/>
        </p:nvSpPr>
        <p:spPr>
          <a:xfrm>
            <a:off x="7926226" y="3853906"/>
            <a:ext cx="1986304" cy="1519365"/>
          </a:xfrm>
          <a:prstGeom prst="downArrowCallout">
            <a:avLst>
              <a:gd name="adj1" fmla="val 4814"/>
              <a:gd name="adj2" fmla="val 8398"/>
              <a:gd name="adj3" fmla="val 14783"/>
              <a:gd name="adj4" fmla="val 7617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0" name="Callout con freccia in giù 49"/>
          <p:cNvSpPr/>
          <p:nvPr/>
        </p:nvSpPr>
        <p:spPr>
          <a:xfrm>
            <a:off x="9959489" y="4207898"/>
            <a:ext cx="708511" cy="861211"/>
          </a:xfrm>
          <a:prstGeom prst="downArrowCallout">
            <a:avLst>
              <a:gd name="adj1" fmla="val 10817"/>
              <a:gd name="adj2" fmla="val 17402"/>
              <a:gd name="adj3" fmla="val 14783"/>
              <a:gd name="adj4" fmla="val 6135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0" name="CasellaDiTesto 9"/>
          <p:cNvSpPr txBox="1"/>
          <p:nvPr/>
        </p:nvSpPr>
        <p:spPr>
          <a:xfrm>
            <a:off x="6603149" y="5230643"/>
            <a:ext cx="1578060" cy="584775"/>
          </a:xfrm>
          <a:prstGeom prst="rect">
            <a:avLst/>
          </a:prstGeom>
          <a:noFill/>
        </p:spPr>
        <p:txBody>
          <a:bodyPr wrap="none" rtlCol="0">
            <a:spAutoFit/>
          </a:bodyPr>
          <a:lstStyle/>
          <a:p>
            <a:pPr algn="ctr"/>
            <a:endParaRPr lang="it-IT" sz="1600" dirty="0"/>
          </a:p>
          <a:p>
            <a:pPr algn="ctr"/>
            <a:r>
              <a:rPr lang="it-IT" sz="1600" dirty="0" err="1"/>
              <a:t>Peak</a:t>
            </a:r>
            <a:r>
              <a:rPr lang="it-IT" sz="1600" dirty="0"/>
              <a:t> gap </a:t>
            </a:r>
            <a:r>
              <a:rPr lang="it-IT" sz="1600" dirty="0" err="1"/>
              <a:t>voltage</a:t>
            </a:r>
            <a:endParaRPr lang="it-IT" sz="1600" dirty="0"/>
          </a:p>
        </p:txBody>
      </p:sp>
      <p:sp>
        <p:nvSpPr>
          <p:cNvPr id="51" name="CasellaDiTesto 50"/>
          <p:cNvSpPr txBox="1"/>
          <p:nvPr/>
        </p:nvSpPr>
        <p:spPr>
          <a:xfrm>
            <a:off x="8063108" y="5301261"/>
            <a:ext cx="1705403" cy="584775"/>
          </a:xfrm>
          <a:prstGeom prst="rect">
            <a:avLst/>
          </a:prstGeom>
          <a:noFill/>
        </p:spPr>
        <p:txBody>
          <a:bodyPr wrap="none" rtlCol="0">
            <a:spAutoFit/>
          </a:bodyPr>
          <a:lstStyle/>
          <a:p>
            <a:pPr algn="ctr"/>
            <a:r>
              <a:rPr lang="it-IT" sz="1600" dirty="0"/>
              <a:t>T&lt;1</a:t>
            </a:r>
            <a:endParaRPr lang="it-IT" sz="1600" baseline="-25000" dirty="0"/>
          </a:p>
          <a:p>
            <a:pPr algn="ctr"/>
            <a:r>
              <a:rPr lang="it-IT" sz="1600" dirty="0" err="1"/>
              <a:t>Transit</a:t>
            </a:r>
            <a:r>
              <a:rPr lang="it-IT" sz="1600" dirty="0"/>
              <a:t> time </a:t>
            </a:r>
            <a:r>
              <a:rPr lang="it-IT" sz="1600" dirty="0" err="1"/>
              <a:t>factor</a:t>
            </a:r>
            <a:endParaRPr lang="it-IT" sz="1600" dirty="0"/>
          </a:p>
        </p:txBody>
      </p:sp>
      <p:sp>
        <p:nvSpPr>
          <p:cNvPr id="52" name="CasellaDiTesto 51"/>
          <p:cNvSpPr txBox="1"/>
          <p:nvPr/>
        </p:nvSpPr>
        <p:spPr>
          <a:xfrm>
            <a:off x="9741214" y="5027547"/>
            <a:ext cx="1068907" cy="584775"/>
          </a:xfrm>
          <a:prstGeom prst="rect">
            <a:avLst/>
          </a:prstGeom>
          <a:noFill/>
        </p:spPr>
        <p:txBody>
          <a:bodyPr wrap="square" rtlCol="0">
            <a:spAutoFit/>
          </a:bodyPr>
          <a:lstStyle/>
          <a:p>
            <a:pPr algn="ctr"/>
            <a:r>
              <a:rPr lang="it-IT" sz="1600" dirty="0" err="1"/>
              <a:t>Injection</a:t>
            </a:r>
            <a:r>
              <a:rPr lang="it-IT" sz="1600" dirty="0"/>
              <a:t> </a:t>
            </a:r>
            <a:r>
              <a:rPr lang="it-IT" sz="1600" dirty="0" err="1"/>
              <a:t>phase</a:t>
            </a:r>
            <a:endParaRPr lang="it-IT" sz="1600" dirty="0"/>
          </a:p>
        </p:txBody>
      </p:sp>
      <p:graphicFrame>
        <p:nvGraphicFramePr>
          <p:cNvPr id="53" name="Oggetto 52"/>
          <p:cNvGraphicFramePr>
            <a:graphicFrameLocks noChangeAspect="1"/>
          </p:cNvGraphicFramePr>
          <p:nvPr>
            <p:extLst>
              <p:ext uri="{D42A27DB-BD31-4B8C-83A1-F6EECF244321}">
                <p14:modId xmlns:p14="http://schemas.microsoft.com/office/powerpoint/2010/main" val="3550679219"/>
              </p:ext>
            </p:extLst>
          </p:nvPr>
        </p:nvGraphicFramePr>
        <p:xfrm>
          <a:off x="4713288" y="948441"/>
          <a:ext cx="2879725" cy="493713"/>
        </p:xfrm>
        <a:graphic>
          <a:graphicData uri="http://schemas.openxmlformats.org/presentationml/2006/ole">
            <mc:AlternateContent xmlns:mc="http://schemas.openxmlformats.org/markup-compatibility/2006">
              <mc:Choice xmlns:v="urn:schemas-microsoft-com:vml" Requires="v">
                <p:oleObj name="Equazione" r:id="rId15" imgW="2527200" imgH="431640" progId="Equation.3">
                  <p:embed/>
                </p:oleObj>
              </mc:Choice>
              <mc:Fallback>
                <p:oleObj name="Equazione" r:id="rId15" imgW="2527200" imgH="431640" progId="Equation.3">
                  <p:embed/>
                  <p:pic>
                    <p:nvPicPr>
                      <p:cNvPr id="18" name="Oggetto 17"/>
                      <p:cNvPicPr>
                        <a:picLocks noChangeAspect="1" noChangeArrowheads="1"/>
                      </p:cNvPicPr>
                      <p:nvPr/>
                    </p:nvPicPr>
                    <p:blipFill>
                      <a:blip r:embed="rId16"/>
                      <a:srcRect/>
                      <a:stretch>
                        <a:fillRect/>
                      </a:stretch>
                    </p:blipFill>
                    <p:spPr bwMode="auto">
                      <a:xfrm>
                        <a:off x="4713288" y="948441"/>
                        <a:ext cx="2879725" cy="493713"/>
                      </a:xfrm>
                      <a:prstGeom prst="rect">
                        <a:avLst/>
                      </a:prstGeom>
                      <a:noFill/>
                      <a:ln>
                        <a:noFill/>
                      </a:ln>
                    </p:spPr>
                  </p:pic>
                </p:oleObj>
              </mc:Fallback>
            </mc:AlternateContent>
          </a:graphicData>
        </a:graphic>
      </p:graphicFrame>
      <p:graphicFrame>
        <p:nvGraphicFramePr>
          <p:cNvPr id="54" name="Oggetto 53"/>
          <p:cNvGraphicFramePr>
            <a:graphicFrameLocks noChangeAspect="1"/>
          </p:cNvGraphicFramePr>
          <p:nvPr>
            <p:extLst>
              <p:ext uri="{D42A27DB-BD31-4B8C-83A1-F6EECF244321}">
                <p14:modId xmlns:p14="http://schemas.microsoft.com/office/powerpoint/2010/main" val="963417443"/>
              </p:ext>
            </p:extLst>
          </p:nvPr>
        </p:nvGraphicFramePr>
        <p:xfrm>
          <a:off x="7192963" y="5229225"/>
          <a:ext cx="400050" cy="363538"/>
        </p:xfrm>
        <a:graphic>
          <a:graphicData uri="http://schemas.openxmlformats.org/presentationml/2006/ole">
            <mc:AlternateContent xmlns:mc="http://schemas.openxmlformats.org/markup-compatibility/2006">
              <mc:Choice xmlns:v="urn:schemas-microsoft-com:vml" Requires="v">
                <p:oleObj name="Equazione" r:id="rId17" imgW="241200" imgH="215640" progId="Equation.3">
                  <p:embed/>
                </p:oleObj>
              </mc:Choice>
              <mc:Fallback>
                <p:oleObj name="Equazione" r:id="rId17" imgW="241200" imgH="215640" progId="Equation.3">
                  <p:embed/>
                  <p:pic>
                    <p:nvPicPr>
                      <p:cNvPr id="53" name="Oggetto 52"/>
                      <p:cNvPicPr>
                        <a:picLocks noChangeAspect="1" noChangeArrowheads="1"/>
                      </p:cNvPicPr>
                      <p:nvPr/>
                    </p:nvPicPr>
                    <p:blipFill>
                      <a:blip r:embed="rId18"/>
                      <a:srcRect/>
                      <a:stretch>
                        <a:fillRect/>
                      </a:stretch>
                    </p:blipFill>
                    <p:spPr bwMode="auto">
                      <a:xfrm>
                        <a:off x="7192963" y="5229225"/>
                        <a:ext cx="400050" cy="363538"/>
                      </a:xfrm>
                      <a:prstGeom prst="rect">
                        <a:avLst/>
                      </a:prstGeom>
                      <a:noFill/>
                      <a:ln>
                        <a:noFill/>
                      </a:ln>
                    </p:spPr>
                  </p:pic>
                </p:oleObj>
              </mc:Fallback>
            </mc:AlternateContent>
          </a:graphicData>
        </a:graphic>
      </p:graphicFrame>
      <p:grpSp>
        <p:nvGrpSpPr>
          <p:cNvPr id="4" name="Gruppo 3"/>
          <p:cNvGrpSpPr/>
          <p:nvPr/>
        </p:nvGrpSpPr>
        <p:grpSpPr>
          <a:xfrm>
            <a:off x="631432" y="5126866"/>
            <a:ext cx="4216137" cy="1207556"/>
            <a:chOff x="106363" y="4835710"/>
            <a:chExt cx="4405441" cy="1306709"/>
          </a:xfrm>
        </p:grpSpPr>
        <p:graphicFrame>
          <p:nvGraphicFramePr>
            <p:cNvPr id="58" name="Oggetto 57"/>
            <p:cNvGraphicFramePr>
              <a:graphicFrameLocks noChangeAspect="1"/>
            </p:cNvGraphicFramePr>
            <p:nvPr>
              <p:extLst>
                <p:ext uri="{D42A27DB-BD31-4B8C-83A1-F6EECF244321}">
                  <p14:modId xmlns:p14="http://schemas.microsoft.com/office/powerpoint/2010/main" val="1505335476"/>
                </p:ext>
              </p:extLst>
            </p:nvPr>
          </p:nvGraphicFramePr>
          <p:xfrm>
            <a:off x="106363" y="5610607"/>
            <a:ext cx="4394200" cy="531812"/>
          </p:xfrm>
          <a:graphic>
            <a:graphicData uri="http://schemas.openxmlformats.org/presentationml/2006/ole">
              <mc:AlternateContent xmlns:mc="http://schemas.openxmlformats.org/markup-compatibility/2006">
                <mc:Choice xmlns:v="urn:schemas-microsoft-com:vml" Requires="v">
                  <p:oleObj name="Equazione" r:id="rId19" imgW="2209680" imgH="266400" progId="Equation.3">
                    <p:embed/>
                  </p:oleObj>
                </mc:Choice>
                <mc:Fallback>
                  <p:oleObj name="Equazione" r:id="rId19" imgW="2209680" imgH="266400" progId="Equation.3">
                    <p:embed/>
                    <p:pic>
                      <p:nvPicPr>
                        <p:cNvPr id="150" name="Oggetto 149"/>
                        <p:cNvPicPr>
                          <a:picLocks noChangeAspect="1" noChangeArrowheads="1"/>
                        </p:cNvPicPr>
                        <p:nvPr/>
                      </p:nvPicPr>
                      <p:blipFill>
                        <a:blip r:embed="rId20"/>
                        <a:srcRect/>
                        <a:stretch>
                          <a:fillRect/>
                        </a:stretch>
                      </p:blipFill>
                      <p:spPr bwMode="auto">
                        <a:xfrm>
                          <a:off x="106363" y="5610607"/>
                          <a:ext cx="4394200" cy="531812"/>
                        </a:xfrm>
                        <a:prstGeom prst="rect">
                          <a:avLst/>
                        </a:prstGeom>
                        <a:solidFill>
                          <a:srgbClr val="FFC000"/>
                        </a:solidFill>
                        <a:ln>
                          <a:noFill/>
                        </a:ln>
                      </p:spPr>
                    </p:pic>
                  </p:oleObj>
                </mc:Fallback>
              </mc:AlternateContent>
            </a:graphicData>
          </a:graphic>
        </p:graphicFrame>
        <p:graphicFrame>
          <p:nvGraphicFramePr>
            <p:cNvPr id="64" name="Oggetto 63"/>
            <p:cNvGraphicFramePr>
              <a:graphicFrameLocks noChangeAspect="1"/>
            </p:cNvGraphicFramePr>
            <p:nvPr>
              <p:extLst>
                <p:ext uri="{D42A27DB-BD31-4B8C-83A1-F6EECF244321}">
                  <p14:modId xmlns:p14="http://schemas.microsoft.com/office/powerpoint/2010/main" val="2007109768"/>
                </p:ext>
              </p:extLst>
            </p:nvPr>
          </p:nvGraphicFramePr>
          <p:xfrm>
            <a:off x="1111337" y="4845501"/>
            <a:ext cx="504825" cy="506412"/>
          </p:xfrm>
          <a:graphic>
            <a:graphicData uri="http://schemas.openxmlformats.org/presentationml/2006/ole">
              <mc:AlternateContent xmlns:mc="http://schemas.openxmlformats.org/markup-compatibility/2006">
                <mc:Choice xmlns:v="urn:schemas-microsoft-com:vml" Requires="v">
                  <p:oleObj name="Equazione" r:id="rId21" imgW="253800" imgH="253800" progId="Equation.3">
                    <p:embed/>
                  </p:oleObj>
                </mc:Choice>
                <mc:Fallback>
                  <p:oleObj name="Equazione" r:id="rId21" imgW="253800" imgH="253800" progId="Equation.3">
                    <p:embed/>
                    <p:pic>
                      <p:nvPicPr>
                        <p:cNvPr id="58" name="Oggetto 57"/>
                        <p:cNvPicPr>
                          <a:picLocks noChangeAspect="1" noChangeArrowheads="1"/>
                        </p:cNvPicPr>
                        <p:nvPr/>
                      </p:nvPicPr>
                      <p:blipFill>
                        <a:blip r:embed="rId22"/>
                        <a:srcRect/>
                        <a:stretch>
                          <a:fillRect/>
                        </a:stretch>
                      </p:blipFill>
                      <p:spPr bwMode="auto">
                        <a:xfrm>
                          <a:off x="1111337" y="4845501"/>
                          <a:ext cx="504825" cy="506412"/>
                        </a:xfrm>
                        <a:prstGeom prst="rect">
                          <a:avLst/>
                        </a:prstGeom>
                        <a:noFill/>
                        <a:ln>
                          <a:noFill/>
                        </a:ln>
                      </p:spPr>
                    </p:pic>
                  </p:oleObj>
                </mc:Fallback>
              </mc:AlternateContent>
            </a:graphicData>
          </a:graphic>
        </p:graphicFrame>
        <p:graphicFrame>
          <p:nvGraphicFramePr>
            <p:cNvPr id="65" name="Oggetto 64"/>
            <p:cNvGraphicFramePr>
              <a:graphicFrameLocks noChangeAspect="1"/>
            </p:cNvGraphicFramePr>
            <p:nvPr>
              <p:extLst>
                <p:ext uri="{D42A27DB-BD31-4B8C-83A1-F6EECF244321}">
                  <p14:modId xmlns:p14="http://schemas.microsoft.com/office/powerpoint/2010/main" val="1678018831"/>
                </p:ext>
              </p:extLst>
            </p:nvPr>
          </p:nvGraphicFramePr>
          <p:xfrm>
            <a:off x="3558725" y="4835710"/>
            <a:ext cx="504825" cy="455612"/>
          </p:xfrm>
          <a:graphic>
            <a:graphicData uri="http://schemas.openxmlformats.org/presentationml/2006/ole">
              <mc:AlternateContent xmlns:mc="http://schemas.openxmlformats.org/markup-compatibility/2006">
                <mc:Choice xmlns:v="urn:schemas-microsoft-com:vml" Requires="v">
                  <p:oleObj name="Equazione" r:id="rId23" imgW="253800" imgH="228600" progId="Equation.3">
                    <p:embed/>
                  </p:oleObj>
                </mc:Choice>
                <mc:Fallback>
                  <p:oleObj name="Equazione" r:id="rId23" imgW="253800" imgH="228600" progId="Equation.3">
                    <p:embed/>
                    <p:pic>
                      <p:nvPicPr>
                        <p:cNvPr id="64" name="Oggetto 63"/>
                        <p:cNvPicPr>
                          <a:picLocks noChangeAspect="1" noChangeArrowheads="1"/>
                        </p:cNvPicPr>
                        <p:nvPr/>
                      </p:nvPicPr>
                      <p:blipFill>
                        <a:blip r:embed="rId24"/>
                        <a:srcRect/>
                        <a:stretch>
                          <a:fillRect/>
                        </a:stretch>
                      </p:blipFill>
                      <p:spPr bwMode="auto">
                        <a:xfrm>
                          <a:off x="3558725" y="4835710"/>
                          <a:ext cx="504825" cy="455612"/>
                        </a:xfrm>
                        <a:prstGeom prst="rect">
                          <a:avLst/>
                        </a:prstGeom>
                        <a:noFill/>
                        <a:ln>
                          <a:noFill/>
                        </a:ln>
                      </p:spPr>
                    </p:pic>
                  </p:oleObj>
                </mc:Fallback>
              </mc:AlternateContent>
            </a:graphicData>
          </a:graphic>
        </p:graphicFrame>
        <p:sp>
          <p:nvSpPr>
            <p:cNvPr id="14" name="Parentesi graffa aperta 13"/>
            <p:cNvSpPr/>
            <p:nvPr/>
          </p:nvSpPr>
          <p:spPr>
            <a:xfrm rot="5400000">
              <a:off x="3607583" y="4756483"/>
              <a:ext cx="358888" cy="1449554"/>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sp>
          <p:nvSpPr>
            <p:cNvPr id="66" name="Parentesi graffa aperta 65"/>
            <p:cNvSpPr/>
            <p:nvPr/>
          </p:nvSpPr>
          <p:spPr>
            <a:xfrm rot="5400000">
              <a:off x="1146111" y="5204188"/>
              <a:ext cx="358888" cy="581215"/>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pSp>
      <p:graphicFrame>
        <p:nvGraphicFramePr>
          <p:cNvPr id="59" name="Oggetto 58"/>
          <p:cNvGraphicFramePr>
            <a:graphicFrameLocks noChangeAspect="1"/>
          </p:cNvGraphicFramePr>
          <p:nvPr>
            <p:extLst>
              <p:ext uri="{D42A27DB-BD31-4B8C-83A1-F6EECF244321}">
                <p14:modId xmlns:p14="http://schemas.microsoft.com/office/powerpoint/2010/main" val="2963873596"/>
              </p:ext>
            </p:extLst>
          </p:nvPr>
        </p:nvGraphicFramePr>
        <p:xfrm>
          <a:off x="7364442" y="6012372"/>
          <a:ext cx="1151226" cy="361102"/>
        </p:xfrm>
        <a:graphic>
          <a:graphicData uri="http://schemas.openxmlformats.org/presentationml/2006/ole">
            <mc:AlternateContent xmlns:mc="http://schemas.openxmlformats.org/markup-compatibility/2006">
              <mc:Choice xmlns:v="urn:schemas-microsoft-com:vml" Requires="v">
                <p:oleObj name="Equazione" r:id="rId25" imgW="812520" imgH="253800" progId="Equation.3">
                  <p:embed/>
                </p:oleObj>
              </mc:Choice>
              <mc:Fallback>
                <p:oleObj name="Equazione" r:id="rId25" imgW="812520" imgH="253800" progId="Equation.3">
                  <p:embed/>
                  <p:pic>
                    <p:nvPicPr>
                      <p:cNvPr id="64" name="Oggetto 63"/>
                      <p:cNvPicPr>
                        <a:picLocks noChangeAspect="1" noChangeArrowheads="1"/>
                      </p:cNvPicPr>
                      <p:nvPr/>
                    </p:nvPicPr>
                    <p:blipFill>
                      <a:blip r:embed="rId26"/>
                      <a:srcRect/>
                      <a:stretch>
                        <a:fillRect/>
                      </a:stretch>
                    </p:blipFill>
                    <p:spPr bwMode="auto">
                      <a:xfrm>
                        <a:off x="7364442" y="6012372"/>
                        <a:ext cx="1151226" cy="361102"/>
                      </a:xfrm>
                      <a:prstGeom prst="rect">
                        <a:avLst/>
                      </a:prstGeom>
                      <a:noFill/>
                      <a:ln>
                        <a:noFill/>
                      </a:ln>
                    </p:spPr>
                  </p:pic>
                </p:oleObj>
              </mc:Fallback>
            </mc:AlternateContent>
          </a:graphicData>
        </a:graphic>
      </p:graphicFrame>
      <p:graphicFrame>
        <p:nvGraphicFramePr>
          <p:cNvPr id="60" name="Oggetto 59"/>
          <p:cNvGraphicFramePr>
            <a:graphicFrameLocks noChangeAspect="1"/>
          </p:cNvGraphicFramePr>
          <p:nvPr>
            <p:extLst>
              <p:ext uri="{D42A27DB-BD31-4B8C-83A1-F6EECF244321}">
                <p14:modId xmlns:p14="http://schemas.microsoft.com/office/powerpoint/2010/main" val="2846009937"/>
              </p:ext>
            </p:extLst>
          </p:nvPr>
        </p:nvGraphicFramePr>
        <p:xfrm>
          <a:off x="7384519" y="6476867"/>
          <a:ext cx="1143531" cy="322706"/>
        </p:xfrm>
        <a:graphic>
          <a:graphicData uri="http://schemas.openxmlformats.org/presentationml/2006/ole">
            <mc:AlternateContent xmlns:mc="http://schemas.openxmlformats.org/markup-compatibility/2006">
              <mc:Choice xmlns:v="urn:schemas-microsoft-com:vml" Requires="v">
                <p:oleObj name="Equazione" r:id="rId27" imgW="812520" imgH="228600" progId="Equation.3">
                  <p:embed/>
                </p:oleObj>
              </mc:Choice>
              <mc:Fallback>
                <p:oleObj name="Equazione" r:id="rId27" imgW="812520" imgH="228600" progId="Equation.3">
                  <p:embed/>
                  <p:pic>
                    <p:nvPicPr>
                      <p:cNvPr id="59" name="Oggetto 58"/>
                      <p:cNvPicPr>
                        <a:picLocks noChangeAspect="1" noChangeArrowheads="1"/>
                      </p:cNvPicPr>
                      <p:nvPr/>
                    </p:nvPicPr>
                    <p:blipFill>
                      <a:blip r:embed="rId28"/>
                      <a:srcRect/>
                      <a:stretch>
                        <a:fillRect/>
                      </a:stretch>
                    </p:blipFill>
                    <p:spPr bwMode="auto">
                      <a:xfrm>
                        <a:off x="7384519" y="6476867"/>
                        <a:ext cx="1143531" cy="322706"/>
                      </a:xfrm>
                      <a:prstGeom prst="rect">
                        <a:avLst/>
                      </a:prstGeom>
                      <a:noFill/>
                      <a:ln>
                        <a:noFill/>
                      </a:ln>
                    </p:spPr>
                  </p:pic>
                </p:oleObj>
              </mc:Fallback>
            </mc:AlternateContent>
          </a:graphicData>
        </a:graphic>
      </p:graphicFrame>
      <p:sp>
        <p:nvSpPr>
          <p:cNvPr id="2" name="CasellaDiTesto 1"/>
          <p:cNvSpPr txBox="1"/>
          <p:nvPr/>
        </p:nvSpPr>
        <p:spPr>
          <a:xfrm>
            <a:off x="8580038" y="6030661"/>
            <a:ext cx="2865272" cy="307777"/>
          </a:xfrm>
          <a:prstGeom prst="rect">
            <a:avLst/>
          </a:prstGeom>
          <a:noFill/>
        </p:spPr>
        <p:txBody>
          <a:bodyPr wrap="none" rtlCol="0">
            <a:spAutoFit/>
          </a:bodyPr>
          <a:lstStyle/>
          <a:p>
            <a:r>
              <a:rPr lang="it-IT" sz="1400" dirty="0" err="1"/>
              <a:t>Average</a:t>
            </a:r>
            <a:r>
              <a:rPr lang="it-IT" sz="1400" dirty="0"/>
              <a:t> </a:t>
            </a:r>
            <a:r>
              <a:rPr lang="it-IT" sz="1400" dirty="0" err="1"/>
              <a:t>accelerating</a:t>
            </a:r>
            <a:r>
              <a:rPr lang="it-IT" sz="1400" dirty="0"/>
              <a:t> </a:t>
            </a:r>
            <a:r>
              <a:rPr lang="it-IT" sz="1400" dirty="0" err="1"/>
              <a:t>field</a:t>
            </a:r>
            <a:r>
              <a:rPr lang="it-IT" sz="1400" dirty="0"/>
              <a:t> in the gap </a:t>
            </a:r>
          </a:p>
        </p:txBody>
      </p:sp>
      <p:sp>
        <p:nvSpPr>
          <p:cNvPr id="61" name="CasellaDiTesto 60"/>
          <p:cNvSpPr txBox="1"/>
          <p:nvPr/>
        </p:nvSpPr>
        <p:spPr>
          <a:xfrm>
            <a:off x="8598327" y="6430467"/>
            <a:ext cx="3556999" cy="307777"/>
          </a:xfrm>
          <a:prstGeom prst="rect">
            <a:avLst/>
          </a:prstGeom>
          <a:noFill/>
        </p:spPr>
        <p:txBody>
          <a:bodyPr wrap="none" rtlCol="0">
            <a:spAutoFit/>
          </a:bodyPr>
          <a:lstStyle/>
          <a:p>
            <a:r>
              <a:rPr lang="it-IT" sz="1400" dirty="0" err="1"/>
              <a:t>Average</a:t>
            </a:r>
            <a:r>
              <a:rPr lang="it-IT" sz="1400" dirty="0"/>
              <a:t> </a:t>
            </a:r>
            <a:r>
              <a:rPr lang="it-IT" sz="1400" dirty="0" err="1"/>
              <a:t>accelerating</a:t>
            </a:r>
            <a:r>
              <a:rPr lang="it-IT" sz="1400" dirty="0"/>
              <a:t> </a:t>
            </a:r>
            <a:r>
              <a:rPr lang="it-IT" sz="1400" dirty="0" err="1"/>
              <a:t>field</a:t>
            </a:r>
            <a:r>
              <a:rPr lang="it-IT" sz="1400" dirty="0"/>
              <a:t> </a:t>
            </a:r>
            <a:r>
              <a:rPr lang="it-IT" sz="1400" dirty="0" err="1"/>
              <a:t>seen</a:t>
            </a:r>
            <a:r>
              <a:rPr lang="it-IT" sz="1400" dirty="0"/>
              <a:t> by the </a:t>
            </a:r>
            <a:r>
              <a:rPr lang="it-IT" sz="1400" dirty="0" err="1"/>
              <a:t>particle</a:t>
            </a:r>
            <a:endParaRPr lang="it-IT" sz="1400" dirty="0"/>
          </a:p>
        </p:txBody>
      </p:sp>
      <p:cxnSp>
        <p:nvCxnSpPr>
          <p:cNvPr id="62" name="Connettore 2 61"/>
          <p:cNvCxnSpPr/>
          <p:nvPr/>
        </p:nvCxnSpPr>
        <p:spPr>
          <a:xfrm>
            <a:off x="3777680" y="4134593"/>
            <a:ext cx="12475" cy="274723"/>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63" name="CasellaDiTesto 62"/>
          <p:cNvSpPr txBox="1"/>
          <p:nvPr/>
        </p:nvSpPr>
        <p:spPr>
          <a:xfrm>
            <a:off x="3477132" y="3851740"/>
            <a:ext cx="665856" cy="307777"/>
          </a:xfrm>
          <a:prstGeom prst="rect">
            <a:avLst/>
          </a:prstGeom>
          <a:noFill/>
        </p:spPr>
        <p:txBody>
          <a:bodyPr wrap="square" rtlCol="0">
            <a:spAutoFit/>
          </a:bodyPr>
          <a:lstStyle/>
          <a:p>
            <a:r>
              <a:rPr lang="en-US" sz="1400" b="1" dirty="0"/>
              <a:t>t=z/v</a:t>
            </a:r>
          </a:p>
        </p:txBody>
      </p:sp>
    </p:spTree>
    <p:extLst>
      <p:ext uri="{BB962C8B-B14F-4D97-AF65-F5344CB8AC3E}">
        <p14:creationId xmlns:p14="http://schemas.microsoft.com/office/powerpoint/2010/main" val="3707241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6"/>
                                        </p:tgtEl>
                                        <p:attrNameLst>
                                          <p:attrName>style.visibility</p:attrName>
                                        </p:attrNameLst>
                                      </p:cBhvr>
                                      <p:to>
                                        <p:strVal val="visible"/>
                                      </p:to>
                                    </p:set>
                                    <p:animEffect transition="in" filter="fade">
                                      <p:cBhvr>
                                        <p:cTn id="7" dur="500"/>
                                        <p:tgtEl>
                                          <p:spTgt spid="176"/>
                                        </p:tgtEl>
                                      </p:cBhvr>
                                    </p:animEffect>
                                  </p:childTnLst>
                                </p:cTn>
                              </p:par>
                              <p:par>
                                <p:cTn id="8" presetID="10" presetClass="entr" presetSubtype="0" fill="hold" nodeType="withEffect">
                                  <p:stCondLst>
                                    <p:cond delay="0"/>
                                  </p:stCondLst>
                                  <p:childTnLst>
                                    <p:set>
                                      <p:cBhvr>
                                        <p:cTn id="9" dur="1" fill="hold">
                                          <p:stCondLst>
                                            <p:cond delay="0"/>
                                          </p:stCondLst>
                                        </p:cTn>
                                        <p:tgtEl>
                                          <p:spTgt spid="177"/>
                                        </p:tgtEl>
                                        <p:attrNameLst>
                                          <p:attrName>style.visibility</p:attrName>
                                        </p:attrNameLst>
                                      </p:cBhvr>
                                      <p:to>
                                        <p:strVal val="visible"/>
                                      </p:to>
                                    </p:set>
                                    <p:animEffect transition="in" filter="fade">
                                      <p:cBhvr>
                                        <p:cTn id="10" dur="500"/>
                                        <p:tgtEl>
                                          <p:spTgt spid="17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0"/>
                                        </p:tgtEl>
                                        <p:attrNameLst>
                                          <p:attrName>style.visibility</p:attrName>
                                        </p:attrNameLst>
                                      </p:cBhvr>
                                      <p:to>
                                        <p:strVal val="visible"/>
                                      </p:to>
                                    </p:set>
                                    <p:animEffect transition="in" filter="fade">
                                      <p:cBhvr>
                                        <p:cTn id="15" dur="500"/>
                                        <p:tgtEl>
                                          <p:spTgt spid="150"/>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fade">
                                      <p:cBhvr>
                                        <p:cTn id="18" dur="500"/>
                                        <p:tgtEl>
                                          <p:spTgt spid="5"/>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fade">
                                      <p:cBhvr>
                                        <p:cTn id="24" dur="500"/>
                                        <p:tgtEl>
                                          <p:spTgt spid="6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fade">
                                      <p:cBhvr>
                                        <p:cTn id="27" dur="500"/>
                                        <p:tgtEl>
                                          <p:spTgt spid="63"/>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
                                        <p:tgtEl>
                                          <p:spTgt spid="51"/>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48"/>
                                        </p:tgtEl>
                                        <p:attrNameLst>
                                          <p:attrName>style.visibility</p:attrName>
                                        </p:attrNameLst>
                                      </p:cBhvr>
                                      <p:to>
                                        <p:strVal val="visible"/>
                                      </p:to>
                                    </p:set>
                                    <p:animEffect transition="in" filter="fade">
                                      <p:cBhvr>
                                        <p:cTn id="46" dur="500"/>
                                        <p:tgtEl>
                                          <p:spTgt spid="4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2"/>
                                        </p:tgtEl>
                                        <p:attrNameLst>
                                          <p:attrName>style.visibility</p:attrName>
                                        </p:attrNameLst>
                                      </p:cBhvr>
                                      <p:to>
                                        <p:strVal val="visible"/>
                                      </p:to>
                                    </p:set>
                                    <p:animEffect transition="in" filter="fade">
                                      <p:cBhvr>
                                        <p:cTn id="51" dur="500"/>
                                        <p:tgtEl>
                                          <p:spTgt spid="5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50"/>
                                        </p:tgtEl>
                                        <p:attrNameLst>
                                          <p:attrName>style.visibility</p:attrName>
                                        </p:attrNameLst>
                                      </p:cBhvr>
                                      <p:to>
                                        <p:strVal val="visible"/>
                                      </p:to>
                                    </p:set>
                                    <p:animEffect transition="in" filter="fade">
                                      <p:cBhvr>
                                        <p:cTn id="54" dur="500"/>
                                        <p:tgtEl>
                                          <p:spTgt spid="50"/>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4"/>
                                        </p:tgtEl>
                                        <p:attrNameLst>
                                          <p:attrName>style.visibility</p:attrName>
                                        </p:attrNameLst>
                                      </p:cBhvr>
                                      <p:to>
                                        <p:strVal val="visible"/>
                                      </p:to>
                                    </p:set>
                                    <p:animEffect transition="in" filter="fade">
                                      <p:cBhvr>
                                        <p:cTn id="59" dur="500"/>
                                        <p:tgtEl>
                                          <p:spTgt spid="4"/>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59"/>
                                        </p:tgtEl>
                                        <p:attrNameLst>
                                          <p:attrName>style.visibility</p:attrName>
                                        </p:attrNameLst>
                                      </p:cBhvr>
                                      <p:to>
                                        <p:strVal val="visible"/>
                                      </p:to>
                                    </p:set>
                                    <p:animEffect transition="in" filter="fade">
                                      <p:cBhvr>
                                        <p:cTn id="64" dur="500"/>
                                        <p:tgtEl>
                                          <p:spTgt spid="5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2"/>
                                        </p:tgtEl>
                                        <p:attrNameLst>
                                          <p:attrName>style.visibility</p:attrName>
                                        </p:attrNameLst>
                                      </p:cBhvr>
                                      <p:to>
                                        <p:strVal val="visible"/>
                                      </p:to>
                                    </p:set>
                                    <p:animEffect transition="in" filter="fade">
                                      <p:cBhvr>
                                        <p:cTn id="67" dur="500"/>
                                        <p:tgtEl>
                                          <p:spTgt spid="2"/>
                                        </p:tgtEl>
                                      </p:cBhvr>
                                    </p:animEffect>
                                  </p:childTnLst>
                                </p:cTn>
                              </p:par>
                              <p:par>
                                <p:cTn id="68" presetID="10" presetClass="entr" presetSubtype="0" fill="hold" nodeType="withEffect">
                                  <p:stCondLst>
                                    <p:cond delay="0"/>
                                  </p:stCondLst>
                                  <p:childTnLst>
                                    <p:set>
                                      <p:cBhvr>
                                        <p:cTn id="69" dur="1" fill="hold">
                                          <p:stCondLst>
                                            <p:cond delay="0"/>
                                          </p:stCondLst>
                                        </p:cTn>
                                        <p:tgtEl>
                                          <p:spTgt spid="60"/>
                                        </p:tgtEl>
                                        <p:attrNameLst>
                                          <p:attrName>style.visibility</p:attrName>
                                        </p:attrNameLst>
                                      </p:cBhvr>
                                      <p:to>
                                        <p:strVal val="visible"/>
                                      </p:to>
                                    </p:set>
                                    <p:animEffect transition="in" filter="fade">
                                      <p:cBhvr>
                                        <p:cTn id="70" dur="500"/>
                                        <p:tgtEl>
                                          <p:spTgt spid="60"/>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1"/>
                                        </p:tgtEl>
                                        <p:attrNameLst>
                                          <p:attrName>style.visibility</p:attrName>
                                        </p:attrNameLst>
                                      </p:cBhvr>
                                      <p:to>
                                        <p:strVal val="visible"/>
                                      </p:to>
                                    </p:set>
                                    <p:animEffect transition="in" filter="fade">
                                      <p:cBhvr>
                                        <p:cTn id="73"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48" grpId="0" animBg="1"/>
      <p:bldP spid="50" grpId="0" animBg="1"/>
      <p:bldP spid="10" grpId="0"/>
      <p:bldP spid="51" grpId="0"/>
      <p:bldP spid="52" grpId="0"/>
      <p:bldP spid="2" grpId="0"/>
      <p:bldP spid="61" grpId="0"/>
      <p:bldP spid="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720296"/>
            <a:ext cx="12192000" cy="2245487"/>
          </a:xfrm>
          <a:prstGeom prst="rect">
            <a:avLst/>
          </a:prstGeom>
        </p:spPr>
        <p:txBody>
          <a:bodyPr wrap="square">
            <a:spAutoFit/>
          </a:bodyPr>
          <a:lstStyle/>
          <a:p>
            <a:pPr marL="285750" indent="-285750" algn="just">
              <a:lnSpc>
                <a:spcPct val="110000"/>
              </a:lnSpc>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Derive the general expression of the transit time factor of an accelerating gap of length L, with constant accelerating field, in which the field is oscillating at </a:t>
            </a:r>
            <a:r>
              <a:rPr lang="en-US" sz="1600" dirty="0" err="1">
                <a:latin typeface="Calibri" panose="020F0502020204030204" pitchFamily="34" charset="0"/>
                <a:ea typeface="Calibri" panose="020F0502020204030204" pitchFamily="34" charset="0"/>
                <a:cs typeface="Times New Roman" panose="02020603050405020304" pitchFamily="18" charset="0"/>
              </a:rPr>
              <a:t>f</a:t>
            </a:r>
            <a:r>
              <a:rPr lang="en-US" sz="1600" baseline="-25000" dirty="0" err="1">
                <a:latin typeface="Calibri" panose="020F0502020204030204" pitchFamily="34" charset="0"/>
                <a:ea typeface="Calibri" panose="020F0502020204030204" pitchFamily="34" charset="0"/>
                <a:cs typeface="Times New Roman" panose="02020603050405020304" pitchFamily="18" charset="0"/>
              </a:rPr>
              <a:t>RF</a:t>
            </a:r>
            <a:r>
              <a:rPr lang="en-US" sz="1600" dirty="0">
                <a:latin typeface="Calibri" panose="020F0502020204030204" pitchFamily="34" charset="0"/>
                <a:ea typeface="Calibri" panose="020F0502020204030204" pitchFamily="34" charset="0"/>
                <a:cs typeface="Times New Roman" panose="02020603050405020304" pitchFamily="18" charset="0"/>
              </a:rPr>
              <a:t> and that accelerate particles with relativistic factor </a:t>
            </a:r>
            <a:r>
              <a:rPr lang="en-US" sz="1600" dirty="0">
                <a:latin typeface="Calibri" panose="020F0502020204030204" pitchFamily="34" charset="0"/>
                <a:ea typeface="Calibri" panose="020F0502020204030204" pitchFamily="34" charset="0"/>
                <a:cs typeface="Calibri" panose="020F0502020204030204" pitchFamily="34" charset="0"/>
              </a:rPr>
              <a:t>β</a:t>
            </a:r>
            <a:r>
              <a:rPr lang="en-US" sz="1600" dirty="0">
                <a:latin typeface="Calibri" panose="020F0502020204030204" pitchFamily="34" charset="0"/>
                <a:ea typeface="Calibri" panose="020F0502020204030204" pitchFamily="34" charset="0"/>
                <a:cs typeface="Times New Roman" panose="02020603050405020304" pitchFamily="18" charset="0"/>
              </a:rPr>
              <a:t>. </a:t>
            </a:r>
          </a:p>
          <a:p>
            <a:pPr marL="285750" indent="-285750" algn="just">
              <a:lnSpc>
                <a:spcPct val="110000"/>
              </a:lnSpc>
              <a:buFont typeface="Arial" panose="020B0604020202020204" pitchFamily="34" charset="0"/>
              <a:buChar char="•"/>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0000"/>
              </a:lnSpc>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Remembering that the light wavelength in free space is given by </a:t>
            </a:r>
            <a:r>
              <a:rPr lang="en-US" sz="1600"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sz="1600" baseline="-25000"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RF</a:t>
            </a:r>
            <a:r>
              <a:rPr lang="en-US" sz="1600"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sz="1600" dirty="0">
                <a:latin typeface="Calibri" panose="020F0502020204030204" pitchFamily="34" charset="0"/>
                <a:ea typeface="Calibri" panose="020F0502020204030204" pitchFamily="34" charset="0"/>
                <a:cs typeface="Times New Roman" panose="02020603050405020304" pitchFamily="18" charset="0"/>
              </a:rPr>
              <a:t>c/</a:t>
            </a:r>
            <a:r>
              <a:rPr lang="en-US" sz="1600" dirty="0" err="1">
                <a:latin typeface="Calibri" panose="020F0502020204030204" pitchFamily="34" charset="0"/>
                <a:ea typeface="Calibri" panose="020F0502020204030204" pitchFamily="34" charset="0"/>
                <a:cs typeface="Times New Roman" panose="02020603050405020304" pitchFamily="18" charset="0"/>
              </a:rPr>
              <a:t>f</a:t>
            </a:r>
            <a:r>
              <a:rPr lang="en-US" sz="1600" baseline="-25000" dirty="0" err="1">
                <a:latin typeface="Calibri" panose="020F0502020204030204" pitchFamily="34" charset="0"/>
                <a:ea typeface="Calibri" panose="020F0502020204030204" pitchFamily="34" charset="0"/>
                <a:cs typeface="Times New Roman" panose="02020603050405020304" pitchFamily="18" charset="0"/>
              </a:rPr>
              <a:t>RF</a:t>
            </a:r>
            <a:r>
              <a:rPr lang="en-US" sz="1600" dirty="0">
                <a:latin typeface="Calibri" panose="020F0502020204030204" pitchFamily="34" charset="0"/>
                <a:ea typeface="Calibri" panose="020F0502020204030204" pitchFamily="34" charset="0"/>
                <a:cs typeface="Times New Roman" panose="02020603050405020304" pitchFamily="18" charset="0"/>
              </a:rPr>
              <a:t>, for which value of the accelerating gap length L, T is equal to zero?</a:t>
            </a:r>
          </a:p>
          <a:p>
            <a:pPr marL="285750" indent="-285750" algn="just">
              <a:lnSpc>
                <a:spcPct val="110000"/>
              </a:lnSpc>
              <a:buFont typeface="Arial" panose="020B0604020202020204" pitchFamily="34" charset="0"/>
              <a:buChar char="•"/>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0000"/>
              </a:lnSpc>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Calculate the numerical value of T for L=10 cm, </a:t>
            </a:r>
            <a:r>
              <a:rPr lang="en-US" sz="1600" dirty="0" err="1">
                <a:latin typeface="Calibri" panose="020F0502020204030204" pitchFamily="34" charset="0"/>
                <a:ea typeface="Calibri" panose="020F0502020204030204" pitchFamily="34" charset="0"/>
                <a:cs typeface="Times New Roman" panose="02020603050405020304" pitchFamily="18" charset="0"/>
              </a:rPr>
              <a:t>f</a:t>
            </a:r>
            <a:r>
              <a:rPr lang="en-US" sz="1600" baseline="-25000" dirty="0" err="1">
                <a:latin typeface="Calibri" panose="020F0502020204030204" pitchFamily="34" charset="0"/>
                <a:ea typeface="Calibri" panose="020F0502020204030204" pitchFamily="34" charset="0"/>
                <a:cs typeface="Times New Roman" panose="02020603050405020304" pitchFamily="18" charset="0"/>
              </a:rPr>
              <a:t>RF</a:t>
            </a:r>
            <a:r>
              <a:rPr lang="en-US" sz="1600" dirty="0">
                <a:latin typeface="Calibri" panose="020F0502020204030204" pitchFamily="34" charset="0"/>
                <a:ea typeface="Calibri" panose="020F0502020204030204" pitchFamily="34" charset="0"/>
                <a:cs typeface="Times New Roman" panose="02020603050405020304" pitchFamily="18" charset="0"/>
              </a:rPr>
              <a:t>=1 GHz and ultra-relativistic electrons (</a:t>
            </a:r>
            <a:r>
              <a:rPr lang="en-US" sz="1600" dirty="0">
                <a:latin typeface="Calibri" panose="020F0502020204030204" pitchFamily="34" charset="0"/>
                <a:ea typeface="Calibri" panose="020F0502020204030204" pitchFamily="34" charset="0"/>
                <a:cs typeface="Calibri" panose="020F0502020204030204" pitchFamily="34" charset="0"/>
              </a:rPr>
              <a:t>β</a:t>
            </a:r>
            <a:r>
              <a:rPr lang="en-US" sz="1600" dirty="0">
                <a:latin typeface="Calibri" panose="020F0502020204030204" pitchFamily="34" charset="0"/>
                <a:ea typeface="Calibri" panose="020F0502020204030204" pitchFamily="34" charset="0"/>
                <a:cs typeface="Times New Roman" panose="02020603050405020304" pitchFamily="18" charset="0"/>
              </a:rPr>
              <a:t>=1). </a:t>
            </a:r>
          </a:p>
          <a:p>
            <a:pPr marL="285750" indent="-285750" algn="just">
              <a:lnSpc>
                <a:spcPct val="110000"/>
              </a:lnSpc>
              <a:buFont typeface="Arial" panose="020B0604020202020204" pitchFamily="34" charset="0"/>
              <a:buChar char="•"/>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285750" indent="-285750" algn="just">
              <a:lnSpc>
                <a:spcPct val="110000"/>
              </a:lnSpc>
              <a:buFont typeface="Arial" panose="020B0604020202020204" pitchFamily="34" charset="0"/>
              <a:buChar char="•"/>
            </a:pPr>
            <a:r>
              <a:rPr lang="en-US" sz="1600" dirty="0">
                <a:latin typeface="Calibri" panose="020F0502020204030204" pitchFamily="34" charset="0"/>
                <a:ea typeface="Calibri" panose="020F0502020204030204" pitchFamily="34" charset="0"/>
                <a:cs typeface="Times New Roman" panose="02020603050405020304" pitchFamily="18" charset="0"/>
              </a:rPr>
              <a:t>Calculate the accelerating voltage as a function of the gap length L assuming an injection phase on crest (</a:t>
            </a:r>
            <a:r>
              <a:rPr lang="en-US" sz="1600"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sz="1600" baseline="-25000" dirty="0" err="1">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inj</a:t>
            </a:r>
            <a:r>
              <a:rPr lang="en-US" sz="1600"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=0</a:t>
            </a:r>
            <a:r>
              <a:rPr lang="en-US" sz="1600" dirty="0">
                <a:latin typeface="Calibri" panose="020F0502020204030204" pitchFamily="34" charset="0"/>
                <a:ea typeface="Calibri" panose="020F0502020204030204" pitchFamily="34" charset="0"/>
                <a:cs typeface="Times New Roman" panose="02020603050405020304" pitchFamily="18" charset="0"/>
              </a:rPr>
              <a:t>)</a:t>
            </a:r>
            <a:endParaRPr lang="it-IT" sz="1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ttangolo 2"/>
          <p:cNvSpPr/>
          <p:nvPr/>
        </p:nvSpPr>
        <p:spPr>
          <a:xfrm>
            <a:off x="3248425" y="94789"/>
            <a:ext cx="5736763" cy="600164"/>
          </a:xfrm>
          <a:prstGeom prst="rect">
            <a:avLst/>
          </a:prstGeom>
        </p:spPr>
        <p:txBody>
          <a:bodyPr wrap="none">
            <a:spAutoFit/>
          </a:bodyPr>
          <a:lstStyle/>
          <a:p>
            <a:pPr algn="just">
              <a:lnSpc>
                <a:spcPct val="110000"/>
              </a:lnSpc>
            </a:pPr>
            <a:r>
              <a:rPr lang="en-US" sz="3000" b="1" cap="all" dirty="0">
                <a:latin typeface="Calibri" panose="020F0502020204030204" pitchFamily="34" charset="0"/>
                <a:ea typeface="Calibri" panose="020F0502020204030204" pitchFamily="34" charset="0"/>
                <a:cs typeface="Times New Roman" panose="02020603050405020304" pitchFamily="18" charset="0"/>
              </a:rPr>
              <a:t>EXERCISE 1: TRANSIT TIME FACTOR</a:t>
            </a:r>
            <a:endParaRPr lang="it-IT" sz="3000" cap="all"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866410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12"/>
          <p:cNvSpPr>
            <a:spLocks noChangeArrowheads="1"/>
          </p:cNvSpPr>
          <p:nvPr/>
        </p:nvSpPr>
        <p:spPr bwMode="auto">
          <a:xfrm>
            <a:off x="1086544" y="-27480"/>
            <a:ext cx="10121255" cy="428625"/>
          </a:xfrm>
          <a:prstGeom prst="rect">
            <a:avLst/>
          </a:prstGeom>
          <a:noFill/>
          <a:ln w="9525">
            <a:noFill/>
            <a:miter lim="800000"/>
            <a:headEnd/>
            <a:tailEnd/>
          </a:ln>
          <a:effectLst/>
        </p:spPr>
        <p:txBody>
          <a:bodyPr anchor="ctr"/>
          <a:lstStyle/>
          <a:p>
            <a:pPr algn="ctr"/>
            <a:r>
              <a:rPr lang="en-US" altLang="en-US" sz="3600" b="1" cap="all" dirty="0"/>
              <a:t>DRIFT TUBE LENGTH AND FIELD Synchronization</a:t>
            </a:r>
          </a:p>
        </p:txBody>
      </p:sp>
      <p:grpSp>
        <p:nvGrpSpPr>
          <p:cNvPr id="39" name="Gruppo 38"/>
          <p:cNvGrpSpPr/>
          <p:nvPr/>
        </p:nvGrpSpPr>
        <p:grpSpPr>
          <a:xfrm>
            <a:off x="537737" y="2149114"/>
            <a:ext cx="3544873" cy="421347"/>
            <a:chOff x="1102659" y="1147482"/>
            <a:chExt cx="4560899" cy="421352"/>
          </a:xfrm>
        </p:grpSpPr>
        <p:cxnSp>
          <p:nvCxnSpPr>
            <p:cNvPr id="14" name="Connettore 1 13"/>
            <p:cNvCxnSpPr/>
            <p:nvPr/>
          </p:nvCxnSpPr>
          <p:spPr>
            <a:xfrm>
              <a:off x="1102659" y="1147482"/>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1102659" y="1568829"/>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ttore 1 19"/>
            <p:cNvCxnSpPr/>
            <p:nvPr/>
          </p:nvCxnSpPr>
          <p:spPr>
            <a:xfrm>
              <a:off x="2079812" y="1147482"/>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Connettore 1 20"/>
            <p:cNvCxnSpPr/>
            <p:nvPr/>
          </p:nvCxnSpPr>
          <p:spPr>
            <a:xfrm>
              <a:off x="2079812" y="1568829"/>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nettore 1 30"/>
            <p:cNvCxnSpPr/>
            <p:nvPr/>
          </p:nvCxnSpPr>
          <p:spPr>
            <a:xfrm>
              <a:off x="3285002" y="1147482"/>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3285002" y="1568829"/>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a:off x="4555854" y="1147487"/>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Connettore 1 40"/>
            <p:cNvCxnSpPr/>
            <p:nvPr/>
          </p:nvCxnSpPr>
          <p:spPr>
            <a:xfrm>
              <a:off x="4555856" y="1568834"/>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3" name="Connettore 1 42"/>
          <p:cNvCxnSpPr/>
          <p:nvPr/>
        </p:nvCxnSpPr>
        <p:spPr>
          <a:xfrm flipV="1">
            <a:off x="778119" y="1786042"/>
            <a:ext cx="0" cy="3630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flipV="1">
            <a:off x="1609293" y="1862242"/>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Connettore 1 58"/>
          <p:cNvCxnSpPr/>
          <p:nvPr/>
        </p:nvCxnSpPr>
        <p:spPr>
          <a:xfrm flipV="1">
            <a:off x="2580779" y="1786043"/>
            <a:ext cx="0" cy="3630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Arco 54"/>
          <p:cNvSpPr/>
          <p:nvPr/>
        </p:nvSpPr>
        <p:spPr>
          <a:xfrm>
            <a:off x="1508177" y="1640590"/>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61" name="Connettore 1 60"/>
          <p:cNvCxnSpPr/>
          <p:nvPr/>
        </p:nvCxnSpPr>
        <p:spPr>
          <a:xfrm>
            <a:off x="778119" y="1786042"/>
            <a:ext cx="375154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flipV="1">
            <a:off x="3577151" y="1862237"/>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67" name="Arco 66"/>
          <p:cNvSpPr/>
          <p:nvPr/>
        </p:nvSpPr>
        <p:spPr>
          <a:xfrm>
            <a:off x="3476035" y="1640585"/>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0" name="Connettore 1 69"/>
          <p:cNvCxnSpPr/>
          <p:nvPr/>
        </p:nvCxnSpPr>
        <p:spPr>
          <a:xfrm flipV="1">
            <a:off x="1609293" y="1302842"/>
            <a:ext cx="1461" cy="3377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Connettore 1 70"/>
          <p:cNvCxnSpPr/>
          <p:nvPr/>
        </p:nvCxnSpPr>
        <p:spPr>
          <a:xfrm flipV="1">
            <a:off x="3577150" y="1302842"/>
            <a:ext cx="0" cy="3377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ttore 1 75"/>
          <p:cNvCxnSpPr/>
          <p:nvPr/>
        </p:nvCxnSpPr>
        <p:spPr>
          <a:xfrm>
            <a:off x="1609293" y="1302842"/>
            <a:ext cx="2920369"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Connettore 1 79"/>
          <p:cNvCxnSpPr/>
          <p:nvPr/>
        </p:nvCxnSpPr>
        <p:spPr>
          <a:xfrm>
            <a:off x="4529661" y="1302842"/>
            <a:ext cx="0" cy="483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81" name="Ovale 80"/>
          <p:cNvSpPr/>
          <p:nvPr/>
        </p:nvSpPr>
        <p:spPr>
          <a:xfrm>
            <a:off x="4368507" y="1391035"/>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Figura a mano libera 82"/>
          <p:cNvSpPr/>
          <p:nvPr/>
        </p:nvSpPr>
        <p:spPr>
          <a:xfrm>
            <a:off x="4430151" y="1485955"/>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4" name="CasellaDiTesto 83"/>
          <p:cNvSpPr txBox="1"/>
          <p:nvPr/>
        </p:nvSpPr>
        <p:spPr>
          <a:xfrm>
            <a:off x="4438976" y="1647390"/>
            <a:ext cx="328405" cy="369332"/>
          </a:xfrm>
          <a:prstGeom prst="rect">
            <a:avLst/>
          </a:prstGeom>
          <a:noFill/>
        </p:spPr>
        <p:txBody>
          <a:bodyPr wrap="square" rtlCol="0">
            <a:spAutoFit/>
          </a:bodyPr>
          <a:lstStyle/>
          <a:p>
            <a:r>
              <a:rPr lang="en-US" dirty="0"/>
              <a:t>+</a:t>
            </a:r>
          </a:p>
        </p:txBody>
      </p:sp>
      <p:sp>
        <p:nvSpPr>
          <p:cNvPr id="88" name="CasellaDiTesto 87"/>
          <p:cNvSpPr txBox="1"/>
          <p:nvPr/>
        </p:nvSpPr>
        <p:spPr>
          <a:xfrm>
            <a:off x="4468829" y="1070609"/>
            <a:ext cx="255198" cy="369332"/>
          </a:xfrm>
          <a:prstGeom prst="rect">
            <a:avLst/>
          </a:prstGeom>
          <a:noFill/>
        </p:spPr>
        <p:txBody>
          <a:bodyPr wrap="none" rtlCol="0">
            <a:spAutoFit/>
          </a:bodyPr>
          <a:lstStyle/>
          <a:p>
            <a:r>
              <a:rPr lang="en-US" dirty="0"/>
              <a:t>-</a:t>
            </a:r>
          </a:p>
        </p:txBody>
      </p:sp>
      <p:sp>
        <p:nvSpPr>
          <p:cNvPr id="85" name="Arco 84"/>
          <p:cNvSpPr/>
          <p:nvPr/>
        </p:nvSpPr>
        <p:spPr>
          <a:xfrm>
            <a:off x="930389" y="2009928"/>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0" name="Arco 89"/>
          <p:cNvSpPr/>
          <p:nvPr/>
        </p:nvSpPr>
        <p:spPr>
          <a:xfrm flipV="1">
            <a:off x="929722" y="1825262"/>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86" name="Gruppo 85"/>
          <p:cNvGrpSpPr/>
          <p:nvPr/>
        </p:nvGrpSpPr>
        <p:grpSpPr>
          <a:xfrm flipH="1">
            <a:off x="1847394" y="1821009"/>
            <a:ext cx="443434" cy="1056718"/>
            <a:chOff x="1618539" y="1235789"/>
            <a:chExt cx="473151" cy="1056718"/>
          </a:xfrm>
        </p:grpSpPr>
        <p:sp>
          <p:nvSpPr>
            <p:cNvPr id="91" name="Arco 90"/>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Arco 91"/>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3" name="Arco 92"/>
          <p:cNvSpPr/>
          <p:nvPr/>
        </p:nvSpPr>
        <p:spPr>
          <a:xfrm>
            <a:off x="2837146" y="2009928"/>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4" name="Arco 93"/>
          <p:cNvSpPr/>
          <p:nvPr/>
        </p:nvSpPr>
        <p:spPr>
          <a:xfrm flipV="1">
            <a:off x="2829338" y="1825262"/>
            <a:ext cx="442768"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9" name="Connettore 2 88"/>
          <p:cNvCxnSpPr/>
          <p:nvPr/>
        </p:nvCxnSpPr>
        <p:spPr>
          <a:xfrm flipV="1">
            <a:off x="638061" y="3358900"/>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96" name="Connettore 2 95"/>
          <p:cNvCxnSpPr/>
          <p:nvPr/>
        </p:nvCxnSpPr>
        <p:spPr>
          <a:xfrm flipV="1">
            <a:off x="638060" y="2642620"/>
            <a:ext cx="0" cy="7200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98" name="CasellaDiTesto 97"/>
          <p:cNvSpPr txBox="1"/>
          <p:nvPr/>
        </p:nvSpPr>
        <p:spPr>
          <a:xfrm>
            <a:off x="330510" y="2512648"/>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99" name="Figura a mano libera 98"/>
          <p:cNvSpPr/>
          <p:nvPr/>
        </p:nvSpPr>
        <p:spPr>
          <a:xfrm>
            <a:off x="1029934" y="3012190"/>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7" name="Figura a mano libera 106"/>
          <p:cNvSpPr/>
          <p:nvPr/>
        </p:nvSpPr>
        <p:spPr>
          <a:xfrm flipV="1">
            <a:off x="1927867" y="3366520"/>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1" name="Figura a mano libera 110"/>
          <p:cNvSpPr/>
          <p:nvPr/>
        </p:nvSpPr>
        <p:spPr>
          <a:xfrm>
            <a:off x="2918156" y="3012190"/>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Ovale 103"/>
          <p:cNvSpPr/>
          <p:nvPr/>
        </p:nvSpPr>
        <p:spPr>
          <a:xfrm>
            <a:off x="1135266" y="2341630"/>
            <a:ext cx="42848"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CasellaDiTesto 104"/>
          <p:cNvSpPr txBox="1"/>
          <p:nvPr/>
        </p:nvSpPr>
        <p:spPr>
          <a:xfrm>
            <a:off x="4139649" y="3016238"/>
            <a:ext cx="276038" cy="369332"/>
          </a:xfrm>
          <a:prstGeom prst="rect">
            <a:avLst/>
          </a:prstGeom>
          <a:noFill/>
        </p:spPr>
        <p:txBody>
          <a:bodyPr wrap="none" rtlCol="0">
            <a:spAutoFit/>
          </a:bodyPr>
          <a:lstStyle/>
          <a:p>
            <a:r>
              <a:rPr lang="en-US" dirty="0"/>
              <a:t>z</a:t>
            </a:r>
          </a:p>
        </p:txBody>
      </p:sp>
      <p:cxnSp>
        <p:nvCxnSpPr>
          <p:cNvPr id="114" name="Connettore 2 113"/>
          <p:cNvCxnSpPr>
            <a:stCxn id="104" idx="6"/>
          </p:cNvCxnSpPr>
          <p:nvPr/>
        </p:nvCxnSpPr>
        <p:spPr>
          <a:xfrm>
            <a:off x="1178113" y="2364489"/>
            <a:ext cx="36778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6" name="CasellaDiTesto 115"/>
          <p:cNvSpPr txBox="1"/>
          <p:nvPr/>
        </p:nvSpPr>
        <p:spPr>
          <a:xfrm>
            <a:off x="1483229" y="2189230"/>
            <a:ext cx="369012" cy="369332"/>
          </a:xfrm>
          <a:prstGeom prst="rect">
            <a:avLst/>
          </a:prstGeom>
          <a:noFill/>
        </p:spPr>
        <p:txBody>
          <a:bodyPr wrap="none" rtlCol="0">
            <a:spAutoFit/>
          </a:bodyPr>
          <a:lstStyle/>
          <a:p>
            <a:r>
              <a:rPr lang="en-US" dirty="0" err="1"/>
              <a:t>v</a:t>
            </a:r>
            <a:r>
              <a:rPr lang="en-US" baseline="-25000" dirty="0" err="1"/>
              <a:t>n</a:t>
            </a:r>
            <a:endParaRPr lang="en-US" baseline="-25000" dirty="0"/>
          </a:p>
        </p:txBody>
      </p:sp>
      <p:cxnSp>
        <p:nvCxnSpPr>
          <p:cNvPr id="122" name="Connettore 2 121"/>
          <p:cNvCxnSpPr/>
          <p:nvPr/>
        </p:nvCxnSpPr>
        <p:spPr>
          <a:xfrm>
            <a:off x="1140066" y="2878899"/>
            <a:ext cx="956355" cy="10599"/>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1" name="CasellaDiTesto 120"/>
          <p:cNvSpPr txBox="1"/>
          <p:nvPr/>
        </p:nvSpPr>
        <p:spPr>
          <a:xfrm>
            <a:off x="1476707" y="2817880"/>
            <a:ext cx="362600" cy="369332"/>
          </a:xfrm>
          <a:prstGeom prst="rect">
            <a:avLst/>
          </a:prstGeom>
          <a:noFill/>
        </p:spPr>
        <p:txBody>
          <a:bodyPr wrap="none" rtlCol="0">
            <a:spAutoFit/>
          </a:bodyPr>
          <a:lstStyle/>
          <a:p>
            <a:r>
              <a:rPr lang="en-US" dirty="0"/>
              <a:t>L</a:t>
            </a:r>
            <a:r>
              <a:rPr lang="en-US" baseline="-25000" dirty="0"/>
              <a:t>n</a:t>
            </a:r>
          </a:p>
        </p:txBody>
      </p:sp>
      <p:cxnSp>
        <p:nvCxnSpPr>
          <p:cNvPr id="126" name="Connettore 2 125"/>
          <p:cNvCxnSpPr/>
          <p:nvPr/>
        </p:nvCxnSpPr>
        <p:spPr>
          <a:xfrm>
            <a:off x="2096421" y="2889497"/>
            <a:ext cx="982047"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7" name="CasellaDiTesto 126"/>
          <p:cNvSpPr txBox="1"/>
          <p:nvPr/>
        </p:nvSpPr>
        <p:spPr>
          <a:xfrm>
            <a:off x="2413419" y="2827524"/>
            <a:ext cx="518091" cy="369332"/>
          </a:xfrm>
          <a:prstGeom prst="rect">
            <a:avLst/>
          </a:prstGeom>
          <a:noFill/>
        </p:spPr>
        <p:txBody>
          <a:bodyPr wrap="none" rtlCol="0">
            <a:spAutoFit/>
          </a:bodyPr>
          <a:lstStyle/>
          <a:p>
            <a:r>
              <a:rPr lang="en-US" dirty="0"/>
              <a:t>L</a:t>
            </a:r>
            <a:r>
              <a:rPr lang="en-US" baseline="-25000" dirty="0"/>
              <a:t>n+1</a:t>
            </a:r>
          </a:p>
        </p:txBody>
      </p:sp>
      <p:cxnSp>
        <p:nvCxnSpPr>
          <p:cNvPr id="129" name="Connettore 2 128"/>
          <p:cNvCxnSpPr/>
          <p:nvPr/>
        </p:nvCxnSpPr>
        <p:spPr>
          <a:xfrm>
            <a:off x="3078467" y="2889497"/>
            <a:ext cx="1212920"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30" name="CasellaDiTesto 129"/>
          <p:cNvSpPr txBox="1"/>
          <p:nvPr/>
        </p:nvSpPr>
        <p:spPr>
          <a:xfrm>
            <a:off x="3391534" y="2838898"/>
            <a:ext cx="518091" cy="369332"/>
          </a:xfrm>
          <a:prstGeom prst="rect">
            <a:avLst/>
          </a:prstGeom>
          <a:noFill/>
        </p:spPr>
        <p:txBody>
          <a:bodyPr wrap="none" rtlCol="0">
            <a:spAutoFit/>
          </a:bodyPr>
          <a:lstStyle/>
          <a:p>
            <a:r>
              <a:rPr lang="en-US" dirty="0"/>
              <a:t>L</a:t>
            </a:r>
            <a:r>
              <a:rPr lang="en-US" baseline="-25000" dirty="0"/>
              <a:t>n+2</a:t>
            </a:r>
          </a:p>
        </p:txBody>
      </p:sp>
      <p:grpSp>
        <p:nvGrpSpPr>
          <p:cNvPr id="184" name="Gruppo 183"/>
          <p:cNvGrpSpPr/>
          <p:nvPr/>
        </p:nvGrpSpPr>
        <p:grpSpPr>
          <a:xfrm>
            <a:off x="7040213" y="2138515"/>
            <a:ext cx="3544871" cy="421347"/>
            <a:chOff x="1102659" y="1147482"/>
            <a:chExt cx="4560899" cy="421352"/>
          </a:xfrm>
        </p:grpSpPr>
        <p:cxnSp>
          <p:nvCxnSpPr>
            <p:cNvPr id="223" name="Connettore 1 222"/>
            <p:cNvCxnSpPr/>
            <p:nvPr/>
          </p:nvCxnSpPr>
          <p:spPr>
            <a:xfrm>
              <a:off x="1102659" y="1147482"/>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4" name="Connettore 1 223"/>
            <p:cNvCxnSpPr/>
            <p:nvPr/>
          </p:nvCxnSpPr>
          <p:spPr>
            <a:xfrm>
              <a:off x="1102659" y="1568829"/>
              <a:ext cx="618565"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5" name="Connettore 1 224"/>
            <p:cNvCxnSpPr/>
            <p:nvPr/>
          </p:nvCxnSpPr>
          <p:spPr>
            <a:xfrm>
              <a:off x="2079812" y="1147482"/>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6" name="Connettore 1 225"/>
            <p:cNvCxnSpPr/>
            <p:nvPr/>
          </p:nvCxnSpPr>
          <p:spPr>
            <a:xfrm>
              <a:off x="2079812" y="1568829"/>
              <a:ext cx="806823"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7" name="Connettore 1 226"/>
            <p:cNvCxnSpPr/>
            <p:nvPr/>
          </p:nvCxnSpPr>
          <p:spPr>
            <a:xfrm>
              <a:off x="3285002" y="1147482"/>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8" name="Connettore 1 227"/>
            <p:cNvCxnSpPr/>
            <p:nvPr/>
          </p:nvCxnSpPr>
          <p:spPr>
            <a:xfrm>
              <a:off x="3285002" y="1568829"/>
              <a:ext cx="892551"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9" name="Connettore 1 228"/>
            <p:cNvCxnSpPr/>
            <p:nvPr/>
          </p:nvCxnSpPr>
          <p:spPr>
            <a:xfrm>
              <a:off x="4555854" y="1147487"/>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0" name="Connettore 1 229"/>
            <p:cNvCxnSpPr/>
            <p:nvPr/>
          </p:nvCxnSpPr>
          <p:spPr>
            <a:xfrm>
              <a:off x="4555856" y="1568834"/>
              <a:ext cx="1107702"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85" name="Connettore 1 184"/>
          <p:cNvCxnSpPr/>
          <p:nvPr/>
        </p:nvCxnSpPr>
        <p:spPr>
          <a:xfrm flipV="1">
            <a:off x="7280595" y="1775443"/>
            <a:ext cx="0" cy="3630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6" name="Connettore 1 185"/>
          <p:cNvCxnSpPr/>
          <p:nvPr/>
        </p:nvCxnSpPr>
        <p:spPr>
          <a:xfrm flipV="1">
            <a:off x="8111768" y="1851643"/>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7" name="Connettore 1 186"/>
          <p:cNvCxnSpPr/>
          <p:nvPr/>
        </p:nvCxnSpPr>
        <p:spPr>
          <a:xfrm flipV="1">
            <a:off x="9083254" y="1775444"/>
            <a:ext cx="0" cy="363071"/>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88" name="Arco 187"/>
          <p:cNvSpPr/>
          <p:nvPr/>
        </p:nvSpPr>
        <p:spPr>
          <a:xfrm>
            <a:off x="8010652" y="1629991"/>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89" name="Connettore 1 188"/>
          <p:cNvCxnSpPr/>
          <p:nvPr/>
        </p:nvCxnSpPr>
        <p:spPr>
          <a:xfrm>
            <a:off x="7280595" y="1775443"/>
            <a:ext cx="375154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0" name="Connettore 1 189"/>
          <p:cNvCxnSpPr/>
          <p:nvPr/>
        </p:nvCxnSpPr>
        <p:spPr>
          <a:xfrm flipV="1">
            <a:off x="10079626" y="1851638"/>
            <a:ext cx="0" cy="286876"/>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1" name="Arco 190"/>
          <p:cNvSpPr/>
          <p:nvPr/>
        </p:nvSpPr>
        <p:spPr>
          <a:xfrm>
            <a:off x="9978510" y="1629986"/>
            <a:ext cx="202230" cy="221652"/>
          </a:xfrm>
          <a:prstGeom prst="arc">
            <a:avLst>
              <a:gd name="adj1" fmla="val 15771925"/>
              <a:gd name="adj2" fmla="val 5981546"/>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2" name="Connettore 1 191"/>
          <p:cNvCxnSpPr/>
          <p:nvPr/>
        </p:nvCxnSpPr>
        <p:spPr>
          <a:xfrm flipV="1">
            <a:off x="8111768" y="1292243"/>
            <a:ext cx="1461" cy="337754"/>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3" name="Connettore 1 192"/>
          <p:cNvCxnSpPr/>
          <p:nvPr/>
        </p:nvCxnSpPr>
        <p:spPr>
          <a:xfrm flipV="1">
            <a:off x="10079625" y="1292243"/>
            <a:ext cx="0" cy="337748"/>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4" name="Connettore 1 193"/>
          <p:cNvCxnSpPr/>
          <p:nvPr/>
        </p:nvCxnSpPr>
        <p:spPr>
          <a:xfrm>
            <a:off x="8111767" y="1292243"/>
            <a:ext cx="2920368"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5" name="Connettore 1 194"/>
          <p:cNvCxnSpPr/>
          <p:nvPr/>
        </p:nvCxnSpPr>
        <p:spPr>
          <a:xfrm>
            <a:off x="11032135" y="1292243"/>
            <a:ext cx="0" cy="48320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196" name="Ovale 195"/>
          <p:cNvSpPr/>
          <p:nvPr/>
        </p:nvSpPr>
        <p:spPr>
          <a:xfrm>
            <a:off x="10870981" y="1380436"/>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7" name="Figura a mano libera 196"/>
          <p:cNvSpPr/>
          <p:nvPr/>
        </p:nvSpPr>
        <p:spPr>
          <a:xfrm>
            <a:off x="10932625" y="1475356"/>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98" name="CasellaDiTesto 197"/>
          <p:cNvSpPr txBox="1"/>
          <p:nvPr/>
        </p:nvSpPr>
        <p:spPr>
          <a:xfrm>
            <a:off x="10979918" y="971378"/>
            <a:ext cx="300082" cy="369332"/>
          </a:xfrm>
          <a:prstGeom prst="rect">
            <a:avLst/>
          </a:prstGeom>
          <a:noFill/>
        </p:spPr>
        <p:txBody>
          <a:bodyPr wrap="none" rtlCol="0">
            <a:spAutoFit/>
          </a:bodyPr>
          <a:lstStyle/>
          <a:p>
            <a:r>
              <a:rPr lang="en-US" dirty="0"/>
              <a:t>+</a:t>
            </a:r>
          </a:p>
        </p:txBody>
      </p:sp>
      <p:sp>
        <p:nvSpPr>
          <p:cNvPr id="199" name="CasellaDiTesto 198"/>
          <p:cNvSpPr txBox="1"/>
          <p:nvPr/>
        </p:nvSpPr>
        <p:spPr>
          <a:xfrm>
            <a:off x="10970491" y="1704276"/>
            <a:ext cx="255198" cy="369332"/>
          </a:xfrm>
          <a:prstGeom prst="rect">
            <a:avLst/>
          </a:prstGeom>
          <a:noFill/>
        </p:spPr>
        <p:txBody>
          <a:bodyPr wrap="none" rtlCol="0">
            <a:spAutoFit/>
          </a:bodyPr>
          <a:lstStyle/>
          <a:p>
            <a:r>
              <a:rPr lang="en-US" dirty="0"/>
              <a:t>-</a:t>
            </a:r>
          </a:p>
        </p:txBody>
      </p:sp>
      <p:grpSp>
        <p:nvGrpSpPr>
          <p:cNvPr id="108545" name="Gruppo 108544"/>
          <p:cNvGrpSpPr/>
          <p:nvPr/>
        </p:nvGrpSpPr>
        <p:grpSpPr>
          <a:xfrm>
            <a:off x="8346514" y="1814663"/>
            <a:ext cx="443433" cy="1056718"/>
            <a:chOff x="5156757" y="1229443"/>
            <a:chExt cx="443433" cy="1056718"/>
          </a:xfrm>
        </p:grpSpPr>
        <p:sp>
          <p:nvSpPr>
            <p:cNvPr id="200" name="Arco 199"/>
            <p:cNvSpPr/>
            <p:nvPr/>
          </p:nvSpPr>
          <p:spPr>
            <a:xfrm>
              <a:off x="5157423" y="1414109"/>
              <a:ext cx="442767"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1" name="Arco 200"/>
            <p:cNvSpPr/>
            <p:nvPr/>
          </p:nvSpPr>
          <p:spPr>
            <a:xfrm flipV="1">
              <a:off x="5156757" y="1229443"/>
              <a:ext cx="442767"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02" name="Gruppo 201"/>
          <p:cNvGrpSpPr/>
          <p:nvPr/>
        </p:nvGrpSpPr>
        <p:grpSpPr>
          <a:xfrm flipH="1">
            <a:off x="7452523" y="1811417"/>
            <a:ext cx="443434" cy="1056718"/>
            <a:chOff x="1618539" y="1235789"/>
            <a:chExt cx="473151" cy="1056718"/>
          </a:xfrm>
        </p:grpSpPr>
        <p:sp>
          <p:nvSpPr>
            <p:cNvPr id="221" name="Arco 220"/>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22" name="Arco 221"/>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205" name="Connettore 2 204"/>
          <p:cNvCxnSpPr/>
          <p:nvPr/>
        </p:nvCxnSpPr>
        <p:spPr>
          <a:xfrm flipV="1">
            <a:off x="7140537" y="3348301"/>
            <a:ext cx="3638079"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206" name="Connettore 2 205"/>
          <p:cNvCxnSpPr/>
          <p:nvPr/>
        </p:nvCxnSpPr>
        <p:spPr>
          <a:xfrm flipV="1">
            <a:off x="7140536" y="2632021"/>
            <a:ext cx="0" cy="72009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207" name="CasellaDiTesto 206"/>
          <p:cNvSpPr txBox="1"/>
          <p:nvPr/>
        </p:nvSpPr>
        <p:spPr>
          <a:xfrm>
            <a:off x="6832986" y="2502049"/>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grpSp>
        <p:nvGrpSpPr>
          <p:cNvPr id="108544" name="Gruppo 108543"/>
          <p:cNvGrpSpPr/>
          <p:nvPr/>
        </p:nvGrpSpPr>
        <p:grpSpPr>
          <a:xfrm flipV="1">
            <a:off x="7489997" y="3001591"/>
            <a:ext cx="2223433" cy="704850"/>
            <a:chOff x="5214555" y="2416371"/>
            <a:chExt cx="2223433" cy="704850"/>
          </a:xfrm>
        </p:grpSpPr>
        <p:sp>
          <p:nvSpPr>
            <p:cNvPr id="208" name="Figura a mano libera 207"/>
            <p:cNvSpPr/>
            <p:nvPr/>
          </p:nvSpPr>
          <p:spPr>
            <a:xfrm>
              <a:off x="5214555" y="241637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09" name="Figura a mano libera 208"/>
            <p:cNvSpPr/>
            <p:nvPr/>
          </p:nvSpPr>
          <p:spPr>
            <a:xfrm flipV="1">
              <a:off x="6154901" y="277070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0" name="Figura a mano libera 209"/>
            <p:cNvSpPr/>
            <p:nvPr/>
          </p:nvSpPr>
          <p:spPr>
            <a:xfrm>
              <a:off x="7145190" y="2416371"/>
              <a:ext cx="29279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12" name="CasellaDiTesto 211"/>
          <p:cNvSpPr txBox="1"/>
          <p:nvPr/>
        </p:nvSpPr>
        <p:spPr>
          <a:xfrm>
            <a:off x="10642123" y="3005639"/>
            <a:ext cx="276038" cy="369332"/>
          </a:xfrm>
          <a:prstGeom prst="rect">
            <a:avLst/>
          </a:prstGeom>
          <a:noFill/>
        </p:spPr>
        <p:txBody>
          <a:bodyPr wrap="none" rtlCol="0">
            <a:spAutoFit/>
          </a:bodyPr>
          <a:lstStyle/>
          <a:p>
            <a:r>
              <a:rPr lang="en-US" dirty="0"/>
              <a:t>z</a:t>
            </a:r>
          </a:p>
        </p:txBody>
      </p:sp>
      <p:cxnSp>
        <p:nvCxnSpPr>
          <p:cNvPr id="215" name="Connettore 2 214"/>
          <p:cNvCxnSpPr/>
          <p:nvPr/>
        </p:nvCxnSpPr>
        <p:spPr>
          <a:xfrm>
            <a:off x="7660869" y="2889497"/>
            <a:ext cx="941959"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6" name="CasellaDiTesto 215"/>
          <p:cNvSpPr txBox="1"/>
          <p:nvPr/>
        </p:nvSpPr>
        <p:spPr>
          <a:xfrm>
            <a:off x="7979182" y="2807281"/>
            <a:ext cx="362600" cy="369332"/>
          </a:xfrm>
          <a:prstGeom prst="rect">
            <a:avLst/>
          </a:prstGeom>
          <a:noFill/>
        </p:spPr>
        <p:txBody>
          <a:bodyPr wrap="none" rtlCol="0">
            <a:spAutoFit/>
          </a:bodyPr>
          <a:lstStyle/>
          <a:p>
            <a:r>
              <a:rPr lang="en-US" dirty="0"/>
              <a:t>L</a:t>
            </a:r>
            <a:r>
              <a:rPr lang="en-US" baseline="-25000" dirty="0"/>
              <a:t>n</a:t>
            </a:r>
          </a:p>
        </p:txBody>
      </p:sp>
      <p:cxnSp>
        <p:nvCxnSpPr>
          <p:cNvPr id="217" name="Connettore 2 216"/>
          <p:cNvCxnSpPr/>
          <p:nvPr/>
        </p:nvCxnSpPr>
        <p:spPr>
          <a:xfrm flipV="1">
            <a:off x="8602828" y="2889498"/>
            <a:ext cx="1009079" cy="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18" name="CasellaDiTesto 217"/>
          <p:cNvSpPr txBox="1"/>
          <p:nvPr/>
        </p:nvSpPr>
        <p:spPr>
          <a:xfrm>
            <a:off x="8915894" y="2816925"/>
            <a:ext cx="518091" cy="369332"/>
          </a:xfrm>
          <a:prstGeom prst="rect">
            <a:avLst/>
          </a:prstGeom>
          <a:noFill/>
        </p:spPr>
        <p:txBody>
          <a:bodyPr wrap="none" rtlCol="0">
            <a:spAutoFit/>
          </a:bodyPr>
          <a:lstStyle/>
          <a:p>
            <a:r>
              <a:rPr lang="en-US" dirty="0"/>
              <a:t>L</a:t>
            </a:r>
            <a:r>
              <a:rPr lang="en-US" baseline="-25000" dirty="0"/>
              <a:t>n+1</a:t>
            </a:r>
          </a:p>
        </p:txBody>
      </p:sp>
      <p:cxnSp>
        <p:nvCxnSpPr>
          <p:cNvPr id="219" name="Connettore 2 218"/>
          <p:cNvCxnSpPr/>
          <p:nvPr/>
        </p:nvCxnSpPr>
        <p:spPr>
          <a:xfrm flipV="1">
            <a:off x="9650989" y="2889498"/>
            <a:ext cx="1127626" cy="1"/>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0" name="CasellaDiTesto 219"/>
          <p:cNvSpPr txBox="1"/>
          <p:nvPr/>
        </p:nvSpPr>
        <p:spPr>
          <a:xfrm>
            <a:off x="9894009" y="2828299"/>
            <a:ext cx="518091" cy="369332"/>
          </a:xfrm>
          <a:prstGeom prst="rect">
            <a:avLst/>
          </a:prstGeom>
          <a:noFill/>
        </p:spPr>
        <p:txBody>
          <a:bodyPr wrap="none" rtlCol="0">
            <a:spAutoFit/>
          </a:bodyPr>
          <a:lstStyle/>
          <a:p>
            <a:r>
              <a:rPr lang="en-US" dirty="0"/>
              <a:t>L</a:t>
            </a:r>
            <a:r>
              <a:rPr lang="en-US" baseline="-25000" dirty="0"/>
              <a:t>n+2</a:t>
            </a:r>
          </a:p>
        </p:txBody>
      </p:sp>
      <p:sp>
        <p:nvSpPr>
          <p:cNvPr id="231" name="Ovale 230"/>
          <p:cNvSpPr/>
          <p:nvPr/>
        </p:nvSpPr>
        <p:spPr>
          <a:xfrm>
            <a:off x="8575441" y="2340783"/>
            <a:ext cx="42848"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2" name="Connettore 2 231"/>
          <p:cNvCxnSpPr>
            <a:stCxn id="231" idx="6"/>
            <a:endCxn id="233" idx="1"/>
          </p:cNvCxnSpPr>
          <p:nvPr/>
        </p:nvCxnSpPr>
        <p:spPr>
          <a:xfrm flipV="1">
            <a:off x="8618290" y="2352822"/>
            <a:ext cx="495881" cy="1082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3" name="CasellaDiTesto 232"/>
          <p:cNvSpPr txBox="1"/>
          <p:nvPr/>
        </p:nvSpPr>
        <p:spPr>
          <a:xfrm>
            <a:off x="9114171" y="2168155"/>
            <a:ext cx="524503" cy="369332"/>
          </a:xfrm>
          <a:prstGeom prst="rect">
            <a:avLst/>
          </a:prstGeom>
          <a:noFill/>
        </p:spPr>
        <p:txBody>
          <a:bodyPr wrap="none" rtlCol="0">
            <a:spAutoFit/>
          </a:bodyPr>
          <a:lstStyle/>
          <a:p>
            <a:r>
              <a:rPr lang="en-US" dirty="0"/>
              <a:t>v</a:t>
            </a:r>
            <a:r>
              <a:rPr lang="en-US" baseline="-25000" dirty="0"/>
              <a:t>n+1</a:t>
            </a:r>
          </a:p>
        </p:txBody>
      </p:sp>
      <p:grpSp>
        <p:nvGrpSpPr>
          <p:cNvPr id="236" name="Gruppo 235"/>
          <p:cNvGrpSpPr/>
          <p:nvPr/>
        </p:nvGrpSpPr>
        <p:grpSpPr>
          <a:xfrm flipH="1">
            <a:off x="9391839" y="1810410"/>
            <a:ext cx="443434" cy="1056718"/>
            <a:chOff x="1618539" y="1235789"/>
            <a:chExt cx="473151" cy="1056718"/>
          </a:xfrm>
        </p:grpSpPr>
        <p:sp>
          <p:nvSpPr>
            <p:cNvPr id="237" name="Arco 236"/>
            <p:cNvSpPr/>
            <p:nvPr/>
          </p:nvSpPr>
          <p:spPr>
            <a:xfrm>
              <a:off x="1619250" y="1420455"/>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8" name="Arco 237"/>
            <p:cNvSpPr/>
            <p:nvPr/>
          </p:nvSpPr>
          <p:spPr>
            <a:xfrm flipV="1">
              <a:off x="1618539" y="1235789"/>
              <a:ext cx="472440" cy="872052"/>
            </a:xfrm>
            <a:prstGeom prst="arc">
              <a:avLst>
                <a:gd name="adj1" fmla="val 15054505"/>
                <a:gd name="adj2" fmla="val 17591785"/>
              </a:avLst>
            </a:pr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 name="CasellaDiTesto 1"/>
          <p:cNvSpPr txBox="1"/>
          <p:nvPr/>
        </p:nvSpPr>
        <p:spPr>
          <a:xfrm>
            <a:off x="0" y="656692"/>
            <a:ext cx="12192000" cy="523220"/>
          </a:xfrm>
          <a:prstGeom prst="rect">
            <a:avLst/>
          </a:prstGeom>
          <a:noFill/>
        </p:spPr>
        <p:txBody>
          <a:bodyPr wrap="square" rtlCol="0">
            <a:spAutoFit/>
          </a:bodyPr>
          <a:lstStyle/>
          <a:p>
            <a:pPr algn="just"/>
            <a:r>
              <a:rPr lang="en-US" sz="1400" dirty="0"/>
              <a:t>If now we consider a DTL structure, we have that at each gap the maximum energy gain is </a:t>
            </a:r>
            <a:r>
              <a:rPr lang="en-US" sz="1400" dirty="0">
                <a:sym typeface="Symbol"/>
              </a:rPr>
              <a:t></a:t>
            </a:r>
            <a:r>
              <a:rPr lang="en-US" sz="1400" dirty="0" err="1">
                <a:sym typeface="Symbol"/>
              </a:rPr>
              <a:t>E</a:t>
            </a:r>
            <a:r>
              <a:rPr lang="en-US" sz="1400" baseline="-25000" dirty="0" err="1">
                <a:sym typeface="Symbol"/>
              </a:rPr>
              <a:t>n</a:t>
            </a:r>
            <a:r>
              <a:rPr lang="en-US" sz="1400" dirty="0">
                <a:sym typeface="Symbol"/>
              </a:rPr>
              <a:t>=</a:t>
            </a:r>
            <a:r>
              <a:rPr lang="en-US" sz="1400" dirty="0" err="1"/>
              <a:t>qV</a:t>
            </a:r>
            <a:r>
              <a:rPr lang="en-US" sz="1400" baseline="-25000" dirty="0" err="1"/>
              <a:t>acc</a:t>
            </a:r>
            <a:r>
              <a:rPr lang="en-US" sz="1400" dirty="0"/>
              <a:t> and the particle increase its velocity accordingly to the previous relativistic formulae. It is convenient to refer to the center of each gap as follows:</a:t>
            </a:r>
          </a:p>
        </p:txBody>
      </p:sp>
      <p:graphicFrame>
        <p:nvGraphicFramePr>
          <p:cNvPr id="3" name="Oggetto 2"/>
          <p:cNvGraphicFramePr>
            <a:graphicFrameLocks noChangeAspect="1"/>
          </p:cNvGraphicFramePr>
          <p:nvPr>
            <p:extLst>
              <p:ext uri="{D42A27DB-BD31-4B8C-83A1-F6EECF244321}">
                <p14:modId xmlns:p14="http://schemas.microsoft.com/office/powerpoint/2010/main" val="4146174478"/>
              </p:ext>
            </p:extLst>
          </p:nvPr>
        </p:nvGraphicFramePr>
        <p:xfrm>
          <a:off x="4825169" y="1421979"/>
          <a:ext cx="1469756" cy="250010"/>
        </p:xfrm>
        <a:graphic>
          <a:graphicData uri="http://schemas.openxmlformats.org/presentationml/2006/ole">
            <mc:AlternateContent xmlns:mc="http://schemas.openxmlformats.org/markup-compatibility/2006">
              <mc:Choice xmlns:v="urn:schemas-microsoft-com:vml" Requires="v">
                <p:oleObj name="Equazione" r:id="rId3" imgW="1269720" imgH="215640" progId="Equation.3">
                  <p:embed/>
                </p:oleObj>
              </mc:Choice>
              <mc:Fallback>
                <p:oleObj name="Equazione" r:id="rId3" imgW="1269720" imgH="215640" progId="Equation.3">
                  <p:embed/>
                  <p:pic>
                    <p:nvPicPr>
                      <p:cNvPr id="3" name="Oggetto 2"/>
                      <p:cNvPicPr>
                        <a:picLocks noChangeAspect="1" noChangeArrowheads="1"/>
                      </p:cNvPicPr>
                      <p:nvPr/>
                    </p:nvPicPr>
                    <p:blipFill>
                      <a:blip r:embed="rId4"/>
                      <a:srcRect/>
                      <a:stretch>
                        <a:fillRect/>
                      </a:stretch>
                    </p:blipFill>
                    <p:spPr bwMode="auto">
                      <a:xfrm>
                        <a:off x="4825169" y="1421979"/>
                        <a:ext cx="1469756" cy="250010"/>
                      </a:xfrm>
                      <a:prstGeom prst="rect">
                        <a:avLst/>
                      </a:prstGeom>
                      <a:noFill/>
                      <a:ln>
                        <a:noFill/>
                      </a:ln>
                    </p:spPr>
                  </p:pic>
                </p:oleObj>
              </mc:Fallback>
            </mc:AlternateContent>
          </a:graphicData>
        </a:graphic>
      </p:graphicFrame>
      <p:cxnSp>
        <p:nvCxnSpPr>
          <p:cNvPr id="112" name="Connettore 2 111"/>
          <p:cNvCxnSpPr/>
          <p:nvPr/>
        </p:nvCxnSpPr>
        <p:spPr>
          <a:xfrm flipV="1">
            <a:off x="656915" y="4837061"/>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13" name="Connettore 2 112"/>
          <p:cNvCxnSpPr/>
          <p:nvPr/>
        </p:nvCxnSpPr>
        <p:spPr>
          <a:xfrm flipV="1">
            <a:off x="656914" y="3599329"/>
            <a:ext cx="0" cy="124154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15" name="CasellaDiTesto 114"/>
          <p:cNvSpPr txBox="1"/>
          <p:nvPr/>
        </p:nvSpPr>
        <p:spPr>
          <a:xfrm>
            <a:off x="4158503" y="4494399"/>
            <a:ext cx="276038" cy="369332"/>
          </a:xfrm>
          <a:prstGeom prst="rect">
            <a:avLst/>
          </a:prstGeom>
          <a:noFill/>
        </p:spPr>
        <p:txBody>
          <a:bodyPr wrap="none" rtlCol="0">
            <a:spAutoFit/>
          </a:bodyPr>
          <a:lstStyle/>
          <a:p>
            <a:r>
              <a:rPr lang="en-US" dirty="0"/>
              <a:t>z</a:t>
            </a:r>
          </a:p>
        </p:txBody>
      </p:sp>
      <p:sp>
        <p:nvSpPr>
          <p:cNvPr id="117" name="CasellaDiTesto 116"/>
          <p:cNvSpPr txBox="1"/>
          <p:nvPr/>
        </p:nvSpPr>
        <p:spPr>
          <a:xfrm>
            <a:off x="360038" y="3493863"/>
            <a:ext cx="296876" cy="369332"/>
          </a:xfrm>
          <a:prstGeom prst="rect">
            <a:avLst/>
          </a:prstGeom>
          <a:noFill/>
        </p:spPr>
        <p:txBody>
          <a:bodyPr wrap="none" rtlCol="0">
            <a:spAutoFit/>
          </a:bodyPr>
          <a:lstStyle/>
          <a:p>
            <a:r>
              <a:rPr lang="en-US" dirty="0"/>
              <a:t>E</a:t>
            </a:r>
            <a:endParaRPr lang="en-US" baseline="-25000" dirty="0"/>
          </a:p>
        </p:txBody>
      </p:sp>
      <p:sp>
        <p:nvSpPr>
          <p:cNvPr id="119" name="CasellaDiTesto 118"/>
          <p:cNvSpPr txBox="1"/>
          <p:nvPr/>
        </p:nvSpPr>
        <p:spPr>
          <a:xfrm>
            <a:off x="202217" y="4294146"/>
            <a:ext cx="377026" cy="369332"/>
          </a:xfrm>
          <a:prstGeom prst="rect">
            <a:avLst/>
          </a:prstGeom>
          <a:noFill/>
        </p:spPr>
        <p:txBody>
          <a:bodyPr wrap="none" rtlCol="0">
            <a:spAutoFit/>
          </a:bodyPr>
          <a:lstStyle/>
          <a:p>
            <a:r>
              <a:rPr lang="en-US" dirty="0" err="1"/>
              <a:t>E</a:t>
            </a:r>
            <a:r>
              <a:rPr lang="en-US" baseline="-25000" dirty="0" err="1"/>
              <a:t>n</a:t>
            </a:r>
            <a:endParaRPr lang="en-US" baseline="-25000" dirty="0"/>
          </a:p>
        </p:txBody>
      </p:sp>
      <p:sp>
        <p:nvSpPr>
          <p:cNvPr id="128" name="Ovale 127"/>
          <p:cNvSpPr/>
          <p:nvPr/>
        </p:nvSpPr>
        <p:spPr>
          <a:xfrm>
            <a:off x="1125602" y="4414478"/>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Ovale 132"/>
          <p:cNvSpPr/>
          <p:nvPr/>
        </p:nvSpPr>
        <p:spPr>
          <a:xfrm>
            <a:off x="2038969" y="4194341"/>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8" name="Gruppo 67"/>
          <p:cNvGrpSpPr/>
          <p:nvPr/>
        </p:nvGrpSpPr>
        <p:grpSpPr>
          <a:xfrm>
            <a:off x="1013973" y="3375017"/>
            <a:ext cx="2188019" cy="1469665"/>
            <a:chOff x="602777" y="3375016"/>
            <a:chExt cx="2188019" cy="1660165"/>
          </a:xfrm>
        </p:grpSpPr>
        <p:cxnSp>
          <p:nvCxnSpPr>
            <p:cNvPr id="22" name="Connettore 1 21"/>
            <p:cNvCxnSpPr/>
            <p:nvPr/>
          </p:nvCxnSpPr>
          <p:spPr>
            <a:xfrm>
              <a:off x="890547" y="339421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4" name="Connettore 1 123"/>
            <p:cNvCxnSpPr/>
            <p:nvPr/>
          </p:nvCxnSpPr>
          <p:spPr>
            <a:xfrm>
              <a:off x="602777" y="339421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1" name="Connettore 1 130"/>
            <p:cNvCxnSpPr/>
            <p:nvPr/>
          </p:nvCxnSpPr>
          <p:spPr>
            <a:xfrm>
              <a:off x="1795107" y="3375016"/>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2" name="Connettore 1 131"/>
            <p:cNvCxnSpPr/>
            <p:nvPr/>
          </p:nvCxnSpPr>
          <p:spPr>
            <a:xfrm>
              <a:off x="1507337" y="3375016"/>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4" name="Connettore 1 133"/>
            <p:cNvCxnSpPr/>
            <p:nvPr/>
          </p:nvCxnSpPr>
          <p:spPr>
            <a:xfrm>
              <a:off x="2790796" y="339040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35" name="Connettore 1 134"/>
            <p:cNvCxnSpPr/>
            <p:nvPr/>
          </p:nvCxnSpPr>
          <p:spPr>
            <a:xfrm>
              <a:off x="2503026" y="339040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136" name="Ovale 135"/>
          <p:cNvSpPr/>
          <p:nvPr/>
        </p:nvSpPr>
        <p:spPr>
          <a:xfrm>
            <a:off x="3008975" y="3969671"/>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Connettore 1 25"/>
          <p:cNvCxnSpPr/>
          <p:nvPr/>
        </p:nvCxnSpPr>
        <p:spPr>
          <a:xfrm flipV="1">
            <a:off x="713252" y="4607743"/>
            <a:ext cx="302986" cy="3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flipV="1">
            <a:off x="1017542" y="4382169"/>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5" name="Connettore 1 34"/>
          <p:cNvCxnSpPr/>
          <p:nvPr/>
        </p:nvCxnSpPr>
        <p:spPr>
          <a:xfrm>
            <a:off x="1309121" y="4382168"/>
            <a:ext cx="6187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9" name="Connettore 1 148"/>
          <p:cNvCxnSpPr/>
          <p:nvPr/>
        </p:nvCxnSpPr>
        <p:spPr>
          <a:xfrm flipV="1">
            <a:off x="1918533" y="4155044"/>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0" name="Connettore 1 149"/>
          <p:cNvCxnSpPr/>
          <p:nvPr/>
        </p:nvCxnSpPr>
        <p:spPr>
          <a:xfrm>
            <a:off x="2210111" y="4154161"/>
            <a:ext cx="708642" cy="8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Connettore 1 151"/>
          <p:cNvCxnSpPr/>
          <p:nvPr/>
        </p:nvCxnSpPr>
        <p:spPr>
          <a:xfrm flipV="1">
            <a:off x="2918754" y="3928587"/>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8" name="Rectangle 99"/>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0" name="Oggetto 49"/>
          <p:cNvGraphicFramePr>
            <a:graphicFrameLocks noChangeAspect="1"/>
          </p:cNvGraphicFramePr>
          <p:nvPr>
            <p:extLst>
              <p:ext uri="{D42A27DB-BD31-4B8C-83A1-F6EECF244321}">
                <p14:modId xmlns:p14="http://schemas.microsoft.com/office/powerpoint/2010/main" val="2810895924"/>
              </p:ext>
            </p:extLst>
          </p:nvPr>
        </p:nvGraphicFramePr>
        <p:xfrm>
          <a:off x="917816" y="4931834"/>
          <a:ext cx="2811868" cy="659768"/>
        </p:xfrm>
        <a:graphic>
          <a:graphicData uri="http://schemas.openxmlformats.org/presentationml/2006/ole">
            <mc:AlternateContent xmlns:mc="http://schemas.openxmlformats.org/markup-compatibility/2006">
              <mc:Choice xmlns:v="urn:schemas-microsoft-com:vml" Requires="v">
                <p:oleObj name="Equazione" r:id="rId5" imgW="2273040" imgH="558720" progId="Equation.3">
                  <p:embed/>
                </p:oleObj>
              </mc:Choice>
              <mc:Fallback>
                <p:oleObj name="Equazione" r:id="rId5" imgW="2273040" imgH="558720" progId="Equation.3">
                  <p:embed/>
                  <p:pic>
                    <p:nvPicPr>
                      <p:cNvPr id="50" name="Oggetto 49"/>
                      <p:cNvPicPr>
                        <a:picLocks noChangeAspect="1" noChangeArrowheads="1"/>
                      </p:cNvPicPr>
                      <p:nvPr/>
                    </p:nvPicPr>
                    <p:blipFill>
                      <a:blip r:embed="rId6"/>
                      <a:srcRect/>
                      <a:stretch>
                        <a:fillRect/>
                      </a:stretch>
                    </p:blipFill>
                    <p:spPr bwMode="auto">
                      <a:xfrm>
                        <a:off x="917816" y="4931834"/>
                        <a:ext cx="2811868" cy="659768"/>
                      </a:xfrm>
                      <a:prstGeom prst="rect">
                        <a:avLst/>
                      </a:prstGeom>
                      <a:noFill/>
                      <a:ln>
                        <a:noFill/>
                      </a:ln>
                    </p:spPr>
                  </p:pic>
                </p:oleObj>
              </mc:Fallback>
            </mc:AlternateContent>
          </a:graphicData>
        </a:graphic>
      </p:graphicFrame>
      <p:cxnSp>
        <p:nvCxnSpPr>
          <p:cNvPr id="52" name="Connettore 2 51"/>
          <p:cNvCxnSpPr/>
          <p:nvPr/>
        </p:nvCxnSpPr>
        <p:spPr>
          <a:xfrm>
            <a:off x="2475954" y="3863195"/>
            <a:ext cx="0" cy="29184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0" name="Connettore 2 159"/>
          <p:cNvCxnSpPr/>
          <p:nvPr/>
        </p:nvCxnSpPr>
        <p:spPr>
          <a:xfrm flipV="1">
            <a:off x="2475954" y="4375305"/>
            <a:ext cx="0" cy="30376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7" name="CasellaDiTesto 56"/>
          <p:cNvSpPr txBox="1"/>
          <p:nvPr/>
        </p:nvSpPr>
        <p:spPr>
          <a:xfrm>
            <a:off x="2323751" y="3526129"/>
            <a:ext cx="630301" cy="369332"/>
          </a:xfrm>
          <a:prstGeom prst="rect">
            <a:avLst/>
          </a:prstGeom>
          <a:noFill/>
        </p:spPr>
        <p:txBody>
          <a:bodyPr wrap="none" rtlCol="0">
            <a:spAutoFit/>
          </a:bodyPr>
          <a:lstStyle/>
          <a:p>
            <a:r>
              <a:rPr lang="en-US" dirty="0" err="1"/>
              <a:t>qV</a:t>
            </a:r>
            <a:r>
              <a:rPr lang="en-US" baseline="-25000" dirty="0" err="1"/>
              <a:t>acc</a:t>
            </a:r>
            <a:endParaRPr lang="en-US" baseline="-25000" dirty="0"/>
          </a:p>
        </p:txBody>
      </p:sp>
      <p:cxnSp>
        <p:nvCxnSpPr>
          <p:cNvPr id="171" name="Connettore 2 170"/>
          <p:cNvCxnSpPr/>
          <p:nvPr/>
        </p:nvCxnSpPr>
        <p:spPr>
          <a:xfrm flipV="1">
            <a:off x="653307" y="6750134"/>
            <a:ext cx="3638081" cy="76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172" name="Connettore 2 171"/>
          <p:cNvCxnSpPr/>
          <p:nvPr/>
        </p:nvCxnSpPr>
        <p:spPr>
          <a:xfrm flipV="1">
            <a:off x="653306" y="5512402"/>
            <a:ext cx="0" cy="1241543"/>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173" name="CasellaDiTesto 172"/>
          <p:cNvSpPr txBox="1"/>
          <p:nvPr/>
        </p:nvSpPr>
        <p:spPr>
          <a:xfrm>
            <a:off x="4154895" y="6407472"/>
            <a:ext cx="276038" cy="369332"/>
          </a:xfrm>
          <a:prstGeom prst="rect">
            <a:avLst/>
          </a:prstGeom>
          <a:noFill/>
        </p:spPr>
        <p:txBody>
          <a:bodyPr wrap="none" rtlCol="0">
            <a:spAutoFit/>
          </a:bodyPr>
          <a:lstStyle/>
          <a:p>
            <a:r>
              <a:rPr lang="en-US" dirty="0"/>
              <a:t>z</a:t>
            </a:r>
          </a:p>
        </p:txBody>
      </p:sp>
      <p:sp>
        <p:nvSpPr>
          <p:cNvPr id="174" name="CasellaDiTesto 173"/>
          <p:cNvSpPr txBox="1"/>
          <p:nvPr/>
        </p:nvSpPr>
        <p:spPr>
          <a:xfrm>
            <a:off x="356430" y="5406936"/>
            <a:ext cx="288862" cy="369332"/>
          </a:xfrm>
          <a:prstGeom prst="rect">
            <a:avLst/>
          </a:prstGeom>
          <a:noFill/>
        </p:spPr>
        <p:txBody>
          <a:bodyPr wrap="none" rtlCol="0">
            <a:spAutoFit/>
          </a:bodyPr>
          <a:lstStyle/>
          <a:p>
            <a:r>
              <a:rPr lang="en-US" dirty="0"/>
              <a:t>v</a:t>
            </a:r>
            <a:endParaRPr lang="en-US" baseline="-25000" dirty="0"/>
          </a:p>
        </p:txBody>
      </p:sp>
      <p:sp>
        <p:nvSpPr>
          <p:cNvPr id="175" name="CasellaDiTesto 174"/>
          <p:cNvSpPr txBox="1"/>
          <p:nvPr/>
        </p:nvSpPr>
        <p:spPr>
          <a:xfrm>
            <a:off x="280851" y="6155668"/>
            <a:ext cx="369012" cy="369332"/>
          </a:xfrm>
          <a:prstGeom prst="rect">
            <a:avLst/>
          </a:prstGeom>
          <a:noFill/>
        </p:spPr>
        <p:txBody>
          <a:bodyPr wrap="none" rtlCol="0">
            <a:spAutoFit/>
          </a:bodyPr>
          <a:lstStyle/>
          <a:p>
            <a:r>
              <a:rPr lang="en-US" dirty="0" err="1"/>
              <a:t>v</a:t>
            </a:r>
            <a:r>
              <a:rPr lang="en-US" baseline="-25000" dirty="0" err="1"/>
              <a:t>n</a:t>
            </a:r>
            <a:endParaRPr lang="en-US" baseline="-25000" dirty="0"/>
          </a:p>
        </p:txBody>
      </p:sp>
      <p:sp>
        <p:nvSpPr>
          <p:cNvPr id="177" name="Ovale 176"/>
          <p:cNvSpPr/>
          <p:nvPr/>
        </p:nvSpPr>
        <p:spPr>
          <a:xfrm>
            <a:off x="1130598" y="6330082"/>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Ovale 177"/>
          <p:cNvSpPr/>
          <p:nvPr/>
        </p:nvSpPr>
        <p:spPr>
          <a:xfrm>
            <a:off x="2004599" y="6172966"/>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9" name="Gruppo 178"/>
          <p:cNvGrpSpPr/>
          <p:nvPr/>
        </p:nvGrpSpPr>
        <p:grpSpPr>
          <a:xfrm>
            <a:off x="1010365" y="5690998"/>
            <a:ext cx="2188019" cy="1066757"/>
            <a:chOff x="602777" y="3375016"/>
            <a:chExt cx="2188019" cy="1660165"/>
          </a:xfrm>
        </p:grpSpPr>
        <p:cxnSp>
          <p:nvCxnSpPr>
            <p:cNvPr id="180" name="Connettore 1 179"/>
            <p:cNvCxnSpPr/>
            <p:nvPr/>
          </p:nvCxnSpPr>
          <p:spPr>
            <a:xfrm>
              <a:off x="890547" y="339421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1" name="Connettore 1 180"/>
            <p:cNvCxnSpPr/>
            <p:nvPr/>
          </p:nvCxnSpPr>
          <p:spPr>
            <a:xfrm>
              <a:off x="602777" y="339421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2" name="Connettore 1 181"/>
            <p:cNvCxnSpPr/>
            <p:nvPr/>
          </p:nvCxnSpPr>
          <p:spPr>
            <a:xfrm>
              <a:off x="1795107" y="3375016"/>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83" name="Connettore 1 182"/>
            <p:cNvCxnSpPr/>
            <p:nvPr/>
          </p:nvCxnSpPr>
          <p:spPr>
            <a:xfrm>
              <a:off x="1507337" y="3375016"/>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3" name="Connettore 1 202"/>
            <p:cNvCxnSpPr/>
            <p:nvPr/>
          </p:nvCxnSpPr>
          <p:spPr>
            <a:xfrm>
              <a:off x="2790796" y="3390401"/>
              <a:ext cx="0"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04" name="Connettore 1 203"/>
            <p:cNvCxnSpPr/>
            <p:nvPr/>
          </p:nvCxnSpPr>
          <p:spPr>
            <a:xfrm>
              <a:off x="2503026" y="3390401"/>
              <a:ext cx="4532" cy="164097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211" name="Ovale 210"/>
          <p:cNvSpPr/>
          <p:nvPr/>
        </p:nvSpPr>
        <p:spPr>
          <a:xfrm>
            <a:off x="3001079" y="6048044"/>
            <a:ext cx="114903" cy="109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3" name="Connettore 1 212"/>
          <p:cNvCxnSpPr/>
          <p:nvPr/>
        </p:nvCxnSpPr>
        <p:spPr>
          <a:xfrm flipV="1">
            <a:off x="709644" y="6520816"/>
            <a:ext cx="302986" cy="346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Connettore 1 213"/>
          <p:cNvCxnSpPr/>
          <p:nvPr/>
        </p:nvCxnSpPr>
        <p:spPr>
          <a:xfrm flipV="1">
            <a:off x="1013934" y="6295242"/>
            <a:ext cx="291579" cy="2255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4" name="Connettore 1 233"/>
          <p:cNvCxnSpPr/>
          <p:nvPr/>
        </p:nvCxnSpPr>
        <p:spPr>
          <a:xfrm>
            <a:off x="1305513" y="6293691"/>
            <a:ext cx="61874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5" name="Connettore 1 234"/>
          <p:cNvCxnSpPr/>
          <p:nvPr/>
        </p:nvCxnSpPr>
        <p:spPr>
          <a:xfrm flipV="1">
            <a:off x="1919457" y="6163583"/>
            <a:ext cx="283235" cy="13165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9" name="Connettore 1 238"/>
          <p:cNvCxnSpPr/>
          <p:nvPr/>
        </p:nvCxnSpPr>
        <p:spPr>
          <a:xfrm>
            <a:off x="2204237" y="6162630"/>
            <a:ext cx="708642" cy="882"/>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0" name="Connettore 1 239"/>
          <p:cNvCxnSpPr/>
          <p:nvPr/>
        </p:nvCxnSpPr>
        <p:spPr>
          <a:xfrm flipV="1">
            <a:off x="2910613" y="6053049"/>
            <a:ext cx="284356" cy="110534"/>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95" name="Oggetto 94"/>
          <p:cNvGraphicFramePr>
            <a:graphicFrameLocks noChangeAspect="1"/>
          </p:cNvGraphicFramePr>
          <p:nvPr>
            <p:extLst>
              <p:ext uri="{D42A27DB-BD31-4B8C-83A1-F6EECF244321}">
                <p14:modId xmlns:p14="http://schemas.microsoft.com/office/powerpoint/2010/main" val="3977101249"/>
              </p:ext>
            </p:extLst>
          </p:nvPr>
        </p:nvGraphicFramePr>
        <p:xfrm>
          <a:off x="6528000" y="4411663"/>
          <a:ext cx="3231813" cy="598779"/>
        </p:xfrm>
        <a:graphic>
          <a:graphicData uri="http://schemas.openxmlformats.org/presentationml/2006/ole">
            <mc:AlternateContent xmlns:mc="http://schemas.openxmlformats.org/markup-compatibility/2006">
              <mc:Choice xmlns:v="urn:schemas-microsoft-com:vml" Requires="v">
                <p:oleObj name="Equazione" r:id="rId7" imgW="2539800" imgH="482400" progId="Equation.3">
                  <p:embed/>
                </p:oleObj>
              </mc:Choice>
              <mc:Fallback>
                <p:oleObj name="Equazione" r:id="rId7" imgW="2539800" imgH="482400" progId="Equation.3">
                  <p:embed/>
                  <p:pic>
                    <p:nvPicPr>
                      <p:cNvPr id="95" name="Oggetto 94"/>
                      <p:cNvPicPr>
                        <a:picLocks noChangeAspect="1" noChangeArrowheads="1"/>
                      </p:cNvPicPr>
                      <p:nvPr/>
                    </p:nvPicPr>
                    <p:blipFill>
                      <a:blip r:embed="rId8"/>
                      <a:srcRect/>
                      <a:stretch>
                        <a:fillRect/>
                      </a:stretch>
                    </p:blipFill>
                    <p:spPr bwMode="auto">
                      <a:xfrm>
                        <a:off x="6528000" y="4411663"/>
                        <a:ext cx="3231813" cy="598779"/>
                      </a:xfrm>
                      <a:prstGeom prst="rect">
                        <a:avLst/>
                      </a:prstGeom>
                      <a:noFill/>
                    </p:spPr>
                  </p:pic>
                </p:oleObj>
              </mc:Fallback>
            </mc:AlternateContent>
          </a:graphicData>
        </a:graphic>
      </p:graphicFrame>
      <p:sp>
        <p:nvSpPr>
          <p:cNvPr id="97" name="Rettangolo 96"/>
          <p:cNvSpPr/>
          <p:nvPr/>
        </p:nvSpPr>
        <p:spPr>
          <a:xfrm>
            <a:off x="5808000" y="3748652"/>
            <a:ext cx="6264000" cy="523220"/>
          </a:xfrm>
          <a:prstGeom prst="rect">
            <a:avLst/>
          </a:prstGeom>
        </p:spPr>
        <p:txBody>
          <a:bodyPr wrap="square">
            <a:spAutoFit/>
          </a:bodyPr>
          <a:lstStyle/>
          <a:p>
            <a:pPr algn="just"/>
            <a:r>
              <a:rPr lang="en-US" sz="1400" dirty="0">
                <a:sym typeface="Symbol"/>
              </a:rPr>
              <a:t> </a:t>
            </a:r>
            <a:r>
              <a:rPr lang="en-US" sz="1400" dirty="0"/>
              <a:t>In order to </a:t>
            </a:r>
            <a:r>
              <a:rPr lang="en-US" sz="1400" b="1" dirty="0"/>
              <a:t>be synchronous with the accelerating field at the center of each gap</a:t>
            </a:r>
            <a:r>
              <a:rPr lang="en-US" sz="1400" dirty="0"/>
              <a:t>, the distance between the centers of the gaps (L</a:t>
            </a:r>
            <a:r>
              <a:rPr lang="en-US" sz="1400" baseline="-25000" dirty="0"/>
              <a:t>n</a:t>
            </a:r>
            <a:r>
              <a:rPr lang="en-US" sz="1400" dirty="0"/>
              <a:t>) has to be increased as:</a:t>
            </a:r>
          </a:p>
        </p:txBody>
      </p:sp>
      <p:graphicFrame>
        <p:nvGraphicFramePr>
          <p:cNvPr id="100" name="Oggetto 99"/>
          <p:cNvGraphicFramePr>
            <a:graphicFrameLocks noChangeAspect="1"/>
          </p:cNvGraphicFramePr>
          <p:nvPr>
            <p:extLst>
              <p:ext uri="{D42A27DB-BD31-4B8C-83A1-F6EECF244321}">
                <p14:modId xmlns:p14="http://schemas.microsoft.com/office/powerpoint/2010/main" val="2812876158"/>
              </p:ext>
            </p:extLst>
          </p:nvPr>
        </p:nvGraphicFramePr>
        <p:xfrm>
          <a:off x="10412100" y="4389782"/>
          <a:ext cx="1276350" cy="595313"/>
        </p:xfrm>
        <a:graphic>
          <a:graphicData uri="http://schemas.openxmlformats.org/presentationml/2006/ole">
            <mc:AlternateContent xmlns:mc="http://schemas.openxmlformats.org/markup-compatibility/2006">
              <mc:Choice xmlns:v="urn:schemas-microsoft-com:vml" Requires="v">
                <p:oleObj name="Equazione" r:id="rId9" imgW="825480" imgH="393480" progId="Equation.3">
                  <p:embed/>
                </p:oleObj>
              </mc:Choice>
              <mc:Fallback>
                <p:oleObj name="Equazione" r:id="rId9" imgW="825480" imgH="393480" progId="Equation.3">
                  <p:embed/>
                  <p:pic>
                    <p:nvPicPr>
                      <p:cNvPr id="100" name="Oggetto 99"/>
                      <p:cNvPicPr>
                        <a:picLocks noChangeAspect="1" noChangeArrowheads="1"/>
                      </p:cNvPicPr>
                      <p:nvPr/>
                    </p:nvPicPr>
                    <p:blipFill>
                      <a:blip r:embed="rId10"/>
                      <a:srcRect/>
                      <a:stretch>
                        <a:fillRect/>
                      </a:stretch>
                    </p:blipFill>
                    <p:spPr bwMode="auto">
                      <a:xfrm>
                        <a:off x="10412100" y="4389782"/>
                        <a:ext cx="1276350" cy="595313"/>
                      </a:xfrm>
                      <a:prstGeom prst="rect">
                        <a:avLst/>
                      </a:prstGeom>
                      <a:noFill/>
                      <a:ln w="38100">
                        <a:solidFill>
                          <a:srgbClr val="FF0000"/>
                        </a:solidFill>
                      </a:ln>
                    </p:spPr>
                  </p:pic>
                </p:oleObj>
              </mc:Fallback>
            </mc:AlternateContent>
          </a:graphicData>
        </a:graphic>
      </p:graphicFrame>
      <p:sp>
        <p:nvSpPr>
          <p:cNvPr id="101" name="Freccia in giù 100"/>
          <p:cNvSpPr/>
          <p:nvPr/>
        </p:nvSpPr>
        <p:spPr>
          <a:xfrm rot="16200000">
            <a:off x="9908788" y="4471370"/>
            <a:ext cx="313549" cy="425455"/>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CasellaDiTesto 102"/>
          <p:cNvSpPr txBox="1"/>
          <p:nvPr/>
        </p:nvSpPr>
        <p:spPr>
          <a:xfrm>
            <a:off x="5797326" y="5394093"/>
            <a:ext cx="6394674" cy="523220"/>
          </a:xfrm>
          <a:prstGeom prst="rect">
            <a:avLst/>
          </a:prstGeom>
          <a:noFill/>
        </p:spPr>
        <p:txBody>
          <a:bodyPr wrap="square" rtlCol="0">
            <a:spAutoFit/>
          </a:bodyPr>
          <a:lstStyle/>
          <a:p>
            <a:pPr algn="just"/>
            <a:r>
              <a:rPr lang="en-US" sz="1400" dirty="0">
                <a:sym typeface="Symbol"/>
              </a:rPr>
              <a:t></a:t>
            </a:r>
            <a:r>
              <a:rPr lang="en-US" sz="1400" dirty="0"/>
              <a:t>The </a:t>
            </a:r>
            <a:r>
              <a:rPr lang="en-US" sz="1400" b="1" dirty="0"/>
              <a:t>energy gain per unit length </a:t>
            </a:r>
            <a:r>
              <a:rPr lang="en-US" sz="1400" dirty="0"/>
              <a:t>(i.e. the </a:t>
            </a:r>
            <a:r>
              <a:rPr lang="en-US" sz="1400" b="1" dirty="0"/>
              <a:t>average accelerating gradient times q</a:t>
            </a:r>
            <a:r>
              <a:rPr lang="en-US" sz="1400" dirty="0"/>
              <a:t>) is given by:</a:t>
            </a:r>
          </a:p>
        </p:txBody>
      </p:sp>
      <p:graphicFrame>
        <p:nvGraphicFramePr>
          <p:cNvPr id="106" name="Oggetto 105"/>
          <p:cNvGraphicFramePr>
            <a:graphicFrameLocks noChangeAspect="1"/>
          </p:cNvGraphicFramePr>
          <p:nvPr>
            <p:extLst>
              <p:ext uri="{D42A27DB-BD31-4B8C-83A1-F6EECF244321}">
                <p14:modId xmlns:p14="http://schemas.microsoft.com/office/powerpoint/2010/main" val="2117411721"/>
              </p:ext>
            </p:extLst>
          </p:nvPr>
        </p:nvGraphicFramePr>
        <p:xfrm>
          <a:off x="7911638" y="6028362"/>
          <a:ext cx="2043113" cy="655637"/>
        </p:xfrm>
        <a:graphic>
          <a:graphicData uri="http://schemas.openxmlformats.org/presentationml/2006/ole">
            <mc:AlternateContent xmlns:mc="http://schemas.openxmlformats.org/markup-compatibility/2006">
              <mc:Choice xmlns:v="urn:schemas-microsoft-com:vml" Requires="v">
                <p:oleObj name="Equazione" r:id="rId11" imgW="1320480" imgH="431640" progId="Equation.3">
                  <p:embed/>
                </p:oleObj>
              </mc:Choice>
              <mc:Fallback>
                <p:oleObj name="Equazione" r:id="rId11" imgW="1320480" imgH="431640" progId="Equation.3">
                  <p:embed/>
                  <p:pic>
                    <p:nvPicPr>
                      <p:cNvPr id="106" name="Oggetto 105"/>
                      <p:cNvPicPr>
                        <a:picLocks noChangeAspect="1" noChangeArrowheads="1"/>
                      </p:cNvPicPr>
                      <p:nvPr/>
                    </p:nvPicPr>
                    <p:blipFill>
                      <a:blip r:embed="rId12"/>
                      <a:srcRect/>
                      <a:stretch>
                        <a:fillRect/>
                      </a:stretch>
                    </p:blipFill>
                    <p:spPr bwMode="auto">
                      <a:xfrm>
                        <a:off x="7911638" y="6028362"/>
                        <a:ext cx="2043113" cy="655637"/>
                      </a:xfrm>
                      <a:prstGeom prst="rect">
                        <a:avLst/>
                      </a:prstGeom>
                      <a:noFill/>
                      <a:ln w="38100">
                        <a:solidFill>
                          <a:srgbClr val="FF0000"/>
                        </a:solidFill>
                      </a:ln>
                    </p:spPr>
                  </p:pic>
                </p:oleObj>
              </mc:Fallback>
            </mc:AlternateContent>
          </a:graphicData>
        </a:graphic>
      </p:graphicFrame>
      <p:sp>
        <p:nvSpPr>
          <p:cNvPr id="244" name="Freccia in giù 243"/>
          <p:cNvSpPr/>
          <p:nvPr/>
        </p:nvSpPr>
        <p:spPr>
          <a:xfrm rot="16200000">
            <a:off x="7336550" y="6205052"/>
            <a:ext cx="313419" cy="302259"/>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sellaDiTesto 3"/>
          <p:cNvSpPr txBox="1"/>
          <p:nvPr/>
        </p:nvSpPr>
        <p:spPr>
          <a:xfrm>
            <a:off x="10138195" y="6149722"/>
            <a:ext cx="834780" cy="369332"/>
          </a:xfrm>
          <a:prstGeom prst="rect">
            <a:avLst/>
          </a:prstGeom>
          <a:noFill/>
        </p:spPr>
        <p:txBody>
          <a:bodyPr wrap="none" rtlCol="0">
            <a:spAutoFit/>
          </a:bodyPr>
          <a:lstStyle/>
          <a:p>
            <a:r>
              <a:rPr lang="en-US" dirty="0"/>
              <a:t>[</a:t>
            </a:r>
            <a:r>
              <a:rPr lang="en-US" dirty="0" err="1"/>
              <a:t>eV</a:t>
            </a:r>
            <a:r>
              <a:rPr lang="en-US" dirty="0"/>
              <a:t>/m]</a:t>
            </a:r>
          </a:p>
        </p:txBody>
      </p:sp>
      <p:sp>
        <p:nvSpPr>
          <p:cNvPr id="5" name="CasellaDiTesto 4"/>
          <p:cNvSpPr txBox="1"/>
          <p:nvPr/>
        </p:nvSpPr>
        <p:spPr>
          <a:xfrm>
            <a:off x="3476035" y="314564"/>
            <a:ext cx="5488939"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 or </a:t>
            </a:r>
            <a:r>
              <a:rPr lang="it-IT" b="1" i="1" dirty="0" err="1"/>
              <a:t>electrons</a:t>
            </a:r>
            <a:r>
              <a:rPr lang="it-IT" b="1" i="1" dirty="0"/>
              <a:t> </a:t>
            </a:r>
            <a:r>
              <a:rPr lang="it-IT" b="1" i="1" dirty="0" err="1"/>
              <a:t>at</a:t>
            </a:r>
            <a:r>
              <a:rPr lang="it-IT" b="1" i="1" dirty="0"/>
              <a:t> </a:t>
            </a:r>
            <a:r>
              <a:rPr lang="it-IT" b="1" i="1" dirty="0" err="1"/>
              <a:t>extremely</a:t>
            </a:r>
            <a:r>
              <a:rPr lang="it-IT" b="1" i="1" dirty="0"/>
              <a:t> </a:t>
            </a:r>
            <a:r>
              <a:rPr lang="it-IT" b="1" i="1" dirty="0" err="1"/>
              <a:t>low</a:t>
            </a:r>
            <a:r>
              <a:rPr lang="it-IT" b="1" i="1" dirty="0"/>
              <a:t> </a:t>
            </a:r>
            <a:r>
              <a:rPr lang="it-IT" b="1" i="1" dirty="0" err="1"/>
              <a:t>energy</a:t>
            </a:r>
            <a:r>
              <a:rPr lang="it-IT" b="1" i="1" dirty="0"/>
              <a:t>)</a:t>
            </a:r>
          </a:p>
        </p:txBody>
      </p:sp>
      <p:sp>
        <p:nvSpPr>
          <p:cNvPr id="163" name="CasellaDiTesto 162"/>
          <p:cNvSpPr txBox="1"/>
          <p:nvPr/>
        </p:nvSpPr>
        <p:spPr>
          <a:xfrm>
            <a:off x="192000" y="4005000"/>
            <a:ext cx="532518" cy="369332"/>
          </a:xfrm>
          <a:prstGeom prst="rect">
            <a:avLst/>
          </a:prstGeom>
          <a:noFill/>
        </p:spPr>
        <p:txBody>
          <a:bodyPr wrap="none" rtlCol="0">
            <a:spAutoFit/>
          </a:bodyPr>
          <a:lstStyle/>
          <a:p>
            <a:r>
              <a:rPr lang="en-US" dirty="0"/>
              <a:t>E</a:t>
            </a:r>
            <a:r>
              <a:rPr lang="en-US" baseline="-25000" dirty="0"/>
              <a:t>n+1</a:t>
            </a:r>
          </a:p>
        </p:txBody>
      </p:sp>
      <p:cxnSp>
        <p:nvCxnSpPr>
          <p:cNvPr id="164" name="Connettore 1 34"/>
          <p:cNvCxnSpPr>
            <a:endCxn id="128" idx="2"/>
          </p:cNvCxnSpPr>
          <p:nvPr/>
        </p:nvCxnSpPr>
        <p:spPr>
          <a:xfrm flipV="1">
            <a:off x="658219" y="4469103"/>
            <a:ext cx="467383" cy="543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5" name="Connettore 1 34"/>
          <p:cNvCxnSpPr>
            <a:endCxn id="133" idx="2"/>
          </p:cNvCxnSpPr>
          <p:nvPr/>
        </p:nvCxnSpPr>
        <p:spPr>
          <a:xfrm>
            <a:off x="667284" y="4237522"/>
            <a:ext cx="1371684" cy="11445"/>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7" name="Connettore 1 34"/>
          <p:cNvCxnSpPr>
            <a:endCxn id="177" idx="2"/>
          </p:cNvCxnSpPr>
          <p:nvPr/>
        </p:nvCxnSpPr>
        <p:spPr>
          <a:xfrm>
            <a:off x="677087" y="6384707"/>
            <a:ext cx="453511"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168" name="Connettore 1 34"/>
          <p:cNvCxnSpPr>
            <a:endCxn id="178" idx="2"/>
          </p:cNvCxnSpPr>
          <p:nvPr/>
        </p:nvCxnSpPr>
        <p:spPr>
          <a:xfrm>
            <a:off x="653278" y="6213047"/>
            <a:ext cx="1351321" cy="14544"/>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169" name="CasellaDiTesto 168"/>
          <p:cNvSpPr txBox="1"/>
          <p:nvPr/>
        </p:nvSpPr>
        <p:spPr>
          <a:xfrm>
            <a:off x="206038" y="5928147"/>
            <a:ext cx="524503" cy="369332"/>
          </a:xfrm>
          <a:prstGeom prst="rect">
            <a:avLst/>
          </a:prstGeom>
          <a:noFill/>
        </p:spPr>
        <p:txBody>
          <a:bodyPr wrap="none" rtlCol="0">
            <a:spAutoFit/>
          </a:bodyPr>
          <a:lstStyle/>
          <a:p>
            <a:r>
              <a:rPr lang="en-US" dirty="0"/>
              <a:t>v</a:t>
            </a:r>
            <a:r>
              <a:rPr lang="en-US" baseline="-25000" dirty="0"/>
              <a:t>n+1</a:t>
            </a:r>
          </a:p>
        </p:txBody>
      </p:sp>
      <p:sp>
        <p:nvSpPr>
          <p:cNvPr id="13" name="CasellaDiTesto 12"/>
          <p:cNvSpPr txBox="1"/>
          <p:nvPr/>
        </p:nvSpPr>
        <p:spPr>
          <a:xfrm>
            <a:off x="879224" y="2329562"/>
            <a:ext cx="551754" cy="276999"/>
          </a:xfrm>
          <a:prstGeom prst="rect">
            <a:avLst/>
          </a:prstGeom>
          <a:noFill/>
        </p:spPr>
        <p:txBody>
          <a:bodyPr wrap="none" rtlCol="0">
            <a:spAutoFit/>
          </a:bodyPr>
          <a:lstStyle/>
          <a:p>
            <a:r>
              <a:rPr lang="it-IT" sz="1200" dirty="0"/>
              <a:t>Gap n</a:t>
            </a:r>
          </a:p>
        </p:txBody>
      </p:sp>
      <p:sp>
        <p:nvSpPr>
          <p:cNvPr id="241" name="CasellaDiTesto 240"/>
          <p:cNvSpPr txBox="1"/>
          <p:nvPr/>
        </p:nvSpPr>
        <p:spPr>
          <a:xfrm>
            <a:off x="1798390" y="2295760"/>
            <a:ext cx="707245" cy="276999"/>
          </a:xfrm>
          <a:prstGeom prst="rect">
            <a:avLst/>
          </a:prstGeom>
          <a:noFill/>
        </p:spPr>
        <p:txBody>
          <a:bodyPr wrap="none" rtlCol="0">
            <a:spAutoFit/>
          </a:bodyPr>
          <a:lstStyle/>
          <a:p>
            <a:r>
              <a:rPr lang="it-IT" sz="1200" dirty="0"/>
              <a:t>Gap n+1</a:t>
            </a:r>
          </a:p>
        </p:txBody>
      </p:sp>
      <p:graphicFrame>
        <p:nvGraphicFramePr>
          <p:cNvPr id="242" name="Oggetto 241"/>
          <p:cNvGraphicFramePr>
            <a:graphicFrameLocks noChangeAspect="1"/>
          </p:cNvGraphicFramePr>
          <p:nvPr>
            <p:extLst>
              <p:ext uri="{D42A27DB-BD31-4B8C-83A1-F6EECF244321}">
                <p14:modId xmlns:p14="http://schemas.microsoft.com/office/powerpoint/2010/main" val="3050422837"/>
              </p:ext>
            </p:extLst>
          </p:nvPr>
        </p:nvGraphicFramePr>
        <p:xfrm>
          <a:off x="6534284" y="5020013"/>
          <a:ext cx="209550" cy="280987"/>
        </p:xfrm>
        <a:graphic>
          <a:graphicData uri="http://schemas.openxmlformats.org/presentationml/2006/ole">
            <mc:AlternateContent xmlns:mc="http://schemas.openxmlformats.org/markup-compatibility/2006">
              <mc:Choice xmlns:v="urn:schemas-microsoft-com:vml" Requires="v">
                <p:oleObj name="Equazione" r:id="rId13" imgW="164880" imgH="228600" progId="Equation.3">
                  <p:embed/>
                </p:oleObj>
              </mc:Choice>
              <mc:Fallback>
                <p:oleObj name="Equazione" r:id="rId13" imgW="164880" imgH="228600" progId="Equation.3">
                  <p:embed/>
                  <p:pic>
                    <p:nvPicPr>
                      <p:cNvPr id="95" name="Oggetto 94"/>
                      <p:cNvPicPr>
                        <a:picLocks noChangeAspect="1" noChangeArrowheads="1"/>
                      </p:cNvPicPr>
                      <p:nvPr/>
                    </p:nvPicPr>
                    <p:blipFill>
                      <a:blip r:embed="rId14"/>
                      <a:srcRect/>
                      <a:stretch>
                        <a:fillRect/>
                      </a:stretch>
                    </p:blipFill>
                    <p:spPr bwMode="auto">
                      <a:xfrm>
                        <a:off x="6534284" y="5020013"/>
                        <a:ext cx="209550" cy="280987"/>
                      </a:xfrm>
                      <a:prstGeom prst="rect">
                        <a:avLst/>
                      </a:prstGeom>
                      <a:noFill/>
                    </p:spPr>
                  </p:pic>
                </p:oleObj>
              </mc:Fallback>
            </mc:AlternateContent>
          </a:graphicData>
        </a:graphic>
      </p:graphicFrame>
      <p:sp>
        <p:nvSpPr>
          <p:cNvPr id="243" name="Rettangolo 242"/>
          <p:cNvSpPr/>
          <p:nvPr/>
        </p:nvSpPr>
        <p:spPr>
          <a:xfrm>
            <a:off x="6630587" y="5022008"/>
            <a:ext cx="3575740" cy="276999"/>
          </a:xfrm>
          <a:prstGeom prst="rect">
            <a:avLst/>
          </a:prstGeom>
        </p:spPr>
        <p:txBody>
          <a:bodyPr wrap="square">
            <a:spAutoFit/>
          </a:bodyPr>
          <a:lstStyle/>
          <a:p>
            <a:pPr algn="just"/>
            <a:r>
              <a:rPr lang="en-US" sz="1200" dirty="0">
                <a:sym typeface="Symbol"/>
              </a:rPr>
              <a:t>=average particle velocity between the gap n and n+1</a:t>
            </a:r>
            <a:endParaRPr lang="en-US" sz="1200" dirty="0"/>
          </a:p>
        </p:txBody>
      </p:sp>
      <p:sp>
        <p:nvSpPr>
          <p:cNvPr id="170" name="Figura a mano libera 169"/>
          <p:cNvSpPr/>
          <p:nvPr/>
        </p:nvSpPr>
        <p:spPr>
          <a:xfrm rot="10950799">
            <a:off x="1019290" y="3359911"/>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76" name="Figura a mano libera 175"/>
          <p:cNvSpPr/>
          <p:nvPr/>
        </p:nvSpPr>
        <p:spPr>
          <a:xfrm>
            <a:off x="1944488" y="3001353"/>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5" name="Figura a mano libera 244"/>
          <p:cNvSpPr/>
          <p:nvPr/>
        </p:nvSpPr>
        <p:spPr>
          <a:xfrm rot="10950799">
            <a:off x="2935198" y="3371797"/>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7" name="Figura a mano libera 246"/>
          <p:cNvSpPr/>
          <p:nvPr/>
        </p:nvSpPr>
        <p:spPr>
          <a:xfrm>
            <a:off x="7499579" y="2979905"/>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8" name="Figura a mano libera 247"/>
          <p:cNvSpPr/>
          <p:nvPr/>
        </p:nvSpPr>
        <p:spPr>
          <a:xfrm rot="10950799">
            <a:off x="8435101" y="3350349"/>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9" name="Figura a mano libera 248"/>
          <p:cNvSpPr/>
          <p:nvPr/>
        </p:nvSpPr>
        <p:spPr>
          <a:xfrm>
            <a:off x="9424785" y="2979905"/>
            <a:ext cx="261814"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prstDash val="sysDot"/>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7" name="Connettore 2 6"/>
          <p:cNvCxnSpPr/>
          <p:nvPr/>
        </p:nvCxnSpPr>
        <p:spPr>
          <a:xfrm flipV="1">
            <a:off x="1171656" y="3146045"/>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0" name="Connettore 2 249"/>
          <p:cNvCxnSpPr/>
          <p:nvPr/>
        </p:nvCxnSpPr>
        <p:spPr>
          <a:xfrm flipV="1">
            <a:off x="2096420" y="3157189"/>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1" name="Connettore 2 250"/>
          <p:cNvCxnSpPr/>
          <p:nvPr/>
        </p:nvCxnSpPr>
        <p:spPr>
          <a:xfrm flipV="1">
            <a:off x="3078467" y="3157189"/>
            <a:ext cx="0" cy="397464"/>
          </a:xfrm>
          <a:prstGeom prst="straightConnector1">
            <a:avLst/>
          </a:prstGeom>
          <a:ln w="1905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246" name="Arco 245"/>
          <p:cNvSpPr/>
          <p:nvPr/>
        </p:nvSpPr>
        <p:spPr>
          <a:xfrm flipH="1">
            <a:off x="938875" y="1905454"/>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2" name="Arco 251"/>
          <p:cNvSpPr/>
          <p:nvPr/>
        </p:nvSpPr>
        <p:spPr>
          <a:xfrm flipH="1" flipV="1">
            <a:off x="938090" y="1935229"/>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6" name="Gruppo 5"/>
          <p:cNvGrpSpPr/>
          <p:nvPr/>
        </p:nvGrpSpPr>
        <p:grpSpPr>
          <a:xfrm flipH="1">
            <a:off x="1839659" y="1892752"/>
            <a:ext cx="443553" cy="901827"/>
            <a:chOff x="1583140" y="1892751"/>
            <a:chExt cx="443553" cy="901827"/>
          </a:xfrm>
        </p:grpSpPr>
        <p:sp>
          <p:nvSpPr>
            <p:cNvPr id="253" name="Arco 252"/>
            <p:cNvSpPr/>
            <p:nvPr/>
          </p:nvSpPr>
          <p:spPr>
            <a:xfrm flipH="1">
              <a:off x="1583925" y="1892751"/>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4" name="Arco 253"/>
            <p:cNvSpPr/>
            <p:nvPr/>
          </p:nvSpPr>
          <p:spPr>
            <a:xfrm flipH="1" flipV="1">
              <a:off x="1583140" y="1922526"/>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55" name="Gruppo 254"/>
          <p:cNvGrpSpPr/>
          <p:nvPr/>
        </p:nvGrpSpPr>
        <p:grpSpPr>
          <a:xfrm>
            <a:off x="2834154" y="1901908"/>
            <a:ext cx="443553" cy="901827"/>
            <a:chOff x="1583140" y="1892751"/>
            <a:chExt cx="443553" cy="901827"/>
          </a:xfrm>
        </p:grpSpPr>
        <p:sp>
          <p:nvSpPr>
            <p:cNvPr id="256" name="Arco 255"/>
            <p:cNvSpPr/>
            <p:nvPr/>
          </p:nvSpPr>
          <p:spPr>
            <a:xfrm flipH="1">
              <a:off x="1583925" y="1892751"/>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7" name="Arco 256"/>
            <p:cNvSpPr/>
            <p:nvPr/>
          </p:nvSpPr>
          <p:spPr>
            <a:xfrm flipH="1" flipV="1">
              <a:off x="1583140" y="1922526"/>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58" name="Gruppo 257"/>
          <p:cNvGrpSpPr/>
          <p:nvPr/>
        </p:nvGrpSpPr>
        <p:grpSpPr>
          <a:xfrm flipH="1">
            <a:off x="7453097" y="1889585"/>
            <a:ext cx="443553" cy="901827"/>
            <a:chOff x="1583140" y="1892751"/>
            <a:chExt cx="443553" cy="901827"/>
          </a:xfrm>
        </p:grpSpPr>
        <p:sp>
          <p:nvSpPr>
            <p:cNvPr id="259" name="Arco 258"/>
            <p:cNvSpPr/>
            <p:nvPr/>
          </p:nvSpPr>
          <p:spPr>
            <a:xfrm flipH="1">
              <a:off x="1583925" y="1892751"/>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0" name="Arco 259"/>
            <p:cNvSpPr/>
            <p:nvPr/>
          </p:nvSpPr>
          <p:spPr>
            <a:xfrm flipH="1" flipV="1">
              <a:off x="1583140" y="1922526"/>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61" name="Gruppo 260"/>
          <p:cNvGrpSpPr/>
          <p:nvPr/>
        </p:nvGrpSpPr>
        <p:grpSpPr>
          <a:xfrm>
            <a:off x="8349370" y="1888943"/>
            <a:ext cx="443553" cy="901827"/>
            <a:chOff x="1583140" y="1892751"/>
            <a:chExt cx="443553" cy="901827"/>
          </a:xfrm>
        </p:grpSpPr>
        <p:sp>
          <p:nvSpPr>
            <p:cNvPr id="262" name="Arco 261"/>
            <p:cNvSpPr/>
            <p:nvPr/>
          </p:nvSpPr>
          <p:spPr>
            <a:xfrm flipH="1">
              <a:off x="1583925" y="1892751"/>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3" name="Arco 262"/>
            <p:cNvSpPr/>
            <p:nvPr/>
          </p:nvSpPr>
          <p:spPr>
            <a:xfrm flipH="1" flipV="1">
              <a:off x="1583140" y="1922526"/>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264" name="Gruppo 263"/>
          <p:cNvGrpSpPr/>
          <p:nvPr/>
        </p:nvGrpSpPr>
        <p:grpSpPr>
          <a:xfrm flipH="1">
            <a:off x="9388198" y="1888222"/>
            <a:ext cx="443553" cy="901827"/>
            <a:chOff x="1583140" y="1892751"/>
            <a:chExt cx="443553" cy="901827"/>
          </a:xfrm>
        </p:grpSpPr>
        <p:sp>
          <p:nvSpPr>
            <p:cNvPr id="265" name="Arco 264"/>
            <p:cNvSpPr/>
            <p:nvPr/>
          </p:nvSpPr>
          <p:spPr>
            <a:xfrm flipH="1">
              <a:off x="1583925" y="1892751"/>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66" name="Arco 265"/>
            <p:cNvSpPr/>
            <p:nvPr/>
          </p:nvSpPr>
          <p:spPr>
            <a:xfrm flipH="1" flipV="1">
              <a:off x="1583140" y="1922526"/>
              <a:ext cx="442768" cy="872052"/>
            </a:xfrm>
            <a:prstGeom prst="arc">
              <a:avLst>
                <a:gd name="adj1" fmla="val 15054505"/>
                <a:gd name="adj2" fmla="val 17591785"/>
              </a:avLst>
            </a:prstGeom>
            <a:ln>
              <a:solidFill>
                <a:srgbClr val="FF0000"/>
              </a:solidFill>
              <a:prstDash val="dash"/>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42574829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
                                        </p:tgtEl>
                                        <p:attrNameLst>
                                          <p:attrName>style.visibility</p:attrName>
                                        </p:attrNameLst>
                                      </p:cBhvr>
                                      <p:to>
                                        <p:strVal val="visible"/>
                                      </p:to>
                                    </p:set>
                                    <p:animEffect transition="in" filter="fade">
                                      <p:cBhvr>
                                        <p:cTn id="7" dur="500"/>
                                        <p:tgtEl>
                                          <p:spTgt spid="112"/>
                                        </p:tgtEl>
                                      </p:cBhvr>
                                    </p:animEffect>
                                  </p:childTnLst>
                                </p:cTn>
                              </p:par>
                              <p:par>
                                <p:cTn id="8" presetID="10" presetClass="entr" presetSubtype="0" fill="hold" nodeType="withEffect">
                                  <p:stCondLst>
                                    <p:cond delay="0"/>
                                  </p:stCondLst>
                                  <p:childTnLst>
                                    <p:set>
                                      <p:cBhvr>
                                        <p:cTn id="9" dur="1" fill="hold">
                                          <p:stCondLst>
                                            <p:cond delay="0"/>
                                          </p:stCondLst>
                                        </p:cTn>
                                        <p:tgtEl>
                                          <p:spTgt spid="113"/>
                                        </p:tgtEl>
                                        <p:attrNameLst>
                                          <p:attrName>style.visibility</p:attrName>
                                        </p:attrNameLst>
                                      </p:cBhvr>
                                      <p:to>
                                        <p:strVal val="visible"/>
                                      </p:to>
                                    </p:set>
                                    <p:animEffect transition="in" filter="fade">
                                      <p:cBhvr>
                                        <p:cTn id="10" dur="500"/>
                                        <p:tgtEl>
                                          <p:spTgt spid="1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15"/>
                                        </p:tgtEl>
                                        <p:attrNameLst>
                                          <p:attrName>style.visibility</p:attrName>
                                        </p:attrNameLst>
                                      </p:cBhvr>
                                      <p:to>
                                        <p:strVal val="visible"/>
                                      </p:to>
                                    </p:set>
                                    <p:animEffect transition="in" filter="fade">
                                      <p:cBhvr>
                                        <p:cTn id="13" dur="500"/>
                                        <p:tgtEl>
                                          <p:spTgt spid="1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7"/>
                                        </p:tgtEl>
                                        <p:attrNameLst>
                                          <p:attrName>style.visibility</p:attrName>
                                        </p:attrNameLst>
                                      </p:cBhvr>
                                      <p:to>
                                        <p:strVal val="visible"/>
                                      </p:to>
                                    </p:set>
                                    <p:animEffect transition="in" filter="fade">
                                      <p:cBhvr>
                                        <p:cTn id="16" dur="500"/>
                                        <p:tgtEl>
                                          <p:spTgt spid="1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28"/>
                                        </p:tgtEl>
                                        <p:attrNameLst>
                                          <p:attrName>style.visibility</p:attrName>
                                        </p:attrNameLst>
                                      </p:cBhvr>
                                      <p:to>
                                        <p:strVal val="visible"/>
                                      </p:to>
                                    </p:set>
                                    <p:animEffect transition="in" filter="fade">
                                      <p:cBhvr>
                                        <p:cTn id="19" dur="500"/>
                                        <p:tgtEl>
                                          <p:spTgt spid="1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3"/>
                                        </p:tgtEl>
                                        <p:attrNameLst>
                                          <p:attrName>style.visibility</p:attrName>
                                        </p:attrNameLst>
                                      </p:cBhvr>
                                      <p:to>
                                        <p:strVal val="visible"/>
                                      </p:to>
                                    </p:set>
                                    <p:animEffect transition="in" filter="fade">
                                      <p:cBhvr>
                                        <p:cTn id="22" dur="500"/>
                                        <p:tgtEl>
                                          <p:spTgt spid="133"/>
                                        </p:tgtEl>
                                      </p:cBhvr>
                                    </p:animEffect>
                                  </p:childTnLst>
                                </p:cTn>
                              </p:par>
                              <p:par>
                                <p:cTn id="23" presetID="10" presetClass="entr" presetSubtype="0" fill="hold" nodeType="withEffect">
                                  <p:stCondLst>
                                    <p:cond delay="0"/>
                                  </p:stCondLst>
                                  <p:childTnLst>
                                    <p:set>
                                      <p:cBhvr>
                                        <p:cTn id="24" dur="1" fill="hold">
                                          <p:stCondLst>
                                            <p:cond delay="0"/>
                                          </p:stCondLst>
                                        </p:cTn>
                                        <p:tgtEl>
                                          <p:spTgt spid="68"/>
                                        </p:tgtEl>
                                        <p:attrNameLst>
                                          <p:attrName>style.visibility</p:attrName>
                                        </p:attrNameLst>
                                      </p:cBhvr>
                                      <p:to>
                                        <p:strVal val="visible"/>
                                      </p:to>
                                    </p:set>
                                    <p:animEffect transition="in" filter="fade">
                                      <p:cBhvr>
                                        <p:cTn id="25" dur="500"/>
                                        <p:tgtEl>
                                          <p:spTgt spid="6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6"/>
                                        </p:tgtEl>
                                        <p:attrNameLst>
                                          <p:attrName>style.visibility</p:attrName>
                                        </p:attrNameLst>
                                      </p:cBhvr>
                                      <p:to>
                                        <p:strVal val="visible"/>
                                      </p:to>
                                    </p:set>
                                    <p:animEffect transition="in" filter="fade">
                                      <p:cBhvr>
                                        <p:cTn id="28" dur="500"/>
                                        <p:tgtEl>
                                          <p:spTgt spid="136"/>
                                        </p:tgtEl>
                                      </p:cBhvr>
                                    </p:animEffect>
                                  </p:childTnLst>
                                </p:cTn>
                              </p:par>
                              <p:par>
                                <p:cTn id="29" presetID="10"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ntr" presetSubtype="0" fill="hold"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
                                        <p:tgtEl>
                                          <p:spTgt spid="28"/>
                                        </p:tgtEl>
                                      </p:cBhvr>
                                    </p:animEffect>
                                  </p:childTnLst>
                                </p:cTn>
                              </p:par>
                              <p:par>
                                <p:cTn id="35" presetID="10" presetClass="entr" presetSubtype="0" fill="hold" nodeType="withEffect">
                                  <p:stCondLst>
                                    <p:cond delay="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500"/>
                                        <p:tgtEl>
                                          <p:spTgt spid="35"/>
                                        </p:tgtEl>
                                      </p:cBhvr>
                                    </p:animEffect>
                                  </p:childTnLst>
                                </p:cTn>
                              </p:par>
                              <p:par>
                                <p:cTn id="38" presetID="10" presetClass="entr" presetSubtype="0" fill="hold" nodeType="withEffect">
                                  <p:stCondLst>
                                    <p:cond delay="0"/>
                                  </p:stCondLst>
                                  <p:childTnLst>
                                    <p:set>
                                      <p:cBhvr>
                                        <p:cTn id="39" dur="1" fill="hold">
                                          <p:stCondLst>
                                            <p:cond delay="0"/>
                                          </p:stCondLst>
                                        </p:cTn>
                                        <p:tgtEl>
                                          <p:spTgt spid="149"/>
                                        </p:tgtEl>
                                        <p:attrNameLst>
                                          <p:attrName>style.visibility</p:attrName>
                                        </p:attrNameLst>
                                      </p:cBhvr>
                                      <p:to>
                                        <p:strVal val="visible"/>
                                      </p:to>
                                    </p:set>
                                    <p:animEffect transition="in" filter="fade">
                                      <p:cBhvr>
                                        <p:cTn id="40" dur="500"/>
                                        <p:tgtEl>
                                          <p:spTgt spid="149"/>
                                        </p:tgtEl>
                                      </p:cBhvr>
                                    </p:animEffect>
                                  </p:childTnLst>
                                </p:cTn>
                              </p:par>
                              <p:par>
                                <p:cTn id="41" presetID="10" presetClass="entr" presetSubtype="0" fill="hold" nodeType="withEffect">
                                  <p:stCondLst>
                                    <p:cond delay="0"/>
                                  </p:stCondLst>
                                  <p:childTnLst>
                                    <p:set>
                                      <p:cBhvr>
                                        <p:cTn id="42" dur="1" fill="hold">
                                          <p:stCondLst>
                                            <p:cond delay="0"/>
                                          </p:stCondLst>
                                        </p:cTn>
                                        <p:tgtEl>
                                          <p:spTgt spid="150"/>
                                        </p:tgtEl>
                                        <p:attrNameLst>
                                          <p:attrName>style.visibility</p:attrName>
                                        </p:attrNameLst>
                                      </p:cBhvr>
                                      <p:to>
                                        <p:strVal val="visible"/>
                                      </p:to>
                                    </p:set>
                                    <p:animEffect transition="in" filter="fade">
                                      <p:cBhvr>
                                        <p:cTn id="43" dur="500"/>
                                        <p:tgtEl>
                                          <p:spTgt spid="150"/>
                                        </p:tgtEl>
                                      </p:cBhvr>
                                    </p:animEffect>
                                  </p:childTnLst>
                                </p:cTn>
                              </p:par>
                              <p:par>
                                <p:cTn id="44" presetID="10" presetClass="entr" presetSubtype="0" fill="hold" nodeType="withEffect">
                                  <p:stCondLst>
                                    <p:cond delay="0"/>
                                  </p:stCondLst>
                                  <p:childTnLst>
                                    <p:set>
                                      <p:cBhvr>
                                        <p:cTn id="45" dur="1" fill="hold">
                                          <p:stCondLst>
                                            <p:cond delay="0"/>
                                          </p:stCondLst>
                                        </p:cTn>
                                        <p:tgtEl>
                                          <p:spTgt spid="152"/>
                                        </p:tgtEl>
                                        <p:attrNameLst>
                                          <p:attrName>style.visibility</p:attrName>
                                        </p:attrNameLst>
                                      </p:cBhvr>
                                      <p:to>
                                        <p:strVal val="visible"/>
                                      </p:to>
                                    </p:set>
                                    <p:animEffect transition="in" filter="fade">
                                      <p:cBhvr>
                                        <p:cTn id="46" dur="500"/>
                                        <p:tgtEl>
                                          <p:spTgt spid="152"/>
                                        </p:tgtEl>
                                      </p:cBhvr>
                                    </p:animEffect>
                                  </p:childTnLst>
                                </p:cTn>
                              </p:par>
                              <p:par>
                                <p:cTn id="47" presetID="10" presetClass="entr" presetSubtype="0" fill="hold" nodeType="withEffect">
                                  <p:stCondLst>
                                    <p:cond delay="0"/>
                                  </p:stCondLst>
                                  <p:childTnLst>
                                    <p:set>
                                      <p:cBhvr>
                                        <p:cTn id="48" dur="1" fill="hold">
                                          <p:stCondLst>
                                            <p:cond delay="0"/>
                                          </p:stCondLst>
                                        </p:cTn>
                                        <p:tgtEl>
                                          <p:spTgt spid="50"/>
                                        </p:tgtEl>
                                        <p:attrNameLst>
                                          <p:attrName>style.visibility</p:attrName>
                                        </p:attrNameLst>
                                      </p:cBhvr>
                                      <p:to>
                                        <p:strVal val="visible"/>
                                      </p:to>
                                    </p:set>
                                    <p:animEffect transition="in" filter="fade">
                                      <p:cBhvr>
                                        <p:cTn id="49" dur="500"/>
                                        <p:tgtEl>
                                          <p:spTgt spid="50"/>
                                        </p:tgtEl>
                                      </p:cBhvr>
                                    </p:animEffect>
                                  </p:childTnLst>
                                </p:cTn>
                              </p:par>
                              <p:par>
                                <p:cTn id="50" presetID="10" presetClass="entr" presetSubtype="0" fill="hold" nodeType="withEffect">
                                  <p:stCondLst>
                                    <p:cond delay="0"/>
                                  </p:stCondLst>
                                  <p:childTnLst>
                                    <p:set>
                                      <p:cBhvr>
                                        <p:cTn id="51" dur="1" fill="hold">
                                          <p:stCondLst>
                                            <p:cond delay="0"/>
                                          </p:stCondLst>
                                        </p:cTn>
                                        <p:tgtEl>
                                          <p:spTgt spid="52"/>
                                        </p:tgtEl>
                                        <p:attrNameLst>
                                          <p:attrName>style.visibility</p:attrName>
                                        </p:attrNameLst>
                                      </p:cBhvr>
                                      <p:to>
                                        <p:strVal val="visible"/>
                                      </p:to>
                                    </p:set>
                                    <p:animEffect transition="in" filter="fade">
                                      <p:cBhvr>
                                        <p:cTn id="52" dur="500"/>
                                        <p:tgtEl>
                                          <p:spTgt spid="52"/>
                                        </p:tgtEl>
                                      </p:cBhvr>
                                    </p:animEffect>
                                  </p:childTnLst>
                                </p:cTn>
                              </p:par>
                              <p:par>
                                <p:cTn id="53" presetID="10" presetClass="entr" presetSubtype="0" fill="hold" nodeType="withEffect">
                                  <p:stCondLst>
                                    <p:cond delay="0"/>
                                  </p:stCondLst>
                                  <p:childTnLst>
                                    <p:set>
                                      <p:cBhvr>
                                        <p:cTn id="54" dur="1" fill="hold">
                                          <p:stCondLst>
                                            <p:cond delay="0"/>
                                          </p:stCondLst>
                                        </p:cTn>
                                        <p:tgtEl>
                                          <p:spTgt spid="160"/>
                                        </p:tgtEl>
                                        <p:attrNameLst>
                                          <p:attrName>style.visibility</p:attrName>
                                        </p:attrNameLst>
                                      </p:cBhvr>
                                      <p:to>
                                        <p:strVal val="visible"/>
                                      </p:to>
                                    </p:set>
                                    <p:animEffect transition="in" filter="fade">
                                      <p:cBhvr>
                                        <p:cTn id="55" dur="500"/>
                                        <p:tgtEl>
                                          <p:spTgt spid="160"/>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7"/>
                                        </p:tgtEl>
                                        <p:attrNameLst>
                                          <p:attrName>style.visibility</p:attrName>
                                        </p:attrNameLst>
                                      </p:cBhvr>
                                      <p:to>
                                        <p:strVal val="visible"/>
                                      </p:to>
                                    </p:set>
                                    <p:animEffect transition="in" filter="fade">
                                      <p:cBhvr>
                                        <p:cTn id="58" dur="500"/>
                                        <p:tgtEl>
                                          <p:spTgt spid="57"/>
                                        </p:tgtEl>
                                      </p:cBhvr>
                                    </p:animEffect>
                                  </p:childTnLst>
                                </p:cTn>
                              </p:par>
                              <p:par>
                                <p:cTn id="59" presetID="10" presetClass="entr" presetSubtype="0" fill="hold" nodeType="withEffect">
                                  <p:stCondLst>
                                    <p:cond delay="0"/>
                                  </p:stCondLst>
                                  <p:childTnLst>
                                    <p:set>
                                      <p:cBhvr>
                                        <p:cTn id="60" dur="1" fill="hold">
                                          <p:stCondLst>
                                            <p:cond delay="0"/>
                                          </p:stCondLst>
                                        </p:cTn>
                                        <p:tgtEl>
                                          <p:spTgt spid="171"/>
                                        </p:tgtEl>
                                        <p:attrNameLst>
                                          <p:attrName>style.visibility</p:attrName>
                                        </p:attrNameLst>
                                      </p:cBhvr>
                                      <p:to>
                                        <p:strVal val="visible"/>
                                      </p:to>
                                    </p:set>
                                    <p:animEffect transition="in" filter="fade">
                                      <p:cBhvr>
                                        <p:cTn id="61" dur="500"/>
                                        <p:tgtEl>
                                          <p:spTgt spid="171"/>
                                        </p:tgtEl>
                                      </p:cBhvr>
                                    </p:animEffect>
                                  </p:childTnLst>
                                </p:cTn>
                              </p:par>
                              <p:par>
                                <p:cTn id="62" presetID="10" presetClass="entr" presetSubtype="0" fill="hold" nodeType="withEffect">
                                  <p:stCondLst>
                                    <p:cond delay="0"/>
                                  </p:stCondLst>
                                  <p:childTnLst>
                                    <p:set>
                                      <p:cBhvr>
                                        <p:cTn id="63" dur="1" fill="hold">
                                          <p:stCondLst>
                                            <p:cond delay="0"/>
                                          </p:stCondLst>
                                        </p:cTn>
                                        <p:tgtEl>
                                          <p:spTgt spid="172"/>
                                        </p:tgtEl>
                                        <p:attrNameLst>
                                          <p:attrName>style.visibility</p:attrName>
                                        </p:attrNameLst>
                                      </p:cBhvr>
                                      <p:to>
                                        <p:strVal val="visible"/>
                                      </p:to>
                                    </p:set>
                                    <p:animEffect transition="in" filter="fade">
                                      <p:cBhvr>
                                        <p:cTn id="64" dur="500"/>
                                        <p:tgtEl>
                                          <p:spTgt spid="172"/>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73"/>
                                        </p:tgtEl>
                                        <p:attrNameLst>
                                          <p:attrName>style.visibility</p:attrName>
                                        </p:attrNameLst>
                                      </p:cBhvr>
                                      <p:to>
                                        <p:strVal val="visible"/>
                                      </p:to>
                                    </p:set>
                                    <p:animEffect transition="in" filter="fade">
                                      <p:cBhvr>
                                        <p:cTn id="67" dur="500"/>
                                        <p:tgtEl>
                                          <p:spTgt spid="173"/>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74"/>
                                        </p:tgtEl>
                                        <p:attrNameLst>
                                          <p:attrName>style.visibility</p:attrName>
                                        </p:attrNameLst>
                                      </p:cBhvr>
                                      <p:to>
                                        <p:strVal val="visible"/>
                                      </p:to>
                                    </p:set>
                                    <p:animEffect transition="in" filter="fade">
                                      <p:cBhvr>
                                        <p:cTn id="70" dur="500"/>
                                        <p:tgtEl>
                                          <p:spTgt spid="17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77"/>
                                        </p:tgtEl>
                                        <p:attrNameLst>
                                          <p:attrName>style.visibility</p:attrName>
                                        </p:attrNameLst>
                                      </p:cBhvr>
                                      <p:to>
                                        <p:strVal val="visible"/>
                                      </p:to>
                                    </p:set>
                                    <p:animEffect transition="in" filter="fade">
                                      <p:cBhvr>
                                        <p:cTn id="73" dur="500"/>
                                        <p:tgtEl>
                                          <p:spTgt spid="177"/>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178"/>
                                        </p:tgtEl>
                                        <p:attrNameLst>
                                          <p:attrName>style.visibility</p:attrName>
                                        </p:attrNameLst>
                                      </p:cBhvr>
                                      <p:to>
                                        <p:strVal val="visible"/>
                                      </p:to>
                                    </p:set>
                                    <p:animEffect transition="in" filter="fade">
                                      <p:cBhvr>
                                        <p:cTn id="76" dur="500"/>
                                        <p:tgtEl>
                                          <p:spTgt spid="178"/>
                                        </p:tgtEl>
                                      </p:cBhvr>
                                    </p:animEffect>
                                  </p:childTnLst>
                                </p:cTn>
                              </p:par>
                              <p:par>
                                <p:cTn id="77" presetID="10" presetClass="entr" presetSubtype="0" fill="hold" nodeType="withEffect">
                                  <p:stCondLst>
                                    <p:cond delay="0"/>
                                  </p:stCondLst>
                                  <p:childTnLst>
                                    <p:set>
                                      <p:cBhvr>
                                        <p:cTn id="78" dur="1" fill="hold">
                                          <p:stCondLst>
                                            <p:cond delay="0"/>
                                          </p:stCondLst>
                                        </p:cTn>
                                        <p:tgtEl>
                                          <p:spTgt spid="179"/>
                                        </p:tgtEl>
                                        <p:attrNameLst>
                                          <p:attrName>style.visibility</p:attrName>
                                        </p:attrNameLst>
                                      </p:cBhvr>
                                      <p:to>
                                        <p:strVal val="visible"/>
                                      </p:to>
                                    </p:set>
                                    <p:animEffect transition="in" filter="fade">
                                      <p:cBhvr>
                                        <p:cTn id="79" dur="500"/>
                                        <p:tgtEl>
                                          <p:spTgt spid="179"/>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11"/>
                                        </p:tgtEl>
                                        <p:attrNameLst>
                                          <p:attrName>style.visibility</p:attrName>
                                        </p:attrNameLst>
                                      </p:cBhvr>
                                      <p:to>
                                        <p:strVal val="visible"/>
                                      </p:to>
                                    </p:set>
                                    <p:animEffect transition="in" filter="fade">
                                      <p:cBhvr>
                                        <p:cTn id="82" dur="500"/>
                                        <p:tgtEl>
                                          <p:spTgt spid="211"/>
                                        </p:tgtEl>
                                      </p:cBhvr>
                                    </p:animEffect>
                                  </p:childTnLst>
                                </p:cTn>
                              </p:par>
                              <p:par>
                                <p:cTn id="83" presetID="10" presetClass="entr" presetSubtype="0" fill="hold" nodeType="withEffect">
                                  <p:stCondLst>
                                    <p:cond delay="0"/>
                                  </p:stCondLst>
                                  <p:childTnLst>
                                    <p:set>
                                      <p:cBhvr>
                                        <p:cTn id="84" dur="1" fill="hold">
                                          <p:stCondLst>
                                            <p:cond delay="0"/>
                                          </p:stCondLst>
                                        </p:cTn>
                                        <p:tgtEl>
                                          <p:spTgt spid="213"/>
                                        </p:tgtEl>
                                        <p:attrNameLst>
                                          <p:attrName>style.visibility</p:attrName>
                                        </p:attrNameLst>
                                      </p:cBhvr>
                                      <p:to>
                                        <p:strVal val="visible"/>
                                      </p:to>
                                    </p:set>
                                    <p:animEffect transition="in" filter="fade">
                                      <p:cBhvr>
                                        <p:cTn id="85" dur="500"/>
                                        <p:tgtEl>
                                          <p:spTgt spid="213"/>
                                        </p:tgtEl>
                                      </p:cBhvr>
                                    </p:animEffect>
                                  </p:childTnLst>
                                </p:cTn>
                              </p:par>
                              <p:par>
                                <p:cTn id="86" presetID="10" presetClass="entr" presetSubtype="0" fill="hold" nodeType="withEffect">
                                  <p:stCondLst>
                                    <p:cond delay="0"/>
                                  </p:stCondLst>
                                  <p:childTnLst>
                                    <p:set>
                                      <p:cBhvr>
                                        <p:cTn id="87" dur="1" fill="hold">
                                          <p:stCondLst>
                                            <p:cond delay="0"/>
                                          </p:stCondLst>
                                        </p:cTn>
                                        <p:tgtEl>
                                          <p:spTgt spid="214"/>
                                        </p:tgtEl>
                                        <p:attrNameLst>
                                          <p:attrName>style.visibility</p:attrName>
                                        </p:attrNameLst>
                                      </p:cBhvr>
                                      <p:to>
                                        <p:strVal val="visible"/>
                                      </p:to>
                                    </p:set>
                                    <p:animEffect transition="in" filter="fade">
                                      <p:cBhvr>
                                        <p:cTn id="88" dur="500"/>
                                        <p:tgtEl>
                                          <p:spTgt spid="214"/>
                                        </p:tgtEl>
                                      </p:cBhvr>
                                    </p:animEffect>
                                  </p:childTnLst>
                                </p:cTn>
                              </p:par>
                              <p:par>
                                <p:cTn id="89" presetID="10" presetClass="entr" presetSubtype="0" fill="hold" nodeType="withEffect">
                                  <p:stCondLst>
                                    <p:cond delay="0"/>
                                  </p:stCondLst>
                                  <p:childTnLst>
                                    <p:set>
                                      <p:cBhvr>
                                        <p:cTn id="90" dur="1" fill="hold">
                                          <p:stCondLst>
                                            <p:cond delay="0"/>
                                          </p:stCondLst>
                                        </p:cTn>
                                        <p:tgtEl>
                                          <p:spTgt spid="234"/>
                                        </p:tgtEl>
                                        <p:attrNameLst>
                                          <p:attrName>style.visibility</p:attrName>
                                        </p:attrNameLst>
                                      </p:cBhvr>
                                      <p:to>
                                        <p:strVal val="visible"/>
                                      </p:to>
                                    </p:set>
                                    <p:animEffect transition="in" filter="fade">
                                      <p:cBhvr>
                                        <p:cTn id="91" dur="500"/>
                                        <p:tgtEl>
                                          <p:spTgt spid="234"/>
                                        </p:tgtEl>
                                      </p:cBhvr>
                                    </p:animEffect>
                                  </p:childTnLst>
                                </p:cTn>
                              </p:par>
                              <p:par>
                                <p:cTn id="92" presetID="10" presetClass="entr" presetSubtype="0" fill="hold" nodeType="withEffect">
                                  <p:stCondLst>
                                    <p:cond delay="0"/>
                                  </p:stCondLst>
                                  <p:childTnLst>
                                    <p:set>
                                      <p:cBhvr>
                                        <p:cTn id="93" dur="1" fill="hold">
                                          <p:stCondLst>
                                            <p:cond delay="0"/>
                                          </p:stCondLst>
                                        </p:cTn>
                                        <p:tgtEl>
                                          <p:spTgt spid="235"/>
                                        </p:tgtEl>
                                        <p:attrNameLst>
                                          <p:attrName>style.visibility</p:attrName>
                                        </p:attrNameLst>
                                      </p:cBhvr>
                                      <p:to>
                                        <p:strVal val="visible"/>
                                      </p:to>
                                    </p:set>
                                    <p:animEffect transition="in" filter="fade">
                                      <p:cBhvr>
                                        <p:cTn id="94" dur="500"/>
                                        <p:tgtEl>
                                          <p:spTgt spid="235"/>
                                        </p:tgtEl>
                                      </p:cBhvr>
                                    </p:animEffect>
                                  </p:childTnLst>
                                </p:cTn>
                              </p:par>
                              <p:par>
                                <p:cTn id="95" presetID="10" presetClass="entr" presetSubtype="0" fill="hold" nodeType="withEffect">
                                  <p:stCondLst>
                                    <p:cond delay="0"/>
                                  </p:stCondLst>
                                  <p:childTnLst>
                                    <p:set>
                                      <p:cBhvr>
                                        <p:cTn id="96" dur="1" fill="hold">
                                          <p:stCondLst>
                                            <p:cond delay="0"/>
                                          </p:stCondLst>
                                        </p:cTn>
                                        <p:tgtEl>
                                          <p:spTgt spid="239"/>
                                        </p:tgtEl>
                                        <p:attrNameLst>
                                          <p:attrName>style.visibility</p:attrName>
                                        </p:attrNameLst>
                                      </p:cBhvr>
                                      <p:to>
                                        <p:strVal val="visible"/>
                                      </p:to>
                                    </p:set>
                                    <p:animEffect transition="in" filter="fade">
                                      <p:cBhvr>
                                        <p:cTn id="97" dur="500"/>
                                        <p:tgtEl>
                                          <p:spTgt spid="239"/>
                                        </p:tgtEl>
                                      </p:cBhvr>
                                    </p:animEffect>
                                  </p:childTnLst>
                                </p:cTn>
                              </p:par>
                              <p:par>
                                <p:cTn id="98" presetID="10" presetClass="entr" presetSubtype="0" fill="hold" nodeType="withEffect">
                                  <p:stCondLst>
                                    <p:cond delay="0"/>
                                  </p:stCondLst>
                                  <p:childTnLst>
                                    <p:set>
                                      <p:cBhvr>
                                        <p:cTn id="99" dur="1" fill="hold">
                                          <p:stCondLst>
                                            <p:cond delay="0"/>
                                          </p:stCondLst>
                                        </p:cTn>
                                        <p:tgtEl>
                                          <p:spTgt spid="240"/>
                                        </p:tgtEl>
                                        <p:attrNameLst>
                                          <p:attrName>style.visibility</p:attrName>
                                        </p:attrNameLst>
                                      </p:cBhvr>
                                      <p:to>
                                        <p:strVal val="visible"/>
                                      </p:to>
                                    </p:set>
                                    <p:animEffect transition="in" filter="fade">
                                      <p:cBhvr>
                                        <p:cTn id="100" dur="500"/>
                                        <p:tgtEl>
                                          <p:spTgt spid="240"/>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119"/>
                                        </p:tgtEl>
                                        <p:attrNameLst>
                                          <p:attrName>style.visibility</p:attrName>
                                        </p:attrNameLst>
                                      </p:cBhvr>
                                      <p:to>
                                        <p:strVal val="visible"/>
                                      </p:to>
                                    </p:set>
                                    <p:animEffect transition="in" filter="fade">
                                      <p:cBhvr>
                                        <p:cTn id="103" dur="500"/>
                                        <p:tgtEl>
                                          <p:spTgt spid="119"/>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75"/>
                                        </p:tgtEl>
                                        <p:attrNameLst>
                                          <p:attrName>style.visibility</p:attrName>
                                        </p:attrNameLst>
                                      </p:cBhvr>
                                      <p:to>
                                        <p:strVal val="visible"/>
                                      </p:to>
                                    </p:set>
                                    <p:animEffect transition="in" filter="fade">
                                      <p:cBhvr>
                                        <p:cTn id="106" dur="500"/>
                                        <p:tgtEl>
                                          <p:spTgt spid="175"/>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63"/>
                                        </p:tgtEl>
                                        <p:attrNameLst>
                                          <p:attrName>style.visibility</p:attrName>
                                        </p:attrNameLst>
                                      </p:cBhvr>
                                      <p:to>
                                        <p:strVal val="visible"/>
                                      </p:to>
                                    </p:set>
                                    <p:animEffect transition="in" filter="fade">
                                      <p:cBhvr>
                                        <p:cTn id="109" dur="500"/>
                                        <p:tgtEl>
                                          <p:spTgt spid="163"/>
                                        </p:tgtEl>
                                      </p:cBhvr>
                                    </p:animEffect>
                                  </p:childTnLst>
                                </p:cTn>
                              </p:par>
                              <p:par>
                                <p:cTn id="110" presetID="10" presetClass="entr" presetSubtype="0" fill="hold" nodeType="withEffect">
                                  <p:stCondLst>
                                    <p:cond delay="0"/>
                                  </p:stCondLst>
                                  <p:childTnLst>
                                    <p:set>
                                      <p:cBhvr>
                                        <p:cTn id="111" dur="1" fill="hold">
                                          <p:stCondLst>
                                            <p:cond delay="0"/>
                                          </p:stCondLst>
                                        </p:cTn>
                                        <p:tgtEl>
                                          <p:spTgt spid="164"/>
                                        </p:tgtEl>
                                        <p:attrNameLst>
                                          <p:attrName>style.visibility</p:attrName>
                                        </p:attrNameLst>
                                      </p:cBhvr>
                                      <p:to>
                                        <p:strVal val="visible"/>
                                      </p:to>
                                    </p:set>
                                    <p:animEffect transition="in" filter="fade">
                                      <p:cBhvr>
                                        <p:cTn id="112" dur="500"/>
                                        <p:tgtEl>
                                          <p:spTgt spid="164"/>
                                        </p:tgtEl>
                                      </p:cBhvr>
                                    </p:animEffect>
                                  </p:childTnLst>
                                </p:cTn>
                              </p:par>
                              <p:par>
                                <p:cTn id="113" presetID="10" presetClass="entr" presetSubtype="0" fill="hold" nodeType="withEffect">
                                  <p:stCondLst>
                                    <p:cond delay="0"/>
                                  </p:stCondLst>
                                  <p:childTnLst>
                                    <p:set>
                                      <p:cBhvr>
                                        <p:cTn id="114" dur="1" fill="hold">
                                          <p:stCondLst>
                                            <p:cond delay="0"/>
                                          </p:stCondLst>
                                        </p:cTn>
                                        <p:tgtEl>
                                          <p:spTgt spid="165"/>
                                        </p:tgtEl>
                                        <p:attrNameLst>
                                          <p:attrName>style.visibility</p:attrName>
                                        </p:attrNameLst>
                                      </p:cBhvr>
                                      <p:to>
                                        <p:strVal val="visible"/>
                                      </p:to>
                                    </p:set>
                                    <p:animEffect transition="in" filter="fade">
                                      <p:cBhvr>
                                        <p:cTn id="115" dur="500"/>
                                        <p:tgtEl>
                                          <p:spTgt spid="165"/>
                                        </p:tgtEl>
                                      </p:cBhvr>
                                    </p:animEffect>
                                  </p:childTnLst>
                                </p:cTn>
                              </p:par>
                              <p:par>
                                <p:cTn id="116" presetID="10" presetClass="entr" presetSubtype="0" fill="hold" nodeType="withEffect">
                                  <p:stCondLst>
                                    <p:cond delay="0"/>
                                  </p:stCondLst>
                                  <p:childTnLst>
                                    <p:set>
                                      <p:cBhvr>
                                        <p:cTn id="117" dur="1" fill="hold">
                                          <p:stCondLst>
                                            <p:cond delay="0"/>
                                          </p:stCondLst>
                                        </p:cTn>
                                        <p:tgtEl>
                                          <p:spTgt spid="167"/>
                                        </p:tgtEl>
                                        <p:attrNameLst>
                                          <p:attrName>style.visibility</p:attrName>
                                        </p:attrNameLst>
                                      </p:cBhvr>
                                      <p:to>
                                        <p:strVal val="visible"/>
                                      </p:to>
                                    </p:set>
                                    <p:animEffect transition="in" filter="fade">
                                      <p:cBhvr>
                                        <p:cTn id="118" dur="500"/>
                                        <p:tgtEl>
                                          <p:spTgt spid="167"/>
                                        </p:tgtEl>
                                      </p:cBhvr>
                                    </p:animEffect>
                                  </p:childTnLst>
                                </p:cTn>
                              </p:par>
                              <p:par>
                                <p:cTn id="119" presetID="10" presetClass="entr" presetSubtype="0" fill="hold" nodeType="withEffect">
                                  <p:stCondLst>
                                    <p:cond delay="0"/>
                                  </p:stCondLst>
                                  <p:childTnLst>
                                    <p:set>
                                      <p:cBhvr>
                                        <p:cTn id="120" dur="1" fill="hold">
                                          <p:stCondLst>
                                            <p:cond delay="0"/>
                                          </p:stCondLst>
                                        </p:cTn>
                                        <p:tgtEl>
                                          <p:spTgt spid="168"/>
                                        </p:tgtEl>
                                        <p:attrNameLst>
                                          <p:attrName>style.visibility</p:attrName>
                                        </p:attrNameLst>
                                      </p:cBhvr>
                                      <p:to>
                                        <p:strVal val="visible"/>
                                      </p:to>
                                    </p:set>
                                    <p:animEffect transition="in" filter="fade">
                                      <p:cBhvr>
                                        <p:cTn id="121" dur="500"/>
                                        <p:tgtEl>
                                          <p:spTgt spid="168"/>
                                        </p:tgtEl>
                                      </p:cBhvr>
                                    </p:animEffect>
                                  </p:childTnLst>
                                </p:cTn>
                              </p:par>
                              <p:par>
                                <p:cTn id="122" presetID="10" presetClass="entr" presetSubtype="0" fill="hold" grpId="0" nodeType="withEffect">
                                  <p:stCondLst>
                                    <p:cond delay="0"/>
                                  </p:stCondLst>
                                  <p:childTnLst>
                                    <p:set>
                                      <p:cBhvr>
                                        <p:cTn id="123" dur="1" fill="hold">
                                          <p:stCondLst>
                                            <p:cond delay="0"/>
                                          </p:stCondLst>
                                        </p:cTn>
                                        <p:tgtEl>
                                          <p:spTgt spid="169"/>
                                        </p:tgtEl>
                                        <p:attrNameLst>
                                          <p:attrName>style.visibility</p:attrName>
                                        </p:attrNameLst>
                                      </p:cBhvr>
                                      <p:to>
                                        <p:strVal val="visible"/>
                                      </p:to>
                                    </p:set>
                                    <p:animEffect transition="in" filter="fade">
                                      <p:cBhvr>
                                        <p:cTn id="124" dur="500"/>
                                        <p:tgtEl>
                                          <p:spTgt spid="169"/>
                                        </p:tgtEl>
                                      </p:cBhvr>
                                    </p:animEffect>
                                  </p:childTnLst>
                                </p:cTn>
                              </p:par>
                            </p:childTnLst>
                          </p:cTn>
                        </p:par>
                      </p:childTnLst>
                    </p:cTn>
                  </p:par>
                  <p:par>
                    <p:cTn id="125" fill="hold">
                      <p:stCondLst>
                        <p:cond delay="indefinite"/>
                      </p:stCondLst>
                      <p:childTnLst>
                        <p:par>
                          <p:cTn id="126" fill="hold">
                            <p:stCondLst>
                              <p:cond delay="0"/>
                            </p:stCondLst>
                            <p:childTnLst>
                              <p:par>
                                <p:cTn id="127" presetID="10" presetClass="entr" presetSubtype="0" fill="hold" nodeType="clickEffect">
                                  <p:stCondLst>
                                    <p:cond delay="0"/>
                                  </p:stCondLst>
                                  <p:childTnLst>
                                    <p:set>
                                      <p:cBhvr>
                                        <p:cTn id="128" dur="1" fill="hold">
                                          <p:stCondLst>
                                            <p:cond delay="0"/>
                                          </p:stCondLst>
                                        </p:cTn>
                                        <p:tgtEl>
                                          <p:spTgt spid="95"/>
                                        </p:tgtEl>
                                        <p:attrNameLst>
                                          <p:attrName>style.visibility</p:attrName>
                                        </p:attrNameLst>
                                      </p:cBhvr>
                                      <p:to>
                                        <p:strVal val="visible"/>
                                      </p:to>
                                    </p:set>
                                    <p:animEffect transition="in" filter="fade">
                                      <p:cBhvr>
                                        <p:cTn id="129" dur="500"/>
                                        <p:tgtEl>
                                          <p:spTgt spid="95"/>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97"/>
                                        </p:tgtEl>
                                        <p:attrNameLst>
                                          <p:attrName>style.visibility</p:attrName>
                                        </p:attrNameLst>
                                      </p:cBhvr>
                                      <p:to>
                                        <p:strVal val="visible"/>
                                      </p:to>
                                    </p:set>
                                    <p:animEffect transition="in" filter="fade">
                                      <p:cBhvr>
                                        <p:cTn id="132" dur="500"/>
                                        <p:tgtEl>
                                          <p:spTgt spid="97"/>
                                        </p:tgtEl>
                                      </p:cBhvr>
                                    </p:animEffect>
                                  </p:childTnLst>
                                </p:cTn>
                              </p:par>
                              <p:par>
                                <p:cTn id="133" presetID="10" presetClass="entr" presetSubtype="0" fill="hold" nodeType="withEffect">
                                  <p:stCondLst>
                                    <p:cond delay="0"/>
                                  </p:stCondLst>
                                  <p:childTnLst>
                                    <p:set>
                                      <p:cBhvr>
                                        <p:cTn id="134" dur="1" fill="hold">
                                          <p:stCondLst>
                                            <p:cond delay="0"/>
                                          </p:stCondLst>
                                        </p:cTn>
                                        <p:tgtEl>
                                          <p:spTgt spid="100"/>
                                        </p:tgtEl>
                                        <p:attrNameLst>
                                          <p:attrName>style.visibility</p:attrName>
                                        </p:attrNameLst>
                                      </p:cBhvr>
                                      <p:to>
                                        <p:strVal val="visible"/>
                                      </p:to>
                                    </p:set>
                                    <p:animEffect transition="in" filter="fade">
                                      <p:cBhvr>
                                        <p:cTn id="135" dur="500"/>
                                        <p:tgtEl>
                                          <p:spTgt spid="100"/>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101"/>
                                        </p:tgtEl>
                                        <p:attrNameLst>
                                          <p:attrName>style.visibility</p:attrName>
                                        </p:attrNameLst>
                                      </p:cBhvr>
                                      <p:to>
                                        <p:strVal val="visible"/>
                                      </p:to>
                                    </p:set>
                                    <p:animEffect transition="in" filter="fade">
                                      <p:cBhvr>
                                        <p:cTn id="138" dur="500"/>
                                        <p:tgtEl>
                                          <p:spTgt spid="101"/>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103"/>
                                        </p:tgtEl>
                                        <p:attrNameLst>
                                          <p:attrName>style.visibility</p:attrName>
                                        </p:attrNameLst>
                                      </p:cBhvr>
                                      <p:to>
                                        <p:strVal val="visible"/>
                                      </p:to>
                                    </p:set>
                                    <p:animEffect transition="in" filter="fade">
                                      <p:cBhvr>
                                        <p:cTn id="141" dur="500"/>
                                        <p:tgtEl>
                                          <p:spTgt spid="103"/>
                                        </p:tgtEl>
                                      </p:cBhvr>
                                    </p:animEffect>
                                  </p:childTnLst>
                                </p:cTn>
                              </p:par>
                              <p:par>
                                <p:cTn id="142" presetID="10" presetClass="entr" presetSubtype="0" fill="hold" nodeType="withEffect">
                                  <p:stCondLst>
                                    <p:cond delay="0"/>
                                  </p:stCondLst>
                                  <p:childTnLst>
                                    <p:set>
                                      <p:cBhvr>
                                        <p:cTn id="143" dur="1" fill="hold">
                                          <p:stCondLst>
                                            <p:cond delay="0"/>
                                          </p:stCondLst>
                                        </p:cTn>
                                        <p:tgtEl>
                                          <p:spTgt spid="106"/>
                                        </p:tgtEl>
                                        <p:attrNameLst>
                                          <p:attrName>style.visibility</p:attrName>
                                        </p:attrNameLst>
                                      </p:cBhvr>
                                      <p:to>
                                        <p:strVal val="visible"/>
                                      </p:to>
                                    </p:set>
                                    <p:animEffect transition="in" filter="fade">
                                      <p:cBhvr>
                                        <p:cTn id="144" dur="500"/>
                                        <p:tgtEl>
                                          <p:spTgt spid="106"/>
                                        </p:tgtEl>
                                      </p:cBhvr>
                                    </p:animEffect>
                                  </p:childTnLst>
                                </p:cTn>
                              </p:par>
                              <p:par>
                                <p:cTn id="145" presetID="10" presetClass="entr" presetSubtype="0" fill="hold" grpId="0" nodeType="withEffect">
                                  <p:stCondLst>
                                    <p:cond delay="0"/>
                                  </p:stCondLst>
                                  <p:childTnLst>
                                    <p:set>
                                      <p:cBhvr>
                                        <p:cTn id="146" dur="1" fill="hold">
                                          <p:stCondLst>
                                            <p:cond delay="0"/>
                                          </p:stCondLst>
                                        </p:cTn>
                                        <p:tgtEl>
                                          <p:spTgt spid="244"/>
                                        </p:tgtEl>
                                        <p:attrNameLst>
                                          <p:attrName>style.visibility</p:attrName>
                                        </p:attrNameLst>
                                      </p:cBhvr>
                                      <p:to>
                                        <p:strVal val="visible"/>
                                      </p:to>
                                    </p:set>
                                    <p:animEffect transition="in" filter="fade">
                                      <p:cBhvr>
                                        <p:cTn id="147" dur="500"/>
                                        <p:tgtEl>
                                          <p:spTgt spid="244"/>
                                        </p:tgtEl>
                                      </p:cBhvr>
                                    </p:animEffect>
                                  </p:childTnLst>
                                </p:cTn>
                              </p:par>
                              <p:par>
                                <p:cTn id="148" presetID="10" presetClass="entr" presetSubtype="0" fill="hold" grpId="0" nodeType="withEffect">
                                  <p:stCondLst>
                                    <p:cond delay="0"/>
                                  </p:stCondLst>
                                  <p:childTnLst>
                                    <p:set>
                                      <p:cBhvr>
                                        <p:cTn id="149" dur="1" fill="hold">
                                          <p:stCondLst>
                                            <p:cond delay="0"/>
                                          </p:stCondLst>
                                        </p:cTn>
                                        <p:tgtEl>
                                          <p:spTgt spid="4"/>
                                        </p:tgtEl>
                                        <p:attrNameLst>
                                          <p:attrName>style.visibility</p:attrName>
                                        </p:attrNameLst>
                                      </p:cBhvr>
                                      <p:to>
                                        <p:strVal val="visible"/>
                                      </p:to>
                                    </p:set>
                                    <p:animEffect transition="in" filter="fade">
                                      <p:cBhvr>
                                        <p:cTn id="150" dur="500"/>
                                        <p:tgtEl>
                                          <p:spTgt spid="4"/>
                                        </p:tgtEl>
                                      </p:cBhvr>
                                    </p:animEffect>
                                  </p:childTnLst>
                                </p:cTn>
                              </p:par>
                              <p:par>
                                <p:cTn id="151" presetID="10" presetClass="entr" presetSubtype="0" fill="hold" nodeType="withEffect">
                                  <p:stCondLst>
                                    <p:cond delay="0"/>
                                  </p:stCondLst>
                                  <p:childTnLst>
                                    <p:set>
                                      <p:cBhvr>
                                        <p:cTn id="152" dur="1" fill="hold">
                                          <p:stCondLst>
                                            <p:cond delay="0"/>
                                          </p:stCondLst>
                                        </p:cTn>
                                        <p:tgtEl>
                                          <p:spTgt spid="242"/>
                                        </p:tgtEl>
                                        <p:attrNameLst>
                                          <p:attrName>style.visibility</p:attrName>
                                        </p:attrNameLst>
                                      </p:cBhvr>
                                      <p:to>
                                        <p:strVal val="visible"/>
                                      </p:to>
                                    </p:set>
                                    <p:animEffect transition="in" filter="fade">
                                      <p:cBhvr>
                                        <p:cTn id="153" dur="500"/>
                                        <p:tgtEl>
                                          <p:spTgt spid="242"/>
                                        </p:tgtEl>
                                      </p:cBhvr>
                                    </p:animEffect>
                                  </p:childTnLst>
                                </p:cTn>
                              </p:par>
                              <p:par>
                                <p:cTn id="154" presetID="10" presetClass="entr" presetSubtype="0" fill="hold" grpId="0" nodeType="withEffect">
                                  <p:stCondLst>
                                    <p:cond delay="0"/>
                                  </p:stCondLst>
                                  <p:childTnLst>
                                    <p:set>
                                      <p:cBhvr>
                                        <p:cTn id="155" dur="1" fill="hold">
                                          <p:stCondLst>
                                            <p:cond delay="0"/>
                                          </p:stCondLst>
                                        </p:cTn>
                                        <p:tgtEl>
                                          <p:spTgt spid="243"/>
                                        </p:tgtEl>
                                        <p:attrNameLst>
                                          <p:attrName>style.visibility</p:attrName>
                                        </p:attrNameLst>
                                      </p:cBhvr>
                                      <p:to>
                                        <p:strVal val="visible"/>
                                      </p:to>
                                    </p:set>
                                    <p:animEffect transition="in" filter="fade">
                                      <p:cBhvr>
                                        <p:cTn id="156" dur="500"/>
                                        <p:tgtEl>
                                          <p:spTgt spid="2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P spid="117" grpId="0"/>
      <p:bldP spid="119" grpId="0"/>
      <p:bldP spid="128" grpId="0" animBg="1"/>
      <p:bldP spid="133" grpId="0" animBg="1"/>
      <p:bldP spid="136" grpId="0" animBg="1"/>
      <p:bldP spid="57" grpId="0"/>
      <p:bldP spid="173" grpId="0"/>
      <p:bldP spid="174" grpId="0"/>
      <p:bldP spid="175" grpId="0"/>
      <p:bldP spid="177" grpId="0" animBg="1"/>
      <p:bldP spid="178" grpId="0" animBg="1"/>
      <p:bldP spid="211" grpId="0" animBg="1"/>
      <p:bldP spid="97" grpId="0"/>
      <p:bldP spid="101" grpId="0" animBg="1"/>
      <p:bldP spid="103" grpId="0"/>
      <p:bldP spid="244" grpId="0" animBg="1"/>
      <p:bldP spid="4" grpId="0"/>
      <p:bldP spid="163" grpId="0"/>
      <p:bldP spid="169" grpId="0"/>
      <p:bldP spid="2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Forma a L 93"/>
          <p:cNvSpPr/>
          <p:nvPr/>
        </p:nvSpPr>
        <p:spPr>
          <a:xfrm rot="5400000">
            <a:off x="10643414" y="4890770"/>
            <a:ext cx="689610" cy="519787"/>
          </a:xfrm>
          <a:prstGeom prst="corner">
            <a:avLst>
              <a:gd name="adj1" fmla="val 19263"/>
              <a:gd name="adj2" fmla="val 18145"/>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1" name="Gruppo 90"/>
          <p:cNvGrpSpPr/>
          <p:nvPr/>
        </p:nvGrpSpPr>
        <p:grpSpPr>
          <a:xfrm>
            <a:off x="11022845" y="4699762"/>
            <a:ext cx="322308" cy="300990"/>
            <a:chOff x="5180833" y="4861042"/>
            <a:chExt cx="322308" cy="300990"/>
          </a:xfrm>
        </p:grpSpPr>
        <p:sp>
          <p:nvSpPr>
            <p:cNvPr id="92" name="Ovale 91"/>
            <p:cNvSpPr/>
            <p:nvPr/>
          </p:nvSpPr>
          <p:spPr>
            <a:xfrm>
              <a:off x="5180833" y="4861042"/>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Figura a mano libera 92"/>
            <p:cNvSpPr/>
            <p:nvPr/>
          </p:nvSpPr>
          <p:spPr>
            <a:xfrm>
              <a:off x="5242477" y="4955961"/>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 name="Rectangle 12"/>
          <p:cNvSpPr>
            <a:spLocks noChangeArrowheads="1"/>
          </p:cNvSpPr>
          <p:nvPr/>
        </p:nvSpPr>
        <p:spPr bwMode="auto">
          <a:xfrm>
            <a:off x="0" y="19289"/>
            <a:ext cx="12191999" cy="428625"/>
          </a:xfrm>
          <a:prstGeom prst="rect">
            <a:avLst/>
          </a:prstGeom>
          <a:noFill/>
          <a:ln w="9525">
            <a:noFill/>
            <a:miter lim="800000"/>
            <a:headEnd/>
            <a:tailEnd/>
          </a:ln>
          <a:effectLst/>
        </p:spPr>
        <p:txBody>
          <a:bodyPr anchor="ctr"/>
          <a:lstStyle/>
          <a:p>
            <a:pPr algn="ctr"/>
            <a:r>
              <a:rPr lang="en-US" altLang="en-US" sz="3600" b="1" cap="all" dirty="0"/>
              <a:t>ACCELERATION WITH HIGH </a:t>
            </a:r>
            <a:r>
              <a:rPr lang="en-US" altLang="en-US" sz="3600" b="1" cap="all" dirty="0" err="1"/>
              <a:t>rf</a:t>
            </a:r>
            <a:r>
              <a:rPr lang="en-US" altLang="en-US" sz="3600" b="1" cap="all" dirty="0"/>
              <a:t> FREQUENCIES: RF CAVITIES</a:t>
            </a:r>
          </a:p>
        </p:txBody>
      </p:sp>
      <p:sp>
        <p:nvSpPr>
          <p:cNvPr id="3" name="CasellaDiTesto 2"/>
          <p:cNvSpPr txBox="1"/>
          <p:nvPr/>
        </p:nvSpPr>
        <p:spPr>
          <a:xfrm>
            <a:off x="48000" y="536377"/>
            <a:ext cx="6413102" cy="338554"/>
          </a:xfrm>
          <a:prstGeom prst="rect">
            <a:avLst/>
          </a:prstGeom>
          <a:noFill/>
        </p:spPr>
        <p:txBody>
          <a:bodyPr wrap="none" rtlCol="0">
            <a:spAutoFit/>
          </a:bodyPr>
          <a:lstStyle/>
          <a:p>
            <a:r>
              <a:rPr lang="en-US" sz="1600" dirty="0"/>
              <a:t>There are two important </a:t>
            </a:r>
            <a:r>
              <a:rPr lang="en-US" sz="1600" b="1" dirty="0"/>
              <a:t>consequences</a:t>
            </a:r>
            <a:r>
              <a:rPr lang="en-US" sz="1600" dirty="0"/>
              <a:t> of the previous obtained formulae:</a:t>
            </a:r>
          </a:p>
        </p:txBody>
      </p:sp>
      <p:sp>
        <p:nvSpPr>
          <p:cNvPr id="4" name="CasellaDiTesto 3"/>
          <p:cNvSpPr txBox="1"/>
          <p:nvPr/>
        </p:nvSpPr>
        <p:spPr>
          <a:xfrm>
            <a:off x="2648308" y="1138764"/>
            <a:ext cx="9384840" cy="584775"/>
          </a:xfrm>
          <a:prstGeom prst="rect">
            <a:avLst/>
          </a:prstGeom>
          <a:noFill/>
        </p:spPr>
        <p:txBody>
          <a:bodyPr wrap="square" rtlCol="0">
            <a:spAutoFit/>
          </a:bodyPr>
          <a:lstStyle/>
          <a:p>
            <a:pPr algn="just"/>
            <a:r>
              <a:rPr lang="en-US" sz="1600" dirty="0"/>
              <a:t>The condition </a:t>
            </a:r>
            <a:r>
              <a:rPr lang="en-US" sz="1600" b="1" dirty="0"/>
              <a:t>L</a:t>
            </a:r>
            <a:r>
              <a:rPr lang="en-US" sz="1600" b="1" baseline="-25000" dirty="0"/>
              <a:t>n</a:t>
            </a:r>
            <a:r>
              <a:rPr lang="en-US" sz="1600" b="1" dirty="0"/>
              <a:t>&lt;&lt;</a:t>
            </a:r>
            <a:r>
              <a:rPr lang="en-US" sz="1600" b="1" dirty="0">
                <a:sym typeface="Symbol" pitchFamily="18" charset="2"/>
              </a:rPr>
              <a:t></a:t>
            </a:r>
            <a:r>
              <a:rPr lang="en-US" sz="1600" b="1" baseline="-25000" dirty="0"/>
              <a:t>RF</a:t>
            </a:r>
            <a:r>
              <a:rPr lang="en-US" sz="1600" b="1" dirty="0"/>
              <a:t> </a:t>
            </a:r>
            <a:r>
              <a:rPr lang="en-US" sz="1600" dirty="0"/>
              <a:t>(necessary to model the tube as an </a:t>
            </a:r>
            <a:r>
              <a:rPr lang="en-US" sz="1600" b="1" dirty="0"/>
              <a:t>equipotential region</a:t>
            </a:r>
            <a:r>
              <a:rPr lang="en-US" sz="1600" dirty="0"/>
              <a:t>) requires </a:t>
            </a:r>
            <a:r>
              <a:rPr lang="en-US" sz="1600" dirty="0">
                <a:sym typeface="Symbol" pitchFamily="18" charset="2"/>
              </a:rPr>
              <a:t></a:t>
            </a:r>
            <a:r>
              <a:rPr lang="en-US" sz="1600" dirty="0"/>
              <a:t>&lt;&lt;1. </a:t>
            </a:r>
            <a:r>
              <a:rPr lang="en-US" sz="1600" dirty="0">
                <a:sym typeface="Symbol"/>
              </a:rPr>
              <a:t></a:t>
            </a:r>
            <a:r>
              <a:rPr lang="en-US" sz="1600" dirty="0"/>
              <a:t>The </a:t>
            </a:r>
            <a:r>
              <a:rPr lang="en-US" sz="1600" dirty="0" err="1"/>
              <a:t>Wideröe</a:t>
            </a:r>
            <a:r>
              <a:rPr lang="en-US" sz="1600" dirty="0"/>
              <a:t> technique can </a:t>
            </a:r>
            <a:r>
              <a:rPr lang="en-US" sz="1600" b="1" dirty="0"/>
              <a:t>not be applied to relativistic particles</a:t>
            </a:r>
            <a:r>
              <a:rPr lang="en-US" sz="1600" dirty="0"/>
              <a:t>. </a:t>
            </a:r>
          </a:p>
        </p:txBody>
      </p:sp>
      <p:graphicFrame>
        <p:nvGraphicFramePr>
          <p:cNvPr id="5" name="Oggetto 4"/>
          <p:cNvGraphicFramePr>
            <a:graphicFrameLocks noChangeAspect="1"/>
          </p:cNvGraphicFramePr>
          <p:nvPr>
            <p:extLst>
              <p:ext uri="{D42A27DB-BD31-4B8C-83A1-F6EECF244321}">
                <p14:modId xmlns:p14="http://schemas.microsoft.com/office/powerpoint/2010/main" val="3376729698"/>
              </p:ext>
            </p:extLst>
          </p:nvPr>
        </p:nvGraphicFramePr>
        <p:xfrm>
          <a:off x="381375" y="1155700"/>
          <a:ext cx="1276350" cy="596900"/>
        </p:xfrm>
        <a:graphic>
          <a:graphicData uri="http://schemas.openxmlformats.org/presentationml/2006/ole">
            <mc:AlternateContent xmlns:mc="http://schemas.openxmlformats.org/markup-compatibility/2006">
              <mc:Choice xmlns:v="urn:schemas-microsoft-com:vml" Requires="v">
                <p:oleObj name="Equazione" r:id="rId2" imgW="825480" imgH="393480" progId="Equation.3">
                  <p:embed/>
                </p:oleObj>
              </mc:Choice>
              <mc:Fallback>
                <p:oleObj name="Equazione" r:id="rId2" imgW="825480" imgH="393480" progId="Equation.3">
                  <p:embed/>
                  <p:pic>
                    <p:nvPicPr>
                      <p:cNvPr id="0" name="Oggetto 99"/>
                      <p:cNvPicPr>
                        <a:picLocks noChangeAspect="1" noChangeArrowheads="1"/>
                      </p:cNvPicPr>
                      <p:nvPr/>
                    </p:nvPicPr>
                    <p:blipFill>
                      <a:blip r:embed="rId3"/>
                      <a:srcRect/>
                      <a:stretch>
                        <a:fillRect/>
                      </a:stretch>
                    </p:blipFill>
                    <p:spPr bwMode="auto">
                      <a:xfrm>
                        <a:off x="381375" y="1155700"/>
                        <a:ext cx="1276350" cy="596900"/>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Freccia a destra 5"/>
          <p:cNvSpPr/>
          <p:nvPr/>
        </p:nvSpPr>
        <p:spPr>
          <a:xfrm>
            <a:off x="1940808" y="1235789"/>
            <a:ext cx="356616" cy="4023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ggetto 6"/>
          <p:cNvGraphicFramePr>
            <a:graphicFrameLocks noChangeAspect="1"/>
          </p:cNvGraphicFramePr>
          <p:nvPr>
            <p:extLst>
              <p:ext uri="{D42A27DB-BD31-4B8C-83A1-F6EECF244321}">
                <p14:modId xmlns:p14="http://schemas.microsoft.com/office/powerpoint/2010/main" val="1953028439"/>
              </p:ext>
            </p:extLst>
          </p:nvPr>
        </p:nvGraphicFramePr>
        <p:xfrm>
          <a:off x="163889" y="2179639"/>
          <a:ext cx="2770187" cy="655637"/>
        </p:xfrm>
        <a:graphic>
          <a:graphicData uri="http://schemas.openxmlformats.org/presentationml/2006/ole">
            <mc:AlternateContent xmlns:mc="http://schemas.openxmlformats.org/markup-compatibility/2006">
              <mc:Choice xmlns:v="urn:schemas-microsoft-com:vml" Requires="v">
                <p:oleObj name="Equazione" r:id="rId4" imgW="1790640" imgH="431640" progId="Equation.3">
                  <p:embed/>
                </p:oleObj>
              </mc:Choice>
              <mc:Fallback>
                <p:oleObj name="Equazione" r:id="rId4" imgW="1790640" imgH="431640" progId="Equation.3">
                  <p:embed/>
                  <p:pic>
                    <p:nvPicPr>
                      <p:cNvPr id="0" name="Oggetto 105"/>
                      <p:cNvPicPr>
                        <a:picLocks noChangeAspect="1" noChangeArrowheads="1"/>
                      </p:cNvPicPr>
                      <p:nvPr/>
                    </p:nvPicPr>
                    <p:blipFill>
                      <a:blip r:embed="rId5"/>
                      <a:srcRect/>
                      <a:stretch>
                        <a:fillRect/>
                      </a:stretch>
                    </p:blipFill>
                    <p:spPr bwMode="auto">
                      <a:xfrm>
                        <a:off x="163889" y="2179639"/>
                        <a:ext cx="2770187" cy="655637"/>
                      </a:xfrm>
                      <a:prstGeom prst="rect">
                        <a:avLst/>
                      </a:prstGeom>
                      <a:noFill/>
                      <a:ln w="38100">
                        <a:solidFill>
                          <a:srgbClr val="FF0000"/>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Freccia a destra 7"/>
          <p:cNvSpPr/>
          <p:nvPr/>
        </p:nvSpPr>
        <p:spPr>
          <a:xfrm>
            <a:off x="3039214" y="2291746"/>
            <a:ext cx="356616" cy="40233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asellaDiTesto 9"/>
          <p:cNvSpPr txBox="1"/>
          <p:nvPr/>
        </p:nvSpPr>
        <p:spPr>
          <a:xfrm>
            <a:off x="3500968" y="2109955"/>
            <a:ext cx="8532180" cy="830997"/>
          </a:xfrm>
          <a:prstGeom prst="rect">
            <a:avLst/>
          </a:prstGeom>
          <a:noFill/>
        </p:spPr>
        <p:txBody>
          <a:bodyPr wrap="square" rtlCol="0">
            <a:spAutoFit/>
          </a:bodyPr>
          <a:lstStyle/>
          <a:p>
            <a:pPr algn="just"/>
            <a:r>
              <a:rPr lang="en-US" sz="1600" dirty="0"/>
              <a:t>Moreover </a:t>
            </a:r>
            <a:r>
              <a:rPr lang="en-GB" sz="1600" dirty="0">
                <a:solidFill>
                  <a:srgbClr val="000000"/>
                </a:solidFill>
              </a:rPr>
              <a:t>when particles get high velocities the drift spaces get longer and one looses on the efficiency. </a:t>
            </a:r>
            <a:r>
              <a:rPr lang="en-US" sz="1600" dirty="0"/>
              <a:t>The </a:t>
            </a:r>
            <a:r>
              <a:rPr lang="en-US" sz="1600" b="1" dirty="0"/>
              <a:t>average accelerating gradient (</a:t>
            </a:r>
            <a:r>
              <a:rPr lang="en-US" sz="1600" b="1" dirty="0" err="1"/>
              <a:t>E</a:t>
            </a:r>
            <a:r>
              <a:rPr lang="en-US" sz="1600" b="1" baseline="-25000" dirty="0" err="1"/>
              <a:t>acc</a:t>
            </a:r>
            <a:r>
              <a:rPr lang="en-US" sz="1600" b="1" baseline="-25000" dirty="0"/>
              <a:t> </a:t>
            </a:r>
            <a:r>
              <a:rPr lang="en-US" sz="1600" b="1" dirty="0"/>
              <a:t>[V/m]) increase pushes towards small </a:t>
            </a:r>
            <a:r>
              <a:rPr lang="en-US" sz="1600" b="1" dirty="0">
                <a:sym typeface="Symbol" pitchFamily="18" charset="2"/>
              </a:rPr>
              <a:t></a:t>
            </a:r>
            <a:r>
              <a:rPr lang="en-US" sz="1600" b="1" baseline="-25000" dirty="0"/>
              <a:t>RF</a:t>
            </a:r>
            <a:r>
              <a:rPr lang="en-US" sz="1600" b="1" dirty="0"/>
              <a:t> </a:t>
            </a:r>
            <a:r>
              <a:rPr lang="en-US" sz="1600" dirty="0"/>
              <a:t>(high frequencies). </a:t>
            </a:r>
          </a:p>
        </p:txBody>
      </p:sp>
      <p:sp>
        <p:nvSpPr>
          <p:cNvPr id="12" name="CasellaDiTesto 11"/>
          <p:cNvSpPr txBox="1"/>
          <p:nvPr/>
        </p:nvSpPr>
        <p:spPr>
          <a:xfrm>
            <a:off x="48000" y="3609545"/>
            <a:ext cx="6153280" cy="2800767"/>
          </a:xfrm>
          <a:prstGeom prst="rect">
            <a:avLst/>
          </a:prstGeom>
          <a:noFill/>
        </p:spPr>
        <p:txBody>
          <a:bodyPr wrap="square" rtlCol="0">
            <a:spAutoFit/>
          </a:bodyPr>
          <a:lstStyle/>
          <a:p>
            <a:pPr algn="just"/>
            <a:r>
              <a:rPr lang="en-US" sz="1600" dirty="0"/>
              <a:t>High frequency, high power </a:t>
            </a:r>
            <a:r>
              <a:rPr lang="en-US" sz="1600" b="1" dirty="0"/>
              <a:t>sources</a:t>
            </a:r>
            <a:r>
              <a:rPr lang="en-US" sz="1600" dirty="0"/>
              <a:t> became available after the </a:t>
            </a:r>
            <a:r>
              <a:rPr lang="en-US" sz="1600" b="1" dirty="0"/>
              <a:t>2</a:t>
            </a:r>
            <a:r>
              <a:rPr lang="en-US" sz="1600" b="1" baseline="30000" dirty="0"/>
              <a:t>nd</a:t>
            </a:r>
            <a:r>
              <a:rPr lang="en-US" sz="1600" b="1" dirty="0"/>
              <a:t> world war</a:t>
            </a:r>
            <a:r>
              <a:rPr lang="en-US" sz="1600" dirty="0"/>
              <a:t> pushed by </a:t>
            </a:r>
            <a:r>
              <a:rPr lang="en-US" sz="1600" b="1" dirty="0"/>
              <a:t>military</a:t>
            </a:r>
            <a:r>
              <a:rPr lang="en-US" sz="1600" dirty="0"/>
              <a:t> technology needs (such as </a:t>
            </a:r>
            <a:r>
              <a:rPr lang="en-US" sz="1600" b="1" dirty="0"/>
              <a:t>radar</a:t>
            </a:r>
            <a:r>
              <a:rPr lang="en-US" sz="1600" dirty="0"/>
              <a:t>). Moreover, the concept of equipotential DT can not be applied at small </a:t>
            </a:r>
            <a:r>
              <a:rPr lang="en-US" sz="1600" dirty="0">
                <a:sym typeface="Symbol" pitchFamily="18" charset="2"/>
              </a:rPr>
              <a:t></a:t>
            </a:r>
            <a:r>
              <a:rPr lang="en-US" sz="1600" baseline="-25000" dirty="0"/>
              <a:t>RF</a:t>
            </a:r>
            <a:r>
              <a:rPr lang="en-US" sz="1600" dirty="0"/>
              <a:t> and </a:t>
            </a:r>
            <a:r>
              <a:rPr lang="en-GB" sz="1600" dirty="0">
                <a:solidFill>
                  <a:srgbClr val="000000"/>
                </a:solidFill>
              </a:rPr>
              <a:t>the </a:t>
            </a:r>
            <a:r>
              <a:rPr lang="en-GB" sz="1600" b="1" dirty="0"/>
              <a:t>power lost by radiation is proportional to the RF frequency. </a:t>
            </a:r>
          </a:p>
          <a:p>
            <a:pPr algn="just"/>
            <a:endParaRPr lang="en-GB" sz="1600" b="1" dirty="0"/>
          </a:p>
          <a:p>
            <a:pPr algn="just"/>
            <a:endParaRPr lang="en-GB" sz="1600" b="1" dirty="0"/>
          </a:p>
          <a:p>
            <a:pPr algn="just"/>
            <a:endParaRPr lang="en-GB" sz="1600" b="1" dirty="0"/>
          </a:p>
          <a:p>
            <a:pPr algn="just"/>
            <a:endParaRPr lang="en-GB" sz="1600" b="1" dirty="0"/>
          </a:p>
          <a:p>
            <a:pPr algn="just"/>
            <a:endParaRPr lang="en-GB" sz="1600" b="1" dirty="0"/>
          </a:p>
          <a:p>
            <a:pPr algn="just"/>
            <a:r>
              <a:rPr lang="en-GB" sz="1600" b="1" dirty="0"/>
              <a:t>As a consequence </a:t>
            </a:r>
            <a:r>
              <a:rPr lang="en-US" sz="1600" dirty="0"/>
              <a:t>we must consider </a:t>
            </a:r>
            <a:r>
              <a:rPr lang="en-US" sz="1600" b="1" dirty="0"/>
              <a:t>accelerating structures different from drift tubes</a:t>
            </a:r>
            <a:r>
              <a:rPr lang="en-US" sz="1600" dirty="0"/>
              <a:t>. </a:t>
            </a:r>
          </a:p>
        </p:txBody>
      </p:sp>
      <p:sp>
        <p:nvSpPr>
          <p:cNvPr id="13" name="Parentesi graffa chiusa 12"/>
          <p:cNvSpPr/>
          <p:nvPr/>
        </p:nvSpPr>
        <p:spPr>
          <a:xfrm rot="5400000">
            <a:off x="2853736" y="223886"/>
            <a:ext cx="541808" cy="6018162"/>
          </a:xfrm>
          <a:prstGeom prst="righ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ttangolo 14"/>
          <p:cNvSpPr/>
          <p:nvPr/>
        </p:nvSpPr>
        <p:spPr>
          <a:xfrm>
            <a:off x="7557231" y="3177164"/>
            <a:ext cx="4409448" cy="830997"/>
          </a:xfrm>
          <a:prstGeom prst="rect">
            <a:avLst/>
          </a:prstGeom>
        </p:spPr>
        <p:txBody>
          <a:bodyPr wrap="square">
            <a:spAutoFit/>
          </a:bodyPr>
          <a:lstStyle/>
          <a:p>
            <a:pPr algn="just"/>
            <a:r>
              <a:rPr lang="en-GB" sz="1600" dirty="0">
                <a:solidFill>
                  <a:srgbClr val="000000"/>
                </a:solidFill>
                <a:sym typeface="Symbol"/>
              </a:rPr>
              <a:t></a:t>
            </a:r>
            <a:r>
              <a:rPr lang="en-GB" sz="1600" dirty="0">
                <a:solidFill>
                  <a:srgbClr val="000000"/>
                </a:solidFill>
              </a:rPr>
              <a:t>The solution consists of </a:t>
            </a:r>
            <a:r>
              <a:rPr lang="en-GB" sz="1600" b="1" dirty="0"/>
              <a:t>enclosing the system in a cavity</a:t>
            </a:r>
            <a:r>
              <a:rPr lang="en-GB" sz="1600" dirty="0">
                <a:solidFill>
                  <a:srgbClr val="FF0000"/>
                </a:solidFill>
              </a:rPr>
              <a:t> </a:t>
            </a:r>
            <a:r>
              <a:rPr lang="en-GB" sz="1600" dirty="0">
                <a:solidFill>
                  <a:srgbClr val="000000"/>
                </a:solidFill>
              </a:rPr>
              <a:t>which resonant frequency matches the RF generator frequency.</a:t>
            </a:r>
          </a:p>
        </p:txBody>
      </p:sp>
      <p:sp>
        <p:nvSpPr>
          <p:cNvPr id="16" name="Rettangolo 15"/>
          <p:cNvSpPr/>
          <p:nvPr/>
        </p:nvSpPr>
        <p:spPr>
          <a:xfrm>
            <a:off x="7557231" y="4143981"/>
            <a:ext cx="4453128" cy="584775"/>
          </a:xfrm>
          <a:prstGeom prst="rect">
            <a:avLst/>
          </a:prstGeom>
        </p:spPr>
        <p:txBody>
          <a:bodyPr wrap="square">
            <a:spAutoFit/>
          </a:bodyPr>
          <a:lstStyle/>
          <a:p>
            <a:pPr algn="just"/>
            <a:r>
              <a:rPr lang="en-GB" sz="1600" dirty="0">
                <a:sym typeface="Symbol"/>
              </a:rPr>
              <a:t></a:t>
            </a:r>
            <a:r>
              <a:rPr lang="en-GB" sz="1600" dirty="0"/>
              <a:t>Each cavity can be independently powered from the RF generator</a:t>
            </a:r>
            <a:endParaRPr lang="en-US" sz="1600" dirty="0"/>
          </a:p>
        </p:txBody>
      </p:sp>
      <p:sp>
        <p:nvSpPr>
          <p:cNvPr id="61" name="Memoria ad accesso diretto 60"/>
          <p:cNvSpPr/>
          <p:nvPr/>
        </p:nvSpPr>
        <p:spPr>
          <a:xfrm>
            <a:off x="7466212" y="5763400"/>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Memoria ad accesso diretto 61"/>
          <p:cNvSpPr/>
          <p:nvPr/>
        </p:nvSpPr>
        <p:spPr>
          <a:xfrm>
            <a:off x="8630537" y="5763400"/>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uppo 64"/>
          <p:cNvGrpSpPr/>
          <p:nvPr/>
        </p:nvGrpSpPr>
        <p:grpSpPr>
          <a:xfrm>
            <a:off x="8216789" y="4755338"/>
            <a:ext cx="322308" cy="300990"/>
            <a:chOff x="5180833" y="4861042"/>
            <a:chExt cx="322308" cy="300990"/>
          </a:xfrm>
        </p:grpSpPr>
        <p:sp>
          <p:nvSpPr>
            <p:cNvPr id="63" name="Ovale 62"/>
            <p:cNvSpPr/>
            <p:nvPr/>
          </p:nvSpPr>
          <p:spPr>
            <a:xfrm>
              <a:off x="5180833" y="4861042"/>
              <a:ext cx="322308" cy="300990"/>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Figura a mano libera 63"/>
            <p:cNvSpPr/>
            <p:nvPr/>
          </p:nvSpPr>
          <p:spPr>
            <a:xfrm>
              <a:off x="5242477" y="4955961"/>
              <a:ext cx="193762" cy="116975"/>
            </a:xfrm>
            <a:custGeom>
              <a:avLst/>
              <a:gdLst>
                <a:gd name="connsiteX0" fmla="*/ 0 w 152400"/>
                <a:gd name="connsiteY0" fmla="*/ 125730 h 125730"/>
                <a:gd name="connsiteX1" fmla="*/ 57150 w 152400"/>
                <a:gd name="connsiteY1" fmla="*/ 3810 h 125730"/>
                <a:gd name="connsiteX2" fmla="*/ 118110 w 152400"/>
                <a:gd name="connsiteY2" fmla="*/ 118110 h 125730"/>
                <a:gd name="connsiteX3" fmla="*/ 152400 w 152400"/>
                <a:gd name="connsiteY3" fmla="*/ 0 h 125730"/>
                <a:gd name="connsiteX0" fmla="*/ 0 w 152400"/>
                <a:gd name="connsiteY0" fmla="*/ 125730 h 125730"/>
                <a:gd name="connsiteX1" fmla="*/ 57150 w 152400"/>
                <a:gd name="connsiteY1" fmla="*/ 3810 h 125730"/>
                <a:gd name="connsiteX2" fmla="*/ 102681 w 152400"/>
                <a:gd name="connsiteY2" fmla="*/ 118110 h 125730"/>
                <a:gd name="connsiteX3" fmla="*/ 152400 w 152400"/>
                <a:gd name="connsiteY3" fmla="*/ 0 h 125730"/>
                <a:gd name="connsiteX0" fmla="*/ 0 w 142114"/>
                <a:gd name="connsiteY0" fmla="*/ 76200 h 118112"/>
                <a:gd name="connsiteX1" fmla="*/ 46864 w 142114"/>
                <a:gd name="connsiteY1" fmla="*/ 3810 h 118112"/>
                <a:gd name="connsiteX2" fmla="*/ 92395 w 142114"/>
                <a:gd name="connsiteY2" fmla="*/ 118110 h 118112"/>
                <a:gd name="connsiteX3" fmla="*/ 142114 w 142114"/>
                <a:gd name="connsiteY3" fmla="*/ 0 h 118112"/>
                <a:gd name="connsiteX0" fmla="*/ 0 w 139542"/>
                <a:gd name="connsiteY0" fmla="*/ 73761 h 116975"/>
                <a:gd name="connsiteX1" fmla="*/ 46864 w 139542"/>
                <a:gd name="connsiteY1" fmla="*/ 1371 h 116975"/>
                <a:gd name="connsiteX2" fmla="*/ 92395 w 139542"/>
                <a:gd name="connsiteY2" fmla="*/ 115671 h 116975"/>
                <a:gd name="connsiteX3" fmla="*/ 139542 w 139542"/>
                <a:gd name="connsiteY3" fmla="*/ 43281 h 116975"/>
              </a:gdLst>
              <a:ahLst/>
              <a:cxnLst>
                <a:cxn ang="0">
                  <a:pos x="connsiteX0" y="connsiteY0"/>
                </a:cxn>
                <a:cxn ang="0">
                  <a:pos x="connsiteX1" y="connsiteY1"/>
                </a:cxn>
                <a:cxn ang="0">
                  <a:pos x="connsiteX2" y="connsiteY2"/>
                </a:cxn>
                <a:cxn ang="0">
                  <a:pos x="connsiteX3" y="connsiteY3"/>
                </a:cxn>
              </a:cxnLst>
              <a:rect l="l" t="t" r="r" b="b"/>
              <a:pathLst>
                <a:path w="139542" h="116975">
                  <a:moveTo>
                    <a:pt x="0" y="73761"/>
                  </a:moveTo>
                  <a:cubicBezTo>
                    <a:pt x="18732" y="13436"/>
                    <a:pt x="31465" y="-5614"/>
                    <a:pt x="46864" y="1371"/>
                  </a:cubicBezTo>
                  <a:cubicBezTo>
                    <a:pt x="62263" y="8356"/>
                    <a:pt x="76949" y="108686"/>
                    <a:pt x="92395" y="115671"/>
                  </a:cubicBezTo>
                  <a:cubicBezTo>
                    <a:pt x="107841" y="122656"/>
                    <a:pt x="130334" y="102018"/>
                    <a:pt x="139542" y="4328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cxnSp>
        <p:nvCxnSpPr>
          <p:cNvPr id="69" name="Connettore 1 68"/>
          <p:cNvCxnSpPr>
            <a:endCxn id="61" idx="0"/>
          </p:cNvCxnSpPr>
          <p:nvPr/>
        </p:nvCxnSpPr>
        <p:spPr>
          <a:xfrm>
            <a:off x="7797940" y="4908744"/>
            <a:ext cx="0" cy="8546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Connettore 1 71"/>
          <p:cNvCxnSpPr>
            <a:stCxn id="62" idx="0"/>
          </p:cNvCxnSpPr>
          <p:nvPr/>
        </p:nvCxnSpPr>
        <p:spPr>
          <a:xfrm flipV="1">
            <a:off x="8962265" y="4905834"/>
            <a:ext cx="0" cy="85756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Connettore 1 73"/>
          <p:cNvCxnSpPr>
            <a:endCxn id="63" idx="6"/>
          </p:cNvCxnSpPr>
          <p:nvPr/>
        </p:nvCxnSpPr>
        <p:spPr>
          <a:xfrm flipH="1" flipV="1">
            <a:off x="8539097" y="4905833"/>
            <a:ext cx="414024" cy="291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Connettore 1 75"/>
          <p:cNvCxnSpPr>
            <a:endCxn id="63" idx="2"/>
          </p:cNvCxnSpPr>
          <p:nvPr/>
        </p:nvCxnSpPr>
        <p:spPr>
          <a:xfrm>
            <a:off x="7797941" y="4905833"/>
            <a:ext cx="41884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90" name="Gruppo 89"/>
          <p:cNvGrpSpPr/>
          <p:nvPr/>
        </p:nvGrpSpPr>
        <p:grpSpPr>
          <a:xfrm>
            <a:off x="9886325" y="5326886"/>
            <a:ext cx="1873501" cy="1285337"/>
            <a:chOff x="6917341" y="5459172"/>
            <a:chExt cx="1873501" cy="1285337"/>
          </a:xfrm>
        </p:grpSpPr>
        <p:sp>
          <p:nvSpPr>
            <p:cNvPr id="84" name="Memoria ad accesso diretto 83"/>
            <p:cNvSpPr/>
            <p:nvPr/>
          </p:nvSpPr>
          <p:spPr>
            <a:xfrm>
              <a:off x="6917341"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Memoria ad accesso diretto 85"/>
            <p:cNvSpPr/>
            <p:nvPr/>
          </p:nvSpPr>
          <p:spPr>
            <a:xfrm>
              <a:off x="7249069" y="5459172"/>
              <a:ext cx="1164325" cy="1285337"/>
            </a:xfrm>
            <a:prstGeom prst="flowChartMagneticDrum">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Memoria ad accesso diretto 86"/>
            <p:cNvSpPr/>
            <p:nvPr/>
          </p:nvSpPr>
          <p:spPr>
            <a:xfrm>
              <a:off x="6917341" y="5890183"/>
              <a:ext cx="663456" cy="423314"/>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Memoria ad accesso diretto 87"/>
            <p:cNvSpPr/>
            <p:nvPr/>
          </p:nvSpPr>
          <p:spPr>
            <a:xfrm flipH="1">
              <a:off x="7249069" y="5459172"/>
              <a:ext cx="1164325" cy="1285337"/>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Memoria ad accesso diretto 84"/>
            <p:cNvSpPr/>
            <p:nvPr/>
          </p:nvSpPr>
          <p:spPr>
            <a:xfrm>
              <a:off x="8127386" y="5895687"/>
              <a:ext cx="663456" cy="423314"/>
            </a:xfrm>
            <a:prstGeom prst="flowChartMagneticDrum">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Memoria ad accesso diretto 88"/>
            <p:cNvSpPr/>
            <p:nvPr/>
          </p:nvSpPr>
          <p:spPr>
            <a:xfrm flipH="1">
              <a:off x="8127386" y="5887990"/>
              <a:ext cx="663456" cy="423314"/>
            </a:xfrm>
            <a:prstGeom prst="flowChartMagneticDrum">
              <a:avLst/>
            </a:prstGeom>
            <a:noFill/>
            <a:ln w="19050">
              <a:solidFill>
                <a:schemeClr val="tx1"/>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5" name="Rettangolo 94"/>
          <p:cNvSpPr/>
          <p:nvPr/>
        </p:nvSpPr>
        <p:spPr>
          <a:xfrm>
            <a:off x="10754996" y="5213143"/>
            <a:ext cx="45719" cy="171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Freccia a destra 96"/>
          <p:cNvSpPr/>
          <p:nvPr/>
        </p:nvSpPr>
        <p:spPr>
          <a:xfrm>
            <a:off x="9474844" y="5232193"/>
            <a:ext cx="411480" cy="3448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Connettore 2 10"/>
          <p:cNvCxnSpPr/>
          <p:nvPr/>
        </p:nvCxnSpPr>
        <p:spPr>
          <a:xfrm>
            <a:off x="10218053" y="4853168"/>
            <a:ext cx="510273" cy="1475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4" name="CasellaDiTesto 13"/>
          <p:cNvSpPr txBox="1"/>
          <p:nvPr/>
        </p:nvSpPr>
        <p:spPr>
          <a:xfrm>
            <a:off x="9845303" y="4592894"/>
            <a:ext cx="853760" cy="276999"/>
          </a:xfrm>
          <a:prstGeom prst="rect">
            <a:avLst/>
          </a:prstGeom>
          <a:noFill/>
        </p:spPr>
        <p:txBody>
          <a:bodyPr wrap="none" rtlCol="0">
            <a:spAutoFit/>
          </a:bodyPr>
          <a:lstStyle/>
          <a:p>
            <a:r>
              <a:rPr lang="en-US" sz="1200" dirty="0"/>
              <a:t>waveguide</a:t>
            </a:r>
          </a:p>
        </p:txBody>
      </p:sp>
      <p:sp>
        <p:nvSpPr>
          <p:cNvPr id="9" name="Freccia a destra 8"/>
          <p:cNvSpPr/>
          <p:nvPr/>
        </p:nvSpPr>
        <p:spPr>
          <a:xfrm>
            <a:off x="6370091" y="4253805"/>
            <a:ext cx="863358" cy="119061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ttangolo 16"/>
          <p:cNvSpPr/>
          <p:nvPr/>
        </p:nvSpPr>
        <p:spPr>
          <a:xfrm>
            <a:off x="7396964" y="3152693"/>
            <a:ext cx="4613396" cy="354855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Connettore 2 18"/>
          <p:cNvCxnSpPr>
            <a:stCxn id="61" idx="4"/>
            <a:endCxn id="62" idx="1"/>
          </p:cNvCxnSpPr>
          <p:nvPr/>
        </p:nvCxnSpPr>
        <p:spPr>
          <a:xfrm>
            <a:off x="8129669" y="5975057"/>
            <a:ext cx="500869"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10583621" y="5967360"/>
            <a:ext cx="500869"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CasellaDiTesto 23"/>
          <p:cNvSpPr txBox="1"/>
          <p:nvPr/>
        </p:nvSpPr>
        <p:spPr>
          <a:xfrm>
            <a:off x="8155477" y="6046533"/>
            <a:ext cx="357790" cy="369332"/>
          </a:xfrm>
          <a:prstGeom prst="rect">
            <a:avLst/>
          </a:prstGeom>
          <a:noFill/>
        </p:spPr>
        <p:txBody>
          <a:bodyPr wrap="none" rtlCol="0">
            <a:spAutoFit/>
          </a:bodyPr>
          <a:lstStyle/>
          <a:p>
            <a:r>
              <a:rPr lang="it-IT" dirty="0" err="1"/>
              <a:t>E</a:t>
            </a:r>
            <a:r>
              <a:rPr lang="it-IT" baseline="-25000" dirty="0" err="1"/>
              <a:t>z</a:t>
            </a:r>
            <a:endParaRPr lang="it-IT" baseline="-25000" dirty="0"/>
          </a:p>
        </p:txBody>
      </p:sp>
      <p:sp>
        <p:nvSpPr>
          <p:cNvPr id="48" name="CasellaDiTesto 47"/>
          <p:cNvSpPr txBox="1"/>
          <p:nvPr/>
        </p:nvSpPr>
        <p:spPr>
          <a:xfrm>
            <a:off x="10621319" y="6070098"/>
            <a:ext cx="357790" cy="369332"/>
          </a:xfrm>
          <a:prstGeom prst="rect">
            <a:avLst/>
          </a:prstGeom>
          <a:noFill/>
        </p:spPr>
        <p:txBody>
          <a:bodyPr wrap="none" rtlCol="0">
            <a:spAutoFit/>
          </a:bodyPr>
          <a:lstStyle/>
          <a:p>
            <a:r>
              <a:rPr lang="it-IT" dirty="0" err="1"/>
              <a:t>E</a:t>
            </a:r>
            <a:r>
              <a:rPr lang="it-IT" baseline="-25000" dirty="0" err="1"/>
              <a:t>z</a:t>
            </a:r>
            <a:endParaRPr lang="it-IT" baseline="-25000" dirty="0"/>
          </a:p>
        </p:txBody>
      </p:sp>
      <p:sp>
        <p:nvSpPr>
          <p:cNvPr id="44" name="Freccia a destra 43"/>
          <p:cNvSpPr/>
          <p:nvPr/>
        </p:nvSpPr>
        <p:spPr>
          <a:xfrm rot="5400000">
            <a:off x="2880158" y="4720159"/>
            <a:ext cx="664057" cy="10776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20596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4"/>
                                        </p:tgtEl>
                                        <p:attrNameLst>
                                          <p:attrName>style.visibility</p:attrName>
                                        </p:attrNameLst>
                                      </p:cBhvr>
                                      <p:to>
                                        <p:strVal val="visible"/>
                                      </p:to>
                                    </p:set>
                                    <p:animEffect transition="in" filter="fade">
                                      <p:cBhvr>
                                        <p:cTn id="18" dur="500"/>
                                        <p:tgtEl>
                                          <p:spTgt spid="94"/>
                                        </p:tgtEl>
                                      </p:cBhvr>
                                    </p:animEffect>
                                  </p:childTnLst>
                                </p:cTn>
                              </p:par>
                              <p:par>
                                <p:cTn id="19" presetID="10" presetClass="entr" presetSubtype="0" fill="hold" nodeType="withEffect">
                                  <p:stCondLst>
                                    <p:cond delay="0"/>
                                  </p:stCondLst>
                                  <p:childTnLst>
                                    <p:set>
                                      <p:cBhvr>
                                        <p:cTn id="20" dur="1" fill="hold">
                                          <p:stCondLst>
                                            <p:cond delay="0"/>
                                          </p:stCondLst>
                                        </p:cTn>
                                        <p:tgtEl>
                                          <p:spTgt spid="91"/>
                                        </p:tgtEl>
                                        <p:attrNameLst>
                                          <p:attrName>style.visibility</p:attrName>
                                        </p:attrNameLst>
                                      </p:cBhvr>
                                      <p:to>
                                        <p:strVal val="visible"/>
                                      </p:to>
                                    </p:set>
                                    <p:animEffect transition="in" filter="fade">
                                      <p:cBhvr>
                                        <p:cTn id="21" dur="500"/>
                                        <p:tgtEl>
                                          <p:spTgt spid="9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500"/>
                                        <p:tgtEl>
                                          <p:spTgt spid="16"/>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1"/>
                                        </p:tgtEl>
                                        <p:attrNameLst>
                                          <p:attrName>style.visibility</p:attrName>
                                        </p:attrNameLst>
                                      </p:cBhvr>
                                      <p:to>
                                        <p:strVal val="visible"/>
                                      </p:to>
                                    </p:set>
                                    <p:animEffect transition="in" filter="fade">
                                      <p:cBhvr>
                                        <p:cTn id="30" dur="500"/>
                                        <p:tgtEl>
                                          <p:spTgt spid="61"/>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62"/>
                                        </p:tgtEl>
                                        <p:attrNameLst>
                                          <p:attrName>style.visibility</p:attrName>
                                        </p:attrNameLst>
                                      </p:cBhvr>
                                      <p:to>
                                        <p:strVal val="visible"/>
                                      </p:to>
                                    </p:set>
                                    <p:animEffect transition="in" filter="fade">
                                      <p:cBhvr>
                                        <p:cTn id="33" dur="500"/>
                                        <p:tgtEl>
                                          <p:spTgt spid="62"/>
                                        </p:tgtEl>
                                      </p:cBhvr>
                                    </p:animEffect>
                                  </p:childTnLst>
                                </p:cTn>
                              </p:par>
                              <p:par>
                                <p:cTn id="34" presetID="10" presetClass="entr" presetSubtype="0" fill="hold" nodeType="withEffect">
                                  <p:stCondLst>
                                    <p:cond delay="0"/>
                                  </p:stCondLst>
                                  <p:childTnLst>
                                    <p:set>
                                      <p:cBhvr>
                                        <p:cTn id="35" dur="1" fill="hold">
                                          <p:stCondLst>
                                            <p:cond delay="0"/>
                                          </p:stCondLst>
                                        </p:cTn>
                                        <p:tgtEl>
                                          <p:spTgt spid="65"/>
                                        </p:tgtEl>
                                        <p:attrNameLst>
                                          <p:attrName>style.visibility</p:attrName>
                                        </p:attrNameLst>
                                      </p:cBhvr>
                                      <p:to>
                                        <p:strVal val="visible"/>
                                      </p:to>
                                    </p:set>
                                    <p:animEffect transition="in" filter="fade">
                                      <p:cBhvr>
                                        <p:cTn id="36" dur="500"/>
                                        <p:tgtEl>
                                          <p:spTgt spid="65"/>
                                        </p:tgtEl>
                                      </p:cBhvr>
                                    </p:animEffect>
                                  </p:childTnLst>
                                </p:cTn>
                              </p:par>
                              <p:par>
                                <p:cTn id="37" presetID="10" presetClass="entr" presetSubtype="0" fill="hold" nodeType="withEffect">
                                  <p:stCondLst>
                                    <p:cond delay="0"/>
                                  </p:stCondLst>
                                  <p:childTnLst>
                                    <p:set>
                                      <p:cBhvr>
                                        <p:cTn id="38" dur="1" fill="hold">
                                          <p:stCondLst>
                                            <p:cond delay="0"/>
                                          </p:stCondLst>
                                        </p:cTn>
                                        <p:tgtEl>
                                          <p:spTgt spid="69"/>
                                        </p:tgtEl>
                                        <p:attrNameLst>
                                          <p:attrName>style.visibility</p:attrName>
                                        </p:attrNameLst>
                                      </p:cBhvr>
                                      <p:to>
                                        <p:strVal val="visible"/>
                                      </p:to>
                                    </p:set>
                                    <p:animEffect transition="in" filter="fade">
                                      <p:cBhvr>
                                        <p:cTn id="39" dur="500"/>
                                        <p:tgtEl>
                                          <p:spTgt spid="69"/>
                                        </p:tgtEl>
                                      </p:cBhvr>
                                    </p:animEffect>
                                  </p:childTnLst>
                                </p:cTn>
                              </p:par>
                              <p:par>
                                <p:cTn id="40" presetID="10" presetClass="entr" presetSubtype="0" fill="hold" nodeType="withEffect">
                                  <p:stCondLst>
                                    <p:cond delay="0"/>
                                  </p:stCondLst>
                                  <p:childTnLst>
                                    <p:set>
                                      <p:cBhvr>
                                        <p:cTn id="41" dur="1" fill="hold">
                                          <p:stCondLst>
                                            <p:cond delay="0"/>
                                          </p:stCondLst>
                                        </p:cTn>
                                        <p:tgtEl>
                                          <p:spTgt spid="72"/>
                                        </p:tgtEl>
                                        <p:attrNameLst>
                                          <p:attrName>style.visibility</p:attrName>
                                        </p:attrNameLst>
                                      </p:cBhvr>
                                      <p:to>
                                        <p:strVal val="visible"/>
                                      </p:to>
                                    </p:set>
                                    <p:animEffect transition="in" filter="fade">
                                      <p:cBhvr>
                                        <p:cTn id="42" dur="500"/>
                                        <p:tgtEl>
                                          <p:spTgt spid="72"/>
                                        </p:tgtEl>
                                      </p:cBhvr>
                                    </p:animEffect>
                                  </p:childTnLst>
                                </p:cTn>
                              </p:par>
                              <p:par>
                                <p:cTn id="43" presetID="10" presetClass="entr" presetSubtype="0" fill="hold" nodeType="withEffect">
                                  <p:stCondLst>
                                    <p:cond delay="0"/>
                                  </p:stCondLst>
                                  <p:childTnLst>
                                    <p:set>
                                      <p:cBhvr>
                                        <p:cTn id="44" dur="1" fill="hold">
                                          <p:stCondLst>
                                            <p:cond delay="0"/>
                                          </p:stCondLst>
                                        </p:cTn>
                                        <p:tgtEl>
                                          <p:spTgt spid="74"/>
                                        </p:tgtEl>
                                        <p:attrNameLst>
                                          <p:attrName>style.visibility</p:attrName>
                                        </p:attrNameLst>
                                      </p:cBhvr>
                                      <p:to>
                                        <p:strVal val="visible"/>
                                      </p:to>
                                    </p:set>
                                    <p:animEffect transition="in" filter="fade">
                                      <p:cBhvr>
                                        <p:cTn id="45" dur="500"/>
                                        <p:tgtEl>
                                          <p:spTgt spid="74"/>
                                        </p:tgtEl>
                                      </p:cBhvr>
                                    </p:animEffect>
                                  </p:childTnLst>
                                </p:cTn>
                              </p:par>
                              <p:par>
                                <p:cTn id="46" presetID="10" presetClass="entr" presetSubtype="0" fill="hold" nodeType="withEffect">
                                  <p:stCondLst>
                                    <p:cond delay="0"/>
                                  </p:stCondLst>
                                  <p:childTnLst>
                                    <p:set>
                                      <p:cBhvr>
                                        <p:cTn id="47" dur="1" fill="hold">
                                          <p:stCondLst>
                                            <p:cond delay="0"/>
                                          </p:stCondLst>
                                        </p:cTn>
                                        <p:tgtEl>
                                          <p:spTgt spid="76"/>
                                        </p:tgtEl>
                                        <p:attrNameLst>
                                          <p:attrName>style.visibility</p:attrName>
                                        </p:attrNameLst>
                                      </p:cBhvr>
                                      <p:to>
                                        <p:strVal val="visible"/>
                                      </p:to>
                                    </p:set>
                                    <p:animEffect transition="in" filter="fade">
                                      <p:cBhvr>
                                        <p:cTn id="48" dur="500"/>
                                        <p:tgtEl>
                                          <p:spTgt spid="76"/>
                                        </p:tgtEl>
                                      </p:cBhvr>
                                    </p:animEffect>
                                  </p:childTnLst>
                                </p:cTn>
                              </p:par>
                              <p:par>
                                <p:cTn id="49" presetID="10" presetClass="entr" presetSubtype="0" fill="hold" nodeType="withEffect">
                                  <p:stCondLst>
                                    <p:cond delay="0"/>
                                  </p:stCondLst>
                                  <p:childTnLst>
                                    <p:set>
                                      <p:cBhvr>
                                        <p:cTn id="50" dur="1" fill="hold">
                                          <p:stCondLst>
                                            <p:cond delay="0"/>
                                          </p:stCondLst>
                                        </p:cTn>
                                        <p:tgtEl>
                                          <p:spTgt spid="90"/>
                                        </p:tgtEl>
                                        <p:attrNameLst>
                                          <p:attrName>style.visibility</p:attrName>
                                        </p:attrNameLst>
                                      </p:cBhvr>
                                      <p:to>
                                        <p:strVal val="visible"/>
                                      </p:to>
                                    </p:set>
                                    <p:animEffect transition="in" filter="fade">
                                      <p:cBhvr>
                                        <p:cTn id="51" dur="500"/>
                                        <p:tgtEl>
                                          <p:spTgt spid="9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95"/>
                                        </p:tgtEl>
                                        <p:attrNameLst>
                                          <p:attrName>style.visibility</p:attrName>
                                        </p:attrNameLst>
                                      </p:cBhvr>
                                      <p:to>
                                        <p:strVal val="visible"/>
                                      </p:to>
                                    </p:set>
                                    <p:animEffect transition="in" filter="fade">
                                      <p:cBhvr>
                                        <p:cTn id="54" dur="500"/>
                                        <p:tgtEl>
                                          <p:spTgt spid="9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7"/>
                                        </p:tgtEl>
                                        <p:attrNameLst>
                                          <p:attrName>style.visibility</p:attrName>
                                        </p:attrNameLst>
                                      </p:cBhvr>
                                      <p:to>
                                        <p:strVal val="visible"/>
                                      </p:to>
                                    </p:set>
                                    <p:animEffect transition="in" filter="fade">
                                      <p:cBhvr>
                                        <p:cTn id="57" dur="500"/>
                                        <p:tgtEl>
                                          <p:spTgt spid="97"/>
                                        </p:tgtEl>
                                      </p:cBhvr>
                                    </p:animEffect>
                                  </p:childTnLst>
                                </p:cTn>
                              </p:par>
                              <p:par>
                                <p:cTn id="58" presetID="10" presetClass="entr" presetSubtype="0" fill="hold" nodeType="withEffect">
                                  <p:stCondLst>
                                    <p:cond delay="0"/>
                                  </p:stCondLst>
                                  <p:childTnLst>
                                    <p:set>
                                      <p:cBhvr>
                                        <p:cTn id="59" dur="1" fill="hold">
                                          <p:stCondLst>
                                            <p:cond delay="0"/>
                                          </p:stCondLst>
                                        </p:cTn>
                                        <p:tgtEl>
                                          <p:spTgt spid="11"/>
                                        </p:tgtEl>
                                        <p:attrNameLst>
                                          <p:attrName>style.visibility</p:attrName>
                                        </p:attrNameLst>
                                      </p:cBhvr>
                                      <p:to>
                                        <p:strVal val="visible"/>
                                      </p:to>
                                    </p:set>
                                    <p:animEffect transition="in" filter="fade">
                                      <p:cBhvr>
                                        <p:cTn id="60" dur="500"/>
                                        <p:tgtEl>
                                          <p:spTgt spid="11"/>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Effect transition="in" filter="fade">
                                      <p:cBhvr>
                                        <p:cTn id="66" dur="500"/>
                                        <p:tgtEl>
                                          <p:spTgt spid="9"/>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fade">
                                      <p:cBhvr>
                                        <p:cTn id="69" dur="500"/>
                                        <p:tgtEl>
                                          <p:spTgt spid="17"/>
                                        </p:tgtEl>
                                      </p:cBhvr>
                                    </p:animEffect>
                                  </p:childTnLst>
                                </p:cTn>
                              </p:par>
                              <p:par>
                                <p:cTn id="70" presetID="1" presetClass="entr" presetSubtype="0" fill="hold" nodeType="withEffect">
                                  <p:stCondLst>
                                    <p:cond delay="0"/>
                                  </p:stCondLst>
                                  <p:childTnLst>
                                    <p:set>
                                      <p:cBhvr>
                                        <p:cTn id="71" dur="1" fill="hold">
                                          <p:stCondLst>
                                            <p:cond delay="0"/>
                                          </p:stCondLst>
                                        </p:cTn>
                                        <p:tgtEl>
                                          <p:spTgt spid="19"/>
                                        </p:tgtEl>
                                        <p:attrNameLst>
                                          <p:attrName>style.visibility</p:attrName>
                                        </p:attrNameLst>
                                      </p:cBhvr>
                                      <p:to>
                                        <p:strVal val="visible"/>
                                      </p:to>
                                    </p:set>
                                  </p:childTnLst>
                                </p:cTn>
                              </p:par>
                              <p:par>
                                <p:cTn id="72" presetID="1" presetClass="entr" presetSubtype="0" fill="hold" nodeType="withEffect">
                                  <p:stCondLst>
                                    <p:cond delay="0"/>
                                  </p:stCondLst>
                                  <p:childTnLst>
                                    <p:set>
                                      <p:cBhvr>
                                        <p:cTn id="73" dur="1" fill="hold">
                                          <p:stCondLst>
                                            <p:cond delay="0"/>
                                          </p:stCondLst>
                                        </p:cTn>
                                        <p:tgtEl>
                                          <p:spTgt spid="46"/>
                                        </p:tgtEl>
                                        <p:attrNameLst>
                                          <p:attrName>style.visibility</p:attrName>
                                        </p:attrNameLst>
                                      </p:cBhvr>
                                      <p:to>
                                        <p:strVal val="visible"/>
                                      </p:to>
                                    </p:set>
                                  </p:childTnLst>
                                </p:cTn>
                              </p:par>
                              <p:par>
                                <p:cTn id="74" presetID="1" presetClass="entr" presetSubtype="0" fill="hold" grpId="0" nodeType="withEffect">
                                  <p:stCondLst>
                                    <p:cond delay="0"/>
                                  </p:stCondLst>
                                  <p:childTnLst>
                                    <p:set>
                                      <p:cBhvr>
                                        <p:cTn id="75" dur="1" fill="hold">
                                          <p:stCondLst>
                                            <p:cond delay="0"/>
                                          </p:stCondLst>
                                        </p:cTn>
                                        <p:tgtEl>
                                          <p:spTgt spid="48"/>
                                        </p:tgtEl>
                                        <p:attrNameLst>
                                          <p:attrName>style.visibility</p:attrName>
                                        </p:attrNameLst>
                                      </p:cBhvr>
                                      <p:to>
                                        <p:strVal val="visible"/>
                                      </p:to>
                                    </p:set>
                                  </p:childTnLst>
                                </p:cTn>
                              </p:par>
                              <p:par>
                                <p:cTn id="76" presetID="1"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animBg="1"/>
      <p:bldP spid="12" grpId="0"/>
      <p:bldP spid="13" grpId="0" animBg="1"/>
      <p:bldP spid="15" grpId="0"/>
      <p:bldP spid="16" grpId="0"/>
      <p:bldP spid="61" grpId="0" animBg="1"/>
      <p:bldP spid="62" grpId="0" animBg="1"/>
      <p:bldP spid="95" grpId="0" animBg="1"/>
      <p:bldP spid="97" grpId="0" animBg="1"/>
      <p:bldP spid="14" grpId="0"/>
      <p:bldP spid="9" grpId="0" animBg="1"/>
      <p:bldP spid="17" grpId="0" animBg="1"/>
      <p:bldP spid="24" grpId="0"/>
      <p:bldP spid="48" grpId="0"/>
      <p:bldP spid="4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2"/>
          <p:cNvSpPr>
            <a:spLocks noChangeArrowheads="1"/>
          </p:cNvSpPr>
          <p:nvPr/>
        </p:nvSpPr>
        <p:spPr bwMode="auto">
          <a:xfrm>
            <a:off x="1524001" y="19289"/>
            <a:ext cx="9176497" cy="428625"/>
          </a:xfrm>
          <a:prstGeom prst="rect">
            <a:avLst/>
          </a:prstGeom>
          <a:noFill/>
          <a:ln w="9525">
            <a:noFill/>
            <a:miter lim="800000"/>
            <a:headEnd/>
            <a:tailEnd/>
          </a:ln>
          <a:effectLst/>
        </p:spPr>
        <p:txBody>
          <a:bodyPr anchor="ctr"/>
          <a:lstStyle/>
          <a:p>
            <a:pPr algn="ctr"/>
            <a:r>
              <a:rPr lang="en-US" altLang="en-US" sz="3200" b="1" cap="all" dirty="0"/>
              <a:t>RF CAVITIES</a:t>
            </a:r>
          </a:p>
        </p:txBody>
      </p:sp>
      <p:sp>
        <p:nvSpPr>
          <p:cNvPr id="9" name="Rettangolo 8"/>
          <p:cNvSpPr/>
          <p:nvPr/>
        </p:nvSpPr>
        <p:spPr>
          <a:xfrm>
            <a:off x="0" y="557642"/>
            <a:ext cx="5885688" cy="3539430"/>
          </a:xfrm>
          <a:prstGeom prst="rect">
            <a:avLst/>
          </a:prstGeom>
        </p:spPr>
        <p:txBody>
          <a:bodyPr wrap="square">
            <a:spAutoFit/>
          </a:bodyPr>
          <a:lstStyle/>
          <a:p>
            <a:pPr algn="just"/>
            <a:r>
              <a:rPr lang="en-US" sz="1400" dirty="0">
                <a:sym typeface="Symbol"/>
              </a:rPr>
              <a:t></a:t>
            </a:r>
            <a:r>
              <a:rPr lang="en-US" sz="1400" dirty="0"/>
              <a:t>High frequency RF accelerating fields are confined in </a:t>
            </a:r>
            <a:r>
              <a:rPr lang="en-US" sz="1400" b="1" dirty="0"/>
              <a:t>cavities</a:t>
            </a:r>
            <a:r>
              <a:rPr lang="en-US" sz="1400" dirty="0"/>
              <a:t>. </a:t>
            </a:r>
          </a:p>
          <a:p>
            <a:pPr algn="just"/>
            <a:endParaRPr lang="en-US" sz="1400" dirty="0"/>
          </a:p>
          <a:p>
            <a:pPr algn="just"/>
            <a:r>
              <a:rPr lang="en-US" sz="1400" dirty="0">
                <a:sym typeface="Symbol"/>
              </a:rPr>
              <a:t></a:t>
            </a:r>
            <a:r>
              <a:rPr lang="en-US" sz="1400" dirty="0"/>
              <a:t>The cavities are </a:t>
            </a:r>
            <a:r>
              <a:rPr lang="en-US" sz="1400" b="1" dirty="0"/>
              <a:t>metallic closed volumes </a:t>
            </a:r>
            <a:r>
              <a:rPr lang="en-US" sz="1400" dirty="0"/>
              <a:t>were the </a:t>
            </a:r>
            <a:r>
              <a:rPr lang="en-US" sz="1400" dirty="0" err="1"/>
              <a:t>e.m</a:t>
            </a:r>
            <a:r>
              <a:rPr lang="en-US" sz="1400" dirty="0"/>
              <a:t> fields has a particular spatial configuration (</a:t>
            </a:r>
            <a:r>
              <a:rPr lang="en-US" sz="1400" b="1" dirty="0"/>
              <a:t>resonant modes</a:t>
            </a:r>
            <a:r>
              <a:rPr lang="en-US" sz="1400" dirty="0"/>
              <a:t>) whose components, including the accelerating field </a:t>
            </a:r>
            <a:r>
              <a:rPr lang="en-US" sz="1400" b="1" dirty="0" err="1"/>
              <a:t>E</a:t>
            </a:r>
            <a:r>
              <a:rPr lang="en-US" sz="1400" b="1" baseline="-25000" dirty="0" err="1"/>
              <a:t>z</a:t>
            </a:r>
            <a:r>
              <a:rPr lang="en-US" sz="1400" dirty="0"/>
              <a:t>, oscillate at some specific frequencies </a:t>
            </a:r>
            <a:r>
              <a:rPr lang="en-US" sz="1400" b="1" dirty="0" err="1"/>
              <a:t>f</a:t>
            </a:r>
            <a:r>
              <a:rPr lang="en-US" sz="1400" b="1" baseline="-25000" dirty="0" err="1"/>
              <a:t>RF</a:t>
            </a:r>
            <a:r>
              <a:rPr lang="en-US" sz="1400" dirty="0"/>
              <a:t> (resonant frequency) characteristic of the mode. </a:t>
            </a:r>
          </a:p>
          <a:p>
            <a:pPr algn="just"/>
            <a:endParaRPr lang="en-US" sz="1400" dirty="0"/>
          </a:p>
          <a:p>
            <a:pPr algn="just"/>
            <a:r>
              <a:rPr lang="en-US" sz="1400" dirty="0">
                <a:sym typeface="Symbol"/>
              </a:rPr>
              <a:t>The modes are </a:t>
            </a:r>
            <a:r>
              <a:rPr lang="en-US" sz="1400" dirty="0"/>
              <a:t>excited by </a:t>
            </a:r>
            <a:r>
              <a:rPr lang="en-US" sz="1400" b="1" dirty="0"/>
              <a:t>RF generators</a:t>
            </a:r>
            <a:r>
              <a:rPr lang="en-US" sz="1400" dirty="0"/>
              <a:t> that are </a:t>
            </a:r>
            <a:r>
              <a:rPr lang="en-US" sz="1400" b="1" dirty="0"/>
              <a:t>coupled to the cavities </a:t>
            </a:r>
            <a:r>
              <a:rPr lang="en-US" sz="1400" dirty="0"/>
              <a:t>through waveguides, coaxial cables, etc…</a:t>
            </a:r>
          </a:p>
          <a:p>
            <a:pPr algn="just"/>
            <a:endParaRPr lang="en-US" sz="1400" dirty="0"/>
          </a:p>
          <a:p>
            <a:pPr algn="just"/>
            <a:r>
              <a:rPr lang="en-US" sz="1400" dirty="0">
                <a:sym typeface="Symbol"/>
              </a:rPr>
              <a:t></a:t>
            </a:r>
            <a:r>
              <a:rPr lang="en-US" sz="1400" dirty="0"/>
              <a:t>The resonant modes are called </a:t>
            </a:r>
            <a:r>
              <a:rPr lang="en-US" sz="1400" b="1" dirty="0"/>
              <a:t>Standing Wave (SW) modes </a:t>
            </a:r>
            <a:r>
              <a:rPr lang="en-US" sz="1400" dirty="0"/>
              <a:t>(spatial fixed configuration, oscillating in time).</a:t>
            </a:r>
          </a:p>
          <a:p>
            <a:pPr algn="just"/>
            <a:endParaRPr lang="en-US" sz="1400" dirty="0"/>
          </a:p>
          <a:p>
            <a:pPr algn="just"/>
            <a:r>
              <a:rPr lang="en-US" sz="1400" dirty="0">
                <a:sym typeface="Symbol"/>
              </a:rPr>
              <a:t></a:t>
            </a:r>
            <a:r>
              <a:rPr lang="en-US" sz="1400" dirty="0"/>
              <a:t>The spatial and temporal field profiles in a cavity have to be computed (analytically or numerically) </a:t>
            </a:r>
            <a:r>
              <a:rPr lang="en-US" sz="1400" b="1" dirty="0"/>
              <a:t>by solving the Maxwell equations </a:t>
            </a:r>
            <a:r>
              <a:rPr lang="en-US" sz="1400" dirty="0"/>
              <a:t>with the proper boundary conditions.</a:t>
            </a:r>
          </a:p>
        </p:txBody>
      </p:sp>
      <p:pic>
        <p:nvPicPr>
          <p:cNvPr id="12" name="Immagine 11"/>
          <p:cNvPicPr>
            <a:picLocks noChangeAspect="1"/>
          </p:cNvPicPr>
          <p:nvPr/>
        </p:nvPicPr>
        <p:blipFill rotWithShape="1">
          <a:blip r:embed="rId2" cstate="print">
            <a:extLst>
              <a:ext uri="{28A0092B-C50C-407E-A947-70E740481C1C}">
                <a14:useLocalDpi xmlns:a14="http://schemas.microsoft.com/office/drawing/2010/main" val="0"/>
              </a:ext>
            </a:extLst>
          </a:blip>
          <a:srcRect b="19560"/>
          <a:stretch/>
        </p:blipFill>
        <p:spPr>
          <a:xfrm>
            <a:off x="8463590" y="473306"/>
            <a:ext cx="2066405" cy="1282681"/>
          </a:xfrm>
          <a:prstGeom prst="rect">
            <a:avLst/>
          </a:prstGeom>
        </p:spPr>
      </p:pic>
      <p:pic>
        <p:nvPicPr>
          <p:cNvPr id="13" name="Picture 86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6925" t="409" r="26861" b="19765"/>
          <a:stretch/>
        </p:blipFill>
        <p:spPr bwMode="auto">
          <a:xfrm>
            <a:off x="8714118" y="2348805"/>
            <a:ext cx="1190006" cy="13238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87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170" r="24395" b="19765"/>
          <a:stretch/>
        </p:blipFill>
        <p:spPr bwMode="auto">
          <a:xfrm>
            <a:off x="7395980" y="2343510"/>
            <a:ext cx="1271544" cy="13291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CasellaDiTesto 14"/>
          <p:cNvSpPr txBox="1"/>
          <p:nvPr/>
        </p:nvSpPr>
        <p:spPr>
          <a:xfrm>
            <a:off x="7861245" y="1987894"/>
            <a:ext cx="309700" cy="369332"/>
          </a:xfrm>
          <a:prstGeom prst="rect">
            <a:avLst/>
          </a:prstGeom>
          <a:noFill/>
        </p:spPr>
        <p:txBody>
          <a:bodyPr wrap="none" rtlCol="0">
            <a:spAutoFit/>
          </a:bodyPr>
          <a:lstStyle/>
          <a:p>
            <a:r>
              <a:rPr lang="en-US" dirty="0"/>
              <a:t>B</a:t>
            </a:r>
          </a:p>
        </p:txBody>
      </p:sp>
      <p:sp>
        <p:nvSpPr>
          <p:cNvPr id="16" name="CasellaDiTesto 15"/>
          <p:cNvSpPr txBox="1"/>
          <p:nvPr/>
        </p:nvSpPr>
        <p:spPr>
          <a:xfrm>
            <a:off x="9031736" y="1998308"/>
            <a:ext cx="296876" cy="369332"/>
          </a:xfrm>
          <a:prstGeom prst="rect">
            <a:avLst/>
          </a:prstGeom>
          <a:noFill/>
        </p:spPr>
        <p:txBody>
          <a:bodyPr wrap="none" rtlCol="0">
            <a:spAutoFit/>
          </a:bodyPr>
          <a:lstStyle/>
          <a:p>
            <a:r>
              <a:rPr lang="en-US" dirty="0"/>
              <a:t>E</a:t>
            </a:r>
          </a:p>
        </p:txBody>
      </p:sp>
      <p:pic>
        <p:nvPicPr>
          <p:cNvPr id="17" name="Picture 9" descr="Bell-shaped"/>
          <p:cNvPicPr>
            <a:picLocks noChangeAspect="1" noChangeArrowheads="1"/>
          </p:cNvPicPr>
          <p:nvPr/>
        </p:nvPicPr>
        <p:blipFill>
          <a:blip r:embed="rId5" cstate="print"/>
          <a:srcRect/>
          <a:stretch>
            <a:fillRect/>
          </a:stretch>
        </p:blipFill>
        <p:spPr bwMode="auto">
          <a:xfrm>
            <a:off x="10068067" y="2180256"/>
            <a:ext cx="1776284" cy="1492370"/>
          </a:xfrm>
          <a:prstGeom prst="rect">
            <a:avLst/>
          </a:prstGeom>
          <a:noFill/>
        </p:spPr>
      </p:pic>
      <p:pic>
        <p:nvPicPr>
          <p:cNvPr id="18" name="Picture 8"/>
          <p:cNvPicPr>
            <a:picLocks noChangeAspect="1" noChangeArrowheads="1"/>
          </p:cNvPicPr>
          <p:nvPr/>
        </p:nvPicPr>
        <p:blipFill>
          <a:blip r:embed="rId6" cstate="print">
            <a:extLst>
              <a:ext uri="{28A0092B-C50C-407E-A947-70E740481C1C}">
                <a14:useLocalDpi xmlns:a14="http://schemas.microsoft.com/office/drawing/2010/main" val="0"/>
              </a:ext>
            </a:extLst>
          </a:blip>
          <a:srcRect l="17719" t="12549" r="17719" b="15150"/>
          <a:stretch>
            <a:fillRect/>
          </a:stretch>
        </p:blipFill>
        <p:spPr bwMode="auto">
          <a:xfrm>
            <a:off x="7015861" y="4431956"/>
            <a:ext cx="2471625" cy="19886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Immagine 18"/>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13587" y="4837536"/>
            <a:ext cx="2715768" cy="1880921"/>
          </a:xfrm>
          <a:prstGeom prst="rect">
            <a:avLst/>
          </a:prstGeom>
        </p:spPr>
      </p:pic>
      <p:pic>
        <p:nvPicPr>
          <p:cNvPr id="20" name="Immagine 19"/>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496793" y="4310647"/>
            <a:ext cx="1883757" cy="2231246"/>
          </a:xfrm>
          <a:prstGeom prst="rect">
            <a:avLst/>
          </a:prstGeom>
        </p:spPr>
      </p:pic>
      <p:pic>
        <p:nvPicPr>
          <p:cNvPr id="21" name="Picture 5" descr="pill0-E.gif"/>
          <p:cNvPicPr>
            <a:picLocks noChangeAspect="1"/>
          </p:cNvPicPr>
          <p:nvPr/>
        </p:nvPicPr>
        <p:blipFill>
          <a:blip r:embed="rId9" cstate="print">
            <a:clrChange>
              <a:clrFrom>
                <a:srgbClr val="FFFFFF"/>
              </a:clrFrom>
              <a:clrTo>
                <a:srgbClr val="FFFFFF">
                  <a:alpha val="0"/>
                </a:srgbClr>
              </a:clrTo>
            </a:clrChange>
          </a:blip>
          <a:stretch>
            <a:fillRect/>
          </a:stretch>
        </p:blipFill>
        <p:spPr>
          <a:xfrm>
            <a:off x="1140269" y="4615779"/>
            <a:ext cx="1080389" cy="2120911"/>
          </a:xfrm>
          <a:prstGeom prst="rect">
            <a:avLst/>
          </a:prstGeom>
        </p:spPr>
      </p:pic>
      <p:sp>
        <p:nvSpPr>
          <p:cNvPr id="22" name="CasellaDiTesto 21"/>
          <p:cNvSpPr txBox="1"/>
          <p:nvPr/>
        </p:nvSpPr>
        <p:spPr>
          <a:xfrm>
            <a:off x="47043" y="6419438"/>
            <a:ext cx="1249060" cy="261610"/>
          </a:xfrm>
          <a:prstGeom prst="rect">
            <a:avLst/>
          </a:prstGeom>
          <a:noFill/>
        </p:spPr>
        <p:txBody>
          <a:bodyPr wrap="none" rtlCol="0">
            <a:spAutoFit/>
          </a:bodyPr>
          <a:lstStyle/>
          <a:p>
            <a:r>
              <a:rPr lang="en-US" sz="1100" dirty="0"/>
              <a:t>Courtesy E. Jensen</a:t>
            </a:r>
          </a:p>
        </p:txBody>
      </p:sp>
      <p:cxnSp>
        <p:nvCxnSpPr>
          <p:cNvPr id="3" name="Connettore 2 2"/>
          <p:cNvCxnSpPr>
            <a:endCxn id="12" idx="1"/>
          </p:cNvCxnSpPr>
          <p:nvPr/>
        </p:nvCxnSpPr>
        <p:spPr>
          <a:xfrm>
            <a:off x="5885689" y="764631"/>
            <a:ext cx="2577901" cy="35001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5873254" y="1472418"/>
            <a:ext cx="1662746" cy="85606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5828311" y="3068950"/>
            <a:ext cx="2117102" cy="136300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3739615" y="4603869"/>
            <a:ext cx="0" cy="79211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0731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500"/>
                                        <p:tgtEl>
                                          <p:spTgt spid="17"/>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par>
                                <p:cTn id="36" presetID="10" presetClass="entr" presetSubtype="0" fill="hold"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500"/>
                                        <p:tgtEl>
                                          <p:spTgt spid="2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nodeType="clickEffect">
                                  <p:stCondLst>
                                    <p:cond delay="0"/>
                                  </p:stCondLst>
                                  <p:childTnLst>
                                    <p:set>
                                      <p:cBhvr>
                                        <p:cTn id="45" dur="1" fill="hold">
                                          <p:stCondLst>
                                            <p:cond delay="0"/>
                                          </p:stCondLst>
                                        </p:cTn>
                                        <p:tgtEl>
                                          <p:spTgt spid="25"/>
                                        </p:tgtEl>
                                        <p:attrNameLst>
                                          <p:attrName>style.visibility</p:attrName>
                                        </p:attrNameLst>
                                      </p:cBhvr>
                                      <p:to>
                                        <p:strVal val="visible"/>
                                      </p:to>
                                    </p:set>
                                    <p:animEffect transition="in" filter="fade">
                                      <p:cBhvr>
                                        <p:cTn id="46" dur="500"/>
                                        <p:tgtEl>
                                          <p:spTgt spid="25"/>
                                        </p:tgtEl>
                                      </p:cBhvr>
                                    </p:animEffect>
                                  </p:childTnLst>
                                </p:cTn>
                              </p:par>
                              <p:par>
                                <p:cTn id="47" presetID="10" presetClass="entr" presetSubtype="0" fill="hold" nodeType="withEffect">
                                  <p:stCondLst>
                                    <p:cond delay="0"/>
                                  </p:stCondLst>
                                  <p:childTnLst>
                                    <p:set>
                                      <p:cBhvr>
                                        <p:cTn id="48" dur="1" fill="hold">
                                          <p:stCondLst>
                                            <p:cond delay="0"/>
                                          </p:stCondLst>
                                        </p:cTn>
                                        <p:tgtEl>
                                          <p:spTgt spid="19"/>
                                        </p:tgtEl>
                                        <p:attrNameLst>
                                          <p:attrName>style.visibility</p:attrName>
                                        </p:attrNameLst>
                                      </p:cBhvr>
                                      <p:to>
                                        <p:strVal val="visible"/>
                                      </p:to>
                                    </p:set>
                                    <p:animEffect transition="in" filter="fade">
                                      <p:cBhvr>
                                        <p:cTn id="49" dur="500"/>
                                        <p:tgtEl>
                                          <p:spTgt spid="19"/>
                                        </p:tgtEl>
                                      </p:cBhvr>
                                    </p:animEffect>
                                  </p:childTnLst>
                                </p:cTn>
                              </p:par>
                              <p:par>
                                <p:cTn id="50" presetID="10" presetClass="entr" presetSubtype="0" fill="hold"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fade">
                                      <p:cBhvr>
                                        <p:cTn id="5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5892" y="1125362"/>
            <a:ext cx="4480065" cy="1136817"/>
          </a:xfrm>
          <a:prstGeom prst="rect">
            <a:avLst/>
          </a:prstGeom>
        </p:spPr>
      </p:pic>
      <p:grpSp>
        <p:nvGrpSpPr>
          <p:cNvPr id="3" name="Gruppo 2"/>
          <p:cNvGrpSpPr/>
          <p:nvPr/>
        </p:nvGrpSpPr>
        <p:grpSpPr>
          <a:xfrm>
            <a:off x="6799139" y="714566"/>
            <a:ext cx="5056861" cy="1426521"/>
            <a:chOff x="4588248" y="1188663"/>
            <a:chExt cx="4473685" cy="1093527"/>
          </a:xfrm>
        </p:grpSpPr>
        <p:pic>
          <p:nvPicPr>
            <p:cNvPr id="4" name="Immagine 3"/>
            <p:cNvPicPr>
              <a:picLocks noChangeAspect="1"/>
            </p:cNvPicPr>
            <p:nvPr/>
          </p:nvPicPr>
          <p:blipFill rotWithShape="1">
            <a:blip r:embed="rId3">
              <a:extLst>
                <a:ext uri="{28A0092B-C50C-407E-A947-70E740481C1C}">
                  <a14:useLocalDpi xmlns:a14="http://schemas.microsoft.com/office/drawing/2010/main" val="0"/>
                </a:ext>
              </a:extLst>
            </a:blip>
            <a:srcRect b="9406"/>
            <a:stretch/>
          </p:blipFill>
          <p:spPr>
            <a:xfrm>
              <a:off x="4588248" y="1188663"/>
              <a:ext cx="4473685" cy="1093527"/>
            </a:xfrm>
            <a:prstGeom prst="rect">
              <a:avLst/>
            </a:prstGeom>
          </p:spPr>
        </p:pic>
        <p:sp>
          <p:nvSpPr>
            <p:cNvPr id="5" name="Rettangolo 4"/>
            <p:cNvSpPr/>
            <p:nvPr/>
          </p:nvSpPr>
          <p:spPr>
            <a:xfrm>
              <a:off x="4693920" y="1697728"/>
              <a:ext cx="144780" cy="12763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ttangolo 5"/>
            <p:cNvSpPr/>
            <p:nvPr/>
          </p:nvSpPr>
          <p:spPr>
            <a:xfrm>
              <a:off x="4621530" y="1939291"/>
              <a:ext cx="331470" cy="20801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Freccia a destra 6"/>
          <p:cNvSpPr/>
          <p:nvPr/>
        </p:nvSpPr>
        <p:spPr>
          <a:xfrm>
            <a:off x="5386917" y="1371282"/>
            <a:ext cx="1361265" cy="37652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ttangolo 8"/>
          <p:cNvSpPr/>
          <p:nvPr/>
        </p:nvSpPr>
        <p:spPr>
          <a:xfrm>
            <a:off x="103025" y="513891"/>
            <a:ext cx="4872932" cy="523220"/>
          </a:xfrm>
          <a:prstGeom prst="rect">
            <a:avLst/>
          </a:prstGeom>
        </p:spPr>
        <p:txBody>
          <a:bodyPr wrap="square">
            <a:spAutoFit/>
          </a:bodyPr>
          <a:lstStyle/>
          <a:p>
            <a:pPr algn="just"/>
            <a:r>
              <a:rPr lang="en-US" sz="1400" b="1" dirty="0"/>
              <a:t>Alvarez's structure </a:t>
            </a:r>
            <a:r>
              <a:rPr lang="en-US" sz="1400" dirty="0"/>
              <a:t>can be described as a special DTL in which the electrodes are part of a </a:t>
            </a:r>
            <a:r>
              <a:rPr lang="en-US" sz="1400" b="1" dirty="0"/>
              <a:t>resonant macrostructure.</a:t>
            </a:r>
          </a:p>
        </p:txBody>
      </p:sp>
      <p:sp>
        <p:nvSpPr>
          <p:cNvPr id="10" name="Rectangle 12"/>
          <p:cNvSpPr>
            <a:spLocks noChangeArrowheads="1"/>
          </p:cNvSpPr>
          <p:nvPr/>
        </p:nvSpPr>
        <p:spPr bwMode="auto">
          <a:xfrm>
            <a:off x="1524001" y="19289"/>
            <a:ext cx="9176497" cy="428625"/>
          </a:xfrm>
          <a:prstGeom prst="rect">
            <a:avLst/>
          </a:prstGeom>
          <a:noFill/>
          <a:ln w="9525">
            <a:noFill/>
            <a:miter lim="800000"/>
            <a:headEnd/>
            <a:tailEnd/>
          </a:ln>
          <a:effectLst/>
        </p:spPr>
        <p:txBody>
          <a:bodyPr anchor="ctr"/>
          <a:lstStyle/>
          <a:p>
            <a:pPr algn="ctr"/>
            <a:r>
              <a:rPr lang="en-US" altLang="en-US" sz="3600" b="1" cap="all" dirty="0"/>
              <a:t>ALVAREZ STRUCTURES</a:t>
            </a:r>
          </a:p>
        </p:txBody>
      </p:sp>
      <p:sp>
        <p:nvSpPr>
          <p:cNvPr id="12" name="Rettangolo 11"/>
          <p:cNvSpPr/>
          <p:nvPr/>
        </p:nvSpPr>
        <p:spPr>
          <a:xfrm>
            <a:off x="93879" y="2364710"/>
            <a:ext cx="5741313" cy="3539430"/>
          </a:xfrm>
          <a:prstGeom prst="rect">
            <a:avLst/>
          </a:prstGeom>
        </p:spPr>
        <p:txBody>
          <a:bodyPr wrap="square">
            <a:spAutoFit/>
          </a:bodyPr>
          <a:lstStyle/>
          <a:p>
            <a:pPr algn="just" eaLnBrk="0" hangingPunct="0"/>
            <a:r>
              <a:rPr lang="en-US" altLang="en-US" sz="1400" dirty="0">
                <a:sym typeface="Symbol"/>
              </a:rPr>
              <a:t></a:t>
            </a:r>
            <a:r>
              <a:rPr lang="en-US" altLang="en-US" sz="1400" dirty="0"/>
              <a:t>The DTL operates in </a:t>
            </a:r>
            <a:r>
              <a:rPr lang="en-US" altLang="en-US" sz="1400" b="1" dirty="0"/>
              <a:t>0 mode </a:t>
            </a:r>
            <a:r>
              <a:rPr lang="en-US" altLang="en-US" sz="1400" dirty="0"/>
              <a:t>for </a:t>
            </a:r>
            <a:r>
              <a:rPr lang="en-US" altLang="en-US" sz="1400" b="1" dirty="0"/>
              <a:t>protons and  ions</a:t>
            </a:r>
            <a:r>
              <a:rPr lang="en-US" altLang="en-US" sz="1400" dirty="0"/>
              <a:t> in the range </a:t>
            </a:r>
            <a:r>
              <a:rPr lang="en-US" altLang="en-US" sz="1400" dirty="0">
                <a:sym typeface="Symbol"/>
              </a:rPr>
              <a:t></a:t>
            </a:r>
            <a:r>
              <a:rPr lang="en-US" altLang="en-US" sz="1400" dirty="0"/>
              <a:t>=0.05-0.5 (</a:t>
            </a:r>
            <a:r>
              <a:rPr lang="en-US" altLang="en-US" sz="1400" dirty="0" err="1"/>
              <a:t>f</a:t>
            </a:r>
            <a:r>
              <a:rPr lang="en-US" altLang="en-US" sz="1400" baseline="-25000" dirty="0" err="1"/>
              <a:t>RF</a:t>
            </a:r>
            <a:r>
              <a:rPr lang="en-US" altLang="en-US" sz="1400" dirty="0"/>
              <a:t>=50-400 MHz, </a:t>
            </a:r>
            <a:r>
              <a:rPr lang="en-US" altLang="en-US" sz="1400" dirty="0">
                <a:sym typeface="Symbol" panose="05050102010706020507" pitchFamily="18" charset="2"/>
              </a:rPr>
              <a:t></a:t>
            </a:r>
            <a:r>
              <a:rPr lang="en-US" altLang="en-US" sz="1400" baseline="-25000" dirty="0">
                <a:sym typeface="Symbol" panose="05050102010706020507" pitchFamily="18" charset="2"/>
              </a:rPr>
              <a:t>RF</a:t>
            </a:r>
            <a:r>
              <a:rPr lang="en-US" altLang="en-US" sz="1400" dirty="0">
                <a:sym typeface="Symbol" panose="05050102010706020507" pitchFamily="18" charset="2"/>
              </a:rPr>
              <a:t>=6-0.7 m</a:t>
            </a:r>
            <a:r>
              <a:rPr lang="en-US" altLang="en-US" sz="1400" dirty="0"/>
              <a:t>) 1-100 MeV;</a:t>
            </a:r>
          </a:p>
          <a:p>
            <a:pPr algn="just" eaLnBrk="0" hangingPunct="0"/>
            <a:endParaRPr lang="en-US" altLang="en-US" sz="1400" dirty="0"/>
          </a:p>
          <a:p>
            <a:pPr algn="just" eaLnBrk="0" hangingPunct="0"/>
            <a:endParaRPr lang="en-US" altLang="en-US" sz="1400" dirty="0"/>
          </a:p>
          <a:p>
            <a:pPr algn="just" eaLnBrk="0" hangingPunct="0"/>
            <a:r>
              <a:rPr lang="en-US" altLang="en-US" sz="1400" dirty="0">
                <a:sym typeface="Symbol"/>
              </a:rPr>
              <a:t></a:t>
            </a:r>
            <a:r>
              <a:rPr lang="en-US" altLang="en-US" sz="1400" dirty="0"/>
              <a:t>The beam is inside the “</a:t>
            </a:r>
            <a:r>
              <a:rPr lang="en-US" altLang="en-US" sz="1400" b="1" dirty="0"/>
              <a:t>drift tubes</a:t>
            </a:r>
            <a:r>
              <a:rPr lang="en-US" altLang="en-US" sz="1400" dirty="0"/>
              <a:t>” when the electric field is decelerating. </a:t>
            </a:r>
            <a:r>
              <a:rPr lang="en-US" sz="1400" dirty="0">
                <a:sym typeface="Symbol"/>
              </a:rPr>
              <a:t>The </a:t>
            </a:r>
            <a:r>
              <a:rPr lang="en-US" sz="1400" b="1" dirty="0">
                <a:sym typeface="Symbol"/>
              </a:rPr>
              <a:t>electric field </a:t>
            </a:r>
            <a:r>
              <a:rPr lang="en-US" sz="1400" dirty="0">
                <a:sym typeface="Symbol"/>
              </a:rPr>
              <a:t>is concentrated between gaps;</a:t>
            </a:r>
          </a:p>
          <a:p>
            <a:pPr algn="just" eaLnBrk="0" hangingPunct="0"/>
            <a:endParaRPr lang="en-US" altLang="en-US" sz="1400" dirty="0"/>
          </a:p>
          <a:p>
            <a:pPr algn="just" eaLnBrk="0" hangingPunct="0"/>
            <a:endParaRPr lang="en-US" altLang="en-US" sz="1400" dirty="0"/>
          </a:p>
          <a:p>
            <a:pPr algn="just" eaLnBrk="0" hangingPunct="0"/>
            <a:r>
              <a:rPr lang="en-US" altLang="en-US" sz="1400" dirty="0">
                <a:sym typeface="Symbol"/>
              </a:rPr>
              <a:t></a:t>
            </a:r>
            <a:r>
              <a:rPr lang="en-US" altLang="en-US" sz="1400" dirty="0"/>
              <a:t>The drift tubes are suspended by </a:t>
            </a:r>
            <a:r>
              <a:rPr lang="en-US" altLang="en-US" sz="1400" b="1" dirty="0"/>
              <a:t>stems</a:t>
            </a:r>
            <a:r>
              <a:rPr lang="en-US" altLang="en-US" sz="1400" dirty="0"/>
              <a:t>;</a:t>
            </a:r>
          </a:p>
          <a:p>
            <a:pPr algn="just" eaLnBrk="0" hangingPunct="0"/>
            <a:endParaRPr lang="en-US" sz="1400" dirty="0"/>
          </a:p>
          <a:p>
            <a:pPr algn="just" eaLnBrk="0" hangingPunct="0"/>
            <a:endParaRPr lang="en-US" sz="1400" dirty="0"/>
          </a:p>
          <a:p>
            <a:pPr algn="just" eaLnBrk="0" hangingPunct="0"/>
            <a:r>
              <a:rPr lang="en-US" sz="1400" dirty="0">
                <a:sym typeface="Symbol"/>
              </a:rPr>
              <a:t></a:t>
            </a:r>
            <a:r>
              <a:rPr lang="en-US" sz="1400" b="1" dirty="0" err="1"/>
              <a:t>Quadrupole</a:t>
            </a:r>
            <a:r>
              <a:rPr lang="en-US" sz="1400" dirty="0"/>
              <a:t> (for transverse focusing) can fit inside the drift tubes.</a:t>
            </a:r>
          </a:p>
          <a:p>
            <a:pPr algn="just" eaLnBrk="0" hangingPunct="0"/>
            <a:endParaRPr lang="en-US" sz="1400" dirty="0">
              <a:sym typeface="Symbol"/>
            </a:endParaRPr>
          </a:p>
          <a:p>
            <a:pPr algn="just" eaLnBrk="0" hangingPunct="0"/>
            <a:endParaRPr lang="en-US" sz="1400" dirty="0">
              <a:sym typeface="Symbol"/>
            </a:endParaRPr>
          </a:p>
          <a:p>
            <a:pPr algn="just" eaLnBrk="0" hangingPunct="0"/>
            <a:r>
              <a:rPr lang="en-US" sz="1400" dirty="0">
                <a:sym typeface="Symbol"/>
              </a:rPr>
              <a:t></a:t>
            </a:r>
            <a:r>
              <a:rPr lang="en-US" sz="1400" dirty="0"/>
              <a:t>In order to be synchronous with the accelerating field at each gap the </a:t>
            </a:r>
            <a:r>
              <a:rPr lang="en-US" sz="1400" b="1" dirty="0"/>
              <a:t>length of the n-</a:t>
            </a:r>
            <a:r>
              <a:rPr lang="en-US" sz="1400" b="1" dirty="0" err="1"/>
              <a:t>th</a:t>
            </a:r>
            <a:r>
              <a:rPr lang="en-US" sz="1400" b="1" dirty="0"/>
              <a:t> drift tube </a:t>
            </a:r>
            <a:r>
              <a:rPr lang="en-US" sz="1400" dirty="0"/>
              <a:t>L</a:t>
            </a:r>
            <a:r>
              <a:rPr lang="en-US" sz="1400" baseline="-25000" dirty="0"/>
              <a:t>n  </a:t>
            </a:r>
            <a:r>
              <a:rPr lang="en-US" sz="1400" dirty="0"/>
              <a:t>has to be:</a:t>
            </a:r>
          </a:p>
        </p:txBody>
      </p:sp>
      <p:sp>
        <p:nvSpPr>
          <p:cNvPr id="13" name="Memoria ad accesso diretto 12"/>
          <p:cNvSpPr/>
          <p:nvPr/>
        </p:nvSpPr>
        <p:spPr>
          <a:xfrm>
            <a:off x="7588212" y="2574922"/>
            <a:ext cx="695290"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Memoria ad accesso diretto 13"/>
          <p:cNvSpPr/>
          <p:nvPr/>
        </p:nvSpPr>
        <p:spPr>
          <a:xfrm>
            <a:off x="8560287" y="2574922"/>
            <a:ext cx="762557"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Memoria ad accesso diretto 14"/>
          <p:cNvSpPr/>
          <p:nvPr/>
        </p:nvSpPr>
        <p:spPr>
          <a:xfrm>
            <a:off x="9614658" y="2574922"/>
            <a:ext cx="822722"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Memoria ad accesso diretto 15"/>
          <p:cNvSpPr/>
          <p:nvPr/>
        </p:nvSpPr>
        <p:spPr>
          <a:xfrm>
            <a:off x="10760468" y="2572576"/>
            <a:ext cx="952004"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Memoria ad accesso diretto 16"/>
          <p:cNvSpPr/>
          <p:nvPr/>
        </p:nvSpPr>
        <p:spPr>
          <a:xfrm>
            <a:off x="6748182" y="2562944"/>
            <a:ext cx="531637" cy="466344"/>
          </a:xfrm>
          <a:prstGeom prst="flowChartMagneticDrum">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3" name="Gruppo 62"/>
          <p:cNvGrpSpPr/>
          <p:nvPr/>
        </p:nvGrpSpPr>
        <p:grpSpPr>
          <a:xfrm>
            <a:off x="7239017" y="2562944"/>
            <a:ext cx="3578807" cy="478322"/>
            <a:chOff x="4606536" y="2496038"/>
            <a:chExt cx="3578807" cy="478322"/>
          </a:xfrm>
        </p:grpSpPr>
        <p:cxnSp>
          <p:nvCxnSpPr>
            <p:cNvPr id="19" name="Connettore 2 18"/>
            <p:cNvCxnSpPr/>
            <p:nvPr/>
          </p:nvCxnSpPr>
          <p:spPr>
            <a:xfrm>
              <a:off x="5598623"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a:off x="5607767"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p:nvPr/>
          </p:nvCxnSpPr>
          <p:spPr>
            <a:xfrm>
              <a:off x="6635499"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a:off x="6644643"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5" name="Connettore 2 24"/>
            <p:cNvCxnSpPr/>
            <p:nvPr/>
          </p:nvCxnSpPr>
          <p:spPr>
            <a:xfrm>
              <a:off x="7795756" y="250801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6" name="Connettore 2 25"/>
            <p:cNvCxnSpPr/>
            <p:nvPr/>
          </p:nvCxnSpPr>
          <p:spPr>
            <a:xfrm>
              <a:off x="7804900" y="2974360"/>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7" name="Connettore 2 26"/>
            <p:cNvCxnSpPr/>
            <p:nvPr/>
          </p:nvCxnSpPr>
          <p:spPr>
            <a:xfrm>
              <a:off x="4606536" y="249603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8" name="Connettore 2 27"/>
            <p:cNvCxnSpPr/>
            <p:nvPr/>
          </p:nvCxnSpPr>
          <p:spPr>
            <a:xfrm>
              <a:off x="4615680" y="296238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29" name="Connettore 2 28"/>
          <p:cNvCxnSpPr/>
          <p:nvPr/>
        </p:nvCxnSpPr>
        <p:spPr>
          <a:xfrm flipV="1">
            <a:off x="6729123" y="3918894"/>
            <a:ext cx="4900984" cy="16920"/>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cxnSp>
        <p:nvCxnSpPr>
          <p:cNvPr id="30" name="Connettore 2 29"/>
          <p:cNvCxnSpPr/>
          <p:nvPr/>
        </p:nvCxnSpPr>
        <p:spPr>
          <a:xfrm flipV="1">
            <a:off x="6729124" y="3395876"/>
            <a:ext cx="13305" cy="536129"/>
          </a:xfrm>
          <a:prstGeom prst="straightConnector1">
            <a:avLst/>
          </a:prstGeom>
          <a:ln w="19050">
            <a:tailEnd type="arrow"/>
          </a:ln>
        </p:spPr>
        <p:style>
          <a:lnRef idx="1">
            <a:schemeClr val="accent1"/>
          </a:lnRef>
          <a:fillRef idx="0">
            <a:schemeClr val="accent1"/>
          </a:fillRef>
          <a:effectRef idx="0">
            <a:schemeClr val="accent1"/>
          </a:effectRef>
          <a:fontRef idx="minor">
            <a:schemeClr val="tx1"/>
          </a:fontRef>
        </p:style>
      </p:cxnSp>
      <p:sp>
        <p:nvSpPr>
          <p:cNvPr id="31" name="CasellaDiTesto 30"/>
          <p:cNvSpPr txBox="1"/>
          <p:nvPr/>
        </p:nvSpPr>
        <p:spPr>
          <a:xfrm>
            <a:off x="6407110" y="3365142"/>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35" name="CasellaDiTesto 34"/>
          <p:cNvSpPr txBox="1"/>
          <p:nvPr/>
        </p:nvSpPr>
        <p:spPr>
          <a:xfrm>
            <a:off x="11371406" y="3862309"/>
            <a:ext cx="276038" cy="369332"/>
          </a:xfrm>
          <a:prstGeom prst="rect">
            <a:avLst/>
          </a:prstGeom>
          <a:noFill/>
        </p:spPr>
        <p:txBody>
          <a:bodyPr wrap="none" rtlCol="0">
            <a:spAutoFit/>
          </a:bodyPr>
          <a:lstStyle/>
          <a:p>
            <a:r>
              <a:rPr lang="en-US" dirty="0"/>
              <a:t>z</a:t>
            </a:r>
          </a:p>
        </p:txBody>
      </p:sp>
      <p:grpSp>
        <p:nvGrpSpPr>
          <p:cNvPr id="39" name="Gruppo 38"/>
          <p:cNvGrpSpPr/>
          <p:nvPr/>
        </p:nvGrpSpPr>
        <p:grpSpPr>
          <a:xfrm>
            <a:off x="7208593" y="3568374"/>
            <a:ext cx="3625724" cy="358980"/>
            <a:chOff x="4573137" y="3356298"/>
            <a:chExt cx="3625724" cy="358980"/>
          </a:xfrm>
        </p:grpSpPr>
        <p:sp>
          <p:nvSpPr>
            <p:cNvPr id="32" name="Figura a mano libera 31"/>
            <p:cNvSpPr/>
            <p:nvPr/>
          </p:nvSpPr>
          <p:spPr>
            <a:xfrm>
              <a:off x="4573137"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Figura a mano libera 33"/>
            <p:cNvSpPr/>
            <p:nvPr/>
          </p:nvSpPr>
          <p:spPr>
            <a:xfrm>
              <a:off x="6621980" y="335629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igura a mano libera 35"/>
            <p:cNvSpPr/>
            <p:nvPr/>
          </p:nvSpPr>
          <p:spPr>
            <a:xfrm>
              <a:off x="5628549"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8" name="Figura a mano libera 37"/>
            <p:cNvSpPr/>
            <p:nvPr/>
          </p:nvSpPr>
          <p:spPr>
            <a:xfrm>
              <a:off x="7773093" y="336475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50" name="Gruppo 49"/>
          <p:cNvGrpSpPr/>
          <p:nvPr/>
        </p:nvGrpSpPr>
        <p:grpSpPr>
          <a:xfrm flipV="1">
            <a:off x="7208593" y="3927354"/>
            <a:ext cx="3625724" cy="358980"/>
            <a:chOff x="4573137" y="3356298"/>
            <a:chExt cx="3625724" cy="358980"/>
          </a:xfrm>
        </p:grpSpPr>
        <p:sp>
          <p:nvSpPr>
            <p:cNvPr id="51" name="Figura a mano libera 50"/>
            <p:cNvSpPr/>
            <p:nvPr/>
          </p:nvSpPr>
          <p:spPr>
            <a:xfrm>
              <a:off x="4573137"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igura a mano libera 51"/>
            <p:cNvSpPr/>
            <p:nvPr/>
          </p:nvSpPr>
          <p:spPr>
            <a:xfrm>
              <a:off x="6621980" y="335629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igura a mano libera 52"/>
            <p:cNvSpPr/>
            <p:nvPr/>
          </p:nvSpPr>
          <p:spPr>
            <a:xfrm>
              <a:off x="5628549" y="3359883"/>
              <a:ext cx="422985"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4" name="Figura a mano libera 53"/>
            <p:cNvSpPr/>
            <p:nvPr/>
          </p:nvSpPr>
          <p:spPr>
            <a:xfrm>
              <a:off x="7773093" y="3364758"/>
              <a:ext cx="425768" cy="350520"/>
            </a:xfrm>
            <a:custGeom>
              <a:avLst/>
              <a:gdLst>
                <a:gd name="connsiteX0" fmla="*/ 0 w 312420"/>
                <a:gd name="connsiteY0" fmla="*/ 350520 h 350520"/>
                <a:gd name="connsiteX1" fmla="*/ 148590 w 312420"/>
                <a:gd name="connsiteY1" fmla="*/ 0 h 350520"/>
                <a:gd name="connsiteX2" fmla="*/ 312420 w 312420"/>
                <a:gd name="connsiteY2" fmla="*/ 350520 h 350520"/>
              </a:gdLst>
              <a:ahLst/>
              <a:cxnLst>
                <a:cxn ang="0">
                  <a:pos x="connsiteX0" y="connsiteY0"/>
                </a:cxn>
                <a:cxn ang="0">
                  <a:pos x="connsiteX1" y="connsiteY1"/>
                </a:cxn>
                <a:cxn ang="0">
                  <a:pos x="connsiteX2" y="connsiteY2"/>
                </a:cxn>
              </a:cxnLst>
              <a:rect l="l" t="t" r="r" b="b"/>
              <a:pathLst>
                <a:path w="312420" h="350520">
                  <a:moveTo>
                    <a:pt x="0" y="350520"/>
                  </a:moveTo>
                  <a:cubicBezTo>
                    <a:pt x="48260" y="175260"/>
                    <a:pt x="96520" y="0"/>
                    <a:pt x="148590" y="0"/>
                  </a:cubicBezTo>
                  <a:cubicBezTo>
                    <a:pt x="200660" y="0"/>
                    <a:pt x="256540" y="175260"/>
                    <a:pt x="312420" y="350520"/>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73" name="Gruppo 72"/>
          <p:cNvGrpSpPr/>
          <p:nvPr/>
        </p:nvGrpSpPr>
        <p:grpSpPr>
          <a:xfrm>
            <a:off x="7181662" y="2560598"/>
            <a:ext cx="3578807" cy="478322"/>
            <a:chOff x="4647338" y="4432634"/>
            <a:chExt cx="3578807" cy="478322"/>
          </a:xfrm>
        </p:grpSpPr>
        <p:cxnSp>
          <p:nvCxnSpPr>
            <p:cNvPr id="65" name="Connettore 2 64"/>
            <p:cNvCxnSpPr/>
            <p:nvPr/>
          </p:nvCxnSpPr>
          <p:spPr>
            <a:xfrm flipH="1">
              <a:off x="5639425"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6" name="Connettore 2 65"/>
            <p:cNvCxnSpPr/>
            <p:nvPr/>
          </p:nvCxnSpPr>
          <p:spPr>
            <a:xfrm flipH="1">
              <a:off x="5648569"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7" name="Connettore 2 66"/>
            <p:cNvCxnSpPr/>
            <p:nvPr/>
          </p:nvCxnSpPr>
          <p:spPr>
            <a:xfrm flipH="1">
              <a:off x="6676301"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8" name="Connettore 2 67"/>
            <p:cNvCxnSpPr/>
            <p:nvPr/>
          </p:nvCxnSpPr>
          <p:spPr>
            <a:xfrm flipH="1">
              <a:off x="6685445"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9" name="Connettore 2 68"/>
            <p:cNvCxnSpPr/>
            <p:nvPr/>
          </p:nvCxnSpPr>
          <p:spPr>
            <a:xfrm flipH="1">
              <a:off x="7836558" y="4444612"/>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0" name="Connettore 2 69"/>
            <p:cNvCxnSpPr/>
            <p:nvPr/>
          </p:nvCxnSpPr>
          <p:spPr>
            <a:xfrm flipH="1">
              <a:off x="7845702" y="4910956"/>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1" name="Connettore 2 70"/>
            <p:cNvCxnSpPr/>
            <p:nvPr/>
          </p:nvCxnSpPr>
          <p:spPr>
            <a:xfrm flipH="1">
              <a:off x="4647338" y="4432634"/>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2" name="Connettore 2 71"/>
            <p:cNvCxnSpPr/>
            <p:nvPr/>
          </p:nvCxnSpPr>
          <p:spPr>
            <a:xfrm flipH="1">
              <a:off x="4656482" y="4898978"/>
              <a:ext cx="380443"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pSp>
      <p:cxnSp>
        <p:nvCxnSpPr>
          <p:cNvPr id="80" name="Connettore 1 79"/>
          <p:cNvCxnSpPr/>
          <p:nvPr/>
        </p:nvCxnSpPr>
        <p:spPr>
          <a:xfrm>
            <a:off x="6813030" y="2214774"/>
            <a:ext cx="4739640" cy="1143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1" name="Arco 80"/>
          <p:cNvSpPr/>
          <p:nvPr/>
        </p:nvSpPr>
        <p:spPr>
          <a:xfrm rot="10800000">
            <a:off x="6627303" y="2216679"/>
            <a:ext cx="386696" cy="1173480"/>
          </a:xfrm>
          <a:prstGeom prst="arc">
            <a:avLst>
              <a:gd name="adj1" fmla="val 16110145"/>
              <a:gd name="adj2" fmla="val 5440223"/>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2" name="Connettore 1 81"/>
          <p:cNvCxnSpPr/>
          <p:nvPr/>
        </p:nvCxnSpPr>
        <p:spPr>
          <a:xfrm>
            <a:off x="6820650" y="3390160"/>
            <a:ext cx="4739640" cy="1143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83" name="Arco 82"/>
          <p:cNvSpPr/>
          <p:nvPr/>
        </p:nvSpPr>
        <p:spPr>
          <a:xfrm rot="10800000">
            <a:off x="11289810" y="2228110"/>
            <a:ext cx="509548" cy="1173480"/>
          </a:xfrm>
          <a:prstGeom prst="arc">
            <a:avLst>
              <a:gd name="adj1" fmla="val 16110145"/>
              <a:gd name="adj2" fmla="val 16084360"/>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5" name="Connettore 1 84"/>
          <p:cNvCxnSpPr>
            <a:stCxn id="17" idx="2"/>
          </p:cNvCxnSpPr>
          <p:nvPr/>
        </p:nvCxnSpPr>
        <p:spPr>
          <a:xfrm flipH="1">
            <a:off x="7014000" y="302928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6" name="Connettore 1 85"/>
          <p:cNvCxnSpPr/>
          <p:nvPr/>
        </p:nvCxnSpPr>
        <p:spPr>
          <a:xfrm flipH="1">
            <a:off x="7926618" y="304071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7" name="Connettore 1 86"/>
          <p:cNvCxnSpPr/>
          <p:nvPr/>
        </p:nvCxnSpPr>
        <p:spPr>
          <a:xfrm flipH="1">
            <a:off x="8941564" y="3035003"/>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8" name="Connettore 1 87"/>
          <p:cNvCxnSpPr/>
          <p:nvPr/>
        </p:nvCxnSpPr>
        <p:spPr>
          <a:xfrm flipH="1">
            <a:off x="10026019" y="3029288"/>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9" name="Connettore 1 88"/>
          <p:cNvCxnSpPr/>
          <p:nvPr/>
        </p:nvCxnSpPr>
        <p:spPr>
          <a:xfrm flipH="1">
            <a:off x="11236470" y="3035003"/>
            <a:ext cx="1" cy="360872"/>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graphicFrame>
        <p:nvGraphicFramePr>
          <p:cNvPr id="90" name="Oggetto 89"/>
          <p:cNvGraphicFramePr>
            <a:graphicFrameLocks noChangeAspect="1"/>
          </p:cNvGraphicFramePr>
          <p:nvPr>
            <p:extLst>
              <p:ext uri="{D42A27DB-BD31-4B8C-83A1-F6EECF244321}">
                <p14:modId xmlns:p14="http://schemas.microsoft.com/office/powerpoint/2010/main" val="1074849109"/>
              </p:ext>
            </p:extLst>
          </p:nvPr>
        </p:nvGraphicFramePr>
        <p:xfrm>
          <a:off x="2250305" y="6069393"/>
          <a:ext cx="1428459" cy="482446"/>
        </p:xfrm>
        <a:graphic>
          <a:graphicData uri="http://schemas.openxmlformats.org/presentationml/2006/ole">
            <mc:AlternateContent xmlns:mc="http://schemas.openxmlformats.org/markup-compatibility/2006">
              <mc:Choice xmlns:v="urn:schemas-microsoft-com:vml" Requires="v">
                <p:oleObj name="Equazione" r:id="rId4" imgW="698400" imgH="241200" progId="Equation.3">
                  <p:embed/>
                </p:oleObj>
              </mc:Choice>
              <mc:Fallback>
                <p:oleObj name="Equazione" r:id="rId4" imgW="698400" imgH="241200" progId="Equation.3">
                  <p:embed/>
                  <p:pic>
                    <p:nvPicPr>
                      <p:cNvPr id="0" name="Oggetto 99"/>
                      <p:cNvPicPr>
                        <a:picLocks noChangeAspect="1" noChangeArrowheads="1"/>
                      </p:cNvPicPr>
                      <p:nvPr/>
                    </p:nvPicPr>
                    <p:blipFill>
                      <a:blip r:embed="rId5"/>
                      <a:srcRect/>
                      <a:stretch>
                        <a:fillRect/>
                      </a:stretch>
                    </p:blipFill>
                    <p:spPr bwMode="auto">
                      <a:xfrm>
                        <a:off x="2250305" y="6069393"/>
                        <a:ext cx="1428459" cy="482446"/>
                      </a:xfrm>
                      <a:prstGeom prst="rect">
                        <a:avLst/>
                      </a:prstGeom>
                      <a:noFill/>
                      <a:ln w="38100">
                        <a:solidFill>
                          <a:srgbClr val="FF0000"/>
                        </a:solidFill>
                        <a:miter lim="800000"/>
                        <a:headEnd/>
                        <a:tailEnd/>
                      </a:ln>
                    </p:spPr>
                  </p:pic>
                </p:oleObj>
              </mc:Fallback>
            </mc:AlternateContent>
          </a:graphicData>
        </a:graphic>
      </p:graphicFrame>
      <p:sp>
        <p:nvSpPr>
          <p:cNvPr id="91" name="Ovale 90"/>
          <p:cNvSpPr/>
          <p:nvPr/>
        </p:nvSpPr>
        <p:spPr>
          <a:xfrm>
            <a:off x="7335306" y="2759541"/>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e 91"/>
          <p:cNvSpPr/>
          <p:nvPr/>
        </p:nvSpPr>
        <p:spPr>
          <a:xfrm>
            <a:off x="7853136" y="2762376"/>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e 92"/>
          <p:cNvSpPr/>
          <p:nvPr/>
        </p:nvSpPr>
        <p:spPr>
          <a:xfrm>
            <a:off x="8328535" y="2773807"/>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4" name="Ovale 93"/>
          <p:cNvSpPr/>
          <p:nvPr/>
        </p:nvSpPr>
        <p:spPr>
          <a:xfrm>
            <a:off x="8868082" y="2769998"/>
            <a:ext cx="146962" cy="4571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6" name="Gruppo 105"/>
          <p:cNvGrpSpPr/>
          <p:nvPr/>
        </p:nvGrpSpPr>
        <p:grpSpPr>
          <a:xfrm>
            <a:off x="8496738" y="5019313"/>
            <a:ext cx="3333928" cy="1818047"/>
            <a:chOff x="3834394" y="4830671"/>
            <a:chExt cx="3475284" cy="1929490"/>
          </a:xfrm>
        </p:grpSpPr>
        <p:pic>
          <p:nvPicPr>
            <p:cNvPr id="9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34394" y="4830671"/>
              <a:ext cx="3475284" cy="1929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0" name="Rettangolo 99"/>
            <p:cNvSpPr/>
            <p:nvPr/>
          </p:nvSpPr>
          <p:spPr>
            <a:xfrm rot="21379739">
              <a:off x="4540626" y="5837746"/>
              <a:ext cx="200977"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ttangolo 100"/>
            <p:cNvSpPr/>
            <p:nvPr/>
          </p:nvSpPr>
          <p:spPr>
            <a:xfrm rot="21379739">
              <a:off x="4540627" y="6013006"/>
              <a:ext cx="200977"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ttangolo 101"/>
            <p:cNvSpPr/>
            <p:nvPr/>
          </p:nvSpPr>
          <p:spPr>
            <a:xfrm rot="21379739">
              <a:off x="4268820" y="5862042"/>
              <a:ext cx="96615"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ettangolo 102"/>
            <p:cNvSpPr/>
            <p:nvPr/>
          </p:nvSpPr>
          <p:spPr>
            <a:xfrm rot="21379739">
              <a:off x="4268824" y="6037379"/>
              <a:ext cx="94195" cy="80010"/>
            </a:xfrm>
            <a:prstGeom prst="rect">
              <a:avLst/>
            </a:prstGeom>
            <a:solidFill>
              <a:srgbClr val="00B050"/>
            </a:solid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04"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62285" t="62254" r="5164" b="9139"/>
          <a:stretch/>
        </p:blipFill>
        <p:spPr bwMode="auto">
          <a:xfrm>
            <a:off x="6669386" y="5661452"/>
            <a:ext cx="1782855" cy="1174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 name="Picture 4"/>
          <p:cNvPicPr>
            <a:picLocks noChangeAspect="1" noChangeArrowheads="1"/>
          </p:cNvPicPr>
          <p:nvPr/>
        </p:nvPicPr>
        <p:blipFill>
          <a:blip r:embed="rId8">
            <a:extLst>
              <a:ext uri="{28A0092B-C50C-407E-A947-70E740481C1C}">
                <a14:useLocalDpi xmlns:a14="http://schemas.microsoft.com/office/drawing/2010/main" val="0"/>
              </a:ext>
            </a:extLst>
          </a:blip>
          <a:srcRect t="8495" r="26993" b="38225"/>
          <a:stretch>
            <a:fillRect/>
          </a:stretch>
        </p:blipFill>
        <p:spPr bwMode="auto">
          <a:xfrm>
            <a:off x="6607503" y="4295011"/>
            <a:ext cx="2102117" cy="1218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Connettore 2 10"/>
          <p:cNvCxnSpPr/>
          <p:nvPr/>
        </p:nvCxnSpPr>
        <p:spPr>
          <a:xfrm>
            <a:off x="3326275" y="4263174"/>
            <a:ext cx="3674137" cy="41768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4" name="Connettore 2 73"/>
          <p:cNvCxnSpPr>
            <a:endCxn id="104" idx="1"/>
          </p:cNvCxnSpPr>
          <p:nvPr/>
        </p:nvCxnSpPr>
        <p:spPr>
          <a:xfrm>
            <a:off x="5156068" y="4980902"/>
            <a:ext cx="1513318" cy="126793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5" name="Connettore 2 74"/>
          <p:cNvCxnSpPr/>
          <p:nvPr/>
        </p:nvCxnSpPr>
        <p:spPr>
          <a:xfrm>
            <a:off x="5156068" y="4980902"/>
            <a:ext cx="4015961" cy="98122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9" name="Connettore 2 78"/>
          <p:cNvCxnSpPr/>
          <p:nvPr/>
        </p:nvCxnSpPr>
        <p:spPr>
          <a:xfrm>
            <a:off x="5216917" y="3520187"/>
            <a:ext cx="2149877" cy="131307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8" name="Rettangolo 7"/>
          <p:cNvSpPr/>
          <p:nvPr/>
        </p:nvSpPr>
        <p:spPr>
          <a:xfrm>
            <a:off x="10084572" y="2061396"/>
            <a:ext cx="1508746" cy="215444"/>
          </a:xfrm>
          <a:prstGeom prst="rect">
            <a:avLst/>
          </a:prstGeom>
        </p:spPr>
        <p:txBody>
          <a:bodyPr wrap="none">
            <a:spAutoFit/>
          </a:bodyPr>
          <a:lstStyle/>
          <a:p>
            <a:r>
              <a:rPr lang="en-US" sz="800" dirty="0"/>
              <a:t>© </a:t>
            </a:r>
            <a:r>
              <a:rPr lang="en-US" sz="800" dirty="0" err="1"/>
              <a:t>Encyclopaedia</a:t>
            </a:r>
            <a:r>
              <a:rPr lang="en-US" sz="800" dirty="0"/>
              <a:t> Britannica, </a:t>
            </a:r>
            <a:r>
              <a:rPr lang="en-US" sz="800" dirty="0" err="1"/>
              <a:t>inc</a:t>
            </a:r>
            <a:endParaRPr lang="en-US" sz="800" dirty="0"/>
          </a:p>
        </p:txBody>
      </p:sp>
      <p:sp>
        <p:nvSpPr>
          <p:cNvPr id="76" name="CasellaDiTesto 75"/>
          <p:cNvSpPr txBox="1"/>
          <p:nvPr/>
        </p:nvSpPr>
        <p:spPr>
          <a:xfrm>
            <a:off x="5141834" y="452378"/>
            <a:ext cx="1931683" cy="369332"/>
          </a:xfrm>
          <a:prstGeom prst="rect">
            <a:avLst/>
          </a:prstGeom>
          <a:noFill/>
        </p:spPr>
        <p:txBody>
          <a:bodyPr wrap="none" rtlCol="0">
            <a:spAutoFit/>
          </a:bodyPr>
          <a:lstStyle/>
          <a:p>
            <a:pPr algn="ctr"/>
            <a:r>
              <a:rPr lang="it-IT" b="1" i="1" dirty="0"/>
              <a:t>(</a:t>
            </a:r>
            <a:r>
              <a:rPr lang="it-IT" b="1" i="1" dirty="0" err="1"/>
              <a:t>protons</a:t>
            </a:r>
            <a:r>
              <a:rPr lang="it-IT" b="1" i="1" dirty="0"/>
              <a:t> and </a:t>
            </a:r>
            <a:r>
              <a:rPr lang="it-IT" b="1" i="1" dirty="0" err="1"/>
              <a:t>ions</a:t>
            </a:r>
            <a:r>
              <a:rPr lang="it-IT" b="1" i="1" dirty="0"/>
              <a:t>)</a:t>
            </a:r>
          </a:p>
        </p:txBody>
      </p:sp>
    </p:spTree>
    <p:extLst>
      <p:ext uri="{BB962C8B-B14F-4D97-AF65-F5344CB8AC3E}">
        <p14:creationId xmlns:p14="http://schemas.microsoft.com/office/powerpoint/2010/main" val="2376033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par>
                                <p:cTn id="8" presetID="10" presetClass="entr" presetSubtype="0" fill="hold"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1"/>
                                        </p:tgtEl>
                                        <p:attrNameLst>
                                          <p:attrName>style.visibility</p:attrName>
                                        </p:attrNameLst>
                                      </p:cBhvr>
                                      <p:to>
                                        <p:strVal val="visible"/>
                                      </p:to>
                                    </p:set>
                                    <p:animEffect transition="in" filter="fade">
                                      <p:cBhvr>
                                        <p:cTn id="13" dur="500"/>
                                        <p:tgtEl>
                                          <p:spTgt spid="9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63"/>
                                        </p:tgtEl>
                                      </p:cBhvr>
                                    </p:animEffect>
                                    <p:set>
                                      <p:cBhvr>
                                        <p:cTn id="18" dur="1" fill="hold">
                                          <p:stCondLst>
                                            <p:cond delay="499"/>
                                          </p:stCondLst>
                                        </p:cTn>
                                        <p:tgtEl>
                                          <p:spTgt spid="63"/>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39"/>
                                        </p:tgtEl>
                                      </p:cBhvr>
                                    </p:animEffect>
                                    <p:set>
                                      <p:cBhvr>
                                        <p:cTn id="21" dur="1" fill="hold">
                                          <p:stCondLst>
                                            <p:cond delay="499"/>
                                          </p:stCondLst>
                                        </p:cTn>
                                        <p:tgtEl>
                                          <p:spTgt spid="39"/>
                                        </p:tgtEl>
                                        <p:attrNameLst>
                                          <p:attrName>style.visibility</p:attrName>
                                        </p:attrNameLst>
                                      </p:cBhvr>
                                      <p:to>
                                        <p:strVal val="hidden"/>
                                      </p:to>
                                    </p:set>
                                  </p:childTnLst>
                                </p:cTn>
                              </p:par>
                              <p:par>
                                <p:cTn id="22" presetID="10" presetClass="exit" presetSubtype="0" fill="hold" grpId="1" nodeType="withEffect">
                                  <p:stCondLst>
                                    <p:cond delay="0"/>
                                  </p:stCondLst>
                                  <p:childTnLst>
                                    <p:animEffect transition="out" filter="fade">
                                      <p:cBhvr>
                                        <p:cTn id="23" dur="500"/>
                                        <p:tgtEl>
                                          <p:spTgt spid="91"/>
                                        </p:tgtEl>
                                      </p:cBhvr>
                                    </p:animEffect>
                                    <p:set>
                                      <p:cBhvr>
                                        <p:cTn id="24" dur="1" fill="hold">
                                          <p:stCondLst>
                                            <p:cond delay="499"/>
                                          </p:stCondLst>
                                        </p:cTn>
                                        <p:tgtEl>
                                          <p:spTgt spid="91"/>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73"/>
                                        </p:tgtEl>
                                        <p:attrNameLst>
                                          <p:attrName>style.visibility</p:attrName>
                                        </p:attrNameLst>
                                      </p:cBhvr>
                                      <p:to>
                                        <p:strVal val="visible"/>
                                      </p:to>
                                    </p:set>
                                    <p:animEffect transition="in" filter="fade">
                                      <p:cBhvr>
                                        <p:cTn id="29" dur="500"/>
                                        <p:tgtEl>
                                          <p:spTgt spid="73"/>
                                        </p:tgtEl>
                                      </p:cBhvr>
                                    </p:animEffect>
                                  </p:childTnLst>
                                </p:cTn>
                              </p:par>
                              <p:par>
                                <p:cTn id="30" presetID="10" presetClass="entr" presetSubtype="0" fill="hold" nodeType="with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fade">
                                      <p:cBhvr>
                                        <p:cTn id="32" dur="500"/>
                                        <p:tgtEl>
                                          <p:spTgt spid="5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fade">
                                      <p:cBhvr>
                                        <p:cTn id="35" dur="500"/>
                                        <p:tgtEl>
                                          <p:spTgt spid="9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73"/>
                                        </p:tgtEl>
                                      </p:cBhvr>
                                    </p:animEffect>
                                    <p:set>
                                      <p:cBhvr>
                                        <p:cTn id="40" dur="1" fill="hold">
                                          <p:stCondLst>
                                            <p:cond delay="499"/>
                                          </p:stCondLst>
                                        </p:cTn>
                                        <p:tgtEl>
                                          <p:spTgt spid="73"/>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50"/>
                                        </p:tgtEl>
                                      </p:cBhvr>
                                    </p:animEffect>
                                    <p:set>
                                      <p:cBhvr>
                                        <p:cTn id="43" dur="1" fill="hold">
                                          <p:stCondLst>
                                            <p:cond delay="499"/>
                                          </p:stCondLst>
                                        </p:cTn>
                                        <p:tgtEl>
                                          <p:spTgt spid="50"/>
                                        </p:tgtEl>
                                        <p:attrNameLst>
                                          <p:attrName>style.visibility</p:attrName>
                                        </p:attrNameLst>
                                      </p:cBhvr>
                                      <p:to>
                                        <p:strVal val="hidden"/>
                                      </p:to>
                                    </p:set>
                                  </p:childTnLst>
                                </p:cTn>
                              </p:par>
                              <p:par>
                                <p:cTn id="44" presetID="10" presetClass="exit" presetSubtype="0" fill="hold" grpId="1" nodeType="withEffect">
                                  <p:stCondLst>
                                    <p:cond delay="0"/>
                                  </p:stCondLst>
                                  <p:childTnLst>
                                    <p:animEffect transition="out" filter="fade">
                                      <p:cBhvr>
                                        <p:cTn id="45" dur="500"/>
                                        <p:tgtEl>
                                          <p:spTgt spid="92"/>
                                        </p:tgtEl>
                                      </p:cBhvr>
                                    </p:animEffect>
                                    <p:set>
                                      <p:cBhvr>
                                        <p:cTn id="46" dur="1" fill="hold">
                                          <p:stCondLst>
                                            <p:cond delay="499"/>
                                          </p:stCondLst>
                                        </p:cTn>
                                        <p:tgtEl>
                                          <p:spTgt spid="92"/>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63"/>
                                        </p:tgtEl>
                                        <p:attrNameLst>
                                          <p:attrName>style.visibility</p:attrName>
                                        </p:attrNameLst>
                                      </p:cBhvr>
                                      <p:to>
                                        <p:strVal val="visible"/>
                                      </p:to>
                                    </p:set>
                                    <p:animEffect transition="in" filter="fade">
                                      <p:cBhvr>
                                        <p:cTn id="51" dur="500"/>
                                        <p:tgtEl>
                                          <p:spTgt spid="63"/>
                                        </p:tgtEl>
                                      </p:cBhvr>
                                    </p:animEffect>
                                  </p:childTnLst>
                                </p:cTn>
                              </p:par>
                              <p:par>
                                <p:cTn id="52" presetID="10" presetClass="entr" presetSubtype="0" fill="hold" nodeType="withEffect">
                                  <p:stCondLst>
                                    <p:cond delay="0"/>
                                  </p:stCondLst>
                                  <p:childTnLst>
                                    <p:set>
                                      <p:cBhvr>
                                        <p:cTn id="53" dur="1" fill="hold">
                                          <p:stCondLst>
                                            <p:cond delay="0"/>
                                          </p:stCondLst>
                                        </p:cTn>
                                        <p:tgtEl>
                                          <p:spTgt spid="39"/>
                                        </p:tgtEl>
                                        <p:attrNameLst>
                                          <p:attrName>style.visibility</p:attrName>
                                        </p:attrNameLst>
                                      </p:cBhvr>
                                      <p:to>
                                        <p:strVal val="visible"/>
                                      </p:to>
                                    </p:set>
                                    <p:animEffect transition="in" filter="fade">
                                      <p:cBhvr>
                                        <p:cTn id="54" dur="500"/>
                                        <p:tgtEl>
                                          <p:spTgt spid="3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93"/>
                                        </p:tgtEl>
                                        <p:attrNameLst>
                                          <p:attrName>style.visibility</p:attrName>
                                        </p:attrNameLst>
                                      </p:cBhvr>
                                      <p:to>
                                        <p:strVal val="visible"/>
                                      </p:to>
                                    </p:set>
                                    <p:animEffect transition="in" filter="fade">
                                      <p:cBhvr>
                                        <p:cTn id="57" dur="500"/>
                                        <p:tgtEl>
                                          <p:spTgt spid="93"/>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xit" presetSubtype="0" fill="hold" nodeType="clickEffect">
                                  <p:stCondLst>
                                    <p:cond delay="0"/>
                                  </p:stCondLst>
                                  <p:childTnLst>
                                    <p:animEffect transition="out" filter="fade">
                                      <p:cBhvr>
                                        <p:cTn id="61" dur="500"/>
                                        <p:tgtEl>
                                          <p:spTgt spid="63"/>
                                        </p:tgtEl>
                                      </p:cBhvr>
                                    </p:animEffect>
                                    <p:set>
                                      <p:cBhvr>
                                        <p:cTn id="62" dur="1" fill="hold">
                                          <p:stCondLst>
                                            <p:cond delay="499"/>
                                          </p:stCondLst>
                                        </p:cTn>
                                        <p:tgtEl>
                                          <p:spTgt spid="63"/>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39"/>
                                        </p:tgtEl>
                                      </p:cBhvr>
                                    </p:animEffect>
                                    <p:set>
                                      <p:cBhvr>
                                        <p:cTn id="65" dur="1" fill="hold">
                                          <p:stCondLst>
                                            <p:cond delay="499"/>
                                          </p:stCondLst>
                                        </p:cTn>
                                        <p:tgtEl>
                                          <p:spTgt spid="39"/>
                                        </p:tgtEl>
                                        <p:attrNameLst>
                                          <p:attrName>style.visibility</p:attrName>
                                        </p:attrNameLst>
                                      </p:cBhvr>
                                      <p:to>
                                        <p:strVal val="hidden"/>
                                      </p:to>
                                    </p:set>
                                  </p:childTnLst>
                                </p:cTn>
                              </p:par>
                              <p:par>
                                <p:cTn id="66" presetID="10" presetClass="exit" presetSubtype="0" fill="hold" grpId="1" nodeType="withEffect">
                                  <p:stCondLst>
                                    <p:cond delay="0"/>
                                  </p:stCondLst>
                                  <p:childTnLst>
                                    <p:animEffect transition="out" filter="fade">
                                      <p:cBhvr>
                                        <p:cTn id="67" dur="500"/>
                                        <p:tgtEl>
                                          <p:spTgt spid="93"/>
                                        </p:tgtEl>
                                      </p:cBhvr>
                                    </p:animEffect>
                                    <p:set>
                                      <p:cBhvr>
                                        <p:cTn id="68" dur="1" fill="hold">
                                          <p:stCondLst>
                                            <p:cond delay="499"/>
                                          </p:stCondLst>
                                        </p:cTn>
                                        <p:tgtEl>
                                          <p:spTgt spid="93"/>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73"/>
                                        </p:tgtEl>
                                        <p:attrNameLst>
                                          <p:attrName>style.visibility</p:attrName>
                                        </p:attrNameLst>
                                      </p:cBhvr>
                                      <p:to>
                                        <p:strVal val="visible"/>
                                      </p:to>
                                    </p:set>
                                    <p:animEffect transition="in" filter="fade">
                                      <p:cBhvr>
                                        <p:cTn id="73" dur="500"/>
                                        <p:tgtEl>
                                          <p:spTgt spid="73"/>
                                        </p:tgtEl>
                                      </p:cBhvr>
                                    </p:animEffect>
                                  </p:childTnLst>
                                </p:cTn>
                              </p:par>
                              <p:par>
                                <p:cTn id="74" presetID="10" presetClass="entr" presetSubtype="0" fill="hold" nodeType="withEffect">
                                  <p:stCondLst>
                                    <p:cond delay="0"/>
                                  </p:stCondLst>
                                  <p:childTnLst>
                                    <p:set>
                                      <p:cBhvr>
                                        <p:cTn id="75" dur="1" fill="hold">
                                          <p:stCondLst>
                                            <p:cond delay="0"/>
                                          </p:stCondLst>
                                        </p:cTn>
                                        <p:tgtEl>
                                          <p:spTgt spid="50"/>
                                        </p:tgtEl>
                                        <p:attrNameLst>
                                          <p:attrName>style.visibility</p:attrName>
                                        </p:attrNameLst>
                                      </p:cBhvr>
                                      <p:to>
                                        <p:strVal val="visible"/>
                                      </p:to>
                                    </p:set>
                                    <p:animEffect transition="in" filter="fade">
                                      <p:cBhvr>
                                        <p:cTn id="76" dur="500"/>
                                        <p:tgtEl>
                                          <p:spTgt spid="50"/>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94"/>
                                        </p:tgtEl>
                                        <p:attrNameLst>
                                          <p:attrName>style.visibility</p:attrName>
                                        </p:attrNameLst>
                                      </p:cBhvr>
                                      <p:to>
                                        <p:strVal val="visible"/>
                                      </p:to>
                                    </p:set>
                                    <p:animEffect transition="in" filter="fade">
                                      <p:cBhvr>
                                        <p:cTn id="79" dur="500"/>
                                        <p:tgtEl>
                                          <p:spTgt spid="94"/>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fade">
                                      <p:cBhvr>
                                        <p:cTn id="84" dur="500"/>
                                        <p:tgtEl>
                                          <p:spTgt spid="12"/>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nodeType="clickEffect">
                                  <p:stCondLst>
                                    <p:cond delay="0"/>
                                  </p:stCondLst>
                                  <p:childTnLst>
                                    <p:set>
                                      <p:cBhvr>
                                        <p:cTn id="88" dur="1" fill="hold">
                                          <p:stCondLst>
                                            <p:cond delay="0"/>
                                          </p:stCondLst>
                                        </p:cTn>
                                        <p:tgtEl>
                                          <p:spTgt spid="79"/>
                                        </p:tgtEl>
                                        <p:attrNameLst>
                                          <p:attrName>style.visibility</p:attrName>
                                        </p:attrNameLst>
                                      </p:cBhvr>
                                      <p:to>
                                        <p:strVal val="visible"/>
                                      </p:to>
                                    </p:set>
                                    <p:animEffect transition="in" filter="fade">
                                      <p:cBhvr>
                                        <p:cTn id="89" dur="500"/>
                                        <p:tgtEl>
                                          <p:spTgt spid="79"/>
                                        </p:tgtEl>
                                      </p:cBhvr>
                                    </p:animEffect>
                                  </p:childTnLst>
                                </p:cTn>
                              </p:par>
                              <p:par>
                                <p:cTn id="90" presetID="10" presetClass="entr" presetSubtype="0" fill="hold" nodeType="withEffect">
                                  <p:stCondLst>
                                    <p:cond delay="0"/>
                                  </p:stCondLst>
                                  <p:childTnLst>
                                    <p:set>
                                      <p:cBhvr>
                                        <p:cTn id="91" dur="1" fill="hold">
                                          <p:stCondLst>
                                            <p:cond delay="0"/>
                                          </p:stCondLst>
                                        </p:cTn>
                                        <p:tgtEl>
                                          <p:spTgt spid="107"/>
                                        </p:tgtEl>
                                        <p:attrNameLst>
                                          <p:attrName>style.visibility</p:attrName>
                                        </p:attrNameLst>
                                      </p:cBhvr>
                                      <p:to>
                                        <p:strVal val="visible"/>
                                      </p:to>
                                    </p:set>
                                    <p:animEffect transition="in" filter="fade">
                                      <p:cBhvr>
                                        <p:cTn id="92" dur="500"/>
                                        <p:tgtEl>
                                          <p:spTgt spid="107"/>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nodeType="clickEffect">
                                  <p:stCondLst>
                                    <p:cond delay="0"/>
                                  </p:stCondLst>
                                  <p:childTnLst>
                                    <p:set>
                                      <p:cBhvr>
                                        <p:cTn id="96" dur="1" fill="hold">
                                          <p:stCondLst>
                                            <p:cond delay="0"/>
                                          </p:stCondLst>
                                        </p:cTn>
                                        <p:tgtEl>
                                          <p:spTgt spid="11"/>
                                        </p:tgtEl>
                                        <p:attrNameLst>
                                          <p:attrName>style.visibility</p:attrName>
                                        </p:attrNameLst>
                                      </p:cBhvr>
                                      <p:to>
                                        <p:strVal val="visible"/>
                                      </p:to>
                                    </p:set>
                                    <p:animEffect transition="in" filter="fade">
                                      <p:cBhvr>
                                        <p:cTn id="97" dur="500"/>
                                        <p:tgtEl>
                                          <p:spTgt spid="11"/>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nodeType="clickEffect">
                                  <p:stCondLst>
                                    <p:cond delay="0"/>
                                  </p:stCondLst>
                                  <p:childTnLst>
                                    <p:set>
                                      <p:cBhvr>
                                        <p:cTn id="101" dur="1" fill="hold">
                                          <p:stCondLst>
                                            <p:cond delay="0"/>
                                          </p:stCondLst>
                                        </p:cTn>
                                        <p:tgtEl>
                                          <p:spTgt spid="75"/>
                                        </p:tgtEl>
                                        <p:attrNameLst>
                                          <p:attrName>style.visibility</p:attrName>
                                        </p:attrNameLst>
                                      </p:cBhvr>
                                      <p:to>
                                        <p:strVal val="visible"/>
                                      </p:to>
                                    </p:set>
                                    <p:animEffect transition="in" filter="fade">
                                      <p:cBhvr>
                                        <p:cTn id="102" dur="500"/>
                                        <p:tgtEl>
                                          <p:spTgt spid="75"/>
                                        </p:tgtEl>
                                      </p:cBhvr>
                                    </p:animEffect>
                                  </p:childTnLst>
                                </p:cTn>
                              </p:par>
                              <p:par>
                                <p:cTn id="103" presetID="10" presetClass="entr" presetSubtype="0" fill="hold" nodeType="withEffect">
                                  <p:stCondLst>
                                    <p:cond delay="0"/>
                                  </p:stCondLst>
                                  <p:childTnLst>
                                    <p:set>
                                      <p:cBhvr>
                                        <p:cTn id="104" dur="1" fill="hold">
                                          <p:stCondLst>
                                            <p:cond delay="0"/>
                                          </p:stCondLst>
                                        </p:cTn>
                                        <p:tgtEl>
                                          <p:spTgt spid="74"/>
                                        </p:tgtEl>
                                        <p:attrNameLst>
                                          <p:attrName>style.visibility</p:attrName>
                                        </p:attrNameLst>
                                      </p:cBhvr>
                                      <p:to>
                                        <p:strVal val="visible"/>
                                      </p:to>
                                    </p:set>
                                    <p:animEffect transition="in" filter="fade">
                                      <p:cBhvr>
                                        <p:cTn id="105" dur="500"/>
                                        <p:tgtEl>
                                          <p:spTgt spid="74"/>
                                        </p:tgtEl>
                                      </p:cBhvr>
                                    </p:animEffect>
                                  </p:childTnLst>
                                </p:cTn>
                              </p:par>
                              <p:par>
                                <p:cTn id="106" presetID="10" presetClass="entr" presetSubtype="0" fill="hold" nodeType="withEffect">
                                  <p:stCondLst>
                                    <p:cond delay="0"/>
                                  </p:stCondLst>
                                  <p:childTnLst>
                                    <p:set>
                                      <p:cBhvr>
                                        <p:cTn id="107" dur="1" fill="hold">
                                          <p:stCondLst>
                                            <p:cond delay="0"/>
                                          </p:stCondLst>
                                        </p:cTn>
                                        <p:tgtEl>
                                          <p:spTgt spid="104"/>
                                        </p:tgtEl>
                                        <p:attrNameLst>
                                          <p:attrName>style.visibility</p:attrName>
                                        </p:attrNameLst>
                                      </p:cBhvr>
                                      <p:to>
                                        <p:strVal val="visible"/>
                                      </p:to>
                                    </p:set>
                                    <p:animEffect transition="in" filter="fade">
                                      <p:cBhvr>
                                        <p:cTn id="108" dur="500"/>
                                        <p:tgtEl>
                                          <p:spTgt spid="104"/>
                                        </p:tgtEl>
                                      </p:cBhvr>
                                    </p:animEffect>
                                  </p:childTnLst>
                                </p:cTn>
                              </p:par>
                              <p:par>
                                <p:cTn id="109" presetID="10" presetClass="entr" presetSubtype="0" fill="hold" nodeType="withEffect">
                                  <p:stCondLst>
                                    <p:cond delay="0"/>
                                  </p:stCondLst>
                                  <p:childTnLst>
                                    <p:set>
                                      <p:cBhvr>
                                        <p:cTn id="110" dur="1" fill="hold">
                                          <p:stCondLst>
                                            <p:cond delay="0"/>
                                          </p:stCondLst>
                                        </p:cTn>
                                        <p:tgtEl>
                                          <p:spTgt spid="106"/>
                                        </p:tgtEl>
                                        <p:attrNameLst>
                                          <p:attrName>style.visibility</p:attrName>
                                        </p:attrNameLst>
                                      </p:cBhvr>
                                      <p:to>
                                        <p:strVal val="visible"/>
                                      </p:to>
                                    </p:set>
                                    <p:animEffect transition="in" filter="fade">
                                      <p:cBhvr>
                                        <p:cTn id="111" dur="500"/>
                                        <p:tgtEl>
                                          <p:spTgt spid="106"/>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90"/>
                                        </p:tgtEl>
                                        <p:attrNameLst>
                                          <p:attrName>style.visibility</p:attrName>
                                        </p:attrNameLst>
                                      </p:cBhvr>
                                      <p:to>
                                        <p:strVal val="visible"/>
                                      </p:to>
                                    </p:set>
                                    <p:animEffect transition="in" filter="fade">
                                      <p:cBhvr>
                                        <p:cTn id="116"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1" grpId="0" animBg="1"/>
      <p:bldP spid="91" grpId="1" animBg="1"/>
      <p:bldP spid="92" grpId="0" animBg="1"/>
      <p:bldP spid="92" grpId="1" animBg="1"/>
      <p:bldP spid="93" grpId="0" animBg="1"/>
      <p:bldP spid="93" grpId="1" animBg="1"/>
      <p:bldP spid="9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53783" y="5593"/>
            <a:ext cx="4754051" cy="707886"/>
          </a:xfrm>
          <a:prstGeom prst="rect">
            <a:avLst/>
          </a:prstGeom>
          <a:noFill/>
        </p:spPr>
        <p:txBody>
          <a:bodyPr wrap="square" rtlCol="0">
            <a:spAutoFit/>
          </a:bodyPr>
          <a:lstStyle/>
          <a:p>
            <a:r>
              <a:rPr lang="en-US" sz="4000" b="1" dirty="0"/>
              <a:t>LINAC APPLICATIONS</a:t>
            </a:r>
          </a:p>
        </p:txBody>
      </p:sp>
      <p:cxnSp>
        <p:nvCxnSpPr>
          <p:cNvPr id="4" name="Connettore 2 3"/>
          <p:cNvCxnSpPr>
            <a:stCxn id="2" idx="2"/>
          </p:cNvCxnSpPr>
          <p:nvPr/>
        </p:nvCxnSpPr>
        <p:spPr>
          <a:xfrm flipH="1">
            <a:off x="2900971" y="713479"/>
            <a:ext cx="2929838" cy="25732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 name="CasellaDiTesto 4"/>
          <p:cNvSpPr txBox="1"/>
          <p:nvPr/>
        </p:nvSpPr>
        <p:spPr>
          <a:xfrm>
            <a:off x="279903" y="930979"/>
            <a:ext cx="3529871" cy="369332"/>
          </a:xfrm>
          <a:prstGeom prst="rect">
            <a:avLst/>
          </a:prstGeom>
          <a:noFill/>
        </p:spPr>
        <p:txBody>
          <a:bodyPr wrap="none" rtlCol="0">
            <a:spAutoFit/>
          </a:bodyPr>
          <a:lstStyle/>
          <a:p>
            <a:r>
              <a:rPr lang="en-US" b="1" dirty="0">
                <a:solidFill>
                  <a:schemeClr val="dk1"/>
                </a:solidFill>
              </a:rPr>
              <a:t>Injectors for synchrotrons</a:t>
            </a:r>
            <a:endParaRPr lang="it-IT" b="1" dirty="0"/>
          </a:p>
        </p:txBody>
      </p:sp>
      <p:pic>
        <p:nvPicPr>
          <p:cNvPr id="6" name="Picture 2" descr="Risultati immagini per radiotherapy"/>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2206" y="3647362"/>
            <a:ext cx="1906339" cy="1170753"/>
          </a:xfrm>
          <a:prstGeom prst="rect">
            <a:avLst/>
          </a:prstGeom>
          <a:noFill/>
          <a:extLst>
            <a:ext uri="{909E8E84-426E-40DD-AFC4-6F175D3DCCD1}">
              <a14:hiddenFill xmlns:a14="http://schemas.microsoft.com/office/drawing/2010/main">
                <a:solidFill>
                  <a:srgbClr val="FFFFFF"/>
                </a:solidFill>
              </a14:hiddenFill>
            </a:ext>
          </a:extLst>
        </p:spPr>
      </p:pic>
      <p:cxnSp>
        <p:nvCxnSpPr>
          <p:cNvPr id="7" name="Connettore 2 6"/>
          <p:cNvCxnSpPr>
            <a:stCxn id="2" idx="2"/>
            <a:endCxn id="11" idx="0"/>
          </p:cNvCxnSpPr>
          <p:nvPr/>
        </p:nvCxnSpPr>
        <p:spPr>
          <a:xfrm flipH="1">
            <a:off x="2079402" y="713479"/>
            <a:ext cx="3751407" cy="2299074"/>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604612" y="3012553"/>
            <a:ext cx="2949580" cy="646331"/>
          </a:xfrm>
          <a:prstGeom prst="rect">
            <a:avLst/>
          </a:prstGeom>
          <a:noFill/>
        </p:spPr>
        <p:txBody>
          <a:bodyPr wrap="square" rtlCol="0">
            <a:spAutoFit/>
          </a:bodyPr>
          <a:lstStyle/>
          <a:p>
            <a:pPr algn="ctr"/>
            <a:r>
              <a:rPr lang="en-US" b="1" dirty="0">
                <a:solidFill>
                  <a:schemeClr val="dk1"/>
                </a:solidFill>
              </a:rPr>
              <a:t>Medical applications: radiotherapy</a:t>
            </a:r>
            <a:endParaRPr lang="it-IT" b="1" dirty="0"/>
          </a:p>
        </p:txBody>
      </p:sp>
      <p:cxnSp>
        <p:nvCxnSpPr>
          <p:cNvPr id="12" name="Connettore 2 11"/>
          <p:cNvCxnSpPr>
            <a:stCxn id="2" idx="2"/>
            <a:endCxn id="20" idx="0"/>
          </p:cNvCxnSpPr>
          <p:nvPr/>
        </p:nvCxnSpPr>
        <p:spPr>
          <a:xfrm flipH="1">
            <a:off x="4366627" y="713479"/>
            <a:ext cx="1464182" cy="342504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0" name="CasellaDiTesto 19"/>
          <p:cNvSpPr txBox="1"/>
          <p:nvPr/>
        </p:nvSpPr>
        <p:spPr>
          <a:xfrm>
            <a:off x="3453783" y="4138521"/>
            <a:ext cx="1825688" cy="646331"/>
          </a:xfrm>
          <a:prstGeom prst="rect">
            <a:avLst/>
          </a:prstGeom>
          <a:noFill/>
        </p:spPr>
        <p:txBody>
          <a:bodyPr wrap="square" rtlCol="0">
            <a:spAutoFit/>
          </a:bodyPr>
          <a:lstStyle/>
          <a:p>
            <a:pPr algn="ctr"/>
            <a:r>
              <a:rPr lang="en-US" b="1" dirty="0">
                <a:solidFill>
                  <a:schemeClr val="dk1"/>
                </a:solidFill>
              </a:rPr>
              <a:t>Industrial applications</a:t>
            </a:r>
            <a:endParaRPr lang="it-IT" b="1" dirty="0"/>
          </a:p>
        </p:txBody>
      </p:sp>
      <p:pic>
        <p:nvPicPr>
          <p:cNvPr id="22" name="Picture 2"/>
          <p:cNvPicPr>
            <a:picLocks noChangeAspect="1"/>
          </p:cNvPicPr>
          <p:nvPr/>
        </p:nvPicPr>
        <p:blipFill>
          <a:blip r:embed="rId3"/>
          <a:stretch>
            <a:fillRect/>
          </a:stretch>
        </p:blipFill>
        <p:spPr>
          <a:xfrm>
            <a:off x="420940" y="5935274"/>
            <a:ext cx="1685925" cy="874395"/>
          </a:xfrm>
          <a:prstGeom prst="rect">
            <a:avLst/>
          </a:prstGeom>
        </p:spPr>
      </p:pic>
      <p:pic>
        <p:nvPicPr>
          <p:cNvPr id="23"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73601" y="6202992"/>
            <a:ext cx="1149753" cy="611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19290" t="15990"/>
          <a:stretch/>
        </p:blipFill>
        <p:spPr bwMode="auto">
          <a:xfrm>
            <a:off x="4531871" y="6152667"/>
            <a:ext cx="1282163" cy="6327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15" descr="Risultati immagini per food irradiation"/>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65025" y="6152666"/>
            <a:ext cx="818930" cy="613310"/>
          </a:xfrm>
          <a:prstGeom prst="rect">
            <a:avLst/>
          </a:prstGeom>
          <a:noFill/>
          <a:extLst>
            <a:ext uri="{909E8E84-426E-40DD-AFC4-6F175D3DCCD1}">
              <a14:hiddenFill xmlns:a14="http://schemas.microsoft.com/office/drawing/2010/main">
                <a:solidFill>
                  <a:srgbClr val="FFFFFF"/>
                </a:solidFill>
              </a14:hiddenFill>
            </a:ext>
          </a:extLst>
        </p:spPr>
      </p:pic>
      <p:sp>
        <p:nvSpPr>
          <p:cNvPr id="27" name="CasellaDiTesto 26"/>
          <p:cNvSpPr txBox="1"/>
          <p:nvPr/>
        </p:nvSpPr>
        <p:spPr>
          <a:xfrm>
            <a:off x="246922" y="5587550"/>
            <a:ext cx="2477091" cy="369332"/>
          </a:xfrm>
          <a:prstGeom prst="rect">
            <a:avLst/>
          </a:prstGeom>
          <a:noFill/>
        </p:spPr>
        <p:txBody>
          <a:bodyPr wrap="square" rtlCol="0">
            <a:spAutoFit/>
          </a:bodyPr>
          <a:lstStyle/>
          <a:p>
            <a:pPr algn="ctr"/>
            <a:r>
              <a:rPr lang="en-US" dirty="0">
                <a:solidFill>
                  <a:schemeClr val="dk1"/>
                </a:solidFill>
              </a:rPr>
              <a:t>National security</a:t>
            </a:r>
            <a:endParaRPr lang="it-IT" dirty="0"/>
          </a:p>
        </p:txBody>
      </p:sp>
      <p:sp>
        <p:nvSpPr>
          <p:cNvPr id="28" name="CasellaDiTesto 27"/>
          <p:cNvSpPr txBox="1"/>
          <p:nvPr/>
        </p:nvSpPr>
        <p:spPr>
          <a:xfrm>
            <a:off x="2659247" y="5555270"/>
            <a:ext cx="1726205" cy="646331"/>
          </a:xfrm>
          <a:prstGeom prst="rect">
            <a:avLst/>
          </a:prstGeom>
          <a:noFill/>
        </p:spPr>
        <p:txBody>
          <a:bodyPr wrap="square" rtlCol="0">
            <a:spAutoFit/>
          </a:bodyPr>
          <a:lstStyle/>
          <a:p>
            <a:pPr algn="ctr"/>
            <a:r>
              <a:rPr lang="en-US" dirty="0">
                <a:solidFill>
                  <a:schemeClr val="dk1"/>
                </a:solidFill>
              </a:rPr>
              <a:t>Material treatment</a:t>
            </a:r>
            <a:endParaRPr lang="it-IT" dirty="0"/>
          </a:p>
        </p:txBody>
      </p:sp>
      <p:sp>
        <p:nvSpPr>
          <p:cNvPr id="29" name="CasellaDiTesto 28"/>
          <p:cNvSpPr txBox="1"/>
          <p:nvPr/>
        </p:nvSpPr>
        <p:spPr>
          <a:xfrm>
            <a:off x="4195877" y="5503951"/>
            <a:ext cx="1825688" cy="646331"/>
          </a:xfrm>
          <a:prstGeom prst="rect">
            <a:avLst/>
          </a:prstGeom>
          <a:noFill/>
        </p:spPr>
        <p:txBody>
          <a:bodyPr wrap="square" rtlCol="0">
            <a:spAutoFit/>
          </a:bodyPr>
          <a:lstStyle/>
          <a:p>
            <a:pPr algn="ctr"/>
            <a:r>
              <a:rPr lang="en-US" dirty="0">
                <a:solidFill>
                  <a:schemeClr val="dk1"/>
                </a:solidFill>
              </a:rPr>
              <a:t>Ion implantation</a:t>
            </a:r>
            <a:endParaRPr lang="it-IT" dirty="0"/>
          </a:p>
        </p:txBody>
      </p:sp>
      <p:sp>
        <p:nvSpPr>
          <p:cNvPr id="30" name="CasellaDiTesto 29"/>
          <p:cNvSpPr txBox="1"/>
          <p:nvPr/>
        </p:nvSpPr>
        <p:spPr>
          <a:xfrm>
            <a:off x="5925227" y="5579959"/>
            <a:ext cx="2059322" cy="646331"/>
          </a:xfrm>
          <a:prstGeom prst="rect">
            <a:avLst/>
          </a:prstGeom>
          <a:noFill/>
        </p:spPr>
        <p:txBody>
          <a:bodyPr wrap="square" rtlCol="0">
            <a:spAutoFit/>
          </a:bodyPr>
          <a:lstStyle/>
          <a:p>
            <a:pPr algn="ctr"/>
            <a:r>
              <a:rPr lang="en-US" dirty="0">
                <a:solidFill>
                  <a:schemeClr val="dk1"/>
                </a:solidFill>
              </a:rPr>
              <a:t>Material/food sterilization</a:t>
            </a:r>
            <a:endParaRPr lang="it-IT" dirty="0"/>
          </a:p>
        </p:txBody>
      </p:sp>
      <p:pic>
        <p:nvPicPr>
          <p:cNvPr id="31" name="Picture 12" descr="Risultati immagini per synchrotro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20940" y="1221050"/>
            <a:ext cx="1855484" cy="1158628"/>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4" descr="Risultati immagini per undulato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9828208" y="982316"/>
            <a:ext cx="1960526" cy="1003353"/>
          </a:xfrm>
          <a:prstGeom prst="rect">
            <a:avLst/>
          </a:prstGeom>
          <a:noFill/>
          <a:extLst>
            <a:ext uri="{909E8E84-426E-40DD-AFC4-6F175D3DCCD1}">
              <a14:hiddenFill xmlns:a14="http://schemas.microsoft.com/office/drawing/2010/main">
                <a:solidFill>
                  <a:srgbClr val="FFFFFF"/>
                </a:solidFill>
              </a14:hiddenFill>
            </a:ext>
          </a:extLst>
        </p:spPr>
      </p:pic>
      <p:cxnSp>
        <p:nvCxnSpPr>
          <p:cNvPr id="33" name="Connettore 2 32"/>
          <p:cNvCxnSpPr>
            <a:stCxn id="2" idx="2"/>
            <a:endCxn id="34" idx="1"/>
          </p:cNvCxnSpPr>
          <p:nvPr/>
        </p:nvCxnSpPr>
        <p:spPr>
          <a:xfrm>
            <a:off x="5830809" y="713479"/>
            <a:ext cx="2242434" cy="6438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34" name="CasellaDiTesto 33"/>
          <p:cNvSpPr txBox="1"/>
          <p:nvPr/>
        </p:nvSpPr>
        <p:spPr>
          <a:xfrm>
            <a:off x="8073243" y="593202"/>
            <a:ext cx="2735228" cy="369332"/>
          </a:xfrm>
          <a:prstGeom prst="rect">
            <a:avLst/>
          </a:prstGeom>
          <a:noFill/>
        </p:spPr>
        <p:txBody>
          <a:bodyPr wrap="none" rtlCol="0">
            <a:spAutoFit/>
          </a:bodyPr>
          <a:lstStyle/>
          <a:p>
            <a:r>
              <a:rPr lang="en-US" b="1" dirty="0">
                <a:solidFill>
                  <a:schemeClr val="dk1"/>
                </a:solidFill>
              </a:rPr>
              <a:t>Free Electron Lasers</a:t>
            </a:r>
            <a:endParaRPr lang="it-IT" b="1" dirty="0"/>
          </a:p>
        </p:txBody>
      </p:sp>
      <p:pic>
        <p:nvPicPr>
          <p:cNvPr id="37" name="Immagine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2612181" y="1327543"/>
            <a:ext cx="937950" cy="678760"/>
          </a:xfrm>
          <a:prstGeom prst="rect">
            <a:avLst/>
          </a:prstGeom>
        </p:spPr>
      </p:pic>
      <p:pic>
        <p:nvPicPr>
          <p:cNvPr id="38" name="Picture 6"/>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689961" y="982627"/>
            <a:ext cx="1662174" cy="1111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0" name="CasellaDiTesto 39"/>
          <p:cNvSpPr txBox="1"/>
          <p:nvPr/>
        </p:nvSpPr>
        <p:spPr>
          <a:xfrm>
            <a:off x="8741924" y="2327708"/>
            <a:ext cx="3212753" cy="646331"/>
          </a:xfrm>
          <a:prstGeom prst="rect">
            <a:avLst/>
          </a:prstGeom>
          <a:noFill/>
        </p:spPr>
        <p:txBody>
          <a:bodyPr wrap="square" rtlCol="0">
            <a:spAutoFit/>
          </a:bodyPr>
          <a:lstStyle/>
          <a:p>
            <a:pPr algn="ctr"/>
            <a:r>
              <a:rPr lang="en-US" b="1" dirty="0">
                <a:solidFill>
                  <a:schemeClr val="dk1"/>
                </a:solidFill>
              </a:rPr>
              <a:t>Spallation sources for neutron production</a:t>
            </a:r>
            <a:endParaRPr lang="it-IT" b="1" dirty="0"/>
          </a:p>
        </p:txBody>
      </p:sp>
      <p:pic>
        <p:nvPicPr>
          <p:cNvPr id="41" name="Picture 2" descr="http://www.lbl.gov/Science-Articles/Archive/images2/neutron-spallate.gif"/>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10603626" y="2914132"/>
            <a:ext cx="1204913" cy="1566386"/>
          </a:xfrm>
          <a:prstGeom prst="rect">
            <a:avLst/>
          </a:prstGeom>
          <a:noFill/>
        </p:spPr>
      </p:pic>
      <p:pic>
        <p:nvPicPr>
          <p:cNvPr id="42" name="Picture 13" descr="Risultati immagini per sns linac"/>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741919" y="3002268"/>
            <a:ext cx="1545503" cy="1052059"/>
          </a:xfrm>
          <a:prstGeom prst="rect">
            <a:avLst/>
          </a:prstGeom>
          <a:noFill/>
          <a:extLst>
            <a:ext uri="{909E8E84-426E-40DD-AFC4-6F175D3DCCD1}">
              <a14:hiddenFill xmlns:a14="http://schemas.microsoft.com/office/drawing/2010/main">
                <a:solidFill>
                  <a:srgbClr val="FFFFFF"/>
                </a:solidFill>
              </a14:hiddenFill>
            </a:ext>
          </a:extLst>
        </p:spPr>
      </p:pic>
      <p:cxnSp>
        <p:nvCxnSpPr>
          <p:cNvPr id="43" name="Connettore 2 42"/>
          <p:cNvCxnSpPr>
            <a:stCxn id="2" idx="2"/>
            <a:endCxn id="40" idx="0"/>
          </p:cNvCxnSpPr>
          <p:nvPr/>
        </p:nvCxnSpPr>
        <p:spPr>
          <a:xfrm>
            <a:off x="5830809" y="713479"/>
            <a:ext cx="4517492" cy="161422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pic>
        <p:nvPicPr>
          <p:cNvPr id="46" name="Picture 2" descr="https://upload.wikimedia.org/wikipedia/commons/thumb/c/c6/10_large_subunit.gif/200px-10_large_subunit.gif"/>
          <p:cNvPicPr>
            <a:picLocks noChangeAspect="1" noChangeArrowheads="1" noCrop="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34762" y="2102932"/>
            <a:ext cx="874008" cy="664902"/>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4" descr="Risultati immagini per ifmif"/>
          <p:cNvPicPr>
            <a:picLocks noChangeAspect="1" noChangeArrowheads="1"/>
          </p:cNvPicPr>
          <p:nvPr/>
        </p:nvPicPr>
        <p:blipFill rotWithShape="1">
          <a:blip r:embed="rId14" cstate="print">
            <a:extLst>
              <a:ext uri="{28A0092B-C50C-407E-A947-70E740481C1C}">
                <a14:useLocalDpi xmlns:a14="http://schemas.microsoft.com/office/drawing/2010/main" val="0"/>
              </a:ext>
            </a:extLst>
          </a:blip>
          <a:srcRect r="4365"/>
          <a:stretch/>
        </p:blipFill>
        <p:spPr bwMode="auto">
          <a:xfrm>
            <a:off x="8019778" y="5555788"/>
            <a:ext cx="4107623" cy="1302213"/>
          </a:xfrm>
          <a:prstGeom prst="rect">
            <a:avLst/>
          </a:prstGeom>
          <a:noFill/>
          <a:extLst>
            <a:ext uri="{909E8E84-426E-40DD-AFC4-6F175D3DCCD1}">
              <a14:hiddenFill xmlns:a14="http://schemas.microsoft.com/office/drawing/2010/main">
                <a:solidFill>
                  <a:srgbClr val="FFFFFF"/>
                </a:solidFill>
              </a14:hiddenFill>
            </a:ext>
          </a:extLst>
        </p:spPr>
      </p:pic>
      <p:sp>
        <p:nvSpPr>
          <p:cNvPr id="48" name="CasellaDiTesto 47"/>
          <p:cNvSpPr txBox="1"/>
          <p:nvPr/>
        </p:nvSpPr>
        <p:spPr>
          <a:xfrm>
            <a:off x="8599237" y="5017228"/>
            <a:ext cx="3226568" cy="646331"/>
          </a:xfrm>
          <a:prstGeom prst="rect">
            <a:avLst/>
          </a:prstGeom>
          <a:noFill/>
        </p:spPr>
        <p:txBody>
          <a:bodyPr wrap="square" rtlCol="0">
            <a:spAutoFit/>
          </a:bodyPr>
          <a:lstStyle/>
          <a:p>
            <a:pPr algn="ctr"/>
            <a:r>
              <a:rPr lang="en-US" b="1" dirty="0">
                <a:solidFill>
                  <a:schemeClr val="dk1"/>
                </a:solidFill>
              </a:rPr>
              <a:t>Material testing for fusion nuclear reactors</a:t>
            </a:r>
            <a:endParaRPr lang="it-IT" b="1" dirty="0"/>
          </a:p>
        </p:txBody>
      </p:sp>
      <p:pic>
        <p:nvPicPr>
          <p:cNvPr id="50" name="Picture 8" descr="Risultati immagini per accelerator driven subcritical reactor"/>
          <p:cNvPicPr>
            <a:picLocks noChangeAspect="1" noChangeArrowheads="1"/>
          </p:cNvPicPr>
          <p:nvPr/>
        </p:nvPicPr>
        <p:blipFill rotWithShape="1">
          <a:blip r:embed="rId15" cstate="print">
            <a:extLst>
              <a:ext uri="{28A0092B-C50C-407E-A947-70E740481C1C}">
                <a14:useLocalDpi xmlns:a14="http://schemas.microsoft.com/office/drawing/2010/main" val="0"/>
              </a:ext>
            </a:extLst>
          </a:blip>
          <a:srcRect r="3141"/>
          <a:stretch/>
        </p:blipFill>
        <p:spPr bwMode="auto">
          <a:xfrm>
            <a:off x="5213456" y="3335718"/>
            <a:ext cx="3053230" cy="1539939"/>
          </a:xfrm>
          <a:prstGeom prst="rect">
            <a:avLst/>
          </a:prstGeom>
          <a:noFill/>
          <a:extLst>
            <a:ext uri="{909E8E84-426E-40DD-AFC4-6F175D3DCCD1}">
              <a14:hiddenFill xmlns:a14="http://schemas.microsoft.com/office/drawing/2010/main">
                <a:solidFill>
                  <a:srgbClr val="FFFFFF"/>
                </a:solidFill>
              </a14:hiddenFill>
            </a:ext>
          </a:extLst>
        </p:spPr>
      </p:pic>
      <p:cxnSp>
        <p:nvCxnSpPr>
          <p:cNvPr id="51" name="Connettore 2 50"/>
          <p:cNvCxnSpPr>
            <a:stCxn id="2" idx="2"/>
            <a:endCxn id="55" idx="0"/>
          </p:cNvCxnSpPr>
          <p:nvPr/>
        </p:nvCxnSpPr>
        <p:spPr>
          <a:xfrm>
            <a:off x="5830809" y="713479"/>
            <a:ext cx="969761" cy="176095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55" name="CasellaDiTesto 54"/>
          <p:cNvSpPr txBox="1"/>
          <p:nvPr/>
        </p:nvSpPr>
        <p:spPr>
          <a:xfrm>
            <a:off x="5114504" y="2474431"/>
            <a:ext cx="3372132" cy="923330"/>
          </a:xfrm>
          <a:prstGeom prst="rect">
            <a:avLst/>
          </a:prstGeom>
          <a:noFill/>
        </p:spPr>
        <p:txBody>
          <a:bodyPr wrap="square" rtlCol="0">
            <a:spAutoFit/>
          </a:bodyPr>
          <a:lstStyle/>
          <a:p>
            <a:pPr algn="ctr"/>
            <a:r>
              <a:rPr lang="en-US" b="1" dirty="0">
                <a:solidFill>
                  <a:schemeClr val="dk1"/>
                </a:solidFill>
              </a:rPr>
              <a:t>Nuclear waste treatment and controlled fission for energy production (ADS)</a:t>
            </a:r>
            <a:endParaRPr lang="it-IT" b="1" dirty="0"/>
          </a:p>
        </p:txBody>
      </p:sp>
      <p:cxnSp>
        <p:nvCxnSpPr>
          <p:cNvPr id="66" name="Connettore 2 65"/>
          <p:cNvCxnSpPr>
            <a:stCxn id="2" idx="2"/>
            <a:endCxn id="48" idx="0"/>
          </p:cNvCxnSpPr>
          <p:nvPr/>
        </p:nvCxnSpPr>
        <p:spPr>
          <a:xfrm>
            <a:off x="5830809" y="713479"/>
            <a:ext cx="4381712" cy="430374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3" name="Connettore 2 72"/>
          <p:cNvCxnSpPr>
            <a:stCxn id="20" idx="2"/>
            <a:endCxn id="27" idx="0"/>
          </p:cNvCxnSpPr>
          <p:nvPr/>
        </p:nvCxnSpPr>
        <p:spPr>
          <a:xfrm flipH="1">
            <a:off x="1485469" y="4784852"/>
            <a:ext cx="2881159" cy="8026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6" name="Connettore 2 75"/>
          <p:cNvCxnSpPr>
            <a:stCxn id="20" idx="2"/>
            <a:endCxn id="28" idx="0"/>
          </p:cNvCxnSpPr>
          <p:nvPr/>
        </p:nvCxnSpPr>
        <p:spPr>
          <a:xfrm flipH="1">
            <a:off x="3522350" y="4784851"/>
            <a:ext cx="844278" cy="77041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79" name="Connettore 2 78"/>
          <p:cNvCxnSpPr>
            <a:stCxn id="20" idx="2"/>
            <a:endCxn id="29" idx="0"/>
          </p:cNvCxnSpPr>
          <p:nvPr/>
        </p:nvCxnSpPr>
        <p:spPr>
          <a:xfrm>
            <a:off x="4366627" y="4784852"/>
            <a:ext cx="742094" cy="7190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82" name="Connettore 2 81"/>
          <p:cNvCxnSpPr>
            <a:stCxn id="20" idx="2"/>
            <a:endCxn id="30" idx="0"/>
          </p:cNvCxnSpPr>
          <p:nvPr/>
        </p:nvCxnSpPr>
        <p:spPr>
          <a:xfrm>
            <a:off x="4366628" y="4784852"/>
            <a:ext cx="2588262" cy="795107"/>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91" name="Freccia a destra 90"/>
          <p:cNvSpPr/>
          <p:nvPr/>
        </p:nvSpPr>
        <p:spPr>
          <a:xfrm>
            <a:off x="8341484" y="80635"/>
            <a:ext cx="290303" cy="36014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99" name="CasellaDiTesto 98"/>
          <p:cNvSpPr txBox="1"/>
          <p:nvPr/>
        </p:nvSpPr>
        <p:spPr>
          <a:xfrm>
            <a:off x="8621105" y="35836"/>
            <a:ext cx="3068408" cy="584775"/>
          </a:xfrm>
          <a:prstGeom prst="rect">
            <a:avLst/>
          </a:prstGeom>
          <a:noFill/>
        </p:spPr>
        <p:txBody>
          <a:bodyPr wrap="square" rtlCol="0">
            <a:spAutoFit/>
          </a:bodyPr>
          <a:lstStyle/>
          <a:p>
            <a:pPr algn="ctr"/>
            <a:r>
              <a:rPr lang="it-IT" sz="1600" dirty="0">
                <a:sym typeface="Symbol" panose="05050102010706020507" pitchFamily="18" charset="2"/>
              </a:rPr>
              <a:t>10</a:t>
            </a:r>
            <a:r>
              <a:rPr lang="it-IT" sz="1600" baseline="30000" dirty="0">
                <a:sym typeface="Symbol" panose="05050102010706020507" pitchFamily="18" charset="2"/>
              </a:rPr>
              <a:t>4</a:t>
            </a:r>
            <a:r>
              <a:rPr lang="it-IT" sz="1600" dirty="0">
                <a:sym typeface="Symbol" panose="05050102010706020507" pitchFamily="18" charset="2"/>
              </a:rPr>
              <a:t> </a:t>
            </a:r>
            <a:r>
              <a:rPr lang="it-IT" sz="1600" dirty="0" err="1">
                <a:sym typeface="Symbol" panose="05050102010706020507" pitchFamily="18" charset="2"/>
              </a:rPr>
              <a:t>LINACs</a:t>
            </a:r>
            <a:r>
              <a:rPr lang="it-IT" sz="1600" dirty="0">
                <a:sym typeface="Symbol" panose="05050102010706020507" pitchFamily="18" charset="2"/>
              </a:rPr>
              <a:t> </a:t>
            </a:r>
            <a:r>
              <a:rPr lang="it-IT" sz="1600" dirty="0" err="1">
                <a:sym typeface="Symbol" panose="05050102010706020507" pitchFamily="18" charset="2"/>
              </a:rPr>
              <a:t>operating</a:t>
            </a:r>
            <a:r>
              <a:rPr lang="it-IT" sz="1600" dirty="0">
                <a:sym typeface="Symbol" panose="05050102010706020507" pitchFamily="18" charset="2"/>
              </a:rPr>
              <a:t> </a:t>
            </a:r>
            <a:r>
              <a:rPr lang="it-IT" sz="1600" dirty="0" err="1">
                <a:sym typeface="Symbol" panose="05050102010706020507" pitchFamily="18" charset="2"/>
              </a:rPr>
              <a:t>around</a:t>
            </a:r>
            <a:r>
              <a:rPr lang="it-IT" sz="1600" dirty="0">
                <a:sym typeface="Symbol" panose="05050102010706020507" pitchFamily="18" charset="2"/>
              </a:rPr>
              <a:t> the world</a:t>
            </a:r>
            <a:endParaRPr lang="it-IT" sz="1600" dirty="0"/>
          </a:p>
        </p:txBody>
      </p:sp>
    </p:spTree>
    <p:extLst>
      <p:ext uri="{BB962C8B-B14F-4D97-AF65-F5344CB8AC3E}">
        <p14:creationId xmlns:p14="http://schemas.microsoft.com/office/powerpoint/2010/main" val="1928246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500"/>
                                        <p:tgtEl>
                                          <p:spTgt spid="1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nodeType="with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fade">
                                      <p:cBhvr>
                                        <p:cTn id="31" dur="500"/>
                                        <p:tgtEl>
                                          <p:spTgt spid="23"/>
                                        </p:tgtEl>
                                      </p:cBhvr>
                                    </p:animEffect>
                                  </p:childTnLst>
                                </p:cTn>
                              </p:par>
                              <p:par>
                                <p:cTn id="32" presetID="10" presetClass="entr" presetSubtype="0" fill="hold" nodeType="withEffect">
                                  <p:stCondLst>
                                    <p:cond delay="0"/>
                                  </p:stCondLst>
                                  <p:childTnLst>
                                    <p:set>
                                      <p:cBhvr>
                                        <p:cTn id="33" dur="1" fill="hold">
                                          <p:stCondLst>
                                            <p:cond delay="0"/>
                                          </p:stCondLst>
                                        </p:cTn>
                                        <p:tgtEl>
                                          <p:spTgt spid="24"/>
                                        </p:tgtEl>
                                        <p:attrNameLst>
                                          <p:attrName>style.visibility</p:attrName>
                                        </p:attrNameLst>
                                      </p:cBhvr>
                                      <p:to>
                                        <p:strVal val="visible"/>
                                      </p:to>
                                    </p:set>
                                    <p:animEffect transition="in" filter="fade">
                                      <p:cBhvr>
                                        <p:cTn id="34" dur="500"/>
                                        <p:tgtEl>
                                          <p:spTgt spid="24"/>
                                        </p:tgtEl>
                                      </p:cBhvr>
                                    </p:animEffect>
                                  </p:childTnLst>
                                </p:cTn>
                              </p:par>
                              <p:par>
                                <p:cTn id="35" presetID="10"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par>
                                <p:cTn id="50" presetID="10" presetClass="entr" presetSubtype="0" fill="hold" nodeType="withEffect">
                                  <p:stCondLst>
                                    <p:cond delay="0"/>
                                  </p:stCondLst>
                                  <p:childTnLst>
                                    <p:set>
                                      <p:cBhvr>
                                        <p:cTn id="51" dur="1" fill="hold">
                                          <p:stCondLst>
                                            <p:cond delay="0"/>
                                          </p:stCondLst>
                                        </p:cTn>
                                        <p:tgtEl>
                                          <p:spTgt spid="31"/>
                                        </p:tgtEl>
                                        <p:attrNameLst>
                                          <p:attrName>style.visibility</p:attrName>
                                        </p:attrNameLst>
                                      </p:cBhvr>
                                      <p:to>
                                        <p:strVal val="visible"/>
                                      </p:to>
                                    </p:set>
                                    <p:animEffect transition="in" filter="fade">
                                      <p:cBhvr>
                                        <p:cTn id="52" dur="500"/>
                                        <p:tgtEl>
                                          <p:spTgt spid="31"/>
                                        </p:tgtEl>
                                      </p:cBhvr>
                                    </p:animEffect>
                                  </p:childTnLst>
                                </p:cTn>
                              </p:par>
                              <p:par>
                                <p:cTn id="53" presetID="10" presetClass="entr" presetSubtype="0" fill="hold" nodeType="withEffect">
                                  <p:stCondLst>
                                    <p:cond delay="0"/>
                                  </p:stCondLst>
                                  <p:childTnLst>
                                    <p:set>
                                      <p:cBhvr>
                                        <p:cTn id="54" dur="1" fill="hold">
                                          <p:stCondLst>
                                            <p:cond delay="0"/>
                                          </p:stCondLst>
                                        </p:cTn>
                                        <p:tgtEl>
                                          <p:spTgt spid="32"/>
                                        </p:tgtEl>
                                        <p:attrNameLst>
                                          <p:attrName>style.visibility</p:attrName>
                                        </p:attrNameLst>
                                      </p:cBhvr>
                                      <p:to>
                                        <p:strVal val="visible"/>
                                      </p:to>
                                    </p:set>
                                    <p:animEffect transition="in" filter="fade">
                                      <p:cBhvr>
                                        <p:cTn id="55" dur="500"/>
                                        <p:tgtEl>
                                          <p:spTgt spid="32"/>
                                        </p:tgtEl>
                                      </p:cBhvr>
                                    </p:animEffect>
                                  </p:childTnLst>
                                </p:cTn>
                              </p:par>
                              <p:par>
                                <p:cTn id="56" presetID="10" presetClass="entr" presetSubtype="0" fill="hold" nodeType="withEffect">
                                  <p:stCondLst>
                                    <p:cond delay="0"/>
                                  </p:stCondLst>
                                  <p:childTnLst>
                                    <p:set>
                                      <p:cBhvr>
                                        <p:cTn id="57" dur="1" fill="hold">
                                          <p:stCondLst>
                                            <p:cond delay="0"/>
                                          </p:stCondLst>
                                        </p:cTn>
                                        <p:tgtEl>
                                          <p:spTgt spid="33"/>
                                        </p:tgtEl>
                                        <p:attrNameLst>
                                          <p:attrName>style.visibility</p:attrName>
                                        </p:attrNameLst>
                                      </p:cBhvr>
                                      <p:to>
                                        <p:strVal val="visible"/>
                                      </p:to>
                                    </p:set>
                                    <p:animEffect transition="in" filter="fade">
                                      <p:cBhvr>
                                        <p:cTn id="58" dur="500"/>
                                        <p:tgtEl>
                                          <p:spTgt spid="3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500"/>
                                        <p:tgtEl>
                                          <p:spTgt spid="34"/>
                                        </p:tgtEl>
                                      </p:cBhvr>
                                    </p:animEffect>
                                  </p:childTnLst>
                                </p:cTn>
                              </p:par>
                              <p:par>
                                <p:cTn id="62" presetID="10" presetClass="entr" presetSubtype="0" fill="hold" nodeType="withEffect">
                                  <p:stCondLst>
                                    <p:cond delay="0"/>
                                  </p:stCondLst>
                                  <p:childTnLst>
                                    <p:set>
                                      <p:cBhvr>
                                        <p:cTn id="63" dur="1" fill="hold">
                                          <p:stCondLst>
                                            <p:cond delay="0"/>
                                          </p:stCondLst>
                                        </p:cTn>
                                        <p:tgtEl>
                                          <p:spTgt spid="37"/>
                                        </p:tgtEl>
                                        <p:attrNameLst>
                                          <p:attrName>style.visibility</p:attrName>
                                        </p:attrNameLst>
                                      </p:cBhvr>
                                      <p:to>
                                        <p:strVal val="visible"/>
                                      </p:to>
                                    </p:set>
                                    <p:animEffect transition="in" filter="fade">
                                      <p:cBhvr>
                                        <p:cTn id="64" dur="500"/>
                                        <p:tgtEl>
                                          <p:spTgt spid="37"/>
                                        </p:tgtEl>
                                      </p:cBhvr>
                                    </p:animEffect>
                                  </p:childTnLst>
                                </p:cTn>
                              </p:par>
                              <p:par>
                                <p:cTn id="65" presetID="10" presetClass="entr" presetSubtype="0" fill="hold" nodeType="with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500"/>
                                        <p:tgtEl>
                                          <p:spTgt spid="38"/>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0"/>
                                        </p:tgtEl>
                                        <p:attrNameLst>
                                          <p:attrName>style.visibility</p:attrName>
                                        </p:attrNameLst>
                                      </p:cBhvr>
                                      <p:to>
                                        <p:strVal val="visible"/>
                                      </p:to>
                                    </p:set>
                                    <p:animEffect transition="in" filter="fade">
                                      <p:cBhvr>
                                        <p:cTn id="70" dur="500"/>
                                        <p:tgtEl>
                                          <p:spTgt spid="40"/>
                                        </p:tgtEl>
                                      </p:cBhvr>
                                    </p:animEffect>
                                  </p:childTnLst>
                                </p:cTn>
                              </p:par>
                              <p:par>
                                <p:cTn id="71" presetID="10" presetClass="entr" presetSubtype="0" fill="hold" nodeType="withEffect">
                                  <p:stCondLst>
                                    <p:cond delay="0"/>
                                  </p:stCondLst>
                                  <p:childTnLst>
                                    <p:set>
                                      <p:cBhvr>
                                        <p:cTn id="72" dur="1" fill="hold">
                                          <p:stCondLst>
                                            <p:cond delay="0"/>
                                          </p:stCondLst>
                                        </p:cTn>
                                        <p:tgtEl>
                                          <p:spTgt spid="41"/>
                                        </p:tgtEl>
                                        <p:attrNameLst>
                                          <p:attrName>style.visibility</p:attrName>
                                        </p:attrNameLst>
                                      </p:cBhvr>
                                      <p:to>
                                        <p:strVal val="visible"/>
                                      </p:to>
                                    </p:set>
                                    <p:animEffect transition="in" filter="fade">
                                      <p:cBhvr>
                                        <p:cTn id="73" dur="500"/>
                                        <p:tgtEl>
                                          <p:spTgt spid="41"/>
                                        </p:tgtEl>
                                      </p:cBhvr>
                                    </p:animEffect>
                                  </p:childTnLst>
                                </p:cTn>
                              </p:par>
                              <p:par>
                                <p:cTn id="74" presetID="10" presetClass="entr" presetSubtype="0" fill="hold" nodeType="withEffect">
                                  <p:stCondLst>
                                    <p:cond delay="0"/>
                                  </p:stCondLst>
                                  <p:childTnLst>
                                    <p:set>
                                      <p:cBhvr>
                                        <p:cTn id="75" dur="1" fill="hold">
                                          <p:stCondLst>
                                            <p:cond delay="0"/>
                                          </p:stCondLst>
                                        </p:cTn>
                                        <p:tgtEl>
                                          <p:spTgt spid="42"/>
                                        </p:tgtEl>
                                        <p:attrNameLst>
                                          <p:attrName>style.visibility</p:attrName>
                                        </p:attrNameLst>
                                      </p:cBhvr>
                                      <p:to>
                                        <p:strVal val="visible"/>
                                      </p:to>
                                    </p:set>
                                    <p:animEffect transition="in" filter="fade">
                                      <p:cBhvr>
                                        <p:cTn id="76" dur="500"/>
                                        <p:tgtEl>
                                          <p:spTgt spid="42"/>
                                        </p:tgtEl>
                                      </p:cBhvr>
                                    </p:animEffect>
                                  </p:childTnLst>
                                </p:cTn>
                              </p:par>
                              <p:par>
                                <p:cTn id="77" presetID="10" presetClass="entr" presetSubtype="0" fill="hold"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transition="in" filter="fade">
                                      <p:cBhvr>
                                        <p:cTn id="79" dur="500"/>
                                        <p:tgtEl>
                                          <p:spTgt spid="43"/>
                                        </p:tgtEl>
                                      </p:cBhvr>
                                    </p:animEffect>
                                  </p:childTnLst>
                                </p:cTn>
                              </p:par>
                              <p:par>
                                <p:cTn id="80" presetID="10" presetClass="entr" presetSubtype="0" fill="hold" nodeType="withEffect">
                                  <p:stCondLst>
                                    <p:cond delay="0"/>
                                  </p:stCondLst>
                                  <p:childTnLst>
                                    <p:set>
                                      <p:cBhvr>
                                        <p:cTn id="81" dur="1" fill="hold">
                                          <p:stCondLst>
                                            <p:cond delay="0"/>
                                          </p:stCondLst>
                                        </p:cTn>
                                        <p:tgtEl>
                                          <p:spTgt spid="46"/>
                                        </p:tgtEl>
                                        <p:attrNameLst>
                                          <p:attrName>style.visibility</p:attrName>
                                        </p:attrNameLst>
                                      </p:cBhvr>
                                      <p:to>
                                        <p:strVal val="visible"/>
                                      </p:to>
                                    </p:set>
                                    <p:animEffect transition="in" filter="fade">
                                      <p:cBhvr>
                                        <p:cTn id="82" dur="500"/>
                                        <p:tgtEl>
                                          <p:spTgt spid="46"/>
                                        </p:tgtEl>
                                      </p:cBhvr>
                                    </p:animEffect>
                                  </p:childTnLst>
                                </p:cTn>
                              </p:par>
                              <p:par>
                                <p:cTn id="83" presetID="10" presetClass="entr" presetSubtype="0" fill="hold" nodeType="withEffect">
                                  <p:stCondLst>
                                    <p:cond delay="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500"/>
                                        <p:tgtEl>
                                          <p:spTgt spid="47"/>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48"/>
                                        </p:tgtEl>
                                        <p:attrNameLst>
                                          <p:attrName>style.visibility</p:attrName>
                                        </p:attrNameLst>
                                      </p:cBhvr>
                                      <p:to>
                                        <p:strVal val="visible"/>
                                      </p:to>
                                    </p:set>
                                    <p:animEffect transition="in" filter="fade">
                                      <p:cBhvr>
                                        <p:cTn id="88" dur="500"/>
                                        <p:tgtEl>
                                          <p:spTgt spid="48"/>
                                        </p:tgtEl>
                                      </p:cBhvr>
                                    </p:animEffect>
                                  </p:childTnLst>
                                </p:cTn>
                              </p:par>
                              <p:par>
                                <p:cTn id="89" presetID="10" presetClass="entr" presetSubtype="0" fill="hold" nodeType="withEffect">
                                  <p:stCondLst>
                                    <p:cond delay="0"/>
                                  </p:stCondLst>
                                  <p:childTnLst>
                                    <p:set>
                                      <p:cBhvr>
                                        <p:cTn id="90" dur="1" fill="hold">
                                          <p:stCondLst>
                                            <p:cond delay="0"/>
                                          </p:stCondLst>
                                        </p:cTn>
                                        <p:tgtEl>
                                          <p:spTgt spid="50"/>
                                        </p:tgtEl>
                                        <p:attrNameLst>
                                          <p:attrName>style.visibility</p:attrName>
                                        </p:attrNameLst>
                                      </p:cBhvr>
                                      <p:to>
                                        <p:strVal val="visible"/>
                                      </p:to>
                                    </p:set>
                                    <p:animEffect transition="in" filter="fade">
                                      <p:cBhvr>
                                        <p:cTn id="91" dur="500"/>
                                        <p:tgtEl>
                                          <p:spTgt spid="50"/>
                                        </p:tgtEl>
                                      </p:cBhvr>
                                    </p:animEffect>
                                  </p:childTnLst>
                                </p:cTn>
                              </p:par>
                              <p:par>
                                <p:cTn id="92" presetID="10" presetClass="entr" presetSubtype="0" fill="hold" nodeType="withEffect">
                                  <p:stCondLst>
                                    <p:cond delay="0"/>
                                  </p:stCondLst>
                                  <p:childTnLst>
                                    <p:set>
                                      <p:cBhvr>
                                        <p:cTn id="93" dur="1" fill="hold">
                                          <p:stCondLst>
                                            <p:cond delay="0"/>
                                          </p:stCondLst>
                                        </p:cTn>
                                        <p:tgtEl>
                                          <p:spTgt spid="51"/>
                                        </p:tgtEl>
                                        <p:attrNameLst>
                                          <p:attrName>style.visibility</p:attrName>
                                        </p:attrNameLst>
                                      </p:cBhvr>
                                      <p:to>
                                        <p:strVal val="visible"/>
                                      </p:to>
                                    </p:set>
                                    <p:animEffect transition="in" filter="fade">
                                      <p:cBhvr>
                                        <p:cTn id="94" dur="500"/>
                                        <p:tgtEl>
                                          <p:spTgt spid="51"/>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55"/>
                                        </p:tgtEl>
                                        <p:attrNameLst>
                                          <p:attrName>style.visibility</p:attrName>
                                        </p:attrNameLst>
                                      </p:cBhvr>
                                      <p:to>
                                        <p:strVal val="visible"/>
                                      </p:to>
                                    </p:set>
                                    <p:animEffect transition="in" filter="fade">
                                      <p:cBhvr>
                                        <p:cTn id="97" dur="500"/>
                                        <p:tgtEl>
                                          <p:spTgt spid="55"/>
                                        </p:tgtEl>
                                      </p:cBhvr>
                                    </p:animEffect>
                                  </p:childTnLst>
                                </p:cTn>
                              </p:par>
                              <p:par>
                                <p:cTn id="98" presetID="10" presetClass="entr" presetSubtype="0" fill="hold" nodeType="withEffect">
                                  <p:stCondLst>
                                    <p:cond delay="0"/>
                                  </p:stCondLst>
                                  <p:childTnLst>
                                    <p:set>
                                      <p:cBhvr>
                                        <p:cTn id="99" dur="1" fill="hold">
                                          <p:stCondLst>
                                            <p:cond delay="0"/>
                                          </p:stCondLst>
                                        </p:cTn>
                                        <p:tgtEl>
                                          <p:spTgt spid="66"/>
                                        </p:tgtEl>
                                        <p:attrNameLst>
                                          <p:attrName>style.visibility</p:attrName>
                                        </p:attrNameLst>
                                      </p:cBhvr>
                                      <p:to>
                                        <p:strVal val="visible"/>
                                      </p:to>
                                    </p:set>
                                    <p:animEffect transition="in" filter="fade">
                                      <p:cBhvr>
                                        <p:cTn id="100" dur="500"/>
                                        <p:tgtEl>
                                          <p:spTgt spid="66"/>
                                        </p:tgtEl>
                                      </p:cBhvr>
                                    </p:animEffect>
                                  </p:childTnLst>
                                </p:cTn>
                              </p:par>
                              <p:par>
                                <p:cTn id="101" presetID="10" presetClass="entr" presetSubtype="0" fill="hold" nodeType="withEffect">
                                  <p:stCondLst>
                                    <p:cond delay="0"/>
                                  </p:stCondLst>
                                  <p:childTnLst>
                                    <p:set>
                                      <p:cBhvr>
                                        <p:cTn id="102" dur="1" fill="hold">
                                          <p:stCondLst>
                                            <p:cond delay="0"/>
                                          </p:stCondLst>
                                        </p:cTn>
                                        <p:tgtEl>
                                          <p:spTgt spid="73"/>
                                        </p:tgtEl>
                                        <p:attrNameLst>
                                          <p:attrName>style.visibility</p:attrName>
                                        </p:attrNameLst>
                                      </p:cBhvr>
                                      <p:to>
                                        <p:strVal val="visible"/>
                                      </p:to>
                                    </p:set>
                                    <p:animEffect transition="in" filter="fade">
                                      <p:cBhvr>
                                        <p:cTn id="103" dur="500"/>
                                        <p:tgtEl>
                                          <p:spTgt spid="73"/>
                                        </p:tgtEl>
                                      </p:cBhvr>
                                    </p:animEffect>
                                  </p:childTnLst>
                                </p:cTn>
                              </p:par>
                              <p:par>
                                <p:cTn id="104" presetID="10" presetClass="entr" presetSubtype="0" fill="hold" nodeType="withEffect">
                                  <p:stCondLst>
                                    <p:cond delay="0"/>
                                  </p:stCondLst>
                                  <p:childTnLst>
                                    <p:set>
                                      <p:cBhvr>
                                        <p:cTn id="105" dur="1" fill="hold">
                                          <p:stCondLst>
                                            <p:cond delay="0"/>
                                          </p:stCondLst>
                                        </p:cTn>
                                        <p:tgtEl>
                                          <p:spTgt spid="76"/>
                                        </p:tgtEl>
                                        <p:attrNameLst>
                                          <p:attrName>style.visibility</p:attrName>
                                        </p:attrNameLst>
                                      </p:cBhvr>
                                      <p:to>
                                        <p:strVal val="visible"/>
                                      </p:to>
                                    </p:set>
                                    <p:animEffect transition="in" filter="fade">
                                      <p:cBhvr>
                                        <p:cTn id="106" dur="500"/>
                                        <p:tgtEl>
                                          <p:spTgt spid="76"/>
                                        </p:tgtEl>
                                      </p:cBhvr>
                                    </p:animEffect>
                                  </p:childTnLst>
                                </p:cTn>
                              </p:par>
                              <p:par>
                                <p:cTn id="107" presetID="10" presetClass="entr" presetSubtype="0" fill="hold" nodeType="withEffect">
                                  <p:stCondLst>
                                    <p:cond delay="0"/>
                                  </p:stCondLst>
                                  <p:childTnLst>
                                    <p:set>
                                      <p:cBhvr>
                                        <p:cTn id="108" dur="1" fill="hold">
                                          <p:stCondLst>
                                            <p:cond delay="0"/>
                                          </p:stCondLst>
                                        </p:cTn>
                                        <p:tgtEl>
                                          <p:spTgt spid="79"/>
                                        </p:tgtEl>
                                        <p:attrNameLst>
                                          <p:attrName>style.visibility</p:attrName>
                                        </p:attrNameLst>
                                      </p:cBhvr>
                                      <p:to>
                                        <p:strVal val="visible"/>
                                      </p:to>
                                    </p:set>
                                    <p:animEffect transition="in" filter="fade">
                                      <p:cBhvr>
                                        <p:cTn id="109" dur="500"/>
                                        <p:tgtEl>
                                          <p:spTgt spid="79"/>
                                        </p:tgtEl>
                                      </p:cBhvr>
                                    </p:animEffect>
                                  </p:childTnLst>
                                </p:cTn>
                              </p:par>
                              <p:par>
                                <p:cTn id="110" presetID="10" presetClass="entr" presetSubtype="0" fill="hold" nodeType="withEffect">
                                  <p:stCondLst>
                                    <p:cond delay="0"/>
                                  </p:stCondLst>
                                  <p:childTnLst>
                                    <p:set>
                                      <p:cBhvr>
                                        <p:cTn id="111" dur="1" fill="hold">
                                          <p:stCondLst>
                                            <p:cond delay="0"/>
                                          </p:stCondLst>
                                        </p:cTn>
                                        <p:tgtEl>
                                          <p:spTgt spid="82"/>
                                        </p:tgtEl>
                                        <p:attrNameLst>
                                          <p:attrName>style.visibility</p:attrName>
                                        </p:attrNameLst>
                                      </p:cBhvr>
                                      <p:to>
                                        <p:strVal val="visible"/>
                                      </p:to>
                                    </p:set>
                                    <p:animEffect transition="in" filter="fade">
                                      <p:cBhvr>
                                        <p:cTn id="112" dur="500"/>
                                        <p:tgtEl>
                                          <p:spTgt spid="82"/>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91"/>
                                        </p:tgtEl>
                                        <p:attrNameLst>
                                          <p:attrName>style.visibility</p:attrName>
                                        </p:attrNameLst>
                                      </p:cBhvr>
                                      <p:to>
                                        <p:strVal val="visible"/>
                                      </p:to>
                                    </p:set>
                                    <p:animEffect transition="in" filter="fade">
                                      <p:cBhvr>
                                        <p:cTn id="117" dur="500"/>
                                        <p:tgtEl>
                                          <p:spTgt spid="91"/>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99"/>
                                        </p:tgtEl>
                                        <p:attrNameLst>
                                          <p:attrName>style.visibility</p:attrName>
                                        </p:attrNameLst>
                                      </p:cBhvr>
                                      <p:to>
                                        <p:strVal val="visible"/>
                                      </p:to>
                                    </p:set>
                                    <p:animEffect transition="in" filter="fade">
                                      <p:cBhvr>
                                        <p:cTn id="120" dur="5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20" grpId="0"/>
      <p:bldP spid="27" grpId="0"/>
      <p:bldP spid="28" grpId="0"/>
      <p:bldP spid="29" grpId="0"/>
      <p:bldP spid="30" grpId="0"/>
      <p:bldP spid="34" grpId="0"/>
      <p:bldP spid="40" grpId="0"/>
      <p:bldP spid="48" grpId="0"/>
      <p:bldP spid="55" grpId="0"/>
      <p:bldP spid="91" grpId="0" animBg="1"/>
      <p:bldP spid="9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DTL0-mode.avi">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a:fillRect/>
          </a:stretch>
        </p:blipFill>
        <p:spPr>
          <a:xfrm>
            <a:off x="1847529" y="764705"/>
            <a:ext cx="8608867" cy="4501555"/>
          </a:xfrm>
          <a:prstGeom prst="rect">
            <a:avLst/>
          </a:prstGeom>
        </p:spPr>
      </p:pic>
    </p:spTree>
    <p:extLst>
      <p:ext uri="{BB962C8B-B14F-4D97-AF65-F5344CB8AC3E}">
        <p14:creationId xmlns:p14="http://schemas.microsoft.com/office/powerpoint/2010/main" val="410553368"/>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12"/>
          <p:cNvSpPr>
            <a:spLocks noChangeArrowheads="1"/>
          </p:cNvSpPr>
          <p:nvPr/>
        </p:nvSpPr>
        <p:spPr bwMode="auto">
          <a:xfrm>
            <a:off x="1524001" y="19289"/>
            <a:ext cx="9176497" cy="428625"/>
          </a:xfrm>
          <a:prstGeom prst="rect">
            <a:avLst/>
          </a:prstGeom>
          <a:noFill/>
          <a:ln w="9525">
            <a:noFill/>
            <a:miter lim="800000"/>
            <a:headEnd/>
            <a:tailEnd/>
          </a:ln>
          <a:effectLst/>
        </p:spPr>
        <p:txBody>
          <a:bodyPr anchor="ctr"/>
          <a:lstStyle/>
          <a:p>
            <a:pPr algn="ctr"/>
            <a:r>
              <a:rPr lang="en-US" altLang="en-US" sz="3600" b="1" cap="all" dirty="0"/>
              <a:t>ALVAREZ STRUCTURES: EXAMPLES</a:t>
            </a:r>
          </a:p>
        </p:txBody>
      </p:sp>
      <p:pic>
        <p:nvPicPr>
          <p:cNvPr id="6" name="Picture 3" descr="7902525"/>
          <p:cNvPicPr>
            <a:picLocks noChangeAspect="1" noChangeArrowheads="1"/>
          </p:cNvPicPr>
          <p:nvPr/>
        </p:nvPicPr>
        <p:blipFill>
          <a:blip r:embed="rId2" cstate="print"/>
          <a:srcRect/>
          <a:stretch>
            <a:fillRect/>
          </a:stretch>
        </p:blipFill>
        <p:spPr bwMode="auto">
          <a:xfrm>
            <a:off x="192000" y="613889"/>
            <a:ext cx="3264163" cy="2594394"/>
          </a:xfrm>
          <a:prstGeom prst="rect">
            <a:avLst/>
          </a:prstGeom>
          <a:noFill/>
        </p:spPr>
      </p:pic>
      <p:pic>
        <p:nvPicPr>
          <p:cNvPr id="7" name="Immagin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549719" y="1698172"/>
            <a:ext cx="2262081" cy="1507069"/>
          </a:xfrm>
          <a:prstGeom prst="rect">
            <a:avLst/>
          </a:prstGeom>
        </p:spPr>
      </p:pic>
      <p:sp>
        <p:nvSpPr>
          <p:cNvPr id="9" name="CasellaDiTesto 8"/>
          <p:cNvSpPr txBox="1"/>
          <p:nvPr/>
        </p:nvSpPr>
        <p:spPr>
          <a:xfrm>
            <a:off x="3506551" y="707572"/>
            <a:ext cx="2919776" cy="830997"/>
          </a:xfrm>
          <a:prstGeom prst="rect">
            <a:avLst/>
          </a:prstGeom>
          <a:noFill/>
        </p:spPr>
        <p:txBody>
          <a:bodyPr wrap="square" rtlCol="0">
            <a:spAutoFit/>
          </a:bodyPr>
          <a:lstStyle/>
          <a:p>
            <a:r>
              <a:rPr lang="en-US" sz="1600" dirty="0"/>
              <a:t>CERN LINAC 2 tank 1: </a:t>
            </a:r>
          </a:p>
          <a:p>
            <a:r>
              <a:rPr lang="en-US" sz="1600" dirty="0"/>
              <a:t>200 MHz 7 m x 3 tanks, 1 m diameter, final energy 50 MeV.</a:t>
            </a:r>
          </a:p>
        </p:txBody>
      </p:sp>
      <p:pic>
        <p:nvPicPr>
          <p:cNvPr id="10" name="Picture 5" descr="DTL_v0"/>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7139264" y="4327265"/>
            <a:ext cx="4856536" cy="2472176"/>
          </a:xfrm>
          <a:prstGeom prst="rect">
            <a:avLst/>
          </a:prstGeom>
          <a:noFill/>
        </p:spPr>
      </p:pic>
      <p:pic>
        <p:nvPicPr>
          <p:cNvPr id="11" name="Picture 10" descr="DTL_T1S1_PCs_horiz.jpg"/>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3814286" y="3426944"/>
            <a:ext cx="3239400" cy="3345476"/>
          </a:xfrm>
          <a:prstGeom prst="rect">
            <a:avLst/>
          </a:prstGeom>
        </p:spPr>
      </p:pic>
      <p:sp>
        <p:nvSpPr>
          <p:cNvPr id="12" name="Rettangolo 11"/>
          <p:cNvSpPr/>
          <p:nvPr/>
        </p:nvSpPr>
        <p:spPr>
          <a:xfrm>
            <a:off x="7139264" y="3323234"/>
            <a:ext cx="4932736" cy="1077218"/>
          </a:xfrm>
          <a:prstGeom prst="rect">
            <a:avLst/>
          </a:prstGeom>
        </p:spPr>
        <p:txBody>
          <a:bodyPr wrap="square">
            <a:spAutoFit/>
          </a:bodyPr>
          <a:lstStyle/>
          <a:p>
            <a:pPr algn="just"/>
            <a:r>
              <a:rPr lang="en-US" sz="1600" dirty="0"/>
              <a:t>CERN LINAC 4: 352 MHz frequency, Tank diameter 500 mm, 3 resonators (tanks), Length 19 m, 120 Drift Tubes, Energy: 3 MeV to 50 MeV, </a:t>
            </a:r>
            <a:r>
              <a:rPr lang="en-US" sz="1600" dirty="0">
                <a:sym typeface="Symbol"/>
              </a:rPr>
              <a:t>=</a:t>
            </a:r>
            <a:r>
              <a:rPr lang="en-US" sz="1600" dirty="0"/>
              <a:t>0.08 to 0.31 </a:t>
            </a:r>
            <a:r>
              <a:rPr lang="en-US" sz="1600" dirty="0">
                <a:sym typeface="Symbol" pitchFamily="18" charset="2"/>
              </a:rPr>
              <a:t> cell length from 68mm to 264mm.</a:t>
            </a:r>
          </a:p>
        </p:txBody>
      </p:sp>
      <p:cxnSp>
        <p:nvCxnSpPr>
          <p:cNvPr id="4" name="Connettore 2 3"/>
          <p:cNvCxnSpPr/>
          <p:nvPr/>
        </p:nvCxnSpPr>
        <p:spPr>
          <a:xfrm flipH="1">
            <a:off x="7355980" y="4327266"/>
            <a:ext cx="648090" cy="169409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3" name="Connettore 2 12"/>
          <p:cNvCxnSpPr/>
          <p:nvPr/>
        </p:nvCxnSpPr>
        <p:spPr>
          <a:xfrm>
            <a:off x="8652160" y="4327266"/>
            <a:ext cx="2448340" cy="3259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480606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765000"/>
            <a:ext cx="12192000" cy="1988237"/>
          </a:xfrm>
          <a:prstGeom prst="rect">
            <a:avLst/>
          </a:prstGeom>
        </p:spPr>
        <p:txBody>
          <a:bodyPr wrap="square">
            <a:spAutoFit/>
          </a:bodyPr>
          <a:lstStyle/>
          <a:p>
            <a:pPr algn="just">
              <a:lnSpc>
                <a:spcPct val="110000"/>
              </a:lnSpc>
            </a:pPr>
            <a:r>
              <a:rPr lang="en-US" sz="1600" dirty="0">
                <a:latin typeface="Calibri" panose="020F0502020204030204" pitchFamily="34" charset="0"/>
                <a:ea typeface="Calibri" panose="020F0502020204030204" pitchFamily="34" charset="0"/>
                <a:cs typeface="Times New Roman" panose="02020603050405020304" pitchFamily="18" charset="0"/>
              </a:rPr>
              <a:t>A proton beam is injected into a DTL (Alvarez structure) working at </a:t>
            </a:r>
            <a:r>
              <a:rPr lang="en-US" sz="1600" dirty="0" err="1">
                <a:latin typeface="Calibri" panose="020F0502020204030204" pitchFamily="34" charset="0"/>
                <a:ea typeface="Calibri" panose="020F0502020204030204" pitchFamily="34" charset="0"/>
                <a:cs typeface="Times New Roman" panose="02020603050405020304" pitchFamily="18" charset="0"/>
              </a:rPr>
              <a:t>f</a:t>
            </a:r>
            <a:r>
              <a:rPr lang="en-US" sz="1600" baseline="-25000" dirty="0" err="1">
                <a:latin typeface="Calibri" panose="020F0502020204030204" pitchFamily="34" charset="0"/>
                <a:ea typeface="Calibri" panose="020F0502020204030204" pitchFamily="34" charset="0"/>
                <a:cs typeface="Times New Roman" panose="02020603050405020304" pitchFamily="18" charset="0"/>
              </a:rPr>
              <a:t>RF</a:t>
            </a:r>
            <a:r>
              <a:rPr lang="en-US" sz="1600" dirty="0">
                <a:latin typeface="Calibri" panose="020F0502020204030204" pitchFamily="34" charset="0"/>
                <a:ea typeface="Calibri" panose="020F0502020204030204" pitchFamily="34" charset="0"/>
                <a:cs typeface="Times New Roman" panose="02020603050405020304" pitchFamily="18" charset="0"/>
              </a:rPr>
              <a:t>=300 MHz, with a kinetic energy W</a:t>
            </a:r>
            <a:r>
              <a:rPr lang="en-US" sz="1600" baseline="-25000" dirty="0">
                <a:latin typeface="Calibri" panose="020F0502020204030204" pitchFamily="34" charset="0"/>
                <a:ea typeface="Calibri" panose="020F0502020204030204" pitchFamily="34" charset="0"/>
                <a:cs typeface="Times New Roman" panose="02020603050405020304" pitchFamily="18" charset="0"/>
              </a:rPr>
              <a:t>in</a:t>
            </a:r>
            <a:r>
              <a:rPr lang="en-US" sz="1600" dirty="0">
                <a:latin typeface="Calibri" panose="020F0502020204030204" pitchFamily="34" charset="0"/>
                <a:ea typeface="Calibri" panose="020F0502020204030204" pitchFamily="34" charset="0"/>
                <a:cs typeface="Times New Roman" panose="02020603050405020304" pitchFamily="18" charset="0"/>
              </a:rPr>
              <a:t>=4 MeV. Calculate:</a:t>
            </a:r>
          </a:p>
          <a:p>
            <a:pPr algn="just">
              <a:lnSpc>
                <a:spcPct val="110000"/>
              </a:lnSpc>
            </a:pPr>
            <a:endParaRPr lang="it-IT"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AutoNum type="arabicParenR"/>
            </a:pPr>
            <a:r>
              <a:rPr lang="en-US" sz="1600" dirty="0">
                <a:latin typeface="Calibri" panose="020F0502020204030204" pitchFamily="34" charset="0"/>
                <a:ea typeface="Calibri" panose="020F0502020204030204" pitchFamily="34" charset="0"/>
                <a:cs typeface="Times New Roman" panose="02020603050405020304" pitchFamily="18" charset="0"/>
              </a:rPr>
              <a:t>the distance between the first two centers of the accelerating gaps (</a:t>
            </a:r>
            <a:r>
              <a:rPr lang="en-US" sz="1600" dirty="0" err="1">
                <a:latin typeface="Calibri" panose="020F0502020204030204" pitchFamily="34" charset="0"/>
                <a:ea typeface="Calibri" panose="020F0502020204030204" pitchFamily="34" charset="0"/>
                <a:cs typeface="Times New Roman" panose="02020603050405020304" pitchFamily="18" charset="0"/>
              </a:rPr>
              <a:t>L</a:t>
            </a:r>
            <a:r>
              <a:rPr lang="en-US" sz="1600" baseline="-25000" dirty="0" err="1">
                <a:latin typeface="Calibri" panose="020F0502020204030204" pitchFamily="34" charset="0"/>
                <a:ea typeface="Calibri" panose="020F0502020204030204" pitchFamily="34" charset="0"/>
                <a:cs typeface="Times New Roman" panose="02020603050405020304" pitchFamily="18" charset="0"/>
              </a:rPr>
              <a:t>gaps</a:t>
            </a:r>
            <a:r>
              <a:rPr lang="en-US" sz="1600" dirty="0">
                <a:latin typeface="Calibri" panose="020F0502020204030204" pitchFamily="34" charset="0"/>
                <a:ea typeface="Calibri" panose="020F0502020204030204" pitchFamily="34" charset="0"/>
                <a:cs typeface="Times New Roman" panose="02020603050405020304" pitchFamily="18" charset="0"/>
              </a:rPr>
              <a:t>) assuming a constant velocity of the proton beam between the first two gaps and a negligible increase of the velocity due to the accelerating field;</a:t>
            </a:r>
          </a:p>
          <a:p>
            <a:pPr marL="342900" indent="-342900" algn="just">
              <a:lnSpc>
                <a:spcPct val="110000"/>
              </a:lnSpc>
              <a:buAutoNum type="arabicParenR"/>
            </a:pPr>
            <a:endParaRPr lang="en-US" sz="16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AutoNum type="arabicParenR"/>
            </a:pPr>
            <a:r>
              <a:rPr lang="en-US" sz="1600" dirty="0">
                <a:latin typeface="Calibri" panose="020F0502020204030204" pitchFamily="34" charset="0"/>
                <a:ea typeface="Calibri" panose="020F0502020204030204" pitchFamily="34" charset="0"/>
                <a:cs typeface="Times New Roman" panose="02020603050405020304" pitchFamily="18" charset="0"/>
              </a:rPr>
              <a:t>if the structure is composed by 40 accelerating gaps (</a:t>
            </a:r>
            <a:r>
              <a:rPr lang="it-IT" sz="1600" dirty="0" err="1">
                <a:solidFill>
                  <a:srgbClr val="000000"/>
                </a:solidFill>
                <a:latin typeface="Calibri" panose="020F0502020204030204" pitchFamily="34" charset="0"/>
                <a:ea typeface="Calibri" panose="020F0502020204030204" pitchFamily="34" charset="0"/>
                <a:cs typeface="Calibri" panose="020F0502020204030204" pitchFamily="34" charset="0"/>
              </a:rPr>
              <a:t>N</a:t>
            </a:r>
            <a:r>
              <a:rPr lang="it-IT" sz="1600" baseline="-25000" dirty="0" err="1">
                <a:solidFill>
                  <a:srgbClr val="000000"/>
                </a:solidFill>
                <a:latin typeface="Calibri" panose="020F0502020204030204" pitchFamily="34" charset="0"/>
                <a:ea typeface="Calibri" panose="020F0502020204030204" pitchFamily="34" charset="0"/>
                <a:cs typeface="Calibri" panose="020F0502020204030204" pitchFamily="34" charset="0"/>
              </a:rPr>
              <a:t>gaps</a:t>
            </a:r>
            <a:r>
              <a:rPr lang="en-US" sz="1600" dirty="0">
                <a:latin typeface="Calibri" panose="020F0502020204030204" pitchFamily="34" charset="0"/>
                <a:ea typeface="Calibri" panose="020F0502020204030204" pitchFamily="34" charset="0"/>
                <a:cs typeface="Times New Roman" panose="02020603050405020304" pitchFamily="18" charset="0"/>
              </a:rPr>
              <a:t>) and the average accelerating voltage per gap is </a:t>
            </a:r>
            <a:r>
              <a:rPr lang="en-US" sz="1600" dirty="0" err="1">
                <a:latin typeface="Calibri" panose="020F0502020204030204" pitchFamily="34" charset="0"/>
                <a:ea typeface="Calibri" panose="020F0502020204030204" pitchFamily="34" charset="0"/>
                <a:cs typeface="Times New Roman" panose="02020603050405020304" pitchFamily="18" charset="0"/>
              </a:rPr>
              <a:t>V</a:t>
            </a:r>
            <a:r>
              <a:rPr lang="en-US" sz="1600" baseline="-25000" dirty="0" err="1">
                <a:latin typeface="Calibri" panose="020F0502020204030204" pitchFamily="34" charset="0"/>
                <a:ea typeface="Calibri" panose="020F0502020204030204" pitchFamily="34" charset="0"/>
                <a:cs typeface="Times New Roman" panose="02020603050405020304" pitchFamily="18" charset="0"/>
              </a:rPr>
              <a:t>acc</a:t>
            </a:r>
            <a:r>
              <a:rPr lang="en-US" sz="1600" dirty="0">
                <a:latin typeface="Calibri" panose="020F0502020204030204" pitchFamily="34" charset="0"/>
                <a:ea typeface="Calibri" panose="020F0502020204030204" pitchFamily="34" charset="0"/>
                <a:cs typeface="Times New Roman" panose="02020603050405020304" pitchFamily="18" charset="0"/>
              </a:rPr>
              <a:t>=0.5 MV, calculate final proton beam kinetic energy.</a:t>
            </a:r>
            <a:endParaRPr lang="it-IT" sz="16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ctangle 12"/>
          <p:cNvSpPr>
            <a:spLocks noChangeArrowheads="1"/>
          </p:cNvSpPr>
          <p:nvPr/>
        </p:nvSpPr>
        <p:spPr bwMode="auto">
          <a:xfrm>
            <a:off x="1524001" y="19289"/>
            <a:ext cx="9176497" cy="428625"/>
          </a:xfrm>
          <a:prstGeom prst="rect">
            <a:avLst/>
          </a:prstGeom>
          <a:noFill/>
          <a:ln w="9525">
            <a:noFill/>
            <a:miter lim="800000"/>
            <a:headEnd/>
            <a:tailEnd/>
          </a:ln>
          <a:effectLst/>
        </p:spPr>
        <p:txBody>
          <a:bodyPr anchor="ctr"/>
          <a:lstStyle/>
          <a:p>
            <a:pPr algn="ctr"/>
            <a:r>
              <a:rPr lang="en-US" altLang="en-US" sz="3200" b="1" cap="all" dirty="0"/>
              <a:t>EXERCISE 2: ALVAREZ STRUCTURES</a:t>
            </a:r>
          </a:p>
        </p:txBody>
      </p:sp>
      <p:sp>
        <p:nvSpPr>
          <p:cNvPr id="4" name="Rettangolo 3"/>
          <p:cNvSpPr/>
          <p:nvPr/>
        </p:nvSpPr>
        <p:spPr>
          <a:xfrm>
            <a:off x="192000" y="4005000"/>
            <a:ext cx="4752000" cy="1311128"/>
          </a:xfrm>
          <a:prstGeom prst="rect">
            <a:avLst/>
          </a:prstGeom>
        </p:spPr>
        <p:txBody>
          <a:bodyPr wrap="square">
            <a:spAutoFit/>
          </a:bodyPr>
          <a:lstStyle/>
          <a:p>
            <a:pPr algn="just">
              <a:lnSpc>
                <a:spcPct val="110000"/>
              </a:lnSpc>
            </a:pPr>
            <a:r>
              <a:rPr lang="en-US" i="1" dirty="0">
                <a:latin typeface="Calibri" panose="020F0502020204030204" pitchFamily="34" charset="0"/>
                <a:ea typeface="Calibri" panose="020F0502020204030204" pitchFamily="34" charset="0"/>
                <a:cs typeface="Times New Roman" panose="02020603050405020304" pitchFamily="18" charset="0"/>
              </a:rPr>
              <a:t>REMEMBER</a:t>
            </a:r>
          </a:p>
          <a:p>
            <a:pPr algn="just">
              <a:lnSpc>
                <a:spcPct val="110000"/>
              </a:lnSpc>
            </a:pPr>
            <a:endParaRPr lang="en-US" i="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0000"/>
              </a:lnSpc>
            </a:pPr>
            <a:r>
              <a:rPr lang="en-US" i="1" dirty="0">
                <a:latin typeface="Calibri" panose="020F0502020204030204" pitchFamily="34" charset="0"/>
                <a:ea typeface="Calibri" panose="020F0502020204030204" pitchFamily="34" charset="0"/>
                <a:cs typeface="Times New Roman" panose="02020603050405020304" pitchFamily="18" charset="0"/>
              </a:rPr>
              <a:t>proton rest energy m</a:t>
            </a:r>
            <a:r>
              <a:rPr lang="en-US" i="1" baseline="-25000" dirty="0">
                <a:latin typeface="Calibri" panose="020F0502020204030204" pitchFamily="34" charset="0"/>
                <a:ea typeface="Calibri" panose="020F0502020204030204" pitchFamily="34" charset="0"/>
                <a:cs typeface="Times New Roman" panose="02020603050405020304" pitchFamily="18" charset="0"/>
              </a:rPr>
              <a:t>0_p</a:t>
            </a:r>
            <a:r>
              <a:rPr lang="en-US" i="1" dirty="0">
                <a:latin typeface="Calibri" panose="020F0502020204030204" pitchFamily="34" charset="0"/>
                <a:ea typeface="Calibri" panose="020F0502020204030204" pitchFamily="34" charset="0"/>
                <a:cs typeface="Times New Roman" panose="02020603050405020304" pitchFamily="18" charset="0"/>
              </a:rPr>
              <a:t>c</a:t>
            </a:r>
            <a:r>
              <a:rPr lang="en-US" i="1" baseline="30000" dirty="0">
                <a:latin typeface="Calibri" panose="020F0502020204030204" pitchFamily="34" charset="0"/>
                <a:ea typeface="Calibri" panose="020F0502020204030204" pitchFamily="34" charset="0"/>
                <a:cs typeface="Times New Roman" panose="02020603050405020304" pitchFamily="18" charset="0"/>
              </a:rPr>
              <a:t>2</a:t>
            </a:r>
            <a:r>
              <a:rPr lang="en-US" i="1" dirty="0">
                <a:latin typeface="Calibri" panose="020F0502020204030204" pitchFamily="34" charset="0"/>
                <a:ea typeface="Calibri" panose="020F0502020204030204" pitchFamily="34" charset="0"/>
                <a:cs typeface="Times New Roman" panose="02020603050405020304" pitchFamily="18" charset="0"/>
              </a:rPr>
              <a:t>=E</a:t>
            </a:r>
            <a:r>
              <a:rPr lang="en-US" i="1" baseline="-25000" dirty="0">
                <a:latin typeface="Calibri" panose="020F0502020204030204" pitchFamily="34" charset="0"/>
                <a:ea typeface="Calibri" panose="020F0502020204030204" pitchFamily="34" charset="0"/>
                <a:cs typeface="Times New Roman" panose="02020603050405020304" pitchFamily="18" charset="0"/>
              </a:rPr>
              <a:t>0_p</a:t>
            </a:r>
            <a:r>
              <a:rPr lang="en-US" i="1" dirty="0">
                <a:latin typeface="Calibri" panose="020F0502020204030204" pitchFamily="34" charset="0"/>
                <a:ea typeface="Calibri" panose="020F0502020204030204" pitchFamily="34" charset="0"/>
                <a:cs typeface="Times New Roman" panose="02020603050405020304" pitchFamily="18" charset="0"/>
              </a:rPr>
              <a:t>=938 MeV</a:t>
            </a:r>
            <a:endParaRPr lang="it-IT" sz="1400" i="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0000"/>
              </a:lnSpc>
            </a:pPr>
            <a:r>
              <a:rPr lang="en-US" i="1" dirty="0">
                <a:latin typeface="Calibri" panose="020F0502020204030204" pitchFamily="34" charset="0"/>
                <a:ea typeface="Calibri" panose="020F0502020204030204" pitchFamily="34" charset="0"/>
                <a:cs typeface="Times New Roman" panose="02020603050405020304" pitchFamily="18" charset="0"/>
              </a:rPr>
              <a:t>velocity of light c=2.998e8</a:t>
            </a:r>
            <a:endParaRPr lang="it-IT" sz="1400" i="1"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10794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2"/>
          <p:cNvSpPr>
            <a:spLocks noChangeArrowheads="1"/>
          </p:cNvSpPr>
          <p:nvPr/>
        </p:nvSpPr>
        <p:spPr bwMode="auto">
          <a:xfrm>
            <a:off x="1524001" y="19288"/>
            <a:ext cx="9176497" cy="961712"/>
          </a:xfrm>
          <a:prstGeom prst="rect">
            <a:avLst/>
          </a:prstGeom>
          <a:noFill/>
          <a:ln w="9525">
            <a:noFill/>
            <a:miter lim="800000"/>
            <a:headEnd/>
            <a:tailEnd/>
          </a:ln>
          <a:effectLst/>
        </p:spPr>
        <p:txBody>
          <a:bodyPr anchor="ctr"/>
          <a:lstStyle/>
          <a:p>
            <a:pPr algn="ctr"/>
            <a:r>
              <a:rPr lang="en-US" altLang="en-US" sz="3200" b="1" cap="all" dirty="0"/>
              <a:t>EXERCISE 3: ALVAREZ STRUCTURES AND TRANSIT TIME FACTOR</a:t>
            </a:r>
          </a:p>
        </p:txBody>
      </p:sp>
      <p:sp>
        <p:nvSpPr>
          <p:cNvPr id="3" name="Rettangolo 2"/>
          <p:cNvSpPr/>
          <p:nvPr/>
        </p:nvSpPr>
        <p:spPr>
          <a:xfrm>
            <a:off x="0" y="1197000"/>
            <a:ext cx="12192000" cy="646331"/>
          </a:xfrm>
          <a:prstGeom prst="rect">
            <a:avLst/>
          </a:prstGeom>
        </p:spPr>
        <p:txBody>
          <a:bodyPr wrap="square">
            <a:spAutoFit/>
          </a:bodyPr>
          <a:lstStyle/>
          <a:p>
            <a:pPr algn="just"/>
            <a:r>
              <a:rPr lang="en-US" dirty="0">
                <a:latin typeface="Calibri" panose="020F0502020204030204" pitchFamily="34" charset="0"/>
                <a:ea typeface="Calibri" panose="020F0502020204030204" pitchFamily="34" charset="0"/>
                <a:cs typeface="Times New Roman" panose="02020603050405020304" pitchFamily="18" charset="0"/>
              </a:rPr>
              <a:t>Particles at β=0.5 are accelerated through an ideal DTL operating at </a:t>
            </a:r>
            <a:r>
              <a:rPr lang="en-US" dirty="0" err="1">
                <a:latin typeface="Calibri" panose="020F0502020204030204" pitchFamily="34" charset="0"/>
                <a:ea typeface="Calibri" panose="020F0502020204030204" pitchFamily="34" charset="0"/>
                <a:cs typeface="Times New Roman" panose="02020603050405020304" pitchFamily="18" charset="0"/>
              </a:rPr>
              <a:t>f</a:t>
            </a:r>
            <a:r>
              <a:rPr lang="en-US" baseline="-25000" dirty="0" err="1">
                <a:latin typeface="Calibri" panose="020F0502020204030204" pitchFamily="34" charset="0"/>
                <a:ea typeface="Calibri" panose="020F0502020204030204" pitchFamily="34" charset="0"/>
                <a:cs typeface="Times New Roman" panose="02020603050405020304" pitchFamily="18" charset="0"/>
              </a:rPr>
              <a:t>RF</a:t>
            </a:r>
            <a:r>
              <a:rPr lang="en-US" dirty="0">
                <a:latin typeface="Calibri" panose="020F0502020204030204" pitchFamily="34" charset="0"/>
                <a:ea typeface="Calibri" panose="020F0502020204030204" pitchFamily="34" charset="0"/>
                <a:cs typeface="Times New Roman" panose="02020603050405020304" pitchFamily="18" charset="0"/>
              </a:rPr>
              <a:t>=400 </a:t>
            </a:r>
            <a:r>
              <a:rPr lang="en-US" dirty="0" err="1">
                <a:latin typeface="Calibri" panose="020F0502020204030204" pitchFamily="34" charset="0"/>
                <a:ea typeface="Calibri" panose="020F0502020204030204" pitchFamily="34" charset="0"/>
                <a:cs typeface="Times New Roman" panose="02020603050405020304" pitchFamily="18" charset="0"/>
              </a:rPr>
              <a:t>MHz.</a:t>
            </a:r>
            <a:r>
              <a:rPr lang="en-US" dirty="0">
                <a:latin typeface="Calibri" panose="020F0502020204030204" pitchFamily="34" charset="0"/>
                <a:ea typeface="Calibri" panose="020F0502020204030204" pitchFamily="34" charset="0"/>
                <a:cs typeface="Times New Roman" panose="02020603050405020304" pitchFamily="18" charset="0"/>
              </a:rPr>
              <a:t> Assuming a uniform accelerating RF field (E</a:t>
            </a:r>
            <a:r>
              <a:rPr lang="en-US" baseline="-25000" dirty="0">
                <a:latin typeface="Calibri" panose="020F0502020204030204" pitchFamily="34" charset="0"/>
                <a:ea typeface="Calibri" panose="020F0502020204030204" pitchFamily="34" charset="0"/>
                <a:cs typeface="Times New Roman" panose="02020603050405020304" pitchFamily="18" charset="0"/>
              </a:rPr>
              <a:t>RF</a:t>
            </a:r>
            <a:r>
              <a:rPr lang="en-US" dirty="0">
                <a:latin typeface="Calibri" panose="020F0502020204030204" pitchFamily="34" charset="0"/>
                <a:ea typeface="Calibri" panose="020F0502020204030204" pitchFamily="34" charset="0"/>
                <a:cs typeface="Times New Roman" panose="02020603050405020304" pitchFamily="18" charset="0"/>
              </a:rPr>
              <a:t>) along the gap, calculate the accelerating gap length (L) that maximize the energy gain of the accelerated particles.</a:t>
            </a:r>
            <a:endParaRPr lang="en-GB" dirty="0"/>
          </a:p>
        </p:txBody>
      </p:sp>
    </p:spTree>
    <p:extLst>
      <p:ext uri="{BB962C8B-B14F-4D97-AF65-F5344CB8AC3E}">
        <p14:creationId xmlns:p14="http://schemas.microsoft.com/office/powerpoint/2010/main" val="33502530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1296" y="3354348"/>
            <a:ext cx="3903067" cy="3202180"/>
          </a:xfrm>
          <a:prstGeom prst="rect">
            <a:avLst/>
          </a:prstGeom>
        </p:spPr>
      </p:pic>
      <p:sp>
        <p:nvSpPr>
          <p:cNvPr id="2" name="Rectangle 2"/>
          <p:cNvSpPr txBox="1">
            <a:spLocks noChangeArrowheads="1"/>
          </p:cNvSpPr>
          <p:nvPr/>
        </p:nvSpPr>
        <p:spPr>
          <a:xfrm>
            <a:off x="1781175" y="4298"/>
            <a:ext cx="8675688" cy="646331"/>
          </a:xfrm>
          <a:prstGeom prst="rect">
            <a:avLst/>
          </a:prstGeom>
          <a:noFill/>
        </p:spPr>
        <p:txBody>
          <a:bodyPr>
            <a:sp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it-IT" sz="3600" b="1" cap="all" dirty="0">
                <a:latin typeface="Calibri" pitchFamily="34" charset="0"/>
              </a:rPr>
              <a:t>HIGH </a:t>
            </a:r>
            <a:r>
              <a:rPr lang="it-IT" sz="3600" b="1" cap="all" dirty="0">
                <a:latin typeface="Calibri" pitchFamily="34" charset="0"/>
                <a:sym typeface="Symbol"/>
              </a:rPr>
              <a:t> </a:t>
            </a:r>
            <a:r>
              <a:rPr lang="it-IT" sz="3600" b="1" cap="all" dirty="0" err="1">
                <a:latin typeface="Calibri" pitchFamily="34" charset="0"/>
                <a:sym typeface="Symbol"/>
              </a:rPr>
              <a:t>cavities</a:t>
            </a:r>
            <a:r>
              <a:rPr lang="it-IT" sz="3600" b="1" cap="all" dirty="0">
                <a:latin typeface="Calibri" pitchFamily="34" charset="0"/>
                <a:sym typeface="Symbol"/>
              </a:rPr>
              <a:t>: CYLINDRICAL STRUCTURES</a:t>
            </a:r>
            <a:endParaRPr lang="it-IT" sz="3600" b="1" cap="all" dirty="0">
              <a:latin typeface="Calibri" pitchFamily="34" charset="0"/>
            </a:endParaRPr>
          </a:p>
        </p:txBody>
      </p:sp>
      <p:sp>
        <p:nvSpPr>
          <p:cNvPr id="4" name="CasellaDiTesto 3"/>
          <p:cNvSpPr txBox="1"/>
          <p:nvPr/>
        </p:nvSpPr>
        <p:spPr>
          <a:xfrm>
            <a:off x="19117" y="856133"/>
            <a:ext cx="5840796" cy="1384995"/>
          </a:xfrm>
          <a:prstGeom prst="rect">
            <a:avLst/>
          </a:prstGeom>
          <a:noFill/>
        </p:spPr>
        <p:txBody>
          <a:bodyPr wrap="square" rtlCol="0">
            <a:spAutoFit/>
          </a:bodyPr>
          <a:lstStyle/>
          <a:p>
            <a:pPr algn="just"/>
            <a:r>
              <a:rPr lang="en-US" sz="1400" dirty="0">
                <a:sym typeface="Symbol"/>
              </a:rPr>
              <a:t></a:t>
            </a:r>
            <a:r>
              <a:rPr lang="en-US" sz="1400" dirty="0"/>
              <a:t>When the </a:t>
            </a:r>
            <a:r>
              <a:rPr lang="en-US" sz="1400" dirty="0">
                <a:sym typeface="Symbol"/>
              </a:rPr>
              <a:t> of the particles increases (&gt;0.5) one has to use </a:t>
            </a:r>
            <a:r>
              <a:rPr lang="en-US" sz="1400" b="1" dirty="0">
                <a:sym typeface="Symbol"/>
              </a:rPr>
              <a:t>higher RF frequencies</a:t>
            </a:r>
            <a:r>
              <a:rPr lang="en-US" sz="1400" dirty="0">
                <a:sym typeface="Symbol"/>
              </a:rPr>
              <a:t> (&gt;400-500 MHz) to increase the accelerating gradient per unit length</a:t>
            </a:r>
          </a:p>
          <a:p>
            <a:pPr algn="just"/>
            <a:endParaRPr lang="en-US" sz="1400" dirty="0">
              <a:sym typeface="Symbol"/>
            </a:endParaRPr>
          </a:p>
          <a:p>
            <a:pPr algn="just"/>
            <a:r>
              <a:rPr lang="en-US" sz="1400" dirty="0">
                <a:sym typeface="Symbol"/>
              </a:rPr>
              <a:t>the </a:t>
            </a:r>
            <a:r>
              <a:rPr lang="en-US" sz="1400" b="1" dirty="0">
                <a:sym typeface="Symbol"/>
              </a:rPr>
              <a:t>DTL structures became less efficient </a:t>
            </a:r>
            <a:r>
              <a:rPr lang="en-US" sz="1400" dirty="0">
                <a:sym typeface="Symbol"/>
              </a:rPr>
              <a:t>(effective accelerating voltage per unit length for a given RF power);</a:t>
            </a:r>
          </a:p>
        </p:txBody>
      </p:sp>
      <p:sp>
        <p:nvSpPr>
          <p:cNvPr id="5" name="CasellaDiTesto 4"/>
          <p:cNvSpPr txBox="1"/>
          <p:nvPr/>
        </p:nvSpPr>
        <p:spPr>
          <a:xfrm>
            <a:off x="7657825" y="797422"/>
            <a:ext cx="4111987" cy="584775"/>
          </a:xfrm>
          <a:prstGeom prst="rect">
            <a:avLst/>
          </a:prstGeom>
          <a:noFill/>
        </p:spPr>
        <p:txBody>
          <a:bodyPr wrap="square" rtlCol="0">
            <a:spAutoFit/>
          </a:bodyPr>
          <a:lstStyle/>
          <a:p>
            <a:pPr algn="just"/>
            <a:r>
              <a:rPr lang="en-US" sz="1600" b="1" dirty="0">
                <a:sym typeface="Symbol"/>
              </a:rPr>
              <a:t>Cylindrical single (or multiple cavities) </a:t>
            </a:r>
            <a:r>
              <a:rPr lang="en-US" sz="1600" dirty="0">
                <a:sym typeface="Symbol"/>
              </a:rPr>
              <a:t>working on the </a:t>
            </a:r>
            <a:r>
              <a:rPr lang="en-US" sz="1600" b="1" dirty="0">
                <a:sym typeface="Symbol"/>
              </a:rPr>
              <a:t>TM</a:t>
            </a:r>
            <a:r>
              <a:rPr lang="en-US" sz="1600" b="1" baseline="-25000" dirty="0">
                <a:sym typeface="Symbol"/>
              </a:rPr>
              <a:t>010</a:t>
            </a:r>
            <a:r>
              <a:rPr lang="en-US" sz="1600" b="1" dirty="0">
                <a:sym typeface="Symbol"/>
              </a:rPr>
              <a:t>-like</a:t>
            </a:r>
            <a:r>
              <a:rPr lang="en-US" sz="1600" dirty="0">
                <a:sym typeface="Symbol"/>
              </a:rPr>
              <a:t> mode are used</a:t>
            </a:r>
          </a:p>
        </p:txBody>
      </p:sp>
      <p:sp>
        <p:nvSpPr>
          <p:cNvPr id="6" name="Freccia a destra 5"/>
          <p:cNvSpPr/>
          <p:nvPr/>
        </p:nvSpPr>
        <p:spPr>
          <a:xfrm>
            <a:off x="6092836" y="980073"/>
            <a:ext cx="1221988" cy="5585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86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6925" t="409" r="26861" b="19765"/>
          <a:stretch/>
        </p:blipFill>
        <p:spPr bwMode="auto">
          <a:xfrm>
            <a:off x="9160972" y="3326361"/>
            <a:ext cx="1271019" cy="14139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7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6170" r="24395" b="19765"/>
          <a:stretch/>
        </p:blipFill>
        <p:spPr bwMode="auto">
          <a:xfrm>
            <a:off x="10491201" y="3332599"/>
            <a:ext cx="1346727" cy="1407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asellaDiTesto 9"/>
          <p:cNvSpPr txBox="1"/>
          <p:nvPr/>
        </p:nvSpPr>
        <p:spPr>
          <a:xfrm>
            <a:off x="10419190" y="4391733"/>
            <a:ext cx="328936" cy="369332"/>
          </a:xfrm>
          <a:prstGeom prst="rect">
            <a:avLst/>
          </a:prstGeom>
          <a:noFill/>
        </p:spPr>
        <p:txBody>
          <a:bodyPr wrap="none" rtlCol="0">
            <a:spAutoFit/>
          </a:bodyPr>
          <a:lstStyle/>
          <a:p>
            <a:r>
              <a:rPr lang="en-US" dirty="0"/>
              <a:t>H</a:t>
            </a:r>
          </a:p>
        </p:txBody>
      </p:sp>
      <p:sp>
        <p:nvSpPr>
          <p:cNvPr id="11" name="CasellaDiTesto 10"/>
          <p:cNvSpPr txBox="1"/>
          <p:nvPr/>
        </p:nvSpPr>
        <p:spPr>
          <a:xfrm>
            <a:off x="9160971" y="4375087"/>
            <a:ext cx="296876" cy="369332"/>
          </a:xfrm>
          <a:prstGeom prst="rect">
            <a:avLst/>
          </a:prstGeom>
          <a:noFill/>
        </p:spPr>
        <p:txBody>
          <a:bodyPr wrap="none" rtlCol="0">
            <a:spAutoFit/>
          </a:bodyPr>
          <a:lstStyle/>
          <a:p>
            <a:r>
              <a:rPr lang="en-US" dirty="0"/>
              <a:t>E</a:t>
            </a:r>
          </a:p>
        </p:txBody>
      </p:sp>
      <p:sp>
        <p:nvSpPr>
          <p:cNvPr id="12" name="Parentesi graffa aperta 11"/>
          <p:cNvSpPr/>
          <p:nvPr/>
        </p:nvSpPr>
        <p:spPr>
          <a:xfrm rot="16200000">
            <a:off x="9501098" y="-408695"/>
            <a:ext cx="511628" cy="4198176"/>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3" name="Picture 1"/>
          <p:cNvPicPr>
            <a:picLocks noChangeAspect="1"/>
          </p:cNvPicPr>
          <p:nvPr/>
        </p:nvPicPr>
        <p:blipFill rotWithShape="1">
          <a:blip r:embed="rId5"/>
          <a:srcRect l="8530" r="10174"/>
          <a:stretch/>
        </p:blipFill>
        <p:spPr>
          <a:xfrm>
            <a:off x="7563254" y="3342616"/>
            <a:ext cx="1438107" cy="1498844"/>
          </a:xfrm>
          <a:prstGeom prst="rect">
            <a:avLst/>
          </a:prstGeom>
        </p:spPr>
      </p:pic>
      <p:sp>
        <p:nvSpPr>
          <p:cNvPr id="14" name="CasellaDiTesto 13"/>
          <p:cNvSpPr txBox="1"/>
          <p:nvPr/>
        </p:nvSpPr>
        <p:spPr>
          <a:xfrm>
            <a:off x="6988518" y="2012903"/>
            <a:ext cx="5184000" cy="1077218"/>
          </a:xfrm>
          <a:prstGeom prst="rect">
            <a:avLst/>
          </a:prstGeom>
          <a:noFill/>
        </p:spPr>
        <p:txBody>
          <a:bodyPr wrap="square" rtlCol="0">
            <a:spAutoFit/>
          </a:bodyPr>
          <a:lstStyle/>
          <a:p>
            <a:pPr algn="just"/>
            <a:r>
              <a:rPr lang="en-US" sz="1600" dirty="0"/>
              <a:t>For a </a:t>
            </a:r>
            <a:r>
              <a:rPr lang="en-US" sz="1600" b="1" dirty="0"/>
              <a:t>pure cylindrical structure </a:t>
            </a:r>
            <a:r>
              <a:rPr lang="en-US" sz="1600" dirty="0"/>
              <a:t>(also called </a:t>
            </a:r>
            <a:r>
              <a:rPr lang="en-US" sz="1600" b="1" dirty="0"/>
              <a:t>pillbox cavity</a:t>
            </a:r>
            <a:r>
              <a:rPr lang="en-US" sz="1600" dirty="0"/>
              <a:t>) the first accelerating mode (i.e. with non zero longitudinal electric field on axis) is the </a:t>
            </a:r>
            <a:r>
              <a:rPr lang="en-US" sz="1600" b="1" dirty="0"/>
              <a:t>TM</a:t>
            </a:r>
            <a:r>
              <a:rPr lang="en-US" sz="1600" b="1" baseline="-25000" dirty="0"/>
              <a:t>010</a:t>
            </a:r>
            <a:r>
              <a:rPr lang="en-US" sz="1600" b="1" dirty="0"/>
              <a:t> mode</a:t>
            </a:r>
            <a:r>
              <a:rPr lang="en-US" sz="1600" dirty="0"/>
              <a:t>. It has a well known analytical solution from Maxwell equation. </a:t>
            </a:r>
          </a:p>
        </p:txBody>
      </p:sp>
      <p:graphicFrame>
        <p:nvGraphicFramePr>
          <p:cNvPr id="15" name="Oggetto 14"/>
          <p:cNvGraphicFramePr>
            <a:graphicFrameLocks noChangeAspect="1"/>
          </p:cNvGraphicFramePr>
          <p:nvPr>
            <p:extLst>
              <p:ext uri="{D42A27DB-BD31-4B8C-83A1-F6EECF244321}">
                <p14:modId xmlns:p14="http://schemas.microsoft.com/office/powerpoint/2010/main" val="1832364608"/>
              </p:ext>
            </p:extLst>
          </p:nvPr>
        </p:nvGraphicFramePr>
        <p:xfrm>
          <a:off x="9580518" y="6309000"/>
          <a:ext cx="2006280" cy="444240"/>
        </p:xfrm>
        <a:graphic>
          <a:graphicData uri="http://schemas.openxmlformats.org/presentationml/2006/ole">
            <mc:AlternateContent xmlns:mc="http://schemas.openxmlformats.org/markup-compatibility/2006">
              <mc:Choice xmlns:v="urn:schemas-microsoft-com:vml" Requires="v">
                <p:oleObj name="Equazione" r:id="rId6" imgW="2006280" imgH="444240" progId="Equation.3">
                  <p:embed/>
                </p:oleObj>
              </mc:Choice>
              <mc:Fallback>
                <p:oleObj name="Equazione" r:id="rId6" imgW="2006280" imgH="444240" progId="Equation.3">
                  <p:embed/>
                  <p:pic>
                    <p:nvPicPr>
                      <p:cNvPr id="0" name="Object 6"/>
                      <p:cNvPicPr>
                        <a:picLocks noChangeAspect="1" noChangeArrowheads="1"/>
                      </p:cNvPicPr>
                      <p:nvPr/>
                    </p:nvPicPr>
                    <p:blipFill>
                      <a:blip r:embed="rId7"/>
                      <a:srcRect/>
                      <a:stretch>
                        <a:fillRect/>
                      </a:stretch>
                    </p:blipFill>
                    <p:spPr bwMode="auto">
                      <a:xfrm>
                        <a:off x="9580518" y="6309000"/>
                        <a:ext cx="2006280" cy="444240"/>
                      </a:xfrm>
                      <a:prstGeom prst="rect">
                        <a:avLst/>
                      </a:prstGeom>
                      <a:noFill/>
                      <a:ln>
                        <a:noFill/>
                      </a:ln>
                    </p:spPr>
                  </p:pic>
                </p:oleObj>
              </mc:Fallback>
            </mc:AlternateContent>
          </a:graphicData>
        </a:graphic>
      </p:graphicFrame>
      <p:pic>
        <p:nvPicPr>
          <p:cNvPr id="16" name="Picture 4"/>
          <p:cNvPicPr>
            <a:picLocks noChangeAspect="1"/>
          </p:cNvPicPr>
          <p:nvPr/>
        </p:nvPicPr>
        <p:blipFill rotWithShape="1">
          <a:blip r:embed="rId8"/>
          <a:srcRect l="51255" t="5820" r="5583" b="6814"/>
          <a:stretch/>
        </p:blipFill>
        <p:spPr>
          <a:xfrm>
            <a:off x="10139659" y="4845735"/>
            <a:ext cx="1630153" cy="1370810"/>
          </a:xfrm>
          <a:prstGeom prst="rect">
            <a:avLst/>
          </a:prstGeom>
        </p:spPr>
      </p:pic>
      <p:graphicFrame>
        <p:nvGraphicFramePr>
          <p:cNvPr id="18" name="Oggetto 17"/>
          <p:cNvGraphicFramePr>
            <a:graphicFrameLocks noChangeAspect="1"/>
          </p:cNvGraphicFramePr>
          <p:nvPr>
            <p:extLst>
              <p:ext uri="{D42A27DB-BD31-4B8C-83A1-F6EECF244321}">
                <p14:modId xmlns:p14="http://schemas.microsoft.com/office/powerpoint/2010/main" val="1402708097"/>
              </p:ext>
            </p:extLst>
          </p:nvPr>
        </p:nvGraphicFramePr>
        <p:xfrm>
          <a:off x="7536717" y="6334174"/>
          <a:ext cx="1790640" cy="431640"/>
        </p:xfrm>
        <a:graphic>
          <a:graphicData uri="http://schemas.openxmlformats.org/presentationml/2006/ole">
            <mc:AlternateContent xmlns:mc="http://schemas.openxmlformats.org/markup-compatibility/2006">
              <mc:Choice xmlns:v="urn:schemas-microsoft-com:vml" Requires="v">
                <p:oleObj name="Equazione" r:id="rId9" imgW="1790640" imgH="431640" progId="Equation.3">
                  <p:embed/>
                </p:oleObj>
              </mc:Choice>
              <mc:Fallback>
                <p:oleObj name="Equazione" r:id="rId9" imgW="1790640" imgH="431640" progId="Equation.3">
                  <p:embed/>
                  <p:pic>
                    <p:nvPicPr>
                      <p:cNvPr id="0" name="Oggetto 14"/>
                      <p:cNvPicPr>
                        <a:picLocks noChangeAspect="1" noChangeArrowheads="1"/>
                      </p:cNvPicPr>
                      <p:nvPr/>
                    </p:nvPicPr>
                    <p:blipFill>
                      <a:blip r:embed="rId10"/>
                      <a:srcRect/>
                      <a:stretch>
                        <a:fillRect/>
                      </a:stretch>
                    </p:blipFill>
                    <p:spPr bwMode="auto">
                      <a:xfrm>
                        <a:off x="7536717" y="6334174"/>
                        <a:ext cx="1790640" cy="431640"/>
                      </a:xfrm>
                      <a:prstGeom prst="rect">
                        <a:avLst/>
                      </a:prstGeom>
                      <a:noFill/>
                      <a:ln>
                        <a:noFill/>
                      </a:ln>
                    </p:spPr>
                  </p:pic>
                </p:oleObj>
              </mc:Fallback>
            </mc:AlternateContent>
          </a:graphicData>
        </a:graphic>
      </p:graphicFrame>
      <p:pic>
        <p:nvPicPr>
          <p:cNvPr id="19" name="Picture 4"/>
          <p:cNvPicPr>
            <a:picLocks noChangeAspect="1"/>
          </p:cNvPicPr>
          <p:nvPr/>
        </p:nvPicPr>
        <p:blipFill rotWithShape="1">
          <a:blip r:embed="rId8"/>
          <a:srcRect l="8092" t="5820" r="48746" b="6814"/>
          <a:stretch/>
        </p:blipFill>
        <p:spPr>
          <a:xfrm>
            <a:off x="8440752" y="4845735"/>
            <a:ext cx="1698906" cy="1428625"/>
          </a:xfrm>
          <a:prstGeom prst="rect">
            <a:avLst/>
          </a:prstGeom>
        </p:spPr>
      </p:pic>
      <p:graphicFrame>
        <p:nvGraphicFramePr>
          <p:cNvPr id="20" name="Oggetto 19"/>
          <p:cNvGraphicFramePr>
            <a:graphicFrameLocks noChangeAspect="1"/>
          </p:cNvGraphicFramePr>
          <p:nvPr>
            <p:extLst>
              <p:ext uri="{D42A27DB-BD31-4B8C-83A1-F6EECF244321}">
                <p14:modId xmlns:p14="http://schemas.microsoft.com/office/powerpoint/2010/main" val="2955412881"/>
              </p:ext>
            </p:extLst>
          </p:nvPr>
        </p:nvGraphicFramePr>
        <p:xfrm>
          <a:off x="7314824" y="4916489"/>
          <a:ext cx="1074737" cy="496887"/>
        </p:xfrm>
        <a:graphic>
          <a:graphicData uri="http://schemas.openxmlformats.org/presentationml/2006/ole">
            <mc:AlternateContent xmlns:mc="http://schemas.openxmlformats.org/markup-compatibility/2006">
              <mc:Choice xmlns:v="urn:schemas-microsoft-com:vml" Requires="v">
                <p:oleObj name="Equazione" r:id="rId11" imgW="850680" imgH="393480" progId="Equation.3">
                  <p:embed/>
                </p:oleObj>
              </mc:Choice>
              <mc:Fallback>
                <p:oleObj name="Equazione" r:id="rId11" imgW="850680" imgH="393480" progId="Equation.3">
                  <p:embed/>
                  <p:pic>
                    <p:nvPicPr>
                      <p:cNvPr id="0" name="Object 7"/>
                      <p:cNvPicPr>
                        <a:picLocks noChangeAspect="1" noChangeArrowheads="1"/>
                      </p:cNvPicPr>
                      <p:nvPr/>
                    </p:nvPicPr>
                    <p:blipFill>
                      <a:blip r:embed="rId12"/>
                      <a:srcRect/>
                      <a:stretch>
                        <a:fillRect/>
                      </a:stretch>
                    </p:blipFill>
                    <p:spPr bwMode="auto">
                      <a:xfrm>
                        <a:off x="7314824" y="4916489"/>
                        <a:ext cx="1074737" cy="496887"/>
                      </a:xfrm>
                      <a:prstGeom prst="rect">
                        <a:avLst/>
                      </a:prstGeom>
                      <a:noFill/>
                      <a:ln>
                        <a:noFill/>
                      </a:ln>
                    </p:spPr>
                  </p:pic>
                </p:oleObj>
              </mc:Fallback>
            </mc:AlternateContent>
          </a:graphicData>
        </a:graphic>
      </p:graphicFrame>
      <p:sp>
        <p:nvSpPr>
          <p:cNvPr id="29" name="Freccia a destra 28"/>
          <p:cNvSpPr/>
          <p:nvPr/>
        </p:nvSpPr>
        <p:spPr>
          <a:xfrm rot="10800000">
            <a:off x="4867177" y="3754055"/>
            <a:ext cx="2121341" cy="5585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CasellaDiTesto 29"/>
          <p:cNvSpPr txBox="1"/>
          <p:nvPr/>
        </p:nvSpPr>
        <p:spPr>
          <a:xfrm>
            <a:off x="696000" y="2585406"/>
            <a:ext cx="3973657" cy="800219"/>
          </a:xfrm>
          <a:prstGeom prst="rect">
            <a:avLst/>
          </a:prstGeom>
          <a:noFill/>
        </p:spPr>
        <p:txBody>
          <a:bodyPr wrap="square" rtlCol="0">
            <a:spAutoFit/>
          </a:bodyPr>
          <a:lstStyle/>
          <a:p>
            <a:pPr algn="ctr"/>
            <a:r>
              <a:rPr lang="en-US" b="1" dirty="0"/>
              <a:t>Real cylindrical cavity </a:t>
            </a:r>
          </a:p>
          <a:p>
            <a:pPr algn="ctr"/>
            <a:r>
              <a:rPr lang="en-US" sz="1400" dirty="0"/>
              <a:t>(TM</a:t>
            </a:r>
            <a:r>
              <a:rPr lang="en-US" sz="1400" baseline="-25000" dirty="0"/>
              <a:t>010</a:t>
            </a:r>
            <a:r>
              <a:rPr lang="en-US" sz="1400" dirty="0"/>
              <a:t>-like mode because of the shape and presence of beam tubes and couplers)</a:t>
            </a:r>
          </a:p>
        </p:txBody>
      </p:sp>
      <p:sp>
        <p:nvSpPr>
          <p:cNvPr id="23" name="CasellaDiTesto 22"/>
          <p:cNvSpPr txBox="1"/>
          <p:nvPr/>
        </p:nvSpPr>
        <p:spPr>
          <a:xfrm>
            <a:off x="3843780" y="457828"/>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spTree>
    <p:extLst>
      <p:ext uri="{BB962C8B-B14F-4D97-AF65-F5344CB8AC3E}">
        <p14:creationId xmlns:p14="http://schemas.microsoft.com/office/powerpoint/2010/main" val="4042218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par>
                                <p:cTn id="17" presetID="10"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nodeType="with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fade">
                                      <p:cBhvr>
                                        <p:cTn id="37" dur="500"/>
                                        <p:tgtEl>
                                          <p:spTgt spid="19"/>
                                        </p:tgtEl>
                                      </p:cBhvr>
                                    </p:animEffect>
                                  </p:childTnLst>
                                </p:cTn>
                              </p:par>
                              <p:par>
                                <p:cTn id="38" presetID="10" presetClass="entr" presetSubtype="0" fill="hold" nodeType="withEffect">
                                  <p:stCondLst>
                                    <p:cond delay="0"/>
                                  </p:stCondLst>
                                  <p:childTnLst>
                                    <p:set>
                                      <p:cBhvr>
                                        <p:cTn id="39" dur="1" fill="hold">
                                          <p:stCondLst>
                                            <p:cond delay="0"/>
                                          </p:stCondLst>
                                        </p:cTn>
                                        <p:tgtEl>
                                          <p:spTgt spid="16"/>
                                        </p:tgtEl>
                                        <p:attrNameLst>
                                          <p:attrName>style.visibility</p:attrName>
                                        </p:attrNameLst>
                                      </p:cBhvr>
                                      <p:to>
                                        <p:strVal val="visible"/>
                                      </p:to>
                                    </p:set>
                                    <p:animEffect transition="in" filter="fade">
                                      <p:cBhvr>
                                        <p:cTn id="40" dur="500"/>
                                        <p:tgtEl>
                                          <p:spTgt spid="16"/>
                                        </p:tgtEl>
                                      </p:cBhvr>
                                    </p:animEffect>
                                  </p:childTnLst>
                                </p:cTn>
                              </p:par>
                              <p:par>
                                <p:cTn id="41" presetID="10" presetClass="entr" presetSubtype="0"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nodeType="withEffect">
                                  <p:stCondLst>
                                    <p:cond delay="0"/>
                                  </p:stCondLst>
                                  <p:childTnLst>
                                    <p:set>
                                      <p:cBhvr>
                                        <p:cTn id="45" dur="1" fill="hold">
                                          <p:stCondLst>
                                            <p:cond delay="0"/>
                                          </p:stCondLst>
                                        </p:cTn>
                                        <p:tgtEl>
                                          <p:spTgt spid="18"/>
                                        </p:tgtEl>
                                        <p:attrNameLst>
                                          <p:attrName>style.visibility</p:attrName>
                                        </p:attrNameLst>
                                      </p:cBhvr>
                                      <p:to>
                                        <p:strVal val="visible"/>
                                      </p:to>
                                    </p:set>
                                    <p:animEffect transition="in" filter="fade">
                                      <p:cBhvr>
                                        <p:cTn id="46" dur="500"/>
                                        <p:tgtEl>
                                          <p:spTgt spid="18"/>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500"/>
                                        <p:tgtEl>
                                          <p:spTgt spid="3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fade">
                                      <p:cBhvr>
                                        <p:cTn id="54" dur="500"/>
                                        <p:tgtEl>
                                          <p:spTgt spid="29"/>
                                        </p:tgtEl>
                                      </p:cBhvr>
                                    </p:animEffect>
                                  </p:childTnLst>
                                </p:cTn>
                              </p:par>
                              <p:par>
                                <p:cTn id="55" presetID="10" presetClass="entr" presetSubtype="0" fill="hold" nodeType="withEffect">
                                  <p:stCondLst>
                                    <p:cond delay="0"/>
                                  </p:stCondLst>
                                  <p:childTnLst>
                                    <p:set>
                                      <p:cBhvr>
                                        <p:cTn id="56" dur="1" fill="hold">
                                          <p:stCondLst>
                                            <p:cond delay="0"/>
                                          </p:stCondLst>
                                        </p:cTn>
                                        <p:tgtEl>
                                          <p:spTgt spid="7"/>
                                        </p:tgtEl>
                                        <p:attrNameLst>
                                          <p:attrName>style.visibility</p:attrName>
                                        </p:attrNameLst>
                                      </p:cBhvr>
                                      <p:to>
                                        <p:strVal val="visible"/>
                                      </p:to>
                                    </p:set>
                                    <p:animEffect transition="in" filter="fade">
                                      <p:cBhvr>
                                        <p:cTn id="5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0" grpId="0"/>
      <p:bldP spid="11" grpId="0"/>
      <p:bldP spid="12" grpId="0" animBg="1"/>
      <p:bldP spid="14" grpId="0"/>
      <p:bldP spid="29" grpId="0" animBg="1"/>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205704" y="-1"/>
            <a:ext cx="7780592" cy="646331"/>
          </a:xfrm>
          <a:prstGeom prst="rect">
            <a:avLst/>
          </a:prstGeom>
          <a:noFill/>
        </p:spPr>
        <p:txBody>
          <a:bodyPr wrap="none" rtlCol="0">
            <a:spAutoFit/>
          </a:bodyPr>
          <a:lstStyle/>
          <a:p>
            <a:pPr>
              <a:defRPr/>
            </a:pPr>
            <a:r>
              <a:rPr lang="en-US" sz="3600" b="1" dirty="0">
                <a:solidFill>
                  <a:prstClr val="black"/>
                </a:solidFill>
                <a:latin typeface="Calibri"/>
              </a:rPr>
              <a:t>SW CAVITIES PARAMETERS: </a:t>
            </a:r>
            <a:r>
              <a:rPr lang="en-US" sz="3600" b="1" dirty="0" err="1">
                <a:solidFill>
                  <a:prstClr val="black"/>
                </a:solidFill>
                <a:latin typeface="Calibri"/>
              </a:rPr>
              <a:t>V</a:t>
            </a:r>
            <a:r>
              <a:rPr lang="en-US" sz="3600" b="1" baseline="-25000" dirty="0" err="1">
                <a:solidFill>
                  <a:prstClr val="black"/>
                </a:solidFill>
                <a:latin typeface="Calibri"/>
              </a:rPr>
              <a:t>acc</a:t>
            </a:r>
            <a:r>
              <a:rPr lang="en-US" sz="3600" b="1" dirty="0">
                <a:solidFill>
                  <a:prstClr val="black"/>
                </a:solidFill>
                <a:latin typeface="Calibri"/>
              </a:rPr>
              <a:t>, </a:t>
            </a:r>
            <a:r>
              <a:rPr lang="en-US" sz="3600" b="1" dirty="0" err="1">
                <a:solidFill>
                  <a:prstClr val="black"/>
                </a:solidFill>
                <a:latin typeface="Calibri"/>
              </a:rPr>
              <a:t>P</a:t>
            </a:r>
            <a:r>
              <a:rPr lang="en-US" sz="3600" b="1" baseline="-25000" dirty="0" err="1">
                <a:solidFill>
                  <a:prstClr val="black"/>
                </a:solidFill>
                <a:latin typeface="Calibri"/>
              </a:rPr>
              <a:t>diss</a:t>
            </a:r>
            <a:r>
              <a:rPr lang="en-US" sz="3600" b="1" dirty="0">
                <a:solidFill>
                  <a:prstClr val="black"/>
                </a:solidFill>
                <a:latin typeface="Calibri"/>
              </a:rPr>
              <a:t>, W</a:t>
            </a:r>
          </a:p>
        </p:txBody>
      </p:sp>
      <p:graphicFrame>
        <p:nvGraphicFramePr>
          <p:cNvPr id="4" name="Oggetto 3"/>
          <p:cNvGraphicFramePr>
            <a:graphicFrameLocks noChangeAspect="1"/>
          </p:cNvGraphicFramePr>
          <p:nvPr>
            <p:extLst>
              <p:ext uri="{D42A27DB-BD31-4B8C-83A1-F6EECF244321}">
                <p14:modId xmlns:p14="http://schemas.microsoft.com/office/powerpoint/2010/main" val="1568652391"/>
              </p:ext>
            </p:extLst>
          </p:nvPr>
        </p:nvGraphicFramePr>
        <p:xfrm>
          <a:off x="1583133" y="3190676"/>
          <a:ext cx="1439223" cy="492087"/>
        </p:xfrm>
        <a:graphic>
          <a:graphicData uri="http://schemas.openxmlformats.org/presentationml/2006/ole">
            <mc:AlternateContent xmlns:mc="http://schemas.openxmlformats.org/markup-compatibility/2006">
              <mc:Choice xmlns:v="urn:schemas-microsoft-com:vml" Requires="v">
                <p:oleObj name="Equazione" r:id="rId2" imgW="1549080" imgH="533160" progId="Equation.3">
                  <p:embed/>
                </p:oleObj>
              </mc:Choice>
              <mc:Fallback>
                <p:oleObj name="Equazione" r:id="rId2" imgW="1549080" imgH="533160" progId="Equation.3">
                  <p:embed/>
                  <p:pic>
                    <p:nvPicPr>
                      <p:cNvPr id="4" name="Oggetto 3"/>
                      <p:cNvPicPr>
                        <a:picLocks noChangeAspect="1" noChangeArrowheads="1"/>
                      </p:cNvPicPr>
                      <p:nvPr/>
                    </p:nvPicPr>
                    <p:blipFill>
                      <a:blip r:embed="rId3"/>
                      <a:srcRect/>
                      <a:stretch>
                        <a:fillRect/>
                      </a:stretch>
                    </p:blipFill>
                    <p:spPr bwMode="auto">
                      <a:xfrm>
                        <a:off x="1583133" y="3190676"/>
                        <a:ext cx="1439223" cy="492087"/>
                      </a:xfrm>
                      <a:prstGeom prst="rect">
                        <a:avLst/>
                      </a:prstGeom>
                      <a:noFill/>
                    </p:spPr>
                  </p:pic>
                </p:oleObj>
              </mc:Fallback>
            </mc:AlternateContent>
          </a:graphicData>
        </a:graphic>
      </p:graphicFrame>
      <p:sp>
        <p:nvSpPr>
          <p:cNvPr id="5" name="Rectangle 1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sp>
        <p:nvSpPr>
          <p:cNvPr id="7" name="Rettangolo 6"/>
          <p:cNvSpPr/>
          <p:nvPr/>
        </p:nvSpPr>
        <p:spPr>
          <a:xfrm>
            <a:off x="41265" y="1432450"/>
            <a:ext cx="5267277" cy="954107"/>
          </a:xfrm>
          <a:prstGeom prst="rect">
            <a:avLst/>
          </a:prstGeom>
        </p:spPr>
        <p:txBody>
          <a:bodyPr wrap="square">
            <a:spAutoFit/>
          </a:bodyPr>
          <a:lstStyle/>
          <a:p>
            <a:pPr algn="just">
              <a:defRPr/>
            </a:pPr>
            <a:r>
              <a:rPr lang="en-US" sz="1400" dirty="0">
                <a:solidFill>
                  <a:prstClr val="black"/>
                </a:solidFill>
                <a:latin typeface="Calibri"/>
              </a:rPr>
              <a:t>We suppose that the cavities are powered at a </a:t>
            </a:r>
            <a:r>
              <a:rPr lang="en-US" sz="1400" b="1" dirty="0">
                <a:solidFill>
                  <a:prstClr val="black"/>
                </a:solidFill>
                <a:latin typeface="Calibri"/>
              </a:rPr>
              <a:t>constant frequency </a:t>
            </a:r>
            <a:r>
              <a:rPr lang="en-US" sz="1400" b="1" dirty="0" err="1">
                <a:solidFill>
                  <a:prstClr val="black"/>
                </a:solidFill>
                <a:latin typeface="Calibri"/>
              </a:rPr>
              <a:t>f</a:t>
            </a:r>
            <a:r>
              <a:rPr lang="en-US" sz="1400" b="1" baseline="-25000" dirty="0" err="1">
                <a:solidFill>
                  <a:prstClr val="black"/>
                </a:solidFill>
                <a:latin typeface="Calibri"/>
              </a:rPr>
              <a:t>RF</a:t>
            </a:r>
            <a:r>
              <a:rPr lang="en-US" sz="1400" dirty="0">
                <a:solidFill>
                  <a:prstClr val="black"/>
                </a:solidFill>
                <a:latin typeface="Calibri"/>
              </a:rPr>
              <a:t>. The </a:t>
            </a:r>
            <a:r>
              <a:rPr lang="en-US" sz="1400" b="1" dirty="0">
                <a:solidFill>
                  <a:prstClr val="black"/>
                </a:solidFill>
                <a:latin typeface="Calibri"/>
              </a:rPr>
              <a:t>maximum energy gain </a:t>
            </a:r>
            <a:r>
              <a:rPr lang="en-US" sz="1400" dirty="0">
                <a:solidFill>
                  <a:prstClr val="black"/>
                </a:solidFill>
                <a:latin typeface="Calibri"/>
              </a:rPr>
              <a:t>of a particle crossing the cavity at a velocity v (</a:t>
            </a:r>
            <a:r>
              <a:rPr lang="en-US" sz="1400" dirty="0">
                <a:solidFill>
                  <a:prstClr val="black"/>
                </a:solidFill>
                <a:latin typeface="Calibri"/>
                <a:sym typeface="Symbol"/>
              </a:rPr>
              <a:t></a:t>
            </a:r>
            <a:r>
              <a:rPr lang="en-US" sz="1400" dirty="0">
                <a:solidFill>
                  <a:prstClr val="black"/>
                </a:solidFill>
                <a:latin typeface="Calibri"/>
              </a:rPr>
              <a:t>c for electrons) is obtained integrating the time-varying accelerating field sampled by the particle along the trajectory:</a:t>
            </a:r>
          </a:p>
        </p:txBody>
      </p:sp>
      <p:sp>
        <p:nvSpPr>
          <p:cNvPr id="9" name="Rectangle 1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sp>
        <p:nvSpPr>
          <p:cNvPr id="12" name="CasellaDiTesto 11"/>
          <p:cNvSpPr txBox="1"/>
          <p:nvPr/>
        </p:nvSpPr>
        <p:spPr>
          <a:xfrm>
            <a:off x="-6997" y="605543"/>
            <a:ext cx="11064000" cy="307777"/>
          </a:xfrm>
          <a:prstGeom prst="rect">
            <a:avLst/>
          </a:prstGeom>
          <a:noFill/>
        </p:spPr>
        <p:txBody>
          <a:bodyPr wrap="square" rtlCol="0">
            <a:spAutoFit/>
          </a:bodyPr>
          <a:lstStyle/>
          <a:p>
            <a:pPr algn="just">
              <a:defRPr/>
            </a:pPr>
            <a:r>
              <a:rPr lang="en-US" sz="1400" dirty="0">
                <a:solidFill>
                  <a:prstClr val="black"/>
                </a:solidFill>
                <a:latin typeface="Calibri"/>
              </a:rPr>
              <a:t>To compare and qualify different cavities is necessary to define some parameter that characterize each accelerating structure. </a:t>
            </a:r>
          </a:p>
        </p:txBody>
      </p:sp>
      <mc:AlternateContent xmlns:mc="http://schemas.openxmlformats.org/markup-compatibility/2006" xmlns:a14="http://schemas.microsoft.com/office/drawing/2010/main">
        <mc:Choice Requires="a14">
          <p:sp>
            <p:nvSpPr>
              <p:cNvPr id="13" name="Rectangle 144"/>
              <p:cNvSpPr>
                <a:spLocks noChangeArrowheads="1"/>
              </p:cNvSpPr>
              <p:nvPr/>
            </p:nvSpPr>
            <p:spPr bwMode="auto">
              <a:xfrm>
                <a:off x="-31200" y="4237592"/>
                <a:ext cx="5699496" cy="1195712"/>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defRPr/>
                </a:pPr>
                <a:r>
                  <a:rPr lang="en-US" sz="1400" dirty="0">
                    <a:solidFill>
                      <a:prstClr val="black"/>
                    </a:solidFill>
                    <a:latin typeface="Calibri"/>
                    <a:ea typeface="Times New Roman" pitchFamily="18" charset="0"/>
                    <a:cs typeface="Times New Roman" pitchFamily="18" charset="0"/>
                  </a:rPr>
                  <a:t>Real cavities have </a:t>
                </a:r>
                <a:r>
                  <a:rPr lang="en-US" sz="1400" b="1" dirty="0">
                    <a:solidFill>
                      <a:prstClr val="black"/>
                    </a:solidFill>
                    <a:latin typeface="Calibri"/>
                    <a:ea typeface="Times New Roman" pitchFamily="18" charset="0"/>
                    <a:cs typeface="Times New Roman" pitchFamily="18" charset="0"/>
                  </a:rPr>
                  <a:t>losses</a:t>
                </a:r>
                <a:r>
                  <a:rPr lang="en-US" sz="1400" dirty="0">
                    <a:solidFill>
                      <a:prstClr val="black"/>
                    </a:solidFill>
                    <a:latin typeface="Calibri"/>
                    <a:ea typeface="Times New Roman" pitchFamily="18" charset="0"/>
                    <a:cs typeface="Times New Roman" pitchFamily="18" charset="0"/>
                  </a:rPr>
                  <a:t>. </a:t>
                </a:r>
              </a:p>
              <a:p>
                <a:pPr algn="just" fontAlgn="base">
                  <a:spcBef>
                    <a:spcPct val="0"/>
                  </a:spcBef>
                  <a:spcAft>
                    <a:spcPct val="0"/>
                  </a:spcAft>
                  <a:defRPr/>
                </a:pPr>
                <a:r>
                  <a:rPr lang="en-US" sz="1400" dirty="0">
                    <a:solidFill>
                      <a:prstClr val="black"/>
                    </a:solidFill>
                    <a:latin typeface="Calibri"/>
                    <a:ea typeface="Times New Roman" pitchFamily="18" charset="0"/>
                    <a:cs typeface="Times New Roman" pitchFamily="18" charset="0"/>
                  </a:rPr>
                  <a:t>Surface currents (related to the surface magnetic field </a:t>
                </a:r>
                <a14:m>
                  <m:oMath xmlns:m="http://schemas.openxmlformats.org/officeDocument/2006/math">
                    <m:acc>
                      <m:accPr>
                        <m:chr m:val="⃗"/>
                        <m:ctrlPr>
                          <a:rPr lang="it-IT" sz="1400" i="1">
                            <a:solidFill>
                              <a:prstClr val="black"/>
                            </a:solidFill>
                            <a:latin typeface="Cambria Math" panose="02040503050406030204" pitchFamily="18" charset="0"/>
                          </a:rPr>
                        </m:ctrlPr>
                      </m:accPr>
                      <m:e>
                        <m:r>
                          <a:rPr lang="it-IT" sz="1400" i="1">
                            <a:solidFill>
                              <a:prstClr val="black"/>
                            </a:solidFill>
                            <a:latin typeface="Cambria Math"/>
                          </a:rPr>
                          <m:t>𝐽</m:t>
                        </m:r>
                      </m:e>
                    </m:acc>
                    <m:r>
                      <a:rPr lang="it-IT" sz="1400" i="1">
                        <a:solidFill>
                          <a:prstClr val="black"/>
                        </a:solidFill>
                        <a:latin typeface="Cambria Math"/>
                      </a:rPr>
                      <m:t>=</m:t>
                    </m:r>
                    <m:acc>
                      <m:accPr>
                        <m:chr m:val="⃗"/>
                        <m:ctrlPr>
                          <a:rPr lang="it-IT" sz="1400" i="1">
                            <a:solidFill>
                              <a:prstClr val="black"/>
                            </a:solidFill>
                            <a:latin typeface="Cambria Math" panose="02040503050406030204" pitchFamily="18" charset="0"/>
                          </a:rPr>
                        </m:ctrlPr>
                      </m:accPr>
                      <m:e>
                        <m:r>
                          <a:rPr lang="it-IT" sz="1400" i="1">
                            <a:solidFill>
                              <a:prstClr val="black"/>
                            </a:solidFill>
                            <a:latin typeface="Cambria Math"/>
                          </a:rPr>
                          <m:t>𝑛</m:t>
                        </m:r>
                      </m:e>
                    </m:acc>
                    <m:r>
                      <a:rPr lang="it-IT" sz="1400" i="1">
                        <a:solidFill>
                          <a:prstClr val="black"/>
                        </a:solidFill>
                        <a:latin typeface="Cambria Math"/>
                        <a:ea typeface="Cambria Math"/>
                      </a:rPr>
                      <m:t>×</m:t>
                    </m:r>
                    <m:acc>
                      <m:accPr>
                        <m:chr m:val="⃗"/>
                        <m:ctrlPr>
                          <a:rPr lang="it-IT" sz="1400" i="1">
                            <a:solidFill>
                              <a:prstClr val="black"/>
                            </a:solidFill>
                            <a:latin typeface="Cambria Math" panose="02040503050406030204" pitchFamily="18" charset="0"/>
                            <a:ea typeface="Cambria Math"/>
                          </a:rPr>
                        </m:ctrlPr>
                      </m:accPr>
                      <m:e>
                        <m:r>
                          <a:rPr lang="it-IT" sz="1400" i="1">
                            <a:solidFill>
                              <a:prstClr val="black"/>
                            </a:solidFill>
                            <a:latin typeface="Cambria Math"/>
                            <a:ea typeface="Cambria Math"/>
                          </a:rPr>
                          <m:t>𝐻</m:t>
                        </m:r>
                      </m:e>
                    </m:acc>
                  </m:oMath>
                </a14:m>
                <a:r>
                  <a:rPr lang="en-GB" sz="1400" dirty="0">
                    <a:solidFill>
                      <a:prstClr val="black"/>
                    </a:solidFill>
                    <a:latin typeface="Calibri"/>
                  </a:rPr>
                  <a:t> </a:t>
                </a:r>
                <a:r>
                  <a:rPr lang="en-US" sz="1400" dirty="0">
                    <a:solidFill>
                      <a:prstClr val="black"/>
                    </a:solidFill>
                    <a:latin typeface="Calibri"/>
                    <a:ea typeface="Times New Roman" pitchFamily="18" charset="0"/>
                    <a:cs typeface="Times New Roman" pitchFamily="18" charset="0"/>
                  </a:rPr>
                  <a:t>) “</a:t>
                </a:r>
                <a:r>
                  <a:rPr lang="en-GB" sz="1400" dirty="0">
                    <a:solidFill>
                      <a:prstClr val="black"/>
                    </a:solidFill>
                    <a:latin typeface="Calibri"/>
                  </a:rPr>
                  <a:t>sees” a </a:t>
                </a:r>
                <a:r>
                  <a:rPr lang="en-GB" sz="1400" b="1" dirty="0">
                    <a:solidFill>
                      <a:prstClr val="black"/>
                    </a:solidFill>
                    <a:latin typeface="Calibri"/>
                  </a:rPr>
                  <a:t>surface resistance </a:t>
                </a:r>
                <a14:m>
                  <m:oMath xmlns:m="http://schemas.openxmlformats.org/officeDocument/2006/math">
                    <m:sSub>
                      <m:sSubPr>
                        <m:ctrlPr>
                          <a:rPr lang="en-GB" sz="1400" b="1" i="1">
                            <a:solidFill>
                              <a:prstClr val="black"/>
                            </a:solidFill>
                            <a:latin typeface="Cambria Math" panose="02040503050406030204" pitchFamily="18" charset="0"/>
                          </a:rPr>
                        </m:ctrlPr>
                      </m:sSubPr>
                      <m:e>
                        <m:r>
                          <a:rPr lang="en-GB" sz="1400" b="1" i="1">
                            <a:solidFill>
                              <a:prstClr val="black"/>
                            </a:solidFill>
                            <a:latin typeface="Cambria Math" panose="02040503050406030204" pitchFamily="18" charset="0"/>
                          </a:rPr>
                          <m:t>𝑹</m:t>
                        </m:r>
                      </m:e>
                      <m:sub>
                        <m:r>
                          <a:rPr lang="en-GB" sz="1400" b="1" i="1">
                            <a:solidFill>
                              <a:prstClr val="black"/>
                            </a:solidFill>
                            <a:latin typeface="Cambria Math" panose="02040503050406030204" pitchFamily="18" charset="0"/>
                          </a:rPr>
                          <m:t>𝒔</m:t>
                        </m:r>
                      </m:sub>
                    </m:sSub>
                  </m:oMath>
                </a14:m>
                <a:r>
                  <a:rPr lang="en-US" sz="1400" b="1" dirty="0">
                    <a:solidFill>
                      <a:prstClr val="black"/>
                    </a:solidFill>
                    <a:latin typeface="Calibri"/>
                    <a:ea typeface="Times New Roman" pitchFamily="18" charset="0"/>
                    <a:cs typeface="Times New Roman" pitchFamily="18" charset="0"/>
                  </a:rPr>
                  <a:t> </a:t>
                </a:r>
                <a:r>
                  <a:rPr lang="en-US" sz="1400" dirty="0">
                    <a:solidFill>
                      <a:prstClr val="black"/>
                    </a:solidFill>
                    <a:latin typeface="Calibri"/>
                    <a:ea typeface="Times New Roman" pitchFamily="18" charset="0"/>
                    <a:cs typeface="Times New Roman" pitchFamily="18" charset="0"/>
                  </a:rPr>
                  <a:t>and dissipate energy, so that a certain amount of RF power must be provided from the outside to keep the accelerating field at the desired level. The </a:t>
                </a:r>
                <a:r>
                  <a:rPr lang="en-GB" sz="1400" dirty="0">
                    <a:solidFill>
                      <a:prstClr val="black"/>
                    </a:solidFill>
                    <a:latin typeface="Calibri"/>
                  </a:rPr>
                  <a:t>total dissipated power is:</a:t>
                </a:r>
              </a:p>
            </p:txBody>
          </p:sp>
        </mc:Choice>
        <mc:Fallback xmlns="">
          <p:sp>
            <p:nvSpPr>
              <p:cNvPr id="13" name="Rectangle 144"/>
              <p:cNvSpPr>
                <a:spLocks noRot="1" noChangeAspect="1" noMove="1" noResize="1" noEditPoints="1" noAdjustHandles="1" noChangeArrowheads="1" noChangeShapeType="1" noTextEdit="1"/>
              </p:cNvSpPr>
              <p:nvPr/>
            </p:nvSpPr>
            <p:spPr bwMode="auto">
              <a:xfrm>
                <a:off x="-31200" y="4237592"/>
                <a:ext cx="5699496" cy="1195712"/>
              </a:xfrm>
              <a:prstGeom prst="rect">
                <a:avLst/>
              </a:prstGeom>
              <a:blipFill>
                <a:blip r:embed="rId5"/>
                <a:stretch>
                  <a:fillRect l="-321" t="-510" r="-321" b="-5612"/>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GB">
                    <a:noFill/>
                  </a:rPr>
                  <a:t> </a:t>
                </a:r>
              </a:p>
            </p:txBody>
          </p:sp>
        </mc:Fallback>
      </mc:AlternateContent>
      <p:sp>
        <p:nvSpPr>
          <p:cNvPr id="17" name="Rectangle 15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sp>
        <p:nvSpPr>
          <p:cNvPr id="36" name="CasellaDiTesto 35"/>
          <p:cNvSpPr txBox="1"/>
          <p:nvPr/>
        </p:nvSpPr>
        <p:spPr>
          <a:xfrm>
            <a:off x="38826" y="1097677"/>
            <a:ext cx="2526076" cy="369332"/>
          </a:xfrm>
          <a:prstGeom prst="rect">
            <a:avLst/>
          </a:prstGeom>
          <a:noFill/>
        </p:spPr>
        <p:txBody>
          <a:bodyPr wrap="none" rtlCol="0">
            <a:spAutoFit/>
          </a:bodyPr>
          <a:lstStyle/>
          <a:p>
            <a:pPr>
              <a:defRPr/>
            </a:pPr>
            <a:r>
              <a:rPr lang="en-US" b="1" i="1" dirty="0">
                <a:solidFill>
                  <a:prstClr val="black"/>
                </a:solidFill>
                <a:latin typeface="Calibri"/>
              </a:rPr>
              <a:t>ACCELERATING VOLTAGE</a:t>
            </a:r>
          </a:p>
        </p:txBody>
      </p:sp>
      <p:sp>
        <p:nvSpPr>
          <p:cNvPr id="37" name="CasellaDiTesto 36"/>
          <p:cNvSpPr txBox="1"/>
          <p:nvPr/>
        </p:nvSpPr>
        <p:spPr>
          <a:xfrm>
            <a:off x="18262" y="3698448"/>
            <a:ext cx="2052550" cy="369332"/>
          </a:xfrm>
          <a:prstGeom prst="rect">
            <a:avLst/>
          </a:prstGeom>
          <a:noFill/>
        </p:spPr>
        <p:txBody>
          <a:bodyPr wrap="none" rtlCol="0">
            <a:spAutoFit/>
          </a:bodyPr>
          <a:lstStyle/>
          <a:p>
            <a:pPr>
              <a:defRPr/>
            </a:pPr>
            <a:r>
              <a:rPr lang="en-US" b="1" i="1" dirty="0">
                <a:solidFill>
                  <a:prstClr val="black"/>
                </a:solidFill>
                <a:latin typeface="Calibri"/>
              </a:rPr>
              <a:t>DISSIPATED POWER</a:t>
            </a:r>
          </a:p>
        </p:txBody>
      </p:sp>
      <p:sp>
        <p:nvSpPr>
          <p:cNvPr id="40" name="CasellaDiTesto 39"/>
          <p:cNvSpPr txBox="1"/>
          <p:nvPr/>
        </p:nvSpPr>
        <p:spPr>
          <a:xfrm>
            <a:off x="7928908" y="4466116"/>
            <a:ext cx="1764394" cy="369332"/>
          </a:xfrm>
          <a:prstGeom prst="rect">
            <a:avLst/>
          </a:prstGeom>
          <a:noFill/>
        </p:spPr>
        <p:txBody>
          <a:bodyPr wrap="none" rtlCol="0">
            <a:spAutoFit/>
          </a:bodyPr>
          <a:lstStyle/>
          <a:p>
            <a:pPr>
              <a:defRPr/>
            </a:pPr>
            <a:r>
              <a:rPr lang="en-US" b="1" i="1" dirty="0">
                <a:solidFill>
                  <a:prstClr val="black"/>
                </a:solidFill>
                <a:latin typeface="Calibri"/>
              </a:rPr>
              <a:t>STORED ENERGY</a:t>
            </a:r>
          </a:p>
        </p:txBody>
      </p:sp>
      <p:sp>
        <p:nvSpPr>
          <p:cNvPr id="41" name="Rettangolo 40"/>
          <p:cNvSpPr/>
          <p:nvPr/>
        </p:nvSpPr>
        <p:spPr>
          <a:xfrm>
            <a:off x="7279413" y="4863918"/>
            <a:ext cx="3209076" cy="307777"/>
          </a:xfrm>
          <a:prstGeom prst="rect">
            <a:avLst/>
          </a:prstGeom>
        </p:spPr>
        <p:txBody>
          <a:bodyPr wrap="square">
            <a:spAutoFit/>
          </a:bodyPr>
          <a:lstStyle/>
          <a:p>
            <a:pPr>
              <a:defRPr/>
            </a:pPr>
            <a:r>
              <a:rPr lang="en-GB" sz="1400" dirty="0">
                <a:solidFill>
                  <a:prstClr val="black"/>
                </a:solidFill>
                <a:latin typeface="Calibri"/>
              </a:rPr>
              <a:t>The total </a:t>
            </a:r>
            <a:r>
              <a:rPr lang="en-GB" sz="1400" dirty="0" err="1">
                <a:solidFill>
                  <a:prstClr val="black"/>
                </a:solidFill>
                <a:latin typeface="Calibri"/>
              </a:rPr>
              <a:t>e.m</a:t>
            </a:r>
            <a:r>
              <a:rPr lang="en-GB" sz="1400" dirty="0">
                <a:solidFill>
                  <a:prstClr val="black"/>
                </a:solidFill>
                <a:latin typeface="Calibri"/>
              </a:rPr>
              <a:t>. energy stored in the cavity:</a:t>
            </a:r>
            <a:endParaRPr lang="en-US" sz="1400" dirty="0">
              <a:solidFill>
                <a:prstClr val="black"/>
              </a:solidFill>
              <a:latin typeface="Calibri"/>
            </a:endParaRPr>
          </a:p>
        </p:txBody>
      </p:sp>
      <p:sp>
        <p:nvSpPr>
          <p:cNvPr id="47" name="Rectangle 208"/>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graphicFrame>
        <p:nvGraphicFramePr>
          <p:cNvPr id="48" name="Oggetto 47"/>
          <p:cNvGraphicFramePr>
            <a:graphicFrameLocks noChangeAspect="1"/>
          </p:cNvGraphicFramePr>
          <p:nvPr>
            <p:extLst>
              <p:ext uri="{D42A27DB-BD31-4B8C-83A1-F6EECF244321}">
                <p14:modId xmlns:p14="http://schemas.microsoft.com/office/powerpoint/2010/main" val="2090036172"/>
              </p:ext>
            </p:extLst>
          </p:nvPr>
        </p:nvGraphicFramePr>
        <p:xfrm>
          <a:off x="1520966" y="5625872"/>
          <a:ext cx="2089150" cy="955675"/>
        </p:xfrm>
        <a:graphic>
          <a:graphicData uri="http://schemas.openxmlformats.org/presentationml/2006/ole">
            <mc:AlternateContent xmlns:mc="http://schemas.openxmlformats.org/markup-compatibility/2006">
              <mc:Choice xmlns:v="urn:schemas-microsoft-com:vml" Requires="v">
                <p:oleObj name="Equazione" r:id="rId6" imgW="1574640" imgH="723600" progId="Equation.3">
                  <p:embed/>
                </p:oleObj>
              </mc:Choice>
              <mc:Fallback>
                <p:oleObj name="Equazione" r:id="rId6" imgW="1574640" imgH="723600" progId="Equation.3">
                  <p:embed/>
                  <p:pic>
                    <p:nvPicPr>
                      <p:cNvPr id="48" name="Oggetto 47"/>
                      <p:cNvPicPr>
                        <a:picLocks noChangeAspect="1" noChangeArrowheads="1"/>
                      </p:cNvPicPr>
                      <p:nvPr/>
                    </p:nvPicPr>
                    <p:blipFill>
                      <a:blip r:embed="rId7"/>
                      <a:srcRect/>
                      <a:stretch>
                        <a:fillRect/>
                      </a:stretch>
                    </p:blipFill>
                    <p:spPr bwMode="auto">
                      <a:xfrm>
                        <a:off x="1520966" y="5625872"/>
                        <a:ext cx="2089150" cy="955675"/>
                      </a:xfrm>
                      <a:prstGeom prst="rect">
                        <a:avLst/>
                      </a:prstGeom>
                      <a:noFill/>
                    </p:spPr>
                  </p:pic>
                </p:oleObj>
              </mc:Fallback>
            </mc:AlternateContent>
          </a:graphicData>
        </a:graphic>
      </p:graphicFrame>
      <p:sp>
        <p:nvSpPr>
          <p:cNvPr id="49" name="Rectangle 210"/>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graphicFrame>
        <p:nvGraphicFramePr>
          <p:cNvPr id="50" name="Oggetto 49"/>
          <p:cNvGraphicFramePr>
            <a:graphicFrameLocks noChangeAspect="1"/>
          </p:cNvGraphicFramePr>
          <p:nvPr/>
        </p:nvGraphicFramePr>
        <p:xfrm>
          <a:off x="7610027" y="5201639"/>
          <a:ext cx="2701925" cy="976313"/>
        </p:xfrm>
        <a:graphic>
          <a:graphicData uri="http://schemas.openxmlformats.org/presentationml/2006/ole">
            <mc:AlternateContent xmlns:mc="http://schemas.openxmlformats.org/markup-compatibility/2006">
              <mc:Choice xmlns:v="urn:schemas-microsoft-com:vml" Requires="v">
                <p:oleObj name="Equazione" r:id="rId8" imgW="2031840" imgH="736560" progId="Equation.3">
                  <p:embed/>
                </p:oleObj>
              </mc:Choice>
              <mc:Fallback>
                <p:oleObj name="Equazione" r:id="rId8" imgW="2031840" imgH="736560" progId="Equation.3">
                  <p:embed/>
                  <p:pic>
                    <p:nvPicPr>
                      <p:cNvPr id="50" name="Oggetto 49"/>
                      <p:cNvPicPr>
                        <a:picLocks noChangeAspect="1" noChangeArrowheads="1"/>
                      </p:cNvPicPr>
                      <p:nvPr/>
                    </p:nvPicPr>
                    <p:blipFill>
                      <a:blip r:embed="rId9"/>
                      <a:srcRect/>
                      <a:stretch>
                        <a:fillRect/>
                      </a:stretch>
                    </p:blipFill>
                    <p:spPr bwMode="auto">
                      <a:xfrm>
                        <a:off x="7610027" y="5201639"/>
                        <a:ext cx="2701925" cy="976313"/>
                      </a:xfrm>
                      <a:prstGeom prst="rect">
                        <a:avLst/>
                      </a:prstGeom>
                      <a:noFill/>
                    </p:spPr>
                  </p:pic>
                </p:oleObj>
              </mc:Fallback>
            </mc:AlternateContent>
          </a:graphicData>
        </a:graphic>
      </p:graphicFrame>
      <p:sp>
        <p:nvSpPr>
          <p:cNvPr id="3" name="Rettangolo 2"/>
          <p:cNvSpPr/>
          <p:nvPr/>
        </p:nvSpPr>
        <p:spPr>
          <a:xfrm>
            <a:off x="10287637" y="3486197"/>
            <a:ext cx="1374589" cy="369332"/>
          </a:xfrm>
          <a:prstGeom prst="rect">
            <a:avLst/>
          </a:prstGeom>
        </p:spPr>
        <p:txBody>
          <a:bodyPr wrap="square">
            <a:spAutoFit/>
          </a:bodyPr>
          <a:lstStyle/>
          <a:p>
            <a:pPr>
              <a:defRPr/>
            </a:pPr>
            <a:r>
              <a:rPr lang="en-US" dirty="0">
                <a:solidFill>
                  <a:prstClr val="black"/>
                </a:solidFill>
                <a:latin typeface="Calibri"/>
              </a:rPr>
              <a:t>MODE TM</a:t>
            </a:r>
            <a:r>
              <a:rPr lang="en-US" baseline="-25000" dirty="0">
                <a:solidFill>
                  <a:prstClr val="black"/>
                </a:solidFill>
                <a:latin typeface="Calibri"/>
              </a:rPr>
              <a:t>010</a:t>
            </a:r>
          </a:p>
        </p:txBody>
      </p:sp>
      <p:pic>
        <p:nvPicPr>
          <p:cNvPr id="1893" name="Picture 869"/>
          <p:cNvPicPr>
            <a:picLocks noChangeAspect="1" noChangeArrowheads="1"/>
          </p:cNvPicPr>
          <p:nvPr/>
        </p:nvPicPr>
        <p:blipFill rotWithShape="1">
          <a:blip r:embed="rId10" cstate="print">
            <a:extLst>
              <a:ext uri="{28A0092B-C50C-407E-A947-70E740481C1C}">
                <a14:useLocalDpi xmlns:a14="http://schemas.microsoft.com/office/drawing/2010/main" val="0"/>
              </a:ext>
            </a:extLst>
          </a:blip>
          <a:srcRect l="26925" t="409" r="26861" b="19765"/>
          <a:stretch/>
        </p:blipFill>
        <p:spPr bwMode="auto">
          <a:xfrm>
            <a:off x="10892017" y="2228791"/>
            <a:ext cx="1077028" cy="1198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99" name="Picture 875"/>
          <p:cNvPicPr>
            <a:picLocks noChangeAspect="1" noChangeArrowheads="1"/>
          </p:cNvPicPr>
          <p:nvPr/>
        </p:nvPicPr>
        <p:blipFill rotWithShape="1">
          <a:blip r:embed="rId11" cstate="print">
            <a:extLst>
              <a:ext uri="{28A0092B-C50C-407E-A947-70E740481C1C}">
                <a14:useLocalDpi xmlns:a14="http://schemas.microsoft.com/office/drawing/2010/main" val="0"/>
              </a:ext>
            </a:extLst>
          </a:blip>
          <a:srcRect l="26170" r="24395" b="19765"/>
          <a:stretch/>
        </p:blipFill>
        <p:spPr bwMode="auto">
          <a:xfrm>
            <a:off x="9768431" y="2268150"/>
            <a:ext cx="1123587" cy="11744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mc:AlternateContent xmlns:mc="http://schemas.openxmlformats.org/markup-compatibility/2006" xmlns:a14="http://schemas.microsoft.com/office/drawing/2010/main">
        <mc:Choice Requires="a14">
          <p:sp>
            <p:nvSpPr>
              <p:cNvPr id="31" name="Rettangolo 30"/>
              <p:cNvSpPr/>
              <p:nvPr/>
            </p:nvSpPr>
            <p:spPr>
              <a:xfrm>
                <a:off x="3538576" y="5986259"/>
                <a:ext cx="2892341" cy="535531"/>
              </a:xfrm>
              <a:prstGeom prst="rect">
                <a:avLst/>
              </a:prstGeom>
            </p:spPr>
            <p:txBody>
              <a:bodyPr wrap="square">
                <a:spAutoFit/>
              </a:bodyPr>
              <a:lstStyle/>
              <a:p>
                <a:pPr marL="0" lvl="1" algn="just">
                  <a:lnSpc>
                    <a:spcPct val="120000"/>
                  </a:lnSpc>
                  <a:defRPr/>
                </a:pPr>
                <a:r>
                  <a:rPr lang="en-GB" sz="1200" dirty="0">
                    <a:solidFill>
                      <a:prstClr val="black"/>
                    </a:solidFill>
                    <a:latin typeface="Calibri"/>
                  </a:rPr>
                  <a:t>NC cavity (Cu </a:t>
                </a:r>
                <a14:m>
                  <m:oMath xmlns:m="http://schemas.openxmlformats.org/officeDocument/2006/math">
                    <m:sSub>
                      <m:sSubPr>
                        <m:ctrlPr>
                          <a:rPr lang="en-GB" sz="1200" i="1">
                            <a:solidFill>
                              <a:prstClr val="black"/>
                            </a:solidFill>
                            <a:latin typeface="Cambria Math" panose="02040503050406030204" pitchFamily="18" charset="0"/>
                          </a:rPr>
                        </m:ctrlPr>
                      </m:sSubPr>
                      <m:e>
                        <m:r>
                          <a:rPr lang="en-GB" sz="1200" i="1">
                            <a:solidFill>
                              <a:prstClr val="black"/>
                            </a:solidFill>
                            <a:latin typeface="Cambria Math"/>
                          </a:rPr>
                          <m:t>𝑅</m:t>
                        </m:r>
                      </m:e>
                      <m:sub>
                        <m:r>
                          <a:rPr lang="en-GB" sz="1200" i="1">
                            <a:solidFill>
                              <a:prstClr val="black"/>
                            </a:solidFill>
                            <a:latin typeface="Cambria Math"/>
                          </a:rPr>
                          <m:t>𝑠</m:t>
                        </m:r>
                      </m:sub>
                    </m:sSub>
                    <m:r>
                      <a:rPr lang="en-GB" sz="1200" i="1">
                        <a:solidFill>
                          <a:prstClr val="black"/>
                        </a:solidFill>
                        <a:latin typeface="Cambria Math"/>
                      </a:rPr>
                      <m:t>≈</m:t>
                    </m:r>
                    <m:r>
                      <a:rPr lang="it-IT" sz="1200" i="1">
                        <a:solidFill>
                          <a:prstClr val="black"/>
                        </a:solidFill>
                        <a:latin typeface="Cambria Math" panose="02040503050406030204" pitchFamily="18" charset="0"/>
                      </a:rPr>
                      <m:t>10</m:t>
                    </m:r>
                    <m:r>
                      <a:rPr lang="en-GB" sz="1200" i="1">
                        <a:solidFill>
                          <a:prstClr val="black"/>
                        </a:solidFill>
                        <a:latin typeface="Cambria Math"/>
                      </a:rPr>
                      <m:t> </m:t>
                    </m:r>
                    <m:r>
                      <m:rPr>
                        <m:nor/>
                      </m:rPr>
                      <a:rPr lang="en-GB" sz="1200">
                        <a:solidFill>
                          <a:prstClr val="black"/>
                        </a:solidFill>
                        <a:latin typeface="Calibri"/>
                      </a:rPr>
                      <m:t>mΩ</m:t>
                    </m:r>
                  </m:oMath>
                </a14:m>
                <a:r>
                  <a:rPr lang="en-GB" sz="1200" dirty="0">
                    <a:solidFill>
                      <a:prstClr val="black"/>
                    </a:solidFill>
                    <a:latin typeface="Calibri"/>
                  </a:rPr>
                  <a:t> at 1 GHz)</a:t>
                </a:r>
              </a:p>
              <a:p>
                <a:pPr marL="0" lvl="1" algn="just">
                  <a:lnSpc>
                    <a:spcPct val="120000"/>
                  </a:lnSpc>
                  <a:defRPr/>
                </a:pPr>
                <a:r>
                  <a:rPr lang="en-GB" sz="1200" dirty="0">
                    <a:solidFill>
                      <a:prstClr val="black"/>
                    </a:solidFill>
                    <a:latin typeface="Calibri"/>
                  </a:rPr>
                  <a:t>SC cavity (</a:t>
                </a:r>
                <a:r>
                  <a:rPr lang="en-GB" sz="1200" dirty="0" err="1">
                    <a:solidFill>
                      <a:prstClr val="black"/>
                    </a:solidFill>
                    <a:latin typeface="Calibri"/>
                  </a:rPr>
                  <a:t>Nb</a:t>
                </a:r>
                <a:r>
                  <a:rPr lang="en-GB" sz="1200" dirty="0">
                    <a:solidFill>
                      <a:prstClr val="black"/>
                    </a:solidFill>
                    <a:latin typeface="Calibri"/>
                  </a:rPr>
                  <a:t> </a:t>
                </a:r>
                <a14:m>
                  <m:oMath xmlns:m="http://schemas.openxmlformats.org/officeDocument/2006/math">
                    <m:r>
                      <m:rPr>
                        <m:sty m:val="p"/>
                      </m:rPr>
                      <a:rPr lang="it-IT" sz="1200">
                        <a:solidFill>
                          <a:prstClr val="black"/>
                        </a:solidFill>
                        <a:latin typeface="Cambria Math"/>
                      </a:rPr>
                      <m:t>at</m:t>
                    </m:r>
                    <m:r>
                      <a:rPr lang="it-IT" sz="1200">
                        <a:solidFill>
                          <a:prstClr val="black"/>
                        </a:solidFill>
                        <a:latin typeface="Cambria Math"/>
                      </a:rPr>
                      <m:t> </m:t>
                    </m:r>
                    <m:r>
                      <a:rPr lang="en-GB" sz="1200" i="1">
                        <a:solidFill>
                          <a:prstClr val="black"/>
                        </a:solidFill>
                        <a:latin typeface="Cambria Math"/>
                      </a:rPr>
                      <m:t>2 </m:t>
                    </m:r>
                    <m:r>
                      <m:rPr>
                        <m:nor/>
                      </m:rPr>
                      <a:rPr lang="en-GB" sz="1200">
                        <a:solidFill>
                          <a:prstClr val="black"/>
                        </a:solidFill>
                        <a:latin typeface="Calibri"/>
                      </a:rPr>
                      <m:t>K</m:t>
                    </m:r>
                  </m:oMath>
                </a14:m>
                <a:r>
                  <a:rPr lang="en-GB" sz="1200" dirty="0">
                    <a:solidFill>
                      <a:prstClr val="black"/>
                    </a:solidFill>
                    <a:latin typeface="Calibri"/>
                  </a:rPr>
                  <a:t> </a:t>
                </a:r>
                <a14:m>
                  <m:oMath xmlns:m="http://schemas.openxmlformats.org/officeDocument/2006/math">
                    <m:sSub>
                      <m:sSubPr>
                        <m:ctrlPr>
                          <a:rPr lang="en-GB" sz="1200" i="1">
                            <a:solidFill>
                              <a:prstClr val="black"/>
                            </a:solidFill>
                            <a:latin typeface="Cambria Math" panose="02040503050406030204" pitchFamily="18" charset="0"/>
                          </a:rPr>
                        </m:ctrlPr>
                      </m:sSubPr>
                      <m:e>
                        <m:r>
                          <a:rPr lang="en-GB" sz="1200" i="1">
                            <a:solidFill>
                              <a:prstClr val="black"/>
                            </a:solidFill>
                            <a:latin typeface="Cambria Math"/>
                          </a:rPr>
                          <m:t>𝑅</m:t>
                        </m:r>
                      </m:e>
                      <m:sub>
                        <m:r>
                          <a:rPr lang="en-GB" sz="1200" i="1">
                            <a:solidFill>
                              <a:prstClr val="black"/>
                            </a:solidFill>
                            <a:latin typeface="Cambria Math"/>
                          </a:rPr>
                          <m:t>𝑠</m:t>
                        </m:r>
                      </m:sub>
                    </m:sSub>
                    <m:r>
                      <a:rPr lang="en-GB" sz="1200" i="1">
                        <a:solidFill>
                          <a:prstClr val="black"/>
                        </a:solidFill>
                        <a:latin typeface="Cambria Math"/>
                      </a:rPr>
                      <m:t>≈10 </m:t>
                    </m:r>
                    <m:r>
                      <m:rPr>
                        <m:nor/>
                      </m:rPr>
                      <a:rPr lang="en-GB" sz="1200">
                        <a:solidFill>
                          <a:prstClr val="black"/>
                        </a:solidFill>
                        <a:latin typeface="Calibri"/>
                      </a:rPr>
                      <m:t>nΩ</m:t>
                    </m:r>
                  </m:oMath>
                </a14:m>
                <a:r>
                  <a:rPr lang="en-GB" sz="1200" dirty="0">
                    <a:solidFill>
                      <a:prstClr val="black"/>
                    </a:solidFill>
                    <a:latin typeface="Calibri"/>
                  </a:rPr>
                  <a:t>  at 1 GHz)</a:t>
                </a:r>
              </a:p>
            </p:txBody>
          </p:sp>
        </mc:Choice>
        <mc:Fallback xmlns="">
          <p:sp>
            <p:nvSpPr>
              <p:cNvPr id="31" name="Rettangolo 30"/>
              <p:cNvSpPr>
                <a:spLocks noRot="1" noChangeAspect="1" noMove="1" noResize="1" noEditPoints="1" noAdjustHandles="1" noChangeArrowheads="1" noChangeShapeType="1" noTextEdit="1"/>
              </p:cNvSpPr>
              <p:nvPr/>
            </p:nvSpPr>
            <p:spPr>
              <a:xfrm>
                <a:off x="3538576" y="5986259"/>
                <a:ext cx="2892341" cy="535531"/>
              </a:xfrm>
              <a:prstGeom prst="rect">
                <a:avLst/>
              </a:prstGeom>
              <a:blipFill>
                <a:blip r:embed="rId12"/>
                <a:stretch>
                  <a:fillRect b="-5682"/>
                </a:stretch>
              </a:blipFill>
            </p:spPr>
            <p:txBody>
              <a:bodyPr/>
              <a:lstStyle/>
              <a:p>
                <a:r>
                  <a:rPr lang="en-GB">
                    <a:noFill/>
                  </a:rPr>
                  <a:t> </a:t>
                </a:r>
              </a:p>
            </p:txBody>
          </p:sp>
        </mc:Fallback>
      </mc:AlternateContent>
      <p:sp>
        <p:nvSpPr>
          <p:cNvPr id="8" name="CasellaDiTesto 7"/>
          <p:cNvSpPr txBox="1"/>
          <p:nvPr/>
        </p:nvSpPr>
        <p:spPr>
          <a:xfrm>
            <a:off x="10175373" y="1992301"/>
            <a:ext cx="309700" cy="369332"/>
          </a:xfrm>
          <a:prstGeom prst="rect">
            <a:avLst/>
          </a:prstGeom>
          <a:noFill/>
        </p:spPr>
        <p:txBody>
          <a:bodyPr wrap="none" rtlCol="0">
            <a:spAutoFit/>
          </a:bodyPr>
          <a:lstStyle/>
          <a:p>
            <a:pPr>
              <a:defRPr/>
            </a:pPr>
            <a:r>
              <a:rPr lang="en-US" dirty="0">
                <a:solidFill>
                  <a:prstClr val="black"/>
                </a:solidFill>
                <a:latin typeface="Calibri"/>
              </a:rPr>
              <a:t>B</a:t>
            </a:r>
          </a:p>
        </p:txBody>
      </p:sp>
      <p:sp>
        <p:nvSpPr>
          <p:cNvPr id="32" name="CasellaDiTesto 31"/>
          <p:cNvSpPr txBox="1"/>
          <p:nvPr/>
        </p:nvSpPr>
        <p:spPr>
          <a:xfrm>
            <a:off x="11275681" y="1993039"/>
            <a:ext cx="296876" cy="369332"/>
          </a:xfrm>
          <a:prstGeom prst="rect">
            <a:avLst/>
          </a:prstGeom>
          <a:noFill/>
        </p:spPr>
        <p:txBody>
          <a:bodyPr wrap="none" rtlCol="0">
            <a:spAutoFit/>
          </a:bodyPr>
          <a:lstStyle/>
          <a:p>
            <a:pPr>
              <a:defRPr/>
            </a:pPr>
            <a:r>
              <a:rPr lang="en-US" dirty="0">
                <a:solidFill>
                  <a:prstClr val="black"/>
                </a:solidFill>
                <a:latin typeface="Calibri"/>
              </a:rPr>
              <a:t>E</a:t>
            </a:r>
          </a:p>
        </p:txBody>
      </p:sp>
      <p:sp>
        <p:nvSpPr>
          <p:cNvPr id="33" name="Figura a mano libera 32"/>
          <p:cNvSpPr/>
          <p:nvPr/>
        </p:nvSpPr>
        <p:spPr>
          <a:xfrm flipV="1">
            <a:off x="5776716" y="3289501"/>
            <a:ext cx="2933700" cy="682148"/>
          </a:xfrm>
          <a:custGeom>
            <a:avLst/>
            <a:gdLst>
              <a:gd name="connsiteX0" fmla="*/ 0 w 2933700"/>
              <a:gd name="connsiteY0" fmla="*/ 674370 h 743437"/>
              <a:gd name="connsiteX1" fmla="*/ 922020 w 2933700"/>
              <a:gd name="connsiteY1" fmla="*/ 674370 h 743437"/>
              <a:gd name="connsiteX2" fmla="*/ 1451610 w 2933700"/>
              <a:gd name="connsiteY2" fmla="*/ 0 h 743437"/>
              <a:gd name="connsiteX3" fmla="*/ 2026920 w 2933700"/>
              <a:gd name="connsiteY3" fmla="*/ 678180 h 743437"/>
              <a:gd name="connsiteX4" fmla="*/ 2933700 w 2933700"/>
              <a:gd name="connsiteY4" fmla="*/ 678180 h 743437"/>
              <a:gd name="connsiteX0" fmla="*/ 0 w 2933700"/>
              <a:gd name="connsiteY0" fmla="*/ 674370 h 743437"/>
              <a:gd name="connsiteX1" fmla="*/ 922020 w 2933700"/>
              <a:gd name="connsiteY1" fmla="*/ 674370 h 743437"/>
              <a:gd name="connsiteX2" fmla="*/ 1451610 w 2933700"/>
              <a:gd name="connsiteY2" fmla="*/ 0 h 743437"/>
              <a:gd name="connsiteX3" fmla="*/ 2026920 w 2933700"/>
              <a:gd name="connsiteY3" fmla="*/ 678180 h 743437"/>
              <a:gd name="connsiteX4" fmla="*/ 2933700 w 2933700"/>
              <a:gd name="connsiteY4" fmla="*/ 678180 h 743437"/>
              <a:gd name="connsiteX0" fmla="*/ 0 w 2933700"/>
              <a:gd name="connsiteY0" fmla="*/ 674370 h 743437"/>
              <a:gd name="connsiteX1" fmla="*/ 922020 w 2933700"/>
              <a:gd name="connsiteY1" fmla="*/ 674370 h 743437"/>
              <a:gd name="connsiteX2" fmla="*/ 1451610 w 2933700"/>
              <a:gd name="connsiteY2" fmla="*/ 0 h 743437"/>
              <a:gd name="connsiteX3" fmla="*/ 2026920 w 2933700"/>
              <a:gd name="connsiteY3" fmla="*/ 678180 h 743437"/>
              <a:gd name="connsiteX4" fmla="*/ 2933700 w 2933700"/>
              <a:gd name="connsiteY4" fmla="*/ 678180 h 743437"/>
              <a:gd name="connsiteX0" fmla="*/ 0 w 2933700"/>
              <a:gd name="connsiteY0" fmla="*/ 674370 h 701435"/>
              <a:gd name="connsiteX1" fmla="*/ 922020 w 2933700"/>
              <a:gd name="connsiteY1" fmla="*/ 674370 h 701435"/>
              <a:gd name="connsiteX2" fmla="*/ 1451610 w 2933700"/>
              <a:gd name="connsiteY2" fmla="*/ 0 h 701435"/>
              <a:gd name="connsiteX3" fmla="*/ 2026920 w 2933700"/>
              <a:gd name="connsiteY3" fmla="*/ 678180 h 701435"/>
              <a:gd name="connsiteX4" fmla="*/ 2933700 w 2933700"/>
              <a:gd name="connsiteY4" fmla="*/ 678180 h 701435"/>
              <a:gd name="connsiteX0" fmla="*/ 0 w 2933700"/>
              <a:gd name="connsiteY0" fmla="*/ 674370 h 678727"/>
              <a:gd name="connsiteX1" fmla="*/ 922020 w 2933700"/>
              <a:gd name="connsiteY1" fmla="*/ 674370 h 678727"/>
              <a:gd name="connsiteX2" fmla="*/ 1451610 w 2933700"/>
              <a:gd name="connsiteY2" fmla="*/ 0 h 678727"/>
              <a:gd name="connsiteX3" fmla="*/ 2026920 w 2933700"/>
              <a:gd name="connsiteY3" fmla="*/ 678180 h 678727"/>
              <a:gd name="connsiteX4" fmla="*/ 2933700 w 2933700"/>
              <a:gd name="connsiteY4" fmla="*/ 678180 h 678727"/>
              <a:gd name="connsiteX0" fmla="*/ 0 w 2933700"/>
              <a:gd name="connsiteY0" fmla="*/ 674380 h 678737"/>
              <a:gd name="connsiteX1" fmla="*/ 922020 w 2933700"/>
              <a:gd name="connsiteY1" fmla="*/ 674380 h 678737"/>
              <a:gd name="connsiteX2" fmla="*/ 1451610 w 2933700"/>
              <a:gd name="connsiteY2" fmla="*/ 10 h 678737"/>
              <a:gd name="connsiteX3" fmla="*/ 2026920 w 2933700"/>
              <a:gd name="connsiteY3" fmla="*/ 678190 h 678737"/>
              <a:gd name="connsiteX4" fmla="*/ 2933700 w 2933700"/>
              <a:gd name="connsiteY4" fmla="*/ 678190 h 678737"/>
              <a:gd name="connsiteX0" fmla="*/ 0 w 2933700"/>
              <a:gd name="connsiteY0" fmla="*/ 674371 h 681994"/>
              <a:gd name="connsiteX1" fmla="*/ 754380 w 2933700"/>
              <a:gd name="connsiteY1" fmla="*/ 681991 h 681994"/>
              <a:gd name="connsiteX2" fmla="*/ 1451610 w 2933700"/>
              <a:gd name="connsiteY2" fmla="*/ 1 h 681994"/>
              <a:gd name="connsiteX3" fmla="*/ 2026920 w 2933700"/>
              <a:gd name="connsiteY3" fmla="*/ 678181 h 681994"/>
              <a:gd name="connsiteX4" fmla="*/ 2933700 w 2933700"/>
              <a:gd name="connsiteY4" fmla="*/ 678181 h 681994"/>
              <a:gd name="connsiteX0" fmla="*/ 0 w 2933700"/>
              <a:gd name="connsiteY0" fmla="*/ 674371 h 681994"/>
              <a:gd name="connsiteX1" fmla="*/ 754380 w 2933700"/>
              <a:gd name="connsiteY1" fmla="*/ 681991 h 681994"/>
              <a:gd name="connsiteX2" fmla="*/ 1451610 w 2933700"/>
              <a:gd name="connsiteY2" fmla="*/ 1 h 681994"/>
              <a:gd name="connsiteX3" fmla="*/ 2297430 w 2933700"/>
              <a:gd name="connsiteY3" fmla="*/ 674371 h 681994"/>
              <a:gd name="connsiteX4" fmla="*/ 2933700 w 2933700"/>
              <a:gd name="connsiteY4" fmla="*/ 678181 h 681994"/>
              <a:gd name="connsiteX0" fmla="*/ 0 w 2933700"/>
              <a:gd name="connsiteY0" fmla="*/ 674371 h 681994"/>
              <a:gd name="connsiteX1" fmla="*/ 754380 w 2933700"/>
              <a:gd name="connsiteY1" fmla="*/ 681991 h 681994"/>
              <a:gd name="connsiteX2" fmla="*/ 1451610 w 2933700"/>
              <a:gd name="connsiteY2" fmla="*/ 1 h 681994"/>
              <a:gd name="connsiteX3" fmla="*/ 2297430 w 2933700"/>
              <a:gd name="connsiteY3" fmla="*/ 674371 h 681994"/>
              <a:gd name="connsiteX4" fmla="*/ 2933700 w 2933700"/>
              <a:gd name="connsiteY4" fmla="*/ 678181 h 681994"/>
              <a:gd name="connsiteX0" fmla="*/ 0 w 2933700"/>
              <a:gd name="connsiteY0" fmla="*/ 674371 h 681994"/>
              <a:gd name="connsiteX1" fmla="*/ 754380 w 2933700"/>
              <a:gd name="connsiteY1" fmla="*/ 681991 h 681994"/>
              <a:gd name="connsiteX2" fmla="*/ 1451610 w 2933700"/>
              <a:gd name="connsiteY2" fmla="*/ 1 h 681994"/>
              <a:gd name="connsiteX3" fmla="*/ 2297430 w 2933700"/>
              <a:gd name="connsiteY3" fmla="*/ 674371 h 681994"/>
              <a:gd name="connsiteX4" fmla="*/ 2933700 w 2933700"/>
              <a:gd name="connsiteY4" fmla="*/ 678181 h 681994"/>
              <a:gd name="connsiteX0" fmla="*/ 0 w 2933700"/>
              <a:gd name="connsiteY0" fmla="*/ 674657 h 682281"/>
              <a:gd name="connsiteX1" fmla="*/ 754380 w 2933700"/>
              <a:gd name="connsiteY1" fmla="*/ 682277 h 682281"/>
              <a:gd name="connsiteX2" fmla="*/ 1451610 w 2933700"/>
              <a:gd name="connsiteY2" fmla="*/ 287 h 682281"/>
              <a:gd name="connsiteX3" fmla="*/ 2297430 w 2933700"/>
              <a:gd name="connsiteY3" fmla="*/ 674657 h 682281"/>
              <a:gd name="connsiteX4" fmla="*/ 2933700 w 2933700"/>
              <a:gd name="connsiteY4" fmla="*/ 678467 h 682281"/>
              <a:gd name="connsiteX0" fmla="*/ 0 w 2933700"/>
              <a:gd name="connsiteY0" fmla="*/ 674371 h 681994"/>
              <a:gd name="connsiteX1" fmla="*/ 754380 w 2933700"/>
              <a:gd name="connsiteY1" fmla="*/ 681991 h 681994"/>
              <a:gd name="connsiteX2" fmla="*/ 1451610 w 2933700"/>
              <a:gd name="connsiteY2" fmla="*/ 1 h 681994"/>
              <a:gd name="connsiteX3" fmla="*/ 2106930 w 2933700"/>
              <a:gd name="connsiteY3" fmla="*/ 678181 h 681994"/>
              <a:gd name="connsiteX4" fmla="*/ 2933700 w 2933700"/>
              <a:gd name="connsiteY4" fmla="*/ 678181 h 681994"/>
              <a:gd name="connsiteX0" fmla="*/ 0 w 2933700"/>
              <a:gd name="connsiteY0" fmla="*/ 674380 h 682003"/>
              <a:gd name="connsiteX1" fmla="*/ 754380 w 2933700"/>
              <a:gd name="connsiteY1" fmla="*/ 682000 h 682003"/>
              <a:gd name="connsiteX2" fmla="*/ 1451610 w 2933700"/>
              <a:gd name="connsiteY2" fmla="*/ 10 h 682003"/>
              <a:gd name="connsiteX3" fmla="*/ 2106930 w 2933700"/>
              <a:gd name="connsiteY3" fmla="*/ 678190 h 682003"/>
              <a:gd name="connsiteX4" fmla="*/ 2933700 w 2933700"/>
              <a:gd name="connsiteY4" fmla="*/ 678190 h 682003"/>
              <a:gd name="connsiteX0" fmla="*/ 0 w 2933700"/>
              <a:gd name="connsiteY0" fmla="*/ 674371 h 681994"/>
              <a:gd name="connsiteX1" fmla="*/ 849630 w 2933700"/>
              <a:gd name="connsiteY1" fmla="*/ 681991 h 681994"/>
              <a:gd name="connsiteX2" fmla="*/ 1451610 w 2933700"/>
              <a:gd name="connsiteY2" fmla="*/ 1 h 681994"/>
              <a:gd name="connsiteX3" fmla="*/ 2106930 w 2933700"/>
              <a:gd name="connsiteY3" fmla="*/ 678181 h 681994"/>
              <a:gd name="connsiteX4" fmla="*/ 2933700 w 2933700"/>
              <a:gd name="connsiteY4" fmla="*/ 678181 h 681994"/>
              <a:gd name="connsiteX0" fmla="*/ 0 w 2933700"/>
              <a:gd name="connsiteY0" fmla="*/ 674524 h 682148"/>
              <a:gd name="connsiteX1" fmla="*/ 849630 w 2933700"/>
              <a:gd name="connsiteY1" fmla="*/ 682144 h 682148"/>
              <a:gd name="connsiteX2" fmla="*/ 1451610 w 2933700"/>
              <a:gd name="connsiteY2" fmla="*/ 154 h 682148"/>
              <a:gd name="connsiteX3" fmla="*/ 2106930 w 2933700"/>
              <a:gd name="connsiteY3" fmla="*/ 678334 h 682148"/>
              <a:gd name="connsiteX4" fmla="*/ 2933700 w 2933700"/>
              <a:gd name="connsiteY4" fmla="*/ 678334 h 682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3700" h="682148">
                <a:moveTo>
                  <a:pt x="0" y="674524"/>
                </a:moveTo>
                <a:lnTo>
                  <a:pt x="849630" y="682144"/>
                </a:lnTo>
                <a:cubicBezTo>
                  <a:pt x="1122045" y="684049"/>
                  <a:pt x="1024890" y="12219"/>
                  <a:pt x="1451610" y="154"/>
                </a:cubicBezTo>
                <a:cubicBezTo>
                  <a:pt x="1878330" y="-11911"/>
                  <a:pt x="1825625" y="687224"/>
                  <a:pt x="2106930" y="678334"/>
                </a:cubicBezTo>
                <a:cubicBezTo>
                  <a:pt x="2388235" y="669444"/>
                  <a:pt x="2603817" y="681509"/>
                  <a:pt x="2933700" y="678334"/>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4" name="Figura a mano libera 33"/>
          <p:cNvSpPr/>
          <p:nvPr/>
        </p:nvSpPr>
        <p:spPr>
          <a:xfrm flipV="1">
            <a:off x="6919716" y="3507136"/>
            <a:ext cx="651510" cy="83361"/>
          </a:xfrm>
          <a:custGeom>
            <a:avLst/>
            <a:gdLst>
              <a:gd name="connsiteX0" fmla="*/ 0 w 651510"/>
              <a:gd name="connsiteY0" fmla="*/ 3810 h 3810"/>
              <a:gd name="connsiteX1" fmla="*/ 651510 w 651510"/>
              <a:gd name="connsiteY1" fmla="*/ 0 h 3810"/>
              <a:gd name="connsiteX0" fmla="*/ 0 w 10000"/>
              <a:gd name="connsiteY0" fmla="*/ 10000 h 136693"/>
              <a:gd name="connsiteX1" fmla="*/ 10000 w 10000"/>
              <a:gd name="connsiteY1" fmla="*/ 0 h 136693"/>
              <a:gd name="connsiteX0" fmla="*/ 0 w 10000"/>
              <a:gd name="connsiteY0" fmla="*/ 10000 h 218795"/>
              <a:gd name="connsiteX1" fmla="*/ 10000 w 10000"/>
              <a:gd name="connsiteY1" fmla="*/ 0 h 218795"/>
            </a:gdLst>
            <a:ahLst/>
            <a:cxnLst>
              <a:cxn ang="0">
                <a:pos x="connsiteX0" y="connsiteY0"/>
              </a:cxn>
              <a:cxn ang="0">
                <a:pos x="connsiteX1" y="connsiteY1"/>
              </a:cxn>
            </a:cxnLst>
            <a:rect l="l" t="t" r="r" b="b"/>
            <a:pathLst>
              <a:path w="10000" h="218795">
                <a:moveTo>
                  <a:pt x="0" y="10000"/>
                </a:moveTo>
                <a:cubicBezTo>
                  <a:pt x="3041" y="276667"/>
                  <a:pt x="6667" y="303333"/>
                  <a:pt x="10000"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igura a mano libera 34"/>
          <p:cNvSpPr/>
          <p:nvPr/>
        </p:nvSpPr>
        <p:spPr>
          <a:xfrm flipV="1">
            <a:off x="6724474" y="3006812"/>
            <a:ext cx="1070044" cy="226347"/>
          </a:xfrm>
          <a:custGeom>
            <a:avLst/>
            <a:gdLst>
              <a:gd name="connsiteX0" fmla="*/ 0 w 651510"/>
              <a:gd name="connsiteY0" fmla="*/ 3810 h 3810"/>
              <a:gd name="connsiteX1" fmla="*/ 651510 w 651510"/>
              <a:gd name="connsiteY1" fmla="*/ 0 h 3810"/>
              <a:gd name="connsiteX0" fmla="*/ 0 w 10000"/>
              <a:gd name="connsiteY0" fmla="*/ 10000 h 136693"/>
              <a:gd name="connsiteX1" fmla="*/ 10000 w 10000"/>
              <a:gd name="connsiteY1" fmla="*/ 0 h 136693"/>
              <a:gd name="connsiteX0" fmla="*/ 0 w 10000"/>
              <a:gd name="connsiteY0" fmla="*/ 10000 h 218795"/>
              <a:gd name="connsiteX1" fmla="*/ 10000 w 10000"/>
              <a:gd name="connsiteY1" fmla="*/ 0 h 218795"/>
            </a:gdLst>
            <a:ahLst/>
            <a:cxnLst>
              <a:cxn ang="0">
                <a:pos x="connsiteX0" y="connsiteY0"/>
              </a:cxn>
              <a:cxn ang="0">
                <a:pos x="connsiteX1" y="connsiteY1"/>
              </a:cxn>
            </a:cxnLst>
            <a:rect l="l" t="t" r="r" b="b"/>
            <a:pathLst>
              <a:path w="10000" h="218795">
                <a:moveTo>
                  <a:pt x="0" y="10000"/>
                </a:moveTo>
                <a:cubicBezTo>
                  <a:pt x="3041" y="276667"/>
                  <a:pt x="6667" y="303333"/>
                  <a:pt x="10000"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42" name="Connettore 2 41"/>
          <p:cNvCxnSpPr/>
          <p:nvPr/>
        </p:nvCxnSpPr>
        <p:spPr>
          <a:xfrm>
            <a:off x="5593483" y="2884153"/>
            <a:ext cx="3442419" cy="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nvGrpSpPr>
          <p:cNvPr id="43" name="Gruppo 42"/>
          <p:cNvGrpSpPr/>
          <p:nvPr/>
        </p:nvGrpSpPr>
        <p:grpSpPr>
          <a:xfrm>
            <a:off x="6385570" y="2109382"/>
            <a:ext cx="1656184" cy="774771"/>
            <a:chOff x="4188511" y="1488117"/>
            <a:chExt cx="1449028" cy="995201"/>
          </a:xfrm>
        </p:grpSpPr>
        <p:sp>
          <p:nvSpPr>
            <p:cNvPr id="45" name="Figura a mano libera 44"/>
            <p:cNvSpPr/>
            <p:nvPr/>
          </p:nvSpPr>
          <p:spPr>
            <a:xfrm>
              <a:off x="4188511" y="1488211"/>
              <a:ext cx="724514" cy="995107"/>
            </a:xfrm>
            <a:custGeom>
              <a:avLst/>
              <a:gdLst>
                <a:gd name="connsiteX0" fmla="*/ 0 w 724514"/>
                <a:gd name="connsiteY0" fmla="*/ 995107 h 995107"/>
                <a:gd name="connsiteX1" fmla="*/ 250257 w 724514"/>
                <a:gd name="connsiteY1" fmla="*/ 927730 h 995107"/>
                <a:gd name="connsiteX2" fmla="*/ 375386 w 724514"/>
                <a:gd name="connsiteY2" fmla="*/ 754475 h 995107"/>
                <a:gd name="connsiteX3" fmla="*/ 481264 w 724514"/>
                <a:gd name="connsiteY3" fmla="*/ 427216 h 995107"/>
                <a:gd name="connsiteX4" fmla="*/ 539015 w 724514"/>
                <a:gd name="connsiteY4" fmla="*/ 196210 h 995107"/>
                <a:gd name="connsiteX5" fmla="*/ 625643 w 724514"/>
                <a:gd name="connsiteY5" fmla="*/ 42206 h 995107"/>
                <a:gd name="connsiteX6" fmla="*/ 712270 w 724514"/>
                <a:gd name="connsiteY6" fmla="*/ 3705 h 995107"/>
                <a:gd name="connsiteX7" fmla="*/ 721895 w 724514"/>
                <a:gd name="connsiteY7" fmla="*/ 3705 h 99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4514" h="995107">
                  <a:moveTo>
                    <a:pt x="0" y="995107"/>
                  </a:moveTo>
                  <a:cubicBezTo>
                    <a:pt x="93846" y="981471"/>
                    <a:pt x="187693" y="967835"/>
                    <a:pt x="250257" y="927730"/>
                  </a:cubicBezTo>
                  <a:cubicBezTo>
                    <a:pt x="312821" y="887625"/>
                    <a:pt x="336885" y="837894"/>
                    <a:pt x="375386" y="754475"/>
                  </a:cubicBezTo>
                  <a:cubicBezTo>
                    <a:pt x="413887" y="671056"/>
                    <a:pt x="453993" y="520260"/>
                    <a:pt x="481264" y="427216"/>
                  </a:cubicBezTo>
                  <a:cubicBezTo>
                    <a:pt x="508536" y="334172"/>
                    <a:pt x="514952" y="260378"/>
                    <a:pt x="539015" y="196210"/>
                  </a:cubicBezTo>
                  <a:cubicBezTo>
                    <a:pt x="563078" y="132042"/>
                    <a:pt x="596767" y="74290"/>
                    <a:pt x="625643" y="42206"/>
                  </a:cubicBezTo>
                  <a:cubicBezTo>
                    <a:pt x="654519" y="10122"/>
                    <a:pt x="696228" y="10122"/>
                    <a:pt x="712270" y="3705"/>
                  </a:cubicBezTo>
                  <a:cubicBezTo>
                    <a:pt x="728312" y="-2712"/>
                    <a:pt x="725103" y="496"/>
                    <a:pt x="721895" y="370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igura a mano libera 45"/>
            <p:cNvSpPr/>
            <p:nvPr/>
          </p:nvSpPr>
          <p:spPr>
            <a:xfrm flipH="1">
              <a:off x="4913025" y="1488117"/>
              <a:ext cx="724514" cy="995107"/>
            </a:xfrm>
            <a:custGeom>
              <a:avLst/>
              <a:gdLst>
                <a:gd name="connsiteX0" fmla="*/ 0 w 724514"/>
                <a:gd name="connsiteY0" fmla="*/ 995107 h 995107"/>
                <a:gd name="connsiteX1" fmla="*/ 250257 w 724514"/>
                <a:gd name="connsiteY1" fmla="*/ 927730 h 995107"/>
                <a:gd name="connsiteX2" fmla="*/ 375386 w 724514"/>
                <a:gd name="connsiteY2" fmla="*/ 754475 h 995107"/>
                <a:gd name="connsiteX3" fmla="*/ 481264 w 724514"/>
                <a:gd name="connsiteY3" fmla="*/ 427216 h 995107"/>
                <a:gd name="connsiteX4" fmla="*/ 539015 w 724514"/>
                <a:gd name="connsiteY4" fmla="*/ 196210 h 995107"/>
                <a:gd name="connsiteX5" fmla="*/ 625643 w 724514"/>
                <a:gd name="connsiteY5" fmla="*/ 42206 h 995107"/>
                <a:gd name="connsiteX6" fmla="*/ 712270 w 724514"/>
                <a:gd name="connsiteY6" fmla="*/ 3705 h 995107"/>
                <a:gd name="connsiteX7" fmla="*/ 721895 w 724514"/>
                <a:gd name="connsiteY7" fmla="*/ 3705 h 995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24514" h="995107">
                  <a:moveTo>
                    <a:pt x="0" y="995107"/>
                  </a:moveTo>
                  <a:cubicBezTo>
                    <a:pt x="93846" y="981471"/>
                    <a:pt x="187693" y="967835"/>
                    <a:pt x="250257" y="927730"/>
                  </a:cubicBezTo>
                  <a:cubicBezTo>
                    <a:pt x="312821" y="887625"/>
                    <a:pt x="336885" y="837894"/>
                    <a:pt x="375386" y="754475"/>
                  </a:cubicBezTo>
                  <a:cubicBezTo>
                    <a:pt x="413887" y="671056"/>
                    <a:pt x="453993" y="520260"/>
                    <a:pt x="481264" y="427216"/>
                  </a:cubicBezTo>
                  <a:cubicBezTo>
                    <a:pt x="508536" y="334172"/>
                    <a:pt x="514952" y="260378"/>
                    <a:pt x="539015" y="196210"/>
                  </a:cubicBezTo>
                  <a:cubicBezTo>
                    <a:pt x="563078" y="132042"/>
                    <a:pt x="596767" y="74290"/>
                    <a:pt x="625643" y="42206"/>
                  </a:cubicBezTo>
                  <a:cubicBezTo>
                    <a:pt x="654519" y="10122"/>
                    <a:pt x="696228" y="10122"/>
                    <a:pt x="712270" y="3705"/>
                  </a:cubicBezTo>
                  <a:cubicBezTo>
                    <a:pt x="728312" y="-2712"/>
                    <a:pt x="725103" y="496"/>
                    <a:pt x="721895" y="3705"/>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51" name="CasellaDiTesto 50"/>
          <p:cNvSpPr txBox="1"/>
          <p:nvPr/>
        </p:nvSpPr>
        <p:spPr>
          <a:xfrm>
            <a:off x="6164390" y="1837529"/>
            <a:ext cx="560085" cy="369332"/>
          </a:xfrm>
          <a:prstGeom prst="rect">
            <a:avLst/>
          </a:prstGeom>
          <a:noFill/>
        </p:spPr>
        <p:txBody>
          <a:bodyPr wrap="square" rtlCol="0">
            <a:spAutoFit/>
          </a:bodyPr>
          <a:lstStyle/>
          <a:p>
            <a:r>
              <a:rPr lang="en-US" i="1" dirty="0" err="1"/>
              <a:t>E</a:t>
            </a:r>
            <a:r>
              <a:rPr lang="en-US" baseline="-25000" dirty="0" err="1"/>
              <a:t>z</a:t>
            </a:r>
            <a:endParaRPr lang="en-US" sz="2400" dirty="0"/>
          </a:p>
        </p:txBody>
      </p:sp>
      <p:sp>
        <p:nvSpPr>
          <p:cNvPr id="52" name="CasellaDiTesto 51"/>
          <p:cNvSpPr txBox="1"/>
          <p:nvPr/>
        </p:nvSpPr>
        <p:spPr>
          <a:xfrm>
            <a:off x="8996411" y="2586499"/>
            <a:ext cx="276038" cy="369332"/>
          </a:xfrm>
          <a:prstGeom prst="rect">
            <a:avLst/>
          </a:prstGeom>
          <a:noFill/>
        </p:spPr>
        <p:txBody>
          <a:bodyPr wrap="none" rtlCol="0">
            <a:spAutoFit/>
          </a:bodyPr>
          <a:lstStyle/>
          <a:p>
            <a:r>
              <a:rPr lang="en-US" dirty="0"/>
              <a:t>z</a:t>
            </a:r>
          </a:p>
        </p:txBody>
      </p:sp>
      <p:sp>
        <p:nvSpPr>
          <p:cNvPr id="62" name="Figura a mano libera 61"/>
          <p:cNvSpPr/>
          <p:nvPr/>
        </p:nvSpPr>
        <p:spPr>
          <a:xfrm>
            <a:off x="5757704" y="1832871"/>
            <a:ext cx="2933700" cy="682148"/>
          </a:xfrm>
          <a:custGeom>
            <a:avLst/>
            <a:gdLst>
              <a:gd name="connsiteX0" fmla="*/ 0 w 2933700"/>
              <a:gd name="connsiteY0" fmla="*/ 674370 h 743437"/>
              <a:gd name="connsiteX1" fmla="*/ 922020 w 2933700"/>
              <a:gd name="connsiteY1" fmla="*/ 674370 h 743437"/>
              <a:gd name="connsiteX2" fmla="*/ 1451610 w 2933700"/>
              <a:gd name="connsiteY2" fmla="*/ 0 h 743437"/>
              <a:gd name="connsiteX3" fmla="*/ 2026920 w 2933700"/>
              <a:gd name="connsiteY3" fmla="*/ 678180 h 743437"/>
              <a:gd name="connsiteX4" fmla="*/ 2933700 w 2933700"/>
              <a:gd name="connsiteY4" fmla="*/ 678180 h 743437"/>
              <a:gd name="connsiteX0" fmla="*/ 0 w 2933700"/>
              <a:gd name="connsiteY0" fmla="*/ 674370 h 743437"/>
              <a:gd name="connsiteX1" fmla="*/ 922020 w 2933700"/>
              <a:gd name="connsiteY1" fmla="*/ 674370 h 743437"/>
              <a:gd name="connsiteX2" fmla="*/ 1451610 w 2933700"/>
              <a:gd name="connsiteY2" fmla="*/ 0 h 743437"/>
              <a:gd name="connsiteX3" fmla="*/ 2026920 w 2933700"/>
              <a:gd name="connsiteY3" fmla="*/ 678180 h 743437"/>
              <a:gd name="connsiteX4" fmla="*/ 2933700 w 2933700"/>
              <a:gd name="connsiteY4" fmla="*/ 678180 h 743437"/>
              <a:gd name="connsiteX0" fmla="*/ 0 w 2933700"/>
              <a:gd name="connsiteY0" fmla="*/ 674370 h 743437"/>
              <a:gd name="connsiteX1" fmla="*/ 922020 w 2933700"/>
              <a:gd name="connsiteY1" fmla="*/ 674370 h 743437"/>
              <a:gd name="connsiteX2" fmla="*/ 1451610 w 2933700"/>
              <a:gd name="connsiteY2" fmla="*/ 0 h 743437"/>
              <a:gd name="connsiteX3" fmla="*/ 2026920 w 2933700"/>
              <a:gd name="connsiteY3" fmla="*/ 678180 h 743437"/>
              <a:gd name="connsiteX4" fmla="*/ 2933700 w 2933700"/>
              <a:gd name="connsiteY4" fmla="*/ 678180 h 743437"/>
              <a:gd name="connsiteX0" fmla="*/ 0 w 2933700"/>
              <a:gd name="connsiteY0" fmla="*/ 674370 h 701435"/>
              <a:gd name="connsiteX1" fmla="*/ 922020 w 2933700"/>
              <a:gd name="connsiteY1" fmla="*/ 674370 h 701435"/>
              <a:gd name="connsiteX2" fmla="*/ 1451610 w 2933700"/>
              <a:gd name="connsiteY2" fmla="*/ 0 h 701435"/>
              <a:gd name="connsiteX3" fmla="*/ 2026920 w 2933700"/>
              <a:gd name="connsiteY3" fmla="*/ 678180 h 701435"/>
              <a:gd name="connsiteX4" fmla="*/ 2933700 w 2933700"/>
              <a:gd name="connsiteY4" fmla="*/ 678180 h 701435"/>
              <a:gd name="connsiteX0" fmla="*/ 0 w 2933700"/>
              <a:gd name="connsiteY0" fmla="*/ 674370 h 678727"/>
              <a:gd name="connsiteX1" fmla="*/ 922020 w 2933700"/>
              <a:gd name="connsiteY1" fmla="*/ 674370 h 678727"/>
              <a:gd name="connsiteX2" fmla="*/ 1451610 w 2933700"/>
              <a:gd name="connsiteY2" fmla="*/ 0 h 678727"/>
              <a:gd name="connsiteX3" fmla="*/ 2026920 w 2933700"/>
              <a:gd name="connsiteY3" fmla="*/ 678180 h 678727"/>
              <a:gd name="connsiteX4" fmla="*/ 2933700 w 2933700"/>
              <a:gd name="connsiteY4" fmla="*/ 678180 h 678727"/>
              <a:gd name="connsiteX0" fmla="*/ 0 w 2933700"/>
              <a:gd name="connsiteY0" fmla="*/ 674380 h 678737"/>
              <a:gd name="connsiteX1" fmla="*/ 922020 w 2933700"/>
              <a:gd name="connsiteY1" fmla="*/ 674380 h 678737"/>
              <a:gd name="connsiteX2" fmla="*/ 1451610 w 2933700"/>
              <a:gd name="connsiteY2" fmla="*/ 10 h 678737"/>
              <a:gd name="connsiteX3" fmla="*/ 2026920 w 2933700"/>
              <a:gd name="connsiteY3" fmla="*/ 678190 h 678737"/>
              <a:gd name="connsiteX4" fmla="*/ 2933700 w 2933700"/>
              <a:gd name="connsiteY4" fmla="*/ 678190 h 678737"/>
              <a:gd name="connsiteX0" fmla="*/ 0 w 2933700"/>
              <a:gd name="connsiteY0" fmla="*/ 674371 h 681994"/>
              <a:gd name="connsiteX1" fmla="*/ 754380 w 2933700"/>
              <a:gd name="connsiteY1" fmla="*/ 681991 h 681994"/>
              <a:gd name="connsiteX2" fmla="*/ 1451610 w 2933700"/>
              <a:gd name="connsiteY2" fmla="*/ 1 h 681994"/>
              <a:gd name="connsiteX3" fmla="*/ 2026920 w 2933700"/>
              <a:gd name="connsiteY3" fmla="*/ 678181 h 681994"/>
              <a:gd name="connsiteX4" fmla="*/ 2933700 w 2933700"/>
              <a:gd name="connsiteY4" fmla="*/ 678181 h 681994"/>
              <a:gd name="connsiteX0" fmla="*/ 0 w 2933700"/>
              <a:gd name="connsiteY0" fmla="*/ 674371 h 681994"/>
              <a:gd name="connsiteX1" fmla="*/ 754380 w 2933700"/>
              <a:gd name="connsiteY1" fmla="*/ 681991 h 681994"/>
              <a:gd name="connsiteX2" fmla="*/ 1451610 w 2933700"/>
              <a:gd name="connsiteY2" fmla="*/ 1 h 681994"/>
              <a:gd name="connsiteX3" fmla="*/ 2297430 w 2933700"/>
              <a:gd name="connsiteY3" fmla="*/ 674371 h 681994"/>
              <a:gd name="connsiteX4" fmla="*/ 2933700 w 2933700"/>
              <a:gd name="connsiteY4" fmla="*/ 678181 h 681994"/>
              <a:gd name="connsiteX0" fmla="*/ 0 w 2933700"/>
              <a:gd name="connsiteY0" fmla="*/ 674371 h 681994"/>
              <a:gd name="connsiteX1" fmla="*/ 754380 w 2933700"/>
              <a:gd name="connsiteY1" fmla="*/ 681991 h 681994"/>
              <a:gd name="connsiteX2" fmla="*/ 1451610 w 2933700"/>
              <a:gd name="connsiteY2" fmla="*/ 1 h 681994"/>
              <a:gd name="connsiteX3" fmla="*/ 2297430 w 2933700"/>
              <a:gd name="connsiteY3" fmla="*/ 674371 h 681994"/>
              <a:gd name="connsiteX4" fmla="*/ 2933700 w 2933700"/>
              <a:gd name="connsiteY4" fmla="*/ 678181 h 681994"/>
              <a:gd name="connsiteX0" fmla="*/ 0 w 2933700"/>
              <a:gd name="connsiteY0" fmla="*/ 674371 h 681994"/>
              <a:gd name="connsiteX1" fmla="*/ 754380 w 2933700"/>
              <a:gd name="connsiteY1" fmla="*/ 681991 h 681994"/>
              <a:gd name="connsiteX2" fmla="*/ 1451610 w 2933700"/>
              <a:gd name="connsiteY2" fmla="*/ 1 h 681994"/>
              <a:gd name="connsiteX3" fmla="*/ 2297430 w 2933700"/>
              <a:gd name="connsiteY3" fmla="*/ 674371 h 681994"/>
              <a:gd name="connsiteX4" fmla="*/ 2933700 w 2933700"/>
              <a:gd name="connsiteY4" fmla="*/ 678181 h 681994"/>
              <a:gd name="connsiteX0" fmla="*/ 0 w 2933700"/>
              <a:gd name="connsiteY0" fmla="*/ 674657 h 682281"/>
              <a:gd name="connsiteX1" fmla="*/ 754380 w 2933700"/>
              <a:gd name="connsiteY1" fmla="*/ 682277 h 682281"/>
              <a:gd name="connsiteX2" fmla="*/ 1451610 w 2933700"/>
              <a:gd name="connsiteY2" fmla="*/ 287 h 682281"/>
              <a:gd name="connsiteX3" fmla="*/ 2297430 w 2933700"/>
              <a:gd name="connsiteY3" fmla="*/ 674657 h 682281"/>
              <a:gd name="connsiteX4" fmla="*/ 2933700 w 2933700"/>
              <a:gd name="connsiteY4" fmla="*/ 678467 h 682281"/>
              <a:gd name="connsiteX0" fmla="*/ 0 w 2933700"/>
              <a:gd name="connsiteY0" fmla="*/ 674371 h 681994"/>
              <a:gd name="connsiteX1" fmla="*/ 754380 w 2933700"/>
              <a:gd name="connsiteY1" fmla="*/ 681991 h 681994"/>
              <a:gd name="connsiteX2" fmla="*/ 1451610 w 2933700"/>
              <a:gd name="connsiteY2" fmla="*/ 1 h 681994"/>
              <a:gd name="connsiteX3" fmla="*/ 2106930 w 2933700"/>
              <a:gd name="connsiteY3" fmla="*/ 678181 h 681994"/>
              <a:gd name="connsiteX4" fmla="*/ 2933700 w 2933700"/>
              <a:gd name="connsiteY4" fmla="*/ 678181 h 681994"/>
              <a:gd name="connsiteX0" fmla="*/ 0 w 2933700"/>
              <a:gd name="connsiteY0" fmla="*/ 674380 h 682003"/>
              <a:gd name="connsiteX1" fmla="*/ 754380 w 2933700"/>
              <a:gd name="connsiteY1" fmla="*/ 682000 h 682003"/>
              <a:gd name="connsiteX2" fmla="*/ 1451610 w 2933700"/>
              <a:gd name="connsiteY2" fmla="*/ 10 h 682003"/>
              <a:gd name="connsiteX3" fmla="*/ 2106930 w 2933700"/>
              <a:gd name="connsiteY3" fmla="*/ 678190 h 682003"/>
              <a:gd name="connsiteX4" fmla="*/ 2933700 w 2933700"/>
              <a:gd name="connsiteY4" fmla="*/ 678190 h 682003"/>
              <a:gd name="connsiteX0" fmla="*/ 0 w 2933700"/>
              <a:gd name="connsiteY0" fmla="*/ 674371 h 681994"/>
              <a:gd name="connsiteX1" fmla="*/ 849630 w 2933700"/>
              <a:gd name="connsiteY1" fmla="*/ 681991 h 681994"/>
              <a:gd name="connsiteX2" fmla="*/ 1451610 w 2933700"/>
              <a:gd name="connsiteY2" fmla="*/ 1 h 681994"/>
              <a:gd name="connsiteX3" fmla="*/ 2106930 w 2933700"/>
              <a:gd name="connsiteY3" fmla="*/ 678181 h 681994"/>
              <a:gd name="connsiteX4" fmla="*/ 2933700 w 2933700"/>
              <a:gd name="connsiteY4" fmla="*/ 678181 h 681994"/>
              <a:gd name="connsiteX0" fmla="*/ 0 w 2933700"/>
              <a:gd name="connsiteY0" fmla="*/ 674524 h 682148"/>
              <a:gd name="connsiteX1" fmla="*/ 849630 w 2933700"/>
              <a:gd name="connsiteY1" fmla="*/ 682144 h 682148"/>
              <a:gd name="connsiteX2" fmla="*/ 1451610 w 2933700"/>
              <a:gd name="connsiteY2" fmla="*/ 154 h 682148"/>
              <a:gd name="connsiteX3" fmla="*/ 2106930 w 2933700"/>
              <a:gd name="connsiteY3" fmla="*/ 678334 h 682148"/>
              <a:gd name="connsiteX4" fmla="*/ 2933700 w 2933700"/>
              <a:gd name="connsiteY4" fmla="*/ 678334 h 68214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33700" h="682148">
                <a:moveTo>
                  <a:pt x="0" y="674524"/>
                </a:moveTo>
                <a:lnTo>
                  <a:pt x="849630" y="682144"/>
                </a:lnTo>
                <a:cubicBezTo>
                  <a:pt x="1122045" y="684049"/>
                  <a:pt x="1024890" y="12219"/>
                  <a:pt x="1451610" y="154"/>
                </a:cubicBezTo>
                <a:cubicBezTo>
                  <a:pt x="1878330" y="-11911"/>
                  <a:pt x="1825625" y="687224"/>
                  <a:pt x="2106930" y="678334"/>
                </a:cubicBezTo>
                <a:cubicBezTo>
                  <a:pt x="2388235" y="669444"/>
                  <a:pt x="2603817" y="681509"/>
                  <a:pt x="2933700" y="678334"/>
                </a:cubicBezTo>
              </a:path>
            </a:pathLst>
          </a:cu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Figura a mano libera 71"/>
          <p:cNvSpPr/>
          <p:nvPr/>
        </p:nvSpPr>
        <p:spPr>
          <a:xfrm>
            <a:off x="6900704" y="2214025"/>
            <a:ext cx="651510" cy="83361"/>
          </a:xfrm>
          <a:custGeom>
            <a:avLst/>
            <a:gdLst>
              <a:gd name="connsiteX0" fmla="*/ 0 w 651510"/>
              <a:gd name="connsiteY0" fmla="*/ 3810 h 3810"/>
              <a:gd name="connsiteX1" fmla="*/ 651510 w 651510"/>
              <a:gd name="connsiteY1" fmla="*/ 0 h 3810"/>
              <a:gd name="connsiteX0" fmla="*/ 0 w 10000"/>
              <a:gd name="connsiteY0" fmla="*/ 10000 h 136693"/>
              <a:gd name="connsiteX1" fmla="*/ 10000 w 10000"/>
              <a:gd name="connsiteY1" fmla="*/ 0 h 136693"/>
              <a:gd name="connsiteX0" fmla="*/ 0 w 10000"/>
              <a:gd name="connsiteY0" fmla="*/ 10000 h 218795"/>
              <a:gd name="connsiteX1" fmla="*/ 10000 w 10000"/>
              <a:gd name="connsiteY1" fmla="*/ 0 h 218795"/>
            </a:gdLst>
            <a:ahLst/>
            <a:cxnLst>
              <a:cxn ang="0">
                <a:pos x="connsiteX0" y="connsiteY0"/>
              </a:cxn>
              <a:cxn ang="0">
                <a:pos x="connsiteX1" y="connsiteY1"/>
              </a:cxn>
            </a:cxnLst>
            <a:rect l="l" t="t" r="r" b="b"/>
            <a:pathLst>
              <a:path w="10000" h="218795">
                <a:moveTo>
                  <a:pt x="0" y="10000"/>
                </a:moveTo>
                <a:cubicBezTo>
                  <a:pt x="3041" y="276667"/>
                  <a:pt x="6667" y="303333"/>
                  <a:pt x="10000"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igura a mano libera 72"/>
          <p:cNvSpPr/>
          <p:nvPr/>
        </p:nvSpPr>
        <p:spPr>
          <a:xfrm>
            <a:off x="6705462" y="2571363"/>
            <a:ext cx="1070044" cy="226347"/>
          </a:xfrm>
          <a:custGeom>
            <a:avLst/>
            <a:gdLst>
              <a:gd name="connsiteX0" fmla="*/ 0 w 651510"/>
              <a:gd name="connsiteY0" fmla="*/ 3810 h 3810"/>
              <a:gd name="connsiteX1" fmla="*/ 651510 w 651510"/>
              <a:gd name="connsiteY1" fmla="*/ 0 h 3810"/>
              <a:gd name="connsiteX0" fmla="*/ 0 w 10000"/>
              <a:gd name="connsiteY0" fmla="*/ 10000 h 136693"/>
              <a:gd name="connsiteX1" fmla="*/ 10000 w 10000"/>
              <a:gd name="connsiteY1" fmla="*/ 0 h 136693"/>
              <a:gd name="connsiteX0" fmla="*/ 0 w 10000"/>
              <a:gd name="connsiteY0" fmla="*/ 10000 h 218795"/>
              <a:gd name="connsiteX1" fmla="*/ 10000 w 10000"/>
              <a:gd name="connsiteY1" fmla="*/ 0 h 218795"/>
            </a:gdLst>
            <a:ahLst/>
            <a:cxnLst>
              <a:cxn ang="0">
                <a:pos x="connsiteX0" y="connsiteY0"/>
              </a:cxn>
              <a:cxn ang="0">
                <a:pos x="connsiteX1" y="connsiteY1"/>
              </a:cxn>
            </a:cxnLst>
            <a:rect l="l" t="t" r="r" b="b"/>
            <a:pathLst>
              <a:path w="10000" h="218795">
                <a:moveTo>
                  <a:pt x="0" y="10000"/>
                </a:moveTo>
                <a:cubicBezTo>
                  <a:pt x="3041" y="276667"/>
                  <a:pt x="6667" y="303333"/>
                  <a:pt x="10000" y="0"/>
                </a:cubicBezTo>
              </a:path>
            </a:pathLst>
          </a:cu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5" name="Connettore 2 114"/>
          <p:cNvCxnSpPr/>
          <p:nvPr/>
        </p:nvCxnSpPr>
        <p:spPr>
          <a:xfrm>
            <a:off x="6919716" y="1746429"/>
            <a:ext cx="293946" cy="5013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8" name="Connettore 2 117"/>
          <p:cNvCxnSpPr/>
          <p:nvPr/>
        </p:nvCxnSpPr>
        <p:spPr>
          <a:xfrm flipV="1">
            <a:off x="6164389" y="1762400"/>
            <a:ext cx="0" cy="1112454"/>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19" name="CasellaDiTesto 118"/>
          <p:cNvSpPr txBox="1"/>
          <p:nvPr/>
        </p:nvSpPr>
        <p:spPr>
          <a:xfrm>
            <a:off x="6664469" y="1359380"/>
            <a:ext cx="1438340" cy="369332"/>
          </a:xfrm>
          <a:prstGeom prst="rect">
            <a:avLst/>
          </a:prstGeom>
          <a:noFill/>
        </p:spPr>
        <p:txBody>
          <a:bodyPr wrap="square" rtlCol="0">
            <a:spAutoFit/>
          </a:bodyPr>
          <a:lstStyle/>
          <a:p>
            <a:r>
              <a:rPr lang="en-US" i="1" dirty="0"/>
              <a:t>E</a:t>
            </a:r>
            <a:r>
              <a:rPr lang="en-US" dirty="0"/>
              <a:t> field lines</a:t>
            </a:r>
            <a:endParaRPr lang="en-US" sz="2400" dirty="0"/>
          </a:p>
        </p:txBody>
      </p:sp>
      <p:graphicFrame>
        <p:nvGraphicFramePr>
          <p:cNvPr id="39" name="Oggetto 38"/>
          <p:cNvGraphicFramePr>
            <a:graphicFrameLocks noChangeAspect="1"/>
          </p:cNvGraphicFramePr>
          <p:nvPr>
            <p:extLst>
              <p:ext uri="{D42A27DB-BD31-4B8C-83A1-F6EECF244321}">
                <p14:modId xmlns:p14="http://schemas.microsoft.com/office/powerpoint/2010/main" val="2392304711"/>
              </p:ext>
            </p:extLst>
          </p:nvPr>
        </p:nvGraphicFramePr>
        <p:xfrm>
          <a:off x="1209054" y="2379885"/>
          <a:ext cx="2703513" cy="674688"/>
        </p:xfrm>
        <a:graphic>
          <a:graphicData uri="http://schemas.openxmlformats.org/presentationml/2006/ole">
            <mc:AlternateContent xmlns:mc="http://schemas.openxmlformats.org/markup-compatibility/2006">
              <mc:Choice xmlns:v="urn:schemas-microsoft-com:vml" Requires="v">
                <p:oleObj name="Equazione" r:id="rId13" imgW="1892160" imgH="469800" progId="Equation.3">
                  <p:embed/>
                </p:oleObj>
              </mc:Choice>
              <mc:Fallback>
                <p:oleObj name="Equazione" r:id="rId13" imgW="1892160" imgH="469800" progId="Equation.3">
                  <p:embed/>
                  <p:pic>
                    <p:nvPicPr>
                      <p:cNvPr id="150" name="Oggetto 149"/>
                      <p:cNvPicPr>
                        <a:picLocks noChangeAspect="1" noChangeArrowheads="1"/>
                      </p:cNvPicPr>
                      <p:nvPr/>
                    </p:nvPicPr>
                    <p:blipFill>
                      <a:blip r:embed="rId14"/>
                      <a:srcRect/>
                      <a:stretch>
                        <a:fillRect/>
                      </a:stretch>
                    </p:blipFill>
                    <p:spPr bwMode="auto">
                      <a:xfrm>
                        <a:off x="1209054" y="2379885"/>
                        <a:ext cx="2703513" cy="674688"/>
                      </a:xfrm>
                      <a:prstGeom prst="rect">
                        <a:avLst/>
                      </a:prstGeom>
                      <a:noFill/>
                      <a:ln>
                        <a:noFill/>
                      </a:ln>
                    </p:spPr>
                  </p:pic>
                </p:oleObj>
              </mc:Fallback>
            </mc:AlternateContent>
          </a:graphicData>
        </a:graphic>
      </p:graphicFrame>
      <p:sp>
        <p:nvSpPr>
          <p:cNvPr id="6" name="CasellaDiTesto 5"/>
          <p:cNvSpPr txBox="1"/>
          <p:nvPr/>
        </p:nvSpPr>
        <p:spPr>
          <a:xfrm>
            <a:off x="209887" y="3267980"/>
            <a:ext cx="1361206" cy="276999"/>
          </a:xfrm>
          <a:prstGeom prst="rect">
            <a:avLst/>
          </a:prstGeom>
          <a:noFill/>
        </p:spPr>
        <p:txBody>
          <a:bodyPr wrap="none" rtlCol="0">
            <a:spAutoFit/>
          </a:bodyPr>
          <a:lstStyle/>
          <a:p>
            <a:r>
              <a:rPr lang="en-GB" sz="1200" dirty="0"/>
              <a:t>More general form</a:t>
            </a:r>
          </a:p>
        </p:txBody>
      </p:sp>
    </p:spTree>
    <p:extLst>
      <p:ext uri="{BB962C8B-B14F-4D97-AF65-F5344CB8AC3E}">
        <p14:creationId xmlns:p14="http://schemas.microsoft.com/office/powerpoint/2010/main" val="2711512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8"/>
                                        </p:tgtEl>
                                        <p:attrNameLst>
                                          <p:attrName>style.visibility</p:attrName>
                                        </p:attrNameLst>
                                      </p:cBhvr>
                                      <p:to>
                                        <p:strVal val="visible"/>
                                      </p:to>
                                    </p:set>
                                    <p:animEffect transition="in" filter="fade">
                                      <p:cBhvr>
                                        <p:cTn id="7" dur="500"/>
                                        <p:tgtEl>
                                          <p:spTgt spid="1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nodeType="withEffect">
                                  <p:stCondLst>
                                    <p:cond delay="0"/>
                                  </p:stCondLst>
                                  <p:childTnLst>
                                    <p:set>
                                      <p:cBhvr>
                                        <p:cTn id="12" dur="1" fill="hold">
                                          <p:stCondLst>
                                            <p:cond delay="0"/>
                                          </p:stCondLst>
                                        </p:cTn>
                                        <p:tgtEl>
                                          <p:spTgt spid="42"/>
                                        </p:tgtEl>
                                        <p:attrNameLst>
                                          <p:attrName>style.visibility</p:attrName>
                                        </p:attrNameLst>
                                      </p:cBhvr>
                                      <p:to>
                                        <p:strVal val="visible"/>
                                      </p:to>
                                    </p:set>
                                    <p:animEffect transition="in" filter="fade">
                                      <p:cBhvr>
                                        <p:cTn id="13" dur="500"/>
                                        <p:tgtEl>
                                          <p:spTgt spid="42"/>
                                        </p:tgtEl>
                                      </p:cBhvr>
                                    </p:animEffect>
                                  </p:childTnLst>
                                </p:cTn>
                              </p:par>
                              <p:par>
                                <p:cTn id="14" presetID="10" presetClass="entr" presetSubtype="0" fill="hold" nodeType="withEffect">
                                  <p:stCondLst>
                                    <p:cond delay="0"/>
                                  </p:stCondLst>
                                  <p:childTnLst>
                                    <p:set>
                                      <p:cBhvr>
                                        <p:cTn id="15" dur="1" fill="hold">
                                          <p:stCondLst>
                                            <p:cond delay="0"/>
                                          </p:stCondLst>
                                        </p:cTn>
                                        <p:tgtEl>
                                          <p:spTgt spid="43"/>
                                        </p:tgtEl>
                                        <p:attrNameLst>
                                          <p:attrName>style.visibility</p:attrName>
                                        </p:attrNameLst>
                                      </p:cBhvr>
                                      <p:to>
                                        <p:strVal val="visible"/>
                                      </p:to>
                                    </p:set>
                                    <p:animEffect transition="in" filter="fade">
                                      <p:cBhvr>
                                        <p:cTn id="16" dur="500"/>
                                        <p:tgtEl>
                                          <p:spTgt spid="43"/>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52"/>
                                        </p:tgtEl>
                                        <p:attrNameLst>
                                          <p:attrName>style.visibility</p:attrName>
                                        </p:attrNameLst>
                                      </p:cBhvr>
                                      <p:to>
                                        <p:strVal val="visible"/>
                                      </p:to>
                                    </p:set>
                                    <p:animEffect transition="in" filter="fade">
                                      <p:cBhvr>
                                        <p:cTn id="19" dur="500"/>
                                        <p:tgtEl>
                                          <p:spTgt spid="52"/>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par>
                                <p:cTn id="31" presetID="10" presetClass="entr" presetSubtype="0" fill="hold" nodeType="withEffect">
                                  <p:stCondLst>
                                    <p:cond delay="0"/>
                                  </p:stCondLst>
                                  <p:childTnLst>
                                    <p:set>
                                      <p:cBhvr>
                                        <p:cTn id="32" dur="1" fill="hold">
                                          <p:stCondLst>
                                            <p:cond delay="0"/>
                                          </p:stCondLst>
                                        </p:cTn>
                                        <p:tgtEl>
                                          <p:spTgt spid="39"/>
                                        </p:tgtEl>
                                        <p:attrNameLst>
                                          <p:attrName>style.visibility</p:attrName>
                                        </p:attrNameLst>
                                      </p:cBhvr>
                                      <p:to>
                                        <p:strVal val="visible"/>
                                      </p:to>
                                    </p:set>
                                    <p:animEffect transition="in" filter="fade">
                                      <p:cBhvr>
                                        <p:cTn id="33" dur="500"/>
                                        <p:tgtEl>
                                          <p:spTgt spid="39"/>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7"/>
                                        </p:tgtEl>
                                        <p:attrNameLst>
                                          <p:attrName>style.visibility</p:attrName>
                                        </p:attrNameLst>
                                      </p:cBhvr>
                                      <p:to>
                                        <p:strVal val="visible"/>
                                      </p:to>
                                    </p:set>
                                    <p:animEffect transition="in" filter="fade">
                                      <p:cBhvr>
                                        <p:cTn id="41" dur="500"/>
                                        <p:tgtEl>
                                          <p:spTgt spid="37"/>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par>
                                <p:cTn id="45" presetID="10" presetClass="entr" presetSubtype="0" fill="hold" nodeType="withEffect">
                                  <p:stCondLst>
                                    <p:cond delay="0"/>
                                  </p:stCondLst>
                                  <p:childTnLst>
                                    <p:set>
                                      <p:cBhvr>
                                        <p:cTn id="46" dur="1" fill="hold">
                                          <p:stCondLst>
                                            <p:cond delay="0"/>
                                          </p:stCondLst>
                                        </p:cTn>
                                        <p:tgtEl>
                                          <p:spTgt spid="48"/>
                                        </p:tgtEl>
                                        <p:attrNameLst>
                                          <p:attrName>style.visibility</p:attrName>
                                        </p:attrNameLst>
                                      </p:cBhvr>
                                      <p:to>
                                        <p:strVal val="visible"/>
                                      </p:to>
                                    </p:set>
                                    <p:animEffect transition="in" filter="fade">
                                      <p:cBhvr>
                                        <p:cTn id="47" dur="500"/>
                                        <p:tgtEl>
                                          <p:spTgt spid="4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animEffect transition="in" filter="fade">
                                      <p:cBhvr>
                                        <p:cTn id="50" dur="500"/>
                                        <p:tgtEl>
                                          <p:spTgt spid="31"/>
                                        </p:tgtEl>
                                      </p:cBhvr>
                                    </p:animEffect>
                                  </p:childTnLst>
                                </p:cTn>
                              </p:par>
                              <p:par>
                                <p:cTn id="51" presetID="10" presetClass="entr" presetSubtype="0" fill="hold" nodeType="with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fade">
                                      <p:cBhvr>
                                        <p:cTn id="53" dur="500"/>
                                        <p:tgtEl>
                                          <p:spTgt spid="50"/>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500"/>
                                        <p:tgtEl>
                                          <p:spTgt spid="4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fade">
                                      <p:cBhvr>
                                        <p:cTn id="59"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3" grpId="0"/>
      <p:bldP spid="36" grpId="0"/>
      <p:bldP spid="37" grpId="0"/>
      <p:bldP spid="40" grpId="0"/>
      <p:bldP spid="41" grpId="0"/>
      <p:bldP spid="31" grpId="0"/>
      <p:bldP spid="51" grpId="0"/>
      <p:bldP spid="52" grpId="0"/>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6" name="Oggetto 135"/>
          <p:cNvGraphicFramePr>
            <a:graphicFrameLocks noChangeAspect="1"/>
          </p:cNvGraphicFramePr>
          <p:nvPr>
            <p:extLst>
              <p:ext uri="{D42A27DB-BD31-4B8C-83A1-F6EECF244321}">
                <p14:modId xmlns:p14="http://schemas.microsoft.com/office/powerpoint/2010/main" val="252130623"/>
              </p:ext>
            </p:extLst>
          </p:nvPr>
        </p:nvGraphicFramePr>
        <p:xfrm>
          <a:off x="8804503" y="1934623"/>
          <a:ext cx="1439667" cy="641183"/>
        </p:xfrm>
        <a:graphic>
          <a:graphicData uri="http://schemas.openxmlformats.org/presentationml/2006/ole">
            <mc:AlternateContent xmlns:mc="http://schemas.openxmlformats.org/markup-compatibility/2006">
              <mc:Choice xmlns:v="urn:schemas-microsoft-com:vml" Requires="v">
                <p:oleObj name="Equazione" r:id="rId2" imgW="965160" imgH="431640" progId="Equation.3">
                  <p:embed/>
                </p:oleObj>
              </mc:Choice>
              <mc:Fallback>
                <p:oleObj name="Equazione" r:id="rId2" imgW="965160" imgH="431640" progId="Equation.3">
                  <p:embed/>
                  <p:pic>
                    <p:nvPicPr>
                      <p:cNvPr id="136" name="Oggetto 135"/>
                      <p:cNvPicPr>
                        <a:picLocks noChangeAspect="1" noChangeArrowheads="1"/>
                      </p:cNvPicPr>
                      <p:nvPr/>
                    </p:nvPicPr>
                    <p:blipFill>
                      <a:blip r:embed="rId3"/>
                      <a:srcRect/>
                      <a:stretch>
                        <a:fillRect/>
                      </a:stretch>
                    </p:blipFill>
                    <p:spPr bwMode="auto">
                      <a:xfrm>
                        <a:off x="8804503" y="1934623"/>
                        <a:ext cx="1439667" cy="641183"/>
                      </a:xfrm>
                      <a:prstGeom prst="rect">
                        <a:avLst/>
                      </a:prstGeom>
                      <a:noFill/>
                    </p:spPr>
                  </p:pic>
                </p:oleObj>
              </mc:Fallback>
            </mc:AlternateContent>
          </a:graphicData>
        </a:graphic>
      </p:graphicFrame>
      <p:sp>
        <p:nvSpPr>
          <p:cNvPr id="137" name="CasellaDiTesto 136"/>
          <p:cNvSpPr txBox="1"/>
          <p:nvPr/>
        </p:nvSpPr>
        <p:spPr>
          <a:xfrm>
            <a:off x="8575283" y="1542919"/>
            <a:ext cx="1818318" cy="369332"/>
          </a:xfrm>
          <a:prstGeom prst="rect">
            <a:avLst/>
          </a:prstGeom>
          <a:noFill/>
        </p:spPr>
        <p:txBody>
          <a:bodyPr wrap="none" rtlCol="0">
            <a:spAutoFit/>
          </a:bodyPr>
          <a:lstStyle/>
          <a:p>
            <a:pPr>
              <a:defRPr/>
            </a:pPr>
            <a:r>
              <a:rPr lang="en-US" b="1" i="1" dirty="0">
                <a:solidFill>
                  <a:prstClr val="black"/>
                </a:solidFill>
                <a:latin typeface="Calibri"/>
              </a:rPr>
              <a:t>QUALITY FACTOR</a:t>
            </a:r>
          </a:p>
        </p:txBody>
      </p:sp>
      <p:sp>
        <p:nvSpPr>
          <p:cNvPr id="139" name="CasellaDiTesto 138"/>
          <p:cNvSpPr txBox="1"/>
          <p:nvPr/>
        </p:nvSpPr>
        <p:spPr>
          <a:xfrm>
            <a:off x="952120" y="1471215"/>
            <a:ext cx="2074029" cy="369332"/>
          </a:xfrm>
          <a:prstGeom prst="rect">
            <a:avLst/>
          </a:prstGeom>
          <a:noFill/>
        </p:spPr>
        <p:txBody>
          <a:bodyPr wrap="none" rtlCol="0">
            <a:spAutoFit/>
          </a:bodyPr>
          <a:lstStyle/>
          <a:p>
            <a:pPr>
              <a:defRPr/>
            </a:pPr>
            <a:r>
              <a:rPr lang="en-US" b="1" i="1" dirty="0">
                <a:solidFill>
                  <a:prstClr val="black"/>
                </a:solidFill>
                <a:latin typeface="Calibri"/>
              </a:rPr>
              <a:t>SHUNT IMPEDANCE</a:t>
            </a:r>
          </a:p>
        </p:txBody>
      </p:sp>
      <p:sp>
        <p:nvSpPr>
          <p:cNvPr id="140" name="Rectangle 101"/>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sp>
        <p:nvSpPr>
          <p:cNvPr id="142" name="Rectangle 103"/>
          <p:cNvSpPr>
            <a:spLocks noChangeArrowheads="1"/>
          </p:cNvSpPr>
          <p:nvPr/>
        </p:nvSpPr>
        <p:spPr bwMode="auto">
          <a:xfrm>
            <a:off x="90948" y="1883247"/>
            <a:ext cx="4008337"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lgn="just">
              <a:defRPr/>
            </a:pPr>
            <a:r>
              <a:rPr lang="en-US" sz="1400" dirty="0">
                <a:solidFill>
                  <a:prstClr val="black"/>
                </a:solidFill>
                <a:latin typeface="Calibri"/>
              </a:rPr>
              <a:t>The shunt impedance is the parameter that qualifies the </a:t>
            </a:r>
            <a:r>
              <a:rPr lang="en-US" sz="1400" b="1" dirty="0">
                <a:solidFill>
                  <a:prstClr val="black"/>
                </a:solidFill>
                <a:latin typeface="Calibri"/>
              </a:rPr>
              <a:t>efficiency of an accelerating mode</a:t>
            </a:r>
            <a:r>
              <a:rPr lang="en-US" sz="1400" dirty="0">
                <a:solidFill>
                  <a:prstClr val="black"/>
                </a:solidFill>
                <a:latin typeface="Calibri"/>
              </a:rPr>
              <a:t>. The highest is its value, the larger is the obtainable accelerating voltage for a given power. Traditionally, it is the quantity to optimize in order to </a:t>
            </a:r>
            <a:r>
              <a:rPr lang="en-US" sz="1400" b="1" dirty="0">
                <a:solidFill>
                  <a:prstClr val="black"/>
                </a:solidFill>
                <a:latin typeface="Calibri"/>
              </a:rPr>
              <a:t>maximize the accelerating field for a given dissipated power</a:t>
            </a:r>
            <a:r>
              <a:rPr lang="en-US" sz="1400" dirty="0">
                <a:solidFill>
                  <a:prstClr val="black"/>
                </a:solidFill>
                <a:latin typeface="Calibri"/>
              </a:rPr>
              <a:t>:</a:t>
            </a:r>
          </a:p>
        </p:txBody>
      </p:sp>
      <p:sp>
        <p:nvSpPr>
          <p:cNvPr id="146" name="CasellaDiTesto 145"/>
          <p:cNvSpPr txBox="1"/>
          <p:nvPr/>
        </p:nvSpPr>
        <p:spPr>
          <a:xfrm>
            <a:off x="503646" y="650622"/>
            <a:ext cx="3106941" cy="369332"/>
          </a:xfrm>
          <a:prstGeom prst="rect">
            <a:avLst/>
          </a:prstGeom>
          <a:noFill/>
        </p:spPr>
        <p:txBody>
          <a:bodyPr wrap="none" rtlCol="0">
            <a:spAutoFit/>
          </a:bodyPr>
          <a:lstStyle/>
          <a:p>
            <a:pPr>
              <a:defRPr/>
            </a:pPr>
            <a:r>
              <a:rPr lang="en-US" b="1" i="1" dirty="0">
                <a:solidFill>
                  <a:prstClr val="black"/>
                </a:solidFill>
                <a:latin typeface="Calibri"/>
              </a:rPr>
              <a:t>ACCELERATING VOLTAGE (</a:t>
            </a:r>
            <a:r>
              <a:rPr lang="en-US" b="1" i="1" dirty="0" err="1">
                <a:solidFill>
                  <a:prstClr val="black"/>
                </a:solidFill>
                <a:latin typeface="Calibri"/>
              </a:rPr>
              <a:t>V</a:t>
            </a:r>
            <a:r>
              <a:rPr lang="en-US" b="1" i="1" baseline="-25000" dirty="0" err="1">
                <a:solidFill>
                  <a:prstClr val="black"/>
                </a:solidFill>
                <a:latin typeface="Calibri"/>
              </a:rPr>
              <a:t>acc</a:t>
            </a:r>
            <a:r>
              <a:rPr lang="en-US" b="1" i="1" dirty="0">
                <a:solidFill>
                  <a:prstClr val="black"/>
                </a:solidFill>
                <a:latin typeface="Calibri"/>
              </a:rPr>
              <a:t>)</a:t>
            </a:r>
          </a:p>
        </p:txBody>
      </p:sp>
      <p:sp>
        <p:nvSpPr>
          <p:cNvPr id="147" name="CasellaDiTesto 146"/>
          <p:cNvSpPr txBox="1"/>
          <p:nvPr/>
        </p:nvSpPr>
        <p:spPr>
          <a:xfrm>
            <a:off x="4565729" y="646331"/>
            <a:ext cx="2613985" cy="369332"/>
          </a:xfrm>
          <a:prstGeom prst="rect">
            <a:avLst/>
          </a:prstGeom>
          <a:noFill/>
        </p:spPr>
        <p:txBody>
          <a:bodyPr wrap="none" rtlCol="0">
            <a:spAutoFit/>
          </a:bodyPr>
          <a:lstStyle/>
          <a:p>
            <a:pPr>
              <a:defRPr/>
            </a:pPr>
            <a:r>
              <a:rPr lang="en-US" b="1" i="1" dirty="0">
                <a:solidFill>
                  <a:prstClr val="black"/>
                </a:solidFill>
                <a:latin typeface="Calibri"/>
              </a:rPr>
              <a:t>DISSIPATED POWER (</a:t>
            </a:r>
            <a:r>
              <a:rPr lang="en-US" b="1" i="1" dirty="0" err="1">
                <a:solidFill>
                  <a:prstClr val="black"/>
                </a:solidFill>
                <a:latin typeface="Calibri"/>
              </a:rPr>
              <a:t>P</a:t>
            </a:r>
            <a:r>
              <a:rPr lang="en-US" b="1" i="1" baseline="-25000" dirty="0" err="1">
                <a:solidFill>
                  <a:prstClr val="black"/>
                </a:solidFill>
                <a:latin typeface="Calibri"/>
              </a:rPr>
              <a:t>diss</a:t>
            </a:r>
            <a:r>
              <a:rPr lang="en-US" b="1" i="1" dirty="0">
                <a:solidFill>
                  <a:prstClr val="black"/>
                </a:solidFill>
                <a:latin typeface="Calibri"/>
              </a:rPr>
              <a:t>)</a:t>
            </a:r>
          </a:p>
        </p:txBody>
      </p:sp>
      <p:sp>
        <p:nvSpPr>
          <p:cNvPr id="148" name="CasellaDiTesto 147"/>
          <p:cNvSpPr txBox="1"/>
          <p:nvPr/>
        </p:nvSpPr>
        <p:spPr>
          <a:xfrm>
            <a:off x="9441849" y="676336"/>
            <a:ext cx="2171557" cy="369332"/>
          </a:xfrm>
          <a:prstGeom prst="rect">
            <a:avLst/>
          </a:prstGeom>
          <a:noFill/>
        </p:spPr>
        <p:txBody>
          <a:bodyPr wrap="none" rtlCol="0">
            <a:spAutoFit/>
          </a:bodyPr>
          <a:lstStyle/>
          <a:p>
            <a:pPr>
              <a:defRPr/>
            </a:pPr>
            <a:r>
              <a:rPr lang="en-US" b="1" i="1" dirty="0">
                <a:solidFill>
                  <a:prstClr val="black"/>
                </a:solidFill>
                <a:latin typeface="Calibri"/>
              </a:rPr>
              <a:t>STORED ENERGY (W)</a:t>
            </a:r>
          </a:p>
        </p:txBody>
      </p:sp>
      <p:sp>
        <p:nvSpPr>
          <p:cNvPr id="149" name="Rettangolo 148"/>
          <p:cNvSpPr/>
          <p:nvPr/>
        </p:nvSpPr>
        <p:spPr>
          <a:xfrm>
            <a:off x="10271864" y="1987450"/>
            <a:ext cx="1580789" cy="535531"/>
          </a:xfrm>
          <a:prstGeom prst="rect">
            <a:avLst/>
          </a:prstGeom>
        </p:spPr>
        <p:txBody>
          <a:bodyPr wrap="square">
            <a:spAutoFit/>
          </a:bodyPr>
          <a:lstStyle/>
          <a:p>
            <a:pPr marL="0" lvl="1" algn="just">
              <a:lnSpc>
                <a:spcPct val="120000"/>
              </a:lnSpc>
              <a:defRPr/>
            </a:pPr>
            <a:r>
              <a:rPr lang="en-GB" sz="1200" dirty="0">
                <a:solidFill>
                  <a:prstClr val="black"/>
                </a:solidFill>
                <a:latin typeface="Calibri"/>
              </a:rPr>
              <a:t>NC cavity Q</a:t>
            </a:r>
            <a:r>
              <a:rPr lang="en-GB" sz="1200" dirty="0">
                <a:solidFill>
                  <a:prstClr val="black"/>
                </a:solidFill>
                <a:latin typeface="Calibri"/>
                <a:sym typeface="Symbol"/>
              </a:rPr>
              <a:t>10</a:t>
            </a:r>
            <a:r>
              <a:rPr lang="en-GB" sz="1200" baseline="30000" dirty="0">
                <a:solidFill>
                  <a:prstClr val="black"/>
                </a:solidFill>
                <a:latin typeface="Calibri"/>
                <a:sym typeface="Symbol"/>
              </a:rPr>
              <a:t>4</a:t>
            </a:r>
            <a:endParaRPr lang="en-GB" sz="1200" baseline="30000" dirty="0">
              <a:solidFill>
                <a:prstClr val="black"/>
              </a:solidFill>
              <a:latin typeface="Calibri"/>
            </a:endParaRPr>
          </a:p>
          <a:p>
            <a:pPr marL="0" lvl="1" algn="just">
              <a:lnSpc>
                <a:spcPct val="120000"/>
              </a:lnSpc>
              <a:defRPr/>
            </a:pPr>
            <a:r>
              <a:rPr lang="en-GB" sz="1200" dirty="0">
                <a:solidFill>
                  <a:prstClr val="black"/>
                </a:solidFill>
                <a:latin typeface="Calibri"/>
              </a:rPr>
              <a:t>SC cavity Q</a:t>
            </a:r>
            <a:r>
              <a:rPr lang="en-GB" sz="1200" dirty="0">
                <a:solidFill>
                  <a:prstClr val="black"/>
                </a:solidFill>
                <a:latin typeface="Calibri"/>
                <a:sym typeface="Symbol"/>
              </a:rPr>
              <a:t>10</a:t>
            </a:r>
            <a:r>
              <a:rPr lang="en-GB" sz="1200" baseline="30000" dirty="0">
                <a:solidFill>
                  <a:prstClr val="black"/>
                </a:solidFill>
                <a:latin typeface="Calibri"/>
                <a:sym typeface="Symbol"/>
              </a:rPr>
              <a:t>10</a:t>
            </a:r>
            <a:endParaRPr lang="en-GB" sz="1200" baseline="30000" dirty="0">
              <a:solidFill>
                <a:prstClr val="black"/>
              </a:solidFill>
              <a:latin typeface="Calibri"/>
            </a:endParaRPr>
          </a:p>
        </p:txBody>
      </p:sp>
      <p:sp>
        <p:nvSpPr>
          <p:cNvPr id="157" name="CasellaDiTesto 156"/>
          <p:cNvSpPr txBox="1"/>
          <p:nvPr/>
        </p:nvSpPr>
        <p:spPr>
          <a:xfrm>
            <a:off x="7152297" y="4140246"/>
            <a:ext cx="4741040" cy="738664"/>
          </a:xfrm>
          <a:prstGeom prst="rect">
            <a:avLst/>
          </a:prstGeom>
          <a:noFill/>
        </p:spPr>
        <p:txBody>
          <a:bodyPr wrap="square" rtlCol="0">
            <a:spAutoFit/>
          </a:bodyPr>
          <a:lstStyle/>
          <a:p>
            <a:pPr algn="just">
              <a:defRPr/>
            </a:pPr>
            <a:r>
              <a:rPr lang="en-US" sz="1400" dirty="0">
                <a:solidFill>
                  <a:prstClr val="black"/>
                </a:solidFill>
                <a:latin typeface="Calibri"/>
              </a:rPr>
              <a:t>The R/Q is a </a:t>
            </a:r>
            <a:r>
              <a:rPr lang="en-US" sz="1400" b="1" dirty="0">
                <a:solidFill>
                  <a:prstClr val="black"/>
                </a:solidFill>
                <a:latin typeface="Calibri"/>
              </a:rPr>
              <a:t>pure geometric qualification factor</a:t>
            </a:r>
            <a:r>
              <a:rPr lang="en-US" sz="1400" dirty="0">
                <a:solidFill>
                  <a:prstClr val="black"/>
                </a:solidFill>
                <a:latin typeface="Calibri"/>
              </a:rPr>
              <a:t>. It does not depend on the cavity wall conductivity. R/Q of a single cell is of the order of 100.</a:t>
            </a:r>
            <a:endParaRPr lang="en-US" dirty="0">
              <a:solidFill>
                <a:prstClr val="black"/>
              </a:solidFill>
              <a:latin typeface="Calibri"/>
            </a:endParaRPr>
          </a:p>
        </p:txBody>
      </p:sp>
      <p:graphicFrame>
        <p:nvGraphicFramePr>
          <p:cNvPr id="158" name="Oggetto 157"/>
          <p:cNvGraphicFramePr>
            <a:graphicFrameLocks noChangeAspect="1"/>
          </p:cNvGraphicFramePr>
          <p:nvPr>
            <p:extLst>
              <p:ext uri="{D42A27DB-BD31-4B8C-83A1-F6EECF244321}">
                <p14:modId xmlns:p14="http://schemas.microsoft.com/office/powerpoint/2010/main" val="3543405608"/>
              </p:ext>
            </p:extLst>
          </p:nvPr>
        </p:nvGraphicFramePr>
        <p:xfrm>
          <a:off x="9186086" y="3234306"/>
          <a:ext cx="968375" cy="747712"/>
        </p:xfrm>
        <a:graphic>
          <a:graphicData uri="http://schemas.openxmlformats.org/presentationml/2006/ole">
            <mc:AlternateContent xmlns:mc="http://schemas.openxmlformats.org/markup-compatibility/2006">
              <mc:Choice xmlns:v="urn:schemas-microsoft-com:vml" Requires="v">
                <p:oleObj name="Equazione" r:id="rId4" imgW="736560" imgH="457200" progId="Equation.3">
                  <p:embed/>
                </p:oleObj>
              </mc:Choice>
              <mc:Fallback>
                <p:oleObj name="Equazione" r:id="rId4" imgW="736560" imgH="457200" progId="Equation.3">
                  <p:embed/>
                  <p:pic>
                    <p:nvPicPr>
                      <p:cNvPr id="158" name="Oggetto 157"/>
                      <p:cNvPicPr>
                        <a:picLocks noChangeAspect="1" noChangeArrowheads="1"/>
                      </p:cNvPicPr>
                      <p:nvPr/>
                    </p:nvPicPr>
                    <p:blipFill>
                      <a:blip r:embed="rId5"/>
                      <a:srcRect/>
                      <a:stretch>
                        <a:fillRect/>
                      </a:stretch>
                    </p:blipFill>
                    <p:spPr bwMode="auto">
                      <a:xfrm>
                        <a:off x="9186086" y="3234306"/>
                        <a:ext cx="968375" cy="747712"/>
                      </a:xfrm>
                      <a:prstGeom prst="rect">
                        <a:avLst/>
                      </a:prstGeom>
                      <a:noFill/>
                      <a:ln>
                        <a:noFill/>
                      </a:ln>
                    </p:spPr>
                  </p:pic>
                </p:oleObj>
              </mc:Fallback>
            </mc:AlternateContent>
          </a:graphicData>
        </a:graphic>
      </p:graphicFrame>
      <p:sp>
        <p:nvSpPr>
          <p:cNvPr id="159" name="Rettangolo 158"/>
          <p:cNvSpPr/>
          <p:nvPr/>
        </p:nvSpPr>
        <p:spPr>
          <a:xfrm>
            <a:off x="845160" y="4446285"/>
            <a:ext cx="1794463" cy="313932"/>
          </a:xfrm>
          <a:prstGeom prst="rect">
            <a:avLst/>
          </a:prstGeom>
        </p:spPr>
        <p:txBody>
          <a:bodyPr wrap="square">
            <a:spAutoFit/>
          </a:bodyPr>
          <a:lstStyle/>
          <a:p>
            <a:pPr marL="0" lvl="1" algn="just">
              <a:lnSpc>
                <a:spcPct val="120000"/>
              </a:lnSpc>
              <a:defRPr/>
            </a:pPr>
            <a:r>
              <a:rPr lang="en-GB" sz="1200" dirty="0">
                <a:solidFill>
                  <a:prstClr val="black"/>
                </a:solidFill>
                <a:latin typeface="Calibri"/>
              </a:rPr>
              <a:t>NC cavity R</a:t>
            </a:r>
            <a:r>
              <a:rPr lang="en-GB" sz="1200" dirty="0">
                <a:solidFill>
                  <a:prstClr val="black"/>
                </a:solidFill>
                <a:latin typeface="Calibri"/>
                <a:sym typeface="Symbol"/>
              </a:rPr>
              <a:t>1M</a:t>
            </a:r>
          </a:p>
        </p:txBody>
      </p:sp>
      <p:sp>
        <p:nvSpPr>
          <p:cNvPr id="19" name="CasellaDiTesto 18"/>
          <p:cNvSpPr txBox="1"/>
          <p:nvPr/>
        </p:nvSpPr>
        <p:spPr>
          <a:xfrm>
            <a:off x="2419096" y="0"/>
            <a:ext cx="7353808" cy="646331"/>
          </a:xfrm>
          <a:prstGeom prst="rect">
            <a:avLst/>
          </a:prstGeom>
          <a:noFill/>
        </p:spPr>
        <p:txBody>
          <a:bodyPr wrap="none" rtlCol="0">
            <a:spAutoFit/>
          </a:bodyPr>
          <a:lstStyle/>
          <a:p>
            <a:pPr>
              <a:defRPr/>
            </a:pPr>
            <a:r>
              <a:rPr lang="en-US" sz="3600" b="1" dirty="0">
                <a:solidFill>
                  <a:prstClr val="black"/>
                </a:solidFill>
                <a:latin typeface="Calibri"/>
              </a:rPr>
              <a:t>SW CAVITIES PARAMETERS: R, Q, R/Q</a:t>
            </a:r>
          </a:p>
        </p:txBody>
      </p:sp>
      <p:cxnSp>
        <p:nvCxnSpPr>
          <p:cNvPr id="4" name="Connettore 2 3"/>
          <p:cNvCxnSpPr>
            <a:stCxn id="146" idx="2"/>
            <a:endCxn id="139" idx="0"/>
          </p:cNvCxnSpPr>
          <p:nvPr/>
        </p:nvCxnSpPr>
        <p:spPr>
          <a:xfrm flipH="1">
            <a:off x="1989135" y="1019954"/>
            <a:ext cx="67982" cy="45126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 name="Connettore 2 5"/>
          <p:cNvCxnSpPr>
            <a:stCxn id="147" idx="2"/>
            <a:endCxn id="139" idx="0"/>
          </p:cNvCxnSpPr>
          <p:nvPr/>
        </p:nvCxnSpPr>
        <p:spPr>
          <a:xfrm flipH="1">
            <a:off x="1989135" y="1015663"/>
            <a:ext cx="3883587" cy="45555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a:stCxn id="147" idx="2"/>
            <a:endCxn id="137" idx="0"/>
          </p:cNvCxnSpPr>
          <p:nvPr/>
        </p:nvCxnSpPr>
        <p:spPr>
          <a:xfrm>
            <a:off x="5872722" y="1015663"/>
            <a:ext cx="3611720" cy="527256"/>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4" name="Connettore 2 23"/>
          <p:cNvCxnSpPr>
            <a:stCxn id="148" idx="2"/>
            <a:endCxn id="137" idx="0"/>
          </p:cNvCxnSpPr>
          <p:nvPr/>
        </p:nvCxnSpPr>
        <p:spPr>
          <a:xfrm flipH="1">
            <a:off x="9484442" y="1045668"/>
            <a:ext cx="1043186" cy="49725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4" name="Connettore 2 33"/>
          <p:cNvCxnSpPr>
            <a:stCxn id="136" idx="2"/>
          </p:cNvCxnSpPr>
          <p:nvPr/>
        </p:nvCxnSpPr>
        <p:spPr>
          <a:xfrm>
            <a:off x="9524336" y="2575805"/>
            <a:ext cx="115331" cy="62329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6" name="Connettore 2 35"/>
          <p:cNvCxnSpPr>
            <a:stCxn id="139" idx="3"/>
          </p:cNvCxnSpPr>
          <p:nvPr/>
        </p:nvCxnSpPr>
        <p:spPr>
          <a:xfrm>
            <a:off x="3026149" y="1655881"/>
            <a:ext cx="6093851" cy="1709911"/>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pic>
        <p:nvPicPr>
          <p:cNvPr id="32" name="Immagine 31"/>
          <p:cNvPicPr>
            <a:picLocks noChangeAspect="1"/>
          </p:cNvPicPr>
          <p:nvPr/>
        </p:nvPicPr>
        <p:blipFill rotWithShape="1">
          <a:blip r:embed="rId6">
            <a:extLst>
              <a:ext uri="{28A0092B-C50C-407E-A947-70E740481C1C}">
                <a14:useLocalDpi xmlns:a14="http://schemas.microsoft.com/office/drawing/2010/main" val="0"/>
              </a:ext>
            </a:extLst>
          </a:blip>
          <a:srcRect b="19560"/>
          <a:stretch/>
        </p:blipFill>
        <p:spPr>
          <a:xfrm>
            <a:off x="3163828" y="4816071"/>
            <a:ext cx="3083864" cy="1914250"/>
          </a:xfrm>
          <a:prstGeom prst="rect">
            <a:avLst/>
          </a:prstGeom>
        </p:spPr>
      </p:pic>
      <p:pic>
        <p:nvPicPr>
          <p:cNvPr id="33" name="Immagine 3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30685" y="4816072"/>
            <a:ext cx="2223412" cy="1897761"/>
          </a:xfrm>
          <a:prstGeom prst="rect">
            <a:avLst/>
          </a:prstGeom>
        </p:spPr>
      </p:pic>
      <p:sp>
        <p:nvSpPr>
          <p:cNvPr id="25" name="Rettangolo 24"/>
          <p:cNvSpPr/>
          <p:nvPr/>
        </p:nvSpPr>
        <p:spPr>
          <a:xfrm>
            <a:off x="3887044" y="4452745"/>
            <a:ext cx="1453181" cy="313932"/>
          </a:xfrm>
          <a:prstGeom prst="rect">
            <a:avLst/>
          </a:prstGeom>
        </p:spPr>
        <p:txBody>
          <a:bodyPr wrap="square">
            <a:spAutoFit/>
          </a:bodyPr>
          <a:lstStyle/>
          <a:p>
            <a:pPr marL="0" lvl="1" algn="just">
              <a:lnSpc>
                <a:spcPct val="120000"/>
              </a:lnSpc>
              <a:defRPr/>
            </a:pPr>
            <a:r>
              <a:rPr lang="en-GB" sz="1200" dirty="0">
                <a:solidFill>
                  <a:prstClr val="black"/>
                </a:solidFill>
                <a:latin typeface="Calibri"/>
              </a:rPr>
              <a:t>SC cavity R</a:t>
            </a:r>
            <a:r>
              <a:rPr lang="en-GB" sz="1200" dirty="0">
                <a:solidFill>
                  <a:prstClr val="black"/>
                </a:solidFill>
                <a:latin typeface="Calibri"/>
                <a:sym typeface="Symbol"/>
              </a:rPr>
              <a:t>1T</a:t>
            </a:r>
          </a:p>
        </p:txBody>
      </p:sp>
      <p:graphicFrame>
        <p:nvGraphicFramePr>
          <p:cNvPr id="26" name="Oggetto 25"/>
          <p:cNvGraphicFramePr>
            <a:graphicFrameLocks noChangeAspect="1"/>
          </p:cNvGraphicFramePr>
          <p:nvPr>
            <p:extLst>
              <p:ext uri="{D42A27DB-BD31-4B8C-83A1-F6EECF244321}">
                <p14:modId xmlns:p14="http://schemas.microsoft.com/office/powerpoint/2010/main" val="726858888"/>
              </p:ext>
            </p:extLst>
          </p:nvPr>
        </p:nvGraphicFramePr>
        <p:xfrm>
          <a:off x="1558345" y="3555485"/>
          <a:ext cx="1390650" cy="711200"/>
        </p:xfrm>
        <a:graphic>
          <a:graphicData uri="http://schemas.openxmlformats.org/presentationml/2006/ole">
            <mc:AlternateContent xmlns:mc="http://schemas.openxmlformats.org/markup-compatibility/2006">
              <mc:Choice xmlns:v="urn:schemas-microsoft-com:vml" Requires="v">
                <p:oleObj name="Equazione" r:id="rId8" imgW="901440" imgH="457200" progId="Equation.3">
                  <p:embed/>
                </p:oleObj>
              </mc:Choice>
              <mc:Fallback>
                <p:oleObj name="Equazione" r:id="rId8" imgW="901440" imgH="457200" progId="Equation.3">
                  <p:embed/>
                  <p:pic>
                    <p:nvPicPr>
                      <p:cNvPr id="141" name="Oggetto 140"/>
                      <p:cNvPicPr>
                        <a:picLocks noChangeAspect="1" noChangeArrowheads="1"/>
                      </p:cNvPicPr>
                      <p:nvPr/>
                    </p:nvPicPr>
                    <p:blipFill>
                      <a:blip r:embed="rId9"/>
                      <a:srcRect/>
                      <a:stretch>
                        <a:fillRect/>
                      </a:stretch>
                    </p:blipFill>
                    <p:spPr bwMode="auto">
                      <a:xfrm>
                        <a:off x="1558345" y="3555485"/>
                        <a:ext cx="1390650" cy="711200"/>
                      </a:xfrm>
                      <a:prstGeom prst="rect">
                        <a:avLst/>
                      </a:prstGeom>
                      <a:solidFill>
                        <a:srgbClr val="FFC000"/>
                      </a:solidFill>
                    </p:spPr>
                  </p:pic>
                </p:oleObj>
              </mc:Fallback>
            </mc:AlternateContent>
          </a:graphicData>
        </a:graphic>
      </p:graphicFrame>
      <p:graphicFrame>
        <p:nvGraphicFramePr>
          <p:cNvPr id="27" name="Oggetto 26"/>
          <p:cNvGraphicFramePr>
            <a:graphicFrameLocks noChangeAspect="1"/>
          </p:cNvGraphicFramePr>
          <p:nvPr>
            <p:extLst>
              <p:ext uri="{D42A27DB-BD31-4B8C-83A1-F6EECF244321}">
                <p14:modId xmlns:p14="http://schemas.microsoft.com/office/powerpoint/2010/main" val="2026286428"/>
              </p:ext>
            </p:extLst>
          </p:nvPr>
        </p:nvGraphicFramePr>
        <p:xfrm>
          <a:off x="3346471" y="3617072"/>
          <a:ext cx="2210800" cy="625865"/>
        </p:xfrm>
        <a:graphic>
          <a:graphicData uri="http://schemas.openxmlformats.org/presentationml/2006/ole">
            <mc:AlternateContent xmlns:mc="http://schemas.openxmlformats.org/markup-compatibility/2006">
              <mc:Choice xmlns:v="urn:schemas-microsoft-com:vml" Requires="v">
                <p:oleObj name="Equazione" r:id="rId10" imgW="1765080" imgH="495000" progId="Equation.3">
                  <p:embed/>
                </p:oleObj>
              </mc:Choice>
              <mc:Fallback>
                <p:oleObj name="Equazione" r:id="rId10" imgW="1765080" imgH="495000" progId="Equation.3">
                  <p:embed/>
                  <p:pic>
                    <p:nvPicPr>
                      <p:cNvPr id="27" name="Oggetto 26"/>
                      <p:cNvPicPr>
                        <a:picLocks noChangeAspect="1" noChangeArrowheads="1"/>
                      </p:cNvPicPr>
                      <p:nvPr/>
                    </p:nvPicPr>
                    <p:blipFill>
                      <a:blip r:embed="rId11"/>
                      <a:srcRect/>
                      <a:stretch>
                        <a:fillRect/>
                      </a:stretch>
                    </p:blipFill>
                    <p:spPr bwMode="auto">
                      <a:xfrm>
                        <a:off x="3346471" y="3617072"/>
                        <a:ext cx="2210800" cy="625865"/>
                      </a:xfrm>
                      <a:prstGeom prst="rect">
                        <a:avLst/>
                      </a:prstGeom>
                      <a:solidFill>
                        <a:srgbClr val="FFC000"/>
                      </a:solidFill>
                    </p:spPr>
                  </p:pic>
                </p:oleObj>
              </mc:Fallback>
            </mc:AlternateContent>
          </a:graphicData>
        </a:graphic>
      </p:graphicFrame>
      <p:sp>
        <p:nvSpPr>
          <p:cNvPr id="28" name="CasellaDiTesto 27"/>
          <p:cNvSpPr txBox="1"/>
          <p:nvPr/>
        </p:nvSpPr>
        <p:spPr>
          <a:xfrm>
            <a:off x="3258846" y="3315665"/>
            <a:ext cx="3029163" cy="307777"/>
          </a:xfrm>
          <a:prstGeom prst="rect">
            <a:avLst/>
          </a:prstGeom>
          <a:noFill/>
        </p:spPr>
        <p:txBody>
          <a:bodyPr wrap="none" rtlCol="0">
            <a:spAutoFit/>
          </a:bodyPr>
          <a:lstStyle/>
          <a:p>
            <a:r>
              <a:rPr lang="en-US" sz="1400" b="1" i="1" dirty="0"/>
              <a:t>SHUNT IMPEDANCE PER UNIT LENGTH</a:t>
            </a:r>
          </a:p>
        </p:txBody>
      </p:sp>
      <p:sp>
        <p:nvSpPr>
          <p:cNvPr id="29" name="CasellaDiTesto 28"/>
          <p:cNvSpPr txBox="1"/>
          <p:nvPr/>
        </p:nvSpPr>
        <p:spPr>
          <a:xfrm>
            <a:off x="7032000" y="5188233"/>
            <a:ext cx="4897339" cy="1384995"/>
          </a:xfrm>
          <a:prstGeom prst="rect">
            <a:avLst/>
          </a:prstGeom>
          <a:noFill/>
        </p:spPr>
        <p:txBody>
          <a:bodyPr wrap="square" rtlCol="0">
            <a:spAutoFit/>
          </a:bodyPr>
          <a:lstStyle/>
          <a:p>
            <a:pPr algn="just"/>
            <a:r>
              <a:rPr lang="en-US" sz="1400" b="1" i="1" dirty="0"/>
              <a:t>Example:</a:t>
            </a:r>
          </a:p>
          <a:p>
            <a:pPr marL="0" lvl="1" algn="just"/>
            <a:r>
              <a:rPr lang="en-GB" sz="1400" dirty="0"/>
              <a:t>R</a:t>
            </a:r>
            <a:r>
              <a:rPr lang="en-GB" sz="1400" dirty="0">
                <a:sym typeface="Symbol"/>
              </a:rPr>
              <a:t>1M</a:t>
            </a:r>
          </a:p>
          <a:p>
            <a:pPr algn="just"/>
            <a:r>
              <a:rPr lang="en-US" sz="1400" dirty="0" err="1"/>
              <a:t>P</a:t>
            </a:r>
            <a:r>
              <a:rPr lang="en-US" sz="1400" baseline="-25000" dirty="0" err="1"/>
              <a:t>diss</a:t>
            </a:r>
            <a:r>
              <a:rPr lang="en-US" sz="1400" dirty="0"/>
              <a:t>=1 MW</a:t>
            </a:r>
          </a:p>
          <a:p>
            <a:pPr algn="just"/>
            <a:r>
              <a:rPr lang="en-US" sz="1400" dirty="0" err="1"/>
              <a:t>V</a:t>
            </a:r>
            <a:r>
              <a:rPr lang="en-US" sz="1400" baseline="-25000" dirty="0" err="1"/>
              <a:t>acc</a:t>
            </a:r>
            <a:r>
              <a:rPr lang="en-US" sz="1400" dirty="0"/>
              <a:t>=1MV</a:t>
            </a:r>
          </a:p>
          <a:p>
            <a:pPr algn="just"/>
            <a:r>
              <a:rPr lang="en-US" sz="1400" dirty="0"/>
              <a:t>For a cavity working at 1 GHz with a structure length  of 10 cm we have an average accelerating field of 10 MV/m</a:t>
            </a:r>
          </a:p>
        </p:txBody>
      </p:sp>
    </p:spTree>
    <p:extLst>
      <p:ext uri="{BB962C8B-B14F-4D97-AF65-F5344CB8AC3E}">
        <p14:creationId xmlns:p14="http://schemas.microsoft.com/office/powerpoint/2010/main" val="1797730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9"/>
                                        </p:tgtEl>
                                        <p:attrNameLst>
                                          <p:attrName>style.visibility</p:attrName>
                                        </p:attrNameLst>
                                      </p:cBhvr>
                                      <p:to>
                                        <p:strVal val="visible"/>
                                      </p:to>
                                    </p:set>
                                    <p:animEffect transition="in" filter="fade">
                                      <p:cBhvr>
                                        <p:cTn id="13" dur="500"/>
                                        <p:tgtEl>
                                          <p:spTgt spid="13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42"/>
                                        </p:tgtEl>
                                        <p:attrNameLst>
                                          <p:attrName>style.visibility</p:attrName>
                                        </p:attrNameLst>
                                      </p:cBhvr>
                                      <p:to>
                                        <p:strVal val="visible"/>
                                      </p:to>
                                    </p:set>
                                    <p:animEffect transition="in" filter="fade">
                                      <p:cBhvr>
                                        <p:cTn id="16" dur="500"/>
                                        <p:tgtEl>
                                          <p:spTgt spid="142"/>
                                        </p:tgtEl>
                                      </p:cBhvr>
                                    </p:animEffect>
                                  </p:childTnLst>
                                </p:cTn>
                              </p:par>
                              <p:par>
                                <p:cTn id="17" presetID="10"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fade">
                                      <p:cBhvr>
                                        <p:cTn id="19" dur="500"/>
                                        <p:tgtEl>
                                          <p:spTgt spid="26"/>
                                        </p:tgtEl>
                                      </p:cBhvr>
                                    </p:animEffect>
                                  </p:childTnLst>
                                </p:cTn>
                              </p:par>
                              <p:par>
                                <p:cTn id="20" presetID="10" presetClass="entr" presetSubtype="0" fill="hold"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59"/>
                                        </p:tgtEl>
                                        <p:attrNameLst>
                                          <p:attrName>style.visibility</p:attrName>
                                        </p:attrNameLst>
                                      </p:cBhvr>
                                      <p:to>
                                        <p:strVal val="visible"/>
                                      </p:to>
                                    </p:set>
                                    <p:animEffect transition="in" filter="fade">
                                      <p:cBhvr>
                                        <p:cTn id="30" dur="500"/>
                                        <p:tgtEl>
                                          <p:spTgt spid="159"/>
                                        </p:tgtEl>
                                      </p:cBhvr>
                                    </p:animEffect>
                                  </p:childTnLst>
                                </p:cTn>
                              </p:par>
                              <p:par>
                                <p:cTn id="31" presetID="10"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animEffect transition="in" filter="fade">
                                      <p:cBhvr>
                                        <p:cTn id="33" dur="500"/>
                                        <p:tgtEl>
                                          <p:spTgt spid="33"/>
                                        </p:tgtEl>
                                      </p:cBhvr>
                                    </p:animEffect>
                                  </p:childTnLst>
                                </p:cTn>
                              </p:par>
                              <p:par>
                                <p:cTn id="34" presetID="10" presetClass="entr" presetSubtype="0" fill="hold"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500"/>
                                        <p:tgtEl>
                                          <p:spTgt spid="32"/>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fade">
                                      <p:cBhvr>
                                        <p:cTn id="39" dur="500"/>
                                        <p:tgtEl>
                                          <p:spTgt spid="25"/>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500"/>
                                        <p:tgtEl>
                                          <p:spTgt spid="29"/>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par>
                                <p:cTn id="48" presetID="10" presetClass="entr" presetSubtype="0" fill="hold" nodeType="withEffect">
                                  <p:stCondLst>
                                    <p:cond delay="0"/>
                                  </p:stCondLst>
                                  <p:childTnLst>
                                    <p:set>
                                      <p:cBhvr>
                                        <p:cTn id="49" dur="1" fill="hold">
                                          <p:stCondLst>
                                            <p:cond delay="0"/>
                                          </p:stCondLst>
                                        </p:cTn>
                                        <p:tgtEl>
                                          <p:spTgt spid="24"/>
                                        </p:tgtEl>
                                        <p:attrNameLst>
                                          <p:attrName>style.visibility</p:attrName>
                                        </p:attrNameLst>
                                      </p:cBhvr>
                                      <p:to>
                                        <p:strVal val="visible"/>
                                      </p:to>
                                    </p:set>
                                    <p:animEffect transition="in" filter="fade">
                                      <p:cBhvr>
                                        <p:cTn id="50" dur="500"/>
                                        <p:tgtEl>
                                          <p:spTgt spid="24"/>
                                        </p:tgtEl>
                                      </p:cBhvr>
                                    </p:animEffect>
                                  </p:childTnLst>
                                </p:cTn>
                              </p:par>
                              <p:par>
                                <p:cTn id="51" presetID="10" presetClass="entr" presetSubtype="0" fill="hold" nodeType="withEffect">
                                  <p:stCondLst>
                                    <p:cond delay="0"/>
                                  </p:stCondLst>
                                  <p:childTnLst>
                                    <p:set>
                                      <p:cBhvr>
                                        <p:cTn id="52" dur="1" fill="hold">
                                          <p:stCondLst>
                                            <p:cond delay="0"/>
                                          </p:stCondLst>
                                        </p:cTn>
                                        <p:tgtEl>
                                          <p:spTgt spid="136"/>
                                        </p:tgtEl>
                                        <p:attrNameLst>
                                          <p:attrName>style.visibility</p:attrName>
                                        </p:attrNameLst>
                                      </p:cBhvr>
                                      <p:to>
                                        <p:strVal val="visible"/>
                                      </p:to>
                                    </p:set>
                                    <p:animEffect transition="in" filter="fade">
                                      <p:cBhvr>
                                        <p:cTn id="53" dur="500"/>
                                        <p:tgtEl>
                                          <p:spTgt spid="13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37"/>
                                        </p:tgtEl>
                                        <p:attrNameLst>
                                          <p:attrName>style.visibility</p:attrName>
                                        </p:attrNameLst>
                                      </p:cBhvr>
                                      <p:to>
                                        <p:strVal val="visible"/>
                                      </p:to>
                                    </p:set>
                                    <p:animEffect transition="in" filter="fade">
                                      <p:cBhvr>
                                        <p:cTn id="56" dur="500"/>
                                        <p:tgtEl>
                                          <p:spTgt spid="13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49"/>
                                        </p:tgtEl>
                                        <p:attrNameLst>
                                          <p:attrName>style.visibility</p:attrName>
                                        </p:attrNameLst>
                                      </p:cBhvr>
                                      <p:to>
                                        <p:strVal val="visible"/>
                                      </p:to>
                                    </p:set>
                                    <p:animEffect transition="in" filter="fade">
                                      <p:cBhvr>
                                        <p:cTn id="59" dur="500"/>
                                        <p:tgtEl>
                                          <p:spTgt spid="149"/>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nodeType="clickEffect">
                                  <p:stCondLst>
                                    <p:cond delay="0"/>
                                  </p:stCondLst>
                                  <p:childTnLst>
                                    <p:set>
                                      <p:cBhvr>
                                        <p:cTn id="63" dur="1" fill="hold">
                                          <p:stCondLst>
                                            <p:cond delay="0"/>
                                          </p:stCondLst>
                                        </p:cTn>
                                        <p:tgtEl>
                                          <p:spTgt spid="36"/>
                                        </p:tgtEl>
                                        <p:attrNameLst>
                                          <p:attrName>style.visibility</p:attrName>
                                        </p:attrNameLst>
                                      </p:cBhvr>
                                      <p:to>
                                        <p:strVal val="visible"/>
                                      </p:to>
                                    </p:set>
                                    <p:animEffect transition="in" filter="fade">
                                      <p:cBhvr>
                                        <p:cTn id="64" dur="500"/>
                                        <p:tgtEl>
                                          <p:spTgt spid="36"/>
                                        </p:tgtEl>
                                      </p:cBhvr>
                                    </p:animEffect>
                                  </p:childTnLst>
                                </p:cTn>
                              </p:par>
                              <p:par>
                                <p:cTn id="65" presetID="10" presetClass="entr" presetSubtype="0" fill="hold" nodeType="with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500"/>
                                        <p:tgtEl>
                                          <p:spTgt spid="34"/>
                                        </p:tgtEl>
                                      </p:cBhvr>
                                    </p:animEffect>
                                  </p:childTnLst>
                                </p:cTn>
                              </p:par>
                              <p:par>
                                <p:cTn id="68" presetID="10" presetClass="entr" presetSubtype="0" fill="hold" nodeType="withEffect">
                                  <p:stCondLst>
                                    <p:cond delay="0"/>
                                  </p:stCondLst>
                                  <p:childTnLst>
                                    <p:set>
                                      <p:cBhvr>
                                        <p:cTn id="69" dur="1" fill="hold">
                                          <p:stCondLst>
                                            <p:cond delay="0"/>
                                          </p:stCondLst>
                                        </p:cTn>
                                        <p:tgtEl>
                                          <p:spTgt spid="158"/>
                                        </p:tgtEl>
                                        <p:attrNameLst>
                                          <p:attrName>style.visibility</p:attrName>
                                        </p:attrNameLst>
                                      </p:cBhvr>
                                      <p:to>
                                        <p:strVal val="visible"/>
                                      </p:to>
                                    </p:set>
                                    <p:animEffect transition="in" filter="fade">
                                      <p:cBhvr>
                                        <p:cTn id="70" dur="500"/>
                                        <p:tgtEl>
                                          <p:spTgt spid="158"/>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157"/>
                                        </p:tgtEl>
                                        <p:attrNameLst>
                                          <p:attrName>style.visibility</p:attrName>
                                        </p:attrNameLst>
                                      </p:cBhvr>
                                      <p:to>
                                        <p:strVal val="visible"/>
                                      </p:to>
                                    </p:set>
                                    <p:animEffect transition="in" filter="fade">
                                      <p:cBhvr>
                                        <p:cTn id="73"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7" grpId="0"/>
      <p:bldP spid="139" grpId="0"/>
      <p:bldP spid="142" grpId="0"/>
      <p:bldP spid="149" grpId="0"/>
      <p:bldP spid="157" grpId="0"/>
      <p:bldP spid="159" grpId="0"/>
      <p:bldP spid="25" grpId="0"/>
      <p:bldP spid="28" grpId="0"/>
      <p:bldP spid="2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uppo 4"/>
          <p:cNvGrpSpPr/>
          <p:nvPr/>
        </p:nvGrpSpPr>
        <p:grpSpPr>
          <a:xfrm>
            <a:off x="6960000" y="2428150"/>
            <a:ext cx="3659010" cy="3268166"/>
            <a:chOff x="5436000" y="2428150"/>
            <a:chExt cx="3659010" cy="3268166"/>
          </a:xfrm>
        </p:grpSpPr>
        <p:pic>
          <p:nvPicPr>
            <p:cNvPr id="10" name="Immagine 9"/>
            <p:cNvPicPr>
              <a:picLocks noChangeAspect="1"/>
            </p:cNvPicPr>
            <p:nvPr/>
          </p:nvPicPr>
          <p:blipFill rotWithShape="1">
            <a:blip r:embed="rId2">
              <a:extLst>
                <a:ext uri="{28A0092B-C50C-407E-A947-70E740481C1C}">
                  <a14:useLocalDpi xmlns:a14="http://schemas.microsoft.com/office/drawing/2010/main" val="0"/>
                </a:ext>
              </a:extLst>
            </a:blip>
            <a:srcRect l="6809" t="4235" r="1822"/>
            <a:stretch/>
          </p:blipFill>
          <p:spPr>
            <a:xfrm>
              <a:off x="5436000" y="2428150"/>
              <a:ext cx="3659010" cy="3268166"/>
            </a:xfrm>
            <a:prstGeom prst="rect">
              <a:avLst/>
            </a:prstGeom>
          </p:spPr>
        </p:pic>
        <p:graphicFrame>
          <p:nvGraphicFramePr>
            <p:cNvPr id="40" name="Oggetto 39"/>
            <p:cNvGraphicFramePr>
              <a:graphicFrameLocks noChangeAspect="1"/>
            </p:cNvGraphicFramePr>
            <p:nvPr/>
          </p:nvGraphicFramePr>
          <p:xfrm>
            <a:off x="5736997" y="2577767"/>
            <a:ext cx="738187" cy="309562"/>
          </p:xfrm>
          <a:graphic>
            <a:graphicData uri="http://schemas.openxmlformats.org/presentationml/2006/ole">
              <mc:AlternateContent xmlns:mc="http://schemas.openxmlformats.org/markup-compatibility/2006">
                <mc:Choice xmlns:v="urn:schemas-microsoft-com:vml" Requires="v">
                  <p:oleObj name="Equazione" r:id="rId3" imgW="609480" imgH="253800" progId="Equation.3">
                    <p:embed/>
                  </p:oleObj>
                </mc:Choice>
                <mc:Fallback>
                  <p:oleObj name="Equazione" r:id="rId3" imgW="609480" imgH="253800" progId="Equation.3">
                    <p:embed/>
                    <p:pic>
                      <p:nvPicPr>
                        <p:cNvPr id="40" name="Oggetto 39"/>
                        <p:cNvPicPr>
                          <a:picLocks noChangeAspect="1" noChangeArrowheads="1"/>
                        </p:cNvPicPr>
                        <p:nvPr/>
                      </p:nvPicPr>
                      <p:blipFill>
                        <a:blip r:embed="rId4"/>
                        <a:srcRect/>
                        <a:stretch>
                          <a:fillRect/>
                        </a:stretch>
                      </p:blipFill>
                      <p:spPr bwMode="auto">
                        <a:xfrm>
                          <a:off x="5736997" y="2577767"/>
                          <a:ext cx="738187" cy="309562"/>
                        </a:xfrm>
                        <a:prstGeom prst="rect">
                          <a:avLst/>
                        </a:prstGeom>
                        <a:noFill/>
                        <a:ln>
                          <a:noFill/>
                        </a:ln>
                      </p:spPr>
                    </p:pic>
                  </p:oleObj>
                </mc:Fallback>
              </mc:AlternateContent>
            </a:graphicData>
          </a:graphic>
        </p:graphicFrame>
      </p:grpSp>
      <p:sp>
        <p:nvSpPr>
          <p:cNvPr id="4" name="CasellaDiTesto 3"/>
          <p:cNvSpPr txBox="1"/>
          <p:nvPr/>
        </p:nvSpPr>
        <p:spPr>
          <a:xfrm>
            <a:off x="-4650" y="608853"/>
            <a:ext cx="9984000" cy="523220"/>
          </a:xfrm>
          <a:prstGeom prst="rect">
            <a:avLst/>
          </a:prstGeom>
          <a:noFill/>
        </p:spPr>
        <p:txBody>
          <a:bodyPr wrap="square" rtlCol="0">
            <a:spAutoFit/>
          </a:bodyPr>
          <a:lstStyle/>
          <a:p>
            <a:pPr algn="just">
              <a:defRPr/>
            </a:pPr>
            <a:r>
              <a:rPr lang="en-US" sz="1400" dirty="0">
                <a:solidFill>
                  <a:prstClr val="black"/>
                </a:solidFill>
                <a:latin typeface="Calibri"/>
              </a:rPr>
              <a:t>The previous quantities plays crucial roles in the evaluation of the </a:t>
            </a:r>
            <a:r>
              <a:rPr lang="en-US" sz="1400" b="1" dirty="0">
                <a:solidFill>
                  <a:prstClr val="black"/>
                </a:solidFill>
                <a:latin typeface="Calibri"/>
              </a:rPr>
              <a:t>cavity performances</a:t>
            </a:r>
            <a:r>
              <a:rPr lang="en-US" sz="1400" dirty="0">
                <a:solidFill>
                  <a:prstClr val="black"/>
                </a:solidFill>
                <a:latin typeface="Calibri"/>
              </a:rPr>
              <a:t>. Let us consider the case of a cavity powered by a source (klystron) at a constant frequency  in CW and at a fixed power (P</a:t>
            </a:r>
            <a:r>
              <a:rPr lang="en-US" sz="1400" baseline="-25000" dirty="0">
                <a:solidFill>
                  <a:prstClr val="black"/>
                </a:solidFill>
                <a:latin typeface="Calibri"/>
              </a:rPr>
              <a:t>in</a:t>
            </a:r>
            <a:r>
              <a:rPr lang="en-US" sz="1400" dirty="0">
                <a:solidFill>
                  <a:prstClr val="black"/>
                </a:solidFill>
                <a:latin typeface="Calibri"/>
              </a:rPr>
              <a:t>).</a:t>
            </a:r>
          </a:p>
        </p:txBody>
      </p:sp>
      <p:pic>
        <p:nvPicPr>
          <p:cNvPr id="7" name="Immagine 6"/>
          <p:cNvPicPr>
            <a:picLocks noChangeAspect="1"/>
          </p:cNvPicPr>
          <p:nvPr/>
        </p:nvPicPr>
        <p:blipFill rotWithShape="1">
          <a:blip r:embed="rId5" cstate="print">
            <a:extLst>
              <a:ext uri="{28A0092B-C50C-407E-A947-70E740481C1C}">
                <a14:useLocalDpi xmlns:a14="http://schemas.microsoft.com/office/drawing/2010/main" val="0"/>
              </a:ext>
            </a:extLst>
          </a:blip>
          <a:srcRect l="3104" t="3694" r="25019" b="5405"/>
          <a:stretch/>
        </p:blipFill>
        <p:spPr>
          <a:xfrm>
            <a:off x="837859" y="1247498"/>
            <a:ext cx="3930398" cy="3312368"/>
          </a:xfrm>
          <a:prstGeom prst="rect">
            <a:avLst/>
          </a:prstGeom>
        </p:spPr>
      </p:pic>
      <p:sp>
        <p:nvSpPr>
          <p:cNvPr id="12" name="Rectangle 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sp>
        <p:nvSpPr>
          <p:cNvPr id="15"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sp>
        <p:nvSpPr>
          <p:cNvPr id="18" name="CasellaDiTesto 17"/>
          <p:cNvSpPr txBox="1"/>
          <p:nvPr/>
        </p:nvSpPr>
        <p:spPr>
          <a:xfrm>
            <a:off x="0" y="-2026"/>
            <a:ext cx="12192000" cy="646331"/>
          </a:xfrm>
          <a:prstGeom prst="rect">
            <a:avLst/>
          </a:prstGeom>
          <a:noFill/>
        </p:spPr>
        <p:txBody>
          <a:bodyPr wrap="square" rtlCol="0">
            <a:spAutoFit/>
          </a:bodyPr>
          <a:lstStyle/>
          <a:p>
            <a:pPr algn="ctr">
              <a:defRPr/>
            </a:pPr>
            <a:r>
              <a:rPr lang="en-US" sz="3600" b="1" dirty="0">
                <a:solidFill>
                  <a:prstClr val="black"/>
                </a:solidFill>
                <a:latin typeface="Calibri"/>
              </a:rPr>
              <a:t>SW CAVITIES : EQUIVALENT CIRCUIT AND BANDWIDTH</a:t>
            </a:r>
            <a:endParaRPr lang="en-US" sz="3600" b="1" baseline="-25000" dirty="0">
              <a:solidFill>
                <a:prstClr val="black"/>
              </a:solidFill>
              <a:latin typeface="Calibri"/>
            </a:endParaRPr>
          </a:p>
        </p:txBody>
      </p:sp>
      <p:cxnSp>
        <p:nvCxnSpPr>
          <p:cNvPr id="42" name="Connettore 4 41"/>
          <p:cNvCxnSpPr/>
          <p:nvPr/>
        </p:nvCxnSpPr>
        <p:spPr>
          <a:xfrm rot="5400000" flipH="1" flipV="1">
            <a:off x="383803" y="4206324"/>
            <a:ext cx="1527521" cy="331371"/>
          </a:xfrm>
          <a:prstGeom prst="bentConnector3">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49" name="Connettore 4 48"/>
          <p:cNvCxnSpPr/>
          <p:nvPr/>
        </p:nvCxnSpPr>
        <p:spPr>
          <a:xfrm rot="5400000" flipH="1" flipV="1">
            <a:off x="639003" y="3003222"/>
            <a:ext cx="3544416" cy="617713"/>
          </a:xfrm>
          <a:prstGeom prst="bentConnector3">
            <a:avLst>
              <a:gd name="adj1" fmla="val 50000"/>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51" name="Connettore 4 50"/>
          <p:cNvCxnSpPr>
            <a:stCxn id="54" idx="1"/>
          </p:cNvCxnSpPr>
          <p:nvPr/>
        </p:nvCxnSpPr>
        <p:spPr>
          <a:xfrm rot="16200000" flipV="1">
            <a:off x="3795985" y="4331460"/>
            <a:ext cx="996467" cy="189107"/>
          </a:xfrm>
          <a:prstGeom prst="bentConnector3">
            <a:avLst>
              <a:gd name="adj1" fmla="val 50000"/>
            </a:avLst>
          </a:prstGeom>
          <a:ln w="57150">
            <a:solidFill>
              <a:srgbClr val="FFC000"/>
            </a:solidFill>
            <a:tailEnd type="arrow"/>
          </a:ln>
        </p:spPr>
        <p:style>
          <a:lnRef idx="1">
            <a:schemeClr val="accent1"/>
          </a:lnRef>
          <a:fillRef idx="0">
            <a:schemeClr val="accent1"/>
          </a:fillRef>
          <a:effectRef idx="0">
            <a:schemeClr val="accent1"/>
          </a:effectRef>
          <a:fontRef idx="minor">
            <a:schemeClr val="tx1"/>
          </a:fontRef>
        </p:style>
      </p:cxnSp>
      <p:sp>
        <p:nvSpPr>
          <p:cNvPr id="54" name="Parentesi graffa aperta 53"/>
          <p:cNvSpPr/>
          <p:nvPr/>
        </p:nvSpPr>
        <p:spPr>
          <a:xfrm rot="5400000">
            <a:off x="4267849" y="4419615"/>
            <a:ext cx="241843" cy="1251104"/>
          </a:xfrm>
          <a:prstGeom prst="leftBrace">
            <a:avLst/>
          </a:prstGeom>
          <a:ln w="57150">
            <a:solidFill>
              <a:srgbClr val="FFC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solidFill>
                <a:prstClr val="black"/>
              </a:solidFill>
              <a:latin typeface="Calibri"/>
            </a:endParaRPr>
          </a:p>
        </p:txBody>
      </p:sp>
      <p:graphicFrame>
        <p:nvGraphicFramePr>
          <p:cNvPr id="16" name="Oggetto 15"/>
          <p:cNvGraphicFramePr>
            <a:graphicFrameLocks noChangeAspect="1"/>
          </p:cNvGraphicFramePr>
          <p:nvPr/>
        </p:nvGraphicFramePr>
        <p:xfrm>
          <a:off x="7508898" y="5792683"/>
          <a:ext cx="2911475" cy="714375"/>
        </p:xfrm>
        <a:graphic>
          <a:graphicData uri="http://schemas.openxmlformats.org/presentationml/2006/ole">
            <mc:AlternateContent xmlns:mc="http://schemas.openxmlformats.org/markup-compatibility/2006">
              <mc:Choice xmlns:v="urn:schemas-microsoft-com:vml" Requires="v">
                <p:oleObj name="Equazione" r:id="rId6" imgW="2666880" imgH="660240" progId="Equation.3">
                  <p:embed/>
                </p:oleObj>
              </mc:Choice>
              <mc:Fallback>
                <p:oleObj name="Equazione" r:id="rId6" imgW="2666880" imgH="660240" progId="Equation.3">
                  <p:embed/>
                  <p:pic>
                    <p:nvPicPr>
                      <p:cNvPr id="16" name="Oggetto 15"/>
                      <p:cNvPicPr>
                        <a:picLocks noChangeAspect="1" noChangeArrowheads="1"/>
                      </p:cNvPicPr>
                      <p:nvPr/>
                    </p:nvPicPr>
                    <p:blipFill>
                      <a:blip r:embed="rId7"/>
                      <a:srcRect/>
                      <a:stretch>
                        <a:fillRect/>
                      </a:stretch>
                    </p:blipFill>
                    <p:spPr bwMode="auto">
                      <a:xfrm>
                        <a:off x="7508898" y="5792683"/>
                        <a:ext cx="2911475" cy="714375"/>
                      </a:xfrm>
                      <a:prstGeom prst="rect">
                        <a:avLst/>
                      </a:prstGeom>
                      <a:noFill/>
                    </p:spPr>
                  </p:pic>
                </p:oleObj>
              </mc:Fallback>
            </mc:AlternateContent>
          </a:graphicData>
        </a:graphic>
      </p:graphicFrame>
      <p:cxnSp>
        <p:nvCxnSpPr>
          <p:cNvPr id="63" name="Connettore 2 62"/>
          <p:cNvCxnSpPr/>
          <p:nvPr/>
        </p:nvCxnSpPr>
        <p:spPr>
          <a:xfrm>
            <a:off x="8237050" y="3920058"/>
            <a:ext cx="416104"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65" name="Connettore 2 64"/>
          <p:cNvCxnSpPr/>
          <p:nvPr/>
        </p:nvCxnSpPr>
        <p:spPr>
          <a:xfrm flipH="1">
            <a:off x="8866404" y="3920058"/>
            <a:ext cx="451435"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3" name="CasellaDiTesto 2"/>
          <p:cNvSpPr txBox="1"/>
          <p:nvPr/>
        </p:nvSpPr>
        <p:spPr>
          <a:xfrm>
            <a:off x="10147338" y="607768"/>
            <a:ext cx="2044662" cy="954107"/>
          </a:xfrm>
          <a:prstGeom prst="rect">
            <a:avLst/>
          </a:prstGeom>
          <a:noFill/>
        </p:spPr>
        <p:txBody>
          <a:bodyPr wrap="none" rtlCol="0">
            <a:spAutoFit/>
          </a:bodyPr>
          <a:lstStyle/>
          <a:p>
            <a:pPr>
              <a:defRPr/>
            </a:pPr>
            <a:r>
              <a:rPr lang="en-US" sz="1400" dirty="0">
                <a:solidFill>
                  <a:prstClr val="black"/>
                </a:solidFill>
                <a:latin typeface="Calibri"/>
              </a:rPr>
              <a:t>P</a:t>
            </a:r>
            <a:r>
              <a:rPr lang="en-US" sz="1400" baseline="-25000" dirty="0">
                <a:solidFill>
                  <a:prstClr val="black"/>
                </a:solidFill>
                <a:latin typeface="Calibri"/>
              </a:rPr>
              <a:t>in</a:t>
            </a:r>
            <a:r>
              <a:rPr lang="en-US" sz="1400" dirty="0">
                <a:solidFill>
                  <a:prstClr val="black"/>
                </a:solidFill>
                <a:latin typeface="Calibri"/>
              </a:rPr>
              <a:t>=1 MW</a:t>
            </a:r>
          </a:p>
          <a:p>
            <a:pPr>
              <a:defRPr/>
            </a:pPr>
            <a:r>
              <a:rPr lang="en-US" sz="1400" dirty="0">
                <a:solidFill>
                  <a:prstClr val="black"/>
                </a:solidFill>
                <a:latin typeface="Calibri"/>
              </a:rPr>
              <a:t>R/Q=100</a:t>
            </a:r>
          </a:p>
          <a:p>
            <a:pPr>
              <a:defRPr/>
            </a:pPr>
            <a:r>
              <a:rPr lang="en-US" sz="1400" dirty="0">
                <a:solidFill>
                  <a:prstClr val="black"/>
                </a:solidFill>
                <a:latin typeface="Calibri"/>
                <a:sym typeface="Symbol"/>
              </a:rPr>
              <a:t>Critical coupling (</a:t>
            </a:r>
            <a:r>
              <a:rPr lang="en-US" sz="1400" dirty="0" err="1">
                <a:solidFill>
                  <a:prstClr val="black"/>
                </a:solidFill>
                <a:latin typeface="Calibri"/>
                <a:sym typeface="Symbol"/>
              </a:rPr>
              <a:t>P</a:t>
            </a:r>
            <a:r>
              <a:rPr lang="en-US" sz="1400" baseline="-25000" dirty="0" err="1">
                <a:solidFill>
                  <a:prstClr val="black"/>
                </a:solidFill>
                <a:latin typeface="Calibri"/>
                <a:sym typeface="Symbol"/>
              </a:rPr>
              <a:t>diss</a:t>
            </a:r>
            <a:r>
              <a:rPr lang="en-US" sz="1400" dirty="0">
                <a:solidFill>
                  <a:prstClr val="black"/>
                </a:solidFill>
                <a:latin typeface="Calibri"/>
                <a:sym typeface="Symbol"/>
              </a:rPr>
              <a:t>=P</a:t>
            </a:r>
            <a:r>
              <a:rPr lang="en-US" sz="1400" baseline="-25000" dirty="0">
                <a:solidFill>
                  <a:prstClr val="black"/>
                </a:solidFill>
                <a:latin typeface="Calibri"/>
                <a:sym typeface="Symbol"/>
              </a:rPr>
              <a:t>in</a:t>
            </a:r>
            <a:r>
              <a:rPr lang="en-US" sz="1400" dirty="0">
                <a:solidFill>
                  <a:prstClr val="black"/>
                </a:solidFill>
                <a:latin typeface="Calibri"/>
                <a:sym typeface="Symbol"/>
              </a:rPr>
              <a:t>)</a:t>
            </a:r>
          </a:p>
          <a:p>
            <a:pPr>
              <a:defRPr/>
            </a:pPr>
            <a:r>
              <a:rPr lang="en-US" sz="1400" dirty="0" err="1">
                <a:solidFill>
                  <a:prstClr val="black"/>
                </a:solidFill>
                <a:latin typeface="Calibri"/>
                <a:sym typeface="Symbol"/>
              </a:rPr>
              <a:t>f</a:t>
            </a:r>
            <a:r>
              <a:rPr lang="en-US" sz="1400" baseline="-25000" dirty="0" err="1">
                <a:solidFill>
                  <a:prstClr val="black"/>
                </a:solidFill>
                <a:latin typeface="Calibri"/>
                <a:sym typeface="Symbol"/>
              </a:rPr>
              <a:t>res</a:t>
            </a:r>
            <a:r>
              <a:rPr lang="en-US" sz="1400" dirty="0">
                <a:solidFill>
                  <a:prstClr val="black"/>
                </a:solidFill>
                <a:latin typeface="Calibri"/>
                <a:sym typeface="Symbol"/>
              </a:rPr>
              <a:t>=1 GHz</a:t>
            </a:r>
            <a:endParaRPr lang="en-US" sz="1400" dirty="0">
              <a:solidFill>
                <a:prstClr val="black"/>
              </a:solidFill>
              <a:latin typeface="Calibri"/>
            </a:endParaRPr>
          </a:p>
        </p:txBody>
      </p:sp>
      <p:sp>
        <p:nvSpPr>
          <p:cNvPr id="20" name="CasellaDiTesto 19"/>
          <p:cNvSpPr txBox="1"/>
          <p:nvPr/>
        </p:nvSpPr>
        <p:spPr>
          <a:xfrm>
            <a:off x="7859589" y="1539869"/>
            <a:ext cx="1756828" cy="338554"/>
          </a:xfrm>
          <a:prstGeom prst="rect">
            <a:avLst/>
          </a:prstGeom>
          <a:noFill/>
        </p:spPr>
        <p:txBody>
          <a:bodyPr wrap="none" rtlCol="0">
            <a:spAutoFit/>
          </a:bodyPr>
          <a:lstStyle/>
          <a:p>
            <a:pPr>
              <a:defRPr/>
            </a:pPr>
            <a:r>
              <a:rPr lang="en-US" sz="1600" b="1" dirty="0">
                <a:solidFill>
                  <a:prstClr val="black"/>
                </a:solidFill>
                <a:latin typeface="Calibri"/>
              </a:rPr>
              <a:t>Frequency domain</a:t>
            </a:r>
          </a:p>
        </p:txBody>
      </p:sp>
      <p:sp>
        <p:nvSpPr>
          <p:cNvPr id="21" name="CasellaDiTesto 20"/>
          <p:cNvSpPr txBox="1"/>
          <p:nvPr/>
        </p:nvSpPr>
        <p:spPr>
          <a:xfrm>
            <a:off x="7589547" y="3090294"/>
            <a:ext cx="1148456" cy="307777"/>
          </a:xfrm>
          <a:prstGeom prst="rect">
            <a:avLst/>
          </a:prstGeom>
          <a:noFill/>
        </p:spPr>
        <p:txBody>
          <a:bodyPr wrap="none" rtlCol="0">
            <a:spAutoFit/>
          </a:bodyPr>
          <a:lstStyle/>
          <a:p>
            <a:pPr>
              <a:defRPr/>
            </a:pPr>
            <a:r>
              <a:rPr lang="en-US" sz="1400" b="1" i="1" dirty="0">
                <a:solidFill>
                  <a:prstClr val="black"/>
                </a:solidFill>
                <a:latin typeface="Calibri"/>
              </a:rPr>
              <a:t>BANDWIDTH</a:t>
            </a:r>
          </a:p>
        </p:txBody>
      </p:sp>
      <p:sp>
        <p:nvSpPr>
          <p:cNvPr id="84" name="Figura a mano libera 83"/>
          <p:cNvSpPr/>
          <p:nvPr/>
        </p:nvSpPr>
        <p:spPr>
          <a:xfrm>
            <a:off x="1545705" y="5475335"/>
            <a:ext cx="689610" cy="220981"/>
          </a:xfrm>
          <a:custGeom>
            <a:avLst/>
            <a:gdLst>
              <a:gd name="connsiteX0" fmla="*/ 0 w 689610"/>
              <a:gd name="connsiteY0" fmla="*/ 220981 h 220981"/>
              <a:gd name="connsiteX1" fmla="*/ 76200 w 689610"/>
              <a:gd name="connsiteY1" fmla="*/ 3811 h 220981"/>
              <a:gd name="connsiteX2" fmla="*/ 137160 w 689610"/>
              <a:gd name="connsiteY2" fmla="*/ 213361 h 220981"/>
              <a:gd name="connsiteX3" fmla="*/ 194310 w 689610"/>
              <a:gd name="connsiteY3" fmla="*/ 7621 h 220981"/>
              <a:gd name="connsiteX4" fmla="*/ 251460 w 689610"/>
              <a:gd name="connsiteY4" fmla="*/ 217171 h 220981"/>
              <a:gd name="connsiteX5" fmla="*/ 304800 w 689610"/>
              <a:gd name="connsiteY5" fmla="*/ 7621 h 220981"/>
              <a:gd name="connsiteX6" fmla="*/ 361950 w 689610"/>
              <a:gd name="connsiteY6" fmla="*/ 213361 h 220981"/>
              <a:gd name="connsiteX7" fmla="*/ 415290 w 689610"/>
              <a:gd name="connsiteY7" fmla="*/ 3811 h 220981"/>
              <a:gd name="connsiteX8" fmla="*/ 468630 w 689610"/>
              <a:gd name="connsiteY8" fmla="*/ 213361 h 220981"/>
              <a:gd name="connsiteX9" fmla="*/ 525780 w 689610"/>
              <a:gd name="connsiteY9" fmla="*/ 11431 h 220981"/>
              <a:gd name="connsiteX10" fmla="*/ 579120 w 689610"/>
              <a:gd name="connsiteY10" fmla="*/ 213361 h 220981"/>
              <a:gd name="connsiteX11" fmla="*/ 636270 w 689610"/>
              <a:gd name="connsiteY11" fmla="*/ 1 h 220981"/>
              <a:gd name="connsiteX12" fmla="*/ 689610 w 689610"/>
              <a:gd name="connsiteY12" fmla="*/ 217171 h 220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9610" h="220981">
                <a:moveTo>
                  <a:pt x="0" y="220981"/>
                </a:moveTo>
                <a:cubicBezTo>
                  <a:pt x="26670" y="113031"/>
                  <a:pt x="53340" y="5081"/>
                  <a:pt x="76200" y="3811"/>
                </a:cubicBezTo>
                <a:cubicBezTo>
                  <a:pt x="99060" y="2541"/>
                  <a:pt x="117475" y="212726"/>
                  <a:pt x="137160" y="213361"/>
                </a:cubicBezTo>
                <a:cubicBezTo>
                  <a:pt x="156845" y="213996"/>
                  <a:pt x="175260" y="6986"/>
                  <a:pt x="194310" y="7621"/>
                </a:cubicBezTo>
                <a:cubicBezTo>
                  <a:pt x="213360" y="8256"/>
                  <a:pt x="233045" y="217171"/>
                  <a:pt x="251460" y="217171"/>
                </a:cubicBezTo>
                <a:cubicBezTo>
                  <a:pt x="269875" y="217171"/>
                  <a:pt x="286385" y="8256"/>
                  <a:pt x="304800" y="7621"/>
                </a:cubicBezTo>
                <a:cubicBezTo>
                  <a:pt x="323215" y="6986"/>
                  <a:pt x="343535" y="213996"/>
                  <a:pt x="361950" y="213361"/>
                </a:cubicBezTo>
                <a:cubicBezTo>
                  <a:pt x="380365" y="212726"/>
                  <a:pt x="397510" y="3811"/>
                  <a:pt x="415290" y="3811"/>
                </a:cubicBezTo>
                <a:cubicBezTo>
                  <a:pt x="433070" y="3811"/>
                  <a:pt x="450215" y="212091"/>
                  <a:pt x="468630" y="213361"/>
                </a:cubicBezTo>
                <a:cubicBezTo>
                  <a:pt x="487045" y="214631"/>
                  <a:pt x="507365" y="11431"/>
                  <a:pt x="525780" y="11431"/>
                </a:cubicBezTo>
                <a:cubicBezTo>
                  <a:pt x="544195" y="11431"/>
                  <a:pt x="560705" y="215266"/>
                  <a:pt x="579120" y="213361"/>
                </a:cubicBezTo>
                <a:cubicBezTo>
                  <a:pt x="597535" y="211456"/>
                  <a:pt x="617855" y="-634"/>
                  <a:pt x="636270" y="1"/>
                </a:cubicBezTo>
                <a:cubicBezTo>
                  <a:pt x="654685" y="636"/>
                  <a:pt x="672147" y="108903"/>
                  <a:pt x="689610" y="217171"/>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solidFill>
                <a:prstClr val="black"/>
              </a:solidFill>
              <a:latin typeface="Calibri"/>
            </a:endParaRPr>
          </a:p>
        </p:txBody>
      </p:sp>
      <p:sp>
        <p:nvSpPr>
          <p:cNvPr id="85" name="Figura a mano libera 84"/>
          <p:cNvSpPr/>
          <p:nvPr/>
        </p:nvSpPr>
        <p:spPr>
          <a:xfrm>
            <a:off x="5346124" y="5856032"/>
            <a:ext cx="689610" cy="110490"/>
          </a:xfrm>
          <a:custGeom>
            <a:avLst/>
            <a:gdLst>
              <a:gd name="connsiteX0" fmla="*/ 0 w 689610"/>
              <a:gd name="connsiteY0" fmla="*/ 220981 h 220981"/>
              <a:gd name="connsiteX1" fmla="*/ 76200 w 689610"/>
              <a:gd name="connsiteY1" fmla="*/ 3811 h 220981"/>
              <a:gd name="connsiteX2" fmla="*/ 137160 w 689610"/>
              <a:gd name="connsiteY2" fmla="*/ 213361 h 220981"/>
              <a:gd name="connsiteX3" fmla="*/ 194310 w 689610"/>
              <a:gd name="connsiteY3" fmla="*/ 7621 h 220981"/>
              <a:gd name="connsiteX4" fmla="*/ 251460 w 689610"/>
              <a:gd name="connsiteY4" fmla="*/ 217171 h 220981"/>
              <a:gd name="connsiteX5" fmla="*/ 304800 w 689610"/>
              <a:gd name="connsiteY5" fmla="*/ 7621 h 220981"/>
              <a:gd name="connsiteX6" fmla="*/ 361950 w 689610"/>
              <a:gd name="connsiteY6" fmla="*/ 213361 h 220981"/>
              <a:gd name="connsiteX7" fmla="*/ 415290 w 689610"/>
              <a:gd name="connsiteY7" fmla="*/ 3811 h 220981"/>
              <a:gd name="connsiteX8" fmla="*/ 468630 w 689610"/>
              <a:gd name="connsiteY8" fmla="*/ 213361 h 220981"/>
              <a:gd name="connsiteX9" fmla="*/ 525780 w 689610"/>
              <a:gd name="connsiteY9" fmla="*/ 11431 h 220981"/>
              <a:gd name="connsiteX10" fmla="*/ 579120 w 689610"/>
              <a:gd name="connsiteY10" fmla="*/ 213361 h 220981"/>
              <a:gd name="connsiteX11" fmla="*/ 636270 w 689610"/>
              <a:gd name="connsiteY11" fmla="*/ 1 h 220981"/>
              <a:gd name="connsiteX12" fmla="*/ 689610 w 689610"/>
              <a:gd name="connsiteY12" fmla="*/ 217171 h 2209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9610" h="220981">
                <a:moveTo>
                  <a:pt x="0" y="220981"/>
                </a:moveTo>
                <a:cubicBezTo>
                  <a:pt x="26670" y="113031"/>
                  <a:pt x="53340" y="5081"/>
                  <a:pt x="76200" y="3811"/>
                </a:cubicBezTo>
                <a:cubicBezTo>
                  <a:pt x="99060" y="2541"/>
                  <a:pt x="117475" y="212726"/>
                  <a:pt x="137160" y="213361"/>
                </a:cubicBezTo>
                <a:cubicBezTo>
                  <a:pt x="156845" y="213996"/>
                  <a:pt x="175260" y="6986"/>
                  <a:pt x="194310" y="7621"/>
                </a:cubicBezTo>
                <a:cubicBezTo>
                  <a:pt x="213360" y="8256"/>
                  <a:pt x="233045" y="217171"/>
                  <a:pt x="251460" y="217171"/>
                </a:cubicBezTo>
                <a:cubicBezTo>
                  <a:pt x="269875" y="217171"/>
                  <a:pt x="286385" y="8256"/>
                  <a:pt x="304800" y="7621"/>
                </a:cubicBezTo>
                <a:cubicBezTo>
                  <a:pt x="323215" y="6986"/>
                  <a:pt x="343535" y="213996"/>
                  <a:pt x="361950" y="213361"/>
                </a:cubicBezTo>
                <a:cubicBezTo>
                  <a:pt x="380365" y="212726"/>
                  <a:pt x="397510" y="3811"/>
                  <a:pt x="415290" y="3811"/>
                </a:cubicBezTo>
                <a:cubicBezTo>
                  <a:pt x="433070" y="3811"/>
                  <a:pt x="450215" y="212091"/>
                  <a:pt x="468630" y="213361"/>
                </a:cubicBezTo>
                <a:cubicBezTo>
                  <a:pt x="487045" y="214631"/>
                  <a:pt x="507365" y="11431"/>
                  <a:pt x="525780" y="11431"/>
                </a:cubicBezTo>
                <a:cubicBezTo>
                  <a:pt x="544195" y="11431"/>
                  <a:pt x="560705" y="215266"/>
                  <a:pt x="579120" y="213361"/>
                </a:cubicBezTo>
                <a:cubicBezTo>
                  <a:pt x="597535" y="211456"/>
                  <a:pt x="617855" y="-634"/>
                  <a:pt x="636270" y="1"/>
                </a:cubicBezTo>
                <a:cubicBezTo>
                  <a:pt x="654685" y="636"/>
                  <a:pt x="672147" y="108903"/>
                  <a:pt x="689610" y="21717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defRPr/>
            </a:pPr>
            <a:endParaRPr lang="en-US">
              <a:solidFill>
                <a:prstClr val="black"/>
              </a:solidFill>
              <a:latin typeface="Calibri"/>
            </a:endParaRPr>
          </a:p>
        </p:txBody>
      </p:sp>
      <p:cxnSp>
        <p:nvCxnSpPr>
          <p:cNvPr id="90" name="Connettore 2 89"/>
          <p:cNvCxnSpPr/>
          <p:nvPr/>
        </p:nvCxnSpPr>
        <p:spPr>
          <a:xfrm>
            <a:off x="7814632" y="2317484"/>
            <a:ext cx="838523" cy="586199"/>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93" name="Oggetto 92"/>
          <p:cNvGraphicFramePr>
            <a:graphicFrameLocks noChangeAspect="1"/>
          </p:cNvGraphicFramePr>
          <p:nvPr/>
        </p:nvGraphicFramePr>
        <p:xfrm>
          <a:off x="7750176" y="1836739"/>
          <a:ext cx="2493963" cy="619125"/>
        </p:xfrm>
        <a:graphic>
          <a:graphicData uri="http://schemas.openxmlformats.org/presentationml/2006/ole">
            <mc:AlternateContent xmlns:mc="http://schemas.openxmlformats.org/markup-compatibility/2006">
              <mc:Choice xmlns:v="urn:schemas-microsoft-com:vml" Requires="v">
                <p:oleObj name="Equazione" r:id="rId8" imgW="2057400" imgH="507960" progId="Equation.3">
                  <p:embed/>
                </p:oleObj>
              </mc:Choice>
              <mc:Fallback>
                <p:oleObj name="Equazione" r:id="rId8" imgW="2057400" imgH="507960" progId="Equation.3">
                  <p:embed/>
                  <p:pic>
                    <p:nvPicPr>
                      <p:cNvPr id="93" name="Oggetto 92"/>
                      <p:cNvPicPr>
                        <a:picLocks noChangeAspect="1" noChangeArrowheads="1"/>
                      </p:cNvPicPr>
                      <p:nvPr/>
                    </p:nvPicPr>
                    <p:blipFill>
                      <a:blip r:embed="rId9"/>
                      <a:srcRect/>
                      <a:stretch>
                        <a:fillRect/>
                      </a:stretch>
                    </p:blipFill>
                    <p:spPr bwMode="auto">
                      <a:xfrm>
                        <a:off x="7750176" y="1836739"/>
                        <a:ext cx="2493963" cy="619125"/>
                      </a:xfrm>
                      <a:prstGeom prst="rect">
                        <a:avLst/>
                      </a:prstGeom>
                      <a:noFill/>
                      <a:ln>
                        <a:noFill/>
                      </a:ln>
                    </p:spPr>
                  </p:pic>
                </p:oleObj>
              </mc:Fallback>
            </mc:AlternateContent>
          </a:graphicData>
        </a:graphic>
      </p:graphicFrame>
      <p:cxnSp>
        <p:nvCxnSpPr>
          <p:cNvPr id="102" name="Connettore 1 101"/>
          <p:cNvCxnSpPr/>
          <p:nvPr/>
        </p:nvCxnSpPr>
        <p:spPr>
          <a:xfrm>
            <a:off x="2639911" y="4924245"/>
            <a:ext cx="0" cy="1584176"/>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08" name="Connettore 2 107"/>
          <p:cNvCxnSpPr/>
          <p:nvPr/>
        </p:nvCxnSpPr>
        <p:spPr>
          <a:xfrm>
            <a:off x="2639911" y="4924245"/>
            <a:ext cx="33182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10" name="Connettore 2 109"/>
          <p:cNvCxnSpPr/>
          <p:nvPr/>
        </p:nvCxnSpPr>
        <p:spPr>
          <a:xfrm>
            <a:off x="2639911" y="6508421"/>
            <a:ext cx="331822"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113" name="CasellaDiTesto 112"/>
          <p:cNvSpPr txBox="1"/>
          <p:nvPr/>
        </p:nvSpPr>
        <p:spPr>
          <a:xfrm>
            <a:off x="2567903" y="6508421"/>
            <a:ext cx="418704" cy="369332"/>
          </a:xfrm>
          <a:prstGeom prst="rect">
            <a:avLst/>
          </a:prstGeom>
          <a:noFill/>
        </p:spPr>
        <p:txBody>
          <a:bodyPr wrap="none" rtlCol="0">
            <a:spAutoFit/>
          </a:bodyPr>
          <a:lstStyle/>
          <a:p>
            <a:pPr>
              <a:defRPr/>
            </a:pPr>
            <a:r>
              <a:rPr lang="en-US" dirty="0">
                <a:solidFill>
                  <a:prstClr val="black"/>
                </a:solidFill>
                <a:latin typeface="Calibri"/>
              </a:rPr>
              <a:t>P</a:t>
            </a:r>
            <a:r>
              <a:rPr lang="en-US" baseline="-25000" dirty="0">
                <a:solidFill>
                  <a:prstClr val="black"/>
                </a:solidFill>
                <a:latin typeface="Calibri"/>
              </a:rPr>
              <a:t>in</a:t>
            </a:r>
          </a:p>
        </p:txBody>
      </p:sp>
      <p:sp>
        <p:nvSpPr>
          <p:cNvPr id="2" name="CasellaDiTesto 1"/>
          <p:cNvSpPr txBox="1"/>
          <p:nvPr/>
        </p:nvSpPr>
        <p:spPr>
          <a:xfrm>
            <a:off x="486309" y="4600245"/>
            <a:ext cx="991137" cy="461665"/>
          </a:xfrm>
          <a:prstGeom prst="rect">
            <a:avLst/>
          </a:prstGeom>
          <a:solidFill>
            <a:srgbClr val="FFC000"/>
          </a:solidFill>
        </p:spPr>
        <p:txBody>
          <a:bodyPr wrap="square" rtlCol="0">
            <a:spAutoFit/>
          </a:bodyPr>
          <a:lstStyle/>
          <a:p>
            <a:pPr>
              <a:defRPr/>
            </a:pPr>
            <a:r>
              <a:rPr lang="en-US" sz="1200" dirty="0">
                <a:solidFill>
                  <a:prstClr val="black"/>
                </a:solidFill>
                <a:latin typeface="Calibri"/>
              </a:rPr>
              <a:t>Modulator and klystron</a:t>
            </a:r>
          </a:p>
        </p:txBody>
      </p:sp>
      <p:sp>
        <p:nvSpPr>
          <p:cNvPr id="30" name="CasellaDiTesto 29"/>
          <p:cNvSpPr txBox="1"/>
          <p:nvPr/>
        </p:nvSpPr>
        <p:spPr>
          <a:xfrm>
            <a:off x="1671334" y="4683638"/>
            <a:ext cx="884638" cy="276999"/>
          </a:xfrm>
          <a:prstGeom prst="rect">
            <a:avLst/>
          </a:prstGeom>
          <a:solidFill>
            <a:srgbClr val="FFC000"/>
          </a:solidFill>
        </p:spPr>
        <p:txBody>
          <a:bodyPr wrap="square" rtlCol="0">
            <a:spAutoFit/>
          </a:bodyPr>
          <a:lstStyle/>
          <a:p>
            <a:pPr>
              <a:defRPr/>
            </a:pPr>
            <a:r>
              <a:rPr lang="en-US" sz="1200" dirty="0">
                <a:solidFill>
                  <a:prstClr val="black"/>
                </a:solidFill>
                <a:latin typeface="Calibri"/>
              </a:rPr>
              <a:t>waveguide</a:t>
            </a:r>
          </a:p>
        </p:txBody>
      </p:sp>
      <p:sp>
        <p:nvSpPr>
          <p:cNvPr id="31" name="CasellaDiTesto 30"/>
          <p:cNvSpPr txBox="1"/>
          <p:nvPr/>
        </p:nvSpPr>
        <p:spPr>
          <a:xfrm>
            <a:off x="4126469" y="4671526"/>
            <a:ext cx="581244" cy="276999"/>
          </a:xfrm>
          <a:prstGeom prst="rect">
            <a:avLst/>
          </a:prstGeom>
          <a:solidFill>
            <a:srgbClr val="FFC000"/>
          </a:solidFill>
        </p:spPr>
        <p:txBody>
          <a:bodyPr wrap="square" rtlCol="0">
            <a:spAutoFit/>
          </a:bodyPr>
          <a:lstStyle/>
          <a:p>
            <a:pPr>
              <a:defRPr/>
            </a:pPr>
            <a:r>
              <a:rPr lang="en-US" sz="1200" dirty="0">
                <a:solidFill>
                  <a:prstClr val="black"/>
                </a:solidFill>
                <a:latin typeface="Calibri"/>
              </a:rPr>
              <a:t>cavity</a:t>
            </a:r>
          </a:p>
        </p:txBody>
      </p:sp>
      <p:cxnSp>
        <p:nvCxnSpPr>
          <p:cNvPr id="13" name="Connettore 1 12"/>
          <p:cNvCxnSpPr/>
          <p:nvPr/>
        </p:nvCxnSpPr>
        <p:spPr>
          <a:xfrm>
            <a:off x="8653154" y="3920058"/>
            <a:ext cx="0" cy="139422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8" name="Connettore 1 37"/>
          <p:cNvCxnSpPr/>
          <p:nvPr/>
        </p:nvCxnSpPr>
        <p:spPr>
          <a:xfrm>
            <a:off x="8880860" y="3911088"/>
            <a:ext cx="0" cy="139422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flipH="1">
            <a:off x="7589547" y="3398070"/>
            <a:ext cx="1148456"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3" name="Connettore 1 42"/>
          <p:cNvCxnSpPr/>
          <p:nvPr/>
        </p:nvCxnSpPr>
        <p:spPr>
          <a:xfrm flipH="1">
            <a:off x="7589547" y="3900777"/>
            <a:ext cx="1148456"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4" name="Connettore 2 43"/>
          <p:cNvCxnSpPr/>
          <p:nvPr/>
        </p:nvCxnSpPr>
        <p:spPr>
          <a:xfrm>
            <a:off x="8237050" y="5166089"/>
            <a:ext cx="416104"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45" name="Connettore 2 44"/>
          <p:cNvCxnSpPr/>
          <p:nvPr/>
        </p:nvCxnSpPr>
        <p:spPr>
          <a:xfrm flipH="1">
            <a:off x="8866404" y="5166089"/>
            <a:ext cx="451435"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graphicFrame>
        <p:nvGraphicFramePr>
          <p:cNvPr id="22" name="Oggetto 21"/>
          <p:cNvGraphicFramePr>
            <a:graphicFrameLocks noChangeAspect="1"/>
          </p:cNvGraphicFramePr>
          <p:nvPr/>
        </p:nvGraphicFramePr>
        <p:xfrm>
          <a:off x="8880861" y="4831077"/>
          <a:ext cx="568325" cy="303213"/>
        </p:xfrm>
        <a:graphic>
          <a:graphicData uri="http://schemas.openxmlformats.org/presentationml/2006/ole">
            <mc:AlternateContent xmlns:mc="http://schemas.openxmlformats.org/markup-compatibility/2006">
              <mc:Choice xmlns:v="urn:schemas-microsoft-com:vml" Requires="v">
                <p:oleObj name="Equazione" r:id="rId10" imgW="520560" imgH="279360" progId="Equation.3">
                  <p:embed/>
                </p:oleObj>
              </mc:Choice>
              <mc:Fallback>
                <p:oleObj name="Equazione" r:id="rId10" imgW="520560" imgH="279360" progId="Equation.3">
                  <p:embed/>
                  <p:pic>
                    <p:nvPicPr>
                      <p:cNvPr id="22" name="Oggetto 21"/>
                      <p:cNvPicPr>
                        <a:picLocks noChangeAspect="1" noChangeArrowheads="1"/>
                      </p:cNvPicPr>
                      <p:nvPr/>
                    </p:nvPicPr>
                    <p:blipFill>
                      <a:blip r:embed="rId11"/>
                      <a:srcRect/>
                      <a:stretch>
                        <a:fillRect/>
                      </a:stretch>
                    </p:blipFill>
                    <p:spPr bwMode="auto">
                      <a:xfrm>
                        <a:off x="8880861" y="4831077"/>
                        <a:ext cx="568325" cy="303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23" name="Oggetto 22"/>
          <p:cNvGraphicFramePr>
            <a:graphicFrameLocks noChangeAspect="1"/>
          </p:cNvGraphicFramePr>
          <p:nvPr/>
        </p:nvGraphicFramePr>
        <p:xfrm>
          <a:off x="7495543" y="3511411"/>
          <a:ext cx="319088" cy="193675"/>
        </p:xfrm>
        <a:graphic>
          <a:graphicData uri="http://schemas.openxmlformats.org/presentationml/2006/ole">
            <mc:AlternateContent xmlns:mc="http://schemas.openxmlformats.org/markup-compatibility/2006">
              <mc:Choice xmlns:v="urn:schemas-microsoft-com:vml" Requires="v">
                <p:oleObj name="Equazione" r:id="rId12" imgW="291960" imgH="177480" progId="Equation.3">
                  <p:embed/>
                </p:oleObj>
              </mc:Choice>
              <mc:Fallback>
                <p:oleObj name="Equazione" r:id="rId12" imgW="291960" imgH="177480" progId="Equation.3">
                  <p:embed/>
                  <p:pic>
                    <p:nvPicPr>
                      <p:cNvPr id="23" name="Oggetto 22"/>
                      <p:cNvPicPr>
                        <a:picLocks noChangeAspect="1" noChangeArrowheads="1"/>
                      </p:cNvPicPr>
                      <p:nvPr/>
                    </p:nvPicPr>
                    <p:blipFill>
                      <a:blip r:embed="rId13"/>
                      <a:srcRect/>
                      <a:stretch>
                        <a:fillRect/>
                      </a:stretch>
                    </p:blipFill>
                    <p:spPr bwMode="auto">
                      <a:xfrm>
                        <a:off x="7495543" y="3511411"/>
                        <a:ext cx="319088" cy="19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 name="CasellaDiTesto 46"/>
          <p:cNvSpPr txBox="1"/>
          <p:nvPr/>
        </p:nvSpPr>
        <p:spPr>
          <a:xfrm>
            <a:off x="5767366" y="1622211"/>
            <a:ext cx="1928104" cy="646331"/>
          </a:xfrm>
          <a:prstGeom prst="rect">
            <a:avLst/>
          </a:prstGeom>
          <a:noFill/>
        </p:spPr>
        <p:txBody>
          <a:bodyPr wrap="square" rtlCol="0">
            <a:spAutoFit/>
          </a:bodyPr>
          <a:lstStyle/>
          <a:p>
            <a:pPr algn="just">
              <a:defRPr/>
            </a:pPr>
            <a:r>
              <a:rPr lang="en-US" sz="1200" dirty="0">
                <a:solidFill>
                  <a:prstClr val="black"/>
                </a:solidFill>
                <a:latin typeface="Calibri"/>
              </a:rPr>
              <a:t>The reachable </a:t>
            </a:r>
            <a:r>
              <a:rPr lang="en-US" sz="1200" dirty="0" err="1">
                <a:solidFill>
                  <a:prstClr val="black"/>
                </a:solidFill>
                <a:latin typeface="Calibri"/>
              </a:rPr>
              <a:t>V</a:t>
            </a:r>
            <a:r>
              <a:rPr lang="en-US" sz="1200" baseline="-25000" dirty="0" err="1">
                <a:solidFill>
                  <a:prstClr val="black"/>
                </a:solidFill>
                <a:latin typeface="Calibri"/>
              </a:rPr>
              <a:t>acc</a:t>
            </a:r>
            <a:r>
              <a:rPr lang="en-US" sz="1200" dirty="0">
                <a:solidFill>
                  <a:prstClr val="black"/>
                </a:solidFill>
                <a:latin typeface="Calibri"/>
              </a:rPr>
              <a:t> for a given power is proportional to </a:t>
            </a:r>
            <a:r>
              <a:rPr lang="en-US" sz="1200" dirty="0">
                <a:solidFill>
                  <a:prstClr val="black"/>
                </a:solidFill>
                <a:latin typeface="Calibri"/>
                <a:sym typeface="Symbol"/>
              </a:rPr>
              <a:t></a:t>
            </a:r>
            <a:r>
              <a:rPr lang="en-US" sz="1200" dirty="0">
                <a:solidFill>
                  <a:prstClr val="black"/>
                </a:solidFill>
                <a:latin typeface="Calibri"/>
              </a:rPr>
              <a:t>Q</a:t>
            </a:r>
          </a:p>
        </p:txBody>
      </p:sp>
      <p:grpSp>
        <p:nvGrpSpPr>
          <p:cNvPr id="8" name="Gruppo 7"/>
          <p:cNvGrpSpPr/>
          <p:nvPr/>
        </p:nvGrpSpPr>
        <p:grpSpPr>
          <a:xfrm>
            <a:off x="127292" y="4901838"/>
            <a:ext cx="5464708" cy="2002668"/>
            <a:chOff x="2670175" y="546100"/>
            <a:chExt cx="6738255" cy="2451578"/>
          </a:xfrm>
        </p:grpSpPr>
        <p:sp>
          <p:nvSpPr>
            <p:cNvPr id="41" name="Text Box 49"/>
            <p:cNvSpPr txBox="1">
              <a:spLocks noChangeArrowheads="1"/>
            </p:cNvSpPr>
            <p:nvPr/>
          </p:nvSpPr>
          <p:spPr bwMode="auto">
            <a:xfrm>
              <a:off x="8220075" y="1333500"/>
              <a:ext cx="482600" cy="36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a:latin typeface="Times New Roman" panose="02020603050405020304" pitchFamily="18" charset="0"/>
                  <a:ea typeface="MS Mincho" pitchFamily="49" charset="-128"/>
                </a:rPr>
                <a:t>L</a:t>
              </a:r>
              <a:endParaRPr lang="en-US" altLang="it-IT" sz="1200"/>
            </a:p>
          </p:txBody>
        </p:sp>
        <p:sp>
          <p:nvSpPr>
            <p:cNvPr id="46" name="Text Box 50"/>
            <p:cNvSpPr txBox="1">
              <a:spLocks noChangeArrowheads="1"/>
            </p:cNvSpPr>
            <p:nvPr/>
          </p:nvSpPr>
          <p:spPr bwMode="auto">
            <a:xfrm>
              <a:off x="6678934" y="1294846"/>
              <a:ext cx="503239"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dirty="0">
                  <a:latin typeface="Times New Roman" panose="02020603050405020304" pitchFamily="18" charset="0"/>
                  <a:ea typeface="MS Mincho" pitchFamily="49" charset="-128"/>
                </a:rPr>
                <a:t>R/2</a:t>
              </a:r>
              <a:endParaRPr lang="en-US" altLang="it-IT" sz="1200" dirty="0"/>
            </a:p>
          </p:txBody>
        </p:sp>
        <p:sp>
          <p:nvSpPr>
            <p:cNvPr id="48" name="Text Box 51"/>
            <p:cNvSpPr txBox="1">
              <a:spLocks noChangeArrowheads="1"/>
            </p:cNvSpPr>
            <p:nvPr/>
          </p:nvSpPr>
          <p:spPr bwMode="auto">
            <a:xfrm>
              <a:off x="7529513" y="1330326"/>
              <a:ext cx="425450" cy="37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a:latin typeface="Times New Roman" panose="02020603050405020304" pitchFamily="18" charset="0"/>
                  <a:ea typeface="MS Mincho" pitchFamily="49" charset="-128"/>
                </a:rPr>
                <a:t>C</a:t>
              </a:r>
              <a:endParaRPr lang="en-US" altLang="it-IT" sz="1200"/>
            </a:p>
          </p:txBody>
        </p:sp>
        <p:sp>
          <p:nvSpPr>
            <p:cNvPr id="50" name="Text Box 120"/>
            <p:cNvSpPr txBox="1">
              <a:spLocks noChangeArrowheads="1"/>
            </p:cNvSpPr>
            <p:nvPr/>
          </p:nvSpPr>
          <p:spPr bwMode="auto">
            <a:xfrm>
              <a:off x="2670175" y="1279526"/>
              <a:ext cx="350838"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dirty="0">
                  <a:latin typeface="Times New Roman" panose="02020603050405020304" pitchFamily="18" charset="0"/>
                  <a:ea typeface="MS Mincho" pitchFamily="49" charset="-128"/>
                </a:rPr>
                <a:t>I</a:t>
              </a:r>
              <a:r>
                <a:rPr lang="it-IT" altLang="ja-JP" sz="1200" baseline="-25000" dirty="0">
                  <a:latin typeface="Times New Roman" panose="02020603050405020304" pitchFamily="18" charset="0"/>
                  <a:ea typeface="MS Mincho" pitchFamily="49" charset="-128"/>
                </a:rPr>
                <a:t>g</a:t>
              </a:r>
              <a:endParaRPr lang="en-US" altLang="it-IT" sz="1200" dirty="0"/>
            </a:p>
          </p:txBody>
        </p:sp>
        <p:sp>
          <p:nvSpPr>
            <p:cNvPr id="52" name="Text Box 121"/>
            <p:cNvSpPr txBox="1">
              <a:spLocks noChangeArrowheads="1"/>
            </p:cNvSpPr>
            <p:nvPr/>
          </p:nvSpPr>
          <p:spPr bwMode="auto">
            <a:xfrm>
              <a:off x="5945189" y="712788"/>
              <a:ext cx="466725" cy="373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a:latin typeface="Times New Roman" panose="02020603050405020304" pitchFamily="18" charset="0"/>
                  <a:ea typeface="MS Mincho" pitchFamily="49" charset="-128"/>
                </a:rPr>
                <a:t>1:n</a:t>
              </a:r>
              <a:endParaRPr lang="en-US" altLang="it-IT" sz="1200"/>
            </a:p>
          </p:txBody>
        </p:sp>
        <p:sp>
          <p:nvSpPr>
            <p:cNvPr id="53" name="Text Box 122"/>
            <p:cNvSpPr txBox="1">
              <a:spLocks noChangeArrowheads="1"/>
            </p:cNvSpPr>
            <p:nvPr/>
          </p:nvSpPr>
          <p:spPr bwMode="auto">
            <a:xfrm>
              <a:off x="3770314" y="1276350"/>
              <a:ext cx="45243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dirty="0">
                  <a:latin typeface="Times New Roman" panose="02020603050405020304" pitchFamily="18" charset="0"/>
                  <a:ea typeface="MS Mincho" pitchFamily="49" charset="-128"/>
                </a:rPr>
                <a:t>Z</a:t>
              </a:r>
              <a:r>
                <a:rPr lang="it-IT" altLang="ja-JP" sz="1200" baseline="-25000" dirty="0">
                  <a:latin typeface="Times New Roman" panose="02020603050405020304" pitchFamily="18" charset="0"/>
                  <a:ea typeface="MS Mincho" pitchFamily="49" charset="-128"/>
                </a:rPr>
                <a:t>0</a:t>
              </a:r>
              <a:endParaRPr lang="en-US" altLang="it-IT" sz="1200" dirty="0"/>
            </a:p>
          </p:txBody>
        </p:sp>
        <p:sp>
          <p:nvSpPr>
            <p:cNvPr id="55" name="Line 9"/>
            <p:cNvSpPr>
              <a:spLocks noChangeShapeType="1"/>
            </p:cNvSpPr>
            <p:nvPr/>
          </p:nvSpPr>
          <p:spPr bwMode="auto">
            <a:xfrm>
              <a:off x="7223126" y="900113"/>
              <a:ext cx="1433513"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6" name="Line 10"/>
            <p:cNvSpPr>
              <a:spLocks noChangeShapeType="1"/>
            </p:cNvSpPr>
            <p:nvPr/>
          </p:nvSpPr>
          <p:spPr bwMode="auto">
            <a:xfrm>
              <a:off x="7223125" y="900113"/>
              <a:ext cx="0" cy="21431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7" name="Line 11"/>
            <p:cNvSpPr>
              <a:spLocks noChangeShapeType="1"/>
            </p:cNvSpPr>
            <p:nvPr/>
          </p:nvSpPr>
          <p:spPr bwMode="auto">
            <a:xfrm flipH="1">
              <a:off x="7151689" y="1114425"/>
              <a:ext cx="71437"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8" name="Line 12"/>
            <p:cNvSpPr>
              <a:spLocks noChangeShapeType="1"/>
            </p:cNvSpPr>
            <p:nvPr/>
          </p:nvSpPr>
          <p:spPr bwMode="auto">
            <a:xfrm>
              <a:off x="7151689" y="1185864"/>
              <a:ext cx="142875"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59" name="Line 13"/>
            <p:cNvSpPr>
              <a:spLocks noChangeShapeType="1"/>
            </p:cNvSpPr>
            <p:nvPr/>
          </p:nvSpPr>
          <p:spPr bwMode="auto">
            <a:xfrm flipH="1">
              <a:off x="7151689" y="1258889"/>
              <a:ext cx="142875"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0" name="Line 14"/>
            <p:cNvSpPr>
              <a:spLocks noChangeShapeType="1"/>
            </p:cNvSpPr>
            <p:nvPr/>
          </p:nvSpPr>
          <p:spPr bwMode="auto">
            <a:xfrm>
              <a:off x="7159626" y="1330325"/>
              <a:ext cx="144463"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1" name="Line 15"/>
            <p:cNvSpPr>
              <a:spLocks noChangeShapeType="1"/>
            </p:cNvSpPr>
            <p:nvPr/>
          </p:nvSpPr>
          <p:spPr bwMode="auto">
            <a:xfrm flipH="1">
              <a:off x="7159626" y="1401764"/>
              <a:ext cx="144463"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2" name="Line 16"/>
            <p:cNvSpPr>
              <a:spLocks noChangeShapeType="1"/>
            </p:cNvSpPr>
            <p:nvPr/>
          </p:nvSpPr>
          <p:spPr bwMode="auto">
            <a:xfrm>
              <a:off x="7151689" y="1473200"/>
              <a:ext cx="142875"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4" name="Line 17"/>
            <p:cNvSpPr>
              <a:spLocks noChangeShapeType="1"/>
            </p:cNvSpPr>
            <p:nvPr/>
          </p:nvSpPr>
          <p:spPr bwMode="auto">
            <a:xfrm flipH="1">
              <a:off x="7151689" y="1544639"/>
              <a:ext cx="142875"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6" name="Line 18"/>
            <p:cNvSpPr>
              <a:spLocks noChangeShapeType="1"/>
            </p:cNvSpPr>
            <p:nvPr/>
          </p:nvSpPr>
          <p:spPr bwMode="auto">
            <a:xfrm>
              <a:off x="7169151" y="1625600"/>
              <a:ext cx="142875"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7" name="Line 19"/>
            <p:cNvSpPr>
              <a:spLocks noChangeShapeType="1"/>
            </p:cNvSpPr>
            <p:nvPr/>
          </p:nvSpPr>
          <p:spPr bwMode="auto">
            <a:xfrm flipH="1">
              <a:off x="7169151" y="1697039"/>
              <a:ext cx="142875"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8" name="Line 20"/>
            <p:cNvSpPr>
              <a:spLocks noChangeShapeType="1"/>
            </p:cNvSpPr>
            <p:nvPr/>
          </p:nvSpPr>
          <p:spPr bwMode="auto">
            <a:xfrm>
              <a:off x="7169151" y="1770063"/>
              <a:ext cx="53975" cy="6191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69" name="Line 21"/>
            <p:cNvSpPr>
              <a:spLocks noChangeShapeType="1"/>
            </p:cNvSpPr>
            <p:nvPr/>
          </p:nvSpPr>
          <p:spPr bwMode="auto">
            <a:xfrm>
              <a:off x="7223125" y="1831975"/>
              <a:ext cx="0" cy="21590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0" name="Line 22"/>
            <p:cNvSpPr>
              <a:spLocks noChangeShapeType="1"/>
            </p:cNvSpPr>
            <p:nvPr/>
          </p:nvSpPr>
          <p:spPr bwMode="auto">
            <a:xfrm>
              <a:off x="7223126" y="2047875"/>
              <a:ext cx="1433513"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1" name="Line 23"/>
            <p:cNvSpPr>
              <a:spLocks noChangeShapeType="1"/>
            </p:cNvSpPr>
            <p:nvPr/>
          </p:nvSpPr>
          <p:spPr bwMode="auto">
            <a:xfrm flipV="1">
              <a:off x="7940675" y="1544639"/>
              <a:ext cx="0" cy="5032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2" name="Line 24"/>
            <p:cNvSpPr>
              <a:spLocks noChangeShapeType="1"/>
            </p:cNvSpPr>
            <p:nvPr/>
          </p:nvSpPr>
          <p:spPr bwMode="auto">
            <a:xfrm>
              <a:off x="7797800" y="1544638"/>
              <a:ext cx="285750"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3" name="Line 25"/>
            <p:cNvSpPr>
              <a:spLocks noChangeShapeType="1"/>
            </p:cNvSpPr>
            <p:nvPr/>
          </p:nvSpPr>
          <p:spPr bwMode="auto">
            <a:xfrm>
              <a:off x="7797800" y="1401763"/>
              <a:ext cx="285750"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4" name="Line 26"/>
            <p:cNvSpPr>
              <a:spLocks noChangeShapeType="1"/>
            </p:cNvSpPr>
            <p:nvPr/>
          </p:nvSpPr>
          <p:spPr bwMode="auto">
            <a:xfrm flipV="1">
              <a:off x="7940675" y="900113"/>
              <a:ext cx="0" cy="5016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5" name="Line 27"/>
            <p:cNvSpPr>
              <a:spLocks noChangeShapeType="1"/>
            </p:cNvSpPr>
            <p:nvPr/>
          </p:nvSpPr>
          <p:spPr bwMode="auto">
            <a:xfrm>
              <a:off x="8658226" y="900113"/>
              <a:ext cx="3175" cy="28575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76" name="Arc 28"/>
            <p:cNvSpPr>
              <a:spLocks/>
            </p:cNvSpPr>
            <p:nvPr/>
          </p:nvSpPr>
          <p:spPr bwMode="auto">
            <a:xfrm flipH="1">
              <a:off x="8518526" y="1185864"/>
              <a:ext cx="142875" cy="714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7" name="Arc 29"/>
            <p:cNvSpPr>
              <a:spLocks/>
            </p:cNvSpPr>
            <p:nvPr/>
          </p:nvSpPr>
          <p:spPr bwMode="auto">
            <a:xfrm flipH="1" flipV="1">
              <a:off x="8516939" y="1257300"/>
              <a:ext cx="142875" cy="71438"/>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8" name="Arc 30"/>
            <p:cNvSpPr>
              <a:spLocks/>
            </p:cNvSpPr>
            <p:nvPr/>
          </p:nvSpPr>
          <p:spPr bwMode="auto">
            <a:xfrm flipH="1">
              <a:off x="8516938" y="1257300"/>
              <a:ext cx="144462" cy="71438"/>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79" name="Arc 31"/>
            <p:cNvSpPr>
              <a:spLocks/>
            </p:cNvSpPr>
            <p:nvPr/>
          </p:nvSpPr>
          <p:spPr bwMode="auto">
            <a:xfrm>
              <a:off x="8658225" y="1257300"/>
              <a:ext cx="71438" cy="71438"/>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0" name="Arc 32"/>
            <p:cNvSpPr>
              <a:spLocks/>
            </p:cNvSpPr>
            <p:nvPr/>
          </p:nvSpPr>
          <p:spPr bwMode="auto">
            <a:xfrm flipH="1" flipV="1">
              <a:off x="8516939" y="1328739"/>
              <a:ext cx="142875" cy="7302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1" name="Arc 33"/>
            <p:cNvSpPr>
              <a:spLocks/>
            </p:cNvSpPr>
            <p:nvPr/>
          </p:nvSpPr>
          <p:spPr bwMode="auto">
            <a:xfrm flipH="1">
              <a:off x="8516938" y="1322389"/>
              <a:ext cx="144462" cy="73025"/>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2" name="Arc 34"/>
            <p:cNvSpPr>
              <a:spLocks/>
            </p:cNvSpPr>
            <p:nvPr/>
          </p:nvSpPr>
          <p:spPr bwMode="auto">
            <a:xfrm>
              <a:off x="8659814" y="1323975"/>
              <a:ext cx="71437" cy="71438"/>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83" name="Group 35"/>
            <p:cNvGrpSpPr>
              <a:grpSpLocks/>
            </p:cNvGrpSpPr>
            <p:nvPr/>
          </p:nvGrpSpPr>
          <p:grpSpPr bwMode="auto">
            <a:xfrm>
              <a:off x="8515350" y="1395413"/>
              <a:ext cx="215900" cy="158750"/>
              <a:chOff x="9125" y="10462"/>
              <a:chExt cx="339" cy="226"/>
            </a:xfrm>
          </p:grpSpPr>
          <p:sp>
            <p:nvSpPr>
              <p:cNvPr id="86" name="Arc 36"/>
              <p:cNvSpPr>
                <a:spLocks/>
              </p:cNvSpPr>
              <p:nvPr/>
            </p:nvSpPr>
            <p:spPr bwMode="auto">
              <a:xfrm flipH="1" flipV="1">
                <a:off x="9125" y="10462"/>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7" name="Arc 37"/>
              <p:cNvSpPr>
                <a:spLocks/>
              </p:cNvSpPr>
              <p:nvPr/>
            </p:nvSpPr>
            <p:spPr bwMode="auto">
              <a:xfrm flipH="1">
                <a:off x="9125" y="10462"/>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8" name="Arc 38"/>
              <p:cNvSpPr>
                <a:spLocks/>
              </p:cNvSpPr>
              <p:nvPr/>
            </p:nvSpPr>
            <p:spPr bwMode="auto">
              <a:xfrm>
                <a:off x="9348" y="10462"/>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89" name="Arc 39"/>
              <p:cNvSpPr>
                <a:spLocks/>
              </p:cNvSpPr>
              <p:nvPr/>
            </p:nvSpPr>
            <p:spPr bwMode="auto">
              <a:xfrm flipH="1" flipV="1">
                <a:off x="9125" y="10575"/>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1" name="Arc 40"/>
              <p:cNvSpPr>
                <a:spLocks/>
              </p:cNvSpPr>
              <p:nvPr/>
            </p:nvSpPr>
            <p:spPr bwMode="auto">
              <a:xfrm flipH="1">
                <a:off x="9125" y="10565"/>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2" name="Arc 41"/>
              <p:cNvSpPr>
                <a:spLocks/>
              </p:cNvSpPr>
              <p:nvPr/>
            </p:nvSpPr>
            <p:spPr bwMode="auto">
              <a:xfrm>
                <a:off x="9351" y="10566"/>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94" name="Arc 42"/>
            <p:cNvSpPr>
              <a:spLocks/>
            </p:cNvSpPr>
            <p:nvPr/>
          </p:nvSpPr>
          <p:spPr bwMode="auto">
            <a:xfrm flipH="1" flipV="1">
              <a:off x="8515351" y="1544639"/>
              <a:ext cx="142875" cy="71437"/>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5" name="Arc 43"/>
            <p:cNvSpPr>
              <a:spLocks/>
            </p:cNvSpPr>
            <p:nvPr/>
          </p:nvSpPr>
          <p:spPr bwMode="auto">
            <a:xfrm flipH="1">
              <a:off x="8515351" y="1544639"/>
              <a:ext cx="144463" cy="71437"/>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6" name="Arc 44"/>
            <p:cNvSpPr>
              <a:spLocks/>
            </p:cNvSpPr>
            <p:nvPr/>
          </p:nvSpPr>
          <p:spPr bwMode="auto">
            <a:xfrm>
              <a:off x="8656639" y="1544639"/>
              <a:ext cx="71437" cy="71437"/>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7" name="Arc 45"/>
            <p:cNvSpPr>
              <a:spLocks/>
            </p:cNvSpPr>
            <p:nvPr/>
          </p:nvSpPr>
          <p:spPr bwMode="auto">
            <a:xfrm flipH="1" flipV="1">
              <a:off x="8515351" y="1616075"/>
              <a:ext cx="142875" cy="71438"/>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8" name="Arc 46"/>
            <p:cNvSpPr>
              <a:spLocks/>
            </p:cNvSpPr>
            <p:nvPr/>
          </p:nvSpPr>
          <p:spPr bwMode="auto">
            <a:xfrm flipH="1">
              <a:off x="8515351" y="1609726"/>
              <a:ext cx="144463" cy="144463"/>
            </a:xfrm>
            <a:custGeom>
              <a:avLst/>
              <a:gdLst>
                <a:gd name="G0" fmla="+- 294 0 0"/>
                <a:gd name="G1" fmla="+- 21600 0 0"/>
                <a:gd name="G2" fmla="+- 21600 0 0"/>
                <a:gd name="T0" fmla="*/ 7 w 21894"/>
                <a:gd name="T1" fmla="*/ 2 h 43200"/>
                <a:gd name="T2" fmla="*/ 0 w 21894"/>
                <a:gd name="T3" fmla="*/ 43198 h 43200"/>
                <a:gd name="T4" fmla="*/ 294 w 21894"/>
                <a:gd name="T5" fmla="*/ 21600 h 43200"/>
              </a:gdLst>
              <a:ahLst/>
              <a:cxnLst>
                <a:cxn ang="0">
                  <a:pos x="T0" y="T1"/>
                </a:cxn>
                <a:cxn ang="0">
                  <a:pos x="T2" y="T3"/>
                </a:cxn>
                <a:cxn ang="0">
                  <a:pos x="T4" y="T5"/>
                </a:cxn>
              </a:cxnLst>
              <a:rect l="0" t="0" r="r" b="b"/>
              <a:pathLst>
                <a:path w="21894" h="43200" fill="none"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path>
                <a:path w="21894" h="43200" stroke="0"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lnTo>
                    <a:pt x="294"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99" name="Arc 47"/>
            <p:cNvSpPr>
              <a:spLocks/>
            </p:cNvSpPr>
            <p:nvPr/>
          </p:nvSpPr>
          <p:spPr bwMode="auto">
            <a:xfrm>
              <a:off x="8658225" y="1611313"/>
              <a:ext cx="71438" cy="69850"/>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0" name="Line 48"/>
            <p:cNvSpPr>
              <a:spLocks noChangeShapeType="1"/>
            </p:cNvSpPr>
            <p:nvPr/>
          </p:nvSpPr>
          <p:spPr bwMode="auto">
            <a:xfrm>
              <a:off x="8656639" y="1760539"/>
              <a:ext cx="3175" cy="2873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1" name="Line 52"/>
            <p:cNvSpPr>
              <a:spLocks noChangeShapeType="1"/>
            </p:cNvSpPr>
            <p:nvPr/>
          </p:nvSpPr>
          <p:spPr bwMode="auto">
            <a:xfrm flipH="1">
              <a:off x="6362701" y="900113"/>
              <a:ext cx="860425"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3" name="Line 53"/>
            <p:cNvSpPr>
              <a:spLocks noChangeShapeType="1"/>
            </p:cNvSpPr>
            <p:nvPr/>
          </p:nvSpPr>
          <p:spPr bwMode="auto">
            <a:xfrm flipH="1">
              <a:off x="6362701" y="2047875"/>
              <a:ext cx="860425"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nvGrpSpPr>
            <p:cNvPr id="104" name="Group 54"/>
            <p:cNvGrpSpPr>
              <a:grpSpLocks/>
            </p:cNvGrpSpPr>
            <p:nvPr/>
          </p:nvGrpSpPr>
          <p:grpSpPr bwMode="auto">
            <a:xfrm>
              <a:off x="6219825" y="908051"/>
              <a:ext cx="217488" cy="1147763"/>
              <a:chOff x="8097" y="8759"/>
              <a:chExt cx="342" cy="1808"/>
            </a:xfrm>
          </p:grpSpPr>
          <p:sp>
            <p:nvSpPr>
              <p:cNvPr id="105" name="Line 55"/>
              <p:cNvSpPr>
                <a:spLocks noChangeShapeType="1"/>
              </p:cNvSpPr>
              <p:nvPr/>
            </p:nvSpPr>
            <p:spPr bwMode="auto">
              <a:xfrm>
                <a:off x="8323" y="8759"/>
                <a:ext cx="6" cy="45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06" name="Arc 56"/>
              <p:cNvSpPr>
                <a:spLocks/>
              </p:cNvSpPr>
              <p:nvPr/>
            </p:nvSpPr>
            <p:spPr bwMode="auto">
              <a:xfrm flipH="1">
                <a:off x="8103" y="9210"/>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7" name="Arc 57"/>
              <p:cNvSpPr>
                <a:spLocks/>
              </p:cNvSpPr>
              <p:nvPr/>
            </p:nvSpPr>
            <p:spPr bwMode="auto">
              <a:xfrm flipH="1" flipV="1">
                <a:off x="8100" y="9323"/>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09" name="Arc 58"/>
              <p:cNvSpPr>
                <a:spLocks/>
              </p:cNvSpPr>
              <p:nvPr/>
            </p:nvSpPr>
            <p:spPr bwMode="auto">
              <a:xfrm flipH="1">
                <a:off x="8100" y="9323"/>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1" name="Arc 59"/>
              <p:cNvSpPr>
                <a:spLocks/>
              </p:cNvSpPr>
              <p:nvPr/>
            </p:nvSpPr>
            <p:spPr bwMode="auto">
              <a:xfrm>
                <a:off x="8323" y="9323"/>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2" name="Arc 60"/>
              <p:cNvSpPr>
                <a:spLocks/>
              </p:cNvSpPr>
              <p:nvPr/>
            </p:nvSpPr>
            <p:spPr bwMode="auto">
              <a:xfrm flipH="1" flipV="1">
                <a:off x="8100" y="9436"/>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4" name="Arc 61"/>
              <p:cNvSpPr>
                <a:spLocks/>
              </p:cNvSpPr>
              <p:nvPr/>
            </p:nvSpPr>
            <p:spPr bwMode="auto">
              <a:xfrm flipH="1">
                <a:off x="8100" y="9426"/>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5" name="Arc 62"/>
              <p:cNvSpPr>
                <a:spLocks/>
              </p:cNvSpPr>
              <p:nvPr/>
            </p:nvSpPr>
            <p:spPr bwMode="auto">
              <a:xfrm>
                <a:off x="8326" y="9427"/>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116" name="Group 63"/>
              <p:cNvGrpSpPr>
                <a:grpSpLocks/>
              </p:cNvGrpSpPr>
              <p:nvPr/>
            </p:nvGrpSpPr>
            <p:grpSpPr bwMode="auto">
              <a:xfrm>
                <a:off x="8097" y="9539"/>
                <a:ext cx="342" cy="250"/>
                <a:chOff x="9125" y="10462"/>
                <a:chExt cx="339" cy="226"/>
              </a:xfrm>
            </p:grpSpPr>
            <p:sp>
              <p:nvSpPr>
                <p:cNvPr id="124" name="Arc 64"/>
                <p:cNvSpPr>
                  <a:spLocks/>
                </p:cNvSpPr>
                <p:nvPr/>
              </p:nvSpPr>
              <p:spPr bwMode="auto">
                <a:xfrm flipH="1" flipV="1">
                  <a:off x="9125" y="10462"/>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5" name="Arc 65"/>
                <p:cNvSpPr>
                  <a:spLocks/>
                </p:cNvSpPr>
                <p:nvPr/>
              </p:nvSpPr>
              <p:spPr bwMode="auto">
                <a:xfrm flipH="1">
                  <a:off x="9125" y="10462"/>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6" name="Arc 66"/>
                <p:cNvSpPr>
                  <a:spLocks/>
                </p:cNvSpPr>
                <p:nvPr/>
              </p:nvSpPr>
              <p:spPr bwMode="auto">
                <a:xfrm>
                  <a:off x="9348" y="10462"/>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7" name="Arc 67"/>
                <p:cNvSpPr>
                  <a:spLocks/>
                </p:cNvSpPr>
                <p:nvPr/>
              </p:nvSpPr>
              <p:spPr bwMode="auto">
                <a:xfrm flipH="1" flipV="1">
                  <a:off x="9125" y="10575"/>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8" name="Arc 68"/>
                <p:cNvSpPr>
                  <a:spLocks/>
                </p:cNvSpPr>
                <p:nvPr/>
              </p:nvSpPr>
              <p:spPr bwMode="auto">
                <a:xfrm flipH="1">
                  <a:off x="9125" y="10565"/>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9" name="Arc 69"/>
                <p:cNvSpPr>
                  <a:spLocks/>
                </p:cNvSpPr>
                <p:nvPr/>
              </p:nvSpPr>
              <p:spPr bwMode="auto">
                <a:xfrm>
                  <a:off x="9351" y="10566"/>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17" name="Arc 70"/>
              <p:cNvSpPr>
                <a:spLocks/>
              </p:cNvSpPr>
              <p:nvPr/>
            </p:nvSpPr>
            <p:spPr bwMode="auto">
              <a:xfrm flipH="1" flipV="1">
                <a:off x="8097" y="9775"/>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8" name="Arc 71"/>
              <p:cNvSpPr>
                <a:spLocks/>
              </p:cNvSpPr>
              <p:nvPr/>
            </p:nvSpPr>
            <p:spPr bwMode="auto">
              <a:xfrm flipH="1">
                <a:off x="8097" y="9775"/>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19" name="Arc 72"/>
              <p:cNvSpPr>
                <a:spLocks/>
              </p:cNvSpPr>
              <p:nvPr/>
            </p:nvSpPr>
            <p:spPr bwMode="auto">
              <a:xfrm>
                <a:off x="8320" y="9775"/>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0" name="Arc 73"/>
              <p:cNvSpPr>
                <a:spLocks/>
              </p:cNvSpPr>
              <p:nvPr/>
            </p:nvSpPr>
            <p:spPr bwMode="auto">
              <a:xfrm flipH="1" flipV="1">
                <a:off x="8097" y="9888"/>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1" name="Arc 74"/>
              <p:cNvSpPr>
                <a:spLocks/>
              </p:cNvSpPr>
              <p:nvPr/>
            </p:nvSpPr>
            <p:spPr bwMode="auto">
              <a:xfrm flipH="1">
                <a:off x="8097" y="9878"/>
                <a:ext cx="229" cy="226"/>
              </a:xfrm>
              <a:custGeom>
                <a:avLst/>
                <a:gdLst>
                  <a:gd name="G0" fmla="+- 294 0 0"/>
                  <a:gd name="G1" fmla="+- 21600 0 0"/>
                  <a:gd name="G2" fmla="+- 21600 0 0"/>
                  <a:gd name="T0" fmla="*/ 7 w 21894"/>
                  <a:gd name="T1" fmla="*/ 2 h 43200"/>
                  <a:gd name="T2" fmla="*/ 0 w 21894"/>
                  <a:gd name="T3" fmla="*/ 43198 h 43200"/>
                  <a:gd name="T4" fmla="*/ 294 w 21894"/>
                  <a:gd name="T5" fmla="*/ 21600 h 43200"/>
                </a:gdLst>
                <a:ahLst/>
                <a:cxnLst>
                  <a:cxn ang="0">
                    <a:pos x="T0" y="T1"/>
                  </a:cxn>
                  <a:cxn ang="0">
                    <a:pos x="T2" y="T3"/>
                  </a:cxn>
                  <a:cxn ang="0">
                    <a:pos x="T4" y="T5"/>
                  </a:cxn>
                </a:cxnLst>
                <a:rect l="0" t="0" r="r" b="b"/>
                <a:pathLst>
                  <a:path w="21894" h="43200" fill="none"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path>
                  <a:path w="21894" h="43200" stroke="0"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lnTo>
                      <a:pt x="294"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2" name="Arc 75"/>
              <p:cNvSpPr>
                <a:spLocks/>
              </p:cNvSpPr>
              <p:nvPr/>
            </p:nvSpPr>
            <p:spPr bwMode="auto">
              <a:xfrm>
                <a:off x="8323" y="9879"/>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23" name="Line 76"/>
              <p:cNvSpPr>
                <a:spLocks noChangeShapeType="1"/>
              </p:cNvSpPr>
              <p:nvPr/>
            </p:nvSpPr>
            <p:spPr bwMode="auto">
              <a:xfrm>
                <a:off x="8320" y="10115"/>
                <a:ext cx="6" cy="45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grpSp>
          <p:nvGrpSpPr>
            <p:cNvPr id="130" name="Group 77"/>
            <p:cNvGrpSpPr>
              <a:grpSpLocks/>
            </p:cNvGrpSpPr>
            <p:nvPr/>
          </p:nvGrpSpPr>
          <p:grpSpPr bwMode="auto">
            <a:xfrm flipH="1">
              <a:off x="5930900" y="908051"/>
              <a:ext cx="217488" cy="1147763"/>
              <a:chOff x="8097" y="8759"/>
              <a:chExt cx="342" cy="1808"/>
            </a:xfrm>
          </p:grpSpPr>
          <p:sp>
            <p:nvSpPr>
              <p:cNvPr id="131" name="Line 78"/>
              <p:cNvSpPr>
                <a:spLocks noChangeShapeType="1"/>
              </p:cNvSpPr>
              <p:nvPr/>
            </p:nvSpPr>
            <p:spPr bwMode="auto">
              <a:xfrm>
                <a:off x="8323" y="8759"/>
                <a:ext cx="6" cy="45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32" name="Arc 79"/>
              <p:cNvSpPr>
                <a:spLocks/>
              </p:cNvSpPr>
              <p:nvPr/>
            </p:nvSpPr>
            <p:spPr bwMode="auto">
              <a:xfrm flipH="1">
                <a:off x="8103" y="9210"/>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3" name="Arc 80"/>
              <p:cNvSpPr>
                <a:spLocks/>
              </p:cNvSpPr>
              <p:nvPr/>
            </p:nvSpPr>
            <p:spPr bwMode="auto">
              <a:xfrm flipH="1" flipV="1">
                <a:off x="8100" y="9323"/>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4" name="Arc 81"/>
              <p:cNvSpPr>
                <a:spLocks/>
              </p:cNvSpPr>
              <p:nvPr/>
            </p:nvSpPr>
            <p:spPr bwMode="auto">
              <a:xfrm flipH="1">
                <a:off x="8100" y="9323"/>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5" name="Arc 82"/>
              <p:cNvSpPr>
                <a:spLocks/>
              </p:cNvSpPr>
              <p:nvPr/>
            </p:nvSpPr>
            <p:spPr bwMode="auto">
              <a:xfrm>
                <a:off x="8323" y="9323"/>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6" name="Arc 83"/>
              <p:cNvSpPr>
                <a:spLocks/>
              </p:cNvSpPr>
              <p:nvPr/>
            </p:nvSpPr>
            <p:spPr bwMode="auto">
              <a:xfrm flipH="1" flipV="1">
                <a:off x="8100" y="9436"/>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7" name="Arc 84"/>
              <p:cNvSpPr>
                <a:spLocks/>
              </p:cNvSpPr>
              <p:nvPr/>
            </p:nvSpPr>
            <p:spPr bwMode="auto">
              <a:xfrm flipH="1">
                <a:off x="8100" y="9426"/>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38" name="Arc 85"/>
              <p:cNvSpPr>
                <a:spLocks/>
              </p:cNvSpPr>
              <p:nvPr/>
            </p:nvSpPr>
            <p:spPr bwMode="auto">
              <a:xfrm>
                <a:off x="8326" y="9427"/>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nvGrpSpPr>
              <p:cNvPr id="139" name="Group 86"/>
              <p:cNvGrpSpPr>
                <a:grpSpLocks/>
              </p:cNvGrpSpPr>
              <p:nvPr/>
            </p:nvGrpSpPr>
            <p:grpSpPr bwMode="auto">
              <a:xfrm>
                <a:off x="8097" y="9539"/>
                <a:ext cx="342" cy="250"/>
                <a:chOff x="9125" y="10462"/>
                <a:chExt cx="339" cy="226"/>
              </a:xfrm>
            </p:grpSpPr>
            <p:sp>
              <p:nvSpPr>
                <p:cNvPr id="147" name="Arc 87"/>
                <p:cNvSpPr>
                  <a:spLocks/>
                </p:cNvSpPr>
                <p:nvPr/>
              </p:nvSpPr>
              <p:spPr bwMode="auto">
                <a:xfrm flipH="1" flipV="1">
                  <a:off x="9125" y="10462"/>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8" name="Arc 88"/>
                <p:cNvSpPr>
                  <a:spLocks/>
                </p:cNvSpPr>
                <p:nvPr/>
              </p:nvSpPr>
              <p:spPr bwMode="auto">
                <a:xfrm flipH="1">
                  <a:off x="9125" y="10462"/>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9" name="Arc 89"/>
                <p:cNvSpPr>
                  <a:spLocks/>
                </p:cNvSpPr>
                <p:nvPr/>
              </p:nvSpPr>
              <p:spPr bwMode="auto">
                <a:xfrm>
                  <a:off x="9348" y="10462"/>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0" name="Arc 90"/>
                <p:cNvSpPr>
                  <a:spLocks/>
                </p:cNvSpPr>
                <p:nvPr/>
              </p:nvSpPr>
              <p:spPr bwMode="auto">
                <a:xfrm flipH="1" flipV="1">
                  <a:off x="9125" y="10575"/>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1" name="Arc 91"/>
                <p:cNvSpPr>
                  <a:spLocks/>
                </p:cNvSpPr>
                <p:nvPr/>
              </p:nvSpPr>
              <p:spPr bwMode="auto">
                <a:xfrm flipH="1">
                  <a:off x="9125" y="10565"/>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52" name="Arc 92"/>
                <p:cNvSpPr>
                  <a:spLocks/>
                </p:cNvSpPr>
                <p:nvPr/>
              </p:nvSpPr>
              <p:spPr bwMode="auto">
                <a:xfrm>
                  <a:off x="9351" y="10566"/>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grpSp>
          <p:sp>
            <p:nvSpPr>
              <p:cNvPr id="140" name="Arc 93"/>
              <p:cNvSpPr>
                <a:spLocks/>
              </p:cNvSpPr>
              <p:nvPr/>
            </p:nvSpPr>
            <p:spPr bwMode="auto">
              <a:xfrm flipH="1" flipV="1">
                <a:off x="8097" y="9775"/>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1" name="Arc 94"/>
              <p:cNvSpPr>
                <a:spLocks/>
              </p:cNvSpPr>
              <p:nvPr/>
            </p:nvSpPr>
            <p:spPr bwMode="auto">
              <a:xfrm flipH="1">
                <a:off x="8097" y="9775"/>
                <a:ext cx="229" cy="113"/>
              </a:xfrm>
              <a:custGeom>
                <a:avLst/>
                <a:gdLst>
                  <a:gd name="G0" fmla="+- 287 0 0"/>
                  <a:gd name="G1" fmla="+- 21600 0 0"/>
                  <a:gd name="G2" fmla="+- 21600 0 0"/>
                  <a:gd name="T0" fmla="*/ 0 w 21887"/>
                  <a:gd name="T1" fmla="*/ 2 h 21600"/>
                  <a:gd name="T2" fmla="*/ 21887 w 21887"/>
                  <a:gd name="T3" fmla="*/ 21600 h 21600"/>
                  <a:gd name="T4" fmla="*/ 287 w 21887"/>
                  <a:gd name="T5" fmla="*/ 21600 h 21600"/>
                </a:gdLst>
                <a:ahLst/>
                <a:cxnLst>
                  <a:cxn ang="0">
                    <a:pos x="T0" y="T1"/>
                  </a:cxn>
                  <a:cxn ang="0">
                    <a:pos x="T2" y="T3"/>
                  </a:cxn>
                  <a:cxn ang="0">
                    <a:pos x="T4" y="T5"/>
                  </a:cxn>
                </a:cxnLst>
                <a:rect l="0" t="0" r="r" b="b"/>
                <a:pathLst>
                  <a:path w="21887" h="21600" fill="none" extrusionOk="0">
                    <a:moveTo>
                      <a:pt x="-1" y="1"/>
                    </a:moveTo>
                    <a:cubicBezTo>
                      <a:pt x="95" y="0"/>
                      <a:pt x="191" y="0"/>
                      <a:pt x="287" y="0"/>
                    </a:cubicBezTo>
                    <a:cubicBezTo>
                      <a:pt x="12216" y="0"/>
                      <a:pt x="21887" y="9670"/>
                      <a:pt x="21887" y="21600"/>
                    </a:cubicBezTo>
                  </a:path>
                  <a:path w="21887" h="21600" stroke="0" extrusionOk="0">
                    <a:moveTo>
                      <a:pt x="-1" y="1"/>
                    </a:moveTo>
                    <a:cubicBezTo>
                      <a:pt x="95" y="0"/>
                      <a:pt x="191" y="0"/>
                      <a:pt x="287" y="0"/>
                    </a:cubicBezTo>
                    <a:cubicBezTo>
                      <a:pt x="12216" y="0"/>
                      <a:pt x="21887" y="9670"/>
                      <a:pt x="21887" y="21600"/>
                    </a:cubicBezTo>
                    <a:lnTo>
                      <a:pt x="287"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2" name="Arc 95"/>
              <p:cNvSpPr>
                <a:spLocks/>
              </p:cNvSpPr>
              <p:nvPr/>
            </p:nvSpPr>
            <p:spPr bwMode="auto">
              <a:xfrm>
                <a:off x="8320" y="9775"/>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3" name="Arc 96"/>
              <p:cNvSpPr>
                <a:spLocks/>
              </p:cNvSpPr>
              <p:nvPr/>
            </p:nvSpPr>
            <p:spPr bwMode="auto">
              <a:xfrm flipH="1" flipV="1">
                <a:off x="8097" y="9888"/>
                <a:ext cx="226" cy="113"/>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0" y="0"/>
                    </a:moveTo>
                    <a:cubicBezTo>
                      <a:pt x="11929" y="0"/>
                      <a:pt x="21600" y="9670"/>
                      <a:pt x="21600" y="21600"/>
                    </a:cubicBezTo>
                  </a:path>
                  <a:path w="21600" h="21600" stroke="0" extrusionOk="0">
                    <a:moveTo>
                      <a:pt x="0" y="0"/>
                    </a:moveTo>
                    <a:cubicBezTo>
                      <a:pt x="11929" y="0"/>
                      <a:pt x="21600" y="9670"/>
                      <a:pt x="21600" y="21600"/>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4" name="Arc 97"/>
              <p:cNvSpPr>
                <a:spLocks/>
              </p:cNvSpPr>
              <p:nvPr/>
            </p:nvSpPr>
            <p:spPr bwMode="auto">
              <a:xfrm flipH="1">
                <a:off x="8097" y="9878"/>
                <a:ext cx="229" cy="226"/>
              </a:xfrm>
              <a:custGeom>
                <a:avLst/>
                <a:gdLst>
                  <a:gd name="G0" fmla="+- 294 0 0"/>
                  <a:gd name="G1" fmla="+- 21600 0 0"/>
                  <a:gd name="G2" fmla="+- 21600 0 0"/>
                  <a:gd name="T0" fmla="*/ 7 w 21894"/>
                  <a:gd name="T1" fmla="*/ 2 h 43200"/>
                  <a:gd name="T2" fmla="*/ 0 w 21894"/>
                  <a:gd name="T3" fmla="*/ 43198 h 43200"/>
                  <a:gd name="T4" fmla="*/ 294 w 21894"/>
                  <a:gd name="T5" fmla="*/ 21600 h 43200"/>
                </a:gdLst>
                <a:ahLst/>
                <a:cxnLst>
                  <a:cxn ang="0">
                    <a:pos x="T0" y="T1"/>
                  </a:cxn>
                  <a:cxn ang="0">
                    <a:pos x="T2" y="T3"/>
                  </a:cxn>
                  <a:cxn ang="0">
                    <a:pos x="T4" y="T5"/>
                  </a:cxn>
                </a:cxnLst>
                <a:rect l="0" t="0" r="r" b="b"/>
                <a:pathLst>
                  <a:path w="21894" h="43200" fill="none"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path>
                  <a:path w="21894" h="43200" stroke="0" extrusionOk="0">
                    <a:moveTo>
                      <a:pt x="6" y="1"/>
                    </a:moveTo>
                    <a:cubicBezTo>
                      <a:pt x="102" y="0"/>
                      <a:pt x="198" y="0"/>
                      <a:pt x="294" y="0"/>
                    </a:cubicBezTo>
                    <a:cubicBezTo>
                      <a:pt x="12223" y="0"/>
                      <a:pt x="21894" y="9670"/>
                      <a:pt x="21894" y="21600"/>
                    </a:cubicBezTo>
                    <a:cubicBezTo>
                      <a:pt x="21894" y="33529"/>
                      <a:pt x="12223" y="43200"/>
                      <a:pt x="294" y="43200"/>
                    </a:cubicBezTo>
                    <a:cubicBezTo>
                      <a:pt x="195" y="43199"/>
                      <a:pt x="97" y="43199"/>
                      <a:pt x="0" y="43197"/>
                    </a:cubicBezTo>
                    <a:lnTo>
                      <a:pt x="294"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5" name="Arc 98"/>
              <p:cNvSpPr>
                <a:spLocks/>
              </p:cNvSpPr>
              <p:nvPr/>
            </p:nvSpPr>
            <p:spPr bwMode="auto">
              <a:xfrm>
                <a:off x="8323" y="9879"/>
                <a:ext cx="113" cy="112"/>
              </a:xfrm>
              <a:custGeom>
                <a:avLst/>
                <a:gdLst>
                  <a:gd name="G0" fmla="+- 0 0 0"/>
                  <a:gd name="G1" fmla="+- 21600 0 0"/>
                  <a:gd name="G2" fmla="+- 21600 0 0"/>
                  <a:gd name="T0" fmla="*/ 0 w 21600"/>
                  <a:gd name="T1" fmla="*/ 0 h 43168"/>
                  <a:gd name="T2" fmla="*/ 1179 w 21600"/>
                  <a:gd name="T3" fmla="*/ 43168 h 43168"/>
                  <a:gd name="T4" fmla="*/ 0 w 21600"/>
                  <a:gd name="T5" fmla="*/ 21600 h 43168"/>
                </a:gdLst>
                <a:ahLst/>
                <a:cxnLst>
                  <a:cxn ang="0">
                    <a:pos x="T0" y="T1"/>
                  </a:cxn>
                  <a:cxn ang="0">
                    <a:pos x="T2" y="T3"/>
                  </a:cxn>
                  <a:cxn ang="0">
                    <a:pos x="T4" y="T5"/>
                  </a:cxn>
                </a:cxnLst>
                <a:rect l="0" t="0" r="r" b="b"/>
                <a:pathLst>
                  <a:path w="21600" h="43168" fill="none" extrusionOk="0">
                    <a:moveTo>
                      <a:pt x="0" y="0"/>
                    </a:moveTo>
                    <a:cubicBezTo>
                      <a:pt x="11929" y="0"/>
                      <a:pt x="21600" y="9670"/>
                      <a:pt x="21600" y="21600"/>
                    </a:cubicBezTo>
                    <a:cubicBezTo>
                      <a:pt x="21600" y="33071"/>
                      <a:pt x="12633" y="42541"/>
                      <a:pt x="1178" y="43167"/>
                    </a:cubicBezTo>
                  </a:path>
                  <a:path w="21600" h="43168" stroke="0" extrusionOk="0">
                    <a:moveTo>
                      <a:pt x="0" y="0"/>
                    </a:moveTo>
                    <a:cubicBezTo>
                      <a:pt x="11929" y="0"/>
                      <a:pt x="21600" y="9670"/>
                      <a:pt x="21600" y="21600"/>
                    </a:cubicBezTo>
                    <a:cubicBezTo>
                      <a:pt x="21600" y="33071"/>
                      <a:pt x="12633" y="42541"/>
                      <a:pt x="1178" y="43167"/>
                    </a:cubicBezTo>
                    <a:lnTo>
                      <a:pt x="0" y="21600"/>
                    </a:lnTo>
                    <a:close/>
                  </a:path>
                </a:pathLst>
              </a:custGeom>
              <a:noFill/>
              <a:ln w="22225">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GB"/>
              </a:p>
            </p:txBody>
          </p:sp>
          <p:sp>
            <p:nvSpPr>
              <p:cNvPr id="146" name="Line 99"/>
              <p:cNvSpPr>
                <a:spLocks noChangeShapeType="1"/>
              </p:cNvSpPr>
              <p:nvPr/>
            </p:nvSpPr>
            <p:spPr bwMode="auto">
              <a:xfrm>
                <a:off x="8320" y="10115"/>
                <a:ext cx="6" cy="452"/>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153" name="Line 100"/>
            <p:cNvSpPr>
              <a:spLocks noChangeShapeType="1"/>
            </p:cNvSpPr>
            <p:nvPr/>
          </p:nvSpPr>
          <p:spPr bwMode="auto">
            <a:xfrm flipH="1">
              <a:off x="5500689" y="908050"/>
              <a:ext cx="503237"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4" name="Line 101"/>
            <p:cNvSpPr>
              <a:spLocks noChangeShapeType="1"/>
            </p:cNvSpPr>
            <p:nvPr/>
          </p:nvSpPr>
          <p:spPr bwMode="auto">
            <a:xfrm flipH="1">
              <a:off x="5505450" y="2047875"/>
              <a:ext cx="501650"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5" name="Line 102"/>
            <p:cNvSpPr>
              <a:spLocks noChangeShapeType="1"/>
            </p:cNvSpPr>
            <p:nvPr/>
          </p:nvSpPr>
          <p:spPr bwMode="auto">
            <a:xfrm>
              <a:off x="3205163" y="908051"/>
              <a:ext cx="0" cy="11398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6" name="Oval 103"/>
            <p:cNvSpPr>
              <a:spLocks noChangeArrowheads="1"/>
            </p:cNvSpPr>
            <p:nvPr/>
          </p:nvSpPr>
          <p:spPr bwMode="auto">
            <a:xfrm>
              <a:off x="3060700" y="1276350"/>
              <a:ext cx="287338" cy="285750"/>
            </a:xfrm>
            <a:prstGeom prst="ellipse">
              <a:avLst/>
            </a:prstGeom>
            <a:solidFill>
              <a:srgbClr val="FFFFFF"/>
            </a:solidFill>
            <a:ln w="22225">
              <a:solidFill>
                <a:srgbClr val="000000"/>
              </a:solidFill>
              <a:round/>
              <a:headEnd/>
              <a:tailEnd/>
            </a:ln>
          </p:spPr>
          <p:txBody>
            <a:bodyPr/>
            <a:lstStyle/>
            <a:p>
              <a:endParaRPr lang="en-GB"/>
            </a:p>
          </p:txBody>
        </p:sp>
        <p:sp>
          <p:nvSpPr>
            <p:cNvPr id="157" name="Line 104"/>
            <p:cNvSpPr>
              <a:spLocks noChangeShapeType="1"/>
            </p:cNvSpPr>
            <p:nvPr/>
          </p:nvSpPr>
          <p:spPr bwMode="auto">
            <a:xfrm>
              <a:off x="3060700" y="1411288"/>
              <a:ext cx="287338"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58" name="Line 105"/>
            <p:cNvSpPr>
              <a:spLocks noChangeShapeType="1"/>
            </p:cNvSpPr>
            <p:nvPr/>
          </p:nvSpPr>
          <p:spPr bwMode="auto">
            <a:xfrm flipV="1">
              <a:off x="2933700" y="1249364"/>
              <a:ext cx="0" cy="358775"/>
            </a:xfrm>
            <a:prstGeom prst="line">
              <a:avLst/>
            </a:prstGeom>
            <a:noFill/>
            <a:ln w="22225">
              <a:solidFill>
                <a:srgbClr val="000000"/>
              </a:solidFill>
              <a:round/>
              <a:headEnd/>
              <a:tailEnd type="triangle" w="lg" len="lg"/>
            </a:ln>
            <a:extLst>
              <a:ext uri="{909E8E84-426E-40DD-AFC4-6F175D3DCCD1}">
                <a14:hiddenFill xmlns:a14="http://schemas.microsoft.com/office/drawing/2010/main">
                  <a:noFill/>
                </a14:hiddenFill>
              </a:ext>
            </a:extLst>
          </p:spPr>
          <p:txBody>
            <a:bodyPr/>
            <a:lstStyle/>
            <a:p>
              <a:endParaRPr lang="en-GB"/>
            </a:p>
          </p:txBody>
        </p:sp>
        <p:sp>
          <p:nvSpPr>
            <p:cNvPr id="159" name="Line 106"/>
            <p:cNvSpPr>
              <a:spLocks noChangeShapeType="1"/>
            </p:cNvSpPr>
            <p:nvPr/>
          </p:nvSpPr>
          <p:spPr bwMode="auto">
            <a:xfrm>
              <a:off x="3689350" y="917576"/>
              <a:ext cx="0" cy="214313"/>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0" name="Line 107"/>
            <p:cNvSpPr>
              <a:spLocks noChangeShapeType="1"/>
            </p:cNvSpPr>
            <p:nvPr/>
          </p:nvSpPr>
          <p:spPr bwMode="auto">
            <a:xfrm flipH="1">
              <a:off x="3617914" y="1131889"/>
              <a:ext cx="71437"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1" name="Line 108"/>
            <p:cNvSpPr>
              <a:spLocks noChangeShapeType="1"/>
            </p:cNvSpPr>
            <p:nvPr/>
          </p:nvSpPr>
          <p:spPr bwMode="auto">
            <a:xfrm>
              <a:off x="3617914" y="1204914"/>
              <a:ext cx="142875"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2" name="Line 109"/>
            <p:cNvSpPr>
              <a:spLocks noChangeShapeType="1"/>
            </p:cNvSpPr>
            <p:nvPr/>
          </p:nvSpPr>
          <p:spPr bwMode="auto">
            <a:xfrm flipH="1">
              <a:off x="3617914" y="1276350"/>
              <a:ext cx="142875"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3" name="Line 110"/>
            <p:cNvSpPr>
              <a:spLocks noChangeShapeType="1"/>
            </p:cNvSpPr>
            <p:nvPr/>
          </p:nvSpPr>
          <p:spPr bwMode="auto">
            <a:xfrm>
              <a:off x="3625851" y="1347789"/>
              <a:ext cx="144463"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4" name="Line 111"/>
            <p:cNvSpPr>
              <a:spLocks noChangeShapeType="1"/>
            </p:cNvSpPr>
            <p:nvPr/>
          </p:nvSpPr>
          <p:spPr bwMode="auto">
            <a:xfrm flipH="1">
              <a:off x="3625851" y="1419225"/>
              <a:ext cx="144463" cy="71438"/>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5" name="Line 112"/>
            <p:cNvSpPr>
              <a:spLocks noChangeShapeType="1"/>
            </p:cNvSpPr>
            <p:nvPr/>
          </p:nvSpPr>
          <p:spPr bwMode="auto">
            <a:xfrm>
              <a:off x="3617914" y="1490664"/>
              <a:ext cx="142875"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6" name="Line 113"/>
            <p:cNvSpPr>
              <a:spLocks noChangeShapeType="1"/>
            </p:cNvSpPr>
            <p:nvPr/>
          </p:nvSpPr>
          <p:spPr bwMode="auto">
            <a:xfrm flipH="1">
              <a:off x="3617914" y="1563689"/>
              <a:ext cx="142875"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7" name="Line 114"/>
            <p:cNvSpPr>
              <a:spLocks noChangeShapeType="1"/>
            </p:cNvSpPr>
            <p:nvPr/>
          </p:nvSpPr>
          <p:spPr bwMode="auto">
            <a:xfrm>
              <a:off x="3635376" y="1643064"/>
              <a:ext cx="142875" cy="73025"/>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8" name="Line 115"/>
            <p:cNvSpPr>
              <a:spLocks noChangeShapeType="1"/>
            </p:cNvSpPr>
            <p:nvPr/>
          </p:nvSpPr>
          <p:spPr bwMode="auto">
            <a:xfrm flipH="1">
              <a:off x="3635376" y="1716089"/>
              <a:ext cx="142875" cy="71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69" name="Line 116"/>
            <p:cNvSpPr>
              <a:spLocks noChangeShapeType="1"/>
            </p:cNvSpPr>
            <p:nvPr/>
          </p:nvSpPr>
          <p:spPr bwMode="auto">
            <a:xfrm>
              <a:off x="3635376" y="1787526"/>
              <a:ext cx="53975" cy="61913"/>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0" name="Line 117"/>
            <p:cNvSpPr>
              <a:spLocks noChangeShapeType="1"/>
            </p:cNvSpPr>
            <p:nvPr/>
          </p:nvSpPr>
          <p:spPr bwMode="auto">
            <a:xfrm>
              <a:off x="3689350" y="1849439"/>
              <a:ext cx="0" cy="198437"/>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1" name="Line 118"/>
            <p:cNvSpPr>
              <a:spLocks noChangeShapeType="1"/>
            </p:cNvSpPr>
            <p:nvPr/>
          </p:nvSpPr>
          <p:spPr bwMode="auto">
            <a:xfrm flipH="1">
              <a:off x="3205164" y="908050"/>
              <a:ext cx="788987"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2" name="Line 119"/>
            <p:cNvSpPr>
              <a:spLocks noChangeShapeType="1"/>
            </p:cNvSpPr>
            <p:nvPr/>
          </p:nvSpPr>
          <p:spPr bwMode="auto">
            <a:xfrm flipH="1">
              <a:off x="3205164" y="2047875"/>
              <a:ext cx="788987" cy="0"/>
            </a:xfrm>
            <a:prstGeom prst="line">
              <a:avLst/>
            </a:prstGeom>
            <a:noFill/>
            <a:ln w="22225">
              <a:solidFill>
                <a:srgbClr val="000000"/>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173" name="Rectangle 125"/>
            <p:cNvSpPr>
              <a:spLocks noChangeArrowheads="1"/>
            </p:cNvSpPr>
            <p:nvPr/>
          </p:nvSpPr>
          <p:spPr bwMode="auto">
            <a:xfrm>
              <a:off x="3994150" y="839789"/>
              <a:ext cx="1511300" cy="149225"/>
            </a:xfrm>
            <a:prstGeom prst="rect">
              <a:avLst/>
            </a:prstGeom>
            <a:solidFill>
              <a:srgbClr val="FFFFFF"/>
            </a:solidFill>
            <a:ln w="22225">
              <a:solidFill>
                <a:srgbClr val="000000"/>
              </a:solidFill>
              <a:miter lim="800000"/>
              <a:headEnd/>
              <a:tailEnd/>
            </a:ln>
          </p:spPr>
          <p:txBody>
            <a:bodyPr/>
            <a:lstStyle/>
            <a:p>
              <a:endParaRPr lang="en-GB"/>
            </a:p>
          </p:txBody>
        </p:sp>
        <p:sp>
          <p:nvSpPr>
            <p:cNvPr id="174" name="Rectangle 126"/>
            <p:cNvSpPr>
              <a:spLocks noChangeArrowheads="1"/>
            </p:cNvSpPr>
            <p:nvPr/>
          </p:nvSpPr>
          <p:spPr bwMode="auto">
            <a:xfrm>
              <a:off x="3994150" y="1987551"/>
              <a:ext cx="1511300" cy="149225"/>
            </a:xfrm>
            <a:prstGeom prst="rect">
              <a:avLst/>
            </a:prstGeom>
            <a:solidFill>
              <a:srgbClr val="FFFFFF"/>
            </a:solidFill>
            <a:ln w="22225">
              <a:solidFill>
                <a:srgbClr val="000000"/>
              </a:solidFill>
              <a:miter lim="800000"/>
              <a:headEnd/>
              <a:tailEnd/>
            </a:ln>
          </p:spPr>
          <p:txBody>
            <a:bodyPr/>
            <a:lstStyle/>
            <a:p>
              <a:endParaRPr lang="en-GB"/>
            </a:p>
          </p:txBody>
        </p:sp>
        <p:sp>
          <p:nvSpPr>
            <p:cNvPr id="175" name="Line 127"/>
            <p:cNvSpPr>
              <a:spLocks noChangeShapeType="1"/>
            </p:cNvSpPr>
            <p:nvPr/>
          </p:nvSpPr>
          <p:spPr bwMode="auto">
            <a:xfrm flipV="1">
              <a:off x="5646738" y="1403350"/>
              <a:ext cx="214312" cy="6350"/>
            </a:xfrm>
            <a:prstGeom prst="line">
              <a:avLst/>
            </a:prstGeom>
            <a:noFill/>
            <a:ln w="222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176" name="Text Box 129"/>
            <p:cNvSpPr txBox="1">
              <a:spLocks noChangeArrowheads="1"/>
            </p:cNvSpPr>
            <p:nvPr/>
          </p:nvSpPr>
          <p:spPr bwMode="auto">
            <a:xfrm>
              <a:off x="5335588" y="1223963"/>
              <a:ext cx="609600" cy="449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600">
                  <a:latin typeface="Times New Roman" panose="02020603050405020304" pitchFamily="18" charset="0"/>
                  <a:ea typeface="MS Mincho" pitchFamily="49" charset="-128"/>
                  <a:sym typeface="Symbol" panose="05050102010706020507" pitchFamily="18" charset="2"/>
                </a:rPr>
                <a:t></a:t>
              </a:r>
              <a:r>
                <a:rPr lang="it-IT" altLang="ja-JP" sz="1600" baseline="-25000">
                  <a:latin typeface="Times New Roman" panose="02020603050405020304" pitchFamily="18" charset="0"/>
                  <a:ea typeface="MS Mincho" pitchFamily="49" charset="-128"/>
                </a:rPr>
                <a:t>in</a:t>
              </a:r>
              <a:endParaRPr lang="en-US" altLang="it-IT" sz="1600"/>
            </a:p>
          </p:txBody>
        </p:sp>
        <p:sp>
          <p:nvSpPr>
            <p:cNvPr id="177" name="Text Box 130"/>
            <p:cNvSpPr txBox="1">
              <a:spLocks noChangeArrowheads="1"/>
            </p:cNvSpPr>
            <p:nvPr/>
          </p:nvSpPr>
          <p:spPr bwMode="auto">
            <a:xfrm>
              <a:off x="4065724" y="2408094"/>
              <a:ext cx="1403349" cy="589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it-IT" sz="1200" dirty="0"/>
                <a:t>High power transfer line</a:t>
              </a:r>
            </a:p>
          </p:txBody>
        </p:sp>
        <p:sp>
          <p:nvSpPr>
            <p:cNvPr id="178" name="AutoShape 132"/>
            <p:cNvSpPr>
              <a:spLocks/>
            </p:cNvSpPr>
            <p:nvPr/>
          </p:nvSpPr>
          <p:spPr bwMode="auto">
            <a:xfrm rot="5400000">
              <a:off x="4618832" y="1454944"/>
              <a:ext cx="238125" cy="1658938"/>
            </a:xfrm>
            <a:prstGeom prst="rightBrace">
              <a:avLst>
                <a:gd name="adj1" fmla="val 58056"/>
                <a:gd name="adj2" fmla="val 52153"/>
              </a:avLst>
            </a:prstGeom>
            <a:noFill/>
            <a:ln w="25400">
              <a:solidFill>
                <a:srgbClr val="00808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79" name="Text Box 133"/>
            <p:cNvSpPr txBox="1">
              <a:spLocks noChangeArrowheads="1"/>
            </p:cNvSpPr>
            <p:nvPr/>
          </p:nvSpPr>
          <p:spPr bwMode="auto">
            <a:xfrm>
              <a:off x="2987676" y="2395671"/>
              <a:ext cx="920750" cy="589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it-IT" sz="1200" dirty="0"/>
                <a:t>Matched source</a:t>
              </a:r>
            </a:p>
          </p:txBody>
        </p:sp>
        <p:sp>
          <p:nvSpPr>
            <p:cNvPr id="180" name="AutoShape 134"/>
            <p:cNvSpPr>
              <a:spLocks/>
            </p:cNvSpPr>
            <p:nvPr/>
          </p:nvSpPr>
          <p:spPr bwMode="auto">
            <a:xfrm rot="5400000">
              <a:off x="3303589" y="1882776"/>
              <a:ext cx="238125" cy="777875"/>
            </a:xfrm>
            <a:prstGeom prst="rightBrace">
              <a:avLst>
                <a:gd name="adj1" fmla="val 27222"/>
                <a:gd name="adj2" fmla="val 52153"/>
              </a:avLst>
            </a:prstGeom>
            <a:noFill/>
            <a:ln w="25400">
              <a:solidFill>
                <a:srgbClr val="00808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1" name="Text Box 135"/>
            <p:cNvSpPr txBox="1">
              <a:spLocks noChangeArrowheads="1"/>
            </p:cNvSpPr>
            <p:nvPr/>
          </p:nvSpPr>
          <p:spPr bwMode="auto">
            <a:xfrm>
              <a:off x="6054565" y="2341594"/>
              <a:ext cx="891310" cy="339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r>
                <a:rPr lang="en-US" altLang="it-IT" sz="1200" dirty="0"/>
                <a:t>coupler</a:t>
              </a:r>
            </a:p>
          </p:txBody>
        </p:sp>
        <p:sp>
          <p:nvSpPr>
            <p:cNvPr id="182" name="AutoShape 136"/>
            <p:cNvSpPr>
              <a:spLocks/>
            </p:cNvSpPr>
            <p:nvPr/>
          </p:nvSpPr>
          <p:spPr bwMode="auto">
            <a:xfrm rot="5400000">
              <a:off x="6053139" y="2001839"/>
              <a:ext cx="238125" cy="574675"/>
            </a:xfrm>
            <a:prstGeom prst="rightBrace">
              <a:avLst>
                <a:gd name="adj1" fmla="val 20111"/>
                <a:gd name="adj2" fmla="val 52153"/>
              </a:avLst>
            </a:prstGeom>
            <a:noFill/>
            <a:ln w="25400">
              <a:solidFill>
                <a:srgbClr val="00808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3" name="Text Box 137"/>
            <p:cNvSpPr txBox="1">
              <a:spLocks noChangeArrowheads="1"/>
            </p:cNvSpPr>
            <p:nvPr/>
          </p:nvSpPr>
          <p:spPr bwMode="auto">
            <a:xfrm>
              <a:off x="7227888" y="2381250"/>
              <a:ext cx="1403349" cy="35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en-US" altLang="it-IT" sz="1200"/>
                <a:t>cavity</a:t>
              </a:r>
            </a:p>
          </p:txBody>
        </p:sp>
        <p:sp>
          <p:nvSpPr>
            <p:cNvPr id="184" name="AutoShape 138"/>
            <p:cNvSpPr>
              <a:spLocks/>
            </p:cNvSpPr>
            <p:nvPr/>
          </p:nvSpPr>
          <p:spPr bwMode="auto">
            <a:xfrm rot="5400000">
              <a:off x="7781132" y="1467644"/>
              <a:ext cx="238125" cy="1658938"/>
            </a:xfrm>
            <a:prstGeom prst="rightBrace">
              <a:avLst>
                <a:gd name="adj1" fmla="val 58056"/>
                <a:gd name="adj2" fmla="val 52153"/>
              </a:avLst>
            </a:prstGeom>
            <a:noFill/>
            <a:ln w="25400">
              <a:solidFill>
                <a:srgbClr val="00808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GB"/>
            </a:p>
          </p:txBody>
        </p:sp>
        <p:sp>
          <p:nvSpPr>
            <p:cNvPr id="185" name="Text Box 162"/>
            <p:cNvSpPr txBox="1">
              <a:spLocks noChangeArrowheads="1"/>
            </p:cNvSpPr>
            <p:nvPr/>
          </p:nvSpPr>
          <p:spPr bwMode="auto">
            <a:xfrm>
              <a:off x="4510089" y="546100"/>
              <a:ext cx="452437"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altLang="ja-JP" sz="1200">
                  <a:latin typeface="Times New Roman" panose="02020603050405020304" pitchFamily="18" charset="0"/>
                  <a:ea typeface="MS Mincho" pitchFamily="49" charset="-128"/>
                </a:rPr>
                <a:t>Z</a:t>
              </a:r>
              <a:r>
                <a:rPr lang="it-IT" altLang="ja-JP" sz="1200" baseline="-25000">
                  <a:latin typeface="Times New Roman" panose="02020603050405020304" pitchFamily="18" charset="0"/>
                  <a:ea typeface="MS Mincho" pitchFamily="49" charset="-128"/>
                </a:rPr>
                <a:t>0</a:t>
              </a:r>
              <a:endParaRPr lang="en-US" altLang="it-IT" sz="1200"/>
            </a:p>
          </p:txBody>
        </p:sp>
        <p:cxnSp>
          <p:nvCxnSpPr>
            <p:cNvPr id="186" name="Connettore 2 185"/>
            <p:cNvCxnSpPr/>
            <p:nvPr/>
          </p:nvCxnSpPr>
          <p:spPr>
            <a:xfrm flipV="1">
              <a:off x="8832000" y="818317"/>
              <a:ext cx="0" cy="1201818"/>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8903999" y="1347789"/>
              <a:ext cx="504431" cy="353750"/>
            </a:xfrm>
            <a:prstGeom prst="rect">
              <a:avLst/>
            </a:prstGeom>
            <a:noFill/>
          </p:spPr>
          <p:txBody>
            <a:bodyPr wrap="none" rtlCol="0">
              <a:spAutoFit/>
            </a:bodyPr>
            <a:lstStyle/>
            <a:p>
              <a:r>
                <a:rPr lang="en-US" sz="1200" dirty="0" err="1"/>
                <a:t>V</a:t>
              </a:r>
              <a:r>
                <a:rPr lang="en-US" sz="1200" baseline="-25000" dirty="0" err="1"/>
                <a:t>acc</a:t>
              </a:r>
              <a:endParaRPr lang="en-US" sz="1200" baseline="-25000" dirty="0"/>
            </a:p>
          </p:txBody>
        </p:sp>
      </p:grpSp>
    </p:spTree>
    <p:extLst>
      <p:ext uri="{BB962C8B-B14F-4D97-AF65-F5344CB8AC3E}">
        <p14:creationId xmlns:p14="http://schemas.microsoft.com/office/powerpoint/2010/main" val="18539487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childTnLst>
                                </p:cTn>
                              </p:par>
                              <p:par>
                                <p:cTn id="8" presetID="10" presetClass="entr" presetSubtype="0" fill="hold" nodeType="withEffect">
                                  <p:stCondLst>
                                    <p:cond delay="0"/>
                                  </p:stCondLst>
                                  <p:childTnLst>
                                    <p:set>
                                      <p:cBhvr>
                                        <p:cTn id="9" dur="1" fill="hold">
                                          <p:stCondLst>
                                            <p:cond delay="0"/>
                                          </p:stCondLst>
                                        </p:cTn>
                                        <p:tgtEl>
                                          <p:spTgt spid="51"/>
                                        </p:tgtEl>
                                        <p:attrNameLst>
                                          <p:attrName>style.visibility</p:attrName>
                                        </p:attrNameLst>
                                      </p:cBhvr>
                                      <p:to>
                                        <p:strVal val="visible"/>
                                      </p:to>
                                    </p:set>
                                    <p:animEffect transition="in" filter="fade">
                                      <p:cBhvr>
                                        <p:cTn id="10" dur="500"/>
                                        <p:tgtEl>
                                          <p:spTgt spid="5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fade">
                                      <p:cBhvr>
                                        <p:cTn id="13" dur="500"/>
                                        <p:tgtEl>
                                          <p:spTgt spid="5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84"/>
                                        </p:tgtEl>
                                        <p:attrNameLst>
                                          <p:attrName>style.visibility</p:attrName>
                                        </p:attrNameLst>
                                      </p:cBhvr>
                                      <p:to>
                                        <p:strVal val="visible"/>
                                      </p:to>
                                    </p:set>
                                    <p:animEffect transition="in" filter="fade">
                                      <p:cBhvr>
                                        <p:cTn id="16" dur="500"/>
                                        <p:tgtEl>
                                          <p:spTgt spid="84"/>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85"/>
                                        </p:tgtEl>
                                        <p:attrNameLst>
                                          <p:attrName>style.visibility</p:attrName>
                                        </p:attrNameLst>
                                      </p:cBhvr>
                                      <p:to>
                                        <p:strVal val="visible"/>
                                      </p:to>
                                    </p:set>
                                    <p:animEffect transition="in" filter="fade">
                                      <p:cBhvr>
                                        <p:cTn id="19" dur="500"/>
                                        <p:tgtEl>
                                          <p:spTgt spid="85"/>
                                        </p:tgtEl>
                                      </p:cBhvr>
                                    </p:animEffect>
                                  </p:childTnLst>
                                </p:cTn>
                              </p:par>
                              <p:par>
                                <p:cTn id="20" presetID="10" presetClass="entr" presetSubtype="0" fill="hold" nodeType="withEffect">
                                  <p:stCondLst>
                                    <p:cond delay="0"/>
                                  </p:stCondLst>
                                  <p:childTnLst>
                                    <p:set>
                                      <p:cBhvr>
                                        <p:cTn id="21" dur="1" fill="hold">
                                          <p:stCondLst>
                                            <p:cond delay="0"/>
                                          </p:stCondLst>
                                        </p:cTn>
                                        <p:tgtEl>
                                          <p:spTgt spid="102"/>
                                        </p:tgtEl>
                                        <p:attrNameLst>
                                          <p:attrName>style.visibility</p:attrName>
                                        </p:attrNameLst>
                                      </p:cBhvr>
                                      <p:to>
                                        <p:strVal val="visible"/>
                                      </p:to>
                                    </p:set>
                                    <p:animEffect transition="in" filter="fade">
                                      <p:cBhvr>
                                        <p:cTn id="22" dur="500"/>
                                        <p:tgtEl>
                                          <p:spTgt spid="102"/>
                                        </p:tgtEl>
                                      </p:cBhvr>
                                    </p:animEffect>
                                  </p:childTnLst>
                                </p:cTn>
                              </p:par>
                              <p:par>
                                <p:cTn id="23" presetID="10" presetClass="entr" presetSubtype="0" fill="hold" nodeType="withEffect">
                                  <p:stCondLst>
                                    <p:cond delay="0"/>
                                  </p:stCondLst>
                                  <p:childTnLst>
                                    <p:set>
                                      <p:cBhvr>
                                        <p:cTn id="24" dur="1" fill="hold">
                                          <p:stCondLst>
                                            <p:cond delay="0"/>
                                          </p:stCondLst>
                                        </p:cTn>
                                        <p:tgtEl>
                                          <p:spTgt spid="108"/>
                                        </p:tgtEl>
                                        <p:attrNameLst>
                                          <p:attrName>style.visibility</p:attrName>
                                        </p:attrNameLst>
                                      </p:cBhvr>
                                      <p:to>
                                        <p:strVal val="visible"/>
                                      </p:to>
                                    </p:set>
                                    <p:animEffect transition="in" filter="fade">
                                      <p:cBhvr>
                                        <p:cTn id="25" dur="500"/>
                                        <p:tgtEl>
                                          <p:spTgt spid="108"/>
                                        </p:tgtEl>
                                      </p:cBhvr>
                                    </p:animEffect>
                                  </p:childTnLst>
                                </p:cTn>
                              </p:par>
                              <p:par>
                                <p:cTn id="26" presetID="10" presetClass="entr" presetSubtype="0" fill="hold" nodeType="withEffect">
                                  <p:stCondLst>
                                    <p:cond delay="0"/>
                                  </p:stCondLst>
                                  <p:childTnLst>
                                    <p:set>
                                      <p:cBhvr>
                                        <p:cTn id="27" dur="1" fill="hold">
                                          <p:stCondLst>
                                            <p:cond delay="0"/>
                                          </p:stCondLst>
                                        </p:cTn>
                                        <p:tgtEl>
                                          <p:spTgt spid="110"/>
                                        </p:tgtEl>
                                        <p:attrNameLst>
                                          <p:attrName>style.visibility</p:attrName>
                                        </p:attrNameLst>
                                      </p:cBhvr>
                                      <p:to>
                                        <p:strVal val="visible"/>
                                      </p:to>
                                    </p:set>
                                    <p:animEffect transition="in" filter="fade">
                                      <p:cBhvr>
                                        <p:cTn id="28" dur="500"/>
                                        <p:tgtEl>
                                          <p:spTgt spid="11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3"/>
                                        </p:tgtEl>
                                        <p:attrNameLst>
                                          <p:attrName>style.visibility</p:attrName>
                                        </p:attrNameLst>
                                      </p:cBhvr>
                                      <p:to>
                                        <p:strVal val="visible"/>
                                      </p:to>
                                    </p:set>
                                    <p:animEffect transition="in" filter="fade">
                                      <p:cBhvr>
                                        <p:cTn id="31" dur="500"/>
                                        <p:tgtEl>
                                          <p:spTgt spid="1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fade">
                                      <p:cBhvr>
                                        <p:cTn id="34" dur="500"/>
                                        <p:tgtEl>
                                          <p:spTgt spid="2"/>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500"/>
                                        <p:tgtEl>
                                          <p:spTgt spid="3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1"/>
                                        </p:tgtEl>
                                        <p:attrNameLst>
                                          <p:attrName>style.visibility</p:attrName>
                                        </p:attrNameLst>
                                      </p:cBhvr>
                                      <p:to>
                                        <p:strVal val="visible"/>
                                      </p:to>
                                    </p:set>
                                    <p:animEffect transition="in" filter="fade">
                                      <p:cBhvr>
                                        <p:cTn id="40" dur="500"/>
                                        <p:tgtEl>
                                          <p:spTgt spid="31"/>
                                        </p:tgtEl>
                                      </p:cBhvr>
                                    </p:animEffect>
                                  </p:childTnLst>
                                </p:cTn>
                              </p:par>
                              <p:par>
                                <p:cTn id="41" presetID="10" presetClass="entr" presetSubtype="0" fill="hold" nodeType="withEffect">
                                  <p:stCondLst>
                                    <p:cond delay="0"/>
                                  </p:stCondLst>
                                  <p:childTnLst>
                                    <p:set>
                                      <p:cBhvr>
                                        <p:cTn id="42" dur="1" fill="hold">
                                          <p:stCondLst>
                                            <p:cond delay="0"/>
                                          </p:stCondLst>
                                        </p:cTn>
                                        <p:tgtEl>
                                          <p:spTgt spid="49"/>
                                        </p:tgtEl>
                                        <p:attrNameLst>
                                          <p:attrName>style.visibility</p:attrName>
                                        </p:attrNameLst>
                                      </p:cBhvr>
                                      <p:to>
                                        <p:strVal val="visible"/>
                                      </p:to>
                                    </p:set>
                                    <p:animEffect transition="in" filter="fade">
                                      <p:cBhvr>
                                        <p:cTn id="43" dur="500"/>
                                        <p:tgtEl>
                                          <p:spTgt spid="49"/>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3"/>
                                        </p:tgtEl>
                                        <p:attrNameLst>
                                          <p:attrName>style.visibility</p:attrName>
                                        </p:attrNameLst>
                                      </p:cBhvr>
                                      <p:to>
                                        <p:strVal val="visible"/>
                                      </p:to>
                                    </p:set>
                                    <p:animEffect transition="in" filter="fade">
                                      <p:cBhvr>
                                        <p:cTn id="48" dur="500"/>
                                        <p:tgtEl>
                                          <p:spTgt spid="3"/>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93"/>
                                        </p:tgtEl>
                                        <p:attrNameLst>
                                          <p:attrName>style.visibility</p:attrName>
                                        </p:attrNameLst>
                                      </p:cBhvr>
                                      <p:to>
                                        <p:strVal val="visible"/>
                                      </p:to>
                                    </p:set>
                                    <p:animEffect transition="in" filter="fade">
                                      <p:cBhvr>
                                        <p:cTn id="56" dur="500"/>
                                        <p:tgtEl>
                                          <p:spTgt spid="93"/>
                                        </p:tgtEl>
                                      </p:cBhvr>
                                    </p:animEffect>
                                  </p:childTnLst>
                                </p:cTn>
                              </p:par>
                              <p:par>
                                <p:cTn id="57" presetID="10" presetClass="entr" presetSubtype="0" fill="hold" nodeType="with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fade">
                                      <p:cBhvr>
                                        <p:cTn id="59" dur="500"/>
                                        <p:tgtEl>
                                          <p:spTgt spid="90"/>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47"/>
                                        </p:tgtEl>
                                        <p:attrNameLst>
                                          <p:attrName>style.visibility</p:attrName>
                                        </p:attrNameLst>
                                      </p:cBhvr>
                                      <p:to>
                                        <p:strVal val="visible"/>
                                      </p:to>
                                    </p:set>
                                    <p:animEffect transition="in" filter="fade">
                                      <p:cBhvr>
                                        <p:cTn id="62" dur="500"/>
                                        <p:tgtEl>
                                          <p:spTgt spid="47"/>
                                        </p:tgtEl>
                                      </p:cBhvr>
                                    </p:animEffect>
                                  </p:childTnLst>
                                </p:cTn>
                              </p:par>
                              <p:par>
                                <p:cTn id="63" presetID="10" presetClass="entr" presetSubtype="0"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fade">
                                      <p:cBhvr>
                                        <p:cTn id="65" dur="500"/>
                                        <p:tgtEl>
                                          <p:spTgt spid="5"/>
                                        </p:tgtEl>
                                      </p:cBhvr>
                                    </p:animEffect>
                                  </p:childTnLst>
                                </p:cTn>
                              </p:par>
                            </p:childTnLst>
                          </p:cTn>
                        </p:par>
                      </p:childTnLst>
                    </p:cTn>
                  </p:par>
                  <p:par>
                    <p:cTn id="66" fill="hold">
                      <p:stCondLst>
                        <p:cond delay="indefinite"/>
                      </p:stCondLst>
                      <p:childTnLst>
                        <p:par>
                          <p:cTn id="67" fill="hold">
                            <p:stCondLst>
                              <p:cond delay="0"/>
                            </p:stCondLst>
                            <p:childTnLst>
                              <p:par>
                                <p:cTn id="68" presetID="10" presetClass="entr" presetSubtype="0" fill="hold" nodeType="click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500"/>
                                        <p:tgtEl>
                                          <p:spTgt spid="16"/>
                                        </p:tgtEl>
                                      </p:cBhvr>
                                    </p:animEffect>
                                  </p:childTnLst>
                                </p:cTn>
                              </p:par>
                              <p:par>
                                <p:cTn id="71" presetID="10" presetClass="entr" presetSubtype="0" fill="hold" nodeType="withEffect">
                                  <p:stCondLst>
                                    <p:cond delay="0"/>
                                  </p:stCondLst>
                                  <p:childTnLst>
                                    <p:set>
                                      <p:cBhvr>
                                        <p:cTn id="72" dur="1" fill="hold">
                                          <p:stCondLst>
                                            <p:cond delay="0"/>
                                          </p:stCondLst>
                                        </p:cTn>
                                        <p:tgtEl>
                                          <p:spTgt spid="63"/>
                                        </p:tgtEl>
                                        <p:attrNameLst>
                                          <p:attrName>style.visibility</p:attrName>
                                        </p:attrNameLst>
                                      </p:cBhvr>
                                      <p:to>
                                        <p:strVal val="visible"/>
                                      </p:to>
                                    </p:set>
                                    <p:animEffect transition="in" filter="fade">
                                      <p:cBhvr>
                                        <p:cTn id="73" dur="500"/>
                                        <p:tgtEl>
                                          <p:spTgt spid="63"/>
                                        </p:tgtEl>
                                      </p:cBhvr>
                                    </p:animEffect>
                                  </p:childTnLst>
                                </p:cTn>
                              </p:par>
                              <p:par>
                                <p:cTn id="74" presetID="10" presetClass="entr" presetSubtype="0" fill="hold" nodeType="withEffect">
                                  <p:stCondLst>
                                    <p:cond delay="0"/>
                                  </p:stCondLst>
                                  <p:childTnLst>
                                    <p:set>
                                      <p:cBhvr>
                                        <p:cTn id="75" dur="1" fill="hold">
                                          <p:stCondLst>
                                            <p:cond delay="0"/>
                                          </p:stCondLst>
                                        </p:cTn>
                                        <p:tgtEl>
                                          <p:spTgt spid="65"/>
                                        </p:tgtEl>
                                        <p:attrNameLst>
                                          <p:attrName>style.visibility</p:attrName>
                                        </p:attrNameLst>
                                      </p:cBhvr>
                                      <p:to>
                                        <p:strVal val="visible"/>
                                      </p:to>
                                    </p:set>
                                    <p:animEffect transition="in" filter="fade">
                                      <p:cBhvr>
                                        <p:cTn id="76" dur="500"/>
                                        <p:tgtEl>
                                          <p:spTgt spid="6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21"/>
                                        </p:tgtEl>
                                        <p:attrNameLst>
                                          <p:attrName>style.visibility</p:attrName>
                                        </p:attrNameLst>
                                      </p:cBhvr>
                                      <p:to>
                                        <p:strVal val="visible"/>
                                      </p:to>
                                    </p:set>
                                    <p:animEffect transition="in" filter="fade">
                                      <p:cBhvr>
                                        <p:cTn id="79" dur="500"/>
                                        <p:tgtEl>
                                          <p:spTgt spid="21"/>
                                        </p:tgtEl>
                                      </p:cBhvr>
                                    </p:animEffect>
                                  </p:childTnLst>
                                </p:cTn>
                              </p:par>
                              <p:par>
                                <p:cTn id="80" presetID="10" presetClass="entr" presetSubtype="0" fill="hold" nodeType="withEffect">
                                  <p:stCondLst>
                                    <p:cond delay="0"/>
                                  </p:stCondLst>
                                  <p:childTnLst>
                                    <p:set>
                                      <p:cBhvr>
                                        <p:cTn id="81" dur="1" fill="hold">
                                          <p:stCondLst>
                                            <p:cond delay="0"/>
                                          </p:stCondLst>
                                        </p:cTn>
                                        <p:tgtEl>
                                          <p:spTgt spid="13"/>
                                        </p:tgtEl>
                                        <p:attrNameLst>
                                          <p:attrName>style.visibility</p:attrName>
                                        </p:attrNameLst>
                                      </p:cBhvr>
                                      <p:to>
                                        <p:strVal val="visible"/>
                                      </p:to>
                                    </p:set>
                                    <p:animEffect transition="in" filter="fade">
                                      <p:cBhvr>
                                        <p:cTn id="82" dur="500"/>
                                        <p:tgtEl>
                                          <p:spTgt spid="13"/>
                                        </p:tgtEl>
                                      </p:cBhvr>
                                    </p:animEffect>
                                  </p:childTnLst>
                                </p:cTn>
                              </p:par>
                              <p:par>
                                <p:cTn id="83" presetID="10" presetClass="entr" presetSubtype="0" fill="hold" nodeType="withEffect">
                                  <p:stCondLst>
                                    <p:cond delay="0"/>
                                  </p:stCondLst>
                                  <p:childTnLst>
                                    <p:set>
                                      <p:cBhvr>
                                        <p:cTn id="84" dur="1" fill="hold">
                                          <p:stCondLst>
                                            <p:cond delay="0"/>
                                          </p:stCondLst>
                                        </p:cTn>
                                        <p:tgtEl>
                                          <p:spTgt spid="38"/>
                                        </p:tgtEl>
                                        <p:attrNameLst>
                                          <p:attrName>style.visibility</p:attrName>
                                        </p:attrNameLst>
                                      </p:cBhvr>
                                      <p:to>
                                        <p:strVal val="visible"/>
                                      </p:to>
                                    </p:set>
                                    <p:animEffect transition="in" filter="fade">
                                      <p:cBhvr>
                                        <p:cTn id="85" dur="500"/>
                                        <p:tgtEl>
                                          <p:spTgt spid="38"/>
                                        </p:tgtEl>
                                      </p:cBhvr>
                                    </p:animEffect>
                                  </p:childTnLst>
                                </p:cTn>
                              </p:par>
                              <p:par>
                                <p:cTn id="86" presetID="10" presetClass="entr" presetSubtype="0" fill="hold" nodeType="withEffect">
                                  <p:stCondLst>
                                    <p:cond delay="0"/>
                                  </p:stCondLst>
                                  <p:childTnLst>
                                    <p:set>
                                      <p:cBhvr>
                                        <p:cTn id="87" dur="1" fill="hold">
                                          <p:stCondLst>
                                            <p:cond delay="0"/>
                                          </p:stCondLst>
                                        </p:cTn>
                                        <p:tgtEl>
                                          <p:spTgt spid="39"/>
                                        </p:tgtEl>
                                        <p:attrNameLst>
                                          <p:attrName>style.visibility</p:attrName>
                                        </p:attrNameLst>
                                      </p:cBhvr>
                                      <p:to>
                                        <p:strVal val="visible"/>
                                      </p:to>
                                    </p:set>
                                    <p:animEffect transition="in" filter="fade">
                                      <p:cBhvr>
                                        <p:cTn id="88" dur="500"/>
                                        <p:tgtEl>
                                          <p:spTgt spid="39"/>
                                        </p:tgtEl>
                                      </p:cBhvr>
                                    </p:animEffect>
                                  </p:childTnLst>
                                </p:cTn>
                              </p:par>
                              <p:par>
                                <p:cTn id="89" presetID="10" presetClass="entr" presetSubtype="0" fill="hold" nodeType="withEffect">
                                  <p:stCondLst>
                                    <p:cond delay="0"/>
                                  </p:stCondLst>
                                  <p:childTnLst>
                                    <p:set>
                                      <p:cBhvr>
                                        <p:cTn id="90" dur="1" fill="hold">
                                          <p:stCondLst>
                                            <p:cond delay="0"/>
                                          </p:stCondLst>
                                        </p:cTn>
                                        <p:tgtEl>
                                          <p:spTgt spid="43"/>
                                        </p:tgtEl>
                                        <p:attrNameLst>
                                          <p:attrName>style.visibility</p:attrName>
                                        </p:attrNameLst>
                                      </p:cBhvr>
                                      <p:to>
                                        <p:strVal val="visible"/>
                                      </p:to>
                                    </p:set>
                                    <p:animEffect transition="in" filter="fade">
                                      <p:cBhvr>
                                        <p:cTn id="91" dur="500"/>
                                        <p:tgtEl>
                                          <p:spTgt spid="43"/>
                                        </p:tgtEl>
                                      </p:cBhvr>
                                    </p:animEffect>
                                  </p:childTnLst>
                                </p:cTn>
                              </p:par>
                              <p:par>
                                <p:cTn id="92" presetID="10" presetClass="entr" presetSubtype="0" fill="hold" nodeType="with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fade">
                                      <p:cBhvr>
                                        <p:cTn id="94" dur="500"/>
                                        <p:tgtEl>
                                          <p:spTgt spid="44"/>
                                        </p:tgtEl>
                                      </p:cBhvr>
                                    </p:animEffect>
                                  </p:childTnLst>
                                </p:cTn>
                              </p:par>
                              <p:par>
                                <p:cTn id="95" presetID="10" presetClass="entr" presetSubtype="0" fill="hold" nodeType="withEffect">
                                  <p:stCondLst>
                                    <p:cond delay="0"/>
                                  </p:stCondLst>
                                  <p:childTnLst>
                                    <p:set>
                                      <p:cBhvr>
                                        <p:cTn id="96" dur="1" fill="hold">
                                          <p:stCondLst>
                                            <p:cond delay="0"/>
                                          </p:stCondLst>
                                        </p:cTn>
                                        <p:tgtEl>
                                          <p:spTgt spid="45"/>
                                        </p:tgtEl>
                                        <p:attrNameLst>
                                          <p:attrName>style.visibility</p:attrName>
                                        </p:attrNameLst>
                                      </p:cBhvr>
                                      <p:to>
                                        <p:strVal val="visible"/>
                                      </p:to>
                                    </p:set>
                                    <p:animEffect transition="in" filter="fade">
                                      <p:cBhvr>
                                        <p:cTn id="97" dur="500"/>
                                        <p:tgtEl>
                                          <p:spTgt spid="45"/>
                                        </p:tgtEl>
                                      </p:cBhvr>
                                    </p:animEffect>
                                  </p:childTnLst>
                                </p:cTn>
                              </p:par>
                              <p:par>
                                <p:cTn id="98" presetID="10" presetClass="entr" presetSubtype="0" fill="hold" nodeType="with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fade">
                                      <p:cBhvr>
                                        <p:cTn id="100" dur="500"/>
                                        <p:tgtEl>
                                          <p:spTgt spid="22"/>
                                        </p:tgtEl>
                                      </p:cBhvr>
                                    </p:animEffect>
                                  </p:childTnLst>
                                </p:cTn>
                              </p:par>
                              <p:par>
                                <p:cTn id="101" presetID="10" presetClass="entr" presetSubtype="0" fill="hold" nodeType="withEffect">
                                  <p:stCondLst>
                                    <p:cond delay="0"/>
                                  </p:stCondLst>
                                  <p:childTnLst>
                                    <p:set>
                                      <p:cBhvr>
                                        <p:cTn id="102" dur="1" fill="hold">
                                          <p:stCondLst>
                                            <p:cond delay="0"/>
                                          </p:stCondLst>
                                        </p:cTn>
                                        <p:tgtEl>
                                          <p:spTgt spid="23"/>
                                        </p:tgtEl>
                                        <p:attrNameLst>
                                          <p:attrName>style.visibility</p:attrName>
                                        </p:attrNameLst>
                                      </p:cBhvr>
                                      <p:to>
                                        <p:strVal val="visible"/>
                                      </p:to>
                                    </p:set>
                                    <p:animEffect transition="in" filter="fade">
                                      <p:cBhvr>
                                        <p:cTn id="10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animBg="1"/>
      <p:bldP spid="3" grpId="0"/>
      <p:bldP spid="20" grpId="0"/>
      <p:bldP spid="21" grpId="0"/>
      <p:bldP spid="84" grpId="0" animBg="1"/>
      <p:bldP spid="85" grpId="0" animBg="1"/>
      <p:bldP spid="113" grpId="0"/>
      <p:bldP spid="2" grpId="0" animBg="1"/>
      <p:bldP spid="30" grpId="0" animBg="1"/>
      <p:bldP spid="31" grpId="0" animBg="1"/>
      <p:bldP spid="4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sp>
        <p:nvSpPr>
          <p:cNvPr id="15"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sp>
        <p:nvSpPr>
          <p:cNvPr id="18" name="CasellaDiTesto 17"/>
          <p:cNvSpPr txBox="1"/>
          <p:nvPr/>
        </p:nvSpPr>
        <p:spPr>
          <a:xfrm>
            <a:off x="959976" y="-71979"/>
            <a:ext cx="10300769" cy="646331"/>
          </a:xfrm>
          <a:prstGeom prst="rect">
            <a:avLst/>
          </a:prstGeom>
          <a:noFill/>
        </p:spPr>
        <p:txBody>
          <a:bodyPr wrap="none" rtlCol="0">
            <a:spAutoFit/>
          </a:bodyPr>
          <a:lstStyle/>
          <a:p>
            <a:pPr>
              <a:defRPr/>
            </a:pPr>
            <a:r>
              <a:rPr lang="en-US" sz="3600" b="1" dirty="0">
                <a:solidFill>
                  <a:prstClr val="black"/>
                </a:solidFill>
                <a:latin typeface="Calibri"/>
              </a:rPr>
              <a:t>SW CAVITIES : FILLING TIME AND DISSIPATED POWER</a:t>
            </a:r>
            <a:endParaRPr lang="en-US" sz="3600" b="1" baseline="-25000" dirty="0">
              <a:solidFill>
                <a:prstClr val="black"/>
              </a:solidFill>
              <a:latin typeface="Calibri"/>
            </a:endParaRPr>
          </a:p>
        </p:txBody>
      </p:sp>
      <p:pic>
        <p:nvPicPr>
          <p:cNvPr id="10" name="Immagine 9"/>
          <p:cNvPicPr>
            <a:picLocks noChangeAspect="1"/>
          </p:cNvPicPr>
          <p:nvPr/>
        </p:nvPicPr>
        <p:blipFill rotWithShape="1">
          <a:blip r:embed="rId2">
            <a:extLst>
              <a:ext uri="{28A0092B-C50C-407E-A947-70E740481C1C}">
                <a14:useLocalDpi xmlns:a14="http://schemas.microsoft.com/office/drawing/2010/main" val="0"/>
              </a:ext>
            </a:extLst>
          </a:blip>
          <a:srcRect l="5291" t="58020" r="4006"/>
          <a:stretch/>
        </p:blipFill>
        <p:spPr>
          <a:xfrm>
            <a:off x="8553065" y="3096668"/>
            <a:ext cx="3154265" cy="1267518"/>
          </a:xfrm>
          <a:prstGeom prst="rect">
            <a:avLst/>
          </a:prstGeom>
        </p:spPr>
      </p:pic>
      <p:pic>
        <p:nvPicPr>
          <p:cNvPr id="35" name="Immagine 34"/>
          <p:cNvPicPr>
            <a:picLocks noChangeAspect="1"/>
          </p:cNvPicPr>
          <p:nvPr/>
        </p:nvPicPr>
        <p:blipFill rotWithShape="1">
          <a:blip r:embed="rId3">
            <a:extLst>
              <a:ext uri="{28A0092B-C50C-407E-A947-70E740481C1C}">
                <a14:useLocalDpi xmlns:a14="http://schemas.microsoft.com/office/drawing/2010/main" val="0"/>
              </a:ext>
            </a:extLst>
          </a:blip>
          <a:srcRect l="2886" t="58882" r="3031"/>
          <a:stretch/>
        </p:blipFill>
        <p:spPr>
          <a:xfrm>
            <a:off x="5167489" y="4248920"/>
            <a:ext cx="3301438" cy="2467409"/>
          </a:xfrm>
          <a:prstGeom prst="rect">
            <a:avLst/>
          </a:prstGeom>
        </p:spPr>
      </p:pic>
      <p:sp>
        <p:nvSpPr>
          <p:cNvPr id="38" name="CasellaDiTesto 37"/>
          <p:cNvSpPr txBox="1"/>
          <p:nvPr/>
        </p:nvSpPr>
        <p:spPr>
          <a:xfrm>
            <a:off x="9448742" y="887048"/>
            <a:ext cx="1300356" cy="338554"/>
          </a:xfrm>
          <a:prstGeom prst="rect">
            <a:avLst/>
          </a:prstGeom>
          <a:noFill/>
        </p:spPr>
        <p:txBody>
          <a:bodyPr wrap="none" rtlCol="0">
            <a:spAutoFit/>
          </a:bodyPr>
          <a:lstStyle/>
          <a:p>
            <a:pPr>
              <a:defRPr/>
            </a:pPr>
            <a:r>
              <a:rPr lang="en-US" sz="1600" b="1" dirty="0">
                <a:solidFill>
                  <a:prstClr val="black"/>
                </a:solidFill>
                <a:latin typeface="Calibri"/>
              </a:rPr>
              <a:t>Time domain</a:t>
            </a:r>
          </a:p>
        </p:txBody>
      </p:sp>
      <p:sp>
        <p:nvSpPr>
          <p:cNvPr id="45" name="Rettangolo 44"/>
          <p:cNvSpPr/>
          <p:nvPr/>
        </p:nvSpPr>
        <p:spPr>
          <a:xfrm>
            <a:off x="8937754" y="3096669"/>
            <a:ext cx="648072" cy="1278267"/>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cxnSp>
        <p:nvCxnSpPr>
          <p:cNvPr id="46" name="Connettore 2 45"/>
          <p:cNvCxnSpPr>
            <a:stCxn id="45" idx="1"/>
          </p:cNvCxnSpPr>
          <p:nvPr/>
        </p:nvCxnSpPr>
        <p:spPr>
          <a:xfrm flipH="1">
            <a:off x="7019086" y="3735803"/>
            <a:ext cx="1918668" cy="68982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nvGrpSpPr>
          <p:cNvPr id="28" name="Gruppo 27"/>
          <p:cNvGrpSpPr/>
          <p:nvPr/>
        </p:nvGrpSpPr>
        <p:grpSpPr>
          <a:xfrm>
            <a:off x="1944533" y="3113840"/>
            <a:ext cx="2758717" cy="2316894"/>
            <a:chOff x="179512" y="4101461"/>
            <a:chExt cx="2304255" cy="1847819"/>
          </a:xfrm>
        </p:grpSpPr>
        <p:pic>
          <p:nvPicPr>
            <p:cNvPr id="11" name="Immagine 10"/>
            <p:cNvPicPr>
              <a:picLocks noChangeAspect="1"/>
            </p:cNvPicPr>
            <p:nvPr/>
          </p:nvPicPr>
          <p:blipFill rotWithShape="1">
            <a:blip r:embed="rId3">
              <a:extLst>
                <a:ext uri="{28A0092B-C50C-407E-A947-70E740481C1C}">
                  <a14:useLocalDpi xmlns:a14="http://schemas.microsoft.com/office/drawing/2010/main" val="0"/>
                </a:ext>
              </a:extLst>
            </a:blip>
            <a:srcRect l="1125" t="4671" r="6861" b="52180"/>
            <a:stretch/>
          </p:blipFill>
          <p:spPr>
            <a:xfrm>
              <a:off x="179512" y="4101461"/>
              <a:ext cx="2304255" cy="1847819"/>
            </a:xfrm>
            <a:prstGeom prst="rect">
              <a:avLst/>
            </a:prstGeom>
          </p:spPr>
        </p:pic>
        <p:sp>
          <p:nvSpPr>
            <p:cNvPr id="27" name="CasellaDiTesto 26"/>
            <p:cNvSpPr txBox="1"/>
            <p:nvPr/>
          </p:nvSpPr>
          <p:spPr>
            <a:xfrm>
              <a:off x="783329" y="4425175"/>
              <a:ext cx="1168627" cy="245465"/>
            </a:xfrm>
            <a:prstGeom prst="rect">
              <a:avLst/>
            </a:prstGeom>
            <a:noFill/>
          </p:spPr>
          <p:txBody>
            <a:bodyPr wrap="square" rtlCol="0">
              <a:spAutoFit/>
            </a:bodyPr>
            <a:lstStyle/>
            <a:p>
              <a:pPr>
                <a:defRPr/>
              </a:pPr>
              <a:r>
                <a:rPr lang="en-US" sz="1400" b="1" i="1" dirty="0">
                  <a:solidFill>
                    <a:prstClr val="black"/>
                  </a:solidFill>
                  <a:latin typeface="Calibri"/>
                </a:rPr>
                <a:t>FILLING TIME</a:t>
              </a:r>
            </a:p>
          </p:txBody>
        </p:sp>
        <p:graphicFrame>
          <p:nvGraphicFramePr>
            <p:cNvPr id="32" name="Oggetto 31"/>
            <p:cNvGraphicFramePr>
              <a:graphicFrameLocks noChangeAspect="1"/>
            </p:cNvGraphicFramePr>
            <p:nvPr>
              <p:extLst>
                <p:ext uri="{D42A27DB-BD31-4B8C-83A1-F6EECF244321}">
                  <p14:modId xmlns:p14="http://schemas.microsoft.com/office/powerpoint/2010/main" val="1404647678"/>
                </p:ext>
              </p:extLst>
            </p:nvPr>
          </p:nvGraphicFramePr>
          <p:xfrm>
            <a:off x="783851" y="4619431"/>
            <a:ext cx="600562" cy="406396"/>
          </p:xfrm>
          <a:graphic>
            <a:graphicData uri="http://schemas.openxmlformats.org/presentationml/2006/ole">
              <mc:AlternateContent xmlns:mc="http://schemas.openxmlformats.org/markup-compatibility/2006">
                <mc:Choice xmlns:v="urn:schemas-microsoft-com:vml" Requires="v">
                  <p:oleObj name="Equazione" r:id="rId4" imgW="634680" imgH="431640" progId="Equation.3">
                    <p:embed/>
                  </p:oleObj>
                </mc:Choice>
                <mc:Fallback>
                  <p:oleObj name="Equazione" r:id="rId4" imgW="634680" imgH="431640" progId="Equation.3">
                    <p:embed/>
                    <p:pic>
                      <p:nvPicPr>
                        <p:cNvPr id="32" name="Oggetto 31"/>
                        <p:cNvPicPr>
                          <a:picLocks noChangeAspect="1" noChangeArrowheads="1"/>
                        </p:cNvPicPr>
                        <p:nvPr/>
                      </p:nvPicPr>
                      <p:blipFill>
                        <a:blip r:embed="rId5"/>
                        <a:srcRect/>
                        <a:stretch>
                          <a:fillRect/>
                        </a:stretch>
                      </p:blipFill>
                      <p:spPr bwMode="auto">
                        <a:xfrm>
                          <a:off x="783851" y="4619431"/>
                          <a:ext cx="600562" cy="406396"/>
                        </a:xfrm>
                        <a:prstGeom prst="rect">
                          <a:avLst/>
                        </a:prstGeom>
                        <a:noFill/>
                      </p:spPr>
                    </p:pic>
                  </p:oleObj>
                </mc:Fallback>
              </mc:AlternateContent>
            </a:graphicData>
          </a:graphic>
        </p:graphicFrame>
        <p:cxnSp>
          <p:nvCxnSpPr>
            <p:cNvPr id="43" name="Connettore 1 42"/>
            <p:cNvCxnSpPr/>
            <p:nvPr/>
          </p:nvCxnSpPr>
          <p:spPr>
            <a:xfrm flipV="1">
              <a:off x="566940" y="4254282"/>
              <a:ext cx="165687" cy="143615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8" name="Connettore 1 57"/>
            <p:cNvCxnSpPr/>
            <p:nvPr/>
          </p:nvCxnSpPr>
          <p:spPr>
            <a:xfrm flipV="1">
              <a:off x="559122" y="4522136"/>
              <a:ext cx="1392834" cy="1151407"/>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grpSp>
      <p:sp>
        <p:nvSpPr>
          <p:cNvPr id="61" name="CasellaDiTesto 60"/>
          <p:cNvSpPr txBox="1"/>
          <p:nvPr/>
        </p:nvSpPr>
        <p:spPr>
          <a:xfrm>
            <a:off x="8457974" y="5857118"/>
            <a:ext cx="1422157" cy="830997"/>
          </a:xfrm>
          <a:prstGeom prst="rect">
            <a:avLst/>
          </a:prstGeom>
          <a:noFill/>
        </p:spPr>
        <p:txBody>
          <a:bodyPr wrap="square" rtlCol="0">
            <a:spAutoFit/>
          </a:bodyPr>
          <a:lstStyle/>
          <a:p>
            <a:pPr algn="just">
              <a:defRPr/>
            </a:pPr>
            <a:r>
              <a:rPr lang="en-US" sz="1200" b="1" i="1" dirty="0" err="1">
                <a:solidFill>
                  <a:prstClr val="black"/>
                </a:solidFill>
                <a:latin typeface="Calibri"/>
              </a:rPr>
              <a:t>P</a:t>
            </a:r>
            <a:r>
              <a:rPr lang="en-US" sz="1200" b="1" i="1" baseline="-25000" dirty="0" err="1">
                <a:solidFill>
                  <a:prstClr val="black"/>
                </a:solidFill>
                <a:latin typeface="Calibri"/>
              </a:rPr>
              <a:t>refl</a:t>
            </a:r>
            <a:r>
              <a:rPr lang="en-US" sz="1200" b="1" i="1" dirty="0">
                <a:solidFill>
                  <a:prstClr val="black"/>
                </a:solidFill>
                <a:latin typeface="Calibri"/>
              </a:rPr>
              <a:t> </a:t>
            </a:r>
            <a:r>
              <a:rPr lang="en-US" sz="1200" dirty="0">
                <a:solidFill>
                  <a:prstClr val="black"/>
                </a:solidFill>
                <a:latin typeface="Calibri"/>
              </a:rPr>
              <a:t>to the generator (it that has to be protected!)</a:t>
            </a:r>
          </a:p>
        </p:txBody>
      </p:sp>
      <p:cxnSp>
        <p:nvCxnSpPr>
          <p:cNvPr id="5" name="Connettore 1 4"/>
          <p:cNvCxnSpPr/>
          <p:nvPr/>
        </p:nvCxnSpPr>
        <p:spPr>
          <a:xfrm flipH="1" flipV="1">
            <a:off x="5795087" y="5321295"/>
            <a:ext cx="3356920" cy="489476"/>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41" name="CasellaDiTesto 40"/>
          <p:cNvSpPr txBox="1"/>
          <p:nvPr/>
        </p:nvSpPr>
        <p:spPr>
          <a:xfrm>
            <a:off x="8764693" y="4582452"/>
            <a:ext cx="881333" cy="276999"/>
          </a:xfrm>
          <a:prstGeom prst="rect">
            <a:avLst/>
          </a:prstGeom>
          <a:noFill/>
        </p:spPr>
        <p:txBody>
          <a:bodyPr wrap="square" rtlCol="0">
            <a:spAutoFit/>
          </a:bodyPr>
          <a:lstStyle/>
          <a:p>
            <a:pPr>
              <a:defRPr/>
            </a:pPr>
            <a:r>
              <a:rPr lang="en-US" sz="1200" b="1" i="1" dirty="0" err="1">
                <a:solidFill>
                  <a:prstClr val="black"/>
                </a:solidFill>
                <a:latin typeface="Calibri"/>
              </a:rPr>
              <a:t>P</a:t>
            </a:r>
            <a:r>
              <a:rPr lang="en-US" sz="1200" b="1" i="1" baseline="-25000" dirty="0" err="1">
                <a:solidFill>
                  <a:prstClr val="black"/>
                </a:solidFill>
                <a:latin typeface="Calibri"/>
              </a:rPr>
              <a:t>diss</a:t>
            </a:r>
            <a:r>
              <a:rPr lang="en-US" sz="1200" b="1" i="1" dirty="0">
                <a:solidFill>
                  <a:prstClr val="black"/>
                </a:solidFill>
                <a:latin typeface="Calibri"/>
              </a:rPr>
              <a:t> </a:t>
            </a:r>
            <a:r>
              <a:rPr lang="en-US" sz="1200" dirty="0">
                <a:solidFill>
                  <a:prstClr val="black"/>
                </a:solidFill>
                <a:latin typeface="Calibri"/>
                <a:sym typeface="Symbol"/>
              </a:rPr>
              <a:t>1/Q</a:t>
            </a:r>
            <a:endParaRPr lang="en-US" sz="1200" dirty="0">
              <a:solidFill>
                <a:prstClr val="black"/>
              </a:solidFill>
              <a:latin typeface="Calibri"/>
            </a:endParaRPr>
          </a:p>
        </p:txBody>
      </p:sp>
      <p:cxnSp>
        <p:nvCxnSpPr>
          <p:cNvPr id="44" name="Connettore 1 43"/>
          <p:cNvCxnSpPr>
            <a:endCxn id="41" idx="1"/>
          </p:cNvCxnSpPr>
          <p:nvPr/>
        </p:nvCxnSpPr>
        <p:spPr>
          <a:xfrm>
            <a:off x="8042528" y="4454415"/>
            <a:ext cx="722165" cy="266537"/>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47" name="Connettore 1 46"/>
          <p:cNvCxnSpPr>
            <a:endCxn id="41" idx="1"/>
          </p:cNvCxnSpPr>
          <p:nvPr/>
        </p:nvCxnSpPr>
        <p:spPr>
          <a:xfrm flipV="1">
            <a:off x="8042528" y="4720952"/>
            <a:ext cx="722165" cy="1594159"/>
          </a:xfrm>
          <a:prstGeom prst="line">
            <a:avLst/>
          </a:prstGeom>
          <a:ln w="28575">
            <a:solidFill>
              <a:srgbClr val="92D050"/>
            </a:solidFill>
          </a:ln>
        </p:spPr>
        <p:style>
          <a:lnRef idx="1">
            <a:schemeClr val="accent1"/>
          </a:lnRef>
          <a:fillRef idx="0">
            <a:schemeClr val="accent1"/>
          </a:fillRef>
          <a:effectRef idx="0">
            <a:schemeClr val="accent1"/>
          </a:effectRef>
          <a:fontRef idx="minor">
            <a:schemeClr val="tx1"/>
          </a:fontRef>
        </p:style>
      </p:cxnSp>
      <p:cxnSp>
        <p:nvCxnSpPr>
          <p:cNvPr id="66" name="Connettore 1 65"/>
          <p:cNvCxnSpPr/>
          <p:nvPr/>
        </p:nvCxnSpPr>
        <p:spPr>
          <a:xfrm>
            <a:off x="6011167" y="4454413"/>
            <a:ext cx="568773" cy="838093"/>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cxnSp>
        <p:nvCxnSpPr>
          <p:cNvPr id="67" name="Connettore 1 66"/>
          <p:cNvCxnSpPr/>
          <p:nvPr/>
        </p:nvCxnSpPr>
        <p:spPr>
          <a:xfrm flipV="1">
            <a:off x="6168515" y="5292505"/>
            <a:ext cx="411425" cy="903082"/>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grpSp>
        <p:nvGrpSpPr>
          <p:cNvPr id="56" name="Gruppo 55"/>
          <p:cNvGrpSpPr/>
          <p:nvPr/>
        </p:nvGrpSpPr>
        <p:grpSpPr>
          <a:xfrm>
            <a:off x="745909" y="4854686"/>
            <a:ext cx="851597" cy="734314"/>
            <a:chOff x="35496" y="5709590"/>
            <a:chExt cx="1250425" cy="887762"/>
          </a:xfrm>
        </p:grpSpPr>
        <p:sp>
          <p:nvSpPr>
            <p:cNvPr id="52" name="Corda 51"/>
            <p:cNvSpPr/>
            <p:nvPr/>
          </p:nvSpPr>
          <p:spPr>
            <a:xfrm>
              <a:off x="323528" y="5709591"/>
              <a:ext cx="668070" cy="887761"/>
            </a:xfrm>
            <a:prstGeom prst="chord">
              <a:avLst>
                <a:gd name="adj1" fmla="val 2695371"/>
                <a:gd name="adj2" fmla="val 8107412"/>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48" name="Ovale 47"/>
            <p:cNvSpPr/>
            <p:nvPr/>
          </p:nvSpPr>
          <p:spPr>
            <a:xfrm>
              <a:off x="323528" y="5709590"/>
              <a:ext cx="668070" cy="887762"/>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3" name="Rettangolo 52"/>
            <p:cNvSpPr/>
            <p:nvPr/>
          </p:nvSpPr>
          <p:spPr>
            <a:xfrm>
              <a:off x="35496" y="6025752"/>
              <a:ext cx="314321" cy="216024"/>
            </a:xfrm>
            <a:custGeom>
              <a:avLst/>
              <a:gdLst>
                <a:gd name="connsiteX0" fmla="*/ 0 w 360040"/>
                <a:gd name="connsiteY0" fmla="*/ 0 h 216024"/>
                <a:gd name="connsiteX1" fmla="*/ 360040 w 360040"/>
                <a:gd name="connsiteY1" fmla="*/ 0 h 216024"/>
                <a:gd name="connsiteX2" fmla="*/ 360040 w 360040"/>
                <a:gd name="connsiteY2" fmla="*/ 216024 h 216024"/>
                <a:gd name="connsiteX3" fmla="*/ 0 w 360040"/>
                <a:gd name="connsiteY3" fmla="*/ 216024 h 216024"/>
                <a:gd name="connsiteX4" fmla="*/ 0 w 360040"/>
                <a:gd name="connsiteY4" fmla="*/ 0 h 216024"/>
                <a:gd name="connsiteX0" fmla="*/ 360040 w 451480"/>
                <a:gd name="connsiteY0" fmla="*/ 0 h 216024"/>
                <a:gd name="connsiteX1" fmla="*/ 360040 w 451480"/>
                <a:gd name="connsiteY1" fmla="*/ 216024 h 216024"/>
                <a:gd name="connsiteX2" fmla="*/ 0 w 451480"/>
                <a:gd name="connsiteY2" fmla="*/ 216024 h 216024"/>
                <a:gd name="connsiteX3" fmla="*/ 0 w 451480"/>
                <a:gd name="connsiteY3" fmla="*/ 0 h 216024"/>
                <a:gd name="connsiteX4" fmla="*/ 451480 w 451480"/>
                <a:gd name="connsiteY4" fmla="*/ 91440 h 216024"/>
                <a:gd name="connsiteX0" fmla="*/ 360040 w 360040"/>
                <a:gd name="connsiteY0" fmla="*/ 0 h 216024"/>
                <a:gd name="connsiteX1" fmla="*/ 360040 w 360040"/>
                <a:gd name="connsiteY1" fmla="*/ 216024 h 216024"/>
                <a:gd name="connsiteX2" fmla="*/ 0 w 360040"/>
                <a:gd name="connsiteY2" fmla="*/ 216024 h 216024"/>
                <a:gd name="connsiteX3" fmla="*/ 0 w 360040"/>
                <a:gd name="connsiteY3" fmla="*/ 0 h 216024"/>
                <a:gd name="connsiteX4" fmla="*/ 306700 w 360040"/>
                <a:gd name="connsiteY4" fmla="*/ 3810 h 216024"/>
                <a:gd name="connsiteX0" fmla="*/ 360040 w 360040"/>
                <a:gd name="connsiteY0" fmla="*/ 216024 h 216024"/>
                <a:gd name="connsiteX1" fmla="*/ 0 w 360040"/>
                <a:gd name="connsiteY1" fmla="*/ 216024 h 216024"/>
                <a:gd name="connsiteX2" fmla="*/ 0 w 360040"/>
                <a:gd name="connsiteY2" fmla="*/ 0 h 216024"/>
                <a:gd name="connsiteX3" fmla="*/ 306700 w 360040"/>
                <a:gd name="connsiteY3" fmla="*/ 3810 h 21602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95270 w 306700"/>
                <a:gd name="connsiteY0" fmla="*/ 196974 h 216024"/>
                <a:gd name="connsiteX1" fmla="*/ 0 w 306700"/>
                <a:gd name="connsiteY1" fmla="*/ 216024 h 216024"/>
                <a:gd name="connsiteX2" fmla="*/ 0 w 306700"/>
                <a:gd name="connsiteY2" fmla="*/ 0 h 216024"/>
                <a:gd name="connsiteX3" fmla="*/ 306700 w 306700"/>
                <a:gd name="connsiteY3" fmla="*/ 3810 h 216024"/>
                <a:gd name="connsiteX0" fmla="*/ 299080 w 306700"/>
                <a:gd name="connsiteY0" fmla="*/ 223644 h 223644"/>
                <a:gd name="connsiteX1" fmla="*/ 0 w 306700"/>
                <a:gd name="connsiteY1" fmla="*/ 216024 h 223644"/>
                <a:gd name="connsiteX2" fmla="*/ 0 w 306700"/>
                <a:gd name="connsiteY2" fmla="*/ 0 h 223644"/>
                <a:gd name="connsiteX3" fmla="*/ 306700 w 306700"/>
                <a:gd name="connsiteY3" fmla="*/ 3810 h 22364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55829 w 306700"/>
                <a:gd name="connsiteY0" fmla="*/ 217929 h 217929"/>
                <a:gd name="connsiteX1" fmla="*/ 0 w 306700"/>
                <a:gd name="connsiteY1" fmla="*/ 216024 h 217929"/>
                <a:gd name="connsiteX2" fmla="*/ 0 w 306700"/>
                <a:gd name="connsiteY2" fmla="*/ 0 h 217929"/>
                <a:gd name="connsiteX3" fmla="*/ 306700 w 306700"/>
                <a:gd name="connsiteY3" fmla="*/ 3810 h 217929"/>
                <a:gd name="connsiteX0" fmla="*/ 254206 w 306700"/>
                <a:gd name="connsiteY0" fmla="*/ 212214 h 216024"/>
                <a:gd name="connsiteX1" fmla="*/ 0 w 306700"/>
                <a:gd name="connsiteY1" fmla="*/ 216024 h 216024"/>
                <a:gd name="connsiteX2" fmla="*/ 0 w 306700"/>
                <a:gd name="connsiteY2" fmla="*/ 0 h 216024"/>
                <a:gd name="connsiteX3" fmla="*/ 306700 w 306700"/>
                <a:gd name="connsiteY3" fmla="*/ 3810 h 216024"/>
                <a:gd name="connsiteX0" fmla="*/ 254206 w 259640"/>
                <a:gd name="connsiteY0" fmla="*/ 212214 h 216024"/>
                <a:gd name="connsiteX1" fmla="*/ 0 w 259640"/>
                <a:gd name="connsiteY1" fmla="*/ 216024 h 216024"/>
                <a:gd name="connsiteX2" fmla="*/ 0 w 259640"/>
                <a:gd name="connsiteY2" fmla="*/ 0 h 216024"/>
                <a:gd name="connsiteX3" fmla="*/ 259640 w 259640"/>
                <a:gd name="connsiteY3" fmla="*/ 0 h 216024"/>
                <a:gd name="connsiteX0" fmla="*/ 254206 w 267754"/>
                <a:gd name="connsiteY0" fmla="*/ 212214 h 216024"/>
                <a:gd name="connsiteX1" fmla="*/ 0 w 267754"/>
                <a:gd name="connsiteY1" fmla="*/ 216024 h 216024"/>
                <a:gd name="connsiteX2" fmla="*/ 0 w 267754"/>
                <a:gd name="connsiteY2" fmla="*/ 0 h 216024"/>
                <a:gd name="connsiteX3" fmla="*/ 267754 w 267754"/>
                <a:gd name="connsiteY3" fmla="*/ 0 h 216024"/>
                <a:gd name="connsiteX0" fmla="*/ 265566 w 267754"/>
                <a:gd name="connsiteY0" fmla="*/ 212214 h 216024"/>
                <a:gd name="connsiteX1" fmla="*/ 0 w 267754"/>
                <a:gd name="connsiteY1" fmla="*/ 216024 h 216024"/>
                <a:gd name="connsiteX2" fmla="*/ 0 w 267754"/>
                <a:gd name="connsiteY2" fmla="*/ 0 h 216024"/>
                <a:gd name="connsiteX3" fmla="*/ 267754 w 267754"/>
                <a:gd name="connsiteY3" fmla="*/ 0 h 216024"/>
              </a:gdLst>
              <a:ahLst/>
              <a:cxnLst>
                <a:cxn ang="0">
                  <a:pos x="connsiteX0" y="connsiteY0"/>
                </a:cxn>
                <a:cxn ang="0">
                  <a:pos x="connsiteX1" y="connsiteY1"/>
                </a:cxn>
                <a:cxn ang="0">
                  <a:pos x="connsiteX2" y="connsiteY2"/>
                </a:cxn>
                <a:cxn ang="0">
                  <a:pos x="connsiteX3" y="connsiteY3"/>
                </a:cxn>
              </a:cxnLst>
              <a:rect l="l" t="t" r="r" b="b"/>
              <a:pathLst>
                <a:path w="267754" h="216024">
                  <a:moveTo>
                    <a:pt x="265566" y="212214"/>
                  </a:moveTo>
                  <a:lnTo>
                    <a:pt x="0" y="216024"/>
                  </a:lnTo>
                  <a:lnTo>
                    <a:pt x="0" y="0"/>
                  </a:lnTo>
                  <a:lnTo>
                    <a:pt x="267754" y="0"/>
                  </a:lnTo>
                </a:path>
              </a:pathLst>
            </a:cu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2" name="Rettangolo 52"/>
            <p:cNvSpPr/>
            <p:nvPr/>
          </p:nvSpPr>
          <p:spPr>
            <a:xfrm rot="10800000">
              <a:off x="971600" y="6025989"/>
              <a:ext cx="314321" cy="216024"/>
            </a:xfrm>
            <a:custGeom>
              <a:avLst/>
              <a:gdLst>
                <a:gd name="connsiteX0" fmla="*/ 0 w 360040"/>
                <a:gd name="connsiteY0" fmla="*/ 0 h 216024"/>
                <a:gd name="connsiteX1" fmla="*/ 360040 w 360040"/>
                <a:gd name="connsiteY1" fmla="*/ 0 h 216024"/>
                <a:gd name="connsiteX2" fmla="*/ 360040 w 360040"/>
                <a:gd name="connsiteY2" fmla="*/ 216024 h 216024"/>
                <a:gd name="connsiteX3" fmla="*/ 0 w 360040"/>
                <a:gd name="connsiteY3" fmla="*/ 216024 h 216024"/>
                <a:gd name="connsiteX4" fmla="*/ 0 w 360040"/>
                <a:gd name="connsiteY4" fmla="*/ 0 h 216024"/>
                <a:gd name="connsiteX0" fmla="*/ 360040 w 451480"/>
                <a:gd name="connsiteY0" fmla="*/ 0 h 216024"/>
                <a:gd name="connsiteX1" fmla="*/ 360040 w 451480"/>
                <a:gd name="connsiteY1" fmla="*/ 216024 h 216024"/>
                <a:gd name="connsiteX2" fmla="*/ 0 w 451480"/>
                <a:gd name="connsiteY2" fmla="*/ 216024 h 216024"/>
                <a:gd name="connsiteX3" fmla="*/ 0 w 451480"/>
                <a:gd name="connsiteY3" fmla="*/ 0 h 216024"/>
                <a:gd name="connsiteX4" fmla="*/ 451480 w 451480"/>
                <a:gd name="connsiteY4" fmla="*/ 91440 h 216024"/>
                <a:gd name="connsiteX0" fmla="*/ 360040 w 360040"/>
                <a:gd name="connsiteY0" fmla="*/ 0 h 216024"/>
                <a:gd name="connsiteX1" fmla="*/ 360040 w 360040"/>
                <a:gd name="connsiteY1" fmla="*/ 216024 h 216024"/>
                <a:gd name="connsiteX2" fmla="*/ 0 w 360040"/>
                <a:gd name="connsiteY2" fmla="*/ 216024 h 216024"/>
                <a:gd name="connsiteX3" fmla="*/ 0 w 360040"/>
                <a:gd name="connsiteY3" fmla="*/ 0 h 216024"/>
                <a:gd name="connsiteX4" fmla="*/ 306700 w 360040"/>
                <a:gd name="connsiteY4" fmla="*/ 3810 h 216024"/>
                <a:gd name="connsiteX0" fmla="*/ 360040 w 360040"/>
                <a:gd name="connsiteY0" fmla="*/ 216024 h 216024"/>
                <a:gd name="connsiteX1" fmla="*/ 0 w 360040"/>
                <a:gd name="connsiteY1" fmla="*/ 216024 h 216024"/>
                <a:gd name="connsiteX2" fmla="*/ 0 w 360040"/>
                <a:gd name="connsiteY2" fmla="*/ 0 h 216024"/>
                <a:gd name="connsiteX3" fmla="*/ 306700 w 360040"/>
                <a:gd name="connsiteY3" fmla="*/ 3810 h 21602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95270 w 306700"/>
                <a:gd name="connsiteY0" fmla="*/ 196974 h 216024"/>
                <a:gd name="connsiteX1" fmla="*/ 0 w 306700"/>
                <a:gd name="connsiteY1" fmla="*/ 216024 h 216024"/>
                <a:gd name="connsiteX2" fmla="*/ 0 w 306700"/>
                <a:gd name="connsiteY2" fmla="*/ 0 h 216024"/>
                <a:gd name="connsiteX3" fmla="*/ 306700 w 306700"/>
                <a:gd name="connsiteY3" fmla="*/ 3810 h 216024"/>
                <a:gd name="connsiteX0" fmla="*/ 299080 w 306700"/>
                <a:gd name="connsiteY0" fmla="*/ 223644 h 223644"/>
                <a:gd name="connsiteX1" fmla="*/ 0 w 306700"/>
                <a:gd name="connsiteY1" fmla="*/ 216024 h 223644"/>
                <a:gd name="connsiteX2" fmla="*/ 0 w 306700"/>
                <a:gd name="connsiteY2" fmla="*/ 0 h 223644"/>
                <a:gd name="connsiteX3" fmla="*/ 306700 w 306700"/>
                <a:gd name="connsiteY3" fmla="*/ 3810 h 22364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55829 w 306700"/>
                <a:gd name="connsiteY0" fmla="*/ 217929 h 217929"/>
                <a:gd name="connsiteX1" fmla="*/ 0 w 306700"/>
                <a:gd name="connsiteY1" fmla="*/ 216024 h 217929"/>
                <a:gd name="connsiteX2" fmla="*/ 0 w 306700"/>
                <a:gd name="connsiteY2" fmla="*/ 0 h 217929"/>
                <a:gd name="connsiteX3" fmla="*/ 306700 w 306700"/>
                <a:gd name="connsiteY3" fmla="*/ 3810 h 217929"/>
                <a:gd name="connsiteX0" fmla="*/ 254206 w 306700"/>
                <a:gd name="connsiteY0" fmla="*/ 212214 h 216024"/>
                <a:gd name="connsiteX1" fmla="*/ 0 w 306700"/>
                <a:gd name="connsiteY1" fmla="*/ 216024 h 216024"/>
                <a:gd name="connsiteX2" fmla="*/ 0 w 306700"/>
                <a:gd name="connsiteY2" fmla="*/ 0 h 216024"/>
                <a:gd name="connsiteX3" fmla="*/ 306700 w 306700"/>
                <a:gd name="connsiteY3" fmla="*/ 3810 h 216024"/>
                <a:gd name="connsiteX0" fmla="*/ 254206 w 259640"/>
                <a:gd name="connsiteY0" fmla="*/ 212214 h 216024"/>
                <a:gd name="connsiteX1" fmla="*/ 0 w 259640"/>
                <a:gd name="connsiteY1" fmla="*/ 216024 h 216024"/>
                <a:gd name="connsiteX2" fmla="*/ 0 w 259640"/>
                <a:gd name="connsiteY2" fmla="*/ 0 h 216024"/>
                <a:gd name="connsiteX3" fmla="*/ 259640 w 259640"/>
                <a:gd name="connsiteY3" fmla="*/ 0 h 216024"/>
                <a:gd name="connsiteX0" fmla="*/ 254206 w 267754"/>
                <a:gd name="connsiteY0" fmla="*/ 212214 h 216024"/>
                <a:gd name="connsiteX1" fmla="*/ 0 w 267754"/>
                <a:gd name="connsiteY1" fmla="*/ 216024 h 216024"/>
                <a:gd name="connsiteX2" fmla="*/ 0 w 267754"/>
                <a:gd name="connsiteY2" fmla="*/ 0 h 216024"/>
                <a:gd name="connsiteX3" fmla="*/ 267754 w 267754"/>
                <a:gd name="connsiteY3" fmla="*/ 0 h 216024"/>
                <a:gd name="connsiteX0" fmla="*/ 265566 w 267754"/>
                <a:gd name="connsiteY0" fmla="*/ 212214 h 216024"/>
                <a:gd name="connsiteX1" fmla="*/ 0 w 267754"/>
                <a:gd name="connsiteY1" fmla="*/ 216024 h 216024"/>
                <a:gd name="connsiteX2" fmla="*/ 0 w 267754"/>
                <a:gd name="connsiteY2" fmla="*/ 0 h 216024"/>
                <a:gd name="connsiteX3" fmla="*/ 267754 w 267754"/>
                <a:gd name="connsiteY3" fmla="*/ 0 h 216024"/>
              </a:gdLst>
              <a:ahLst/>
              <a:cxnLst>
                <a:cxn ang="0">
                  <a:pos x="connsiteX0" y="connsiteY0"/>
                </a:cxn>
                <a:cxn ang="0">
                  <a:pos x="connsiteX1" y="connsiteY1"/>
                </a:cxn>
                <a:cxn ang="0">
                  <a:pos x="connsiteX2" y="connsiteY2"/>
                </a:cxn>
                <a:cxn ang="0">
                  <a:pos x="connsiteX3" y="connsiteY3"/>
                </a:cxn>
              </a:cxnLst>
              <a:rect l="l" t="t" r="r" b="b"/>
              <a:pathLst>
                <a:path w="267754" h="216024">
                  <a:moveTo>
                    <a:pt x="265566" y="212214"/>
                  </a:moveTo>
                  <a:lnTo>
                    <a:pt x="0" y="216024"/>
                  </a:lnTo>
                  <a:lnTo>
                    <a:pt x="0" y="0"/>
                  </a:lnTo>
                  <a:lnTo>
                    <a:pt x="267754" y="0"/>
                  </a:lnTo>
                </a:path>
              </a:pathLst>
            </a:cu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grpSp>
      <p:grpSp>
        <p:nvGrpSpPr>
          <p:cNvPr id="68" name="Gruppo 67"/>
          <p:cNvGrpSpPr/>
          <p:nvPr/>
        </p:nvGrpSpPr>
        <p:grpSpPr>
          <a:xfrm>
            <a:off x="743928" y="4075358"/>
            <a:ext cx="859886" cy="715586"/>
            <a:chOff x="35496" y="5709590"/>
            <a:chExt cx="1250425" cy="887762"/>
          </a:xfrm>
        </p:grpSpPr>
        <p:sp>
          <p:nvSpPr>
            <p:cNvPr id="69" name="Corda 68"/>
            <p:cNvSpPr/>
            <p:nvPr/>
          </p:nvSpPr>
          <p:spPr>
            <a:xfrm>
              <a:off x="323528" y="5709591"/>
              <a:ext cx="668070" cy="887761"/>
            </a:xfrm>
            <a:prstGeom prst="chord">
              <a:avLst>
                <a:gd name="adj1" fmla="val 843192"/>
                <a:gd name="adj2" fmla="val 10003339"/>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70" name="Ovale 69"/>
            <p:cNvSpPr/>
            <p:nvPr/>
          </p:nvSpPr>
          <p:spPr>
            <a:xfrm>
              <a:off x="323528" y="5709590"/>
              <a:ext cx="668070" cy="887762"/>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71" name="Rettangolo 52"/>
            <p:cNvSpPr/>
            <p:nvPr/>
          </p:nvSpPr>
          <p:spPr>
            <a:xfrm>
              <a:off x="35496" y="6025752"/>
              <a:ext cx="314321" cy="216024"/>
            </a:xfrm>
            <a:custGeom>
              <a:avLst/>
              <a:gdLst>
                <a:gd name="connsiteX0" fmla="*/ 0 w 360040"/>
                <a:gd name="connsiteY0" fmla="*/ 0 h 216024"/>
                <a:gd name="connsiteX1" fmla="*/ 360040 w 360040"/>
                <a:gd name="connsiteY1" fmla="*/ 0 h 216024"/>
                <a:gd name="connsiteX2" fmla="*/ 360040 w 360040"/>
                <a:gd name="connsiteY2" fmla="*/ 216024 h 216024"/>
                <a:gd name="connsiteX3" fmla="*/ 0 w 360040"/>
                <a:gd name="connsiteY3" fmla="*/ 216024 h 216024"/>
                <a:gd name="connsiteX4" fmla="*/ 0 w 360040"/>
                <a:gd name="connsiteY4" fmla="*/ 0 h 216024"/>
                <a:gd name="connsiteX0" fmla="*/ 360040 w 451480"/>
                <a:gd name="connsiteY0" fmla="*/ 0 h 216024"/>
                <a:gd name="connsiteX1" fmla="*/ 360040 w 451480"/>
                <a:gd name="connsiteY1" fmla="*/ 216024 h 216024"/>
                <a:gd name="connsiteX2" fmla="*/ 0 w 451480"/>
                <a:gd name="connsiteY2" fmla="*/ 216024 h 216024"/>
                <a:gd name="connsiteX3" fmla="*/ 0 w 451480"/>
                <a:gd name="connsiteY3" fmla="*/ 0 h 216024"/>
                <a:gd name="connsiteX4" fmla="*/ 451480 w 451480"/>
                <a:gd name="connsiteY4" fmla="*/ 91440 h 216024"/>
                <a:gd name="connsiteX0" fmla="*/ 360040 w 360040"/>
                <a:gd name="connsiteY0" fmla="*/ 0 h 216024"/>
                <a:gd name="connsiteX1" fmla="*/ 360040 w 360040"/>
                <a:gd name="connsiteY1" fmla="*/ 216024 h 216024"/>
                <a:gd name="connsiteX2" fmla="*/ 0 w 360040"/>
                <a:gd name="connsiteY2" fmla="*/ 216024 h 216024"/>
                <a:gd name="connsiteX3" fmla="*/ 0 w 360040"/>
                <a:gd name="connsiteY3" fmla="*/ 0 h 216024"/>
                <a:gd name="connsiteX4" fmla="*/ 306700 w 360040"/>
                <a:gd name="connsiteY4" fmla="*/ 3810 h 216024"/>
                <a:gd name="connsiteX0" fmla="*/ 360040 w 360040"/>
                <a:gd name="connsiteY0" fmla="*/ 216024 h 216024"/>
                <a:gd name="connsiteX1" fmla="*/ 0 w 360040"/>
                <a:gd name="connsiteY1" fmla="*/ 216024 h 216024"/>
                <a:gd name="connsiteX2" fmla="*/ 0 w 360040"/>
                <a:gd name="connsiteY2" fmla="*/ 0 h 216024"/>
                <a:gd name="connsiteX3" fmla="*/ 306700 w 360040"/>
                <a:gd name="connsiteY3" fmla="*/ 3810 h 21602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95270 w 306700"/>
                <a:gd name="connsiteY0" fmla="*/ 196974 h 216024"/>
                <a:gd name="connsiteX1" fmla="*/ 0 w 306700"/>
                <a:gd name="connsiteY1" fmla="*/ 216024 h 216024"/>
                <a:gd name="connsiteX2" fmla="*/ 0 w 306700"/>
                <a:gd name="connsiteY2" fmla="*/ 0 h 216024"/>
                <a:gd name="connsiteX3" fmla="*/ 306700 w 306700"/>
                <a:gd name="connsiteY3" fmla="*/ 3810 h 216024"/>
                <a:gd name="connsiteX0" fmla="*/ 299080 w 306700"/>
                <a:gd name="connsiteY0" fmla="*/ 223644 h 223644"/>
                <a:gd name="connsiteX1" fmla="*/ 0 w 306700"/>
                <a:gd name="connsiteY1" fmla="*/ 216024 h 223644"/>
                <a:gd name="connsiteX2" fmla="*/ 0 w 306700"/>
                <a:gd name="connsiteY2" fmla="*/ 0 h 223644"/>
                <a:gd name="connsiteX3" fmla="*/ 306700 w 306700"/>
                <a:gd name="connsiteY3" fmla="*/ 3810 h 22364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55829 w 306700"/>
                <a:gd name="connsiteY0" fmla="*/ 217929 h 217929"/>
                <a:gd name="connsiteX1" fmla="*/ 0 w 306700"/>
                <a:gd name="connsiteY1" fmla="*/ 216024 h 217929"/>
                <a:gd name="connsiteX2" fmla="*/ 0 w 306700"/>
                <a:gd name="connsiteY2" fmla="*/ 0 h 217929"/>
                <a:gd name="connsiteX3" fmla="*/ 306700 w 306700"/>
                <a:gd name="connsiteY3" fmla="*/ 3810 h 217929"/>
                <a:gd name="connsiteX0" fmla="*/ 254206 w 306700"/>
                <a:gd name="connsiteY0" fmla="*/ 212214 h 216024"/>
                <a:gd name="connsiteX1" fmla="*/ 0 w 306700"/>
                <a:gd name="connsiteY1" fmla="*/ 216024 h 216024"/>
                <a:gd name="connsiteX2" fmla="*/ 0 w 306700"/>
                <a:gd name="connsiteY2" fmla="*/ 0 h 216024"/>
                <a:gd name="connsiteX3" fmla="*/ 306700 w 306700"/>
                <a:gd name="connsiteY3" fmla="*/ 3810 h 216024"/>
                <a:gd name="connsiteX0" fmla="*/ 254206 w 259640"/>
                <a:gd name="connsiteY0" fmla="*/ 212214 h 216024"/>
                <a:gd name="connsiteX1" fmla="*/ 0 w 259640"/>
                <a:gd name="connsiteY1" fmla="*/ 216024 h 216024"/>
                <a:gd name="connsiteX2" fmla="*/ 0 w 259640"/>
                <a:gd name="connsiteY2" fmla="*/ 0 h 216024"/>
                <a:gd name="connsiteX3" fmla="*/ 259640 w 259640"/>
                <a:gd name="connsiteY3" fmla="*/ 0 h 216024"/>
                <a:gd name="connsiteX0" fmla="*/ 254206 w 267754"/>
                <a:gd name="connsiteY0" fmla="*/ 212214 h 216024"/>
                <a:gd name="connsiteX1" fmla="*/ 0 w 267754"/>
                <a:gd name="connsiteY1" fmla="*/ 216024 h 216024"/>
                <a:gd name="connsiteX2" fmla="*/ 0 w 267754"/>
                <a:gd name="connsiteY2" fmla="*/ 0 h 216024"/>
                <a:gd name="connsiteX3" fmla="*/ 267754 w 267754"/>
                <a:gd name="connsiteY3" fmla="*/ 0 h 216024"/>
                <a:gd name="connsiteX0" fmla="*/ 265566 w 267754"/>
                <a:gd name="connsiteY0" fmla="*/ 212214 h 216024"/>
                <a:gd name="connsiteX1" fmla="*/ 0 w 267754"/>
                <a:gd name="connsiteY1" fmla="*/ 216024 h 216024"/>
                <a:gd name="connsiteX2" fmla="*/ 0 w 267754"/>
                <a:gd name="connsiteY2" fmla="*/ 0 h 216024"/>
                <a:gd name="connsiteX3" fmla="*/ 267754 w 267754"/>
                <a:gd name="connsiteY3" fmla="*/ 0 h 216024"/>
              </a:gdLst>
              <a:ahLst/>
              <a:cxnLst>
                <a:cxn ang="0">
                  <a:pos x="connsiteX0" y="connsiteY0"/>
                </a:cxn>
                <a:cxn ang="0">
                  <a:pos x="connsiteX1" y="connsiteY1"/>
                </a:cxn>
                <a:cxn ang="0">
                  <a:pos x="connsiteX2" y="connsiteY2"/>
                </a:cxn>
                <a:cxn ang="0">
                  <a:pos x="connsiteX3" y="connsiteY3"/>
                </a:cxn>
              </a:cxnLst>
              <a:rect l="l" t="t" r="r" b="b"/>
              <a:pathLst>
                <a:path w="267754" h="216024">
                  <a:moveTo>
                    <a:pt x="265566" y="212214"/>
                  </a:moveTo>
                  <a:lnTo>
                    <a:pt x="0" y="216024"/>
                  </a:lnTo>
                  <a:lnTo>
                    <a:pt x="0" y="0"/>
                  </a:lnTo>
                  <a:lnTo>
                    <a:pt x="267754" y="0"/>
                  </a:lnTo>
                </a:path>
              </a:pathLst>
            </a:cu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72" name="Rettangolo 52"/>
            <p:cNvSpPr/>
            <p:nvPr/>
          </p:nvSpPr>
          <p:spPr>
            <a:xfrm rot="10800000">
              <a:off x="971600" y="6025989"/>
              <a:ext cx="314321" cy="216024"/>
            </a:xfrm>
            <a:custGeom>
              <a:avLst/>
              <a:gdLst>
                <a:gd name="connsiteX0" fmla="*/ 0 w 360040"/>
                <a:gd name="connsiteY0" fmla="*/ 0 h 216024"/>
                <a:gd name="connsiteX1" fmla="*/ 360040 w 360040"/>
                <a:gd name="connsiteY1" fmla="*/ 0 h 216024"/>
                <a:gd name="connsiteX2" fmla="*/ 360040 w 360040"/>
                <a:gd name="connsiteY2" fmla="*/ 216024 h 216024"/>
                <a:gd name="connsiteX3" fmla="*/ 0 w 360040"/>
                <a:gd name="connsiteY3" fmla="*/ 216024 h 216024"/>
                <a:gd name="connsiteX4" fmla="*/ 0 w 360040"/>
                <a:gd name="connsiteY4" fmla="*/ 0 h 216024"/>
                <a:gd name="connsiteX0" fmla="*/ 360040 w 451480"/>
                <a:gd name="connsiteY0" fmla="*/ 0 h 216024"/>
                <a:gd name="connsiteX1" fmla="*/ 360040 w 451480"/>
                <a:gd name="connsiteY1" fmla="*/ 216024 h 216024"/>
                <a:gd name="connsiteX2" fmla="*/ 0 w 451480"/>
                <a:gd name="connsiteY2" fmla="*/ 216024 h 216024"/>
                <a:gd name="connsiteX3" fmla="*/ 0 w 451480"/>
                <a:gd name="connsiteY3" fmla="*/ 0 h 216024"/>
                <a:gd name="connsiteX4" fmla="*/ 451480 w 451480"/>
                <a:gd name="connsiteY4" fmla="*/ 91440 h 216024"/>
                <a:gd name="connsiteX0" fmla="*/ 360040 w 360040"/>
                <a:gd name="connsiteY0" fmla="*/ 0 h 216024"/>
                <a:gd name="connsiteX1" fmla="*/ 360040 w 360040"/>
                <a:gd name="connsiteY1" fmla="*/ 216024 h 216024"/>
                <a:gd name="connsiteX2" fmla="*/ 0 w 360040"/>
                <a:gd name="connsiteY2" fmla="*/ 216024 h 216024"/>
                <a:gd name="connsiteX3" fmla="*/ 0 w 360040"/>
                <a:gd name="connsiteY3" fmla="*/ 0 h 216024"/>
                <a:gd name="connsiteX4" fmla="*/ 306700 w 360040"/>
                <a:gd name="connsiteY4" fmla="*/ 3810 h 216024"/>
                <a:gd name="connsiteX0" fmla="*/ 360040 w 360040"/>
                <a:gd name="connsiteY0" fmla="*/ 216024 h 216024"/>
                <a:gd name="connsiteX1" fmla="*/ 0 w 360040"/>
                <a:gd name="connsiteY1" fmla="*/ 216024 h 216024"/>
                <a:gd name="connsiteX2" fmla="*/ 0 w 360040"/>
                <a:gd name="connsiteY2" fmla="*/ 0 h 216024"/>
                <a:gd name="connsiteX3" fmla="*/ 306700 w 360040"/>
                <a:gd name="connsiteY3" fmla="*/ 3810 h 21602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95270 w 306700"/>
                <a:gd name="connsiteY0" fmla="*/ 196974 h 216024"/>
                <a:gd name="connsiteX1" fmla="*/ 0 w 306700"/>
                <a:gd name="connsiteY1" fmla="*/ 216024 h 216024"/>
                <a:gd name="connsiteX2" fmla="*/ 0 w 306700"/>
                <a:gd name="connsiteY2" fmla="*/ 0 h 216024"/>
                <a:gd name="connsiteX3" fmla="*/ 306700 w 306700"/>
                <a:gd name="connsiteY3" fmla="*/ 3810 h 216024"/>
                <a:gd name="connsiteX0" fmla="*/ 299080 w 306700"/>
                <a:gd name="connsiteY0" fmla="*/ 223644 h 223644"/>
                <a:gd name="connsiteX1" fmla="*/ 0 w 306700"/>
                <a:gd name="connsiteY1" fmla="*/ 216024 h 223644"/>
                <a:gd name="connsiteX2" fmla="*/ 0 w 306700"/>
                <a:gd name="connsiteY2" fmla="*/ 0 h 223644"/>
                <a:gd name="connsiteX3" fmla="*/ 306700 w 306700"/>
                <a:gd name="connsiteY3" fmla="*/ 3810 h 22364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55829 w 306700"/>
                <a:gd name="connsiteY0" fmla="*/ 217929 h 217929"/>
                <a:gd name="connsiteX1" fmla="*/ 0 w 306700"/>
                <a:gd name="connsiteY1" fmla="*/ 216024 h 217929"/>
                <a:gd name="connsiteX2" fmla="*/ 0 w 306700"/>
                <a:gd name="connsiteY2" fmla="*/ 0 h 217929"/>
                <a:gd name="connsiteX3" fmla="*/ 306700 w 306700"/>
                <a:gd name="connsiteY3" fmla="*/ 3810 h 217929"/>
                <a:gd name="connsiteX0" fmla="*/ 254206 w 306700"/>
                <a:gd name="connsiteY0" fmla="*/ 212214 h 216024"/>
                <a:gd name="connsiteX1" fmla="*/ 0 w 306700"/>
                <a:gd name="connsiteY1" fmla="*/ 216024 h 216024"/>
                <a:gd name="connsiteX2" fmla="*/ 0 w 306700"/>
                <a:gd name="connsiteY2" fmla="*/ 0 h 216024"/>
                <a:gd name="connsiteX3" fmla="*/ 306700 w 306700"/>
                <a:gd name="connsiteY3" fmla="*/ 3810 h 216024"/>
                <a:gd name="connsiteX0" fmla="*/ 254206 w 259640"/>
                <a:gd name="connsiteY0" fmla="*/ 212214 h 216024"/>
                <a:gd name="connsiteX1" fmla="*/ 0 w 259640"/>
                <a:gd name="connsiteY1" fmla="*/ 216024 h 216024"/>
                <a:gd name="connsiteX2" fmla="*/ 0 w 259640"/>
                <a:gd name="connsiteY2" fmla="*/ 0 h 216024"/>
                <a:gd name="connsiteX3" fmla="*/ 259640 w 259640"/>
                <a:gd name="connsiteY3" fmla="*/ 0 h 216024"/>
                <a:gd name="connsiteX0" fmla="*/ 254206 w 267754"/>
                <a:gd name="connsiteY0" fmla="*/ 212214 h 216024"/>
                <a:gd name="connsiteX1" fmla="*/ 0 w 267754"/>
                <a:gd name="connsiteY1" fmla="*/ 216024 h 216024"/>
                <a:gd name="connsiteX2" fmla="*/ 0 w 267754"/>
                <a:gd name="connsiteY2" fmla="*/ 0 h 216024"/>
                <a:gd name="connsiteX3" fmla="*/ 267754 w 267754"/>
                <a:gd name="connsiteY3" fmla="*/ 0 h 216024"/>
                <a:gd name="connsiteX0" fmla="*/ 265566 w 267754"/>
                <a:gd name="connsiteY0" fmla="*/ 212214 h 216024"/>
                <a:gd name="connsiteX1" fmla="*/ 0 w 267754"/>
                <a:gd name="connsiteY1" fmla="*/ 216024 h 216024"/>
                <a:gd name="connsiteX2" fmla="*/ 0 w 267754"/>
                <a:gd name="connsiteY2" fmla="*/ 0 h 216024"/>
                <a:gd name="connsiteX3" fmla="*/ 267754 w 267754"/>
                <a:gd name="connsiteY3" fmla="*/ 0 h 216024"/>
              </a:gdLst>
              <a:ahLst/>
              <a:cxnLst>
                <a:cxn ang="0">
                  <a:pos x="connsiteX0" y="connsiteY0"/>
                </a:cxn>
                <a:cxn ang="0">
                  <a:pos x="connsiteX1" y="connsiteY1"/>
                </a:cxn>
                <a:cxn ang="0">
                  <a:pos x="connsiteX2" y="connsiteY2"/>
                </a:cxn>
                <a:cxn ang="0">
                  <a:pos x="connsiteX3" y="connsiteY3"/>
                </a:cxn>
              </a:cxnLst>
              <a:rect l="l" t="t" r="r" b="b"/>
              <a:pathLst>
                <a:path w="267754" h="216024">
                  <a:moveTo>
                    <a:pt x="265566" y="212214"/>
                  </a:moveTo>
                  <a:lnTo>
                    <a:pt x="0" y="216024"/>
                  </a:lnTo>
                  <a:lnTo>
                    <a:pt x="0" y="0"/>
                  </a:lnTo>
                  <a:lnTo>
                    <a:pt x="267754" y="0"/>
                  </a:lnTo>
                </a:path>
              </a:pathLst>
            </a:cu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grpSp>
      <p:grpSp>
        <p:nvGrpSpPr>
          <p:cNvPr id="73" name="Gruppo 72"/>
          <p:cNvGrpSpPr/>
          <p:nvPr/>
        </p:nvGrpSpPr>
        <p:grpSpPr>
          <a:xfrm>
            <a:off x="754178" y="3272764"/>
            <a:ext cx="851596" cy="730021"/>
            <a:chOff x="35496" y="5709590"/>
            <a:chExt cx="1250425" cy="887762"/>
          </a:xfrm>
        </p:grpSpPr>
        <p:sp>
          <p:nvSpPr>
            <p:cNvPr id="74" name="Corda 73"/>
            <p:cNvSpPr/>
            <p:nvPr/>
          </p:nvSpPr>
          <p:spPr>
            <a:xfrm>
              <a:off x="323528" y="5709591"/>
              <a:ext cx="668070" cy="887761"/>
            </a:xfrm>
            <a:prstGeom prst="chord">
              <a:avLst>
                <a:gd name="adj1" fmla="val 19288652"/>
                <a:gd name="adj2" fmla="val 13093068"/>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75" name="Ovale 74"/>
            <p:cNvSpPr/>
            <p:nvPr/>
          </p:nvSpPr>
          <p:spPr>
            <a:xfrm>
              <a:off x="323528" y="5709590"/>
              <a:ext cx="668070" cy="887762"/>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76" name="Rettangolo 52"/>
            <p:cNvSpPr/>
            <p:nvPr/>
          </p:nvSpPr>
          <p:spPr>
            <a:xfrm>
              <a:off x="35496" y="6025752"/>
              <a:ext cx="314321" cy="216024"/>
            </a:xfrm>
            <a:custGeom>
              <a:avLst/>
              <a:gdLst>
                <a:gd name="connsiteX0" fmla="*/ 0 w 360040"/>
                <a:gd name="connsiteY0" fmla="*/ 0 h 216024"/>
                <a:gd name="connsiteX1" fmla="*/ 360040 w 360040"/>
                <a:gd name="connsiteY1" fmla="*/ 0 h 216024"/>
                <a:gd name="connsiteX2" fmla="*/ 360040 w 360040"/>
                <a:gd name="connsiteY2" fmla="*/ 216024 h 216024"/>
                <a:gd name="connsiteX3" fmla="*/ 0 w 360040"/>
                <a:gd name="connsiteY3" fmla="*/ 216024 h 216024"/>
                <a:gd name="connsiteX4" fmla="*/ 0 w 360040"/>
                <a:gd name="connsiteY4" fmla="*/ 0 h 216024"/>
                <a:gd name="connsiteX0" fmla="*/ 360040 w 451480"/>
                <a:gd name="connsiteY0" fmla="*/ 0 h 216024"/>
                <a:gd name="connsiteX1" fmla="*/ 360040 w 451480"/>
                <a:gd name="connsiteY1" fmla="*/ 216024 h 216024"/>
                <a:gd name="connsiteX2" fmla="*/ 0 w 451480"/>
                <a:gd name="connsiteY2" fmla="*/ 216024 h 216024"/>
                <a:gd name="connsiteX3" fmla="*/ 0 w 451480"/>
                <a:gd name="connsiteY3" fmla="*/ 0 h 216024"/>
                <a:gd name="connsiteX4" fmla="*/ 451480 w 451480"/>
                <a:gd name="connsiteY4" fmla="*/ 91440 h 216024"/>
                <a:gd name="connsiteX0" fmla="*/ 360040 w 360040"/>
                <a:gd name="connsiteY0" fmla="*/ 0 h 216024"/>
                <a:gd name="connsiteX1" fmla="*/ 360040 w 360040"/>
                <a:gd name="connsiteY1" fmla="*/ 216024 h 216024"/>
                <a:gd name="connsiteX2" fmla="*/ 0 w 360040"/>
                <a:gd name="connsiteY2" fmla="*/ 216024 h 216024"/>
                <a:gd name="connsiteX3" fmla="*/ 0 w 360040"/>
                <a:gd name="connsiteY3" fmla="*/ 0 h 216024"/>
                <a:gd name="connsiteX4" fmla="*/ 306700 w 360040"/>
                <a:gd name="connsiteY4" fmla="*/ 3810 h 216024"/>
                <a:gd name="connsiteX0" fmla="*/ 360040 w 360040"/>
                <a:gd name="connsiteY0" fmla="*/ 216024 h 216024"/>
                <a:gd name="connsiteX1" fmla="*/ 0 w 360040"/>
                <a:gd name="connsiteY1" fmla="*/ 216024 h 216024"/>
                <a:gd name="connsiteX2" fmla="*/ 0 w 360040"/>
                <a:gd name="connsiteY2" fmla="*/ 0 h 216024"/>
                <a:gd name="connsiteX3" fmla="*/ 306700 w 360040"/>
                <a:gd name="connsiteY3" fmla="*/ 3810 h 21602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95270 w 306700"/>
                <a:gd name="connsiteY0" fmla="*/ 196974 h 216024"/>
                <a:gd name="connsiteX1" fmla="*/ 0 w 306700"/>
                <a:gd name="connsiteY1" fmla="*/ 216024 h 216024"/>
                <a:gd name="connsiteX2" fmla="*/ 0 w 306700"/>
                <a:gd name="connsiteY2" fmla="*/ 0 h 216024"/>
                <a:gd name="connsiteX3" fmla="*/ 306700 w 306700"/>
                <a:gd name="connsiteY3" fmla="*/ 3810 h 216024"/>
                <a:gd name="connsiteX0" fmla="*/ 299080 w 306700"/>
                <a:gd name="connsiteY0" fmla="*/ 223644 h 223644"/>
                <a:gd name="connsiteX1" fmla="*/ 0 w 306700"/>
                <a:gd name="connsiteY1" fmla="*/ 216024 h 223644"/>
                <a:gd name="connsiteX2" fmla="*/ 0 w 306700"/>
                <a:gd name="connsiteY2" fmla="*/ 0 h 223644"/>
                <a:gd name="connsiteX3" fmla="*/ 306700 w 306700"/>
                <a:gd name="connsiteY3" fmla="*/ 3810 h 22364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55829 w 306700"/>
                <a:gd name="connsiteY0" fmla="*/ 217929 h 217929"/>
                <a:gd name="connsiteX1" fmla="*/ 0 w 306700"/>
                <a:gd name="connsiteY1" fmla="*/ 216024 h 217929"/>
                <a:gd name="connsiteX2" fmla="*/ 0 w 306700"/>
                <a:gd name="connsiteY2" fmla="*/ 0 h 217929"/>
                <a:gd name="connsiteX3" fmla="*/ 306700 w 306700"/>
                <a:gd name="connsiteY3" fmla="*/ 3810 h 217929"/>
                <a:gd name="connsiteX0" fmla="*/ 254206 w 306700"/>
                <a:gd name="connsiteY0" fmla="*/ 212214 h 216024"/>
                <a:gd name="connsiteX1" fmla="*/ 0 w 306700"/>
                <a:gd name="connsiteY1" fmla="*/ 216024 h 216024"/>
                <a:gd name="connsiteX2" fmla="*/ 0 w 306700"/>
                <a:gd name="connsiteY2" fmla="*/ 0 h 216024"/>
                <a:gd name="connsiteX3" fmla="*/ 306700 w 306700"/>
                <a:gd name="connsiteY3" fmla="*/ 3810 h 216024"/>
                <a:gd name="connsiteX0" fmla="*/ 254206 w 259640"/>
                <a:gd name="connsiteY0" fmla="*/ 212214 h 216024"/>
                <a:gd name="connsiteX1" fmla="*/ 0 w 259640"/>
                <a:gd name="connsiteY1" fmla="*/ 216024 h 216024"/>
                <a:gd name="connsiteX2" fmla="*/ 0 w 259640"/>
                <a:gd name="connsiteY2" fmla="*/ 0 h 216024"/>
                <a:gd name="connsiteX3" fmla="*/ 259640 w 259640"/>
                <a:gd name="connsiteY3" fmla="*/ 0 h 216024"/>
                <a:gd name="connsiteX0" fmla="*/ 254206 w 267754"/>
                <a:gd name="connsiteY0" fmla="*/ 212214 h 216024"/>
                <a:gd name="connsiteX1" fmla="*/ 0 w 267754"/>
                <a:gd name="connsiteY1" fmla="*/ 216024 h 216024"/>
                <a:gd name="connsiteX2" fmla="*/ 0 w 267754"/>
                <a:gd name="connsiteY2" fmla="*/ 0 h 216024"/>
                <a:gd name="connsiteX3" fmla="*/ 267754 w 267754"/>
                <a:gd name="connsiteY3" fmla="*/ 0 h 216024"/>
                <a:gd name="connsiteX0" fmla="*/ 265566 w 267754"/>
                <a:gd name="connsiteY0" fmla="*/ 212214 h 216024"/>
                <a:gd name="connsiteX1" fmla="*/ 0 w 267754"/>
                <a:gd name="connsiteY1" fmla="*/ 216024 h 216024"/>
                <a:gd name="connsiteX2" fmla="*/ 0 w 267754"/>
                <a:gd name="connsiteY2" fmla="*/ 0 h 216024"/>
                <a:gd name="connsiteX3" fmla="*/ 267754 w 267754"/>
                <a:gd name="connsiteY3" fmla="*/ 0 h 216024"/>
              </a:gdLst>
              <a:ahLst/>
              <a:cxnLst>
                <a:cxn ang="0">
                  <a:pos x="connsiteX0" y="connsiteY0"/>
                </a:cxn>
                <a:cxn ang="0">
                  <a:pos x="connsiteX1" y="connsiteY1"/>
                </a:cxn>
                <a:cxn ang="0">
                  <a:pos x="connsiteX2" y="connsiteY2"/>
                </a:cxn>
                <a:cxn ang="0">
                  <a:pos x="connsiteX3" y="connsiteY3"/>
                </a:cxn>
              </a:cxnLst>
              <a:rect l="l" t="t" r="r" b="b"/>
              <a:pathLst>
                <a:path w="267754" h="216024">
                  <a:moveTo>
                    <a:pt x="265566" y="212214"/>
                  </a:moveTo>
                  <a:lnTo>
                    <a:pt x="0" y="216024"/>
                  </a:lnTo>
                  <a:lnTo>
                    <a:pt x="0" y="0"/>
                  </a:lnTo>
                  <a:lnTo>
                    <a:pt x="267754" y="0"/>
                  </a:lnTo>
                </a:path>
              </a:pathLst>
            </a:cu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77" name="Rettangolo 52"/>
            <p:cNvSpPr/>
            <p:nvPr/>
          </p:nvSpPr>
          <p:spPr>
            <a:xfrm rot="10800000">
              <a:off x="971600" y="6025989"/>
              <a:ext cx="314321" cy="216024"/>
            </a:xfrm>
            <a:custGeom>
              <a:avLst/>
              <a:gdLst>
                <a:gd name="connsiteX0" fmla="*/ 0 w 360040"/>
                <a:gd name="connsiteY0" fmla="*/ 0 h 216024"/>
                <a:gd name="connsiteX1" fmla="*/ 360040 w 360040"/>
                <a:gd name="connsiteY1" fmla="*/ 0 h 216024"/>
                <a:gd name="connsiteX2" fmla="*/ 360040 w 360040"/>
                <a:gd name="connsiteY2" fmla="*/ 216024 h 216024"/>
                <a:gd name="connsiteX3" fmla="*/ 0 w 360040"/>
                <a:gd name="connsiteY3" fmla="*/ 216024 h 216024"/>
                <a:gd name="connsiteX4" fmla="*/ 0 w 360040"/>
                <a:gd name="connsiteY4" fmla="*/ 0 h 216024"/>
                <a:gd name="connsiteX0" fmla="*/ 360040 w 451480"/>
                <a:gd name="connsiteY0" fmla="*/ 0 h 216024"/>
                <a:gd name="connsiteX1" fmla="*/ 360040 w 451480"/>
                <a:gd name="connsiteY1" fmla="*/ 216024 h 216024"/>
                <a:gd name="connsiteX2" fmla="*/ 0 w 451480"/>
                <a:gd name="connsiteY2" fmla="*/ 216024 h 216024"/>
                <a:gd name="connsiteX3" fmla="*/ 0 w 451480"/>
                <a:gd name="connsiteY3" fmla="*/ 0 h 216024"/>
                <a:gd name="connsiteX4" fmla="*/ 451480 w 451480"/>
                <a:gd name="connsiteY4" fmla="*/ 91440 h 216024"/>
                <a:gd name="connsiteX0" fmla="*/ 360040 w 360040"/>
                <a:gd name="connsiteY0" fmla="*/ 0 h 216024"/>
                <a:gd name="connsiteX1" fmla="*/ 360040 w 360040"/>
                <a:gd name="connsiteY1" fmla="*/ 216024 h 216024"/>
                <a:gd name="connsiteX2" fmla="*/ 0 w 360040"/>
                <a:gd name="connsiteY2" fmla="*/ 216024 h 216024"/>
                <a:gd name="connsiteX3" fmla="*/ 0 w 360040"/>
                <a:gd name="connsiteY3" fmla="*/ 0 h 216024"/>
                <a:gd name="connsiteX4" fmla="*/ 306700 w 360040"/>
                <a:gd name="connsiteY4" fmla="*/ 3810 h 216024"/>
                <a:gd name="connsiteX0" fmla="*/ 360040 w 360040"/>
                <a:gd name="connsiteY0" fmla="*/ 216024 h 216024"/>
                <a:gd name="connsiteX1" fmla="*/ 0 w 360040"/>
                <a:gd name="connsiteY1" fmla="*/ 216024 h 216024"/>
                <a:gd name="connsiteX2" fmla="*/ 0 w 360040"/>
                <a:gd name="connsiteY2" fmla="*/ 0 h 216024"/>
                <a:gd name="connsiteX3" fmla="*/ 306700 w 360040"/>
                <a:gd name="connsiteY3" fmla="*/ 3810 h 21602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95270 w 306700"/>
                <a:gd name="connsiteY0" fmla="*/ 196974 h 216024"/>
                <a:gd name="connsiteX1" fmla="*/ 0 w 306700"/>
                <a:gd name="connsiteY1" fmla="*/ 216024 h 216024"/>
                <a:gd name="connsiteX2" fmla="*/ 0 w 306700"/>
                <a:gd name="connsiteY2" fmla="*/ 0 h 216024"/>
                <a:gd name="connsiteX3" fmla="*/ 306700 w 306700"/>
                <a:gd name="connsiteY3" fmla="*/ 3810 h 216024"/>
                <a:gd name="connsiteX0" fmla="*/ 299080 w 306700"/>
                <a:gd name="connsiteY0" fmla="*/ 223644 h 223644"/>
                <a:gd name="connsiteX1" fmla="*/ 0 w 306700"/>
                <a:gd name="connsiteY1" fmla="*/ 216024 h 223644"/>
                <a:gd name="connsiteX2" fmla="*/ 0 w 306700"/>
                <a:gd name="connsiteY2" fmla="*/ 0 h 223644"/>
                <a:gd name="connsiteX3" fmla="*/ 306700 w 306700"/>
                <a:gd name="connsiteY3" fmla="*/ 3810 h 223644"/>
                <a:gd name="connsiteX0" fmla="*/ 302890 w 306700"/>
                <a:gd name="connsiteY0" fmla="*/ 216024 h 216024"/>
                <a:gd name="connsiteX1" fmla="*/ 0 w 306700"/>
                <a:gd name="connsiteY1" fmla="*/ 216024 h 216024"/>
                <a:gd name="connsiteX2" fmla="*/ 0 w 306700"/>
                <a:gd name="connsiteY2" fmla="*/ 0 h 216024"/>
                <a:gd name="connsiteX3" fmla="*/ 306700 w 306700"/>
                <a:gd name="connsiteY3" fmla="*/ 3810 h 216024"/>
                <a:gd name="connsiteX0" fmla="*/ 255829 w 306700"/>
                <a:gd name="connsiteY0" fmla="*/ 217929 h 217929"/>
                <a:gd name="connsiteX1" fmla="*/ 0 w 306700"/>
                <a:gd name="connsiteY1" fmla="*/ 216024 h 217929"/>
                <a:gd name="connsiteX2" fmla="*/ 0 w 306700"/>
                <a:gd name="connsiteY2" fmla="*/ 0 h 217929"/>
                <a:gd name="connsiteX3" fmla="*/ 306700 w 306700"/>
                <a:gd name="connsiteY3" fmla="*/ 3810 h 217929"/>
                <a:gd name="connsiteX0" fmla="*/ 254206 w 306700"/>
                <a:gd name="connsiteY0" fmla="*/ 212214 h 216024"/>
                <a:gd name="connsiteX1" fmla="*/ 0 w 306700"/>
                <a:gd name="connsiteY1" fmla="*/ 216024 h 216024"/>
                <a:gd name="connsiteX2" fmla="*/ 0 w 306700"/>
                <a:gd name="connsiteY2" fmla="*/ 0 h 216024"/>
                <a:gd name="connsiteX3" fmla="*/ 306700 w 306700"/>
                <a:gd name="connsiteY3" fmla="*/ 3810 h 216024"/>
                <a:gd name="connsiteX0" fmla="*/ 254206 w 259640"/>
                <a:gd name="connsiteY0" fmla="*/ 212214 h 216024"/>
                <a:gd name="connsiteX1" fmla="*/ 0 w 259640"/>
                <a:gd name="connsiteY1" fmla="*/ 216024 h 216024"/>
                <a:gd name="connsiteX2" fmla="*/ 0 w 259640"/>
                <a:gd name="connsiteY2" fmla="*/ 0 h 216024"/>
                <a:gd name="connsiteX3" fmla="*/ 259640 w 259640"/>
                <a:gd name="connsiteY3" fmla="*/ 0 h 216024"/>
                <a:gd name="connsiteX0" fmla="*/ 254206 w 267754"/>
                <a:gd name="connsiteY0" fmla="*/ 212214 h 216024"/>
                <a:gd name="connsiteX1" fmla="*/ 0 w 267754"/>
                <a:gd name="connsiteY1" fmla="*/ 216024 h 216024"/>
                <a:gd name="connsiteX2" fmla="*/ 0 w 267754"/>
                <a:gd name="connsiteY2" fmla="*/ 0 h 216024"/>
                <a:gd name="connsiteX3" fmla="*/ 267754 w 267754"/>
                <a:gd name="connsiteY3" fmla="*/ 0 h 216024"/>
                <a:gd name="connsiteX0" fmla="*/ 265566 w 267754"/>
                <a:gd name="connsiteY0" fmla="*/ 212214 h 216024"/>
                <a:gd name="connsiteX1" fmla="*/ 0 w 267754"/>
                <a:gd name="connsiteY1" fmla="*/ 216024 h 216024"/>
                <a:gd name="connsiteX2" fmla="*/ 0 w 267754"/>
                <a:gd name="connsiteY2" fmla="*/ 0 h 216024"/>
                <a:gd name="connsiteX3" fmla="*/ 267754 w 267754"/>
                <a:gd name="connsiteY3" fmla="*/ 0 h 216024"/>
              </a:gdLst>
              <a:ahLst/>
              <a:cxnLst>
                <a:cxn ang="0">
                  <a:pos x="connsiteX0" y="connsiteY0"/>
                </a:cxn>
                <a:cxn ang="0">
                  <a:pos x="connsiteX1" y="connsiteY1"/>
                </a:cxn>
                <a:cxn ang="0">
                  <a:pos x="connsiteX2" y="connsiteY2"/>
                </a:cxn>
                <a:cxn ang="0">
                  <a:pos x="connsiteX3" y="connsiteY3"/>
                </a:cxn>
              </a:cxnLst>
              <a:rect l="l" t="t" r="r" b="b"/>
              <a:pathLst>
                <a:path w="267754" h="216024">
                  <a:moveTo>
                    <a:pt x="265566" y="212214"/>
                  </a:moveTo>
                  <a:lnTo>
                    <a:pt x="0" y="216024"/>
                  </a:lnTo>
                  <a:lnTo>
                    <a:pt x="0" y="0"/>
                  </a:lnTo>
                  <a:lnTo>
                    <a:pt x="267754" y="0"/>
                  </a:lnTo>
                </a:path>
              </a:pathLst>
            </a:custGeom>
            <a:solidFill>
              <a:schemeClr val="bg1"/>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grpSp>
      <p:sp>
        <p:nvSpPr>
          <p:cNvPr id="57" name="CasellaDiTesto 56"/>
          <p:cNvSpPr txBox="1"/>
          <p:nvPr/>
        </p:nvSpPr>
        <p:spPr>
          <a:xfrm>
            <a:off x="487810" y="2658697"/>
            <a:ext cx="1579552" cy="600164"/>
          </a:xfrm>
          <a:prstGeom prst="rect">
            <a:avLst/>
          </a:prstGeom>
          <a:noFill/>
        </p:spPr>
        <p:txBody>
          <a:bodyPr wrap="square" rtlCol="0">
            <a:spAutoFit/>
          </a:bodyPr>
          <a:lstStyle/>
          <a:p>
            <a:pPr algn="just">
              <a:defRPr/>
            </a:pPr>
            <a:r>
              <a:rPr lang="en-US" sz="1100" dirty="0">
                <a:solidFill>
                  <a:prstClr val="black"/>
                </a:solidFill>
                <a:latin typeface="Calibri"/>
              </a:rPr>
              <a:t>One needs several filling times to completely fill the cavity</a:t>
            </a:r>
          </a:p>
        </p:txBody>
      </p:sp>
      <p:sp>
        <p:nvSpPr>
          <p:cNvPr id="59" name="CasellaDiTesto 58"/>
          <p:cNvSpPr txBox="1"/>
          <p:nvPr/>
        </p:nvSpPr>
        <p:spPr>
          <a:xfrm>
            <a:off x="0" y="529780"/>
            <a:ext cx="12191999" cy="523220"/>
          </a:xfrm>
          <a:prstGeom prst="rect">
            <a:avLst/>
          </a:prstGeom>
          <a:noFill/>
        </p:spPr>
        <p:txBody>
          <a:bodyPr wrap="square" rtlCol="0">
            <a:spAutoFit/>
          </a:bodyPr>
          <a:lstStyle/>
          <a:p>
            <a:pPr algn="just">
              <a:defRPr/>
            </a:pPr>
            <a:r>
              <a:rPr lang="en-US" sz="1400" dirty="0">
                <a:solidFill>
                  <a:prstClr val="black"/>
                </a:solidFill>
                <a:latin typeface="Calibri"/>
              </a:rPr>
              <a:t>Let us now consider the case of a cavity powered by a source (klystron) in </a:t>
            </a:r>
            <a:r>
              <a:rPr lang="en-US" sz="1400" b="1" dirty="0">
                <a:solidFill>
                  <a:prstClr val="black"/>
                </a:solidFill>
                <a:latin typeface="Calibri"/>
              </a:rPr>
              <a:t>pulsed mode </a:t>
            </a:r>
            <a:r>
              <a:rPr lang="en-US" sz="1400" dirty="0">
                <a:solidFill>
                  <a:prstClr val="black"/>
                </a:solidFill>
                <a:latin typeface="Calibri"/>
              </a:rPr>
              <a:t>at a frequency </a:t>
            </a:r>
            <a:r>
              <a:rPr lang="en-US" sz="1400" dirty="0" err="1">
                <a:solidFill>
                  <a:prstClr val="black"/>
                </a:solidFill>
                <a:latin typeface="Calibri"/>
              </a:rPr>
              <a:t>f</a:t>
            </a:r>
            <a:r>
              <a:rPr lang="en-US" sz="1400" baseline="-25000" dirty="0" err="1">
                <a:solidFill>
                  <a:prstClr val="black"/>
                </a:solidFill>
                <a:latin typeface="Calibri"/>
              </a:rPr>
              <a:t>RF</a:t>
            </a:r>
            <a:r>
              <a:rPr lang="en-US" sz="1400" dirty="0">
                <a:solidFill>
                  <a:prstClr val="black"/>
                </a:solidFill>
                <a:latin typeface="Calibri"/>
              </a:rPr>
              <a:t>=</a:t>
            </a:r>
            <a:r>
              <a:rPr lang="en-US" sz="1400" dirty="0" err="1">
                <a:solidFill>
                  <a:prstClr val="black"/>
                </a:solidFill>
                <a:latin typeface="Calibri"/>
              </a:rPr>
              <a:t>f</a:t>
            </a:r>
            <a:r>
              <a:rPr lang="en-US" sz="1400" baseline="-25000" dirty="0" err="1">
                <a:solidFill>
                  <a:prstClr val="black"/>
                </a:solidFill>
                <a:latin typeface="Calibri"/>
              </a:rPr>
              <a:t>res</a:t>
            </a:r>
            <a:r>
              <a:rPr lang="en-US" sz="1400" dirty="0">
                <a:solidFill>
                  <a:prstClr val="black"/>
                </a:solidFill>
                <a:latin typeface="Calibri"/>
              </a:rPr>
              <a:t>. The accelerating voltage has an exponential behavior and reach the steady state regime asymptotically with a certain filling time (</a:t>
            </a:r>
            <a:r>
              <a:rPr lang="en-US" sz="1400" b="1" dirty="0">
                <a:solidFill>
                  <a:prstClr val="black"/>
                </a:solidFill>
                <a:latin typeface="Calibri"/>
                <a:sym typeface="Symbol" panose="05050102010706020507" pitchFamily="18" charset="2"/>
              </a:rPr>
              <a:t></a:t>
            </a:r>
            <a:r>
              <a:rPr lang="en-US" sz="1400" b="1" baseline="-25000" dirty="0">
                <a:solidFill>
                  <a:prstClr val="black"/>
                </a:solidFill>
                <a:latin typeface="Calibri"/>
                <a:sym typeface="Symbol" panose="05050102010706020507" pitchFamily="18" charset="2"/>
              </a:rPr>
              <a:t>F</a:t>
            </a:r>
            <a:r>
              <a:rPr lang="en-US" sz="1400" dirty="0">
                <a:solidFill>
                  <a:prstClr val="black"/>
                </a:solidFill>
                <a:latin typeface="Calibri"/>
              </a:rPr>
              <a:t>) that is proportional to the quality factor of the resonator.</a:t>
            </a:r>
          </a:p>
        </p:txBody>
      </p:sp>
      <p:pic>
        <p:nvPicPr>
          <p:cNvPr id="60" name="Picture 12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7320" y="1127766"/>
            <a:ext cx="4634680" cy="15043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2" name="Gruppo 81"/>
          <p:cNvGrpSpPr/>
          <p:nvPr/>
        </p:nvGrpSpPr>
        <p:grpSpPr>
          <a:xfrm>
            <a:off x="1528335" y="1428896"/>
            <a:ext cx="849850" cy="278230"/>
            <a:chOff x="1037086" y="1289042"/>
            <a:chExt cx="849850" cy="278230"/>
          </a:xfrm>
        </p:grpSpPr>
        <p:cxnSp>
          <p:nvCxnSpPr>
            <p:cNvPr id="31" name="Connettore 1 30"/>
            <p:cNvCxnSpPr/>
            <p:nvPr/>
          </p:nvCxnSpPr>
          <p:spPr>
            <a:xfrm>
              <a:off x="1037086" y="1567272"/>
              <a:ext cx="287136"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37" name="Connettore 1 36"/>
            <p:cNvCxnSpPr/>
            <p:nvPr/>
          </p:nvCxnSpPr>
          <p:spPr>
            <a:xfrm flipV="1">
              <a:off x="1318983" y="1289044"/>
              <a:ext cx="5239" cy="278228"/>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a:off x="1324222" y="1289042"/>
              <a:ext cx="344275" cy="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a:off x="1668497" y="1289042"/>
              <a:ext cx="0" cy="278230"/>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79" name="Connettore 1 78"/>
            <p:cNvCxnSpPr/>
            <p:nvPr/>
          </p:nvCxnSpPr>
          <p:spPr>
            <a:xfrm>
              <a:off x="1668497" y="1567272"/>
              <a:ext cx="218439" cy="0"/>
            </a:xfrm>
            <a:prstGeom prst="line">
              <a:avLst/>
            </a:prstGeom>
            <a:ln w="28575"/>
          </p:spPr>
          <p:style>
            <a:lnRef idx="1">
              <a:schemeClr val="accent1"/>
            </a:lnRef>
            <a:fillRef idx="0">
              <a:schemeClr val="accent1"/>
            </a:fillRef>
            <a:effectRef idx="0">
              <a:schemeClr val="accent1"/>
            </a:effectRef>
            <a:fontRef idx="minor">
              <a:schemeClr val="tx1"/>
            </a:fontRef>
          </p:style>
        </p:cxnSp>
      </p:grpSp>
      <p:graphicFrame>
        <p:nvGraphicFramePr>
          <p:cNvPr id="83" name="Oggetto 82"/>
          <p:cNvGraphicFramePr>
            <a:graphicFrameLocks noChangeAspect="1"/>
          </p:cNvGraphicFramePr>
          <p:nvPr>
            <p:extLst>
              <p:ext uri="{D42A27DB-BD31-4B8C-83A1-F6EECF244321}">
                <p14:modId xmlns:p14="http://schemas.microsoft.com/office/powerpoint/2010/main" val="3314814207"/>
              </p:ext>
            </p:extLst>
          </p:nvPr>
        </p:nvGraphicFramePr>
        <p:xfrm>
          <a:off x="6661099" y="4973521"/>
          <a:ext cx="1085850" cy="636588"/>
        </p:xfrm>
        <a:graphic>
          <a:graphicData uri="http://schemas.openxmlformats.org/presentationml/2006/ole">
            <mc:AlternateContent xmlns:mc="http://schemas.openxmlformats.org/markup-compatibility/2006">
              <mc:Choice xmlns:v="urn:schemas-microsoft-com:vml" Requires="v">
                <p:oleObj name="Equazione" r:id="rId7" imgW="1155600" imgH="672840" progId="Equation.3">
                  <p:embed/>
                </p:oleObj>
              </mc:Choice>
              <mc:Fallback>
                <p:oleObj name="Equazione" r:id="rId7" imgW="1155600" imgH="672840" progId="Equation.3">
                  <p:embed/>
                  <p:pic>
                    <p:nvPicPr>
                      <p:cNvPr id="83" name="Oggetto 82"/>
                      <p:cNvPicPr>
                        <a:picLocks noChangeAspect="1" noChangeArrowheads="1"/>
                      </p:cNvPicPr>
                      <p:nvPr/>
                    </p:nvPicPr>
                    <p:blipFill>
                      <a:blip r:embed="rId8"/>
                      <a:srcRect/>
                      <a:stretch>
                        <a:fillRect/>
                      </a:stretch>
                    </p:blipFill>
                    <p:spPr bwMode="auto">
                      <a:xfrm>
                        <a:off x="6661099" y="4973521"/>
                        <a:ext cx="1085850" cy="636588"/>
                      </a:xfrm>
                      <a:prstGeom prst="rect">
                        <a:avLst/>
                      </a:prstGeom>
                      <a:noFill/>
                      <a:ln>
                        <a:noFill/>
                      </a:ln>
                    </p:spPr>
                  </p:pic>
                </p:oleObj>
              </mc:Fallback>
            </mc:AlternateContent>
          </a:graphicData>
        </a:graphic>
      </p:graphicFrame>
      <p:sp>
        <p:nvSpPr>
          <p:cNvPr id="51" name="CasellaDiTesto 50"/>
          <p:cNvSpPr txBox="1"/>
          <p:nvPr/>
        </p:nvSpPr>
        <p:spPr>
          <a:xfrm>
            <a:off x="469483" y="5589756"/>
            <a:ext cx="2876780" cy="646331"/>
          </a:xfrm>
          <a:prstGeom prst="rect">
            <a:avLst/>
          </a:prstGeom>
          <a:noFill/>
        </p:spPr>
        <p:txBody>
          <a:bodyPr wrap="square" rtlCol="0">
            <a:spAutoFit/>
          </a:bodyPr>
          <a:lstStyle/>
          <a:p>
            <a:pPr algn="just">
              <a:defRPr/>
            </a:pPr>
            <a:r>
              <a:rPr lang="en-US" sz="1200" dirty="0">
                <a:solidFill>
                  <a:prstClr val="black"/>
                </a:solidFill>
                <a:latin typeface="Calibri"/>
              </a:rPr>
              <a:t>The reachable </a:t>
            </a:r>
            <a:r>
              <a:rPr lang="en-US" sz="1200" dirty="0" err="1">
                <a:solidFill>
                  <a:prstClr val="black"/>
                </a:solidFill>
                <a:latin typeface="Calibri"/>
              </a:rPr>
              <a:t>V</a:t>
            </a:r>
            <a:r>
              <a:rPr lang="en-US" sz="1200" baseline="-25000" dirty="0" err="1">
                <a:solidFill>
                  <a:prstClr val="black"/>
                </a:solidFill>
                <a:latin typeface="Calibri"/>
              </a:rPr>
              <a:t>acc</a:t>
            </a:r>
            <a:r>
              <a:rPr lang="en-US" sz="1200" dirty="0">
                <a:solidFill>
                  <a:prstClr val="black"/>
                </a:solidFill>
                <a:latin typeface="Calibri"/>
              </a:rPr>
              <a:t> for a given power is proportional to </a:t>
            </a:r>
            <a:r>
              <a:rPr lang="en-US" sz="1200" dirty="0">
                <a:solidFill>
                  <a:prstClr val="black"/>
                </a:solidFill>
                <a:latin typeface="Calibri"/>
                <a:sym typeface="Symbol"/>
              </a:rPr>
              <a:t></a:t>
            </a:r>
            <a:r>
              <a:rPr lang="en-US" sz="1200" dirty="0">
                <a:solidFill>
                  <a:prstClr val="black"/>
                </a:solidFill>
                <a:latin typeface="Calibri"/>
              </a:rPr>
              <a:t>Q but, on the other hand, the filling time is </a:t>
            </a:r>
            <a:r>
              <a:rPr lang="en-US" sz="1200" dirty="0">
                <a:solidFill>
                  <a:prstClr val="black"/>
                </a:solidFill>
                <a:latin typeface="Calibri"/>
                <a:sym typeface="Symbol"/>
              </a:rPr>
              <a:t>Q</a:t>
            </a:r>
            <a:endParaRPr lang="en-US" sz="1200" dirty="0">
              <a:solidFill>
                <a:prstClr val="black"/>
              </a:solidFill>
              <a:latin typeface="Calibri"/>
            </a:endParaRPr>
          </a:p>
        </p:txBody>
      </p:sp>
      <p:graphicFrame>
        <p:nvGraphicFramePr>
          <p:cNvPr id="63" name="Oggetto 62"/>
          <p:cNvGraphicFramePr>
            <a:graphicFrameLocks noChangeAspect="1"/>
          </p:cNvGraphicFramePr>
          <p:nvPr>
            <p:extLst>
              <p:ext uri="{D42A27DB-BD31-4B8C-83A1-F6EECF244321}">
                <p14:modId xmlns:p14="http://schemas.microsoft.com/office/powerpoint/2010/main" val="3384449483"/>
              </p:ext>
            </p:extLst>
          </p:nvPr>
        </p:nvGraphicFramePr>
        <p:xfrm>
          <a:off x="948450" y="6162861"/>
          <a:ext cx="1160463" cy="690563"/>
        </p:xfrm>
        <a:graphic>
          <a:graphicData uri="http://schemas.openxmlformats.org/presentationml/2006/ole">
            <mc:AlternateContent xmlns:mc="http://schemas.openxmlformats.org/markup-compatibility/2006">
              <mc:Choice xmlns:v="urn:schemas-microsoft-com:vml" Requires="v">
                <p:oleObj name="Equazione" r:id="rId9" imgW="888840" imgH="507960" progId="Equation.3">
                  <p:embed/>
                </p:oleObj>
              </mc:Choice>
              <mc:Fallback>
                <p:oleObj name="Equazione" r:id="rId9" imgW="888840" imgH="507960" progId="Equation.3">
                  <p:embed/>
                  <p:pic>
                    <p:nvPicPr>
                      <p:cNvPr id="63" name="Oggetto 62"/>
                      <p:cNvPicPr>
                        <a:picLocks noChangeAspect="1" noChangeArrowheads="1"/>
                      </p:cNvPicPr>
                      <p:nvPr/>
                    </p:nvPicPr>
                    <p:blipFill>
                      <a:blip r:embed="rId10"/>
                      <a:srcRect/>
                      <a:stretch>
                        <a:fillRect/>
                      </a:stretch>
                    </p:blipFill>
                    <p:spPr bwMode="auto">
                      <a:xfrm>
                        <a:off x="948450" y="6162861"/>
                        <a:ext cx="1160463" cy="690563"/>
                      </a:xfrm>
                      <a:prstGeom prst="rect">
                        <a:avLst/>
                      </a:prstGeom>
                      <a:noFill/>
                    </p:spPr>
                  </p:pic>
                </p:oleObj>
              </mc:Fallback>
            </mc:AlternateContent>
          </a:graphicData>
        </a:graphic>
      </p:graphicFrame>
      <p:grpSp>
        <p:nvGrpSpPr>
          <p:cNvPr id="3" name="Gruppo 2"/>
          <p:cNvGrpSpPr/>
          <p:nvPr/>
        </p:nvGrpSpPr>
        <p:grpSpPr>
          <a:xfrm>
            <a:off x="8440436" y="1227983"/>
            <a:ext cx="3235749" cy="1304147"/>
            <a:chOff x="5691321" y="1337667"/>
            <a:chExt cx="3235749" cy="1304147"/>
          </a:xfrm>
        </p:grpSpPr>
        <p:pic>
          <p:nvPicPr>
            <p:cNvPr id="34" name="Immagine 33"/>
            <p:cNvPicPr>
              <a:picLocks noChangeAspect="1"/>
            </p:cNvPicPr>
            <p:nvPr/>
          </p:nvPicPr>
          <p:blipFill rotWithShape="1">
            <a:blip r:embed="rId2">
              <a:extLst>
                <a:ext uri="{28A0092B-C50C-407E-A947-70E740481C1C}">
                  <a14:useLocalDpi xmlns:a14="http://schemas.microsoft.com/office/drawing/2010/main" val="0"/>
                </a:ext>
              </a:extLst>
            </a:blip>
            <a:srcRect l="2460" t="4021" r="5476" b="52862"/>
            <a:stretch/>
          </p:blipFill>
          <p:spPr>
            <a:xfrm>
              <a:off x="5719812" y="1337667"/>
              <a:ext cx="3207258" cy="1304147"/>
            </a:xfrm>
            <a:prstGeom prst="rect">
              <a:avLst/>
            </a:prstGeom>
          </p:spPr>
        </p:pic>
        <p:sp>
          <p:nvSpPr>
            <p:cNvPr id="2" name="CasellaDiTesto 1"/>
            <p:cNvSpPr txBox="1"/>
            <p:nvPr/>
          </p:nvSpPr>
          <p:spPr>
            <a:xfrm rot="16200000">
              <a:off x="5591454" y="1667879"/>
              <a:ext cx="445956" cy="246221"/>
            </a:xfrm>
            <a:prstGeom prst="rect">
              <a:avLst/>
            </a:prstGeom>
            <a:solidFill>
              <a:schemeClr val="bg1"/>
            </a:solidFill>
          </p:spPr>
          <p:txBody>
            <a:bodyPr wrap="none" rtlCol="0">
              <a:spAutoFit/>
            </a:bodyPr>
            <a:lstStyle/>
            <a:p>
              <a:pPr>
                <a:defRPr/>
              </a:pPr>
              <a:r>
                <a:rPr lang="en-US" sz="1000" dirty="0">
                  <a:solidFill>
                    <a:prstClr val="black"/>
                  </a:solidFill>
                  <a:latin typeface="Calibri"/>
                </a:rPr>
                <a:t>[MV]</a:t>
              </a:r>
            </a:p>
          </p:txBody>
        </p:sp>
      </p:grpSp>
      <p:cxnSp>
        <p:nvCxnSpPr>
          <p:cNvPr id="24" name="Connettore 2 23"/>
          <p:cNvCxnSpPr>
            <a:stCxn id="22" idx="1"/>
          </p:cNvCxnSpPr>
          <p:nvPr/>
        </p:nvCxnSpPr>
        <p:spPr>
          <a:xfrm flipH="1">
            <a:off x="5052398" y="1899791"/>
            <a:ext cx="3834780" cy="142254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2" name="Rettangolo 21"/>
          <p:cNvSpPr/>
          <p:nvPr/>
        </p:nvSpPr>
        <p:spPr>
          <a:xfrm>
            <a:off x="8887178" y="1286125"/>
            <a:ext cx="648072" cy="122733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graphicFrame>
        <p:nvGraphicFramePr>
          <p:cNvPr id="64" name="Oggetto 63"/>
          <p:cNvGraphicFramePr>
            <a:graphicFrameLocks noChangeAspect="1"/>
          </p:cNvGraphicFramePr>
          <p:nvPr>
            <p:extLst>
              <p:ext uri="{D42A27DB-BD31-4B8C-83A1-F6EECF244321}">
                <p14:modId xmlns:p14="http://schemas.microsoft.com/office/powerpoint/2010/main" val="418176745"/>
              </p:ext>
            </p:extLst>
          </p:nvPr>
        </p:nvGraphicFramePr>
        <p:xfrm>
          <a:off x="5644747" y="1653452"/>
          <a:ext cx="1828800" cy="722312"/>
        </p:xfrm>
        <a:graphic>
          <a:graphicData uri="http://schemas.openxmlformats.org/presentationml/2006/ole">
            <mc:AlternateContent xmlns:mc="http://schemas.openxmlformats.org/markup-compatibility/2006">
              <mc:Choice xmlns:v="urn:schemas-microsoft-com:vml" Requires="v">
                <p:oleObj name="Equazione" r:id="rId11" imgW="1358640" imgH="533160" progId="Equation.3">
                  <p:embed/>
                </p:oleObj>
              </mc:Choice>
              <mc:Fallback>
                <p:oleObj name="Equazione" r:id="rId11" imgW="1358640" imgH="533160" progId="Equation.3">
                  <p:embed/>
                  <p:pic>
                    <p:nvPicPr>
                      <p:cNvPr id="93" name="Oggetto 92"/>
                      <p:cNvPicPr>
                        <a:picLocks noChangeAspect="1" noChangeArrowheads="1"/>
                      </p:cNvPicPr>
                      <p:nvPr/>
                    </p:nvPicPr>
                    <p:blipFill>
                      <a:blip r:embed="rId12"/>
                      <a:srcRect/>
                      <a:stretch>
                        <a:fillRect/>
                      </a:stretch>
                    </p:blipFill>
                    <p:spPr bwMode="auto">
                      <a:xfrm>
                        <a:off x="5644747" y="1653452"/>
                        <a:ext cx="1828800" cy="722312"/>
                      </a:xfrm>
                      <a:prstGeom prst="rect">
                        <a:avLst/>
                      </a:prstGeom>
                      <a:noFill/>
                      <a:ln>
                        <a:noFill/>
                      </a:ln>
                    </p:spPr>
                  </p:pic>
                </p:oleObj>
              </mc:Fallback>
            </mc:AlternateContent>
          </a:graphicData>
        </a:graphic>
      </p:graphicFrame>
      <p:sp>
        <p:nvSpPr>
          <p:cNvPr id="65" name="CasellaDiTesto 64"/>
          <p:cNvSpPr txBox="1"/>
          <p:nvPr/>
        </p:nvSpPr>
        <p:spPr>
          <a:xfrm>
            <a:off x="3503611" y="5881470"/>
            <a:ext cx="1017698" cy="954107"/>
          </a:xfrm>
          <a:prstGeom prst="rect">
            <a:avLst/>
          </a:prstGeom>
          <a:noFill/>
        </p:spPr>
        <p:txBody>
          <a:bodyPr wrap="square" rtlCol="0">
            <a:spAutoFit/>
          </a:bodyPr>
          <a:lstStyle/>
          <a:p>
            <a:pPr algn="just"/>
            <a:r>
              <a:rPr lang="en-US" sz="1400" b="1" i="1" dirty="0"/>
              <a:t>Example:</a:t>
            </a:r>
          </a:p>
          <a:p>
            <a:pPr marL="0" lvl="1" algn="just"/>
            <a:r>
              <a:rPr lang="en-GB" sz="1400" dirty="0">
                <a:sym typeface="Symbol"/>
              </a:rPr>
              <a:t>Q10000</a:t>
            </a:r>
          </a:p>
          <a:p>
            <a:pPr algn="just"/>
            <a:r>
              <a:rPr lang="en-US" sz="1400" dirty="0" err="1"/>
              <a:t>f</a:t>
            </a:r>
            <a:r>
              <a:rPr lang="en-US" sz="1400" baseline="-25000" dirty="0" err="1"/>
              <a:t>RF</a:t>
            </a:r>
            <a:r>
              <a:rPr lang="en-US" sz="1400" dirty="0"/>
              <a:t>=1 GHz</a:t>
            </a:r>
          </a:p>
          <a:p>
            <a:pPr algn="just"/>
            <a:r>
              <a:rPr lang="en-US" sz="1400" dirty="0">
                <a:sym typeface="Symbol" panose="05050102010706020507" pitchFamily="18" charset="2"/>
              </a:rPr>
              <a:t></a:t>
            </a:r>
            <a:r>
              <a:rPr lang="en-US" sz="1400" baseline="-25000" dirty="0"/>
              <a:t>F</a:t>
            </a:r>
            <a:r>
              <a:rPr lang="en-US" sz="1400" dirty="0"/>
              <a:t>=3.1 </a:t>
            </a:r>
            <a:r>
              <a:rPr lang="en-US" sz="1400" dirty="0">
                <a:sym typeface="Symbol" panose="05050102010706020507" pitchFamily="18" charset="2"/>
              </a:rPr>
              <a:t>s</a:t>
            </a:r>
            <a:endParaRPr lang="en-US" sz="1400" dirty="0"/>
          </a:p>
        </p:txBody>
      </p:sp>
      <p:sp>
        <p:nvSpPr>
          <p:cNvPr id="9" name="Rettangolo 8"/>
          <p:cNvSpPr/>
          <p:nvPr/>
        </p:nvSpPr>
        <p:spPr>
          <a:xfrm>
            <a:off x="9719350" y="4744789"/>
            <a:ext cx="2059495" cy="954107"/>
          </a:xfrm>
          <a:prstGeom prst="rect">
            <a:avLst/>
          </a:prstGeom>
        </p:spPr>
        <p:txBody>
          <a:bodyPr wrap="square">
            <a:spAutoFit/>
          </a:bodyPr>
          <a:lstStyle/>
          <a:p>
            <a:pPr lvl="0" algn="just">
              <a:defRPr/>
            </a:pPr>
            <a:r>
              <a:rPr lang="en-US" sz="1400" dirty="0">
                <a:solidFill>
                  <a:prstClr val="black"/>
                </a:solidFill>
              </a:rPr>
              <a:t>To reach a given voltage the required power is inversely proportional to the Q-factor</a:t>
            </a:r>
          </a:p>
        </p:txBody>
      </p:sp>
    </p:spTree>
    <p:extLst>
      <p:ext uri="{BB962C8B-B14F-4D97-AF65-F5344CB8AC3E}">
        <p14:creationId xmlns:p14="http://schemas.microsoft.com/office/powerpoint/2010/main" val="294015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500"/>
                                        <p:tgtEl>
                                          <p:spTgt spid="38"/>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animEffect transition="in" filter="fade">
                                      <p:cBhvr>
                                        <p:cTn id="21" dur="500"/>
                                        <p:tgtEl>
                                          <p:spTgt spid="24"/>
                                        </p:tgtEl>
                                      </p:cBhvr>
                                    </p:animEffect>
                                  </p:childTnLst>
                                </p:cTn>
                              </p:par>
                              <p:par>
                                <p:cTn id="22" presetID="10" presetClass="entr" presetSubtype="0" fill="hold"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500"/>
                                        <p:tgtEl>
                                          <p:spTgt spid="56"/>
                                        </p:tgtEl>
                                      </p:cBhvr>
                                    </p:animEffect>
                                  </p:childTnLst>
                                </p:cTn>
                              </p:par>
                              <p:par>
                                <p:cTn id="25" presetID="10" presetClass="entr" presetSubtype="0" fill="hold" nodeType="withEffect">
                                  <p:stCondLst>
                                    <p:cond delay="0"/>
                                  </p:stCondLst>
                                  <p:childTnLst>
                                    <p:set>
                                      <p:cBhvr>
                                        <p:cTn id="26" dur="1" fill="hold">
                                          <p:stCondLst>
                                            <p:cond delay="0"/>
                                          </p:stCondLst>
                                        </p:cTn>
                                        <p:tgtEl>
                                          <p:spTgt spid="68"/>
                                        </p:tgtEl>
                                        <p:attrNameLst>
                                          <p:attrName>style.visibility</p:attrName>
                                        </p:attrNameLst>
                                      </p:cBhvr>
                                      <p:to>
                                        <p:strVal val="visible"/>
                                      </p:to>
                                    </p:set>
                                    <p:animEffect transition="in" filter="fade">
                                      <p:cBhvr>
                                        <p:cTn id="27" dur="500"/>
                                        <p:tgtEl>
                                          <p:spTgt spid="68"/>
                                        </p:tgtEl>
                                      </p:cBhvr>
                                    </p:animEffect>
                                  </p:childTnLst>
                                </p:cTn>
                              </p:par>
                              <p:par>
                                <p:cTn id="28" presetID="10" presetClass="entr" presetSubtype="0" fill="hold" nodeType="withEffect">
                                  <p:stCondLst>
                                    <p:cond delay="0"/>
                                  </p:stCondLst>
                                  <p:childTnLst>
                                    <p:set>
                                      <p:cBhvr>
                                        <p:cTn id="29" dur="1" fill="hold">
                                          <p:stCondLst>
                                            <p:cond delay="0"/>
                                          </p:stCondLst>
                                        </p:cTn>
                                        <p:tgtEl>
                                          <p:spTgt spid="73"/>
                                        </p:tgtEl>
                                        <p:attrNameLst>
                                          <p:attrName>style.visibility</p:attrName>
                                        </p:attrNameLst>
                                      </p:cBhvr>
                                      <p:to>
                                        <p:strVal val="visible"/>
                                      </p:to>
                                    </p:set>
                                    <p:animEffect transition="in" filter="fade">
                                      <p:cBhvr>
                                        <p:cTn id="30" dur="500"/>
                                        <p:tgtEl>
                                          <p:spTgt spid="73"/>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57"/>
                                        </p:tgtEl>
                                        <p:attrNameLst>
                                          <p:attrName>style.visibility</p:attrName>
                                        </p:attrNameLst>
                                      </p:cBhvr>
                                      <p:to>
                                        <p:strVal val="visible"/>
                                      </p:to>
                                    </p:set>
                                    <p:animEffect transition="in" filter="fade">
                                      <p:cBhvr>
                                        <p:cTn id="33" dur="500"/>
                                        <p:tgtEl>
                                          <p:spTgt spid="57"/>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51"/>
                                        </p:tgtEl>
                                        <p:attrNameLst>
                                          <p:attrName>style.visibility</p:attrName>
                                        </p:attrNameLst>
                                      </p:cBhvr>
                                      <p:to>
                                        <p:strVal val="visible"/>
                                      </p:to>
                                    </p:set>
                                    <p:animEffect transition="in" filter="fade">
                                      <p:cBhvr>
                                        <p:cTn id="36" dur="500"/>
                                        <p:tgtEl>
                                          <p:spTgt spid="51"/>
                                        </p:tgtEl>
                                      </p:cBhvr>
                                    </p:animEffect>
                                  </p:childTnLst>
                                </p:cTn>
                              </p:par>
                              <p:par>
                                <p:cTn id="37" presetID="10" presetClass="entr" presetSubtype="0" fill="hold" nodeType="withEffect">
                                  <p:stCondLst>
                                    <p:cond delay="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par>
                                <p:cTn id="40" presetID="10" presetClass="entr" presetSubtype="0" fill="hold" nodeType="withEffect">
                                  <p:stCondLst>
                                    <p:cond delay="0"/>
                                  </p:stCondLst>
                                  <p:childTnLst>
                                    <p:set>
                                      <p:cBhvr>
                                        <p:cTn id="41" dur="1" fill="hold">
                                          <p:stCondLst>
                                            <p:cond delay="0"/>
                                          </p:stCondLst>
                                        </p:cTn>
                                        <p:tgtEl>
                                          <p:spTgt spid="28"/>
                                        </p:tgtEl>
                                        <p:attrNameLst>
                                          <p:attrName>style.visibility</p:attrName>
                                        </p:attrNameLst>
                                      </p:cBhvr>
                                      <p:to>
                                        <p:strVal val="visible"/>
                                      </p:to>
                                    </p:set>
                                    <p:animEffect transition="in" filter="fade">
                                      <p:cBhvr>
                                        <p:cTn id="42" dur="500"/>
                                        <p:tgtEl>
                                          <p:spTgt spid="28"/>
                                        </p:tgtEl>
                                      </p:cBhvr>
                                    </p:animEffect>
                                  </p:childTnLst>
                                </p:cTn>
                              </p:par>
                              <p:par>
                                <p:cTn id="43" presetID="10" presetClass="entr" presetSubtype="0" fill="hold" nodeType="withEffect">
                                  <p:stCondLst>
                                    <p:cond delay="0"/>
                                  </p:stCondLst>
                                  <p:childTnLst>
                                    <p:set>
                                      <p:cBhvr>
                                        <p:cTn id="44" dur="1" fill="hold">
                                          <p:stCondLst>
                                            <p:cond delay="0"/>
                                          </p:stCondLst>
                                        </p:cTn>
                                        <p:tgtEl>
                                          <p:spTgt spid="64"/>
                                        </p:tgtEl>
                                        <p:attrNameLst>
                                          <p:attrName>style.visibility</p:attrName>
                                        </p:attrNameLst>
                                      </p:cBhvr>
                                      <p:to>
                                        <p:strVal val="visible"/>
                                      </p:to>
                                    </p:set>
                                    <p:animEffect transition="in" filter="fade">
                                      <p:cBhvr>
                                        <p:cTn id="45" dur="500"/>
                                        <p:tgtEl>
                                          <p:spTgt spid="64"/>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45"/>
                                        </p:tgtEl>
                                        <p:attrNameLst>
                                          <p:attrName>style.visibility</p:attrName>
                                        </p:attrNameLst>
                                      </p:cBhvr>
                                      <p:to>
                                        <p:strVal val="visible"/>
                                      </p:to>
                                    </p:set>
                                    <p:animEffect transition="in" filter="fade">
                                      <p:cBhvr>
                                        <p:cTn id="50" dur="500"/>
                                        <p:tgtEl>
                                          <p:spTgt spid="45"/>
                                        </p:tgtEl>
                                      </p:cBhvr>
                                    </p:animEffect>
                                  </p:childTnLst>
                                </p:cTn>
                              </p:par>
                              <p:par>
                                <p:cTn id="51" presetID="10" presetClass="entr" presetSubtype="0" fill="hold" nodeType="withEffect">
                                  <p:stCondLst>
                                    <p:cond delay="0"/>
                                  </p:stCondLst>
                                  <p:childTnLst>
                                    <p:set>
                                      <p:cBhvr>
                                        <p:cTn id="52" dur="1" fill="hold">
                                          <p:stCondLst>
                                            <p:cond delay="0"/>
                                          </p:stCondLst>
                                        </p:cTn>
                                        <p:tgtEl>
                                          <p:spTgt spid="46"/>
                                        </p:tgtEl>
                                        <p:attrNameLst>
                                          <p:attrName>style.visibility</p:attrName>
                                        </p:attrNameLst>
                                      </p:cBhvr>
                                      <p:to>
                                        <p:strVal val="visible"/>
                                      </p:to>
                                    </p:set>
                                    <p:animEffect transition="in" filter="fade">
                                      <p:cBhvr>
                                        <p:cTn id="53" dur="500"/>
                                        <p:tgtEl>
                                          <p:spTgt spid="46"/>
                                        </p:tgtEl>
                                      </p:cBhvr>
                                    </p:animEffect>
                                  </p:childTnLst>
                                </p:cTn>
                              </p:par>
                              <p:par>
                                <p:cTn id="54" presetID="10" presetClass="entr" presetSubtype="0" fill="hold" nodeType="with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fade">
                                      <p:cBhvr>
                                        <p:cTn id="56" dur="500"/>
                                        <p:tgtEl>
                                          <p:spTgt spid="3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1"/>
                                        </p:tgtEl>
                                        <p:attrNameLst>
                                          <p:attrName>style.visibility</p:attrName>
                                        </p:attrNameLst>
                                      </p:cBhvr>
                                      <p:to>
                                        <p:strVal val="visible"/>
                                      </p:to>
                                    </p:set>
                                    <p:animEffect transition="in" filter="fade">
                                      <p:cBhvr>
                                        <p:cTn id="59" dur="500"/>
                                        <p:tgtEl>
                                          <p:spTgt spid="61"/>
                                        </p:tgtEl>
                                      </p:cBhvr>
                                    </p:animEffect>
                                  </p:childTnLst>
                                </p:cTn>
                              </p:par>
                              <p:par>
                                <p:cTn id="60" presetID="10" presetClass="entr" presetSubtype="0" fill="hold" nodeType="withEffect">
                                  <p:stCondLst>
                                    <p:cond delay="0"/>
                                  </p:stCondLst>
                                  <p:childTnLst>
                                    <p:set>
                                      <p:cBhvr>
                                        <p:cTn id="61" dur="1" fill="hold">
                                          <p:stCondLst>
                                            <p:cond delay="0"/>
                                          </p:stCondLst>
                                        </p:cTn>
                                        <p:tgtEl>
                                          <p:spTgt spid="5"/>
                                        </p:tgtEl>
                                        <p:attrNameLst>
                                          <p:attrName>style.visibility</p:attrName>
                                        </p:attrNameLst>
                                      </p:cBhvr>
                                      <p:to>
                                        <p:strVal val="visible"/>
                                      </p:to>
                                    </p:set>
                                    <p:animEffect transition="in" filter="fade">
                                      <p:cBhvr>
                                        <p:cTn id="62" dur="500"/>
                                        <p:tgtEl>
                                          <p:spTgt spid="5"/>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500"/>
                                        <p:tgtEl>
                                          <p:spTgt spid="41"/>
                                        </p:tgtEl>
                                      </p:cBhvr>
                                    </p:animEffect>
                                  </p:childTnLst>
                                </p:cTn>
                              </p:par>
                              <p:par>
                                <p:cTn id="66" presetID="10" presetClass="entr" presetSubtype="0" fill="hold" nodeType="with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fade">
                                      <p:cBhvr>
                                        <p:cTn id="68" dur="500"/>
                                        <p:tgtEl>
                                          <p:spTgt spid="44"/>
                                        </p:tgtEl>
                                      </p:cBhvr>
                                    </p:animEffect>
                                  </p:childTnLst>
                                </p:cTn>
                              </p:par>
                              <p:par>
                                <p:cTn id="69" presetID="10" presetClass="entr" presetSubtype="0"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animEffect transition="in" filter="fade">
                                      <p:cBhvr>
                                        <p:cTn id="71" dur="500"/>
                                        <p:tgtEl>
                                          <p:spTgt spid="47"/>
                                        </p:tgtEl>
                                      </p:cBhvr>
                                    </p:animEffect>
                                  </p:childTnLst>
                                </p:cTn>
                              </p:par>
                              <p:par>
                                <p:cTn id="72" presetID="10" presetClass="entr" presetSubtype="0" fill="hold" nodeType="withEffect">
                                  <p:stCondLst>
                                    <p:cond delay="0"/>
                                  </p:stCondLst>
                                  <p:childTnLst>
                                    <p:set>
                                      <p:cBhvr>
                                        <p:cTn id="73" dur="1" fill="hold">
                                          <p:stCondLst>
                                            <p:cond delay="0"/>
                                          </p:stCondLst>
                                        </p:cTn>
                                        <p:tgtEl>
                                          <p:spTgt spid="66"/>
                                        </p:tgtEl>
                                        <p:attrNameLst>
                                          <p:attrName>style.visibility</p:attrName>
                                        </p:attrNameLst>
                                      </p:cBhvr>
                                      <p:to>
                                        <p:strVal val="visible"/>
                                      </p:to>
                                    </p:set>
                                    <p:animEffect transition="in" filter="fade">
                                      <p:cBhvr>
                                        <p:cTn id="74" dur="500"/>
                                        <p:tgtEl>
                                          <p:spTgt spid="66"/>
                                        </p:tgtEl>
                                      </p:cBhvr>
                                    </p:animEffect>
                                  </p:childTnLst>
                                </p:cTn>
                              </p:par>
                              <p:par>
                                <p:cTn id="75" presetID="10" presetClass="entr" presetSubtype="0" fill="hold" nodeType="withEffect">
                                  <p:stCondLst>
                                    <p:cond delay="0"/>
                                  </p:stCondLst>
                                  <p:childTnLst>
                                    <p:set>
                                      <p:cBhvr>
                                        <p:cTn id="76" dur="1" fill="hold">
                                          <p:stCondLst>
                                            <p:cond delay="0"/>
                                          </p:stCondLst>
                                        </p:cTn>
                                        <p:tgtEl>
                                          <p:spTgt spid="67"/>
                                        </p:tgtEl>
                                        <p:attrNameLst>
                                          <p:attrName>style.visibility</p:attrName>
                                        </p:attrNameLst>
                                      </p:cBhvr>
                                      <p:to>
                                        <p:strVal val="visible"/>
                                      </p:to>
                                    </p:set>
                                    <p:animEffect transition="in" filter="fade">
                                      <p:cBhvr>
                                        <p:cTn id="77" dur="500"/>
                                        <p:tgtEl>
                                          <p:spTgt spid="67"/>
                                        </p:tgtEl>
                                      </p:cBhvr>
                                    </p:animEffect>
                                  </p:childTnLst>
                                </p:cTn>
                              </p:par>
                              <p:par>
                                <p:cTn id="78" presetID="10" presetClass="entr" presetSubtype="0" fill="hold" nodeType="withEffect">
                                  <p:stCondLst>
                                    <p:cond delay="0"/>
                                  </p:stCondLst>
                                  <p:childTnLst>
                                    <p:set>
                                      <p:cBhvr>
                                        <p:cTn id="79" dur="1" fill="hold">
                                          <p:stCondLst>
                                            <p:cond delay="0"/>
                                          </p:stCondLst>
                                        </p:cTn>
                                        <p:tgtEl>
                                          <p:spTgt spid="83"/>
                                        </p:tgtEl>
                                        <p:attrNameLst>
                                          <p:attrName>style.visibility</p:attrName>
                                        </p:attrNameLst>
                                      </p:cBhvr>
                                      <p:to>
                                        <p:strVal val="visible"/>
                                      </p:to>
                                    </p:set>
                                    <p:animEffect transition="in" filter="fade">
                                      <p:cBhvr>
                                        <p:cTn id="80" dur="500"/>
                                        <p:tgtEl>
                                          <p:spTgt spid="83"/>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65"/>
                                        </p:tgtEl>
                                        <p:attrNameLst>
                                          <p:attrName>style.visibility</p:attrName>
                                        </p:attrNameLst>
                                      </p:cBhvr>
                                      <p:to>
                                        <p:strVal val="visible"/>
                                      </p:to>
                                    </p:set>
                                    <p:animEffect transition="in" filter="fade">
                                      <p:cBhvr>
                                        <p:cTn id="83" dur="500"/>
                                        <p:tgtEl>
                                          <p:spTgt spid="65"/>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9"/>
                                        </p:tgtEl>
                                        <p:attrNameLst>
                                          <p:attrName>style.visibility</p:attrName>
                                        </p:attrNameLst>
                                      </p:cBhvr>
                                      <p:to>
                                        <p:strVal val="visible"/>
                                      </p:to>
                                    </p:set>
                                    <p:animEffect transition="in" filter="fade">
                                      <p:cBhvr>
                                        <p:cTn id="8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5" grpId="0" animBg="1"/>
      <p:bldP spid="61" grpId="0"/>
      <p:bldP spid="41" grpId="0"/>
      <p:bldP spid="57" grpId="0"/>
      <p:bldP spid="51" grpId="0"/>
      <p:bldP spid="22" grpId="0" animBg="1"/>
      <p:bldP spid="65" grpId="0"/>
      <p:bldP spid="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909001"/>
            <a:ext cx="12191999" cy="701731"/>
          </a:xfrm>
          <a:prstGeom prst="rect">
            <a:avLst/>
          </a:prstGeom>
        </p:spPr>
        <p:txBody>
          <a:bodyPr wrap="square">
            <a:spAutoFit/>
          </a:bodyPr>
          <a:lstStyle/>
          <a:p>
            <a:pPr algn="just">
              <a:lnSpc>
                <a:spcPct val="110000"/>
              </a:lnSpc>
            </a:pPr>
            <a:r>
              <a:rPr lang="en-US" dirty="0">
                <a:latin typeface="Calibri" panose="020F0502020204030204" pitchFamily="34" charset="0"/>
                <a:ea typeface="Calibri" panose="020F0502020204030204" pitchFamily="34" charset="0"/>
                <a:cs typeface="Times New Roman" panose="02020603050405020304" pitchFamily="18" charset="0"/>
              </a:rPr>
              <a:t>A SW cavity is feed by an RF generator with constant power, calculate after how much time the field in the cavity is 90% the field at full regime supposing that the cavity operate at </a:t>
            </a:r>
            <a:r>
              <a:rPr lang="en-US" dirty="0" err="1">
                <a:latin typeface="Calibri" panose="020F0502020204030204" pitchFamily="34" charset="0"/>
                <a:ea typeface="Calibri" panose="020F0502020204030204" pitchFamily="34" charset="0"/>
                <a:cs typeface="Times New Roman" panose="02020603050405020304" pitchFamily="18" charset="0"/>
              </a:rPr>
              <a:t>f</a:t>
            </a:r>
            <a:r>
              <a:rPr lang="en-US" baseline="-25000" dirty="0" err="1">
                <a:latin typeface="Calibri" panose="020F0502020204030204" pitchFamily="34" charset="0"/>
                <a:ea typeface="Calibri" panose="020F0502020204030204" pitchFamily="34" charset="0"/>
                <a:cs typeface="Times New Roman" panose="02020603050405020304" pitchFamily="18" charset="0"/>
              </a:rPr>
              <a:t>RF</a:t>
            </a:r>
            <a:r>
              <a:rPr lang="en-US" dirty="0">
                <a:latin typeface="Calibri" panose="020F0502020204030204" pitchFamily="34" charset="0"/>
                <a:ea typeface="Calibri" panose="020F0502020204030204" pitchFamily="34" charset="0"/>
                <a:cs typeface="Times New Roman" panose="02020603050405020304" pitchFamily="18" charset="0"/>
              </a:rPr>
              <a:t>=1.3 GHz and has an equivalent Q factor of 10000. </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ttangolo 2"/>
          <p:cNvSpPr/>
          <p:nvPr/>
        </p:nvSpPr>
        <p:spPr>
          <a:xfrm>
            <a:off x="3995679" y="94789"/>
            <a:ext cx="4242252" cy="600164"/>
          </a:xfrm>
          <a:prstGeom prst="rect">
            <a:avLst/>
          </a:prstGeom>
        </p:spPr>
        <p:txBody>
          <a:bodyPr wrap="none">
            <a:spAutoFit/>
          </a:bodyPr>
          <a:lstStyle/>
          <a:p>
            <a:pPr algn="just">
              <a:lnSpc>
                <a:spcPct val="110000"/>
              </a:lnSpc>
            </a:pPr>
            <a:r>
              <a:rPr lang="en-US" sz="3000" b="1" cap="all" dirty="0">
                <a:latin typeface="Calibri" panose="020F0502020204030204" pitchFamily="34" charset="0"/>
                <a:ea typeface="Calibri" panose="020F0502020204030204" pitchFamily="34" charset="0"/>
                <a:cs typeface="Times New Roman" panose="02020603050405020304" pitchFamily="18" charset="0"/>
              </a:rPr>
              <a:t>EXERCISE 4: FILLING TIME</a:t>
            </a:r>
            <a:endParaRPr lang="it-IT" sz="3000" cap="all"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721056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ttangolo 24"/>
          <p:cNvSpPr/>
          <p:nvPr/>
        </p:nvSpPr>
        <p:spPr>
          <a:xfrm>
            <a:off x="2967651" y="2843929"/>
            <a:ext cx="6486197"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684307" y="12282"/>
            <a:ext cx="11522094" cy="707886"/>
          </a:xfrm>
          <a:prstGeom prst="rect">
            <a:avLst/>
          </a:prstGeom>
          <a:noFill/>
        </p:spPr>
        <p:txBody>
          <a:bodyPr wrap="square" rtlCol="0">
            <a:spAutoFit/>
          </a:bodyPr>
          <a:lstStyle/>
          <a:p>
            <a:r>
              <a:rPr lang="en-US" sz="4000" b="1" dirty="0"/>
              <a:t>LINAC: BASIC DEFINITION AND MAIN COMPONENTS</a:t>
            </a:r>
          </a:p>
        </p:txBody>
      </p:sp>
      <p:sp>
        <p:nvSpPr>
          <p:cNvPr id="37" name="Rettangolo 36"/>
          <p:cNvSpPr/>
          <p:nvPr/>
        </p:nvSpPr>
        <p:spPr>
          <a:xfrm>
            <a:off x="336000" y="619957"/>
            <a:ext cx="11749501"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684306" y="3259019"/>
            <a:ext cx="1373167"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2057473" y="3673227"/>
            <a:ext cx="910178"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967652" y="3674889"/>
            <a:ext cx="7210249"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10140327" y="3351725"/>
            <a:ext cx="2051673"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2830244" y="4970831"/>
            <a:ext cx="3164295"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7678795" y="4668526"/>
            <a:ext cx="3137585"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3665421" y="3883677"/>
            <a:ext cx="746972" cy="108715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a:endCxn id="26" idx="0"/>
          </p:cNvCxnSpPr>
          <p:nvPr/>
        </p:nvCxnSpPr>
        <p:spPr>
          <a:xfrm>
            <a:off x="7095250" y="3961076"/>
            <a:ext cx="2152338" cy="7074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1277617" y="3998055"/>
            <a:ext cx="93273" cy="2091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942393" y="3366064"/>
            <a:ext cx="6396014"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5870766" y="1479858"/>
            <a:ext cx="2715468"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7228500" y="2064632"/>
            <a:ext cx="1277454" cy="13025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404499" y="1479858"/>
            <a:ext cx="2565467"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2246369" y="2303930"/>
            <a:ext cx="2152134" cy="137096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456177" y="4207160"/>
            <a:ext cx="1642879" cy="12269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988645" y="5513727"/>
            <a:ext cx="2168687" cy="101063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4545554" y="5335655"/>
            <a:ext cx="1964513" cy="1289535"/>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p:cNvPicPr>
          <p:nvPr/>
        </p:nvPicPr>
        <p:blipFill>
          <a:blip r:embed="rId5">
            <a:extLst>
              <a:ext uri="{28A0092B-C50C-407E-A947-70E740481C1C}">
                <a14:useLocalDpi xmlns:a14="http://schemas.microsoft.com/office/drawing/2010/main" val="0"/>
              </a:ext>
            </a:extLst>
          </a:blip>
          <a:stretch>
            <a:fillRect/>
          </a:stretch>
        </p:blipFill>
        <p:spPr>
          <a:xfrm>
            <a:off x="7241255" y="5291551"/>
            <a:ext cx="1721892" cy="1314729"/>
          </a:xfrm>
          <a:prstGeom prst="rect">
            <a:avLst/>
          </a:prstGeom>
        </p:spPr>
      </p:pic>
      <p:pic>
        <p:nvPicPr>
          <p:cNvPr id="14" name="Immagine 13"/>
          <p:cNvPicPr>
            <a:picLocks/>
          </p:cNvPicPr>
          <p:nvPr/>
        </p:nvPicPr>
        <p:blipFill>
          <a:blip r:embed="rId6">
            <a:extLst>
              <a:ext uri="{28A0092B-C50C-407E-A947-70E740481C1C}">
                <a14:useLocalDpi xmlns:a14="http://schemas.microsoft.com/office/drawing/2010/main" val="0"/>
              </a:ext>
            </a:extLst>
          </a:blip>
          <a:stretch>
            <a:fillRect/>
          </a:stretch>
        </p:blipFill>
        <p:spPr>
          <a:xfrm>
            <a:off x="9151659" y="5300563"/>
            <a:ext cx="1726215" cy="1256616"/>
          </a:xfrm>
          <a:prstGeom prst="rect">
            <a:avLst/>
          </a:prstGeom>
        </p:spPr>
      </p:pic>
      <p:pic>
        <p:nvPicPr>
          <p:cNvPr id="34" name="Immagine 33"/>
          <p:cNvPicPr>
            <a:picLocks/>
          </p:cNvPicPr>
          <p:nvPr/>
        </p:nvPicPr>
        <p:blipFill>
          <a:blip r:embed="rId7">
            <a:extLst>
              <a:ext uri="{28A0092B-C50C-407E-A947-70E740481C1C}">
                <a14:useLocalDpi xmlns:a14="http://schemas.microsoft.com/office/drawing/2010/main" val="0"/>
              </a:ext>
            </a:extLst>
          </a:blip>
          <a:stretch>
            <a:fillRect/>
          </a:stretch>
        </p:blipFill>
        <p:spPr>
          <a:xfrm>
            <a:off x="2757405" y="1257073"/>
            <a:ext cx="2070800" cy="1321447"/>
          </a:xfrm>
          <a:prstGeom prst="rect">
            <a:avLst/>
          </a:prstGeom>
        </p:spPr>
      </p:pic>
      <p:pic>
        <p:nvPicPr>
          <p:cNvPr id="35" name="Immagine 34"/>
          <p:cNvPicPr>
            <a:picLocks/>
          </p:cNvPicPr>
          <p:nvPr/>
        </p:nvPicPr>
        <p:blipFill>
          <a:blip r:embed="rId8">
            <a:extLst>
              <a:ext uri="{28A0092B-C50C-407E-A947-70E740481C1C}">
                <a14:useLocalDpi xmlns:a14="http://schemas.microsoft.com/office/drawing/2010/main" val="0"/>
              </a:ext>
            </a:extLst>
          </a:blip>
          <a:stretch>
            <a:fillRect/>
          </a:stretch>
        </p:blipFill>
        <p:spPr>
          <a:xfrm>
            <a:off x="8523445" y="1194933"/>
            <a:ext cx="2087880" cy="1402080"/>
          </a:xfrm>
          <a:prstGeom prst="rect">
            <a:avLst/>
          </a:prstGeom>
        </p:spPr>
      </p:pic>
      <p:sp>
        <p:nvSpPr>
          <p:cNvPr id="57" name="Parentesi graffa chiusa 56"/>
          <p:cNvSpPr/>
          <p:nvPr/>
        </p:nvSpPr>
        <p:spPr>
          <a:xfrm>
            <a:off x="11085311" y="4562681"/>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10574975" y="1846313"/>
            <a:ext cx="2304571" cy="436636"/>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10642339" y="5180443"/>
            <a:ext cx="2636300" cy="754189"/>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10866633" y="966456"/>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 name="Rettangolo 2"/>
          <p:cNvSpPr/>
          <p:nvPr/>
        </p:nvSpPr>
        <p:spPr>
          <a:xfrm>
            <a:off x="404498" y="1099006"/>
            <a:ext cx="10572065" cy="1616882"/>
          </a:xfrm>
          <a:custGeom>
            <a:avLst/>
            <a:gdLst>
              <a:gd name="connsiteX0" fmla="*/ 0 w 8176384"/>
              <a:gd name="connsiteY0" fmla="*/ 0 h 1616882"/>
              <a:gd name="connsiteX1" fmla="*/ 8176384 w 8176384"/>
              <a:gd name="connsiteY1" fmla="*/ 0 h 1616882"/>
              <a:gd name="connsiteX2" fmla="*/ 8176384 w 8176384"/>
              <a:gd name="connsiteY2" fmla="*/ 1616882 h 1616882"/>
              <a:gd name="connsiteX3" fmla="*/ 0 w 8176384"/>
              <a:gd name="connsiteY3" fmla="*/ 1616882 h 1616882"/>
              <a:gd name="connsiteX4" fmla="*/ 0 w 8176384"/>
              <a:gd name="connsiteY4" fmla="*/ 0 h 1616882"/>
              <a:gd name="connsiteX0" fmla="*/ 0 w 8176384"/>
              <a:gd name="connsiteY0" fmla="*/ 0 h 5704250"/>
              <a:gd name="connsiteX1" fmla="*/ 8176384 w 8176384"/>
              <a:gd name="connsiteY1" fmla="*/ 0 h 5704250"/>
              <a:gd name="connsiteX2" fmla="*/ 8139808 w 8176384"/>
              <a:gd name="connsiteY2" fmla="*/ 5704250 h 5704250"/>
              <a:gd name="connsiteX3" fmla="*/ 0 w 8176384"/>
              <a:gd name="connsiteY3" fmla="*/ 1616882 h 5704250"/>
              <a:gd name="connsiteX4" fmla="*/ 0 w 8176384"/>
              <a:gd name="connsiteY4" fmla="*/ 0 h 5704250"/>
              <a:gd name="connsiteX0" fmla="*/ 0 w 8176384"/>
              <a:gd name="connsiteY0" fmla="*/ 0 h 5704250"/>
              <a:gd name="connsiteX1" fmla="*/ 8176384 w 8176384"/>
              <a:gd name="connsiteY1" fmla="*/ 0 h 5704250"/>
              <a:gd name="connsiteX2" fmla="*/ 8139808 w 8176384"/>
              <a:gd name="connsiteY2" fmla="*/ 5704250 h 5704250"/>
              <a:gd name="connsiteX3" fmla="*/ 6377903 w 8176384"/>
              <a:gd name="connsiteY3" fmla="*/ 4808018 h 5704250"/>
              <a:gd name="connsiteX4" fmla="*/ 0 w 8176384"/>
              <a:gd name="connsiteY4" fmla="*/ 1616882 h 5704250"/>
              <a:gd name="connsiteX5" fmla="*/ 0 w 8176384"/>
              <a:gd name="connsiteY5"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0 w 8176384"/>
              <a:gd name="connsiteY4" fmla="*/ 1616882 h 5704250"/>
              <a:gd name="connsiteX5" fmla="*/ 0 w 8176384"/>
              <a:gd name="connsiteY5"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2766023 w 8176384"/>
              <a:gd name="connsiteY4" fmla="*/ 3802178 h 5704250"/>
              <a:gd name="connsiteX5" fmla="*/ 0 w 8176384"/>
              <a:gd name="connsiteY5" fmla="*/ 1616882 h 5704250"/>
              <a:gd name="connsiteX6" fmla="*/ 0 w 8176384"/>
              <a:gd name="connsiteY6" fmla="*/ 0 h 5704250"/>
              <a:gd name="connsiteX0" fmla="*/ 0 w 8176384"/>
              <a:gd name="connsiteY0" fmla="*/ 0 h 5704250"/>
              <a:gd name="connsiteX1" fmla="*/ 8176384 w 8176384"/>
              <a:gd name="connsiteY1" fmla="*/ 0 h 5704250"/>
              <a:gd name="connsiteX2" fmla="*/ 8139808 w 8176384"/>
              <a:gd name="connsiteY2" fmla="*/ 5704250 h 5704250"/>
              <a:gd name="connsiteX3" fmla="*/ 5116031 w 8176384"/>
              <a:gd name="connsiteY3" fmla="*/ 5704130 h 5704250"/>
              <a:gd name="connsiteX4" fmla="*/ 5152607 w 8176384"/>
              <a:gd name="connsiteY4" fmla="*/ 1607618 h 5704250"/>
              <a:gd name="connsiteX5" fmla="*/ 0 w 8176384"/>
              <a:gd name="connsiteY5" fmla="*/ 1616882 h 5704250"/>
              <a:gd name="connsiteX6" fmla="*/ 0 w 8176384"/>
              <a:gd name="connsiteY6" fmla="*/ 0 h 5704250"/>
              <a:gd name="connsiteX0" fmla="*/ 0 w 8176384"/>
              <a:gd name="connsiteY0" fmla="*/ 0 h 5704250"/>
              <a:gd name="connsiteX1" fmla="*/ 8176384 w 8176384"/>
              <a:gd name="connsiteY1" fmla="*/ 0 h 5704250"/>
              <a:gd name="connsiteX2" fmla="*/ 8139808 w 8176384"/>
              <a:gd name="connsiteY2" fmla="*/ 5704250 h 5704250"/>
              <a:gd name="connsiteX3" fmla="*/ 5152607 w 8176384"/>
              <a:gd name="connsiteY3" fmla="*/ 1607618 h 5704250"/>
              <a:gd name="connsiteX4" fmla="*/ 0 w 8176384"/>
              <a:gd name="connsiteY4" fmla="*/ 1616882 h 5704250"/>
              <a:gd name="connsiteX5" fmla="*/ 0 w 8176384"/>
              <a:gd name="connsiteY5" fmla="*/ 0 h 5704250"/>
              <a:gd name="connsiteX0" fmla="*/ 0 w 8176384"/>
              <a:gd name="connsiteY0" fmla="*/ 0 h 1616882"/>
              <a:gd name="connsiteX1" fmla="*/ 8176384 w 8176384"/>
              <a:gd name="connsiteY1" fmla="*/ 0 h 1616882"/>
              <a:gd name="connsiteX2" fmla="*/ 5152607 w 8176384"/>
              <a:gd name="connsiteY2" fmla="*/ 1607618 h 1616882"/>
              <a:gd name="connsiteX3" fmla="*/ 0 w 8176384"/>
              <a:gd name="connsiteY3" fmla="*/ 1616882 h 1616882"/>
              <a:gd name="connsiteX4" fmla="*/ 0 w 8176384"/>
              <a:gd name="connsiteY4" fmla="*/ 0 h 1616882"/>
              <a:gd name="connsiteX0" fmla="*/ 0 w 8197258"/>
              <a:gd name="connsiteY0" fmla="*/ 0 h 1616882"/>
              <a:gd name="connsiteX1" fmla="*/ 8176384 w 8197258"/>
              <a:gd name="connsiteY1" fmla="*/ 0 h 1616882"/>
              <a:gd name="connsiteX2" fmla="*/ 8197258 w 8197258"/>
              <a:gd name="connsiteY2" fmla="*/ 1607618 h 1616882"/>
              <a:gd name="connsiteX3" fmla="*/ 0 w 8197258"/>
              <a:gd name="connsiteY3" fmla="*/ 1616882 h 1616882"/>
              <a:gd name="connsiteX4" fmla="*/ 0 w 8197258"/>
              <a:gd name="connsiteY4" fmla="*/ 0 h 16168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197258" h="1616882">
                <a:moveTo>
                  <a:pt x="0" y="0"/>
                </a:moveTo>
                <a:lnTo>
                  <a:pt x="8176384" y="0"/>
                </a:lnTo>
                <a:lnTo>
                  <a:pt x="8197258" y="1607618"/>
                </a:lnTo>
                <a:lnTo>
                  <a:pt x="0" y="1616882"/>
                </a:lnTo>
                <a:lnTo>
                  <a:pt x="0" y="0"/>
                </a:lnTo>
                <a:close/>
              </a:path>
            </a:pathLst>
          </a:cu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ttangolo 30"/>
          <p:cNvSpPr/>
          <p:nvPr/>
        </p:nvSpPr>
        <p:spPr>
          <a:xfrm>
            <a:off x="349276" y="2939506"/>
            <a:ext cx="10725911" cy="3784162"/>
          </a:xfrm>
          <a:custGeom>
            <a:avLst/>
            <a:gdLst>
              <a:gd name="connsiteX0" fmla="*/ 0 w 8263289"/>
              <a:gd name="connsiteY0" fmla="*/ 0 h 2191468"/>
              <a:gd name="connsiteX1" fmla="*/ 8263289 w 8263289"/>
              <a:gd name="connsiteY1" fmla="*/ 0 h 2191468"/>
              <a:gd name="connsiteX2" fmla="*/ 8263289 w 8263289"/>
              <a:gd name="connsiteY2" fmla="*/ 2191468 h 2191468"/>
              <a:gd name="connsiteX3" fmla="*/ 0 w 8263289"/>
              <a:gd name="connsiteY3" fmla="*/ 2191468 h 2191468"/>
              <a:gd name="connsiteX4" fmla="*/ 0 w 8263289"/>
              <a:gd name="connsiteY4" fmla="*/ 0 h 2191468"/>
              <a:gd name="connsiteX0" fmla="*/ 0 w 8263289"/>
              <a:gd name="connsiteY0" fmla="*/ 31714 h 2223182"/>
              <a:gd name="connsiteX1" fmla="*/ 157081 w 8263289"/>
              <a:gd name="connsiteY1" fmla="*/ 0 h 2223182"/>
              <a:gd name="connsiteX2" fmla="*/ 8263289 w 8263289"/>
              <a:gd name="connsiteY2" fmla="*/ 31714 h 2223182"/>
              <a:gd name="connsiteX3" fmla="*/ 8263289 w 8263289"/>
              <a:gd name="connsiteY3" fmla="*/ 2223182 h 2223182"/>
              <a:gd name="connsiteX4" fmla="*/ 0 w 8263289"/>
              <a:gd name="connsiteY4" fmla="*/ 2223182 h 2223182"/>
              <a:gd name="connsiteX5" fmla="*/ 0 w 8263289"/>
              <a:gd name="connsiteY5" fmla="*/ 31714 h 2223182"/>
              <a:gd name="connsiteX0" fmla="*/ 0 w 8263289"/>
              <a:gd name="connsiteY0" fmla="*/ 1659346 h 3850814"/>
              <a:gd name="connsiteX1" fmla="*/ 1803001 w 8263289"/>
              <a:gd name="connsiteY1" fmla="*/ 0 h 3850814"/>
              <a:gd name="connsiteX2" fmla="*/ 8263289 w 8263289"/>
              <a:gd name="connsiteY2" fmla="*/ 1659346 h 3850814"/>
              <a:gd name="connsiteX3" fmla="*/ 8263289 w 8263289"/>
              <a:gd name="connsiteY3" fmla="*/ 3850814 h 3850814"/>
              <a:gd name="connsiteX4" fmla="*/ 0 w 8263289"/>
              <a:gd name="connsiteY4" fmla="*/ 3850814 h 3850814"/>
              <a:gd name="connsiteX5" fmla="*/ 0 w 8263289"/>
              <a:gd name="connsiteY5" fmla="*/ 1659346 h 3850814"/>
              <a:gd name="connsiteX0" fmla="*/ 0 w 8272433"/>
              <a:gd name="connsiteY0" fmla="*/ 0 h 3873964"/>
              <a:gd name="connsiteX1" fmla="*/ 1812145 w 8272433"/>
              <a:gd name="connsiteY1" fmla="*/ 23150 h 3873964"/>
              <a:gd name="connsiteX2" fmla="*/ 8272433 w 8272433"/>
              <a:gd name="connsiteY2" fmla="*/ 1682496 h 3873964"/>
              <a:gd name="connsiteX3" fmla="*/ 8272433 w 8272433"/>
              <a:gd name="connsiteY3" fmla="*/ 3873964 h 3873964"/>
              <a:gd name="connsiteX4" fmla="*/ 9144 w 8272433"/>
              <a:gd name="connsiteY4" fmla="*/ 3873964 h 3873964"/>
              <a:gd name="connsiteX5" fmla="*/ 0 w 8272433"/>
              <a:gd name="connsiteY5" fmla="*/ 0 h 3873964"/>
              <a:gd name="connsiteX0" fmla="*/ 0 w 8272433"/>
              <a:gd name="connsiteY0" fmla="*/ 0 h 3873964"/>
              <a:gd name="connsiteX1" fmla="*/ 1812145 w 8272433"/>
              <a:gd name="connsiteY1" fmla="*/ 23150 h 3873964"/>
              <a:gd name="connsiteX2" fmla="*/ 1885297 w 8272433"/>
              <a:gd name="connsiteY2" fmla="*/ 50582 h 3873964"/>
              <a:gd name="connsiteX3" fmla="*/ 8272433 w 8272433"/>
              <a:gd name="connsiteY3" fmla="*/ 1682496 h 3873964"/>
              <a:gd name="connsiteX4" fmla="*/ 8272433 w 8272433"/>
              <a:gd name="connsiteY4" fmla="*/ 3873964 h 3873964"/>
              <a:gd name="connsiteX5" fmla="*/ 9144 w 8272433"/>
              <a:gd name="connsiteY5" fmla="*/ 3873964 h 3873964"/>
              <a:gd name="connsiteX6" fmla="*/ 0 w 8272433"/>
              <a:gd name="connsiteY6" fmla="*/ 0 h 3873964"/>
              <a:gd name="connsiteX0" fmla="*/ 0 w 8272433"/>
              <a:gd name="connsiteY0" fmla="*/ 0 h 3873964"/>
              <a:gd name="connsiteX1" fmla="*/ 1812145 w 8272433"/>
              <a:gd name="connsiteY1" fmla="*/ 23150 h 3873964"/>
              <a:gd name="connsiteX2" fmla="*/ 1803001 w 8272433"/>
              <a:gd name="connsiteY2" fmla="*/ 1687358 h 3873964"/>
              <a:gd name="connsiteX3" fmla="*/ 8272433 w 8272433"/>
              <a:gd name="connsiteY3" fmla="*/ 1682496 h 3873964"/>
              <a:gd name="connsiteX4" fmla="*/ 8272433 w 8272433"/>
              <a:gd name="connsiteY4" fmla="*/ 3873964 h 3873964"/>
              <a:gd name="connsiteX5" fmla="*/ 9144 w 8272433"/>
              <a:gd name="connsiteY5" fmla="*/ 3873964 h 3873964"/>
              <a:gd name="connsiteX6" fmla="*/ 0 w 8272433"/>
              <a:gd name="connsiteY6" fmla="*/ 0 h 3873964"/>
              <a:gd name="connsiteX0" fmla="*/ 0 w 8272433"/>
              <a:gd name="connsiteY0" fmla="*/ 0 h 3873964"/>
              <a:gd name="connsiteX1" fmla="*/ 1812145 w 8272433"/>
              <a:gd name="connsiteY1" fmla="*/ 23150 h 3873964"/>
              <a:gd name="connsiteX2" fmla="*/ 1803001 w 8272433"/>
              <a:gd name="connsiteY2" fmla="*/ 1687358 h 3873964"/>
              <a:gd name="connsiteX3" fmla="*/ 5126897 w 8272433"/>
              <a:gd name="connsiteY3" fmla="*/ 1691640 h 3873964"/>
              <a:gd name="connsiteX4" fmla="*/ 8272433 w 8272433"/>
              <a:gd name="connsiteY4" fmla="*/ 3873964 h 3873964"/>
              <a:gd name="connsiteX5" fmla="*/ 9144 w 8272433"/>
              <a:gd name="connsiteY5" fmla="*/ 3873964 h 3873964"/>
              <a:gd name="connsiteX6" fmla="*/ 0 w 8272433"/>
              <a:gd name="connsiteY6" fmla="*/ 0 h 3873964"/>
              <a:gd name="connsiteX0" fmla="*/ 0 w 5154329"/>
              <a:gd name="connsiteY0" fmla="*/ 0 h 3883108"/>
              <a:gd name="connsiteX1" fmla="*/ 1812145 w 5154329"/>
              <a:gd name="connsiteY1" fmla="*/ 23150 h 3883108"/>
              <a:gd name="connsiteX2" fmla="*/ 1803001 w 5154329"/>
              <a:gd name="connsiteY2" fmla="*/ 1687358 h 3883108"/>
              <a:gd name="connsiteX3" fmla="*/ 5126897 w 5154329"/>
              <a:gd name="connsiteY3" fmla="*/ 1691640 h 3883108"/>
              <a:gd name="connsiteX4" fmla="*/ 5154329 w 5154329"/>
              <a:gd name="connsiteY4" fmla="*/ 3883108 h 3883108"/>
              <a:gd name="connsiteX5" fmla="*/ 9144 w 5154329"/>
              <a:gd name="connsiteY5" fmla="*/ 3873964 h 3883108"/>
              <a:gd name="connsiteX6" fmla="*/ 0 w 5154329"/>
              <a:gd name="connsiteY6" fmla="*/ 0 h 3883108"/>
              <a:gd name="connsiteX0" fmla="*/ 0 w 5126897"/>
              <a:gd name="connsiteY0" fmla="*/ 0 h 3883108"/>
              <a:gd name="connsiteX1" fmla="*/ 1812145 w 5126897"/>
              <a:gd name="connsiteY1" fmla="*/ 23150 h 3883108"/>
              <a:gd name="connsiteX2" fmla="*/ 1803001 w 5126897"/>
              <a:gd name="connsiteY2" fmla="*/ 1687358 h 3883108"/>
              <a:gd name="connsiteX3" fmla="*/ 5126897 w 5126897"/>
              <a:gd name="connsiteY3" fmla="*/ 1691640 h 3883108"/>
              <a:gd name="connsiteX4" fmla="*/ 5126897 w 5126897"/>
              <a:gd name="connsiteY4" fmla="*/ 3883108 h 3883108"/>
              <a:gd name="connsiteX5" fmla="*/ 9144 w 5126897"/>
              <a:gd name="connsiteY5" fmla="*/ 3873964 h 3883108"/>
              <a:gd name="connsiteX6" fmla="*/ 0 w 5126897"/>
              <a:gd name="connsiteY6" fmla="*/ 0 h 3883108"/>
              <a:gd name="connsiteX0" fmla="*/ 0 w 5126897"/>
              <a:gd name="connsiteY0" fmla="*/ 0 h 3873964"/>
              <a:gd name="connsiteX1" fmla="*/ 1812145 w 5126897"/>
              <a:gd name="connsiteY1" fmla="*/ 23150 h 3873964"/>
              <a:gd name="connsiteX2" fmla="*/ 1803001 w 5126897"/>
              <a:gd name="connsiteY2" fmla="*/ 1687358 h 3873964"/>
              <a:gd name="connsiteX3" fmla="*/ 5126897 w 5126897"/>
              <a:gd name="connsiteY3" fmla="*/ 1691640 h 3873964"/>
              <a:gd name="connsiteX4" fmla="*/ 5026313 w 5126897"/>
              <a:gd name="connsiteY4" fmla="*/ 3873964 h 3873964"/>
              <a:gd name="connsiteX5" fmla="*/ 9144 w 5126897"/>
              <a:gd name="connsiteY5" fmla="*/ 3873964 h 3873964"/>
              <a:gd name="connsiteX6" fmla="*/ 0 w 5126897"/>
              <a:gd name="connsiteY6" fmla="*/ 0 h 3873964"/>
              <a:gd name="connsiteX0" fmla="*/ 0 w 5026313"/>
              <a:gd name="connsiteY0" fmla="*/ 0 h 3873964"/>
              <a:gd name="connsiteX1" fmla="*/ 1812145 w 5026313"/>
              <a:gd name="connsiteY1" fmla="*/ 23150 h 3873964"/>
              <a:gd name="connsiteX2" fmla="*/ 1803001 w 5026313"/>
              <a:gd name="connsiteY2" fmla="*/ 1687358 h 3873964"/>
              <a:gd name="connsiteX3" fmla="*/ 4989737 w 5026313"/>
              <a:gd name="connsiteY3" fmla="*/ 1682496 h 3873964"/>
              <a:gd name="connsiteX4" fmla="*/ 5026313 w 5026313"/>
              <a:gd name="connsiteY4" fmla="*/ 3873964 h 3873964"/>
              <a:gd name="connsiteX5" fmla="*/ 9144 w 5026313"/>
              <a:gd name="connsiteY5" fmla="*/ 3873964 h 3873964"/>
              <a:gd name="connsiteX6" fmla="*/ 0 w 5026313"/>
              <a:gd name="connsiteY6" fmla="*/ 0 h 3873964"/>
              <a:gd name="connsiteX0" fmla="*/ 0 w 4989737"/>
              <a:gd name="connsiteY0" fmla="*/ 0 h 3873964"/>
              <a:gd name="connsiteX1" fmla="*/ 1812145 w 4989737"/>
              <a:gd name="connsiteY1" fmla="*/ 23150 h 3873964"/>
              <a:gd name="connsiteX2" fmla="*/ 1803001 w 4989737"/>
              <a:gd name="connsiteY2" fmla="*/ 1687358 h 3873964"/>
              <a:gd name="connsiteX3" fmla="*/ 4989737 w 4989737"/>
              <a:gd name="connsiteY3" fmla="*/ 1682496 h 3873964"/>
              <a:gd name="connsiteX4" fmla="*/ 4880009 w 4989737"/>
              <a:gd name="connsiteY4" fmla="*/ 3864820 h 3873964"/>
              <a:gd name="connsiteX5" fmla="*/ 9144 w 4989737"/>
              <a:gd name="connsiteY5" fmla="*/ 3873964 h 3873964"/>
              <a:gd name="connsiteX6" fmla="*/ 0 w 4989737"/>
              <a:gd name="connsiteY6" fmla="*/ 0 h 3873964"/>
              <a:gd name="connsiteX0" fmla="*/ 0 w 4889153"/>
              <a:gd name="connsiteY0" fmla="*/ 0 h 3873964"/>
              <a:gd name="connsiteX1" fmla="*/ 1812145 w 4889153"/>
              <a:gd name="connsiteY1" fmla="*/ 23150 h 3873964"/>
              <a:gd name="connsiteX2" fmla="*/ 1803001 w 4889153"/>
              <a:gd name="connsiteY2" fmla="*/ 1687358 h 3873964"/>
              <a:gd name="connsiteX3" fmla="*/ 4889153 w 4889153"/>
              <a:gd name="connsiteY3" fmla="*/ 1700784 h 3873964"/>
              <a:gd name="connsiteX4" fmla="*/ 4880009 w 4889153"/>
              <a:gd name="connsiteY4" fmla="*/ 3864820 h 3873964"/>
              <a:gd name="connsiteX5" fmla="*/ 9144 w 4889153"/>
              <a:gd name="connsiteY5" fmla="*/ 3873964 h 3873964"/>
              <a:gd name="connsiteX6" fmla="*/ 0 w 4889153"/>
              <a:gd name="connsiteY6" fmla="*/ 0 h 3873964"/>
              <a:gd name="connsiteX0" fmla="*/ 0 w 8315641"/>
              <a:gd name="connsiteY0" fmla="*/ 0 h 3873964"/>
              <a:gd name="connsiteX1" fmla="*/ 1812145 w 8315641"/>
              <a:gd name="connsiteY1" fmla="*/ 23150 h 3873964"/>
              <a:gd name="connsiteX2" fmla="*/ 1803001 w 8315641"/>
              <a:gd name="connsiteY2" fmla="*/ 1687358 h 3873964"/>
              <a:gd name="connsiteX3" fmla="*/ 8315641 w 8315641"/>
              <a:gd name="connsiteY3" fmla="*/ 1690736 h 3873964"/>
              <a:gd name="connsiteX4" fmla="*/ 4880009 w 8315641"/>
              <a:gd name="connsiteY4" fmla="*/ 3864820 h 3873964"/>
              <a:gd name="connsiteX5" fmla="*/ 9144 w 8315641"/>
              <a:gd name="connsiteY5" fmla="*/ 3873964 h 3873964"/>
              <a:gd name="connsiteX6" fmla="*/ 0 w 8315641"/>
              <a:gd name="connsiteY6" fmla="*/ 0 h 3873964"/>
              <a:gd name="connsiteX0" fmla="*/ 0 w 8316545"/>
              <a:gd name="connsiteY0" fmla="*/ 0 h 3884916"/>
              <a:gd name="connsiteX1" fmla="*/ 1812145 w 8316545"/>
              <a:gd name="connsiteY1" fmla="*/ 23150 h 3884916"/>
              <a:gd name="connsiteX2" fmla="*/ 1803001 w 8316545"/>
              <a:gd name="connsiteY2" fmla="*/ 1687358 h 3884916"/>
              <a:gd name="connsiteX3" fmla="*/ 8315641 w 8316545"/>
              <a:gd name="connsiteY3" fmla="*/ 1690736 h 3884916"/>
              <a:gd name="connsiteX4" fmla="*/ 8316545 w 8316545"/>
              <a:gd name="connsiteY4" fmla="*/ 3884916 h 3884916"/>
              <a:gd name="connsiteX5" fmla="*/ 9144 w 8316545"/>
              <a:gd name="connsiteY5" fmla="*/ 3873964 h 3884916"/>
              <a:gd name="connsiteX6" fmla="*/ 0 w 8316545"/>
              <a:gd name="connsiteY6" fmla="*/ 0 h 38849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16545" h="3884916">
                <a:moveTo>
                  <a:pt x="0" y="0"/>
                </a:moveTo>
                <a:lnTo>
                  <a:pt x="1812145" y="23150"/>
                </a:lnTo>
                <a:lnTo>
                  <a:pt x="1803001" y="1687358"/>
                </a:lnTo>
                <a:lnTo>
                  <a:pt x="8315641" y="1690736"/>
                </a:lnTo>
                <a:cubicBezTo>
                  <a:pt x="8315942" y="2422129"/>
                  <a:pt x="8316244" y="3153523"/>
                  <a:pt x="8316545" y="3884916"/>
                </a:cubicBezTo>
                <a:lnTo>
                  <a:pt x="9144" y="3873964"/>
                </a:lnTo>
                <a:lnTo>
                  <a:pt x="0" y="0"/>
                </a:lnTo>
                <a:close/>
              </a:path>
            </a:pathLst>
          </a:custGeom>
          <a:noFill/>
          <a:ln w="3810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sellaDiTesto 3"/>
          <p:cNvSpPr txBox="1"/>
          <p:nvPr/>
        </p:nvSpPr>
        <p:spPr>
          <a:xfrm>
            <a:off x="4759444" y="4602558"/>
            <a:ext cx="2848600" cy="400110"/>
          </a:xfrm>
          <a:prstGeom prst="rect">
            <a:avLst/>
          </a:prstGeom>
          <a:noFill/>
        </p:spPr>
        <p:txBody>
          <a:bodyPr wrap="none" rtlCol="0">
            <a:spAutoFit/>
          </a:bodyPr>
          <a:lstStyle/>
          <a:p>
            <a:r>
              <a:rPr lang="it-IT" sz="2000" b="1" dirty="0">
                <a:solidFill>
                  <a:srgbClr val="FF0000"/>
                </a:solidFill>
              </a:rPr>
              <a:t>1</a:t>
            </a:r>
            <a:r>
              <a:rPr lang="it-IT" sz="2000" b="1" baseline="30000" dirty="0">
                <a:solidFill>
                  <a:srgbClr val="FF0000"/>
                </a:solidFill>
              </a:rPr>
              <a:t>st</a:t>
            </a:r>
            <a:r>
              <a:rPr lang="it-IT" sz="2000" b="1" dirty="0">
                <a:solidFill>
                  <a:srgbClr val="FF0000"/>
                </a:solidFill>
              </a:rPr>
              <a:t> PART OF THE LECTURE</a:t>
            </a:r>
          </a:p>
        </p:txBody>
      </p:sp>
      <p:sp>
        <p:nvSpPr>
          <p:cNvPr id="33" name="CasellaDiTesto 32"/>
          <p:cNvSpPr txBox="1"/>
          <p:nvPr/>
        </p:nvSpPr>
        <p:spPr>
          <a:xfrm>
            <a:off x="5030814" y="1049839"/>
            <a:ext cx="2905026" cy="400110"/>
          </a:xfrm>
          <a:prstGeom prst="rect">
            <a:avLst/>
          </a:prstGeom>
          <a:noFill/>
        </p:spPr>
        <p:txBody>
          <a:bodyPr wrap="none" rtlCol="0">
            <a:spAutoFit/>
          </a:bodyPr>
          <a:lstStyle/>
          <a:p>
            <a:r>
              <a:rPr lang="it-IT" sz="2000" b="1" dirty="0">
                <a:solidFill>
                  <a:srgbClr val="FF0000"/>
                </a:solidFill>
              </a:rPr>
              <a:t>2</a:t>
            </a:r>
            <a:r>
              <a:rPr lang="it-IT" sz="2000" b="1" baseline="30000" dirty="0">
                <a:solidFill>
                  <a:srgbClr val="FF0000"/>
                </a:solidFill>
              </a:rPr>
              <a:t>nd</a:t>
            </a:r>
            <a:r>
              <a:rPr lang="it-IT" sz="2000" b="1" dirty="0">
                <a:solidFill>
                  <a:srgbClr val="FF0000"/>
                </a:solidFill>
              </a:rPr>
              <a:t> PART OF THE LECTURE</a:t>
            </a:r>
          </a:p>
        </p:txBody>
      </p:sp>
    </p:spTree>
    <p:extLst>
      <p:ext uri="{BB962C8B-B14F-4D97-AF65-F5344CB8AC3E}">
        <p14:creationId xmlns:p14="http://schemas.microsoft.com/office/powerpoint/2010/main" val="3169484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500"/>
                                        <p:tgtEl>
                                          <p:spTgt spid="32"/>
                                        </p:tgtEl>
                                      </p:cBhvr>
                                    </p:animEffect>
                                  </p:childTnLst>
                                </p:cTn>
                              </p:par>
                              <p:par>
                                <p:cTn id="8" presetID="10" presetClass="entr" presetSubtype="0" fill="hold" nodeType="withEffect">
                                  <p:stCondLst>
                                    <p:cond delay="0"/>
                                  </p:stCondLst>
                                  <p:childTnLst>
                                    <p:set>
                                      <p:cBhvr>
                                        <p:cTn id="9" dur="1" fill="hold">
                                          <p:stCondLst>
                                            <p:cond delay="0"/>
                                          </p:stCondLst>
                                        </p:cTn>
                                        <p:tgtEl>
                                          <p:spTgt spid="21"/>
                                        </p:tgtEl>
                                        <p:attrNameLst>
                                          <p:attrName>style.visibility</p:attrName>
                                        </p:attrNameLst>
                                      </p:cBhvr>
                                      <p:to>
                                        <p:strVal val="visible"/>
                                      </p:to>
                                    </p:set>
                                    <p:animEffect transition="in" filter="fade">
                                      <p:cBhvr>
                                        <p:cTn id="10" dur="500"/>
                                        <p:tgtEl>
                                          <p:spTgt spid="2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par>
                                <p:cTn id="14" presetID="10" presetClass="entr" presetSubtype="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500"/>
                                        <p:tgtEl>
                                          <p:spTgt spid="31"/>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10" presetClass="entr" presetSubtype="0" fill="hold"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500"/>
                                        <p:tgtEl>
                                          <p:spTgt spid="26"/>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7"/>
                                        </p:tgtEl>
                                        <p:attrNameLst>
                                          <p:attrName>style.visibility</p:attrName>
                                        </p:attrNameLst>
                                      </p:cBhvr>
                                      <p:to>
                                        <p:strVal val="visible"/>
                                      </p:to>
                                    </p:set>
                                    <p:animEffect transition="in" filter="fade">
                                      <p:cBhvr>
                                        <p:cTn id="40" dur="500"/>
                                        <p:tgtEl>
                                          <p:spTgt spid="57"/>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9"/>
                                        </p:tgtEl>
                                        <p:attrNameLst>
                                          <p:attrName>style.visibility</p:attrName>
                                        </p:attrNameLst>
                                      </p:cBhvr>
                                      <p:to>
                                        <p:strVal val="visible"/>
                                      </p:to>
                                    </p:set>
                                    <p:animEffect transition="in" filter="fade">
                                      <p:cBhvr>
                                        <p:cTn id="43" dur="500"/>
                                        <p:tgtEl>
                                          <p:spTgt spid="59"/>
                                        </p:tgtEl>
                                      </p:cBhvr>
                                    </p:animEffect>
                                  </p:childTnLst>
                                </p:cTn>
                              </p:par>
                              <p:par>
                                <p:cTn id="44" presetID="10" presetClass="entr" presetSubtype="0" fill="hold"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500"/>
                                        <p:tgtEl>
                                          <p:spTgt spid="7"/>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fade">
                                      <p:cBhvr>
                                        <p:cTn id="51" dur="500"/>
                                        <p:tgtEl>
                                          <p:spTgt spid="50"/>
                                        </p:tgtEl>
                                      </p:cBhvr>
                                    </p:animEffect>
                                  </p:childTnLst>
                                </p:cTn>
                              </p:par>
                              <p:par>
                                <p:cTn id="52" presetID="10" presetClass="entr" presetSubtype="0" fill="hold"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45"/>
                                        </p:tgtEl>
                                        <p:attrNameLst>
                                          <p:attrName>style.visibility</p:attrName>
                                        </p:attrNameLst>
                                      </p:cBhvr>
                                      <p:to>
                                        <p:strVal val="visible"/>
                                      </p:to>
                                    </p:set>
                                    <p:animEffect transition="in" filter="fade">
                                      <p:cBhvr>
                                        <p:cTn id="57" dur="500"/>
                                        <p:tgtEl>
                                          <p:spTgt spid="45"/>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3"/>
                                        </p:tgtEl>
                                        <p:attrNameLst>
                                          <p:attrName>style.visibility</p:attrName>
                                        </p:attrNameLst>
                                      </p:cBhvr>
                                      <p:to>
                                        <p:strVal val="visible"/>
                                      </p:to>
                                    </p:set>
                                    <p:animEffect transition="in" filter="fade">
                                      <p:cBhvr>
                                        <p:cTn id="60" dur="500"/>
                                        <p:tgtEl>
                                          <p:spTgt spid="3"/>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500"/>
                                        <p:tgtEl>
                                          <p:spTgt spid="11"/>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33"/>
                                        </p:tgtEl>
                                        <p:attrNameLst>
                                          <p:attrName>style.visibility</p:attrName>
                                        </p:attrNameLst>
                                      </p:cBhvr>
                                      <p:to>
                                        <p:strVal val="visible"/>
                                      </p:to>
                                    </p:set>
                                    <p:animEffect transition="in" filter="fade">
                                      <p:cBhvr>
                                        <p:cTn id="66" dur="500"/>
                                        <p:tgtEl>
                                          <p:spTgt spid="33"/>
                                        </p:tgtEl>
                                      </p:cBhvr>
                                    </p:animEffect>
                                  </p:childTnLst>
                                </p:cTn>
                              </p:par>
                              <p:par>
                                <p:cTn id="67" presetID="10" presetClass="entr" presetSubtype="0" fill="hold"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fade">
                                      <p:cBhvr>
                                        <p:cTn id="69" dur="500"/>
                                        <p:tgtEl>
                                          <p:spTgt spid="35"/>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60"/>
                                        </p:tgtEl>
                                        <p:attrNameLst>
                                          <p:attrName>style.visibility</p:attrName>
                                        </p:attrNameLst>
                                      </p:cBhvr>
                                      <p:to>
                                        <p:strVal val="visible"/>
                                      </p:to>
                                    </p:set>
                                    <p:animEffect transition="in" filter="fade">
                                      <p:cBhvr>
                                        <p:cTn id="72" dur="500"/>
                                        <p:tgtEl>
                                          <p:spTgt spid="60"/>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58"/>
                                        </p:tgtEl>
                                        <p:attrNameLst>
                                          <p:attrName>style.visibility</p:attrName>
                                        </p:attrNameLst>
                                      </p:cBhvr>
                                      <p:to>
                                        <p:strVal val="visible"/>
                                      </p:to>
                                    </p:set>
                                    <p:animEffect transition="in" filter="fade">
                                      <p:cBhvr>
                                        <p:cTn id="75" dur="500"/>
                                        <p:tgtEl>
                                          <p:spTgt spid="58"/>
                                        </p:tgtEl>
                                      </p:cBhvr>
                                    </p:animEffect>
                                  </p:childTnLst>
                                </p:cTn>
                              </p:par>
                              <p:par>
                                <p:cTn id="76" presetID="10" presetClass="entr" presetSubtype="0" fill="hold" nodeType="withEffect">
                                  <p:stCondLst>
                                    <p:cond delay="0"/>
                                  </p:stCondLst>
                                  <p:childTnLst>
                                    <p:set>
                                      <p:cBhvr>
                                        <p:cTn id="77" dur="1" fill="hold">
                                          <p:stCondLst>
                                            <p:cond delay="0"/>
                                          </p:stCondLst>
                                        </p:cTn>
                                        <p:tgtEl>
                                          <p:spTgt spid="39"/>
                                        </p:tgtEl>
                                        <p:attrNameLst>
                                          <p:attrName>style.visibility</p:attrName>
                                        </p:attrNameLst>
                                      </p:cBhvr>
                                      <p:to>
                                        <p:strVal val="visible"/>
                                      </p:to>
                                    </p:set>
                                    <p:animEffect transition="in" filter="fade">
                                      <p:cBhvr>
                                        <p:cTn id="78"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6" grpId="0"/>
      <p:bldP spid="11" grpId="0"/>
      <p:bldP spid="45" grpId="0"/>
      <p:bldP spid="57" grpId="0" animBg="1"/>
      <p:bldP spid="58" grpId="0"/>
      <p:bldP spid="59" grpId="0"/>
      <p:bldP spid="60" grpId="0" animBg="1"/>
      <p:bldP spid="3" grpId="0" animBg="1"/>
      <p:bldP spid="31" grpId="0" animBg="1"/>
      <p:bldP spid="4" grpId="0"/>
      <p:bldP spid="3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732398" y="0"/>
            <a:ext cx="4933145" cy="646331"/>
          </a:xfrm>
          <a:prstGeom prst="rect">
            <a:avLst/>
          </a:prstGeom>
          <a:noFill/>
        </p:spPr>
        <p:txBody>
          <a:bodyPr wrap="none" rtlCol="0">
            <a:spAutoFit/>
          </a:bodyPr>
          <a:lstStyle/>
          <a:p>
            <a:r>
              <a:rPr lang="en-US" sz="3600" b="1" dirty="0"/>
              <a:t>MULTI-CELL SW CAVITIES</a:t>
            </a:r>
          </a:p>
        </p:txBody>
      </p:sp>
      <p:pic>
        <p:nvPicPr>
          <p:cNvPr id="17413"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141" y="935348"/>
            <a:ext cx="1507987" cy="1170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1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392000" y="1010264"/>
            <a:ext cx="4600575"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Freccia a destra 2"/>
          <p:cNvSpPr/>
          <p:nvPr/>
        </p:nvSpPr>
        <p:spPr>
          <a:xfrm>
            <a:off x="2428498" y="1334824"/>
            <a:ext cx="4643871" cy="3345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p:cNvSpPr txBox="1"/>
          <p:nvPr/>
        </p:nvSpPr>
        <p:spPr>
          <a:xfrm>
            <a:off x="933711" y="1362223"/>
            <a:ext cx="309700" cy="369332"/>
          </a:xfrm>
          <a:prstGeom prst="rect">
            <a:avLst/>
          </a:prstGeom>
          <a:noFill/>
        </p:spPr>
        <p:txBody>
          <a:bodyPr wrap="none" rtlCol="0">
            <a:spAutoFit/>
          </a:bodyPr>
          <a:lstStyle/>
          <a:p>
            <a:r>
              <a:rPr lang="en-US" dirty="0"/>
              <a:t>R</a:t>
            </a:r>
          </a:p>
        </p:txBody>
      </p:sp>
      <p:sp>
        <p:nvSpPr>
          <p:cNvPr id="14" name="CasellaDiTesto 13"/>
          <p:cNvSpPr txBox="1"/>
          <p:nvPr/>
        </p:nvSpPr>
        <p:spPr>
          <a:xfrm>
            <a:off x="9329278" y="2168888"/>
            <a:ext cx="431528" cy="369332"/>
          </a:xfrm>
          <a:prstGeom prst="rect">
            <a:avLst/>
          </a:prstGeom>
          <a:noFill/>
        </p:spPr>
        <p:txBody>
          <a:bodyPr wrap="none" rtlCol="0">
            <a:spAutoFit/>
          </a:bodyPr>
          <a:lstStyle/>
          <a:p>
            <a:r>
              <a:rPr lang="en-US" dirty="0" err="1"/>
              <a:t>nR</a:t>
            </a:r>
            <a:endParaRPr lang="en-US" dirty="0"/>
          </a:p>
        </p:txBody>
      </p:sp>
      <p:sp>
        <p:nvSpPr>
          <p:cNvPr id="11" name="Rettangolo 10"/>
          <p:cNvSpPr/>
          <p:nvPr/>
        </p:nvSpPr>
        <p:spPr>
          <a:xfrm>
            <a:off x="192000" y="2631117"/>
            <a:ext cx="7560000" cy="3970318"/>
          </a:xfrm>
          <a:prstGeom prst="rect">
            <a:avLst/>
          </a:prstGeom>
        </p:spPr>
        <p:txBody>
          <a:bodyPr wrap="square">
            <a:spAutoFit/>
          </a:bodyPr>
          <a:lstStyle/>
          <a:p>
            <a:pPr marL="285750" indent="-285750" algn="just">
              <a:buFont typeface="Arial" pitchFamily="34" charset="0"/>
              <a:buChar char="•"/>
            </a:pPr>
            <a:r>
              <a:rPr lang="en-US" dirty="0"/>
              <a:t>In a multi-cell structure there is </a:t>
            </a:r>
            <a:r>
              <a:rPr lang="en-US" b="1" dirty="0"/>
              <a:t>one RF input coupler</a:t>
            </a:r>
            <a:r>
              <a:rPr lang="en-US" dirty="0"/>
              <a:t>. As a consequence the </a:t>
            </a:r>
            <a:r>
              <a:rPr lang="en-US" b="1" dirty="0"/>
              <a:t>total number of RF sources is reduced</a:t>
            </a:r>
            <a:r>
              <a:rPr lang="en-US" dirty="0"/>
              <a:t>, with a </a:t>
            </a:r>
            <a:r>
              <a:rPr lang="en-US" b="1" dirty="0"/>
              <a:t>simplification of the layout and reduction of the costs;</a:t>
            </a:r>
          </a:p>
          <a:p>
            <a:pPr marL="285750" indent="-285750" algn="just">
              <a:buFont typeface="Arial" pitchFamily="34" charset="0"/>
              <a:buChar char="•"/>
            </a:pPr>
            <a:endParaRPr lang="en-US" b="1" dirty="0"/>
          </a:p>
          <a:p>
            <a:pPr algn="just"/>
            <a:endParaRPr lang="en-US" b="1" dirty="0"/>
          </a:p>
          <a:p>
            <a:pPr marL="285750" indent="-285750" algn="just">
              <a:buFont typeface="Arial" pitchFamily="34" charset="0"/>
              <a:buChar char="•"/>
            </a:pPr>
            <a:r>
              <a:rPr lang="en-US" dirty="0"/>
              <a:t>The </a:t>
            </a:r>
            <a:r>
              <a:rPr lang="en-US" b="1" dirty="0"/>
              <a:t>shunt impedance is n time </a:t>
            </a:r>
            <a:r>
              <a:rPr lang="en-US" dirty="0"/>
              <a:t>the impedance of a single cavity</a:t>
            </a:r>
          </a:p>
          <a:p>
            <a:pPr marL="285750" indent="-285750" algn="just">
              <a:buFont typeface="Arial" pitchFamily="34" charset="0"/>
              <a:buChar char="•"/>
            </a:pPr>
            <a:endParaRPr lang="en-US" b="1" dirty="0"/>
          </a:p>
          <a:p>
            <a:pPr algn="just"/>
            <a:endParaRPr lang="en-US" b="1" dirty="0"/>
          </a:p>
          <a:p>
            <a:pPr marL="285750" indent="-285750" algn="just">
              <a:buFont typeface="Arial" pitchFamily="34" charset="0"/>
              <a:buChar char="•"/>
            </a:pPr>
            <a:r>
              <a:rPr lang="en-US" dirty="0"/>
              <a:t>They are </a:t>
            </a:r>
            <a:r>
              <a:rPr lang="en-US" b="1" dirty="0"/>
              <a:t>more complicated </a:t>
            </a:r>
            <a:r>
              <a:rPr lang="en-US" dirty="0"/>
              <a:t>to fabricate than single cell cavities; </a:t>
            </a:r>
          </a:p>
          <a:p>
            <a:pPr marL="285750" indent="-285750" algn="just">
              <a:buFont typeface="Arial" pitchFamily="34" charset="0"/>
              <a:buChar char="•"/>
            </a:pPr>
            <a:endParaRPr lang="en-US" dirty="0"/>
          </a:p>
          <a:p>
            <a:pPr algn="just"/>
            <a:endParaRPr lang="en-US" dirty="0"/>
          </a:p>
          <a:p>
            <a:pPr marL="285750" indent="-285750" algn="just">
              <a:buFont typeface="Arial" pitchFamily="34" charset="0"/>
              <a:buChar char="•"/>
            </a:pPr>
            <a:r>
              <a:rPr lang="en-US" dirty="0"/>
              <a:t>The fields of adjacent cells couple through the cell </a:t>
            </a:r>
            <a:r>
              <a:rPr lang="en-US" b="1" dirty="0"/>
              <a:t>irises</a:t>
            </a:r>
            <a:r>
              <a:rPr lang="en-US" dirty="0"/>
              <a:t> and/or through properly designed coupling </a:t>
            </a:r>
            <a:r>
              <a:rPr lang="en-US" b="1" dirty="0"/>
              <a:t>slots</a:t>
            </a:r>
            <a:r>
              <a:rPr lang="en-US" dirty="0"/>
              <a:t>.</a:t>
            </a:r>
          </a:p>
          <a:p>
            <a:pPr marL="285750" indent="-285750" algn="just">
              <a:buFont typeface="Arial" pitchFamily="34" charset="0"/>
              <a:buChar char="•"/>
            </a:pPr>
            <a:endParaRPr lang="en-US" dirty="0"/>
          </a:p>
        </p:txBody>
      </p:sp>
      <p:sp>
        <p:nvSpPr>
          <p:cNvPr id="12" name="Rettangolo 11"/>
          <p:cNvSpPr/>
          <p:nvPr/>
        </p:nvSpPr>
        <p:spPr>
          <a:xfrm>
            <a:off x="11295803" y="944752"/>
            <a:ext cx="288032" cy="4202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Connettore 1 17"/>
          <p:cNvCxnSpPr>
            <a:stCxn id="12" idx="0"/>
          </p:cNvCxnSpPr>
          <p:nvPr/>
        </p:nvCxnSpPr>
        <p:spPr>
          <a:xfrm>
            <a:off x="11439819" y="944753"/>
            <a:ext cx="0" cy="4857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Freccia in giù 21"/>
          <p:cNvSpPr/>
          <p:nvPr/>
        </p:nvSpPr>
        <p:spPr>
          <a:xfrm>
            <a:off x="11295803" y="654816"/>
            <a:ext cx="288032"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asellaDiTesto 27"/>
          <p:cNvSpPr txBox="1"/>
          <p:nvPr/>
        </p:nvSpPr>
        <p:spPr>
          <a:xfrm>
            <a:off x="11583835" y="575420"/>
            <a:ext cx="418704" cy="369332"/>
          </a:xfrm>
          <a:prstGeom prst="rect">
            <a:avLst/>
          </a:prstGeom>
          <a:noFill/>
        </p:spPr>
        <p:txBody>
          <a:bodyPr wrap="none" rtlCol="0">
            <a:spAutoFit/>
          </a:bodyPr>
          <a:lstStyle/>
          <a:p>
            <a:r>
              <a:rPr lang="en-US" dirty="0"/>
              <a:t>P</a:t>
            </a:r>
            <a:r>
              <a:rPr lang="en-US" baseline="-25000" dirty="0"/>
              <a:t>in</a:t>
            </a:r>
          </a:p>
        </p:txBody>
      </p:sp>
      <p:sp>
        <p:nvSpPr>
          <p:cNvPr id="25" name="Rectangle 13"/>
          <p:cNvSpPr>
            <a:spLocks noChangeArrowheads="1"/>
          </p:cNvSpPr>
          <p:nvPr/>
        </p:nvSpPr>
        <p:spPr bwMode="auto">
          <a:xfrm>
            <a:off x="7905010" y="129591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fontAlgn="base">
              <a:spcBef>
                <a:spcPct val="0"/>
              </a:spcBef>
              <a:spcAft>
                <a:spcPct val="0"/>
              </a:spcAft>
              <a:tabLst>
                <a:tab pos="900113" algn="l"/>
                <a:tab pos="8101013" algn="l"/>
                <a:tab pos="8191500" algn="l"/>
              </a:tabLst>
            </a:pPr>
            <a:r>
              <a:rPr lang="en-GB">
                <a:latin typeface="Arial" pitchFamily="34" charset="0"/>
                <a:ea typeface="Times New Roman" pitchFamily="18" charset="0"/>
                <a:cs typeface="Times New Roman" pitchFamily="18" charset="0"/>
              </a:rPr>
              <a:t>.</a:t>
            </a:r>
            <a:endParaRPr lang="en-GB">
              <a:latin typeface="Arial" pitchFamily="34" charset="0"/>
              <a:cs typeface="Arial" pitchFamily="34" charset="0"/>
            </a:endParaRPr>
          </a:p>
        </p:txBody>
      </p:sp>
      <p:sp>
        <p:nvSpPr>
          <p:cNvPr id="8" name="Parentesi graffa aperta 7"/>
          <p:cNvSpPr/>
          <p:nvPr/>
        </p:nvSpPr>
        <p:spPr>
          <a:xfrm rot="16200000">
            <a:off x="9294812" y="447398"/>
            <a:ext cx="427936" cy="324036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Rettangolo 22"/>
          <p:cNvSpPr/>
          <p:nvPr/>
        </p:nvSpPr>
        <p:spPr>
          <a:xfrm>
            <a:off x="1381214" y="914588"/>
            <a:ext cx="288032" cy="42023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Connettore 1 26"/>
          <p:cNvCxnSpPr>
            <a:stCxn id="23" idx="0"/>
          </p:cNvCxnSpPr>
          <p:nvPr/>
        </p:nvCxnSpPr>
        <p:spPr>
          <a:xfrm>
            <a:off x="1525230" y="914589"/>
            <a:ext cx="0" cy="485747"/>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
        <p:nvSpPr>
          <p:cNvPr id="30" name="Freccia in giù 29"/>
          <p:cNvSpPr/>
          <p:nvPr/>
        </p:nvSpPr>
        <p:spPr>
          <a:xfrm>
            <a:off x="1381214" y="624652"/>
            <a:ext cx="288032"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1669246" y="545256"/>
            <a:ext cx="418704" cy="369332"/>
          </a:xfrm>
          <a:prstGeom prst="rect">
            <a:avLst/>
          </a:prstGeom>
          <a:noFill/>
        </p:spPr>
        <p:txBody>
          <a:bodyPr wrap="none" rtlCol="0">
            <a:spAutoFit/>
          </a:bodyPr>
          <a:lstStyle/>
          <a:p>
            <a:r>
              <a:rPr lang="en-US" dirty="0"/>
              <a:t>P</a:t>
            </a:r>
            <a:r>
              <a:rPr lang="en-US" baseline="-25000" dirty="0"/>
              <a:t>in</a:t>
            </a:r>
          </a:p>
        </p:txBody>
      </p:sp>
      <p:pic>
        <p:nvPicPr>
          <p:cNvPr id="34" name="Immagine 3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45605" y="2541952"/>
            <a:ext cx="2636741" cy="1759201"/>
          </a:xfrm>
          <a:prstGeom prst="rect">
            <a:avLst/>
          </a:prstGeom>
        </p:spPr>
      </p:pic>
      <p:pic>
        <p:nvPicPr>
          <p:cNvPr id="4" name="Immagin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585499" y="4477060"/>
            <a:ext cx="2567720" cy="2137234"/>
          </a:xfrm>
          <a:prstGeom prst="rect">
            <a:avLst/>
          </a:prstGeom>
        </p:spPr>
      </p:pic>
      <p:sp>
        <p:nvSpPr>
          <p:cNvPr id="21" name="CasellaDiTesto 20"/>
          <p:cNvSpPr txBox="1"/>
          <p:nvPr/>
        </p:nvSpPr>
        <p:spPr>
          <a:xfrm>
            <a:off x="3930498" y="599091"/>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spTree>
    <p:extLst>
      <p:ext uri="{BB962C8B-B14F-4D97-AF65-F5344CB8AC3E}">
        <p14:creationId xmlns:p14="http://schemas.microsoft.com/office/powerpoint/2010/main" val="2124467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4"/>
                                        </p:tgtEl>
                                        <p:attrNameLst>
                                          <p:attrName>style.visibility</p:attrName>
                                        </p:attrNameLst>
                                      </p:cBhvr>
                                      <p:to>
                                        <p:strVal val="visible"/>
                                      </p:to>
                                    </p:set>
                                    <p:animEffect transition="in" filter="fade">
                                      <p:cBhvr>
                                        <p:cTn id="7" dur="500"/>
                                        <p:tgtEl>
                                          <p:spTgt spid="1741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500"/>
                                        <p:tgtEl>
                                          <p:spTgt spid="12"/>
                                        </p:tgtEl>
                                      </p:cBhvr>
                                    </p:animEffect>
                                  </p:childTnLst>
                                </p:cTn>
                              </p:par>
                              <p:par>
                                <p:cTn id="17" presetID="10"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fade">
                                      <p:cBhvr>
                                        <p:cTn id="25" dur="500"/>
                                        <p:tgtEl>
                                          <p:spTgt spid="28"/>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par>
                                <p:cTn id="34" presetID="10" presetClass="entr" presetSubtype="0" fill="hold" nodeType="withEffect">
                                  <p:stCondLst>
                                    <p:cond delay="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childTnLst>
                                </p:cTn>
                              </p:par>
                              <p:par>
                                <p:cTn id="37" presetID="10" presetClass="entr" presetSubtype="0" fill="hold"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4" grpId="0"/>
      <p:bldP spid="11" grpId="0"/>
      <p:bldP spid="12" grpId="0" animBg="1"/>
      <p:bldP spid="22" grpId="0" animBg="1"/>
      <p:bldP spid="28" grpId="0"/>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77947" y="-55857"/>
            <a:ext cx="9336274" cy="646331"/>
          </a:xfrm>
          <a:prstGeom prst="rect">
            <a:avLst/>
          </a:prstGeom>
          <a:noFill/>
        </p:spPr>
        <p:txBody>
          <a:bodyPr wrap="none" rtlCol="0">
            <a:spAutoFit/>
          </a:bodyPr>
          <a:lstStyle/>
          <a:p>
            <a:r>
              <a:rPr lang="en-US" sz="3600" b="1" dirty="0"/>
              <a:t>MULTI-CELL SW CAVITIES: </a:t>
            </a:r>
            <a:r>
              <a:rPr lang="en-US" sz="3600" b="1" dirty="0">
                <a:sym typeface="Symbol"/>
              </a:rPr>
              <a:t> MODE STRUCTURES</a:t>
            </a:r>
            <a:endParaRPr lang="en-US" sz="3600" b="1" dirty="0"/>
          </a:p>
        </p:txBody>
      </p:sp>
      <p:sp>
        <p:nvSpPr>
          <p:cNvPr id="11" name="Rettangolo 10"/>
          <p:cNvSpPr/>
          <p:nvPr/>
        </p:nvSpPr>
        <p:spPr>
          <a:xfrm>
            <a:off x="42567" y="857470"/>
            <a:ext cx="8338160" cy="1169551"/>
          </a:xfrm>
          <a:prstGeom prst="rect">
            <a:avLst/>
          </a:prstGeom>
        </p:spPr>
        <p:txBody>
          <a:bodyPr wrap="square">
            <a:spAutoFit/>
          </a:bodyPr>
          <a:lstStyle/>
          <a:p>
            <a:pPr marL="285750" indent="-285750" algn="just">
              <a:buFont typeface="Arial" pitchFamily="34" charset="0"/>
              <a:buChar char="•"/>
            </a:pPr>
            <a:r>
              <a:rPr lang="en-US" sz="1400" dirty="0"/>
              <a:t>The N-cell structure behaves like a system composed by </a:t>
            </a:r>
            <a:r>
              <a:rPr lang="en-US" sz="1400" b="1" dirty="0"/>
              <a:t>N coupled oscillators </a:t>
            </a:r>
            <a:r>
              <a:rPr lang="en-US" sz="1400" dirty="0"/>
              <a:t>with</a:t>
            </a:r>
            <a:r>
              <a:rPr lang="en-US" sz="1400" b="1" dirty="0"/>
              <a:t> </a:t>
            </a:r>
            <a:r>
              <a:rPr lang="en-US" sz="1400" b="1" dirty="0">
                <a:ea typeface="Times New Roman" pitchFamily="18" charset="0"/>
                <a:cs typeface="Times New Roman" pitchFamily="18" charset="0"/>
              </a:rPr>
              <a:t>N coupled multi-cell resonant modes</a:t>
            </a:r>
            <a:r>
              <a:rPr lang="en-US" sz="1400" dirty="0">
                <a:ea typeface="Times New Roman" pitchFamily="18" charset="0"/>
                <a:cs typeface="Times New Roman" pitchFamily="18" charset="0"/>
              </a:rPr>
              <a:t>. </a:t>
            </a:r>
          </a:p>
          <a:p>
            <a:pPr marL="285750" indent="-285750" algn="just">
              <a:buFont typeface="Arial" pitchFamily="34" charset="0"/>
              <a:buChar char="•"/>
            </a:pPr>
            <a:endParaRPr lang="en-US" sz="1400" dirty="0">
              <a:ea typeface="Times New Roman" pitchFamily="18" charset="0"/>
              <a:cs typeface="Times New Roman" pitchFamily="18" charset="0"/>
            </a:endParaRPr>
          </a:p>
          <a:p>
            <a:pPr marL="285750" indent="-285750" algn="just">
              <a:buFont typeface="Arial" pitchFamily="34" charset="0"/>
              <a:buChar char="•"/>
            </a:pPr>
            <a:r>
              <a:rPr lang="en-US" sz="1400" dirty="0">
                <a:ea typeface="Times New Roman" pitchFamily="18" charset="0"/>
                <a:cs typeface="Times New Roman" pitchFamily="18" charset="0"/>
              </a:rPr>
              <a:t>The modes are characterized by a cell-to-cell phase advance given by:</a:t>
            </a:r>
            <a:endParaRPr lang="en-US" sz="1400" dirty="0">
              <a:cs typeface="Arial" pitchFamily="34" charset="0"/>
            </a:endParaRPr>
          </a:p>
          <a:p>
            <a:pPr algn="just"/>
            <a:endParaRPr lang="en-US" sz="1400" dirty="0"/>
          </a:p>
        </p:txBody>
      </p:sp>
      <p:graphicFrame>
        <p:nvGraphicFramePr>
          <p:cNvPr id="24" name="Oggetto 23"/>
          <p:cNvGraphicFramePr>
            <a:graphicFrameLocks noChangeAspect="1"/>
          </p:cNvGraphicFramePr>
          <p:nvPr>
            <p:extLst>
              <p:ext uri="{D42A27DB-BD31-4B8C-83A1-F6EECF244321}">
                <p14:modId xmlns:p14="http://schemas.microsoft.com/office/powerpoint/2010/main" val="731350734"/>
              </p:ext>
            </p:extLst>
          </p:nvPr>
        </p:nvGraphicFramePr>
        <p:xfrm>
          <a:off x="3307557" y="1810130"/>
          <a:ext cx="2366510" cy="404604"/>
        </p:xfrm>
        <a:graphic>
          <a:graphicData uri="http://schemas.openxmlformats.org/presentationml/2006/ole">
            <mc:AlternateContent xmlns:mc="http://schemas.openxmlformats.org/markup-compatibility/2006">
              <mc:Choice xmlns:v="urn:schemas-microsoft-com:vml" Requires="v">
                <p:oleObj name="Equazione" r:id="rId2" imgW="3568700" imgH="609600" progId="Equation.3">
                  <p:embed/>
                </p:oleObj>
              </mc:Choice>
              <mc:Fallback>
                <p:oleObj name="Equazione" r:id="rId2" imgW="3568700" imgH="609600" progId="Equation.3">
                  <p:embed/>
                  <p:pic>
                    <p:nvPicPr>
                      <p:cNvPr id="0" nam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07557" y="1810130"/>
                        <a:ext cx="2366510" cy="404604"/>
                      </a:xfrm>
                      <a:prstGeom prst="rect">
                        <a:avLst/>
                      </a:prstGeom>
                      <a:noFill/>
                    </p:spPr>
                  </p:pic>
                </p:oleObj>
              </mc:Fallback>
            </mc:AlternateContent>
          </a:graphicData>
        </a:graphic>
      </p:graphicFrame>
      <p:sp>
        <p:nvSpPr>
          <p:cNvPr id="25" name="Rectangle 13"/>
          <p:cNvSpPr>
            <a:spLocks noChangeArrowheads="1"/>
          </p:cNvSpPr>
          <p:nvPr/>
        </p:nvSpPr>
        <p:spPr bwMode="auto">
          <a:xfrm>
            <a:off x="4575777" y="1034534"/>
            <a:ext cx="248786"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lgn="ctr" fontAlgn="base">
              <a:spcBef>
                <a:spcPct val="0"/>
              </a:spcBef>
              <a:spcAft>
                <a:spcPct val="0"/>
              </a:spcAft>
              <a:tabLst>
                <a:tab pos="900113" algn="l"/>
                <a:tab pos="8101013" algn="l"/>
                <a:tab pos="8191500" algn="l"/>
              </a:tabLst>
            </a:pPr>
            <a:r>
              <a:rPr lang="en-GB">
                <a:latin typeface="Arial" pitchFamily="34" charset="0"/>
                <a:ea typeface="Times New Roman" pitchFamily="18" charset="0"/>
                <a:cs typeface="Times New Roman" pitchFamily="18" charset="0"/>
              </a:rPr>
              <a:t>.</a:t>
            </a:r>
            <a:endParaRPr lang="en-GB">
              <a:latin typeface="Arial" pitchFamily="34" charset="0"/>
              <a:cs typeface="Arial" pitchFamily="34" charset="0"/>
            </a:endParaRPr>
          </a:p>
        </p:txBody>
      </p:sp>
      <p:sp>
        <p:nvSpPr>
          <p:cNvPr id="26" name="CasellaDiTesto 25"/>
          <p:cNvSpPr txBox="1"/>
          <p:nvPr/>
        </p:nvSpPr>
        <p:spPr>
          <a:xfrm>
            <a:off x="8469" y="2283432"/>
            <a:ext cx="8481614" cy="1169551"/>
          </a:xfrm>
          <a:prstGeom prst="rect">
            <a:avLst/>
          </a:prstGeom>
          <a:noFill/>
        </p:spPr>
        <p:txBody>
          <a:bodyPr wrap="square" rtlCol="0">
            <a:spAutoFit/>
          </a:bodyPr>
          <a:lstStyle/>
          <a:p>
            <a:pPr marL="285750" indent="-285750" algn="just">
              <a:buFont typeface="Arial" pitchFamily="34" charset="0"/>
              <a:buChar char="•"/>
            </a:pPr>
            <a:r>
              <a:rPr lang="en-US" sz="1400" dirty="0"/>
              <a:t>The multi cell mode generally used for acceleration is the </a:t>
            </a:r>
            <a:r>
              <a:rPr lang="en-US" sz="1400" b="1" dirty="0">
                <a:sym typeface="Symbol"/>
              </a:rPr>
              <a:t>,</a:t>
            </a:r>
            <a:r>
              <a:rPr lang="en-US" sz="1400" b="1" dirty="0"/>
              <a:t> </a:t>
            </a:r>
            <a:r>
              <a:rPr lang="en-US" sz="1400" b="1" dirty="0">
                <a:sym typeface="Symbol"/>
              </a:rPr>
              <a:t>/2 and 0 </a:t>
            </a:r>
            <a:r>
              <a:rPr lang="en-US" sz="1400" b="1" dirty="0"/>
              <a:t>mode </a:t>
            </a:r>
            <a:r>
              <a:rPr lang="en-US" sz="1400" dirty="0"/>
              <a:t>(DTL as example operate in the 0 mode).</a:t>
            </a:r>
          </a:p>
          <a:p>
            <a:pPr marL="285750" indent="-285750" algn="just">
              <a:buFont typeface="Arial" pitchFamily="34" charset="0"/>
              <a:buChar char="•"/>
            </a:pPr>
            <a:endParaRPr lang="en-US" sz="1400" dirty="0"/>
          </a:p>
          <a:p>
            <a:pPr marL="285750" indent="-285750" algn="just">
              <a:buFont typeface="Arial" pitchFamily="34" charset="0"/>
              <a:buChar char="•"/>
            </a:pPr>
            <a:r>
              <a:rPr lang="en-US" sz="1400" dirty="0"/>
              <a:t>The cell lengths have to be chosen in order to synchronize the accelerating field with the particle traveling into the structure at a certain velocity </a:t>
            </a:r>
          </a:p>
        </p:txBody>
      </p:sp>
      <p:cxnSp>
        <p:nvCxnSpPr>
          <p:cNvPr id="34" name="Connettore 2 33"/>
          <p:cNvCxnSpPr/>
          <p:nvPr/>
        </p:nvCxnSpPr>
        <p:spPr>
          <a:xfrm>
            <a:off x="9192012" y="2343742"/>
            <a:ext cx="2310167"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flipV="1">
            <a:off x="9192011" y="1722349"/>
            <a:ext cx="0" cy="621394"/>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38" name="CasellaDiTesto 37"/>
          <p:cNvSpPr txBox="1"/>
          <p:nvPr/>
        </p:nvSpPr>
        <p:spPr>
          <a:xfrm>
            <a:off x="8871145" y="1617402"/>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40" name="CasellaDiTesto 39"/>
          <p:cNvSpPr txBox="1"/>
          <p:nvPr/>
        </p:nvSpPr>
        <p:spPr>
          <a:xfrm>
            <a:off x="11449538" y="2200956"/>
            <a:ext cx="276038" cy="369332"/>
          </a:xfrm>
          <a:prstGeom prst="rect">
            <a:avLst/>
          </a:prstGeom>
          <a:noFill/>
        </p:spPr>
        <p:txBody>
          <a:bodyPr wrap="none" rtlCol="0">
            <a:spAutoFit/>
          </a:bodyPr>
          <a:lstStyle/>
          <a:p>
            <a:r>
              <a:rPr lang="en-US" dirty="0"/>
              <a:t>z</a:t>
            </a:r>
          </a:p>
        </p:txBody>
      </p:sp>
      <p:sp>
        <p:nvSpPr>
          <p:cNvPr id="4" name="Figura a mano libera 3"/>
          <p:cNvSpPr/>
          <p:nvPr/>
        </p:nvSpPr>
        <p:spPr>
          <a:xfrm>
            <a:off x="9773690" y="1802069"/>
            <a:ext cx="1258340" cy="544027"/>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888" h="544027">
                <a:moveTo>
                  <a:pt x="0" y="544027"/>
                </a:moveTo>
                <a:cubicBezTo>
                  <a:pt x="44521" y="328269"/>
                  <a:pt x="143995" y="20120"/>
                  <a:pt x="233969" y="7459"/>
                </a:cubicBezTo>
                <a:cubicBezTo>
                  <a:pt x="323943" y="-5202"/>
                  <a:pt x="434026" y="469264"/>
                  <a:pt x="539844" y="468062"/>
                </a:cubicBezTo>
                <a:cubicBezTo>
                  <a:pt x="645662" y="466860"/>
                  <a:pt x="772701" y="-12415"/>
                  <a:pt x="868875" y="246"/>
                </a:cubicBezTo>
                <a:cubicBezTo>
                  <a:pt x="965049" y="12907"/>
                  <a:pt x="1065345" y="302755"/>
                  <a:pt x="1116888" y="544027"/>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9" name="Gruppo 18"/>
          <p:cNvGrpSpPr/>
          <p:nvPr/>
        </p:nvGrpSpPr>
        <p:grpSpPr>
          <a:xfrm>
            <a:off x="9075627" y="806917"/>
            <a:ext cx="2694534" cy="813610"/>
            <a:chOff x="6290310" y="512270"/>
            <a:chExt cx="2694534" cy="813610"/>
          </a:xfrm>
        </p:grpSpPr>
        <p:cxnSp>
          <p:nvCxnSpPr>
            <p:cNvPr id="6" name="Connettore 1 5"/>
            <p:cNvCxnSpPr/>
            <p:nvPr/>
          </p:nvCxnSpPr>
          <p:spPr>
            <a:xfrm flipV="1">
              <a:off x="6290310"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Connettore 1 12"/>
            <p:cNvCxnSpPr/>
            <p:nvPr/>
          </p:nvCxnSpPr>
          <p:spPr>
            <a:xfrm>
              <a:off x="6294120"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Figura a mano libera 15"/>
            <p:cNvSpPr/>
            <p:nvPr/>
          </p:nvSpPr>
          <p:spPr>
            <a:xfrm>
              <a:off x="6899910"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Figura a mano libera 52"/>
            <p:cNvSpPr/>
            <p:nvPr/>
          </p:nvSpPr>
          <p:spPr>
            <a:xfrm flipH="1">
              <a:off x="7637145"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54" name="Connettore 1 53"/>
            <p:cNvCxnSpPr/>
            <p:nvPr/>
          </p:nvCxnSpPr>
          <p:spPr>
            <a:xfrm>
              <a:off x="8379054"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Connettore 1 54"/>
            <p:cNvCxnSpPr/>
            <p:nvPr/>
          </p:nvCxnSpPr>
          <p:spPr>
            <a:xfrm flipV="1">
              <a:off x="8981034"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Connettore 1 55"/>
            <p:cNvCxnSpPr/>
            <p:nvPr/>
          </p:nvCxnSpPr>
          <p:spPr>
            <a:xfrm>
              <a:off x="6290310" y="1325880"/>
              <a:ext cx="2690724"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111" name="Gruppo 110"/>
          <p:cNvGrpSpPr/>
          <p:nvPr/>
        </p:nvGrpSpPr>
        <p:grpSpPr>
          <a:xfrm>
            <a:off x="9695129" y="896628"/>
            <a:ext cx="1447800" cy="662537"/>
            <a:chOff x="6810375" y="739644"/>
            <a:chExt cx="1447800" cy="662537"/>
          </a:xfrm>
        </p:grpSpPr>
        <p:grpSp>
          <p:nvGrpSpPr>
            <p:cNvPr id="61" name="Gruppo 60"/>
            <p:cNvGrpSpPr/>
            <p:nvPr/>
          </p:nvGrpSpPr>
          <p:grpSpPr>
            <a:xfrm>
              <a:off x="6960493" y="739644"/>
              <a:ext cx="1139190" cy="274320"/>
              <a:chOff x="7059930" y="601980"/>
              <a:chExt cx="1139190" cy="274320"/>
            </a:xfrm>
          </p:grpSpPr>
          <p:sp>
            <p:nvSpPr>
              <p:cNvPr id="20" name="Figura a mano libera 19"/>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1" name="Figura a mano libera 20"/>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igura a mano libera 56"/>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Figura a mano libera 57"/>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8" name="Figura a mano libera 97"/>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Figura a mano libera 107"/>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9" name="Figura a mano libera 108"/>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0" name="Figura a mano libera 109"/>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14" name="Gruppo 113"/>
          <p:cNvGrpSpPr/>
          <p:nvPr/>
        </p:nvGrpSpPr>
        <p:grpSpPr>
          <a:xfrm>
            <a:off x="9692847" y="896691"/>
            <a:ext cx="1447800" cy="662537"/>
            <a:chOff x="6810375" y="739644"/>
            <a:chExt cx="1447800" cy="662537"/>
          </a:xfrm>
        </p:grpSpPr>
        <p:grpSp>
          <p:nvGrpSpPr>
            <p:cNvPr id="115" name="Gruppo 114"/>
            <p:cNvGrpSpPr/>
            <p:nvPr/>
          </p:nvGrpSpPr>
          <p:grpSpPr>
            <a:xfrm>
              <a:off x="6960493" y="739644"/>
              <a:ext cx="1139190" cy="274320"/>
              <a:chOff x="7059930" y="601980"/>
              <a:chExt cx="1139190" cy="274320"/>
            </a:xfrm>
          </p:grpSpPr>
          <p:sp>
            <p:nvSpPr>
              <p:cNvPr id="120" name="Figura a mano libera 119"/>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1" name="Figura a mano libera 120"/>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2" name="Figura a mano libera 121"/>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3" name="Figura a mano libera 122"/>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16" name="Figura a mano libera 115"/>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7" name="Figura a mano libera 116"/>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8" name="Figura a mano libera 117"/>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9" name="Figura a mano libera 118"/>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4" name="Figura a mano libera 123"/>
          <p:cNvSpPr/>
          <p:nvPr/>
        </p:nvSpPr>
        <p:spPr>
          <a:xfrm flipV="1">
            <a:off x="9772857" y="2346096"/>
            <a:ext cx="1258340" cy="544027"/>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16888" h="544027">
                <a:moveTo>
                  <a:pt x="0" y="544027"/>
                </a:moveTo>
                <a:cubicBezTo>
                  <a:pt x="44521" y="328269"/>
                  <a:pt x="143995" y="20120"/>
                  <a:pt x="233969" y="7459"/>
                </a:cubicBezTo>
                <a:cubicBezTo>
                  <a:pt x="323943" y="-5202"/>
                  <a:pt x="434026" y="469264"/>
                  <a:pt x="539844" y="468062"/>
                </a:cubicBezTo>
                <a:cubicBezTo>
                  <a:pt x="645662" y="466860"/>
                  <a:pt x="772701" y="-12415"/>
                  <a:pt x="868875" y="246"/>
                </a:cubicBezTo>
                <a:cubicBezTo>
                  <a:pt x="965049" y="12907"/>
                  <a:pt x="1065345" y="302755"/>
                  <a:pt x="1116888" y="544027"/>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25" name="Connettore 2 124"/>
          <p:cNvCxnSpPr/>
          <p:nvPr/>
        </p:nvCxnSpPr>
        <p:spPr>
          <a:xfrm>
            <a:off x="9263514" y="4555001"/>
            <a:ext cx="2310167" cy="0"/>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26" name="Connettore 2 125"/>
          <p:cNvCxnSpPr/>
          <p:nvPr/>
        </p:nvCxnSpPr>
        <p:spPr>
          <a:xfrm flipV="1">
            <a:off x="9263513" y="3933608"/>
            <a:ext cx="0" cy="621394"/>
          </a:xfrm>
          <a:prstGeom prst="straightConnector1">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127" name="CasellaDiTesto 126"/>
          <p:cNvSpPr txBox="1"/>
          <p:nvPr/>
        </p:nvSpPr>
        <p:spPr>
          <a:xfrm>
            <a:off x="8924556" y="3874973"/>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128" name="CasellaDiTesto 127"/>
          <p:cNvSpPr txBox="1"/>
          <p:nvPr/>
        </p:nvSpPr>
        <p:spPr>
          <a:xfrm>
            <a:off x="11521040" y="4412215"/>
            <a:ext cx="276038" cy="369332"/>
          </a:xfrm>
          <a:prstGeom prst="rect">
            <a:avLst/>
          </a:prstGeom>
          <a:noFill/>
        </p:spPr>
        <p:txBody>
          <a:bodyPr wrap="none" rtlCol="0">
            <a:spAutoFit/>
          </a:bodyPr>
          <a:lstStyle/>
          <a:p>
            <a:r>
              <a:rPr lang="en-US" dirty="0"/>
              <a:t>z</a:t>
            </a:r>
          </a:p>
        </p:txBody>
      </p:sp>
      <p:sp>
        <p:nvSpPr>
          <p:cNvPr id="129" name="Figura a mano libera 128"/>
          <p:cNvSpPr/>
          <p:nvPr/>
        </p:nvSpPr>
        <p:spPr>
          <a:xfrm>
            <a:off x="9845192" y="4008241"/>
            <a:ext cx="1258340" cy="1092019"/>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 name="connsiteX0" fmla="*/ 0 w 1116888"/>
              <a:gd name="connsiteY0" fmla="*/ 536966 h 1084898"/>
              <a:gd name="connsiteX1" fmla="*/ 233969 w 1116888"/>
              <a:gd name="connsiteY1" fmla="*/ 398 h 1084898"/>
              <a:gd name="connsiteX2" fmla="*/ 539844 w 1116888"/>
              <a:gd name="connsiteY2" fmla="*/ 461001 h 1084898"/>
              <a:gd name="connsiteX3" fmla="*/ 867185 w 1116888"/>
              <a:gd name="connsiteY3" fmla="*/ 1084750 h 1084898"/>
              <a:gd name="connsiteX4" fmla="*/ 1116888 w 1116888"/>
              <a:gd name="connsiteY4" fmla="*/ 536966 h 1084898"/>
              <a:gd name="connsiteX0" fmla="*/ 0 w 1116888"/>
              <a:gd name="connsiteY0" fmla="*/ 549564 h 1097496"/>
              <a:gd name="connsiteX1" fmla="*/ 233969 w 1116888"/>
              <a:gd name="connsiteY1" fmla="*/ 12996 h 1097496"/>
              <a:gd name="connsiteX2" fmla="*/ 867185 w 1116888"/>
              <a:gd name="connsiteY2" fmla="*/ 1097348 h 1097496"/>
              <a:gd name="connsiteX3" fmla="*/ 1116888 w 1116888"/>
              <a:gd name="connsiteY3" fmla="*/ 549564 h 1097496"/>
              <a:gd name="connsiteX0" fmla="*/ 0 w 1116888"/>
              <a:gd name="connsiteY0" fmla="*/ 549564 h 1097630"/>
              <a:gd name="connsiteX1" fmla="*/ 233969 w 1116888"/>
              <a:gd name="connsiteY1" fmla="*/ 12996 h 1097630"/>
              <a:gd name="connsiteX2" fmla="*/ 867185 w 1116888"/>
              <a:gd name="connsiteY2" fmla="*/ 1097348 h 1097630"/>
              <a:gd name="connsiteX3" fmla="*/ 1116888 w 1116888"/>
              <a:gd name="connsiteY3" fmla="*/ 549564 h 1097630"/>
              <a:gd name="connsiteX0" fmla="*/ 0 w 1116888"/>
              <a:gd name="connsiteY0" fmla="*/ 549115 h 1085758"/>
              <a:gd name="connsiteX1" fmla="*/ 233969 w 1116888"/>
              <a:gd name="connsiteY1" fmla="*/ 12547 h 1085758"/>
              <a:gd name="connsiteX2" fmla="*/ 868876 w 1116888"/>
              <a:gd name="connsiteY2" fmla="*/ 1085469 h 1085758"/>
              <a:gd name="connsiteX3" fmla="*/ 1116888 w 1116888"/>
              <a:gd name="connsiteY3" fmla="*/ 549115 h 1085758"/>
              <a:gd name="connsiteX0" fmla="*/ 0 w 1116888"/>
              <a:gd name="connsiteY0" fmla="*/ 549115 h 1092019"/>
              <a:gd name="connsiteX1" fmla="*/ 233969 w 1116888"/>
              <a:gd name="connsiteY1" fmla="*/ 12547 h 1092019"/>
              <a:gd name="connsiteX2" fmla="*/ 868876 w 1116888"/>
              <a:gd name="connsiteY2" fmla="*/ 1085469 h 1092019"/>
              <a:gd name="connsiteX3" fmla="*/ 1116888 w 1116888"/>
              <a:gd name="connsiteY3" fmla="*/ 549115 h 1092019"/>
            </a:gdLst>
            <a:ahLst/>
            <a:cxnLst>
              <a:cxn ang="0">
                <a:pos x="connsiteX0" y="connsiteY0"/>
              </a:cxn>
              <a:cxn ang="0">
                <a:pos x="connsiteX1" y="connsiteY1"/>
              </a:cxn>
              <a:cxn ang="0">
                <a:pos x="connsiteX2" y="connsiteY2"/>
              </a:cxn>
              <a:cxn ang="0">
                <a:pos x="connsiteX3" y="connsiteY3"/>
              </a:cxn>
            </a:cxnLst>
            <a:rect l="l" t="t" r="r" b="b"/>
            <a:pathLst>
              <a:path w="1116888" h="1092019">
                <a:moveTo>
                  <a:pt x="0" y="549115"/>
                </a:moveTo>
                <a:cubicBezTo>
                  <a:pt x="44521" y="333357"/>
                  <a:pt x="89156" y="-76845"/>
                  <a:pt x="233969" y="12547"/>
                </a:cubicBezTo>
                <a:cubicBezTo>
                  <a:pt x="378782" y="101939"/>
                  <a:pt x="726796" y="1018901"/>
                  <a:pt x="868876" y="1085469"/>
                </a:cubicBezTo>
                <a:cubicBezTo>
                  <a:pt x="1010956" y="1152037"/>
                  <a:pt x="1089017" y="692653"/>
                  <a:pt x="1116888" y="549115"/>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30" name="Gruppo 129"/>
          <p:cNvGrpSpPr/>
          <p:nvPr/>
        </p:nvGrpSpPr>
        <p:grpSpPr>
          <a:xfrm>
            <a:off x="9092924" y="3071056"/>
            <a:ext cx="2694534" cy="813610"/>
            <a:chOff x="6290310" y="512270"/>
            <a:chExt cx="2694534" cy="813610"/>
          </a:xfrm>
        </p:grpSpPr>
        <p:cxnSp>
          <p:nvCxnSpPr>
            <p:cNvPr id="131" name="Connettore 1 130"/>
            <p:cNvCxnSpPr/>
            <p:nvPr/>
          </p:nvCxnSpPr>
          <p:spPr>
            <a:xfrm flipV="1">
              <a:off x="6290310"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Connettore 1 131"/>
            <p:cNvCxnSpPr/>
            <p:nvPr/>
          </p:nvCxnSpPr>
          <p:spPr>
            <a:xfrm>
              <a:off x="6294120"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33" name="Figura a mano libera 132"/>
            <p:cNvSpPr/>
            <p:nvPr/>
          </p:nvSpPr>
          <p:spPr>
            <a:xfrm>
              <a:off x="6899910"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4" name="Figura a mano libera 133"/>
            <p:cNvSpPr/>
            <p:nvPr/>
          </p:nvSpPr>
          <p:spPr>
            <a:xfrm flipH="1">
              <a:off x="7637145" y="512270"/>
              <a:ext cx="737235" cy="550719"/>
            </a:xfrm>
            <a:custGeom>
              <a:avLst/>
              <a:gdLst>
                <a:gd name="connsiteX0" fmla="*/ 0 w 784860"/>
                <a:gd name="connsiteY0" fmla="*/ 591946 h 629504"/>
                <a:gd name="connsiteX1" fmla="*/ 114300 w 784860"/>
                <a:gd name="connsiteY1" fmla="*/ 473836 h 629504"/>
                <a:gd name="connsiteX2" fmla="*/ 281940 w 784860"/>
                <a:gd name="connsiteY2" fmla="*/ 100456 h 629504"/>
                <a:gd name="connsiteX3" fmla="*/ 529590 w 784860"/>
                <a:gd name="connsiteY3" fmla="*/ 31876 h 629504"/>
                <a:gd name="connsiteX4" fmla="*/ 674370 w 784860"/>
                <a:gd name="connsiteY4" fmla="*/ 546226 h 629504"/>
                <a:gd name="connsiteX5" fmla="*/ 784860 w 784860"/>
                <a:gd name="connsiteY5" fmla="*/ 622426 h 629504"/>
                <a:gd name="connsiteX0" fmla="*/ 0 w 784860"/>
                <a:gd name="connsiteY0" fmla="*/ 547430 h 583133"/>
                <a:gd name="connsiteX1" fmla="*/ 114300 w 784860"/>
                <a:gd name="connsiteY1" fmla="*/ 429320 h 583133"/>
                <a:gd name="connsiteX2" fmla="*/ 281940 w 784860"/>
                <a:gd name="connsiteY2" fmla="*/ 55940 h 583133"/>
                <a:gd name="connsiteX3" fmla="*/ 525780 w 784860"/>
                <a:gd name="connsiteY3" fmla="*/ 48320 h 583133"/>
                <a:gd name="connsiteX4" fmla="*/ 674370 w 784860"/>
                <a:gd name="connsiteY4" fmla="*/ 501710 h 583133"/>
                <a:gd name="connsiteX5" fmla="*/ 784860 w 784860"/>
                <a:gd name="connsiteY5" fmla="*/ 577910 h 583133"/>
                <a:gd name="connsiteX0" fmla="*/ 0 w 750570"/>
                <a:gd name="connsiteY0" fmla="*/ 547430 h 579937"/>
                <a:gd name="connsiteX1" fmla="*/ 114300 w 750570"/>
                <a:gd name="connsiteY1" fmla="*/ 429320 h 579937"/>
                <a:gd name="connsiteX2" fmla="*/ 281940 w 750570"/>
                <a:gd name="connsiteY2" fmla="*/ 55940 h 579937"/>
                <a:gd name="connsiteX3" fmla="*/ 525780 w 750570"/>
                <a:gd name="connsiteY3" fmla="*/ 48320 h 579937"/>
                <a:gd name="connsiteX4" fmla="*/ 674370 w 750570"/>
                <a:gd name="connsiteY4" fmla="*/ 501710 h 579937"/>
                <a:gd name="connsiteX5" fmla="*/ 750570 w 750570"/>
                <a:gd name="connsiteY5" fmla="*/ 574100 h 579937"/>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47430 h 574100"/>
                <a:gd name="connsiteX1" fmla="*/ 114300 w 750570"/>
                <a:gd name="connsiteY1" fmla="*/ 429320 h 574100"/>
                <a:gd name="connsiteX2" fmla="*/ 281940 w 750570"/>
                <a:gd name="connsiteY2" fmla="*/ 55940 h 574100"/>
                <a:gd name="connsiteX3" fmla="*/ 525780 w 750570"/>
                <a:gd name="connsiteY3" fmla="*/ 48320 h 574100"/>
                <a:gd name="connsiteX4" fmla="*/ 674370 w 750570"/>
                <a:gd name="connsiteY4" fmla="*/ 501710 h 574100"/>
                <a:gd name="connsiteX5" fmla="*/ 750570 w 750570"/>
                <a:gd name="connsiteY5" fmla="*/ 574100 h 574100"/>
                <a:gd name="connsiteX0" fmla="*/ 0 w 750570"/>
                <a:gd name="connsiteY0" fmla="*/ 538289 h 564959"/>
                <a:gd name="connsiteX1" fmla="*/ 114300 w 750570"/>
                <a:gd name="connsiteY1" fmla="*/ 420179 h 564959"/>
                <a:gd name="connsiteX2" fmla="*/ 281940 w 750570"/>
                <a:gd name="connsiteY2" fmla="*/ 46799 h 564959"/>
                <a:gd name="connsiteX3" fmla="*/ 525780 w 750570"/>
                <a:gd name="connsiteY3" fmla="*/ 39179 h 564959"/>
                <a:gd name="connsiteX4" fmla="*/ 640080 w 750570"/>
                <a:gd name="connsiteY4" fmla="*/ 353504 h 564959"/>
                <a:gd name="connsiteX5" fmla="*/ 750570 w 750570"/>
                <a:gd name="connsiteY5" fmla="*/ 564959 h 564959"/>
                <a:gd name="connsiteX0" fmla="*/ 0 w 756285"/>
                <a:gd name="connsiteY0" fmla="*/ 538289 h 538306"/>
                <a:gd name="connsiteX1" fmla="*/ 114300 w 756285"/>
                <a:gd name="connsiteY1" fmla="*/ 420179 h 538306"/>
                <a:gd name="connsiteX2" fmla="*/ 281940 w 756285"/>
                <a:gd name="connsiteY2" fmla="*/ 46799 h 538306"/>
                <a:gd name="connsiteX3" fmla="*/ 525780 w 756285"/>
                <a:gd name="connsiteY3" fmla="*/ 39179 h 538306"/>
                <a:gd name="connsiteX4" fmla="*/ 640080 w 756285"/>
                <a:gd name="connsiteY4" fmla="*/ 353504 h 538306"/>
                <a:gd name="connsiteX5" fmla="*/ 756285 w 756285"/>
                <a:gd name="connsiteY5" fmla="*/ 534479 h 538306"/>
                <a:gd name="connsiteX0" fmla="*/ 0 w 741045"/>
                <a:gd name="connsiteY0" fmla="*/ 538289 h 564959"/>
                <a:gd name="connsiteX1" fmla="*/ 114300 w 741045"/>
                <a:gd name="connsiteY1" fmla="*/ 420179 h 564959"/>
                <a:gd name="connsiteX2" fmla="*/ 281940 w 741045"/>
                <a:gd name="connsiteY2" fmla="*/ 46799 h 564959"/>
                <a:gd name="connsiteX3" fmla="*/ 525780 w 741045"/>
                <a:gd name="connsiteY3" fmla="*/ 39179 h 564959"/>
                <a:gd name="connsiteX4" fmla="*/ 640080 w 741045"/>
                <a:gd name="connsiteY4" fmla="*/ 353504 h 564959"/>
                <a:gd name="connsiteX5" fmla="*/ 741045 w 741045"/>
                <a:gd name="connsiteY5" fmla="*/ 564959 h 564959"/>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1045"/>
                <a:gd name="connsiteY0" fmla="*/ 538892 h 565562"/>
                <a:gd name="connsiteX1" fmla="*/ 114300 w 741045"/>
                <a:gd name="connsiteY1" fmla="*/ 420782 h 565562"/>
                <a:gd name="connsiteX2" fmla="*/ 281940 w 741045"/>
                <a:gd name="connsiteY2" fmla="*/ 47402 h 565562"/>
                <a:gd name="connsiteX3" fmla="*/ 525780 w 741045"/>
                <a:gd name="connsiteY3" fmla="*/ 39782 h 565562"/>
                <a:gd name="connsiteX4" fmla="*/ 636270 w 741045"/>
                <a:gd name="connsiteY4" fmla="*/ 363632 h 565562"/>
                <a:gd name="connsiteX5" fmla="*/ 741045 w 741045"/>
                <a:gd name="connsiteY5" fmla="*/ 565562 h 565562"/>
                <a:gd name="connsiteX0" fmla="*/ 0 w 748665"/>
                <a:gd name="connsiteY0" fmla="*/ 538892 h 565562"/>
                <a:gd name="connsiteX1" fmla="*/ 114300 w 748665"/>
                <a:gd name="connsiteY1" fmla="*/ 420782 h 565562"/>
                <a:gd name="connsiteX2" fmla="*/ 281940 w 748665"/>
                <a:gd name="connsiteY2" fmla="*/ 47402 h 565562"/>
                <a:gd name="connsiteX3" fmla="*/ 525780 w 748665"/>
                <a:gd name="connsiteY3" fmla="*/ 39782 h 565562"/>
                <a:gd name="connsiteX4" fmla="*/ 636270 w 748665"/>
                <a:gd name="connsiteY4" fmla="*/ 363632 h 565562"/>
                <a:gd name="connsiteX5" fmla="*/ 748665 w 748665"/>
                <a:gd name="connsiteY5" fmla="*/ 565562 h 565562"/>
                <a:gd name="connsiteX0" fmla="*/ 0 w 737235"/>
                <a:gd name="connsiteY0" fmla="*/ 538892 h 565562"/>
                <a:gd name="connsiteX1" fmla="*/ 114300 w 737235"/>
                <a:gd name="connsiteY1" fmla="*/ 420782 h 565562"/>
                <a:gd name="connsiteX2" fmla="*/ 281940 w 737235"/>
                <a:gd name="connsiteY2" fmla="*/ 47402 h 565562"/>
                <a:gd name="connsiteX3" fmla="*/ 525780 w 737235"/>
                <a:gd name="connsiteY3" fmla="*/ 39782 h 565562"/>
                <a:gd name="connsiteX4" fmla="*/ 636270 w 737235"/>
                <a:gd name="connsiteY4" fmla="*/ 363632 h 565562"/>
                <a:gd name="connsiteX5" fmla="*/ 737235 w 737235"/>
                <a:gd name="connsiteY5" fmla="*/ 565562 h 565562"/>
                <a:gd name="connsiteX0" fmla="*/ 0 w 737235"/>
                <a:gd name="connsiteY0" fmla="*/ 532670 h 559340"/>
                <a:gd name="connsiteX1" fmla="*/ 114300 w 737235"/>
                <a:gd name="connsiteY1" fmla="*/ 414560 h 559340"/>
                <a:gd name="connsiteX2" fmla="*/ 281940 w 737235"/>
                <a:gd name="connsiteY2" fmla="*/ 41180 h 559340"/>
                <a:gd name="connsiteX3" fmla="*/ 520065 w 737235"/>
                <a:gd name="connsiteY3" fmla="*/ 44990 h 559340"/>
                <a:gd name="connsiteX4" fmla="*/ 636270 w 737235"/>
                <a:gd name="connsiteY4" fmla="*/ 357410 h 559340"/>
                <a:gd name="connsiteX5" fmla="*/ 737235 w 737235"/>
                <a:gd name="connsiteY5" fmla="*/ 559340 h 559340"/>
                <a:gd name="connsiteX0" fmla="*/ 0 w 737235"/>
                <a:gd name="connsiteY0" fmla="*/ 532923 h 559593"/>
                <a:gd name="connsiteX1" fmla="*/ 125730 w 737235"/>
                <a:gd name="connsiteY1" fmla="*/ 418623 h 559593"/>
                <a:gd name="connsiteX2" fmla="*/ 281940 w 737235"/>
                <a:gd name="connsiteY2" fmla="*/ 41433 h 559593"/>
                <a:gd name="connsiteX3" fmla="*/ 520065 w 737235"/>
                <a:gd name="connsiteY3" fmla="*/ 45243 h 559593"/>
                <a:gd name="connsiteX4" fmla="*/ 636270 w 737235"/>
                <a:gd name="connsiteY4" fmla="*/ 357663 h 559593"/>
                <a:gd name="connsiteX5" fmla="*/ 737235 w 737235"/>
                <a:gd name="connsiteY5" fmla="*/ 559593 h 559593"/>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5546 h 552216"/>
                <a:gd name="connsiteX1" fmla="*/ 171450 w 737235"/>
                <a:gd name="connsiteY1" fmla="*/ 296946 h 552216"/>
                <a:gd name="connsiteX2" fmla="*/ 281940 w 737235"/>
                <a:gd name="connsiteY2" fmla="*/ 34056 h 552216"/>
                <a:gd name="connsiteX3" fmla="*/ 520065 w 737235"/>
                <a:gd name="connsiteY3" fmla="*/ 37866 h 552216"/>
                <a:gd name="connsiteX4" fmla="*/ 636270 w 737235"/>
                <a:gd name="connsiteY4" fmla="*/ 350286 h 552216"/>
                <a:gd name="connsiteX5" fmla="*/ 737235 w 737235"/>
                <a:gd name="connsiteY5" fmla="*/ 552216 h 552216"/>
                <a:gd name="connsiteX0" fmla="*/ 0 w 737235"/>
                <a:gd name="connsiteY0" fmla="*/ 526494 h 553164"/>
                <a:gd name="connsiteX1" fmla="*/ 150495 w 737235"/>
                <a:gd name="connsiteY1" fmla="*/ 313134 h 553164"/>
                <a:gd name="connsiteX2" fmla="*/ 281940 w 737235"/>
                <a:gd name="connsiteY2" fmla="*/ 35004 h 553164"/>
                <a:gd name="connsiteX3" fmla="*/ 520065 w 737235"/>
                <a:gd name="connsiteY3" fmla="*/ 38814 h 553164"/>
                <a:gd name="connsiteX4" fmla="*/ 636270 w 737235"/>
                <a:gd name="connsiteY4" fmla="*/ 351234 h 553164"/>
                <a:gd name="connsiteX5" fmla="*/ 737235 w 737235"/>
                <a:gd name="connsiteY5" fmla="*/ 553164 h 553164"/>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508 h 551178"/>
                <a:gd name="connsiteX1" fmla="*/ 150495 w 737235"/>
                <a:gd name="connsiteY1" fmla="*/ 311148 h 551178"/>
                <a:gd name="connsiteX2" fmla="*/ 281940 w 737235"/>
                <a:gd name="connsiteY2" fmla="*/ 33018 h 551178"/>
                <a:gd name="connsiteX3" fmla="*/ 520065 w 737235"/>
                <a:gd name="connsiteY3" fmla="*/ 36828 h 551178"/>
                <a:gd name="connsiteX4" fmla="*/ 641985 w 737235"/>
                <a:gd name="connsiteY4" fmla="*/ 316863 h 551178"/>
                <a:gd name="connsiteX5" fmla="*/ 737235 w 737235"/>
                <a:gd name="connsiteY5" fmla="*/ 551178 h 551178"/>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 name="connsiteX0" fmla="*/ 0 w 737235"/>
                <a:gd name="connsiteY0" fmla="*/ 524049 h 550719"/>
                <a:gd name="connsiteX1" fmla="*/ 150495 w 737235"/>
                <a:gd name="connsiteY1" fmla="*/ 310689 h 550719"/>
                <a:gd name="connsiteX2" fmla="*/ 281940 w 737235"/>
                <a:gd name="connsiteY2" fmla="*/ 32559 h 550719"/>
                <a:gd name="connsiteX3" fmla="*/ 520065 w 737235"/>
                <a:gd name="connsiteY3" fmla="*/ 36369 h 550719"/>
                <a:gd name="connsiteX4" fmla="*/ 632460 w 737235"/>
                <a:gd name="connsiteY4" fmla="*/ 308784 h 550719"/>
                <a:gd name="connsiteX5" fmla="*/ 737235 w 737235"/>
                <a:gd name="connsiteY5" fmla="*/ 550719 h 550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7235" h="550719">
                  <a:moveTo>
                    <a:pt x="0" y="524049"/>
                  </a:moveTo>
                  <a:cubicBezTo>
                    <a:pt x="58420" y="525001"/>
                    <a:pt x="103505" y="409749"/>
                    <a:pt x="150495" y="310689"/>
                  </a:cubicBezTo>
                  <a:cubicBezTo>
                    <a:pt x="197485" y="211629"/>
                    <a:pt x="220345" y="78279"/>
                    <a:pt x="281940" y="32559"/>
                  </a:cubicBezTo>
                  <a:cubicBezTo>
                    <a:pt x="343535" y="-13161"/>
                    <a:pt x="461645" y="-9669"/>
                    <a:pt x="520065" y="36369"/>
                  </a:cubicBezTo>
                  <a:cubicBezTo>
                    <a:pt x="578485" y="82407"/>
                    <a:pt x="607695" y="215439"/>
                    <a:pt x="632460" y="308784"/>
                  </a:cubicBezTo>
                  <a:cubicBezTo>
                    <a:pt x="657225" y="402129"/>
                    <a:pt x="678497" y="548496"/>
                    <a:pt x="737235" y="550719"/>
                  </a:cubicBezTo>
                </a:path>
              </a:pathLst>
            </a:cu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35" name="Connettore 1 134"/>
            <p:cNvCxnSpPr/>
            <p:nvPr/>
          </p:nvCxnSpPr>
          <p:spPr>
            <a:xfrm>
              <a:off x="8379054" y="1036320"/>
              <a:ext cx="60579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Connettore 1 135"/>
            <p:cNvCxnSpPr/>
            <p:nvPr/>
          </p:nvCxnSpPr>
          <p:spPr>
            <a:xfrm flipV="1">
              <a:off x="8981034" y="1036320"/>
              <a:ext cx="3810" cy="28956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Connettore 1 136"/>
            <p:cNvCxnSpPr/>
            <p:nvPr/>
          </p:nvCxnSpPr>
          <p:spPr>
            <a:xfrm>
              <a:off x="6290310" y="1325880"/>
              <a:ext cx="2690724" cy="0"/>
            </a:xfrm>
            <a:prstGeom prst="line">
              <a:avLst/>
            </a:prstGeom>
            <a:ln w="28575">
              <a:solidFill>
                <a:schemeClr val="tx1"/>
              </a:solidFill>
              <a:prstDash val="dashDot"/>
            </a:ln>
          </p:spPr>
          <p:style>
            <a:lnRef idx="1">
              <a:schemeClr val="accent1"/>
            </a:lnRef>
            <a:fillRef idx="0">
              <a:schemeClr val="accent1"/>
            </a:fillRef>
            <a:effectRef idx="0">
              <a:schemeClr val="accent1"/>
            </a:effectRef>
            <a:fontRef idx="minor">
              <a:schemeClr val="tx1"/>
            </a:fontRef>
          </p:style>
        </p:cxnSp>
      </p:grpSp>
      <p:grpSp>
        <p:nvGrpSpPr>
          <p:cNvPr id="138" name="Gruppo 137"/>
          <p:cNvGrpSpPr/>
          <p:nvPr/>
        </p:nvGrpSpPr>
        <p:grpSpPr>
          <a:xfrm>
            <a:off x="9710144" y="3160830"/>
            <a:ext cx="1447800" cy="662537"/>
            <a:chOff x="6810375" y="739644"/>
            <a:chExt cx="1447800" cy="662537"/>
          </a:xfrm>
        </p:grpSpPr>
        <p:grpSp>
          <p:nvGrpSpPr>
            <p:cNvPr id="139" name="Gruppo 138"/>
            <p:cNvGrpSpPr/>
            <p:nvPr/>
          </p:nvGrpSpPr>
          <p:grpSpPr>
            <a:xfrm>
              <a:off x="6960493" y="739644"/>
              <a:ext cx="1139190" cy="274320"/>
              <a:chOff x="7059930" y="601980"/>
              <a:chExt cx="1139190" cy="274320"/>
            </a:xfrm>
          </p:grpSpPr>
          <p:sp>
            <p:nvSpPr>
              <p:cNvPr id="144" name="Figura a mano libera 143"/>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5" name="Figura a mano libera 144"/>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6" name="Figura a mano libera 145"/>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7" name="Figura a mano libera 146"/>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40" name="Figura a mano libera 139"/>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1" name="Figura a mano libera 140"/>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2" name="Figura a mano libera 141"/>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3" name="Figura a mano libera 142"/>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48" name="Gruppo 147"/>
          <p:cNvGrpSpPr/>
          <p:nvPr/>
        </p:nvGrpSpPr>
        <p:grpSpPr>
          <a:xfrm>
            <a:off x="9710144" y="3160830"/>
            <a:ext cx="1447800" cy="662537"/>
            <a:chOff x="6810375" y="739644"/>
            <a:chExt cx="1447800" cy="662537"/>
          </a:xfrm>
        </p:grpSpPr>
        <p:grpSp>
          <p:nvGrpSpPr>
            <p:cNvPr id="149" name="Gruppo 148"/>
            <p:cNvGrpSpPr/>
            <p:nvPr/>
          </p:nvGrpSpPr>
          <p:grpSpPr>
            <a:xfrm>
              <a:off x="6960493" y="739644"/>
              <a:ext cx="1139190" cy="274320"/>
              <a:chOff x="7059930" y="601980"/>
              <a:chExt cx="1139190" cy="274320"/>
            </a:xfrm>
          </p:grpSpPr>
          <p:sp>
            <p:nvSpPr>
              <p:cNvPr id="154" name="Figura a mano libera 153"/>
              <p:cNvSpPr/>
              <p:nvPr/>
            </p:nvSpPr>
            <p:spPr>
              <a:xfrm>
                <a:off x="7059930" y="792480"/>
                <a:ext cx="464820" cy="83820"/>
              </a:xfrm>
              <a:custGeom>
                <a:avLst/>
                <a:gdLst>
                  <a:gd name="connsiteX0" fmla="*/ 0 w 464820"/>
                  <a:gd name="connsiteY0" fmla="*/ 0 h 83820"/>
                  <a:gd name="connsiteX1" fmla="*/ 213360 w 464820"/>
                  <a:gd name="connsiteY1" fmla="*/ 83820 h 83820"/>
                  <a:gd name="connsiteX2" fmla="*/ 464820 w 464820"/>
                  <a:gd name="connsiteY2" fmla="*/ 0 h 83820"/>
                </a:gdLst>
                <a:ahLst/>
                <a:cxnLst>
                  <a:cxn ang="0">
                    <a:pos x="connsiteX0" y="connsiteY0"/>
                  </a:cxn>
                  <a:cxn ang="0">
                    <a:pos x="connsiteX1" y="connsiteY1"/>
                  </a:cxn>
                  <a:cxn ang="0">
                    <a:pos x="connsiteX2" y="connsiteY2"/>
                  </a:cxn>
                </a:cxnLst>
                <a:rect l="l" t="t" r="r" b="b"/>
                <a:pathLst>
                  <a:path w="464820" h="83820">
                    <a:moveTo>
                      <a:pt x="0" y="0"/>
                    </a:moveTo>
                    <a:cubicBezTo>
                      <a:pt x="67945" y="41910"/>
                      <a:pt x="135890" y="83820"/>
                      <a:pt x="213360" y="83820"/>
                    </a:cubicBezTo>
                    <a:cubicBezTo>
                      <a:pt x="290830" y="83820"/>
                      <a:pt x="377825" y="41910"/>
                      <a:pt x="464820" y="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5" name="Figura a mano libera 154"/>
              <p:cNvSpPr/>
              <p:nvPr/>
            </p:nvSpPr>
            <p:spPr>
              <a:xfrm>
                <a:off x="7749540" y="788670"/>
                <a:ext cx="449580" cy="72398"/>
              </a:xfrm>
              <a:custGeom>
                <a:avLst/>
                <a:gdLst>
                  <a:gd name="connsiteX0" fmla="*/ 0 w 449580"/>
                  <a:gd name="connsiteY0" fmla="*/ 0 h 72398"/>
                  <a:gd name="connsiteX1" fmla="*/ 232410 w 449580"/>
                  <a:gd name="connsiteY1" fmla="*/ 72390 h 72398"/>
                  <a:gd name="connsiteX2" fmla="*/ 449580 w 449580"/>
                  <a:gd name="connsiteY2" fmla="*/ 3810 h 72398"/>
                </a:gdLst>
                <a:ahLst/>
                <a:cxnLst>
                  <a:cxn ang="0">
                    <a:pos x="connsiteX0" y="connsiteY0"/>
                  </a:cxn>
                  <a:cxn ang="0">
                    <a:pos x="connsiteX1" y="connsiteY1"/>
                  </a:cxn>
                  <a:cxn ang="0">
                    <a:pos x="connsiteX2" y="connsiteY2"/>
                  </a:cxn>
                </a:cxnLst>
                <a:rect l="l" t="t" r="r" b="b"/>
                <a:pathLst>
                  <a:path w="449580" h="72398">
                    <a:moveTo>
                      <a:pt x="0" y="0"/>
                    </a:moveTo>
                    <a:cubicBezTo>
                      <a:pt x="78740" y="35877"/>
                      <a:pt x="157480" y="71755"/>
                      <a:pt x="232410" y="72390"/>
                    </a:cubicBezTo>
                    <a:cubicBezTo>
                      <a:pt x="307340" y="73025"/>
                      <a:pt x="378460" y="38417"/>
                      <a:pt x="44958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6" name="Figura a mano libera 155"/>
              <p:cNvSpPr/>
              <p:nvPr/>
            </p:nvSpPr>
            <p:spPr>
              <a:xfrm>
                <a:off x="7143750" y="601980"/>
                <a:ext cx="320040" cy="49583"/>
              </a:xfrm>
              <a:custGeom>
                <a:avLst/>
                <a:gdLst>
                  <a:gd name="connsiteX0" fmla="*/ 0 w 320040"/>
                  <a:gd name="connsiteY0" fmla="*/ 0 h 49583"/>
                  <a:gd name="connsiteX1" fmla="*/ 144780 w 320040"/>
                  <a:gd name="connsiteY1" fmla="*/ 49530 h 49583"/>
                  <a:gd name="connsiteX2" fmla="*/ 320040 w 320040"/>
                  <a:gd name="connsiteY2" fmla="*/ 7620 h 49583"/>
                </a:gdLst>
                <a:ahLst/>
                <a:cxnLst>
                  <a:cxn ang="0">
                    <a:pos x="connsiteX0" y="connsiteY0"/>
                  </a:cxn>
                  <a:cxn ang="0">
                    <a:pos x="connsiteX1" y="connsiteY1"/>
                  </a:cxn>
                  <a:cxn ang="0">
                    <a:pos x="connsiteX2" y="connsiteY2"/>
                  </a:cxn>
                </a:cxnLst>
                <a:rect l="l" t="t" r="r" b="b"/>
                <a:pathLst>
                  <a:path w="320040" h="49583">
                    <a:moveTo>
                      <a:pt x="0" y="0"/>
                    </a:moveTo>
                    <a:cubicBezTo>
                      <a:pt x="45720" y="24130"/>
                      <a:pt x="91440" y="48260"/>
                      <a:pt x="144780" y="49530"/>
                    </a:cubicBezTo>
                    <a:cubicBezTo>
                      <a:pt x="198120" y="50800"/>
                      <a:pt x="259080" y="29210"/>
                      <a:pt x="320040" y="762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7" name="Figura a mano libera 156"/>
              <p:cNvSpPr/>
              <p:nvPr/>
            </p:nvSpPr>
            <p:spPr>
              <a:xfrm>
                <a:off x="7810500" y="617220"/>
                <a:ext cx="327660" cy="34308"/>
              </a:xfrm>
              <a:custGeom>
                <a:avLst/>
                <a:gdLst>
                  <a:gd name="connsiteX0" fmla="*/ 0 w 327660"/>
                  <a:gd name="connsiteY0" fmla="*/ 0 h 34308"/>
                  <a:gd name="connsiteX1" fmla="*/ 182880 w 327660"/>
                  <a:gd name="connsiteY1" fmla="*/ 34290 h 34308"/>
                  <a:gd name="connsiteX2" fmla="*/ 327660 w 327660"/>
                  <a:gd name="connsiteY2" fmla="*/ 3810 h 34308"/>
                </a:gdLst>
                <a:ahLst/>
                <a:cxnLst>
                  <a:cxn ang="0">
                    <a:pos x="connsiteX0" y="connsiteY0"/>
                  </a:cxn>
                  <a:cxn ang="0">
                    <a:pos x="connsiteX1" y="connsiteY1"/>
                  </a:cxn>
                  <a:cxn ang="0">
                    <a:pos x="connsiteX2" y="connsiteY2"/>
                  </a:cxn>
                </a:cxnLst>
                <a:rect l="l" t="t" r="r" b="b"/>
                <a:pathLst>
                  <a:path w="327660" h="34308">
                    <a:moveTo>
                      <a:pt x="0" y="0"/>
                    </a:moveTo>
                    <a:cubicBezTo>
                      <a:pt x="64135" y="16827"/>
                      <a:pt x="128270" y="33655"/>
                      <a:pt x="182880" y="34290"/>
                    </a:cubicBezTo>
                    <a:cubicBezTo>
                      <a:pt x="237490" y="34925"/>
                      <a:pt x="282575" y="19367"/>
                      <a:pt x="327660" y="381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50" name="Figura a mano libera 149"/>
            <p:cNvSpPr/>
            <p:nvPr/>
          </p:nvSpPr>
          <p:spPr>
            <a:xfrm>
              <a:off x="6890385" y="1089660"/>
              <a:ext cx="584835" cy="120627"/>
            </a:xfrm>
            <a:custGeom>
              <a:avLst/>
              <a:gdLst>
                <a:gd name="connsiteX0" fmla="*/ 0 w 584835"/>
                <a:gd name="connsiteY0" fmla="*/ 0 h 120627"/>
                <a:gd name="connsiteX1" fmla="*/ 272415 w 584835"/>
                <a:gd name="connsiteY1" fmla="*/ 120015 h 120627"/>
                <a:gd name="connsiteX2" fmla="*/ 584835 w 584835"/>
                <a:gd name="connsiteY2" fmla="*/ 38100 h 120627"/>
              </a:gdLst>
              <a:ahLst/>
              <a:cxnLst>
                <a:cxn ang="0">
                  <a:pos x="connsiteX0" y="connsiteY0"/>
                </a:cxn>
                <a:cxn ang="0">
                  <a:pos x="connsiteX1" y="connsiteY1"/>
                </a:cxn>
                <a:cxn ang="0">
                  <a:pos x="connsiteX2" y="connsiteY2"/>
                </a:cxn>
              </a:cxnLst>
              <a:rect l="l" t="t" r="r" b="b"/>
              <a:pathLst>
                <a:path w="584835" h="120627">
                  <a:moveTo>
                    <a:pt x="0" y="0"/>
                  </a:moveTo>
                  <a:cubicBezTo>
                    <a:pt x="87471" y="56832"/>
                    <a:pt x="174943" y="113665"/>
                    <a:pt x="272415" y="120015"/>
                  </a:cubicBezTo>
                  <a:cubicBezTo>
                    <a:pt x="369887" y="126365"/>
                    <a:pt x="477361" y="82232"/>
                    <a:pt x="584835" y="38100"/>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1" name="Figura a mano libera 150"/>
            <p:cNvSpPr/>
            <p:nvPr/>
          </p:nvSpPr>
          <p:spPr>
            <a:xfrm>
              <a:off x="7599045" y="1122045"/>
              <a:ext cx="603885" cy="78180"/>
            </a:xfrm>
            <a:custGeom>
              <a:avLst/>
              <a:gdLst>
                <a:gd name="connsiteX0" fmla="*/ 0 w 603885"/>
                <a:gd name="connsiteY0" fmla="*/ 11430 h 78180"/>
                <a:gd name="connsiteX1" fmla="*/ 289560 w 603885"/>
                <a:gd name="connsiteY1" fmla="*/ 78105 h 78180"/>
                <a:gd name="connsiteX2" fmla="*/ 603885 w 603885"/>
                <a:gd name="connsiteY2" fmla="*/ 0 h 78180"/>
              </a:gdLst>
              <a:ahLst/>
              <a:cxnLst>
                <a:cxn ang="0">
                  <a:pos x="connsiteX0" y="connsiteY0"/>
                </a:cxn>
                <a:cxn ang="0">
                  <a:pos x="connsiteX1" y="connsiteY1"/>
                </a:cxn>
                <a:cxn ang="0">
                  <a:pos x="connsiteX2" y="connsiteY2"/>
                </a:cxn>
              </a:cxnLst>
              <a:rect l="l" t="t" r="r" b="b"/>
              <a:pathLst>
                <a:path w="603885" h="78180">
                  <a:moveTo>
                    <a:pt x="0" y="11430"/>
                  </a:moveTo>
                  <a:cubicBezTo>
                    <a:pt x="94456" y="45720"/>
                    <a:pt x="188913" y="80010"/>
                    <a:pt x="289560" y="78105"/>
                  </a:cubicBezTo>
                  <a:cubicBezTo>
                    <a:pt x="390207" y="76200"/>
                    <a:pt x="497046" y="38100"/>
                    <a:pt x="60388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2" name="Figura a mano libera 151"/>
            <p:cNvSpPr/>
            <p:nvPr/>
          </p:nvSpPr>
          <p:spPr>
            <a:xfrm>
              <a:off x="6810375" y="1177290"/>
              <a:ext cx="710565" cy="223049"/>
            </a:xfrm>
            <a:custGeom>
              <a:avLst/>
              <a:gdLst>
                <a:gd name="connsiteX0" fmla="*/ 0 w 710565"/>
                <a:gd name="connsiteY0" fmla="*/ 0 h 223049"/>
                <a:gd name="connsiteX1" fmla="*/ 293370 w 710565"/>
                <a:gd name="connsiteY1" fmla="*/ 222885 h 223049"/>
                <a:gd name="connsiteX2" fmla="*/ 710565 w 710565"/>
                <a:gd name="connsiteY2" fmla="*/ 28575 h 223049"/>
              </a:gdLst>
              <a:ahLst/>
              <a:cxnLst>
                <a:cxn ang="0">
                  <a:pos x="connsiteX0" y="connsiteY0"/>
                </a:cxn>
                <a:cxn ang="0">
                  <a:pos x="connsiteX1" y="connsiteY1"/>
                </a:cxn>
                <a:cxn ang="0">
                  <a:pos x="connsiteX2" y="connsiteY2"/>
                </a:cxn>
              </a:cxnLst>
              <a:rect l="l" t="t" r="r" b="b"/>
              <a:pathLst>
                <a:path w="710565" h="223049">
                  <a:moveTo>
                    <a:pt x="0" y="0"/>
                  </a:moveTo>
                  <a:cubicBezTo>
                    <a:pt x="87471" y="109061"/>
                    <a:pt x="174943" y="218123"/>
                    <a:pt x="293370" y="222885"/>
                  </a:cubicBezTo>
                  <a:cubicBezTo>
                    <a:pt x="411797" y="227647"/>
                    <a:pt x="561181" y="128111"/>
                    <a:pt x="710565" y="28575"/>
                  </a:cubicBezTo>
                </a:path>
              </a:pathLst>
            </a:custGeom>
            <a:ln>
              <a:solidFill>
                <a:srgbClr val="FF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3" name="Figura a mano libera 152"/>
            <p:cNvSpPr/>
            <p:nvPr/>
          </p:nvSpPr>
          <p:spPr>
            <a:xfrm>
              <a:off x="7559040" y="1175385"/>
              <a:ext cx="699135" cy="226796"/>
            </a:xfrm>
            <a:custGeom>
              <a:avLst/>
              <a:gdLst>
                <a:gd name="connsiteX0" fmla="*/ 0 w 699135"/>
                <a:gd name="connsiteY0" fmla="*/ 22860 h 226796"/>
                <a:gd name="connsiteX1" fmla="*/ 333375 w 699135"/>
                <a:gd name="connsiteY1" fmla="*/ 226695 h 226796"/>
                <a:gd name="connsiteX2" fmla="*/ 699135 w 699135"/>
                <a:gd name="connsiteY2" fmla="*/ 0 h 226796"/>
              </a:gdLst>
              <a:ahLst/>
              <a:cxnLst>
                <a:cxn ang="0">
                  <a:pos x="connsiteX0" y="connsiteY0"/>
                </a:cxn>
                <a:cxn ang="0">
                  <a:pos x="connsiteX1" y="connsiteY1"/>
                </a:cxn>
                <a:cxn ang="0">
                  <a:pos x="connsiteX2" y="connsiteY2"/>
                </a:cxn>
              </a:cxnLst>
              <a:rect l="l" t="t" r="r" b="b"/>
              <a:pathLst>
                <a:path w="699135" h="226796">
                  <a:moveTo>
                    <a:pt x="0" y="22860"/>
                  </a:moveTo>
                  <a:cubicBezTo>
                    <a:pt x="108426" y="126682"/>
                    <a:pt x="216853" y="230505"/>
                    <a:pt x="333375" y="226695"/>
                  </a:cubicBezTo>
                  <a:cubicBezTo>
                    <a:pt x="449897" y="222885"/>
                    <a:pt x="574516" y="111442"/>
                    <a:pt x="699135" y="0"/>
                  </a:cubicBezTo>
                </a:path>
              </a:pathLst>
            </a:custGeom>
            <a:ln>
              <a:solidFill>
                <a:srgbClr val="FF0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58" name="Figura a mano libera 157"/>
          <p:cNvSpPr/>
          <p:nvPr/>
        </p:nvSpPr>
        <p:spPr>
          <a:xfrm flipV="1">
            <a:off x="9844359" y="3999021"/>
            <a:ext cx="1258340" cy="1108124"/>
          </a:xfrm>
          <a:custGeom>
            <a:avLst/>
            <a:gdLst>
              <a:gd name="connsiteX0" fmla="*/ 0 w 1150705"/>
              <a:gd name="connsiteY0" fmla="*/ 562998 h 562998"/>
              <a:gd name="connsiteX1" fmla="*/ 184934 w 1150705"/>
              <a:gd name="connsiteY1" fmla="*/ 49290 h 562998"/>
              <a:gd name="connsiteX2" fmla="*/ 575352 w 1150705"/>
              <a:gd name="connsiteY2" fmla="*/ 69838 h 562998"/>
              <a:gd name="connsiteX3" fmla="*/ 924674 w 1150705"/>
              <a:gd name="connsiteY3" fmla="*/ 28742 h 562998"/>
              <a:gd name="connsiteX4" fmla="*/ 1150705 w 1150705"/>
              <a:gd name="connsiteY4" fmla="*/ 562998 h 562998"/>
              <a:gd name="connsiteX0" fmla="*/ 0 w 1150705"/>
              <a:gd name="connsiteY0" fmla="*/ 564518 h 564518"/>
              <a:gd name="connsiteX1" fmla="*/ 178171 w 1150705"/>
              <a:gd name="connsiteY1" fmla="*/ 27950 h 564518"/>
              <a:gd name="connsiteX2" fmla="*/ 575352 w 1150705"/>
              <a:gd name="connsiteY2" fmla="*/ 71358 h 564518"/>
              <a:gd name="connsiteX3" fmla="*/ 924674 w 1150705"/>
              <a:gd name="connsiteY3" fmla="*/ 30262 h 564518"/>
              <a:gd name="connsiteX4" fmla="*/ 1150705 w 1150705"/>
              <a:gd name="connsiteY4" fmla="*/ 564518 h 564518"/>
              <a:gd name="connsiteX0" fmla="*/ 0 w 1150705"/>
              <a:gd name="connsiteY0" fmla="*/ 556659 h 556659"/>
              <a:gd name="connsiteX1" fmla="*/ 178171 w 1150705"/>
              <a:gd name="connsiteY1" fmla="*/ 20091 h 556659"/>
              <a:gd name="connsiteX2" fmla="*/ 558443 w 1150705"/>
              <a:gd name="connsiteY2" fmla="*/ 105409 h 556659"/>
              <a:gd name="connsiteX3" fmla="*/ 924674 w 1150705"/>
              <a:gd name="connsiteY3" fmla="*/ 22403 h 556659"/>
              <a:gd name="connsiteX4" fmla="*/ 1150705 w 1150705"/>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56659 h 556659"/>
              <a:gd name="connsiteX1" fmla="*/ 178171 w 1116888"/>
              <a:gd name="connsiteY1" fmla="*/ 20091 h 556659"/>
              <a:gd name="connsiteX2" fmla="*/ 558443 w 1116888"/>
              <a:gd name="connsiteY2" fmla="*/ 105409 h 556659"/>
              <a:gd name="connsiteX3" fmla="*/ 924674 w 1116888"/>
              <a:gd name="connsiteY3" fmla="*/ 22403 h 556659"/>
              <a:gd name="connsiteX4" fmla="*/ 1116888 w 1116888"/>
              <a:gd name="connsiteY4" fmla="*/ 556659 h 556659"/>
              <a:gd name="connsiteX0" fmla="*/ 0 w 1116888"/>
              <a:gd name="connsiteY0" fmla="*/ 536818 h 536818"/>
              <a:gd name="connsiteX1" fmla="*/ 178171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36818 h 536818"/>
              <a:gd name="connsiteX1" fmla="*/ 233969 w 1116888"/>
              <a:gd name="connsiteY1" fmla="*/ 250 h 536818"/>
              <a:gd name="connsiteX2" fmla="*/ 539844 w 1116888"/>
              <a:gd name="connsiteY2" fmla="*/ 460853 h 536818"/>
              <a:gd name="connsiteX3" fmla="*/ 924674 w 1116888"/>
              <a:gd name="connsiteY3" fmla="*/ 2562 h 536818"/>
              <a:gd name="connsiteX4" fmla="*/ 1116888 w 1116888"/>
              <a:gd name="connsiteY4" fmla="*/ 536818 h 536818"/>
              <a:gd name="connsiteX0" fmla="*/ 0 w 1116888"/>
              <a:gd name="connsiteY0" fmla="*/ 544027 h 544027"/>
              <a:gd name="connsiteX1" fmla="*/ 233969 w 1116888"/>
              <a:gd name="connsiteY1" fmla="*/ 7459 h 544027"/>
              <a:gd name="connsiteX2" fmla="*/ 539844 w 1116888"/>
              <a:gd name="connsiteY2" fmla="*/ 468062 h 544027"/>
              <a:gd name="connsiteX3" fmla="*/ 868875 w 1116888"/>
              <a:gd name="connsiteY3" fmla="*/ 246 h 544027"/>
              <a:gd name="connsiteX4" fmla="*/ 1116888 w 1116888"/>
              <a:gd name="connsiteY4" fmla="*/ 544027 h 544027"/>
              <a:gd name="connsiteX0" fmla="*/ 0 w 1116888"/>
              <a:gd name="connsiteY0" fmla="*/ 536968 h 1092519"/>
              <a:gd name="connsiteX1" fmla="*/ 233969 w 1116888"/>
              <a:gd name="connsiteY1" fmla="*/ 400 h 1092519"/>
              <a:gd name="connsiteX2" fmla="*/ 539844 w 1116888"/>
              <a:gd name="connsiteY2" fmla="*/ 461003 h 1092519"/>
              <a:gd name="connsiteX3" fmla="*/ 907765 w 1116888"/>
              <a:gd name="connsiteY3" fmla="*/ 1092372 h 1092519"/>
              <a:gd name="connsiteX4" fmla="*/ 1116888 w 1116888"/>
              <a:gd name="connsiteY4" fmla="*/ 536968 h 1092519"/>
              <a:gd name="connsiteX0" fmla="*/ 0 w 1116888"/>
              <a:gd name="connsiteY0" fmla="*/ 549867 h 1105418"/>
              <a:gd name="connsiteX1" fmla="*/ 233969 w 1116888"/>
              <a:gd name="connsiteY1" fmla="*/ 13299 h 1105418"/>
              <a:gd name="connsiteX2" fmla="*/ 907765 w 1116888"/>
              <a:gd name="connsiteY2" fmla="*/ 1105271 h 1105418"/>
              <a:gd name="connsiteX3" fmla="*/ 1116888 w 1116888"/>
              <a:gd name="connsiteY3" fmla="*/ 549867 h 1105418"/>
              <a:gd name="connsiteX0" fmla="*/ 0 w 1116888"/>
              <a:gd name="connsiteY0" fmla="*/ 549867 h 1105531"/>
              <a:gd name="connsiteX1" fmla="*/ 233969 w 1116888"/>
              <a:gd name="connsiteY1" fmla="*/ 13299 h 1105531"/>
              <a:gd name="connsiteX2" fmla="*/ 907765 w 1116888"/>
              <a:gd name="connsiteY2" fmla="*/ 1105271 h 1105531"/>
              <a:gd name="connsiteX3" fmla="*/ 1116888 w 1116888"/>
              <a:gd name="connsiteY3" fmla="*/ 549867 h 1105531"/>
              <a:gd name="connsiteX0" fmla="*/ 0 w 1116888"/>
              <a:gd name="connsiteY0" fmla="*/ 549792 h 1103552"/>
              <a:gd name="connsiteX1" fmla="*/ 233969 w 1116888"/>
              <a:gd name="connsiteY1" fmla="*/ 13224 h 1103552"/>
              <a:gd name="connsiteX2" fmla="*/ 877330 w 1116888"/>
              <a:gd name="connsiteY2" fmla="*/ 1103291 h 1103552"/>
              <a:gd name="connsiteX3" fmla="*/ 1116888 w 1116888"/>
              <a:gd name="connsiteY3" fmla="*/ 549792 h 1103552"/>
              <a:gd name="connsiteX0" fmla="*/ 0 w 1116888"/>
              <a:gd name="connsiteY0" fmla="*/ 549792 h 1108124"/>
              <a:gd name="connsiteX1" fmla="*/ 233969 w 1116888"/>
              <a:gd name="connsiteY1" fmla="*/ 13224 h 1108124"/>
              <a:gd name="connsiteX2" fmla="*/ 877330 w 1116888"/>
              <a:gd name="connsiteY2" fmla="*/ 1103291 h 1108124"/>
              <a:gd name="connsiteX3" fmla="*/ 1116888 w 1116888"/>
              <a:gd name="connsiteY3" fmla="*/ 549792 h 1108124"/>
            </a:gdLst>
            <a:ahLst/>
            <a:cxnLst>
              <a:cxn ang="0">
                <a:pos x="connsiteX0" y="connsiteY0"/>
              </a:cxn>
              <a:cxn ang="0">
                <a:pos x="connsiteX1" y="connsiteY1"/>
              </a:cxn>
              <a:cxn ang="0">
                <a:pos x="connsiteX2" y="connsiteY2"/>
              </a:cxn>
              <a:cxn ang="0">
                <a:pos x="connsiteX3" y="connsiteY3"/>
              </a:cxn>
            </a:cxnLst>
            <a:rect l="l" t="t" r="r" b="b"/>
            <a:pathLst>
              <a:path w="1116888" h="1108124">
                <a:moveTo>
                  <a:pt x="0" y="549792"/>
                </a:moveTo>
                <a:cubicBezTo>
                  <a:pt x="44521" y="334034"/>
                  <a:pt x="87747" y="-79026"/>
                  <a:pt x="233969" y="13224"/>
                </a:cubicBezTo>
                <a:cubicBezTo>
                  <a:pt x="380191" y="105474"/>
                  <a:pt x="743704" y="1044343"/>
                  <a:pt x="877330" y="1103291"/>
                </a:cubicBezTo>
                <a:cubicBezTo>
                  <a:pt x="1010956" y="1162239"/>
                  <a:pt x="1089017" y="664755"/>
                  <a:pt x="1116888" y="549792"/>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9" name="CasellaDiTesto 158"/>
          <p:cNvSpPr txBox="1"/>
          <p:nvPr/>
        </p:nvSpPr>
        <p:spPr>
          <a:xfrm>
            <a:off x="8871146" y="714048"/>
            <a:ext cx="933269" cy="369332"/>
          </a:xfrm>
          <a:prstGeom prst="rect">
            <a:avLst/>
          </a:prstGeom>
          <a:noFill/>
        </p:spPr>
        <p:txBody>
          <a:bodyPr wrap="none" rtlCol="0">
            <a:spAutoFit/>
          </a:bodyPr>
          <a:lstStyle/>
          <a:p>
            <a:r>
              <a:rPr lang="en-US" dirty="0"/>
              <a:t>0 mode</a:t>
            </a:r>
          </a:p>
        </p:txBody>
      </p:sp>
      <p:sp>
        <p:nvSpPr>
          <p:cNvPr id="162" name="CasellaDiTesto 161"/>
          <p:cNvSpPr txBox="1"/>
          <p:nvPr/>
        </p:nvSpPr>
        <p:spPr>
          <a:xfrm>
            <a:off x="8911924" y="2976163"/>
            <a:ext cx="907621" cy="369332"/>
          </a:xfrm>
          <a:prstGeom prst="rect">
            <a:avLst/>
          </a:prstGeom>
          <a:noFill/>
        </p:spPr>
        <p:txBody>
          <a:bodyPr wrap="none" rtlCol="0">
            <a:spAutoFit/>
          </a:bodyPr>
          <a:lstStyle/>
          <a:p>
            <a:r>
              <a:rPr lang="en-US" dirty="0">
                <a:sym typeface="Symbol"/>
              </a:rPr>
              <a:t></a:t>
            </a:r>
            <a:r>
              <a:rPr lang="en-US" dirty="0"/>
              <a:t> mode</a:t>
            </a:r>
          </a:p>
        </p:txBody>
      </p:sp>
      <p:pic>
        <p:nvPicPr>
          <p:cNvPr id="148490" name="Picture 10"/>
          <p:cNvPicPr>
            <a:picLocks noChangeAspect="1" noChangeArrowheads="1"/>
          </p:cNvPicPr>
          <p:nvPr/>
        </p:nvPicPr>
        <p:blipFill rotWithShape="1">
          <a:blip r:embed="rId4">
            <a:extLst>
              <a:ext uri="{28A0092B-C50C-407E-A947-70E740481C1C}">
                <a14:useLocalDpi xmlns:a14="http://schemas.microsoft.com/office/drawing/2010/main" val="0"/>
              </a:ext>
            </a:extLst>
          </a:blip>
          <a:srcRect t="7974"/>
          <a:stretch/>
        </p:blipFill>
        <p:spPr bwMode="auto">
          <a:xfrm>
            <a:off x="489800" y="3864251"/>
            <a:ext cx="4001012" cy="2190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65" name="Connettore 2 164"/>
          <p:cNvCxnSpPr/>
          <p:nvPr/>
        </p:nvCxnSpPr>
        <p:spPr>
          <a:xfrm flipV="1">
            <a:off x="2638310" y="6146167"/>
            <a:ext cx="474518" cy="10392"/>
          </a:xfrm>
          <a:prstGeom prst="straightConnector1">
            <a:avLst/>
          </a:prstGeom>
          <a:ln w="38100">
            <a:headEnd type="arrow"/>
            <a:tailEnd type="arrow"/>
          </a:ln>
        </p:spPr>
        <p:style>
          <a:lnRef idx="1">
            <a:schemeClr val="accent1"/>
          </a:lnRef>
          <a:fillRef idx="0">
            <a:schemeClr val="accent1"/>
          </a:fillRef>
          <a:effectRef idx="0">
            <a:schemeClr val="accent1"/>
          </a:effectRef>
          <a:fontRef idx="minor">
            <a:schemeClr val="tx1"/>
          </a:fontRef>
        </p:style>
      </p:cxnSp>
      <p:cxnSp>
        <p:nvCxnSpPr>
          <p:cNvPr id="167" name="Connettore 1 166"/>
          <p:cNvCxnSpPr/>
          <p:nvPr/>
        </p:nvCxnSpPr>
        <p:spPr>
          <a:xfrm flipV="1">
            <a:off x="2638310" y="5605840"/>
            <a:ext cx="0" cy="67541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p:cxnSp>
        <p:nvCxnSpPr>
          <p:cNvPr id="171" name="Connettore 1 170"/>
          <p:cNvCxnSpPr/>
          <p:nvPr/>
        </p:nvCxnSpPr>
        <p:spPr>
          <a:xfrm flipV="1">
            <a:off x="3112828" y="5605840"/>
            <a:ext cx="0" cy="675410"/>
          </a:xfrm>
          <a:prstGeom prst="line">
            <a:avLst/>
          </a:prstGeom>
          <a:ln w="28575">
            <a:prstDash val="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9" name="Oggetto 168"/>
              <p:cNvSpPr txBox="1"/>
              <p:nvPr/>
            </p:nvSpPr>
            <p:spPr bwMode="auto">
              <a:xfrm>
                <a:off x="2751138" y="6192838"/>
                <a:ext cx="1811337" cy="692150"/>
              </a:xfrm>
              <a:prstGeom prst="rect">
                <a:avLst/>
              </a:prstGeom>
              <a:noFill/>
              <a:ln>
                <a:noFill/>
              </a:ln>
            </p:spPr>
            <p:txBody>
              <a:bodyPr>
                <a:normAutofit fontScale="92500"/>
              </a:bodyPr>
              <a:lstStyle/>
              <a:p>
                <a:pPr/>
                <a14:m>
                  <m:oMathPara xmlns:m="http://schemas.openxmlformats.org/officeDocument/2006/math">
                    <m:oMathParaPr>
                      <m:jc m:val="left"/>
                    </m:oMathParaPr>
                    <m:oMath xmlns:m="http://schemas.openxmlformats.org/officeDocument/2006/math">
                      <m:r>
                        <a:rPr lang="en-US" i="1">
                          <a:solidFill>
                            <a:srgbClr val="000000"/>
                          </a:solidFill>
                          <a:latin typeface="Cambria Math" panose="02040503050406030204" pitchFamily="18" charset="0"/>
                        </a:rPr>
                        <m:t>𝑑</m:t>
                      </m:r>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𝛽</m:t>
                          </m:r>
                          <m:r>
                            <a:rPr lang="en-US" i="1">
                              <a:solidFill>
                                <a:srgbClr val="000000"/>
                              </a:solidFill>
                              <a:latin typeface="Cambria Math" panose="02040503050406030204" pitchFamily="18" charset="0"/>
                            </a:rPr>
                            <m:t>𝑐</m:t>
                          </m:r>
                        </m:num>
                        <m:den>
                          <m:r>
                            <a:rPr lang="en-US" i="1">
                              <a:solidFill>
                                <a:srgbClr val="000000"/>
                              </a:solidFill>
                              <a:latin typeface="Cambria Math" panose="02040503050406030204" pitchFamily="18" charset="0"/>
                            </a:rPr>
                            <m:t>2</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𝑓</m:t>
                              </m:r>
                            </m:e>
                            <m:sub>
                              <m:r>
                                <a:rPr lang="en-US" i="1">
                                  <a:solidFill>
                                    <a:srgbClr val="000000"/>
                                  </a:solidFill>
                                  <a:latin typeface="Cambria Math" panose="02040503050406030204" pitchFamily="18" charset="0"/>
                                </a:rPr>
                                <m:t>𝑅𝐹</m:t>
                              </m:r>
                            </m:sub>
                          </m:sSub>
                        </m:den>
                      </m:f>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𝛽</m:t>
                          </m:r>
                          <m:sSub>
                            <m:sSubPr>
                              <m:ctrlPr>
                                <a:rPr lang="en-US" i="1">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𝜆</m:t>
                              </m:r>
                            </m:e>
                            <m:sub>
                              <m:r>
                                <a:rPr lang="en-US" i="1">
                                  <a:solidFill>
                                    <a:srgbClr val="000000"/>
                                  </a:solidFill>
                                  <a:latin typeface="Cambria Math" panose="02040503050406030204" pitchFamily="18" charset="0"/>
                                </a:rPr>
                                <m:t>𝑅𝐹</m:t>
                              </m:r>
                            </m:sub>
                          </m:sSub>
                        </m:num>
                        <m:den>
                          <m:r>
                            <a:rPr lang="en-US" i="1">
                              <a:solidFill>
                                <a:srgbClr val="000000"/>
                              </a:solidFill>
                              <a:latin typeface="Cambria Math" panose="02040503050406030204" pitchFamily="18" charset="0"/>
                            </a:rPr>
                            <m:t>2</m:t>
                          </m:r>
                        </m:den>
                      </m:f>
                    </m:oMath>
                  </m:oMathPara>
                </a14:m>
                <a:endParaRPr lang="en-US" dirty="0"/>
              </a:p>
            </p:txBody>
          </p:sp>
        </mc:Choice>
        <mc:Fallback xmlns="">
          <p:sp>
            <p:nvSpPr>
              <p:cNvPr id="169" name="Oggetto 168"/>
              <p:cNvSpPr txBox="1">
                <a:spLocks noRot="1" noChangeAspect="1" noMove="1" noResize="1" noEditPoints="1" noAdjustHandles="1" noChangeArrowheads="1" noChangeShapeType="1" noTextEdit="1"/>
              </p:cNvSpPr>
              <p:nvPr/>
            </p:nvSpPr>
            <p:spPr bwMode="auto">
              <a:xfrm>
                <a:off x="2751138" y="6192838"/>
                <a:ext cx="1811337" cy="692150"/>
              </a:xfrm>
              <a:prstGeom prst="rect">
                <a:avLst/>
              </a:prstGeom>
              <a:blipFill>
                <a:blip r:embed="rId5"/>
                <a:stretch>
                  <a:fillRect/>
                </a:stretch>
              </a:blipFill>
              <a:ln>
                <a:noFill/>
              </a:ln>
            </p:spPr>
            <p:txBody>
              <a:bodyPr/>
              <a:lstStyle/>
              <a:p>
                <a:r>
                  <a:rPr lang="en-US">
                    <a:noFill/>
                  </a:rPr>
                  <a:t> </a:t>
                </a:r>
              </a:p>
            </p:txBody>
          </p:sp>
        </mc:Fallback>
      </mc:AlternateContent>
      <p:sp>
        <p:nvSpPr>
          <p:cNvPr id="170" name="Rettangolo 169"/>
          <p:cNvSpPr/>
          <p:nvPr/>
        </p:nvSpPr>
        <p:spPr>
          <a:xfrm>
            <a:off x="5013985" y="4221967"/>
            <a:ext cx="3219972" cy="2246769"/>
          </a:xfrm>
          <a:prstGeom prst="rect">
            <a:avLst/>
          </a:prstGeom>
          <a:ln w="28575">
            <a:solidFill>
              <a:srgbClr val="FF0000"/>
            </a:solidFill>
          </a:ln>
        </p:spPr>
        <p:txBody>
          <a:bodyPr wrap="square">
            <a:spAutoFit/>
          </a:bodyPr>
          <a:lstStyle/>
          <a:p>
            <a:pPr algn="just"/>
            <a:r>
              <a:rPr lang="en-US" sz="1400" dirty="0">
                <a:sym typeface="Symbol"/>
              </a:rPr>
              <a:t></a:t>
            </a:r>
            <a:r>
              <a:rPr lang="en-US" sz="1400" dirty="0"/>
              <a:t>For </a:t>
            </a:r>
            <a:r>
              <a:rPr lang="en-US" sz="1400" b="1" dirty="0"/>
              <a:t>ions and protons </a:t>
            </a:r>
            <a:r>
              <a:rPr lang="en-US" sz="1400" dirty="0"/>
              <a:t>the cell lengths have to be increased along the </a:t>
            </a:r>
            <a:r>
              <a:rPr lang="en-US" sz="1400" dirty="0" err="1"/>
              <a:t>linac</a:t>
            </a:r>
            <a:r>
              <a:rPr lang="en-US" sz="1400" dirty="0"/>
              <a:t> that will be a sequence of different accelerating structures matched to the ion/proton velocity.</a:t>
            </a:r>
          </a:p>
          <a:p>
            <a:pPr algn="just"/>
            <a:endParaRPr lang="en-US" sz="1400" dirty="0"/>
          </a:p>
          <a:p>
            <a:pPr algn="just"/>
            <a:r>
              <a:rPr lang="en-US" sz="1400" dirty="0">
                <a:sym typeface="Symbol"/>
              </a:rPr>
              <a:t></a:t>
            </a:r>
            <a:r>
              <a:rPr lang="en-US" sz="1400" dirty="0"/>
              <a:t>For </a:t>
            </a:r>
            <a:r>
              <a:rPr lang="en-US" sz="1400" b="1" dirty="0"/>
              <a:t>electron</a:t>
            </a:r>
            <a:r>
              <a:rPr lang="en-US" sz="1400" dirty="0"/>
              <a:t>, </a:t>
            </a:r>
            <a:r>
              <a:rPr lang="en-US" sz="1400" dirty="0">
                <a:sym typeface="Symbol"/>
              </a:rPr>
              <a:t></a:t>
            </a:r>
            <a:r>
              <a:rPr lang="en-US" sz="1400" dirty="0"/>
              <a:t>=1, d=</a:t>
            </a:r>
            <a:r>
              <a:rPr lang="en-US" sz="1400" dirty="0">
                <a:sym typeface="Symbol"/>
              </a:rPr>
              <a:t></a:t>
            </a:r>
            <a:r>
              <a:rPr lang="en-US" sz="1400" baseline="-25000" dirty="0">
                <a:sym typeface="Symbol"/>
              </a:rPr>
              <a:t>RF</a:t>
            </a:r>
            <a:r>
              <a:rPr lang="en-US" sz="1400" dirty="0">
                <a:sym typeface="Symbol"/>
              </a:rPr>
              <a:t>/2 and the </a:t>
            </a:r>
            <a:r>
              <a:rPr lang="en-US" sz="1400" dirty="0"/>
              <a:t>linac will be made of an injector followed by a series of identical accelerating structures, with cells all the same length.</a:t>
            </a:r>
          </a:p>
        </p:txBody>
      </p:sp>
      <p:sp>
        <p:nvSpPr>
          <p:cNvPr id="83" name="CasellaDiTesto 82"/>
          <p:cNvSpPr txBox="1"/>
          <p:nvPr/>
        </p:nvSpPr>
        <p:spPr>
          <a:xfrm>
            <a:off x="3877611" y="477487"/>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sp>
        <p:nvSpPr>
          <p:cNvPr id="3" name="CasellaDiTesto 2"/>
          <p:cNvSpPr txBox="1"/>
          <p:nvPr/>
        </p:nvSpPr>
        <p:spPr>
          <a:xfrm>
            <a:off x="689648" y="3557577"/>
            <a:ext cx="4259436" cy="338554"/>
          </a:xfrm>
          <a:prstGeom prst="rect">
            <a:avLst/>
          </a:prstGeom>
          <a:noFill/>
        </p:spPr>
        <p:txBody>
          <a:bodyPr wrap="none" rtlCol="0">
            <a:spAutoFit/>
          </a:bodyPr>
          <a:lstStyle/>
          <a:p>
            <a:r>
              <a:rPr lang="it-IT" sz="1600" i="1" dirty="0"/>
              <a:t>EXAMPLE: 4 </a:t>
            </a:r>
            <a:r>
              <a:rPr lang="it-IT" sz="1600" i="1" dirty="0" err="1"/>
              <a:t>cell</a:t>
            </a:r>
            <a:r>
              <a:rPr lang="it-IT" sz="1600" i="1" dirty="0"/>
              <a:t> </a:t>
            </a:r>
            <a:r>
              <a:rPr lang="it-IT" sz="1600" i="1" dirty="0" err="1"/>
              <a:t>cavity</a:t>
            </a:r>
            <a:r>
              <a:rPr lang="it-IT" sz="1600" i="1" dirty="0"/>
              <a:t> </a:t>
            </a:r>
            <a:r>
              <a:rPr lang="it-IT" sz="1600" i="1" dirty="0" err="1"/>
              <a:t>operating</a:t>
            </a:r>
            <a:r>
              <a:rPr lang="it-IT" sz="1600" i="1" dirty="0"/>
              <a:t> on the </a:t>
            </a:r>
            <a:r>
              <a:rPr lang="it-IT" sz="1600" i="1" dirty="0">
                <a:sym typeface="Symbol" panose="05050102010706020507" pitchFamily="18" charset="2"/>
              </a:rPr>
              <a:t>-</a:t>
            </a:r>
            <a:r>
              <a:rPr lang="it-IT" sz="1600" i="1" dirty="0"/>
              <a:t>mode</a:t>
            </a:r>
          </a:p>
        </p:txBody>
      </p:sp>
    </p:spTree>
    <p:extLst>
      <p:ext uri="{BB962C8B-B14F-4D97-AF65-F5344CB8AC3E}">
        <p14:creationId xmlns:p14="http://schemas.microsoft.com/office/powerpoint/2010/main" val="860913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9"/>
                                        </p:tgtEl>
                                        <p:attrNameLst>
                                          <p:attrName>style.visibility</p:attrName>
                                        </p:attrNameLst>
                                      </p:cBhvr>
                                      <p:to>
                                        <p:strVal val="visible"/>
                                      </p:to>
                                    </p:set>
                                    <p:animEffect transition="in" filter="fade">
                                      <p:cBhvr>
                                        <p:cTn id="10" dur="500"/>
                                        <p:tgtEl>
                                          <p:spTgt spid="15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8"/>
                                        </p:tgtEl>
                                        <p:attrNameLst>
                                          <p:attrName>style.visibility</p:attrName>
                                        </p:attrNameLst>
                                      </p:cBhvr>
                                      <p:to>
                                        <p:strVal val="visible"/>
                                      </p:to>
                                    </p:set>
                                    <p:animEffect transition="in" filter="fade">
                                      <p:cBhvr>
                                        <p:cTn id="13" dur="500"/>
                                        <p:tgtEl>
                                          <p:spTgt spid="38"/>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nodeType="with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fade">
                                      <p:cBhvr>
                                        <p:cTn id="19" dur="500"/>
                                        <p:tgtEl>
                                          <p:spTgt spid="34"/>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0"/>
                                        </p:tgtEl>
                                        <p:attrNameLst>
                                          <p:attrName>style.visibility</p:attrName>
                                        </p:attrNameLst>
                                      </p:cBhvr>
                                      <p:to>
                                        <p:strVal val="visible"/>
                                      </p:to>
                                    </p:set>
                                    <p:animEffect transition="in" filter="fade">
                                      <p:cBhvr>
                                        <p:cTn id="22" dur="500"/>
                                        <p:tgtEl>
                                          <p:spTgt spid="4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1"/>
                                        </p:tgtEl>
                                        <p:attrNameLst>
                                          <p:attrName>style.visibility</p:attrName>
                                        </p:attrNameLst>
                                      </p:cBhvr>
                                      <p:to>
                                        <p:strVal val="visible"/>
                                      </p:to>
                                    </p:set>
                                    <p:animEffect transition="in" filter="fade">
                                      <p:cBhvr>
                                        <p:cTn id="27" dur="750"/>
                                        <p:tgtEl>
                                          <p:spTgt spid="11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750"/>
                                        <p:tgtEl>
                                          <p:spTgt spid="4"/>
                                        </p:tgtEl>
                                      </p:cBhvr>
                                    </p:animEffect>
                                  </p:childTnLst>
                                </p:cTn>
                              </p:par>
                            </p:childTnLst>
                          </p:cTn>
                        </p:par>
                        <p:par>
                          <p:cTn id="31" fill="hold">
                            <p:stCondLst>
                              <p:cond delay="750"/>
                            </p:stCondLst>
                            <p:childTnLst>
                              <p:par>
                                <p:cTn id="32" presetID="10" presetClass="exit" presetSubtype="0" fill="hold" nodeType="afterEffect">
                                  <p:stCondLst>
                                    <p:cond delay="0"/>
                                  </p:stCondLst>
                                  <p:childTnLst>
                                    <p:animEffect transition="out" filter="fade">
                                      <p:cBhvr>
                                        <p:cTn id="33" dur="750"/>
                                        <p:tgtEl>
                                          <p:spTgt spid="111"/>
                                        </p:tgtEl>
                                      </p:cBhvr>
                                    </p:animEffect>
                                    <p:set>
                                      <p:cBhvr>
                                        <p:cTn id="34" dur="1" fill="hold">
                                          <p:stCondLst>
                                            <p:cond delay="749"/>
                                          </p:stCondLst>
                                        </p:cTn>
                                        <p:tgtEl>
                                          <p:spTgt spid="111"/>
                                        </p:tgtEl>
                                        <p:attrNameLst>
                                          <p:attrName>style.visibility</p:attrName>
                                        </p:attrNameLst>
                                      </p:cBhvr>
                                      <p:to>
                                        <p:strVal val="hidden"/>
                                      </p:to>
                                    </p:set>
                                  </p:childTnLst>
                                </p:cTn>
                              </p:par>
                              <p:par>
                                <p:cTn id="35" presetID="10" presetClass="exit" presetSubtype="0" fill="hold" grpId="1" nodeType="withEffect">
                                  <p:stCondLst>
                                    <p:cond delay="0"/>
                                  </p:stCondLst>
                                  <p:childTnLst>
                                    <p:animEffect transition="out" filter="fade">
                                      <p:cBhvr>
                                        <p:cTn id="36" dur="750"/>
                                        <p:tgtEl>
                                          <p:spTgt spid="4"/>
                                        </p:tgtEl>
                                      </p:cBhvr>
                                    </p:animEffect>
                                    <p:set>
                                      <p:cBhvr>
                                        <p:cTn id="37" dur="1" fill="hold">
                                          <p:stCondLst>
                                            <p:cond delay="749"/>
                                          </p:stCondLst>
                                        </p:cTn>
                                        <p:tgtEl>
                                          <p:spTgt spid="4"/>
                                        </p:tgtEl>
                                        <p:attrNameLst>
                                          <p:attrName>style.visibility</p:attrName>
                                        </p:attrNameLst>
                                      </p:cBhvr>
                                      <p:to>
                                        <p:strVal val="hidden"/>
                                      </p:to>
                                    </p:set>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114"/>
                                        </p:tgtEl>
                                        <p:attrNameLst>
                                          <p:attrName>style.visibility</p:attrName>
                                        </p:attrNameLst>
                                      </p:cBhvr>
                                      <p:to>
                                        <p:strVal val="visible"/>
                                      </p:to>
                                    </p:set>
                                    <p:animEffect transition="in" filter="fade">
                                      <p:cBhvr>
                                        <p:cTn id="41" dur="750"/>
                                        <p:tgtEl>
                                          <p:spTgt spid="114"/>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24"/>
                                        </p:tgtEl>
                                        <p:attrNameLst>
                                          <p:attrName>style.visibility</p:attrName>
                                        </p:attrNameLst>
                                      </p:cBhvr>
                                      <p:to>
                                        <p:strVal val="visible"/>
                                      </p:to>
                                    </p:set>
                                    <p:animEffect transition="in" filter="fade">
                                      <p:cBhvr>
                                        <p:cTn id="44" dur="750"/>
                                        <p:tgtEl>
                                          <p:spTgt spid="124"/>
                                        </p:tgtEl>
                                      </p:cBhvr>
                                    </p:animEffect>
                                  </p:childTnLst>
                                </p:cTn>
                              </p:par>
                            </p:childTnLst>
                          </p:cTn>
                        </p:par>
                        <p:par>
                          <p:cTn id="45" fill="hold">
                            <p:stCondLst>
                              <p:cond delay="2250"/>
                            </p:stCondLst>
                            <p:childTnLst>
                              <p:par>
                                <p:cTn id="46" presetID="10" presetClass="exit" presetSubtype="0" fill="hold" nodeType="afterEffect">
                                  <p:stCondLst>
                                    <p:cond delay="0"/>
                                  </p:stCondLst>
                                  <p:childTnLst>
                                    <p:animEffect transition="out" filter="fade">
                                      <p:cBhvr>
                                        <p:cTn id="47" dur="750"/>
                                        <p:tgtEl>
                                          <p:spTgt spid="114"/>
                                        </p:tgtEl>
                                      </p:cBhvr>
                                    </p:animEffect>
                                    <p:set>
                                      <p:cBhvr>
                                        <p:cTn id="48" dur="1" fill="hold">
                                          <p:stCondLst>
                                            <p:cond delay="749"/>
                                          </p:stCondLst>
                                        </p:cTn>
                                        <p:tgtEl>
                                          <p:spTgt spid="114"/>
                                        </p:tgtEl>
                                        <p:attrNameLst>
                                          <p:attrName>style.visibility</p:attrName>
                                        </p:attrNameLst>
                                      </p:cBhvr>
                                      <p:to>
                                        <p:strVal val="hidden"/>
                                      </p:to>
                                    </p:set>
                                  </p:childTnLst>
                                </p:cTn>
                              </p:par>
                              <p:par>
                                <p:cTn id="49" presetID="10" presetClass="exit" presetSubtype="0" fill="hold" grpId="1" nodeType="withEffect">
                                  <p:stCondLst>
                                    <p:cond delay="0"/>
                                  </p:stCondLst>
                                  <p:childTnLst>
                                    <p:animEffect transition="out" filter="fade">
                                      <p:cBhvr>
                                        <p:cTn id="50" dur="750"/>
                                        <p:tgtEl>
                                          <p:spTgt spid="124"/>
                                        </p:tgtEl>
                                      </p:cBhvr>
                                    </p:animEffect>
                                    <p:set>
                                      <p:cBhvr>
                                        <p:cTn id="51" dur="1" fill="hold">
                                          <p:stCondLst>
                                            <p:cond delay="749"/>
                                          </p:stCondLst>
                                        </p:cTn>
                                        <p:tgtEl>
                                          <p:spTgt spid="124"/>
                                        </p:tgtEl>
                                        <p:attrNameLst>
                                          <p:attrName>style.visibility</p:attrName>
                                        </p:attrNameLst>
                                      </p:cBhvr>
                                      <p:to>
                                        <p:strVal val="hidden"/>
                                      </p:to>
                                    </p:set>
                                  </p:childTnLst>
                                </p:cTn>
                              </p:par>
                            </p:childTnLst>
                          </p:cTn>
                        </p:par>
                        <p:par>
                          <p:cTn id="52" fill="hold">
                            <p:stCondLst>
                              <p:cond delay="3000"/>
                            </p:stCondLst>
                            <p:childTnLst>
                              <p:par>
                                <p:cTn id="53" presetID="10" presetClass="entr" presetSubtype="0" fill="hold" nodeType="afterEffect">
                                  <p:stCondLst>
                                    <p:cond delay="0"/>
                                  </p:stCondLst>
                                  <p:childTnLst>
                                    <p:set>
                                      <p:cBhvr>
                                        <p:cTn id="54" dur="1" fill="hold">
                                          <p:stCondLst>
                                            <p:cond delay="0"/>
                                          </p:stCondLst>
                                        </p:cTn>
                                        <p:tgtEl>
                                          <p:spTgt spid="111"/>
                                        </p:tgtEl>
                                        <p:attrNameLst>
                                          <p:attrName>style.visibility</p:attrName>
                                        </p:attrNameLst>
                                      </p:cBhvr>
                                      <p:to>
                                        <p:strVal val="visible"/>
                                      </p:to>
                                    </p:set>
                                    <p:animEffect transition="in" filter="fade">
                                      <p:cBhvr>
                                        <p:cTn id="55" dur="750"/>
                                        <p:tgtEl>
                                          <p:spTgt spid="111"/>
                                        </p:tgtEl>
                                      </p:cBhvr>
                                    </p:animEffect>
                                  </p:childTnLst>
                                </p:cTn>
                              </p:par>
                              <p:par>
                                <p:cTn id="56" presetID="10" presetClass="entr" presetSubtype="0" fill="hold" grpId="2" nodeType="with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fade">
                                      <p:cBhvr>
                                        <p:cTn id="58" dur="750"/>
                                        <p:tgtEl>
                                          <p:spTgt spid="4"/>
                                        </p:tgtEl>
                                      </p:cBhvr>
                                    </p:animEffect>
                                  </p:childTnLst>
                                </p:cTn>
                              </p:par>
                            </p:childTnLst>
                          </p:cTn>
                        </p:par>
                        <p:par>
                          <p:cTn id="59" fill="hold">
                            <p:stCondLst>
                              <p:cond delay="3750"/>
                            </p:stCondLst>
                            <p:childTnLst>
                              <p:par>
                                <p:cTn id="60" presetID="10" presetClass="exit" presetSubtype="0" fill="hold" nodeType="afterEffect">
                                  <p:stCondLst>
                                    <p:cond delay="0"/>
                                  </p:stCondLst>
                                  <p:childTnLst>
                                    <p:animEffect transition="out" filter="fade">
                                      <p:cBhvr>
                                        <p:cTn id="61" dur="750"/>
                                        <p:tgtEl>
                                          <p:spTgt spid="111"/>
                                        </p:tgtEl>
                                      </p:cBhvr>
                                    </p:animEffect>
                                    <p:set>
                                      <p:cBhvr>
                                        <p:cTn id="62" dur="1" fill="hold">
                                          <p:stCondLst>
                                            <p:cond delay="749"/>
                                          </p:stCondLst>
                                        </p:cTn>
                                        <p:tgtEl>
                                          <p:spTgt spid="111"/>
                                        </p:tgtEl>
                                        <p:attrNameLst>
                                          <p:attrName>style.visibility</p:attrName>
                                        </p:attrNameLst>
                                      </p:cBhvr>
                                      <p:to>
                                        <p:strVal val="hidden"/>
                                      </p:to>
                                    </p:set>
                                  </p:childTnLst>
                                </p:cTn>
                              </p:par>
                              <p:par>
                                <p:cTn id="63" presetID="10" presetClass="exit" presetSubtype="0" fill="hold" grpId="3" nodeType="withEffect">
                                  <p:stCondLst>
                                    <p:cond delay="0"/>
                                  </p:stCondLst>
                                  <p:childTnLst>
                                    <p:animEffect transition="out" filter="fade">
                                      <p:cBhvr>
                                        <p:cTn id="64" dur="750"/>
                                        <p:tgtEl>
                                          <p:spTgt spid="4"/>
                                        </p:tgtEl>
                                      </p:cBhvr>
                                    </p:animEffect>
                                    <p:set>
                                      <p:cBhvr>
                                        <p:cTn id="65" dur="1" fill="hold">
                                          <p:stCondLst>
                                            <p:cond delay="749"/>
                                          </p:stCondLst>
                                        </p:cTn>
                                        <p:tgtEl>
                                          <p:spTgt spid="4"/>
                                        </p:tgtEl>
                                        <p:attrNameLst>
                                          <p:attrName>style.visibility</p:attrName>
                                        </p:attrNameLst>
                                      </p:cBhvr>
                                      <p:to>
                                        <p:strVal val="hidden"/>
                                      </p:to>
                                    </p:set>
                                  </p:childTnLst>
                                </p:cTn>
                              </p:par>
                            </p:childTnLst>
                          </p:cTn>
                        </p:par>
                        <p:par>
                          <p:cTn id="66" fill="hold">
                            <p:stCondLst>
                              <p:cond delay="4500"/>
                            </p:stCondLst>
                            <p:childTnLst>
                              <p:par>
                                <p:cTn id="67" presetID="10" presetClass="entr" presetSubtype="0" fill="hold" nodeType="afterEffect">
                                  <p:stCondLst>
                                    <p:cond delay="0"/>
                                  </p:stCondLst>
                                  <p:childTnLst>
                                    <p:set>
                                      <p:cBhvr>
                                        <p:cTn id="68" dur="1" fill="hold">
                                          <p:stCondLst>
                                            <p:cond delay="0"/>
                                          </p:stCondLst>
                                        </p:cTn>
                                        <p:tgtEl>
                                          <p:spTgt spid="114"/>
                                        </p:tgtEl>
                                        <p:attrNameLst>
                                          <p:attrName>style.visibility</p:attrName>
                                        </p:attrNameLst>
                                      </p:cBhvr>
                                      <p:to>
                                        <p:strVal val="visible"/>
                                      </p:to>
                                    </p:set>
                                    <p:animEffect transition="in" filter="fade">
                                      <p:cBhvr>
                                        <p:cTn id="69" dur="750"/>
                                        <p:tgtEl>
                                          <p:spTgt spid="114"/>
                                        </p:tgtEl>
                                      </p:cBhvr>
                                    </p:animEffect>
                                  </p:childTnLst>
                                </p:cTn>
                              </p:par>
                              <p:par>
                                <p:cTn id="70" presetID="10" presetClass="entr" presetSubtype="0" fill="hold" grpId="2" nodeType="withEffect">
                                  <p:stCondLst>
                                    <p:cond delay="0"/>
                                  </p:stCondLst>
                                  <p:childTnLst>
                                    <p:set>
                                      <p:cBhvr>
                                        <p:cTn id="71" dur="1" fill="hold">
                                          <p:stCondLst>
                                            <p:cond delay="0"/>
                                          </p:stCondLst>
                                        </p:cTn>
                                        <p:tgtEl>
                                          <p:spTgt spid="124"/>
                                        </p:tgtEl>
                                        <p:attrNameLst>
                                          <p:attrName>style.visibility</p:attrName>
                                        </p:attrNameLst>
                                      </p:cBhvr>
                                      <p:to>
                                        <p:strVal val="visible"/>
                                      </p:to>
                                    </p:set>
                                    <p:animEffect transition="in" filter="fade">
                                      <p:cBhvr>
                                        <p:cTn id="72" dur="750"/>
                                        <p:tgtEl>
                                          <p:spTgt spid="124"/>
                                        </p:tgtEl>
                                      </p:cBhvr>
                                    </p:animEffect>
                                  </p:childTnLst>
                                </p:cTn>
                              </p:par>
                            </p:childTnLst>
                          </p:cTn>
                        </p:par>
                        <p:par>
                          <p:cTn id="73" fill="hold">
                            <p:stCondLst>
                              <p:cond delay="5250"/>
                            </p:stCondLst>
                            <p:childTnLst>
                              <p:par>
                                <p:cTn id="74" presetID="10" presetClass="exit" presetSubtype="0" fill="hold" nodeType="afterEffect">
                                  <p:stCondLst>
                                    <p:cond delay="0"/>
                                  </p:stCondLst>
                                  <p:childTnLst>
                                    <p:animEffect transition="out" filter="fade">
                                      <p:cBhvr>
                                        <p:cTn id="75" dur="750"/>
                                        <p:tgtEl>
                                          <p:spTgt spid="114"/>
                                        </p:tgtEl>
                                      </p:cBhvr>
                                    </p:animEffect>
                                    <p:set>
                                      <p:cBhvr>
                                        <p:cTn id="76" dur="1" fill="hold">
                                          <p:stCondLst>
                                            <p:cond delay="749"/>
                                          </p:stCondLst>
                                        </p:cTn>
                                        <p:tgtEl>
                                          <p:spTgt spid="114"/>
                                        </p:tgtEl>
                                        <p:attrNameLst>
                                          <p:attrName>style.visibility</p:attrName>
                                        </p:attrNameLst>
                                      </p:cBhvr>
                                      <p:to>
                                        <p:strVal val="hidden"/>
                                      </p:to>
                                    </p:set>
                                  </p:childTnLst>
                                </p:cTn>
                              </p:par>
                              <p:par>
                                <p:cTn id="77" presetID="10" presetClass="exit" presetSubtype="0" fill="hold" grpId="3" nodeType="withEffect">
                                  <p:stCondLst>
                                    <p:cond delay="0"/>
                                  </p:stCondLst>
                                  <p:childTnLst>
                                    <p:animEffect transition="out" filter="fade">
                                      <p:cBhvr>
                                        <p:cTn id="78" dur="750"/>
                                        <p:tgtEl>
                                          <p:spTgt spid="124"/>
                                        </p:tgtEl>
                                      </p:cBhvr>
                                    </p:animEffect>
                                    <p:set>
                                      <p:cBhvr>
                                        <p:cTn id="79" dur="1" fill="hold">
                                          <p:stCondLst>
                                            <p:cond delay="749"/>
                                          </p:stCondLst>
                                        </p:cTn>
                                        <p:tgtEl>
                                          <p:spTgt spid="124"/>
                                        </p:tgtEl>
                                        <p:attrNameLst>
                                          <p:attrName>style.visibility</p:attrName>
                                        </p:attrNameLst>
                                      </p:cBhvr>
                                      <p:to>
                                        <p:strVal val="hidden"/>
                                      </p:to>
                                    </p:set>
                                  </p:childTnLst>
                                </p:cTn>
                              </p:par>
                            </p:childTnLst>
                          </p:cTn>
                        </p:par>
                        <p:par>
                          <p:cTn id="80" fill="hold">
                            <p:stCondLst>
                              <p:cond delay="6000"/>
                            </p:stCondLst>
                            <p:childTnLst>
                              <p:par>
                                <p:cTn id="81" presetID="10" presetClass="entr" presetSubtype="0" fill="hold" nodeType="afterEffect">
                                  <p:stCondLst>
                                    <p:cond delay="0"/>
                                  </p:stCondLst>
                                  <p:childTnLst>
                                    <p:set>
                                      <p:cBhvr>
                                        <p:cTn id="82" dur="1" fill="hold">
                                          <p:stCondLst>
                                            <p:cond delay="0"/>
                                          </p:stCondLst>
                                        </p:cTn>
                                        <p:tgtEl>
                                          <p:spTgt spid="111"/>
                                        </p:tgtEl>
                                        <p:attrNameLst>
                                          <p:attrName>style.visibility</p:attrName>
                                        </p:attrNameLst>
                                      </p:cBhvr>
                                      <p:to>
                                        <p:strVal val="visible"/>
                                      </p:to>
                                    </p:set>
                                    <p:animEffect transition="in" filter="fade">
                                      <p:cBhvr>
                                        <p:cTn id="83" dur="750"/>
                                        <p:tgtEl>
                                          <p:spTgt spid="111"/>
                                        </p:tgtEl>
                                      </p:cBhvr>
                                    </p:animEffect>
                                  </p:childTnLst>
                                </p:cTn>
                              </p:par>
                              <p:par>
                                <p:cTn id="84" presetID="10" presetClass="entr" presetSubtype="0" fill="hold" grpId="4" nodeType="with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fade">
                                      <p:cBhvr>
                                        <p:cTn id="86" dur="750"/>
                                        <p:tgtEl>
                                          <p:spTgt spid="4"/>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162"/>
                                        </p:tgtEl>
                                        <p:attrNameLst>
                                          <p:attrName>style.visibility</p:attrName>
                                        </p:attrNameLst>
                                      </p:cBhvr>
                                      <p:to>
                                        <p:strVal val="visible"/>
                                      </p:to>
                                    </p:set>
                                    <p:animEffect transition="in" filter="fade">
                                      <p:cBhvr>
                                        <p:cTn id="91" dur="500"/>
                                        <p:tgtEl>
                                          <p:spTgt spid="162"/>
                                        </p:tgtEl>
                                      </p:cBhvr>
                                    </p:animEffect>
                                  </p:childTnLst>
                                </p:cTn>
                              </p:par>
                              <p:par>
                                <p:cTn id="92" presetID="10" presetClass="entr" presetSubtype="0" fill="hold" nodeType="withEffect">
                                  <p:stCondLst>
                                    <p:cond delay="0"/>
                                  </p:stCondLst>
                                  <p:childTnLst>
                                    <p:set>
                                      <p:cBhvr>
                                        <p:cTn id="93" dur="1" fill="hold">
                                          <p:stCondLst>
                                            <p:cond delay="0"/>
                                          </p:stCondLst>
                                        </p:cTn>
                                        <p:tgtEl>
                                          <p:spTgt spid="130"/>
                                        </p:tgtEl>
                                        <p:attrNameLst>
                                          <p:attrName>style.visibility</p:attrName>
                                        </p:attrNameLst>
                                      </p:cBhvr>
                                      <p:to>
                                        <p:strVal val="visible"/>
                                      </p:to>
                                    </p:set>
                                    <p:animEffect transition="in" filter="fade">
                                      <p:cBhvr>
                                        <p:cTn id="94" dur="500"/>
                                        <p:tgtEl>
                                          <p:spTgt spid="130"/>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27"/>
                                        </p:tgtEl>
                                        <p:attrNameLst>
                                          <p:attrName>style.visibility</p:attrName>
                                        </p:attrNameLst>
                                      </p:cBhvr>
                                      <p:to>
                                        <p:strVal val="visible"/>
                                      </p:to>
                                    </p:set>
                                    <p:animEffect transition="in" filter="fade">
                                      <p:cBhvr>
                                        <p:cTn id="97" dur="500"/>
                                        <p:tgtEl>
                                          <p:spTgt spid="127"/>
                                        </p:tgtEl>
                                      </p:cBhvr>
                                    </p:animEffect>
                                  </p:childTnLst>
                                </p:cTn>
                              </p:par>
                              <p:par>
                                <p:cTn id="98" presetID="10" presetClass="entr" presetSubtype="0" fill="hold" nodeType="withEffect">
                                  <p:stCondLst>
                                    <p:cond delay="0"/>
                                  </p:stCondLst>
                                  <p:childTnLst>
                                    <p:set>
                                      <p:cBhvr>
                                        <p:cTn id="99" dur="1" fill="hold">
                                          <p:stCondLst>
                                            <p:cond delay="0"/>
                                          </p:stCondLst>
                                        </p:cTn>
                                        <p:tgtEl>
                                          <p:spTgt spid="126"/>
                                        </p:tgtEl>
                                        <p:attrNameLst>
                                          <p:attrName>style.visibility</p:attrName>
                                        </p:attrNameLst>
                                      </p:cBhvr>
                                      <p:to>
                                        <p:strVal val="visible"/>
                                      </p:to>
                                    </p:set>
                                    <p:animEffect transition="in" filter="fade">
                                      <p:cBhvr>
                                        <p:cTn id="100" dur="500"/>
                                        <p:tgtEl>
                                          <p:spTgt spid="126"/>
                                        </p:tgtEl>
                                      </p:cBhvr>
                                    </p:animEffect>
                                  </p:childTnLst>
                                </p:cTn>
                              </p:par>
                              <p:par>
                                <p:cTn id="101" presetID="10" presetClass="entr" presetSubtype="0" fill="hold" nodeType="withEffect">
                                  <p:stCondLst>
                                    <p:cond delay="0"/>
                                  </p:stCondLst>
                                  <p:childTnLst>
                                    <p:set>
                                      <p:cBhvr>
                                        <p:cTn id="102" dur="1" fill="hold">
                                          <p:stCondLst>
                                            <p:cond delay="0"/>
                                          </p:stCondLst>
                                        </p:cTn>
                                        <p:tgtEl>
                                          <p:spTgt spid="125"/>
                                        </p:tgtEl>
                                        <p:attrNameLst>
                                          <p:attrName>style.visibility</p:attrName>
                                        </p:attrNameLst>
                                      </p:cBhvr>
                                      <p:to>
                                        <p:strVal val="visible"/>
                                      </p:to>
                                    </p:set>
                                    <p:animEffect transition="in" filter="fade">
                                      <p:cBhvr>
                                        <p:cTn id="103" dur="500"/>
                                        <p:tgtEl>
                                          <p:spTgt spid="125"/>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28"/>
                                        </p:tgtEl>
                                        <p:attrNameLst>
                                          <p:attrName>style.visibility</p:attrName>
                                        </p:attrNameLst>
                                      </p:cBhvr>
                                      <p:to>
                                        <p:strVal val="visible"/>
                                      </p:to>
                                    </p:set>
                                    <p:animEffect transition="in" filter="fade">
                                      <p:cBhvr>
                                        <p:cTn id="106" dur="500"/>
                                        <p:tgtEl>
                                          <p:spTgt spid="128"/>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nodeType="clickEffect">
                                  <p:stCondLst>
                                    <p:cond delay="0"/>
                                  </p:stCondLst>
                                  <p:childTnLst>
                                    <p:set>
                                      <p:cBhvr>
                                        <p:cTn id="110" dur="1" fill="hold">
                                          <p:stCondLst>
                                            <p:cond delay="0"/>
                                          </p:stCondLst>
                                        </p:cTn>
                                        <p:tgtEl>
                                          <p:spTgt spid="138"/>
                                        </p:tgtEl>
                                        <p:attrNameLst>
                                          <p:attrName>style.visibility</p:attrName>
                                        </p:attrNameLst>
                                      </p:cBhvr>
                                      <p:to>
                                        <p:strVal val="visible"/>
                                      </p:to>
                                    </p:set>
                                    <p:animEffect transition="in" filter="fade">
                                      <p:cBhvr>
                                        <p:cTn id="111" dur="750"/>
                                        <p:tgtEl>
                                          <p:spTgt spid="138"/>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129"/>
                                        </p:tgtEl>
                                        <p:attrNameLst>
                                          <p:attrName>style.visibility</p:attrName>
                                        </p:attrNameLst>
                                      </p:cBhvr>
                                      <p:to>
                                        <p:strVal val="visible"/>
                                      </p:to>
                                    </p:set>
                                    <p:animEffect transition="in" filter="fade">
                                      <p:cBhvr>
                                        <p:cTn id="114" dur="750"/>
                                        <p:tgtEl>
                                          <p:spTgt spid="129"/>
                                        </p:tgtEl>
                                      </p:cBhvr>
                                    </p:animEffect>
                                  </p:childTnLst>
                                </p:cTn>
                              </p:par>
                            </p:childTnLst>
                          </p:cTn>
                        </p:par>
                        <p:par>
                          <p:cTn id="115" fill="hold">
                            <p:stCondLst>
                              <p:cond delay="750"/>
                            </p:stCondLst>
                            <p:childTnLst>
                              <p:par>
                                <p:cTn id="116" presetID="10" presetClass="exit" presetSubtype="0" fill="hold" nodeType="afterEffect">
                                  <p:stCondLst>
                                    <p:cond delay="0"/>
                                  </p:stCondLst>
                                  <p:childTnLst>
                                    <p:animEffect transition="out" filter="fade">
                                      <p:cBhvr>
                                        <p:cTn id="117" dur="750"/>
                                        <p:tgtEl>
                                          <p:spTgt spid="138"/>
                                        </p:tgtEl>
                                      </p:cBhvr>
                                    </p:animEffect>
                                    <p:set>
                                      <p:cBhvr>
                                        <p:cTn id="118" dur="1" fill="hold">
                                          <p:stCondLst>
                                            <p:cond delay="749"/>
                                          </p:stCondLst>
                                        </p:cTn>
                                        <p:tgtEl>
                                          <p:spTgt spid="138"/>
                                        </p:tgtEl>
                                        <p:attrNameLst>
                                          <p:attrName>style.visibility</p:attrName>
                                        </p:attrNameLst>
                                      </p:cBhvr>
                                      <p:to>
                                        <p:strVal val="hidden"/>
                                      </p:to>
                                    </p:set>
                                  </p:childTnLst>
                                </p:cTn>
                              </p:par>
                              <p:par>
                                <p:cTn id="119" presetID="10" presetClass="exit" presetSubtype="0" fill="hold" grpId="1" nodeType="withEffect">
                                  <p:stCondLst>
                                    <p:cond delay="0"/>
                                  </p:stCondLst>
                                  <p:childTnLst>
                                    <p:animEffect transition="out" filter="fade">
                                      <p:cBhvr>
                                        <p:cTn id="120" dur="750"/>
                                        <p:tgtEl>
                                          <p:spTgt spid="129"/>
                                        </p:tgtEl>
                                      </p:cBhvr>
                                    </p:animEffect>
                                    <p:set>
                                      <p:cBhvr>
                                        <p:cTn id="121" dur="1" fill="hold">
                                          <p:stCondLst>
                                            <p:cond delay="749"/>
                                          </p:stCondLst>
                                        </p:cTn>
                                        <p:tgtEl>
                                          <p:spTgt spid="129"/>
                                        </p:tgtEl>
                                        <p:attrNameLst>
                                          <p:attrName>style.visibility</p:attrName>
                                        </p:attrNameLst>
                                      </p:cBhvr>
                                      <p:to>
                                        <p:strVal val="hidden"/>
                                      </p:to>
                                    </p:set>
                                  </p:childTnLst>
                                </p:cTn>
                              </p:par>
                            </p:childTnLst>
                          </p:cTn>
                        </p:par>
                        <p:par>
                          <p:cTn id="122" fill="hold">
                            <p:stCondLst>
                              <p:cond delay="1500"/>
                            </p:stCondLst>
                            <p:childTnLst>
                              <p:par>
                                <p:cTn id="123" presetID="10" presetClass="entr" presetSubtype="0" fill="hold" nodeType="afterEffect">
                                  <p:stCondLst>
                                    <p:cond delay="0"/>
                                  </p:stCondLst>
                                  <p:childTnLst>
                                    <p:set>
                                      <p:cBhvr>
                                        <p:cTn id="124" dur="1" fill="hold">
                                          <p:stCondLst>
                                            <p:cond delay="0"/>
                                          </p:stCondLst>
                                        </p:cTn>
                                        <p:tgtEl>
                                          <p:spTgt spid="148"/>
                                        </p:tgtEl>
                                        <p:attrNameLst>
                                          <p:attrName>style.visibility</p:attrName>
                                        </p:attrNameLst>
                                      </p:cBhvr>
                                      <p:to>
                                        <p:strVal val="visible"/>
                                      </p:to>
                                    </p:set>
                                    <p:animEffect transition="in" filter="fade">
                                      <p:cBhvr>
                                        <p:cTn id="125" dur="750"/>
                                        <p:tgtEl>
                                          <p:spTgt spid="148"/>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158"/>
                                        </p:tgtEl>
                                        <p:attrNameLst>
                                          <p:attrName>style.visibility</p:attrName>
                                        </p:attrNameLst>
                                      </p:cBhvr>
                                      <p:to>
                                        <p:strVal val="visible"/>
                                      </p:to>
                                    </p:set>
                                    <p:animEffect transition="in" filter="fade">
                                      <p:cBhvr>
                                        <p:cTn id="128" dur="750"/>
                                        <p:tgtEl>
                                          <p:spTgt spid="158"/>
                                        </p:tgtEl>
                                      </p:cBhvr>
                                    </p:animEffect>
                                  </p:childTnLst>
                                </p:cTn>
                              </p:par>
                            </p:childTnLst>
                          </p:cTn>
                        </p:par>
                        <p:par>
                          <p:cTn id="129" fill="hold">
                            <p:stCondLst>
                              <p:cond delay="2250"/>
                            </p:stCondLst>
                            <p:childTnLst>
                              <p:par>
                                <p:cTn id="130" presetID="10" presetClass="exit" presetSubtype="0" fill="hold" nodeType="afterEffect">
                                  <p:stCondLst>
                                    <p:cond delay="0"/>
                                  </p:stCondLst>
                                  <p:childTnLst>
                                    <p:animEffect transition="out" filter="fade">
                                      <p:cBhvr>
                                        <p:cTn id="131" dur="750"/>
                                        <p:tgtEl>
                                          <p:spTgt spid="148"/>
                                        </p:tgtEl>
                                      </p:cBhvr>
                                    </p:animEffect>
                                    <p:set>
                                      <p:cBhvr>
                                        <p:cTn id="132" dur="1" fill="hold">
                                          <p:stCondLst>
                                            <p:cond delay="749"/>
                                          </p:stCondLst>
                                        </p:cTn>
                                        <p:tgtEl>
                                          <p:spTgt spid="148"/>
                                        </p:tgtEl>
                                        <p:attrNameLst>
                                          <p:attrName>style.visibility</p:attrName>
                                        </p:attrNameLst>
                                      </p:cBhvr>
                                      <p:to>
                                        <p:strVal val="hidden"/>
                                      </p:to>
                                    </p:set>
                                  </p:childTnLst>
                                </p:cTn>
                              </p:par>
                              <p:par>
                                <p:cTn id="133" presetID="10" presetClass="exit" presetSubtype="0" fill="hold" grpId="1" nodeType="withEffect">
                                  <p:stCondLst>
                                    <p:cond delay="0"/>
                                  </p:stCondLst>
                                  <p:childTnLst>
                                    <p:animEffect transition="out" filter="fade">
                                      <p:cBhvr>
                                        <p:cTn id="134" dur="750"/>
                                        <p:tgtEl>
                                          <p:spTgt spid="158"/>
                                        </p:tgtEl>
                                      </p:cBhvr>
                                    </p:animEffect>
                                    <p:set>
                                      <p:cBhvr>
                                        <p:cTn id="135" dur="1" fill="hold">
                                          <p:stCondLst>
                                            <p:cond delay="749"/>
                                          </p:stCondLst>
                                        </p:cTn>
                                        <p:tgtEl>
                                          <p:spTgt spid="158"/>
                                        </p:tgtEl>
                                        <p:attrNameLst>
                                          <p:attrName>style.visibility</p:attrName>
                                        </p:attrNameLst>
                                      </p:cBhvr>
                                      <p:to>
                                        <p:strVal val="hidden"/>
                                      </p:to>
                                    </p:set>
                                  </p:childTnLst>
                                </p:cTn>
                              </p:par>
                            </p:childTnLst>
                          </p:cTn>
                        </p:par>
                        <p:par>
                          <p:cTn id="136" fill="hold">
                            <p:stCondLst>
                              <p:cond delay="3000"/>
                            </p:stCondLst>
                            <p:childTnLst>
                              <p:par>
                                <p:cTn id="137" presetID="10" presetClass="entr" presetSubtype="0" fill="hold" nodeType="afterEffect">
                                  <p:stCondLst>
                                    <p:cond delay="0"/>
                                  </p:stCondLst>
                                  <p:childTnLst>
                                    <p:set>
                                      <p:cBhvr>
                                        <p:cTn id="138" dur="1" fill="hold">
                                          <p:stCondLst>
                                            <p:cond delay="0"/>
                                          </p:stCondLst>
                                        </p:cTn>
                                        <p:tgtEl>
                                          <p:spTgt spid="138"/>
                                        </p:tgtEl>
                                        <p:attrNameLst>
                                          <p:attrName>style.visibility</p:attrName>
                                        </p:attrNameLst>
                                      </p:cBhvr>
                                      <p:to>
                                        <p:strVal val="visible"/>
                                      </p:to>
                                    </p:set>
                                    <p:animEffect transition="in" filter="fade">
                                      <p:cBhvr>
                                        <p:cTn id="139" dur="750"/>
                                        <p:tgtEl>
                                          <p:spTgt spid="138"/>
                                        </p:tgtEl>
                                      </p:cBhvr>
                                    </p:animEffect>
                                  </p:childTnLst>
                                </p:cTn>
                              </p:par>
                              <p:par>
                                <p:cTn id="140" presetID="10" presetClass="entr" presetSubtype="0" fill="hold" grpId="2" nodeType="withEffect">
                                  <p:stCondLst>
                                    <p:cond delay="0"/>
                                  </p:stCondLst>
                                  <p:childTnLst>
                                    <p:set>
                                      <p:cBhvr>
                                        <p:cTn id="141" dur="1" fill="hold">
                                          <p:stCondLst>
                                            <p:cond delay="0"/>
                                          </p:stCondLst>
                                        </p:cTn>
                                        <p:tgtEl>
                                          <p:spTgt spid="129"/>
                                        </p:tgtEl>
                                        <p:attrNameLst>
                                          <p:attrName>style.visibility</p:attrName>
                                        </p:attrNameLst>
                                      </p:cBhvr>
                                      <p:to>
                                        <p:strVal val="visible"/>
                                      </p:to>
                                    </p:set>
                                    <p:animEffect transition="in" filter="fade">
                                      <p:cBhvr>
                                        <p:cTn id="142" dur="750"/>
                                        <p:tgtEl>
                                          <p:spTgt spid="129"/>
                                        </p:tgtEl>
                                      </p:cBhvr>
                                    </p:animEffect>
                                  </p:childTnLst>
                                </p:cTn>
                              </p:par>
                            </p:childTnLst>
                          </p:cTn>
                        </p:par>
                        <p:par>
                          <p:cTn id="143" fill="hold">
                            <p:stCondLst>
                              <p:cond delay="3750"/>
                            </p:stCondLst>
                            <p:childTnLst>
                              <p:par>
                                <p:cTn id="144" presetID="10" presetClass="exit" presetSubtype="0" fill="hold" nodeType="afterEffect">
                                  <p:stCondLst>
                                    <p:cond delay="0"/>
                                  </p:stCondLst>
                                  <p:childTnLst>
                                    <p:animEffect transition="out" filter="fade">
                                      <p:cBhvr>
                                        <p:cTn id="145" dur="750"/>
                                        <p:tgtEl>
                                          <p:spTgt spid="138"/>
                                        </p:tgtEl>
                                      </p:cBhvr>
                                    </p:animEffect>
                                    <p:set>
                                      <p:cBhvr>
                                        <p:cTn id="146" dur="1" fill="hold">
                                          <p:stCondLst>
                                            <p:cond delay="749"/>
                                          </p:stCondLst>
                                        </p:cTn>
                                        <p:tgtEl>
                                          <p:spTgt spid="138"/>
                                        </p:tgtEl>
                                        <p:attrNameLst>
                                          <p:attrName>style.visibility</p:attrName>
                                        </p:attrNameLst>
                                      </p:cBhvr>
                                      <p:to>
                                        <p:strVal val="hidden"/>
                                      </p:to>
                                    </p:set>
                                  </p:childTnLst>
                                </p:cTn>
                              </p:par>
                              <p:par>
                                <p:cTn id="147" presetID="10" presetClass="exit" presetSubtype="0" fill="hold" grpId="3" nodeType="withEffect">
                                  <p:stCondLst>
                                    <p:cond delay="0"/>
                                  </p:stCondLst>
                                  <p:childTnLst>
                                    <p:animEffect transition="out" filter="fade">
                                      <p:cBhvr>
                                        <p:cTn id="148" dur="750"/>
                                        <p:tgtEl>
                                          <p:spTgt spid="129"/>
                                        </p:tgtEl>
                                      </p:cBhvr>
                                    </p:animEffect>
                                    <p:set>
                                      <p:cBhvr>
                                        <p:cTn id="149" dur="1" fill="hold">
                                          <p:stCondLst>
                                            <p:cond delay="749"/>
                                          </p:stCondLst>
                                        </p:cTn>
                                        <p:tgtEl>
                                          <p:spTgt spid="129"/>
                                        </p:tgtEl>
                                        <p:attrNameLst>
                                          <p:attrName>style.visibility</p:attrName>
                                        </p:attrNameLst>
                                      </p:cBhvr>
                                      <p:to>
                                        <p:strVal val="hidden"/>
                                      </p:to>
                                    </p:set>
                                  </p:childTnLst>
                                </p:cTn>
                              </p:par>
                            </p:childTnLst>
                          </p:cTn>
                        </p:par>
                        <p:par>
                          <p:cTn id="150" fill="hold">
                            <p:stCondLst>
                              <p:cond delay="4500"/>
                            </p:stCondLst>
                            <p:childTnLst>
                              <p:par>
                                <p:cTn id="151" presetID="10" presetClass="entr" presetSubtype="0" fill="hold" nodeType="afterEffect">
                                  <p:stCondLst>
                                    <p:cond delay="0"/>
                                  </p:stCondLst>
                                  <p:childTnLst>
                                    <p:set>
                                      <p:cBhvr>
                                        <p:cTn id="152" dur="1" fill="hold">
                                          <p:stCondLst>
                                            <p:cond delay="0"/>
                                          </p:stCondLst>
                                        </p:cTn>
                                        <p:tgtEl>
                                          <p:spTgt spid="148"/>
                                        </p:tgtEl>
                                        <p:attrNameLst>
                                          <p:attrName>style.visibility</p:attrName>
                                        </p:attrNameLst>
                                      </p:cBhvr>
                                      <p:to>
                                        <p:strVal val="visible"/>
                                      </p:to>
                                    </p:set>
                                    <p:animEffect transition="in" filter="fade">
                                      <p:cBhvr>
                                        <p:cTn id="153" dur="750"/>
                                        <p:tgtEl>
                                          <p:spTgt spid="148"/>
                                        </p:tgtEl>
                                      </p:cBhvr>
                                    </p:animEffect>
                                  </p:childTnLst>
                                </p:cTn>
                              </p:par>
                              <p:par>
                                <p:cTn id="154" presetID="10" presetClass="entr" presetSubtype="0" fill="hold" grpId="2" nodeType="withEffect">
                                  <p:stCondLst>
                                    <p:cond delay="0"/>
                                  </p:stCondLst>
                                  <p:childTnLst>
                                    <p:set>
                                      <p:cBhvr>
                                        <p:cTn id="155" dur="1" fill="hold">
                                          <p:stCondLst>
                                            <p:cond delay="0"/>
                                          </p:stCondLst>
                                        </p:cTn>
                                        <p:tgtEl>
                                          <p:spTgt spid="158"/>
                                        </p:tgtEl>
                                        <p:attrNameLst>
                                          <p:attrName>style.visibility</p:attrName>
                                        </p:attrNameLst>
                                      </p:cBhvr>
                                      <p:to>
                                        <p:strVal val="visible"/>
                                      </p:to>
                                    </p:set>
                                    <p:animEffect transition="in" filter="fade">
                                      <p:cBhvr>
                                        <p:cTn id="156" dur="750"/>
                                        <p:tgtEl>
                                          <p:spTgt spid="158"/>
                                        </p:tgtEl>
                                      </p:cBhvr>
                                    </p:animEffect>
                                  </p:childTnLst>
                                </p:cTn>
                              </p:par>
                            </p:childTnLst>
                          </p:cTn>
                        </p:par>
                        <p:par>
                          <p:cTn id="157" fill="hold">
                            <p:stCondLst>
                              <p:cond delay="5250"/>
                            </p:stCondLst>
                            <p:childTnLst>
                              <p:par>
                                <p:cTn id="158" presetID="10" presetClass="exit" presetSubtype="0" fill="hold" nodeType="afterEffect">
                                  <p:stCondLst>
                                    <p:cond delay="0"/>
                                  </p:stCondLst>
                                  <p:childTnLst>
                                    <p:animEffect transition="out" filter="fade">
                                      <p:cBhvr>
                                        <p:cTn id="159" dur="750"/>
                                        <p:tgtEl>
                                          <p:spTgt spid="148"/>
                                        </p:tgtEl>
                                      </p:cBhvr>
                                    </p:animEffect>
                                    <p:set>
                                      <p:cBhvr>
                                        <p:cTn id="160" dur="1" fill="hold">
                                          <p:stCondLst>
                                            <p:cond delay="749"/>
                                          </p:stCondLst>
                                        </p:cTn>
                                        <p:tgtEl>
                                          <p:spTgt spid="148"/>
                                        </p:tgtEl>
                                        <p:attrNameLst>
                                          <p:attrName>style.visibility</p:attrName>
                                        </p:attrNameLst>
                                      </p:cBhvr>
                                      <p:to>
                                        <p:strVal val="hidden"/>
                                      </p:to>
                                    </p:set>
                                  </p:childTnLst>
                                </p:cTn>
                              </p:par>
                              <p:par>
                                <p:cTn id="161" presetID="10" presetClass="exit" presetSubtype="0" fill="hold" grpId="3" nodeType="withEffect">
                                  <p:stCondLst>
                                    <p:cond delay="0"/>
                                  </p:stCondLst>
                                  <p:childTnLst>
                                    <p:animEffect transition="out" filter="fade">
                                      <p:cBhvr>
                                        <p:cTn id="162" dur="750"/>
                                        <p:tgtEl>
                                          <p:spTgt spid="158"/>
                                        </p:tgtEl>
                                      </p:cBhvr>
                                    </p:animEffect>
                                    <p:set>
                                      <p:cBhvr>
                                        <p:cTn id="163" dur="1" fill="hold">
                                          <p:stCondLst>
                                            <p:cond delay="749"/>
                                          </p:stCondLst>
                                        </p:cTn>
                                        <p:tgtEl>
                                          <p:spTgt spid="158"/>
                                        </p:tgtEl>
                                        <p:attrNameLst>
                                          <p:attrName>style.visibility</p:attrName>
                                        </p:attrNameLst>
                                      </p:cBhvr>
                                      <p:to>
                                        <p:strVal val="hidden"/>
                                      </p:to>
                                    </p:set>
                                  </p:childTnLst>
                                </p:cTn>
                              </p:par>
                            </p:childTnLst>
                          </p:cTn>
                        </p:par>
                        <p:par>
                          <p:cTn id="164" fill="hold">
                            <p:stCondLst>
                              <p:cond delay="6000"/>
                            </p:stCondLst>
                            <p:childTnLst>
                              <p:par>
                                <p:cTn id="165" presetID="10" presetClass="entr" presetSubtype="0" fill="hold" nodeType="afterEffect">
                                  <p:stCondLst>
                                    <p:cond delay="0"/>
                                  </p:stCondLst>
                                  <p:childTnLst>
                                    <p:set>
                                      <p:cBhvr>
                                        <p:cTn id="166" dur="1" fill="hold">
                                          <p:stCondLst>
                                            <p:cond delay="0"/>
                                          </p:stCondLst>
                                        </p:cTn>
                                        <p:tgtEl>
                                          <p:spTgt spid="138"/>
                                        </p:tgtEl>
                                        <p:attrNameLst>
                                          <p:attrName>style.visibility</p:attrName>
                                        </p:attrNameLst>
                                      </p:cBhvr>
                                      <p:to>
                                        <p:strVal val="visible"/>
                                      </p:to>
                                    </p:set>
                                    <p:animEffect transition="in" filter="fade">
                                      <p:cBhvr>
                                        <p:cTn id="167" dur="750"/>
                                        <p:tgtEl>
                                          <p:spTgt spid="138"/>
                                        </p:tgtEl>
                                      </p:cBhvr>
                                    </p:animEffect>
                                  </p:childTnLst>
                                </p:cTn>
                              </p:par>
                              <p:par>
                                <p:cTn id="168" presetID="10" presetClass="entr" presetSubtype="0" fill="hold" grpId="4" nodeType="withEffect">
                                  <p:stCondLst>
                                    <p:cond delay="0"/>
                                  </p:stCondLst>
                                  <p:childTnLst>
                                    <p:set>
                                      <p:cBhvr>
                                        <p:cTn id="169" dur="1" fill="hold">
                                          <p:stCondLst>
                                            <p:cond delay="0"/>
                                          </p:stCondLst>
                                        </p:cTn>
                                        <p:tgtEl>
                                          <p:spTgt spid="129"/>
                                        </p:tgtEl>
                                        <p:attrNameLst>
                                          <p:attrName>style.visibility</p:attrName>
                                        </p:attrNameLst>
                                      </p:cBhvr>
                                      <p:to>
                                        <p:strVal val="visible"/>
                                      </p:to>
                                    </p:set>
                                    <p:animEffect transition="in" filter="fade">
                                      <p:cBhvr>
                                        <p:cTn id="170" dur="750"/>
                                        <p:tgtEl>
                                          <p:spTgt spid="129"/>
                                        </p:tgtEl>
                                      </p:cBhvr>
                                    </p:animEffect>
                                  </p:childTnLst>
                                </p:cTn>
                              </p:par>
                            </p:childTnLst>
                          </p:cTn>
                        </p:par>
                      </p:childTnLst>
                    </p:cTn>
                  </p:par>
                  <p:par>
                    <p:cTn id="171" fill="hold">
                      <p:stCondLst>
                        <p:cond delay="indefinite"/>
                      </p:stCondLst>
                      <p:childTnLst>
                        <p:par>
                          <p:cTn id="172" fill="hold">
                            <p:stCondLst>
                              <p:cond delay="0"/>
                            </p:stCondLst>
                            <p:childTnLst>
                              <p:par>
                                <p:cTn id="173" presetID="10" presetClass="entr" presetSubtype="0" fill="hold" nodeType="clickEffect">
                                  <p:stCondLst>
                                    <p:cond delay="0"/>
                                  </p:stCondLst>
                                  <p:childTnLst>
                                    <p:set>
                                      <p:cBhvr>
                                        <p:cTn id="174" dur="1" fill="hold">
                                          <p:stCondLst>
                                            <p:cond delay="0"/>
                                          </p:stCondLst>
                                        </p:cTn>
                                        <p:tgtEl>
                                          <p:spTgt spid="148490"/>
                                        </p:tgtEl>
                                        <p:attrNameLst>
                                          <p:attrName>style.visibility</p:attrName>
                                        </p:attrNameLst>
                                      </p:cBhvr>
                                      <p:to>
                                        <p:strVal val="visible"/>
                                      </p:to>
                                    </p:set>
                                    <p:animEffect transition="in" filter="fade">
                                      <p:cBhvr>
                                        <p:cTn id="175" dur="500"/>
                                        <p:tgtEl>
                                          <p:spTgt spid="148490"/>
                                        </p:tgtEl>
                                      </p:cBhvr>
                                    </p:animEffect>
                                  </p:childTnLst>
                                </p:cTn>
                              </p:par>
                              <p:par>
                                <p:cTn id="176" presetID="10" presetClass="entr" presetSubtype="0" fill="hold" nodeType="withEffect">
                                  <p:stCondLst>
                                    <p:cond delay="0"/>
                                  </p:stCondLst>
                                  <p:childTnLst>
                                    <p:set>
                                      <p:cBhvr>
                                        <p:cTn id="177" dur="1" fill="hold">
                                          <p:stCondLst>
                                            <p:cond delay="0"/>
                                          </p:stCondLst>
                                        </p:cTn>
                                        <p:tgtEl>
                                          <p:spTgt spid="165"/>
                                        </p:tgtEl>
                                        <p:attrNameLst>
                                          <p:attrName>style.visibility</p:attrName>
                                        </p:attrNameLst>
                                      </p:cBhvr>
                                      <p:to>
                                        <p:strVal val="visible"/>
                                      </p:to>
                                    </p:set>
                                    <p:animEffect transition="in" filter="fade">
                                      <p:cBhvr>
                                        <p:cTn id="178" dur="500"/>
                                        <p:tgtEl>
                                          <p:spTgt spid="165"/>
                                        </p:tgtEl>
                                      </p:cBhvr>
                                    </p:animEffect>
                                  </p:childTnLst>
                                </p:cTn>
                              </p:par>
                              <p:par>
                                <p:cTn id="179" presetID="10" presetClass="entr" presetSubtype="0" fill="hold" nodeType="withEffect">
                                  <p:stCondLst>
                                    <p:cond delay="0"/>
                                  </p:stCondLst>
                                  <p:childTnLst>
                                    <p:set>
                                      <p:cBhvr>
                                        <p:cTn id="180" dur="1" fill="hold">
                                          <p:stCondLst>
                                            <p:cond delay="0"/>
                                          </p:stCondLst>
                                        </p:cTn>
                                        <p:tgtEl>
                                          <p:spTgt spid="167"/>
                                        </p:tgtEl>
                                        <p:attrNameLst>
                                          <p:attrName>style.visibility</p:attrName>
                                        </p:attrNameLst>
                                      </p:cBhvr>
                                      <p:to>
                                        <p:strVal val="visible"/>
                                      </p:to>
                                    </p:set>
                                    <p:animEffect transition="in" filter="fade">
                                      <p:cBhvr>
                                        <p:cTn id="181" dur="500"/>
                                        <p:tgtEl>
                                          <p:spTgt spid="167"/>
                                        </p:tgtEl>
                                      </p:cBhvr>
                                    </p:animEffect>
                                  </p:childTnLst>
                                </p:cTn>
                              </p:par>
                              <p:par>
                                <p:cTn id="182" presetID="10" presetClass="entr" presetSubtype="0" fill="hold" nodeType="withEffect">
                                  <p:stCondLst>
                                    <p:cond delay="0"/>
                                  </p:stCondLst>
                                  <p:childTnLst>
                                    <p:set>
                                      <p:cBhvr>
                                        <p:cTn id="183" dur="1" fill="hold">
                                          <p:stCondLst>
                                            <p:cond delay="0"/>
                                          </p:stCondLst>
                                        </p:cTn>
                                        <p:tgtEl>
                                          <p:spTgt spid="171"/>
                                        </p:tgtEl>
                                        <p:attrNameLst>
                                          <p:attrName>style.visibility</p:attrName>
                                        </p:attrNameLst>
                                      </p:cBhvr>
                                      <p:to>
                                        <p:strVal val="visible"/>
                                      </p:to>
                                    </p:set>
                                    <p:animEffect transition="in" filter="fade">
                                      <p:cBhvr>
                                        <p:cTn id="184" dur="500"/>
                                        <p:tgtEl>
                                          <p:spTgt spid="171"/>
                                        </p:tgtEl>
                                      </p:cBhvr>
                                    </p:animEffect>
                                  </p:childTnLst>
                                </p:cTn>
                              </p:par>
                              <p:par>
                                <p:cTn id="185" presetID="10" presetClass="entr" presetSubtype="0" fill="hold" grpId="0" nodeType="withEffect">
                                  <p:stCondLst>
                                    <p:cond delay="0"/>
                                  </p:stCondLst>
                                  <p:childTnLst>
                                    <p:set>
                                      <p:cBhvr>
                                        <p:cTn id="186" dur="1" fill="hold">
                                          <p:stCondLst>
                                            <p:cond delay="0"/>
                                          </p:stCondLst>
                                        </p:cTn>
                                        <p:tgtEl>
                                          <p:spTgt spid="3"/>
                                        </p:tgtEl>
                                        <p:attrNameLst>
                                          <p:attrName>style.visibility</p:attrName>
                                        </p:attrNameLst>
                                      </p:cBhvr>
                                      <p:to>
                                        <p:strVal val="visible"/>
                                      </p:to>
                                    </p:set>
                                    <p:animEffect transition="in" filter="fade">
                                      <p:cBhvr>
                                        <p:cTn id="187" dur="500"/>
                                        <p:tgtEl>
                                          <p:spTgt spid="3"/>
                                        </p:tgtEl>
                                      </p:cBhvr>
                                    </p:animEffect>
                                  </p:childTnLst>
                                </p:cTn>
                              </p:par>
                              <p:par>
                                <p:cTn id="188" presetID="10" presetClass="entr" presetSubtype="0" fill="hold" grpId="0" nodeType="withEffect">
                                  <p:stCondLst>
                                    <p:cond delay="0"/>
                                  </p:stCondLst>
                                  <p:childTnLst>
                                    <p:set>
                                      <p:cBhvr>
                                        <p:cTn id="189" dur="1" fill="hold">
                                          <p:stCondLst>
                                            <p:cond delay="0"/>
                                          </p:stCondLst>
                                        </p:cTn>
                                        <p:tgtEl>
                                          <p:spTgt spid="169"/>
                                        </p:tgtEl>
                                        <p:attrNameLst>
                                          <p:attrName>style.visibility</p:attrName>
                                        </p:attrNameLst>
                                      </p:cBhvr>
                                      <p:to>
                                        <p:strVal val="visible"/>
                                      </p:to>
                                    </p:set>
                                    <p:animEffect transition="in" filter="fade">
                                      <p:cBhvr>
                                        <p:cTn id="190" dur="500"/>
                                        <p:tgtEl>
                                          <p:spTgt spid="169"/>
                                        </p:tgtEl>
                                      </p:cBhvr>
                                    </p:animEffect>
                                  </p:childTnLst>
                                </p:cTn>
                              </p:par>
                            </p:childTnLst>
                          </p:cTn>
                        </p:par>
                      </p:childTnLst>
                    </p:cTn>
                  </p:par>
                  <p:par>
                    <p:cTn id="191" fill="hold">
                      <p:stCondLst>
                        <p:cond delay="indefinite"/>
                      </p:stCondLst>
                      <p:childTnLst>
                        <p:par>
                          <p:cTn id="192" fill="hold">
                            <p:stCondLst>
                              <p:cond delay="0"/>
                            </p:stCondLst>
                            <p:childTnLst>
                              <p:par>
                                <p:cTn id="193" presetID="10" presetClass="entr" presetSubtype="0" fill="hold" grpId="0" nodeType="clickEffect">
                                  <p:stCondLst>
                                    <p:cond delay="0"/>
                                  </p:stCondLst>
                                  <p:childTnLst>
                                    <p:set>
                                      <p:cBhvr>
                                        <p:cTn id="194" dur="1" fill="hold">
                                          <p:stCondLst>
                                            <p:cond delay="0"/>
                                          </p:stCondLst>
                                        </p:cTn>
                                        <p:tgtEl>
                                          <p:spTgt spid="170"/>
                                        </p:tgtEl>
                                        <p:attrNameLst>
                                          <p:attrName>style.visibility</p:attrName>
                                        </p:attrNameLst>
                                      </p:cBhvr>
                                      <p:to>
                                        <p:strVal val="visible"/>
                                      </p:to>
                                    </p:set>
                                    <p:animEffect transition="in" filter="fade">
                                      <p:cBhvr>
                                        <p:cTn id="195" dur="500"/>
                                        <p:tgtEl>
                                          <p:spTgt spid="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40" grpId="0"/>
      <p:bldP spid="4" grpId="0" animBg="1"/>
      <p:bldP spid="4" grpId="1" animBg="1"/>
      <p:bldP spid="4" grpId="2" animBg="1"/>
      <p:bldP spid="4" grpId="3" animBg="1"/>
      <p:bldP spid="4" grpId="4" animBg="1"/>
      <p:bldP spid="124" grpId="0" animBg="1"/>
      <p:bldP spid="124" grpId="1" animBg="1"/>
      <p:bldP spid="124" grpId="2" animBg="1"/>
      <p:bldP spid="124" grpId="3" animBg="1"/>
      <p:bldP spid="127" grpId="0"/>
      <p:bldP spid="128" grpId="0"/>
      <p:bldP spid="129" grpId="0" animBg="1"/>
      <p:bldP spid="129" grpId="1" animBg="1"/>
      <p:bldP spid="129" grpId="2" animBg="1"/>
      <p:bldP spid="129" grpId="3" animBg="1"/>
      <p:bldP spid="129" grpId="4" animBg="1"/>
      <p:bldP spid="158" grpId="0" animBg="1"/>
      <p:bldP spid="158" grpId="1" animBg="1"/>
      <p:bldP spid="158" grpId="2" animBg="1"/>
      <p:bldP spid="158" grpId="3" animBg="1"/>
      <p:bldP spid="159" grpId="0"/>
      <p:bldP spid="162" grpId="0"/>
      <p:bldP spid="169" grpId="0"/>
      <p:bldP spid="170" grpId="0" animBg="1"/>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423776" y="-45883"/>
            <a:ext cx="6630341" cy="646331"/>
          </a:xfrm>
          <a:prstGeom prst="rect">
            <a:avLst/>
          </a:prstGeom>
          <a:noFill/>
        </p:spPr>
        <p:txBody>
          <a:bodyPr wrap="none" rtlCol="0">
            <a:spAutoFit/>
          </a:bodyPr>
          <a:lstStyle/>
          <a:p>
            <a:r>
              <a:rPr lang="en-US" sz="3600" b="1" dirty="0">
                <a:sym typeface="Symbol"/>
              </a:rPr>
              <a:t> MODE STRUCTURES: EXAMPLES</a:t>
            </a:r>
            <a:endParaRPr lang="en-US" sz="3600" b="1" dirty="0"/>
          </a:p>
        </p:txBody>
      </p:sp>
      <p:sp>
        <p:nvSpPr>
          <p:cNvPr id="3" name="CasellaDiTesto 2"/>
          <p:cNvSpPr txBox="1"/>
          <p:nvPr/>
        </p:nvSpPr>
        <p:spPr>
          <a:xfrm>
            <a:off x="190200" y="519188"/>
            <a:ext cx="6400983" cy="338554"/>
          </a:xfrm>
          <a:prstGeom prst="rect">
            <a:avLst/>
          </a:prstGeom>
          <a:noFill/>
        </p:spPr>
        <p:txBody>
          <a:bodyPr wrap="none" rtlCol="0">
            <a:spAutoFit/>
          </a:bodyPr>
          <a:lstStyle/>
          <a:p>
            <a:r>
              <a:rPr lang="en-US" sz="1600" b="1" i="1" dirty="0"/>
              <a:t>LINAC 4 (CERN) PIMS (PI Mode Structure) for protons: </a:t>
            </a:r>
            <a:r>
              <a:rPr lang="en-US" sz="1600" b="1" i="1" dirty="0" err="1"/>
              <a:t>f</a:t>
            </a:r>
            <a:r>
              <a:rPr lang="en-US" sz="1600" b="1" i="1" baseline="-25000" dirty="0" err="1"/>
              <a:t>RF</a:t>
            </a:r>
            <a:r>
              <a:rPr lang="en-US" sz="1600" b="1" i="1" dirty="0"/>
              <a:t>=352 MHz, </a:t>
            </a:r>
            <a:r>
              <a:rPr lang="en-US" sz="1600" b="1" i="1" dirty="0">
                <a:sym typeface="Symbol"/>
              </a:rPr>
              <a:t>&gt;0.4</a:t>
            </a:r>
            <a:endParaRPr lang="en-US" sz="1600" b="1" i="1" dirty="0"/>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4576" y="2654025"/>
            <a:ext cx="2547908" cy="1587957"/>
          </a:xfrm>
          <a:prstGeom prst="rect">
            <a:avLst/>
          </a:prstGeom>
        </p:spPr>
      </p:pic>
      <p:pic>
        <p:nvPicPr>
          <p:cNvPr id="7" name="Immagin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326" y="2635919"/>
            <a:ext cx="2498320" cy="1606063"/>
          </a:xfrm>
          <a:prstGeom prst="rect">
            <a:avLst/>
          </a:prstGeom>
        </p:spPr>
      </p:pic>
      <p:pic>
        <p:nvPicPr>
          <p:cNvPr id="8" name="Immagin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4000" y="855709"/>
            <a:ext cx="5101937" cy="1708514"/>
          </a:xfrm>
          <a:prstGeom prst="rect">
            <a:avLst/>
          </a:prstGeom>
        </p:spPr>
      </p:pic>
      <p:sp>
        <p:nvSpPr>
          <p:cNvPr id="9" name="CasellaDiTesto 8"/>
          <p:cNvSpPr txBox="1"/>
          <p:nvPr/>
        </p:nvSpPr>
        <p:spPr>
          <a:xfrm>
            <a:off x="1272142" y="3888056"/>
            <a:ext cx="1551476" cy="523220"/>
          </a:xfrm>
          <a:prstGeom prst="rect">
            <a:avLst/>
          </a:prstGeom>
          <a:noFill/>
        </p:spPr>
        <p:txBody>
          <a:bodyPr wrap="square" rtlCol="0">
            <a:spAutoFit/>
          </a:bodyPr>
          <a:lstStyle/>
          <a:p>
            <a:r>
              <a:rPr lang="en-US" sz="1400" dirty="0"/>
              <a:t>Each module has 7 identical cells</a:t>
            </a:r>
          </a:p>
        </p:txBody>
      </p:sp>
      <p:sp>
        <p:nvSpPr>
          <p:cNvPr id="10" name="CasellaDiTesto 9"/>
          <p:cNvSpPr txBox="1"/>
          <p:nvPr/>
        </p:nvSpPr>
        <p:spPr>
          <a:xfrm>
            <a:off x="215520" y="1066316"/>
            <a:ext cx="845103" cy="307777"/>
          </a:xfrm>
          <a:prstGeom prst="rect">
            <a:avLst/>
          </a:prstGeom>
          <a:noFill/>
        </p:spPr>
        <p:txBody>
          <a:bodyPr wrap="none" rtlCol="0">
            <a:spAutoFit/>
          </a:bodyPr>
          <a:lstStyle/>
          <a:p>
            <a:r>
              <a:rPr lang="en-US" sz="1400" dirty="0">
                <a:solidFill>
                  <a:schemeClr val="bg1"/>
                </a:solidFill>
              </a:rPr>
              <a:t>100 MeV</a:t>
            </a:r>
          </a:p>
        </p:txBody>
      </p:sp>
      <p:sp>
        <p:nvSpPr>
          <p:cNvPr id="93" name="CasellaDiTesto 92"/>
          <p:cNvSpPr txBox="1"/>
          <p:nvPr/>
        </p:nvSpPr>
        <p:spPr>
          <a:xfrm>
            <a:off x="4538397" y="1902989"/>
            <a:ext cx="845103" cy="307777"/>
          </a:xfrm>
          <a:prstGeom prst="rect">
            <a:avLst/>
          </a:prstGeom>
          <a:noFill/>
        </p:spPr>
        <p:txBody>
          <a:bodyPr wrap="none" rtlCol="0">
            <a:spAutoFit/>
          </a:bodyPr>
          <a:lstStyle/>
          <a:p>
            <a:r>
              <a:rPr lang="en-US" sz="1400" dirty="0">
                <a:solidFill>
                  <a:schemeClr val="bg1"/>
                </a:solidFill>
              </a:rPr>
              <a:t>160 MeV</a:t>
            </a:r>
          </a:p>
        </p:txBody>
      </p:sp>
      <p:cxnSp>
        <p:nvCxnSpPr>
          <p:cNvPr id="14" name="Connettore 2 13"/>
          <p:cNvCxnSpPr/>
          <p:nvPr/>
        </p:nvCxnSpPr>
        <p:spPr>
          <a:xfrm flipV="1">
            <a:off x="404277" y="1709966"/>
            <a:ext cx="467591" cy="111844"/>
          </a:xfrm>
          <a:prstGeom prst="straightConnector1">
            <a:avLst/>
          </a:prstGeom>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01" name="Connettore 2 100"/>
          <p:cNvCxnSpPr/>
          <p:nvPr/>
        </p:nvCxnSpPr>
        <p:spPr>
          <a:xfrm flipV="1">
            <a:off x="4915909" y="1585779"/>
            <a:ext cx="467591" cy="111844"/>
          </a:xfrm>
          <a:prstGeom prst="straightConnector1">
            <a:avLst/>
          </a:prstGeom>
          <a:ln w="28575">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7" name="CasellaDiTesto 26"/>
          <p:cNvSpPr txBox="1"/>
          <p:nvPr/>
        </p:nvSpPr>
        <p:spPr>
          <a:xfrm>
            <a:off x="263999" y="1374093"/>
            <a:ext cx="686406" cy="307777"/>
          </a:xfrm>
          <a:prstGeom prst="rect">
            <a:avLst/>
          </a:prstGeom>
          <a:noFill/>
        </p:spPr>
        <p:txBody>
          <a:bodyPr wrap="none" rtlCol="0">
            <a:spAutoFit/>
          </a:bodyPr>
          <a:lstStyle/>
          <a:p>
            <a:r>
              <a:rPr lang="en-US" sz="1400" dirty="0">
                <a:solidFill>
                  <a:schemeClr val="bg1"/>
                </a:solidFill>
              </a:rPr>
              <a:t>1.28 m</a:t>
            </a:r>
          </a:p>
        </p:txBody>
      </p:sp>
      <p:sp>
        <p:nvSpPr>
          <p:cNvPr id="103" name="CasellaDiTesto 102"/>
          <p:cNvSpPr txBox="1"/>
          <p:nvPr/>
        </p:nvSpPr>
        <p:spPr>
          <a:xfrm>
            <a:off x="4734364" y="1685109"/>
            <a:ext cx="686406" cy="307777"/>
          </a:xfrm>
          <a:prstGeom prst="rect">
            <a:avLst/>
          </a:prstGeom>
          <a:noFill/>
        </p:spPr>
        <p:txBody>
          <a:bodyPr wrap="none" rtlCol="0">
            <a:spAutoFit/>
          </a:bodyPr>
          <a:lstStyle/>
          <a:p>
            <a:r>
              <a:rPr lang="en-US" sz="1400" dirty="0">
                <a:solidFill>
                  <a:schemeClr val="bg1"/>
                </a:solidFill>
              </a:rPr>
              <a:t>1.55 m</a:t>
            </a:r>
          </a:p>
        </p:txBody>
      </p:sp>
      <p:sp>
        <p:nvSpPr>
          <p:cNvPr id="104" name="CasellaDiTesto 103"/>
          <p:cNvSpPr txBox="1"/>
          <p:nvPr/>
        </p:nvSpPr>
        <p:spPr>
          <a:xfrm>
            <a:off x="2004476" y="1003272"/>
            <a:ext cx="797975" cy="307777"/>
          </a:xfrm>
          <a:prstGeom prst="rect">
            <a:avLst/>
          </a:prstGeom>
          <a:noFill/>
        </p:spPr>
        <p:txBody>
          <a:bodyPr wrap="none" rtlCol="0">
            <a:spAutoFit/>
          </a:bodyPr>
          <a:lstStyle/>
          <a:p>
            <a:r>
              <a:rPr lang="en-US" sz="1400" dirty="0">
                <a:solidFill>
                  <a:schemeClr val="bg1"/>
                </a:solidFill>
              </a:rPr>
              <a:t>12 tanks</a:t>
            </a:r>
          </a:p>
        </p:txBody>
      </p:sp>
      <p:sp>
        <p:nvSpPr>
          <p:cNvPr id="105" name="CasellaDiTesto 104"/>
          <p:cNvSpPr txBox="1"/>
          <p:nvPr/>
        </p:nvSpPr>
        <p:spPr>
          <a:xfrm>
            <a:off x="8883907" y="3324565"/>
            <a:ext cx="3084851" cy="338554"/>
          </a:xfrm>
          <a:prstGeom prst="rect">
            <a:avLst/>
          </a:prstGeom>
          <a:noFill/>
        </p:spPr>
        <p:txBody>
          <a:bodyPr wrap="square" rtlCol="0">
            <a:spAutoFit/>
          </a:bodyPr>
          <a:lstStyle/>
          <a:p>
            <a:r>
              <a:rPr lang="en-US" sz="1600" b="1" i="1" dirty="0"/>
              <a:t>European XFEL (</a:t>
            </a:r>
            <a:r>
              <a:rPr lang="en-US" sz="1600" b="1" i="1" dirty="0" err="1"/>
              <a:t>Desy</a:t>
            </a:r>
            <a:r>
              <a:rPr lang="en-US" sz="1600" b="1" i="1" dirty="0"/>
              <a:t>): electrons</a:t>
            </a:r>
          </a:p>
        </p:txBody>
      </p:sp>
      <p:pic>
        <p:nvPicPr>
          <p:cNvPr id="106"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419652" y="3738365"/>
            <a:ext cx="2085693" cy="4740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 name="Picture 1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59637" y="4297447"/>
            <a:ext cx="5109121" cy="131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 name="CasellaDiTesto 27"/>
          <p:cNvSpPr txBox="1"/>
          <p:nvPr/>
        </p:nvSpPr>
        <p:spPr>
          <a:xfrm>
            <a:off x="9718077" y="5682891"/>
            <a:ext cx="2250681" cy="584775"/>
          </a:xfrm>
          <a:prstGeom prst="rect">
            <a:avLst/>
          </a:prstGeom>
          <a:noFill/>
        </p:spPr>
        <p:txBody>
          <a:bodyPr wrap="none" rtlCol="0">
            <a:spAutoFit/>
          </a:bodyPr>
          <a:lstStyle/>
          <a:p>
            <a:r>
              <a:rPr lang="en-US" sz="1600" dirty="0"/>
              <a:t>All identical </a:t>
            </a:r>
            <a:r>
              <a:rPr lang="en-US" sz="1600" dirty="0">
                <a:sym typeface="Symbol"/>
              </a:rPr>
              <a:t>=1</a:t>
            </a:r>
          </a:p>
          <a:p>
            <a:r>
              <a:rPr lang="en-US" sz="1600" dirty="0"/>
              <a:t>Superconducting cavities</a:t>
            </a:r>
          </a:p>
        </p:txBody>
      </p:sp>
      <p:pic>
        <p:nvPicPr>
          <p:cNvPr id="112" name="Picture 1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39543" y="5682891"/>
            <a:ext cx="4764918" cy="1057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78052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765001"/>
            <a:ext cx="12192000" cy="2462213"/>
          </a:xfrm>
          <a:prstGeom prst="rect">
            <a:avLst/>
          </a:prstGeom>
        </p:spPr>
        <p:txBody>
          <a:bodyPr wrap="square">
            <a:spAutoFit/>
          </a:bodyPr>
          <a:lstStyle/>
          <a:p>
            <a:pPr algn="just">
              <a:lnSpc>
                <a:spcPct val="110000"/>
              </a:lnSpc>
            </a:pPr>
            <a:r>
              <a:rPr lang="en-US" dirty="0">
                <a:latin typeface="Calibri" panose="020F0502020204030204" pitchFamily="34" charset="0"/>
                <a:ea typeface="Calibri" panose="020F0502020204030204" pitchFamily="34" charset="0"/>
                <a:cs typeface="Times New Roman" panose="02020603050405020304" pitchFamily="18" charset="0"/>
              </a:rPr>
              <a:t>A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-mode structure, operating at </a:t>
            </a:r>
            <a:r>
              <a:rPr lang="en-US" dirty="0" err="1">
                <a:latin typeface="Calibri" panose="020F0502020204030204" pitchFamily="34" charset="0"/>
                <a:ea typeface="Calibri" panose="020F0502020204030204" pitchFamily="34" charset="0"/>
                <a:cs typeface="Times New Roman" panose="02020603050405020304" pitchFamily="18" charset="0"/>
              </a:rPr>
              <a:t>f</a:t>
            </a:r>
            <a:r>
              <a:rPr lang="en-US" baseline="-25000" dirty="0" err="1">
                <a:latin typeface="Calibri" panose="020F0502020204030204" pitchFamily="34" charset="0"/>
                <a:ea typeface="Calibri" panose="020F0502020204030204" pitchFamily="34" charset="0"/>
                <a:cs typeface="Times New Roman" panose="02020603050405020304" pitchFamily="18" charset="0"/>
              </a:rPr>
              <a:t>RF</a:t>
            </a:r>
            <a:r>
              <a:rPr lang="en-US" dirty="0">
                <a:latin typeface="Calibri" panose="020F0502020204030204" pitchFamily="34" charset="0"/>
                <a:ea typeface="Calibri" panose="020F0502020204030204" pitchFamily="34" charset="0"/>
                <a:cs typeface="Times New Roman" panose="02020603050405020304" pitchFamily="18" charset="0"/>
              </a:rPr>
              <a:t>=400 MHz, is made up of N=8 cells and is used to accelerate protons. Each single cell has a shunt impedance R=3 M</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 and a length </a:t>
            </a:r>
            <a:r>
              <a:rPr lang="en-US" dirty="0" err="1">
                <a:latin typeface="Calibri" panose="020F0502020204030204" pitchFamily="34" charset="0"/>
                <a:ea typeface="Calibri" panose="020F0502020204030204" pitchFamily="34" charset="0"/>
                <a:cs typeface="Times New Roman" panose="02020603050405020304" pitchFamily="18" charset="0"/>
              </a:rPr>
              <a:t>L</a:t>
            </a:r>
            <a:r>
              <a:rPr lang="en-US" baseline="-25000" dirty="0" err="1">
                <a:latin typeface="Calibri" panose="020F0502020204030204" pitchFamily="34" charset="0"/>
                <a:ea typeface="Calibri" panose="020F0502020204030204" pitchFamily="34" charset="0"/>
                <a:cs typeface="Times New Roman" panose="02020603050405020304" pitchFamily="18" charset="0"/>
              </a:rPr>
              <a:t>cell</a:t>
            </a:r>
            <a:r>
              <a:rPr lang="en-US" dirty="0">
                <a:latin typeface="Calibri" panose="020F0502020204030204" pitchFamily="34" charset="0"/>
                <a:ea typeface="Calibri" panose="020F0502020204030204" pitchFamily="34" charset="0"/>
                <a:cs typeface="Times New Roman" panose="02020603050405020304" pitchFamily="18" charset="0"/>
              </a:rPr>
              <a:t>=15 cm. Calculate:</a:t>
            </a:r>
          </a:p>
          <a:p>
            <a:pPr algn="just">
              <a:lnSpc>
                <a:spcPct val="110000"/>
              </a:lnSpc>
            </a:pP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the total shunt impedance of the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-mode structure;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the accelerating voltage if the total dissipated power into the cavity is </a:t>
            </a:r>
            <a:r>
              <a:rPr lang="en-US" dirty="0" err="1">
                <a:latin typeface="Calibri" panose="020F0502020204030204" pitchFamily="34" charset="0"/>
                <a:ea typeface="Calibri" panose="020F0502020204030204" pitchFamily="34" charset="0"/>
                <a:cs typeface="Times New Roman" panose="02020603050405020304" pitchFamily="18" charset="0"/>
              </a:rPr>
              <a:t>P</a:t>
            </a:r>
            <a:r>
              <a:rPr lang="en-US" baseline="-25000" dirty="0" err="1">
                <a:latin typeface="Calibri" panose="020F0502020204030204" pitchFamily="34" charset="0"/>
                <a:ea typeface="Calibri" panose="020F0502020204030204" pitchFamily="34" charset="0"/>
                <a:cs typeface="Times New Roman" panose="02020603050405020304" pitchFamily="18" charset="0"/>
              </a:rPr>
              <a:t>diss</a:t>
            </a:r>
            <a:r>
              <a:rPr lang="en-US" dirty="0">
                <a:latin typeface="Calibri" panose="020F0502020204030204" pitchFamily="34" charset="0"/>
                <a:ea typeface="Calibri" panose="020F0502020204030204" pitchFamily="34" charset="0"/>
                <a:cs typeface="Times New Roman" panose="02020603050405020304" pitchFamily="18" charset="0"/>
              </a:rPr>
              <a:t>=1 MW;</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the average accelerating field;</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the average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Calibri" panose="020F0502020204030204" pitchFamily="34" charset="0"/>
              </a:rPr>
              <a:t> </a:t>
            </a:r>
            <a:r>
              <a:rPr lang="en-US" dirty="0">
                <a:latin typeface="Calibri" panose="020F0502020204030204" pitchFamily="34" charset="0"/>
                <a:ea typeface="Calibri" panose="020F0502020204030204" pitchFamily="34" charset="0"/>
                <a:cs typeface="Times New Roman" panose="02020603050405020304" pitchFamily="18" charset="0"/>
              </a:rPr>
              <a:t>of the proton beam accelerated by this structure.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10000"/>
              </a:lnSpc>
            </a:pPr>
            <a:r>
              <a:rPr lang="en-US" dirty="0">
                <a:latin typeface="Calibri" panose="020F0502020204030204" pitchFamily="34" charset="0"/>
                <a:ea typeface="Calibri" panose="020F0502020204030204" pitchFamily="34" charset="0"/>
                <a:cs typeface="Times New Roman" panose="02020603050405020304" pitchFamily="18" charset="0"/>
              </a:rPr>
              <a:t> </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CasellaDiTesto 2"/>
          <p:cNvSpPr txBox="1"/>
          <p:nvPr/>
        </p:nvSpPr>
        <p:spPr>
          <a:xfrm>
            <a:off x="3144000" y="-16474"/>
            <a:ext cx="6073009" cy="584775"/>
          </a:xfrm>
          <a:prstGeom prst="rect">
            <a:avLst/>
          </a:prstGeom>
          <a:noFill/>
        </p:spPr>
        <p:txBody>
          <a:bodyPr wrap="none" rtlCol="0">
            <a:spAutoFit/>
          </a:bodyPr>
          <a:lstStyle/>
          <a:p>
            <a:r>
              <a:rPr lang="en-US" sz="3200" b="1" dirty="0">
                <a:sym typeface="Symbol"/>
              </a:rPr>
              <a:t>EXERCISE 5:  MODE STRUCTURES</a:t>
            </a:r>
            <a:endParaRPr lang="en-US" sz="3200" b="1" dirty="0"/>
          </a:p>
        </p:txBody>
      </p:sp>
    </p:spTree>
    <p:extLst>
      <p:ext uri="{BB962C8B-B14F-4D97-AF65-F5344CB8AC3E}">
        <p14:creationId xmlns:p14="http://schemas.microsoft.com/office/powerpoint/2010/main" val="19647315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111572" y="-46767"/>
            <a:ext cx="9769085" cy="646331"/>
          </a:xfrm>
          <a:prstGeom prst="rect">
            <a:avLst/>
          </a:prstGeom>
          <a:noFill/>
        </p:spPr>
        <p:txBody>
          <a:bodyPr wrap="none" rtlCol="0">
            <a:spAutoFit/>
          </a:bodyPr>
          <a:lstStyle/>
          <a:p>
            <a:r>
              <a:rPr lang="en-US" sz="3600" b="1" dirty="0"/>
              <a:t>MULTI-CELL SW CAVITIES: </a:t>
            </a:r>
            <a:r>
              <a:rPr lang="en-US" sz="3600" b="1" dirty="0">
                <a:sym typeface="Symbol"/>
              </a:rPr>
              <a:t>/2 MODE STRUCTURES</a:t>
            </a:r>
            <a:endParaRPr lang="en-US" sz="3600" b="1" dirty="0"/>
          </a:p>
        </p:txBody>
      </p:sp>
      <p:sp>
        <p:nvSpPr>
          <p:cNvPr id="3" name="Rettangolo 2"/>
          <p:cNvSpPr/>
          <p:nvPr/>
        </p:nvSpPr>
        <p:spPr>
          <a:xfrm>
            <a:off x="23589" y="916850"/>
            <a:ext cx="7724653" cy="2677656"/>
          </a:xfrm>
          <a:prstGeom prst="rect">
            <a:avLst/>
          </a:prstGeom>
        </p:spPr>
        <p:txBody>
          <a:bodyPr wrap="square">
            <a:spAutoFit/>
          </a:bodyPr>
          <a:lstStyle/>
          <a:p>
            <a:pPr algn="just"/>
            <a:r>
              <a:rPr lang="en-US" sz="1400" dirty="0">
                <a:sym typeface="Symbol"/>
              </a:rPr>
              <a:t></a:t>
            </a:r>
            <a:r>
              <a:rPr lang="en-US" sz="1400" dirty="0"/>
              <a:t>It is possible to demonstrate that </a:t>
            </a:r>
            <a:r>
              <a:rPr lang="en-US" sz="1400" b="1" dirty="0"/>
              <a:t>over a certain number of cavities </a:t>
            </a:r>
            <a:r>
              <a:rPr lang="en-US" sz="1400" dirty="0"/>
              <a:t>(&gt;10) working on the </a:t>
            </a:r>
            <a:r>
              <a:rPr lang="en-US" sz="1400" dirty="0">
                <a:sym typeface="Symbol"/>
              </a:rPr>
              <a:t> mode, </a:t>
            </a:r>
            <a:r>
              <a:rPr lang="en-US" sz="1400" dirty="0"/>
              <a:t>the </a:t>
            </a:r>
            <a:r>
              <a:rPr lang="en-US" sz="1400" b="1" dirty="0"/>
              <a:t>overlap between adjacent modes</a:t>
            </a:r>
            <a:r>
              <a:rPr lang="en-US" sz="1400" dirty="0"/>
              <a:t> can be a problem (as example the field uniformity due to machining errors is difficult to tune). </a:t>
            </a:r>
          </a:p>
          <a:p>
            <a:pPr algn="just"/>
            <a:endParaRPr lang="en-US" sz="1400" dirty="0"/>
          </a:p>
          <a:p>
            <a:pPr algn="just"/>
            <a:r>
              <a:rPr lang="en-US" sz="1400" dirty="0">
                <a:sym typeface="Symbol"/>
              </a:rPr>
              <a:t>The criticality of a working mode depend on the </a:t>
            </a:r>
            <a:r>
              <a:rPr lang="en-US" sz="1400" b="1" dirty="0">
                <a:sym typeface="Symbol"/>
              </a:rPr>
              <a:t>frequency separation between the working mode and the adjacent mode</a:t>
            </a:r>
          </a:p>
          <a:p>
            <a:pPr algn="just"/>
            <a:endParaRPr lang="en-US" sz="1400" dirty="0">
              <a:sym typeface="Symbol"/>
            </a:endParaRPr>
          </a:p>
          <a:p>
            <a:pPr algn="just"/>
            <a:r>
              <a:rPr lang="en-US" sz="1400" dirty="0">
                <a:sym typeface="Symbol"/>
              </a:rPr>
              <a:t>the </a:t>
            </a:r>
            <a:r>
              <a:rPr lang="en-US" sz="1400" b="1" dirty="0">
                <a:sym typeface="Symbol"/>
              </a:rPr>
              <a:t>/2 mode from this point of view is the most stable mode</a:t>
            </a:r>
            <a:r>
              <a:rPr lang="en-US" sz="1400" dirty="0">
                <a:sym typeface="Symbol"/>
              </a:rPr>
              <a:t>. For this mode it is possible to demonstrate that the accelerating field is zero every two cells. For this reason, the empty cells are put of axis and coupling slots are opened from the accelerating cells to the empty cells.</a:t>
            </a:r>
          </a:p>
          <a:p>
            <a:pPr algn="just"/>
            <a:endParaRPr lang="en-US" sz="1400" dirty="0">
              <a:sym typeface="Symbol"/>
            </a:endParaRPr>
          </a:p>
          <a:p>
            <a:pPr algn="just"/>
            <a:r>
              <a:rPr lang="en-US" sz="1400" dirty="0">
                <a:sym typeface="Symbol"/>
              </a:rPr>
              <a:t>this allow to increase the number of cells to &gt;20-30 without problems</a:t>
            </a:r>
          </a:p>
        </p:txBody>
      </p:sp>
      <p:sp>
        <p:nvSpPr>
          <p:cNvPr id="4" name="Freccia a destra 3"/>
          <p:cNvSpPr/>
          <p:nvPr/>
        </p:nvSpPr>
        <p:spPr>
          <a:xfrm>
            <a:off x="7871712" y="1775661"/>
            <a:ext cx="509015" cy="44656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Connettore 2 5"/>
          <p:cNvCxnSpPr/>
          <p:nvPr/>
        </p:nvCxnSpPr>
        <p:spPr>
          <a:xfrm>
            <a:off x="8663479" y="3103629"/>
            <a:ext cx="3393648"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8" name="Connettore 2 7"/>
          <p:cNvCxnSpPr/>
          <p:nvPr/>
        </p:nvCxnSpPr>
        <p:spPr>
          <a:xfrm flipV="1">
            <a:off x="8663479" y="818577"/>
            <a:ext cx="0" cy="2285053"/>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Figura a mano libera 10"/>
          <p:cNvSpPr/>
          <p:nvPr/>
        </p:nvSpPr>
        <p:spPr>
          <a:xfrm>
            <a:off x="8663481" y="1349258"/>
            <a:ext cx="2977117" cy="1449483"/>
          </a:xfrm>
          <a:custGeom>
            <a:avLst/>
            <a:gdLst>
              <a:gd name="connsiteX0" fmla="*/ 0 w 2977117"/>
              <a:gd name="connsiteY0" fmla="*/ 1265274 h 1265274"/>
              <a:gd name="connsiteX1" fmla="*/ 1318437 w 2977117"/>
              <a:gd name="connsiteY1" fmla="*/ 457200 h 1265274"/>
              <a:gd name="connsiteX2" fmla="*/ 2977117 w 2977117"/>
              <a:gd name="connsiteY2" fmla="*/ 0 h 1265274"/>
              <a:gd name="connsiteX0" fmla="*/ 0 w 2977117"/>
              <a:gd name="connsiteY0" fmla="*/ 1265274 h 1265274"/>
              <a:gd name="connsiteX1" fmla="*/ 1318437 w 2977117"/>
              <a:gd name="connsiteY1" fmla="*/ 457200 h 1265274"/>
              <a:gd name="connsiteX2" fmla="*/ 2977117 w 2977117"/>
              <a:gd name="connsiteY2"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 name="connsiteX0" fmla="*/ 0 w 2977117"/>
              <a:gd name="connsiteY0" fmla="*/ 1265274 h 1265274"/>
              <a:gd name="connsiteX1" fmla="*/ 2977117 w 2977117"/>
              <a:gd name="connsiteY1" fmla="*/ 0 h 1265274"/>
            </a:gdLst>
            <a:ahLst/>
            <a:cxnLst>
              <a:cxn ang="0">
                <a:pos x="connsiteX0" y="connsiteY0"/>
              </a:cxn>
              <a:cxn ang="0">
                <a:pos x="connsiteX1" y="connsiteY1"/>
              </a:cxn>
            </a:cxnLst>
            <a:rect l="l" t="t" r="r" b="b"/>
            <a:pathLst>
              <a:path w="2977117" h="1265274">
                <a:moveTo>
                  <a:pt x="0" y="1265274"/>
                </a:moveTo>
                <a:cubicBezTo>
                  <a:pt x="1151861" y="1226288"/>
                  <a:pt x="1917937" y="2481"/>
                  <a:pt x="2977117" y="0"/>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4" name="Connettore 1 13"/>
          <p:cNvCxnSpPr>
            <a:stCxn id="11" idx="1"/>
          </p:cNvCxnSpPr>
          <p:nvPr/>
        </p:nvCxnSpPr>
        <p:spPr>
          <a:xfrm>
            <a:off x="11640597" y="1349257"/>
            <a:ext cx="0" cy="1754372"/>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5" name="CasellaDiTesto 14"/>
          <p:cNvSpPr txBox="1"/>
          <p:nvPr/>
        </p:nvSpPr>
        <p:spPr>
          <a:xfrm>
            <a:off x="11317987" y="3103630"/>
            <a:ext cx="744114" cy="307777"/>
          </a:xfrm>
          <a:prstGeom prst="rect">
            <a:avLst/>
          </a:prstGeom>
          <a:noFill/>
        </p:spPr>
        <p:txBody>
          <a:bodyPr wrap="none" rtlCol="0">
            <a:spAutoFit/>
          </a:bodyPr>
          <a:lstStyle/>
          <a:p>
            <a:r>
              <a:rPr lang="en-US" sz="1400" dirty="0">
                <a:sym typeface="Symbol"/>
              </a:rPr>
              <a:t> mode</a:t>
            </a:r>
            <a:endParaRPr lang="en-US" sz="1400" dirty="0"/>
          </a:p>
        </p:txBody>
      </p:sp>
      <p:sp>
        <p:nvSpPr>
          <p:cNvPr id="16" name="CasellaDiTesto 15"/>
          <p:cNvSpPr txBox="1"/>
          <p:nvPr/>
        </p:nvSpPr>
        <p:spPr>
          <a:xfrm>
            <a:off x="8629189" y="3160780"/>
            <a:ext cx="744114" cy="307777"/>
          </a:xfrm>
          <a:prstGeom prst="rect">
            <a:avLst/>
          </a:prstGeom>
          <a:noFill/>
        </p:spPr>
        <p:txBody>
          <a:bodyPr wrap="none" rtlCol="0">
            <a:spAutoFit/>
          </a:bodyPr>
          <a:lstStyle/>
          <a:p>
            <a:r>
              <a:rPr lang="en-US" sz="1400" dirty="0">
                <a:sym typeface="Symbol"/>
              </a:rPr>
              <a:t>0 mode</a:t>
            </a:r>
            <a:endParaRPr lang="en-US" sz="1400" dirty="0"/>
          </a:p>
        </p:txBody>
      </p:sp>
      <p:sp>
        <p:nvSpPr>
          <p:cNvPr id="17" name="CasellaDiTesto 16"/>
          <p:cNvSpPr txBox="1"/>
          <p:nvPr/>
        </p:nvSpPr>
        <p:spPr>
          <a:xfrm>
            <a:off x="8260942" y="730417"/>
            <a:ext cx="385042" cy="307777"/>
          </a:xfrm>
          <a:prstGeom prst="rect">
            <a:avLst/>
          </a:prstGeom>
          <a:noFill/>
        </p:spPr>
        <p:txBody>
          <a:bodyPr wrap="none" rtlCol="0">
            <a:spAutoFit/>
          </a:bodyPr>
          <a:lstStyle/>
          <a:p>
            <a:r>
              <a:rPr lang="en-US" sz="1400" dirty="0" err="1">
                <a:sym typeface="Symbol"/>
              </a:rPr>
              <a:t>f</a:t>
            </a:r>
            <a:r>
              <a:rPr lang="en-US" sz="1400" baseline="-25000" dirty="0" err="1">
                <a:sym typeface="Symbol"/>
              </a:rPr>
              <a:t>res</a:t>
            </a:r>
            <a:endParaRPr lang="en-US" sz="1400" baseline="-25000" dirty="0"/>
          </a:p>
        </p:txBody>
      </p:sp>
      <p:sp>
        <p:nvSpPr>
          <p:cNvPr id="18" name="Ovale 17"/>
          <p:cNvSpPr/>
          <p:nvPr/>
        </p:nvSpPr>
        <p:spPr>
          <a:xfrm>
            <a:off x="8611091" y="2754926"/>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Ovale 18"/>
          <p:cNvSpPr/>
          <p:nvPr/>
        </p:nvSpPr>
        <p:spPr>
          <a:xfrm>
            <a:off x="11597789" y="1296402"/>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Ovale 20"/>
          <p:cNvSpPr/>
          <p:nvPr/>
        </p:nvSpPr>
        <p:spPr>
          <a:xfrm>
            <a:off x="10772170" y="1543596"/>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Ovale 21"/>
          <p:cNvSpPr/>
          <p:nvPr/>
        </p:nvSpPr>
        <p:spPr>
          <a:xfrm>
            <a:off x="9373303" y="2522766"/>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e 22"/>
          <p:cNvSpPr/>
          <p:nvPr/>
        </p:nvSpPr>
        <p:spPr>
          <a:xfrm>
            <a:off x="9001246" y="2683034"/>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e 24"/>
          <p:cNvSpPr/>
          <p:nvPr/>
        </p:nvSpPr>
        <p:spPr>
          <a:xfrm>
            <a:off x="10445236" y="1785930"/>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e 25"/>
          <p:cNvSpPr/>
          <p:nvPr/>
        </p:nvSpPr>
        <p:spPr>
          <a:xfrm>
            <a:off x="11172946" y="1374670"/>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Connettore 1 29"/>
          <p:cNvCxnSpPr>
            <a:stCxn id="19" idx="2"/>
          </p:cNvCxnSpPr>
          <p:nvPr/>
        </p:nvCxnSpPr>
        <p:spPr>
          <a:xfrm flipH="1" flipV="1">
            <a:off x="8653899" y="1344026"/>
            <a:ext cx="2943890"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4" name="Connettore 1 33"/>
          <p:cNvCxnSpPr>
            <a:stCxn id="26" idx="2"/>
          </p:cNvCxnSpPr>
          <p:nvPr/>
        </p:nvCxnSpPr>
        <p:spPr>
          <a:xfrm flipH="1" flipV="1">
            <a:off x="8645984" y="1422294"/>
            <a:ext cx="2526962"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36" name="Connettore 2 35"/>
          <p:cNvCxnSpPr/>
          <p:nvPr/>
        </p:nvCxnSpPr>
        <p:spPr>
          <a:xfrm>
            <a:off x="9214868" y="1105525"/>
            <a:ext cx="0" cy="23850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Connettore 2 37"/>
          <p:cNvCxnSpPr/>
          <p:nvPr/>
        </p:nvCxnSpPr>
        <p:spPr>
          <a:xfrm flipV="1">
            <a:off x="9214868" y="1422294"/>
            <a:ext cx="0" cy="2509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9" name="CasellaDiTesto 38"/>
          <p:cNvSpPr txBox="1"/>
          <p:nvPr/>
        </p:nvSpPr>
        <p:spPr>
          <a:xfrm>
            <a:off x="9041143" y="886816"/>
            <a:ext cx="558423" cy="276999"/>
          </a:xfrm>
          <a:prstGeom prst="rect">
            <a:avLst/>
          </a:prstGeom>
          <a:noFill/>
        </p:spPr>
        <p:txBody>
          <a:bodyPr wrap="none" rtlCol="0">
            <a:spAutoFit/>
          </a:bodyPr>
          <a:lstStyle/>
          <a:p>
            <a:r>
              <a:rPr lang="en-US" sz="1200" dirty="0">
                <a:sym typeface="Symbol"/>
              </a:rPr>
              <a:t></a:t>
            </a:r>
            <a:r>
              <a:rPr lang="en-US" sz="1200" dirty="0" err="1">
                <a:sym typeface="Symbol"/>
              </a:rPr>
              <a:t>f</a:t>
            </a:r>
            <a:r>
              <a:rPr lang="en-US" sz="1200" baseline="-25000" dirty="0" err="1">
                <a:sym typeface="Symbol"/>
              </a:rPr>
              <a:t>res</a:t>
            </a:r>
            <a:r>
              <a:rPr lang="en-US" sz="1200" baseline="-25000" dirty="0">
                <a:sym typeface="Symbol"/>
              </a:rPr>
              <a:t>_</a:t>
            </a:r>
            <a:endParaRPr lang="en-US" sz="1200" baseline="-25000" dirty="0"/>
          </a:p>
        </p:txBody>
      </p:sp>
      <p:sp>
        <p:nvSpPr>
          <p:cNvPr id="42" name="CasellaDiTesto 41"/>
          <p:cNvSpPr txBox="1"/>
          <p:nvPr/>
        </p:nvSpPr>
        <p:spPr>
          <a:xfrm>
            <a:off x="9993029" y="3132796"/>
            <a:ext cx="904415" cy="307777"/>
          </a:xfrm>
          <a:prstGeom prst="rect">
            <a:avLst/>
          </a:prstGeom>
          <a:noFill/>
        </p:spPr>
        <p:txBody>
          <a:bodyPr wrap="none" rtlCol="0">
            <a:spAutoFit/>
          </a:bodyPr>
          <a:lstStyle/>
          <a:p>
            <a:r>
              <a:rPr lang="en-US" sz="1400" dirty="0">
                <a:sym typeface="Symbol"/>
              </a:rPr>
              <a:t>/2 mode</a:t>
            </a:r>
            <a:endParaRPr lang="en-US" sz="1400" dirty="0"/>
          </a:p>
        </p:txBody>
      </p:sp>
      <p:cxnSp>
        <p:nvCxnSpPr>
          <p:cNvPr id="43" name="Connettore 1 42"/>
          <p:cNvCxnSpPr>
            <a:stCxn id="20" idx="4"/>
          </p:cNvCxnSpPr>
          <p:nvPr/>
        </p:nvCxnSpPr>
        <p:spPr>
          <a:xfrm>
            <a:off x="10152038" y="2133035"/>
            <a:ext cx="0" cy="99600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7" name="Connettore 1 46"/>
          <p:cNvCxnSpPr>
            <a:stCxn id="20" idx="6"/>
          </p:cNvCxnSpPr>
          <p:nvPr/>
        </p:nvCxnSpPr>
        <p:spPr>
          <a:xfrm flipH="1">
            <a:off x="8670968" y="2085411"/>
            <a:ext cx="1523878" cy="194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8" name="Connettore 1 47"/>
          <p:cNvCxnSpPr>
            <a:stCxn id="24" idx="6"/>
          </p:cNvCxnSpPr>
          <p:nvPr/>
        </p:nvCxnSpPr>
        <p:spPr>
          <a:xfrm flipH="1">
            <a:off x="8645984" y="2349659"/>
            <a:ext cx="1180018" cy="735"/>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49" name="Connettore 2 48"/>
          <p:cNvCxnSpPr/>
          <p:nvPr/>
        </p:nvCxnSpPr>
        <p:spPr>
          <a:xfrm>
            <a:off x="9209078" y="1833554"/>
            <a:ext cx="0" cy="25379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50" name="Connettore 2 49"/>
          <p:cNvCxnSpPr/>
          <p:nvPr/>
        </p:nvCxnSpPr>
        <p:spPr>
          <a:xfrm flipV="1">
            <a:off x="9203438" y="2350392"/>
            <a:ext cx="0" cy="25092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51" name="CasellaDiTesto 50"/>
          <p:cNvSpPr txBox="1"/>
          <p:nvPr/>
        </p:nvSpPr>
        <p:spPr>
          <a:xfrm>
            <a:off x="8832701" y="2073999"/>
            <a:ext cx="649793" cy="276999"/>
          </a:xfrm>
          <a:prstGeom prst="rect">
            <a:avLst/>
          </a:prstGeom>
          <a:noFill/>
        </p:spPr>
        <p:txBody>
          <a:bodyPr wrap="none" rtlCol="0">
            <a:spAutoFit/>
          </a:bodyPr>
          <a:lstStyle/>
          <a:p>
            <a:r>
              <a:rPr lang="en-US" sz="1200" dirty="0">
                <a:sym typeface="Symbol"/>
              </a:rPr>
              <a:t></a:t>
            </a:r>
            <a:r>
              <a:rPr lang="en-US" sz="1200" dirty="0" err="1">
                <a:sym typeface="Symbol"/>
              </a:rPr>
              <a:t>f</a:t>
            </a:r>
            <a:r>
              <a:rPr lang="en-US" sz="1200" baseline="-25000" dirty="0" err="1">
                <a:sym typeface="Symbol"/>
              </a:rPr>
              <a:t>res</a:t>
            </a:r>
            <a:r>
              <a:rPr lang="en-US" sz="1200" baseline="-25000" dirty="0">
                <a:sym typeface="Symbol"/>
              </a:rPr>
              <a:t>_/2</a:t>
            </a:r>
            <a:endParaRPr lang="en-US" sz="1200" baseline="-25000" dirty="0"/>
          </a:p>
        </p:txBody>
      </p:sp>
      <p:sp>
        <p:nvSpPr>
          <p:cNvPr id="20" name="Ovale 19"/>
          <p:cNvSpPr/>
          <p:nvPr/>
        </p:nvSpPr>
        <p:spPr>
          <a:xfrm>
            <a:off x="10109230" y="2037787"/>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e 23"/>
          <p:cNvSpPr/>
          <p:nvPr/>
        </p:nvSpPr>
        <p:spPr>
          <a:xfrm>
            <a:off x="9740386" y="2302034"/>
            <a:ext cx="85616" cy="95249"/>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1" name="Picture 3" descr="mario01"/>
          <p:cNvPicPr>
            <a:picLocks noChangeAspect="1" noChangeArrowheads="1"/>
          </p:cNvPicPr>
          <p:nvPr/>
        </p:nvPicPr>
        <p:blipFill>
          <a:blip r:embed="rId2" cstate="print">
            <a:extLst>
              <a:ext uri="{28A0092B-C50C-407E-A947-70E740481C1C}">
                <a14:useLocalDpi xmlns:a14="http://schemas.microsoft.com/office/drawing/2010/main" val="0"/>
              </a:ext>
            </a:extLst>
          </a:blip>
          <a:srcRect t="1428" b="-1169"/>
          <a:stretch>
            <a:fillRect/>
          </a:stretch>
        </p:blipFill>
        <p:spPr>
          <a:xfrm>
            <a:off x="5539567" y="3716080"/>
            <a:ext cx="4059999" cy="2628307"/>
          </a:xfrm>
          <a:prstGeom prst="rect">
            <a:avLst/>
          </a:prstGeom>
          <a:noFill/>
          <a:extLs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01" name="Gruppo 100"/>
          <p:cNvGrpSpPr/>
          <p:nvPr/>
        </p:nvGrpSpPr>
        <p:grpSpPr>
          <a:xfrm>
            <a:off x="1223570" y="4360074"/>
            <a:ext cx="2204184" cy="633598"/>
            <a:chOff x="561549" y="5007747"/>
            <a:chExt cx="2204184" cy="633598"/>
          </a:xfrm>
        </p:grpSpPr>
        <p:sp>
          <p:nvSpPr>
            <p:cNvPr id="64" name="Ovale 63"/>
            <p:cNvSpPr/>
            <p:nvPr/>
          </p:nvSpPr>
          <p:spPr>
            <a:xfrm>
              <a:off x="56154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Ovale 65"/>
            <p:cNvSpPr/>
            <p:nvPr/>
          </p:nvSpPr>
          <p:spPr>
            <a:xfrm>
              <a:off x="1192645"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Ovale 67"/>
            <p:cNvSpPr/>
            <p:nvPr/>
          </p:nvSpPr>
          <p:spPr>
            <a:xfrm>
              <a:off x="182374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Ovale 69"/>
            <p:cNvSpPr/>
            <p:nvPr/>
          </p:nvSpPr>
          <p:spPr>
            <a:xfrm>
              <a:off x="245483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3" name="Connettore 2 72"/>
          <p:cNvCxnSpPr/>
          <p:nvPr/>
        </p:nvCxnSpPr>
        <p:spPr>
          <a:xfrm flipV="1">
            <a:off x="780006" y="5752616"/>
            <a:ext cx="3410712" cy="9144"/>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75" name="Connettore 2 74"/>
          <p:cNvCxnSpPr/>
          <p:nvPr/>
        </p:nvCxnSpPr>
        <p:spPr>
          <a:xfrm flipV="1">
            <a:off x="780006" y="5139968"/>
            <a:ext cx="0" cy="621792"/>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99" name="CasellaDiTesto 98"/>
          <p:cNvSpPr txBox="1"/>
          <p:nvPr/>
        </p:nvSpPr>
        <p:spPr>
          <a:xfrm>
            <a:off x="3997835" y="5665111"/>
            <a:ext cx="276038" cy="369332"/>
          </a:xfrm>
          <a:prstGeom prst="rect">
            <a:avLst/>
          </a:prstGeom>
          <a:noFill/>
        </p:spPr>
        <p:txBody>
          <a:bodyPr wrap="none" rtlCol="0">
            <a:spAutoFit/>
          </a:bodyPr>
          <a:lstStyle/>
          <a:p>
            <a:r>
              <a:rPr lang="en-US" dirty="0"/>
              <a:t>z</a:t>
            </a:r>
          </a:p>
        </p:txBody>
      </p:sp>
      <p:sp>
        <p:nvSpPr>
          <p:cNvPr id="100" name="CasellaDiTesto 99"/>
          <p:cNvSpPr txBox="1"/>
          <p:nvPr/>
        </p:nvSpPr>
        <p:spPr>
          <a:xfrm>
            <a:off x="753782" y="4955302"/>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grpSp>
        <p:nvGrpSpPr>
          <p:cNvPr id="40" name="Gruppo 39"/>
          <p:cNvGrpSpPr/>
          <p:nvPr/>
        </p:nvGrpSpPr>
        <p:grpSpPr>
          <a:xfrm>
            <a:off x="908023" y="4360068"/>
            <a:ext cx="2835277" cy="1799457"/>
            <a:chOff x="246001" y="5007740"/>
            <a:chExt cx="2835277" cy="1799457"/>
          </a:xfrm>
        </p:grpSpPr>
        <p:grpSp>
          <p:nvGrpSpPr>
            <p:cNvPr id="82" name="Gruppo 81"/>
            <p:cNvGrpSpPr/>
            <p:nvPr/>
          </p:nvGrpSpPr>
          <p:grpSpPr>
            <a:xfrm>
              <a:off x="246001" y="5007747"/>
              <a:ext cx="316992" cy="1401687"/>
              <a:chOff x="246001" y="5007747"/>
              <a:chExt cx="316992" cy="1401687"/>
            </a:xfrm>
          </p:grpSpPr>
          <p:sp>
            <p:nvSpPr>
              <p:cNvPr id="83" name="Ovale 82"/>
              <p:cNvSpPr/>
              <p:nvPr/>
            </p:nvSpPr>
            <p:spPr>
              <a:xfrm>
                <a:off x="24600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igura a mano libera 83"/>
              <p:cNvSpPr/>
              <p:nvPr/>
            </p:nvSpPr>
            <p:spPr>
              <a:xfrm>
                <a:off x="246001" y="6007097"/>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85" name="Connettore 2 84"/>
              <p:cNvCxnSpPr/>
              <p:nvPr/>
            </p:nvCxnSpPr>
            <p:spPr>
              <a:xfrm>
                <a:off x="280291"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86" name="Gruppo 85"/>
            <p:cNvGrpSpPr/>
            <p:nvPr/>
          </p:nvGrpSpPr>
          <p:grpSpPr>
            <a:xfrm>
              <a:off x="1508193" y="5007747"/>
              <a:ext cx="325816" cy="1396352"/>
              <a:chOff x="1508193" y="5007747"/>
              <a:chExt cx="325816" cy="1396352"/>
            </a:xfrm>
          </p:grpSpPr>
          <p:sp>
            <p:nvSpPr>
              <p:cNvPr id="87" name="Figura a mano libera 86"/>
              <p:cNvSpPr/>
              <p:nvPr/>
            </p:nvSpPr>
            <p:spPr>
              <a:xfrm>
                <a:off x="1517017" y="6001762"/>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2" name="Ovale 91"/>
              <p:cNvSpPr/>
              <p:nvPr/>
            </p:nvSpPr>
            <p:spPr>
              <a:xfrm>
                <a:off x="1508193"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Connettore 2 93"/>
              <p:cNvCxnSpPr/>
              <p:nvPr/>
            </p:nvCxnSpPr>
            <p:spPr>
              <a:xfrm>
                <a:off x="1546925"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02" name="Gruppo 101"/>
            <p:cNvGrpSpPr/>
            <p:nvPr/>
          </p:nvGrpSpPr>
          <p:grpSpPr>
            <a:xfrm>
              <a:off x="2764286" y="5007740"/>
              <a:ext cx="316992" cy="1397121"/>
              <a:chOff x="2764286" y="5007740"/>
              <a:chExt cx="316992" cy="1397121"/>
            </a:xfrm>
          </p:grpSpPr>
          <p:sp>
            <p:nvSpPr>
              <p:cNvPr id="103" name="Figura a mano libera 102"/>
              <p:cNvSpPr/>
              <p:nvPr/>
            </p:nvSpPr>
            <p:spPr>
              <a:xfrm>
                <a:off x="2764286" y="6002524"/>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4" name="Ovale 103"/>
              <p:cNvSpPr/>
              <p:nvPr/>
            </p:nvSpPr>
            <p:spPr>
              <a:xfrm>
                <a:off x="2770382" y="5007740"/>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5" name="Connettore 2 104"/>
              <p:cNvCxnSpPr/>
              <p:nvPr/>
            </p:nvCxnSpPr>
            <p:spPr>
              <a:xfrm>
                <a:off x="2812292"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06" name="Gruppo 105"/>
            <p:cNvGrpSpPr/>
            <p:nvPr/>
          </p:nvGrpSpPr>
          <p:grpSpPr>
            <a:xfrm>
              <a:off x="877097" y="5007747"/>
              <a:ext cx="319880" cy="1799450"/>
              <a:chOff x="877097" y="5007747"/>
              <a:chExt cx="319880" cy="1799450"/>
            </a:xfrm>
          </p:grpSpPr>
          <p:sp>
            <p:nvSpPr>
              <p:cNvPr id="107" name="Figura a mano libera 106"/>
              <p:cNvSpPr/>
              <p:nvPr/>
            </p:nvSpPr>
            <p:spPr>
              <a:xfrm flipV="1">
                <a:off x="879985" y="6404860"/>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8" name="Ovale 107"/>
              <p:cNvSpPr/>
              <p:nvPr/>
            </p:nvSpPr>
            <p:spPr>
              <a:xfrm>
                <a:off x="87709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9" name="Connettore 2 108"/>
              <p:cNvCxnSpPr/>
              <p:nvPr/>
            </p:nvCxnSpPr>
            <p:spPr>
              <a:xfrm flipH="1">
                <a:off x="90395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10" name="Gruppo 109"/>
            <p:cNvGrpSpPr/>
            <p:nvPr/>
          </p:nvGrpSpPr>
          <p:grpSpPr>
            <a:xfrm>
              <a:off x="2139289" y="5007747"/>
              <a:ext cx="326293" cy="1799449"/>
              <a:chOff x="2139289" y="5007747"/>
              <a:chExt cx="326293" cy="1799449"/>
            </a:xfrm>
          </p:grpSpPr>
          <p:sp>
            <p:nvSpPr>
              <p:cNvPr id="111" name="Figura a mano libera 110"/>
              <p:cNvSpPr/>
              <p:nvPr/>
            </p:nvSpPr>
            <p:spPr>
              <a:xfrm flipV="1">
                <a:off x="2148590" y="6404859"/>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2" name="Ovale 111"/>
              <p:cNvSpPr/>
              <p:nvPr/>
            </p:nvSpPr>
            <p:spPr>
              <a:xfrm>
                <a:off x="213928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3" name="Connettore 2 112"/>
              <p:cNvCxnSpPr/>
              <p:nvPr/>
            </p:nvCxnSpPr>
            <p:spPr>
              <a:xfrm flipH="1">
                <a:off x="215541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grpSp>
        <p:nvGrpSpPr>
          <p:cNvPr id="41" name="Gruppo 40"/>
          <p:cNvGrpSpPr/>
          <p:nvPr/>
        </p:nvGrpSpPr>
        <p:grpSpPr>
          <a:xfrm>
            <a:off x="1548545" y="4110701"/>
            <a:ext cx="1575445" cy="2048822"/>
            <a:chOff x="4686780" y="4351467"/>
            <a:chExt cx="1575445" cy="2048822"/>
          </a:xfrm>
        </p:grpSpPr>
        <p:grpSp>
          <p:nvGrpSpPr>
            <p:cNvPr id="37" name="Gruppo 36"/>
            <p:cNvGrpSpPr/>
            <p:nvPr/>
          </p:nvGrpSpPr>
          <p:grpSpPr>
            <a:xfrm>
              <a:off x="4686780" y="4593200"/>
              <a:ext cx="1575445" cy="1807089"/>
              <a:chOff x="4470599" y="3834256"/>
              <a:chExt cx="1575445" cy="1807089"/>
            </a:xfrm>
          </p:grpSpPr>
          <p:grpSp>
            <p:nvGrpSpPr>
              <p:cNvPr id="114" name="Gruppo 113"/>
              <p:cNvGrpSpPr/>
              <p:nvPr/>
            </p:nvGrpSpPr>
            <p:grpSpPr>
              <a:xfrm>
                <a:off x="4470599" y="3834256"/>
                <a:ext cx="316992" cy="1401687"/>
                <a:chOff x="246001" y="5007747"/>
                <a:chExt cx="316992" cy="1401687"/>
              </a:xfrm>
            </p:grpSpPr>
            <p:sp>
              <p:nvSpPr>
                <p:cNvPr id="115" name="Ovale 114"/>
                <p:cNvSpPr/>
                <p:nvPr/>
              </p:nvSpPr>
              <p:spPr>
                <a:xfrm>
                  <a:off x="246001"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Figura a mano libera 115"/>
                <p:cNvSpPr/>
                <p:nvPr/>
              </p:nvSpPr>
              <p:spPr>
                <a:xfrm>
                  <a:off x="246001" y="6007097"/>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17" name="Connettore 2 116"/>
                <p:cNvCxnSpPr/>
                <p:nvPr/>
              </p:nvCxnSpPr>
              <p:spPr>
                <a:xfrm>
                  <a:off x="280291"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18" name="Gruppo 117"/>
              <p:cNvGrpSpPr/>
              <p:nvPr/>
            </p:nvGrpSpPr>
            <p:grpSpPr>
              <a:xfrm>
                <a:off x="5095058" y="3839971"/>
                <a:ext cx="325816" cy="1396352"/>
                <a:chOff x="1508193" y="5007747"/>
                <a:chExt cx="325816" cy="1396352"/>
              </a:xfrm>
            </p:grpSpPr>
            <p:sp>
              <p:nvSpPr>
                <p:cNvPr id="119" name="Figura a mano libera 118"/>
                <p:cNvSpPr/>
                <p:nvPr/>
              </p:nvSpPr>
              <p:spPr>
                <a:xfrm>
                  <a:off x="1517017" y="6001762"/>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0" name="Ovale 119"/>
                <p:cNvSpPr/>
                <p:nvPr/>
              </p:nvSpPr>
              <p:spPr>
                <a:xfrm>
                  <a:off x="1508193"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1" name="Connettore 2 120"/>
                <p:cNvCxnSpPr/>
                <p:nvPr/>
              </p:nvCxnSpPr>
              <p:spPr>
                <a:xfrm>
                  <a:off x="1546925"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2" name="Gruppo 121"/>
              <p:cNvGrpSpPr/>
              <p:nvPr/>
            </p:nvGrpSpPr>
            <p:grpSpPr>
              <a:xfrm>
                <a:off x="5729052" y="3842317"/>
                <a:ext cx="316992" cy="1397121"/>
                <a:chOff x="2764286" y="5007740"/>
                <a:chExt cx="316992" cy="1397121"/>
              </a:xfrm>
            </p:grpSpPr>
            <p:sp>
              <p:nvSpPr>
                <p:cNvPr id="123" name="Figura a mano libera 122"/>
                <p:cNvSpPr/>
                <p:nvPr/>
              </p:nvSpPr>
              <p:spPr>
                <a:xfrm>
                  <a:off x="2764286" y="6002524"/>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4" name="Ovale 123"/>
                <p:cNvSpPr/>
                <p:nvPr/>
              </p:nvSpPr>
              <p:spPr>
                <a:xfrm>
                  <a:off x="2770382" y="5007740"/>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5" name="Connettore 2 124"/>
                <p:cNvCxnSpPr/>
                <p:nvPr/>
              </p:nvCxnSpPr>
              <p:spPr>
                <a:xfrm>
                  <a:off x="2812292" y="5324539"/>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26" name="Gruppo 125"/>
              <p:cNvGrpSpPr/>
              <p:nvPr/>
            </p:nvGrpSpPr>
            <p:grpSpPr>
              <a:xfrm>
                <a:off x="4784703" y="3841895"/>
                <a:ext cx="319880" cy="1799450"/>
                <a:chOff x="877097" y="5007747"/>
                <a:chExt cx="319880" cy="1799450"/>
              </a:xfrm>
            </p:grpSpPr>
            <p:sp>
              <p:nvSpPr>
                <p:cNvPr id="127" name="Figura a mano libera 126"/>
                <p:cNvSpPr/>
                <p:nvPr/>
              </p:nvSpPr>
              <p:spPr>
                <a:xfrm flipV="1">
                  <a:off x="879985" y="6404860"/>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Ovale 127"/>
                <p:cNvSpPr/>
                <p:nvPr/>
              </p:nvSpPr>
              <p:spPr>
                <a:xfrm>
                  <a:off x="877097"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9" name="Connettore 2 128"/>
                <p:cNvCxnSpPr/>
                <p:nvPr/>
              </p:nvCxnSpPr>
              <p:spPr>
                <a:xfrm flipH="1">
                  <a:off x="90395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nvGrpSpPr>
              <p:cNvPr id="130" name="Gruppo 129"/>
              <p:cNvGrpSpPr/>
              <p:nvPr/>
            </p:nvGrpSpPr>
            <p:grpSpPr>
              <a:xfrm>
                <a:off x="5409543" y="3839971"/>
                <a:ext cx="326293" cy="1799449"/>
                <a:chOff x="2139289" y="5007747"/>
                <a:chExt cx="326293" cy="1799449"/>
              </a:xfrm>
            </p:grpSpPr>
            <p:sp>
              <p:nvSpPr>
                <p:cNvPr id="131" name="Figura a mano libera 130"/>
                <p:cNvSpPr/>
                <p:nvPr/>
              </p:nvSpPr>
              <p:spPr>
                <a:xfrm flipV="1">
                  <a:off x="2148590" y="6404859"/>
                  <a:ext cx="316992" cy="402337"/>
                </a:xfrm>
                <a:custGeom>
                  <a:avLst/>
                  <a:gdLst>
                    <a:gd name="connsiteX0" fmla="*/ 0 w 347472"/>
                    <a:gd name="connsiteY0" fmla="*/ 402369 h 420657"/>
                    <a:gd name="connsiteX1" fmla="*/ 173736 w 347472"/>
                    <a:gd name="connsiteY1" fmla="*/ 33 h 420657"/>
                    <a:gd name="connsiteX2" fmla="*/ 347472 w 347472"/>
                    <a:gd name="connsiteY2" fmla="*/ 420657 h 420657"/>
                    <a:gd name="connsiteX0" fmla="*/ 0 w 347472"/>
                    <a:gd name="connsiteY0" fmla="*/ 402354 h 420642"/>
                    <a:gd name="connsiteX1" fmla="*/ 173736 w 347472"/>
                    <a:gd name="connsiteY1" fmla="*/ 18 h 420642"/>
                    <a:gd name="connsiteX2" fmla="*/ 347472 w 347472"/>
                    <a:gd name="connsiteY2" fmla="*/ 420642 h 420642"/>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5385"/>
                    <a:gd name="connsiteX1" fmla="*/ 173736 w 347472"/>
                    <a:gd name="connsiteY1" fmla="*/ 1 h 405385"/>
                    <a:gd name="connsiteX2" fmla="*/ 347472 w 347472"/>
                    <a:gd name="connsiteY2" fmla="*/ 405385 h 405385"/>
                    <a:gd name="connsiteX0" fmla="*/ 0 w 347472"/>
                    <a:gd name="connsiteY0" fmla="*/ 402337 h 402337"/>
                    <a:gd name="connsiteX1" fmla="*/ 173736 w 347472"/>
                    <a:gd name="connsiteY1" fmla="*/ 1 h 402337"/>
                    <a:gd name="connsiteX2" fmla="*/ 347472 w 347472"/>
                    <a:gd name="connsiteY2" fmla="*/ 399670 h 402337"/>
                  </a:gdLst>
                  <a:ahLst/>
                  <a:cxnLst>
                    <a:cxn ang="0">
                      <a:pos x="connsiteX0" y="connsiteY0"/>
                    </a:cxn>
                    <a:cxn ang="0">
                      <a:pos x="connsiteX1" y="connsiteY1"/>
                    </a:cxn>
                    <a:cxn ang="0">
                      <a:pos x="connsiteX2" y="connsiteY2"/>
                    </a:cxn>
                  </a:cxnLst>
                  <a:rect l="l" t="t" r="r" b="b"/>
                  <a:pathLst>
                    <a:path w="347472" h="402337">
                      <a:moveTo>
                        <a:pt x="0" y="402337"/>
                      </a:moveTo>
                      <a:cubicBezTo>
                        <a:pt x="56007" y="401575"/>
                        <a:pt x="115824" y="446"/>
                        <a:pt x="173736" y="1"/>
                      </a:cubicBezTo>
                      <a:cubicBezTo>
                        <a:pt x="231648" y="-444"/>
                        <a:pt x="281940" y="398527"/>
                        <a:pt x="347472" y="39967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2" name="Ovale 131"/>
                <p:cNvSpPr/>
                <p:nvPr/>
              </p:nvSpPr>
              <p:spPr>
                <a:xfrm>
                  <a:off x="2139289" y="5007747"/>
                  <a:ext cx="310896" cy="633598"/>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33" name="Connettore 2 132"/>
                <p:cNvCxnSpPr/>
                <p:nvPr/>
              </p:nvCxnSpPr>
              <p:spPr>
                <a:xfrm flipH="1">
                  <a:off x="2155417" y="5324546"/>
                  <a:ext cx="257175"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grpSp>
        <p:sp>
          <p:nvSpPr>
            <p:cNvPr id="134" name="Ovale 133"/>
            <p:cNvSpPr/>
            <p:nvPr/>
          </p:nvSpPr>
          <p:spPr>
            <a:xfrm>
              <a:off x="4913556" y="4359626"/>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8" name="Ovale 137"/>
            <p:cNvSpPr/>
            <p:nvPr/>
          </p:nvSpPr>
          <p:spPr>
            <a:xfrm>
              <a:off x="5221564" y="4351467"/>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9" name="Ovale 138"/>
            <p:cNvSpPr/>
            <p:nvPr/>
          </p:nvSpPr>
          <p:spPr>
            <a:xfrm>
              <a:off x="5531919" y="4374724"/>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0" name="Ovale 139"/>
            <p:cNvSpPr/>
            <p:nvPr/>
          </p:nvSpPr>
          <p:spPr>
            <a:xfrm>
              <a:off x="5852856" y="4368770"/>
              <a:ext cx="180432" cy="424465"/>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ccia a destra 43"/>
          <p:cNvSpPr/>
          <p:nvPr/>
        </p:nvSpPr>
        <p:spPr>
          <a:xfrm>
            <a:off x="4266463" y="4630287"/>
            <a:ext cx="986971" cy="45892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CasellaDiTesto 44"/>
          <p:cNvSpPr txBox="1"/>
          <p:nvPr/>
        </p:nvSpPr>
        <p:spPr>
          <a:xfrm>
            <a:off x="8242485" y="3723340"/>
            <a:ext cx="2580515" cy="369332"/>
          </a:xfrm>
          <a:prstGeom prst="rect">
            <a:avLst/>
          </a:prstGeom>
          <a:noFill/>
        </p:spPr>
        <p:txBody>
          <a:bodyPr wrap="none" rtlCol="0">
            <a:spAutoFit/>
          </a:bodyPr>
          <a:lstStyle/>
          <a:p>
            <a:r>
              <a:rPr lang="en-US" dirty="0"/>
              <a:t>Side Coupled Cavity (SCC)</a:t>
            </a:r>
          </a:p>
        </p:txBody>
      </p:sp>
      <p:sp>
        <p:nvSpPr>
          <p:cNvPr id="46" name="Rettangolo 45"/>
          <p:cNvSpPr/>
          <p:nvPr/>
        </p:nvSpPr>
        <p:spPr>
          <a:xfrm>
            <a:off x="5539566" y="6264195"/>
            <a:ext cx="4137608" cy="307777"/>
          </a:xfrm>
          <a:prstGeom prst="rect">
            <a:avLst/>
          </a:prstGeom>
        </p:spPr>
        <p:txBody>
          <a:bodyPr wrap="none">
            <a:spAutoFit/>
          </a:bodyPr>
          <a:lstStyle/>
          <a:p>
            <a:r>
              <a:rPr lang="en-US" altLang="en-US" sz="1400" dirty="0" err="1"/>
              <a:t>f</a:t>
            </a:r>
            <a:r>
              <a:rPr lang="en-US" altLang="en-US" sz="1400" baseline="-25000" dirty="0" err="1"/>
              <a:t>RF</a:t>
            </a:r>
            <a:r>
              <a:rPr lang="en-US" altLang="en-US" sz="1400" dirty="0"/>
              <a:t>=800 - 3000 MHz for proton (</a:t>
            </a:r>
            <a:r>
              <a:rPr lang="en-US" altLang="en-US" sz="1400" dirty="0">
                <a:sym typeface="Symbol"/>
              </a:rPr>
              <a:t></a:t>
            </a:r>
            <a:r>
              <a:rPr lang="en-US" altLang="en-US" sz="1400" dirty="0"/>
              <a:t>=0.5-1) and electrons</a:t>
            </a:r>
          </a:p>
        </p:txBody>
      </p:sp>
      <p:sp>
        <p:nvSpPr>
          <p:cNvPr id="5" name="Ovale 4"/>
          <p:cNvSpPr/>
          <p:nvPr/>
        </p:nvSpPr>
        <p:spPr>
          <a:xfrm>
            <a:off x="1775320" y="4416254"/>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Ovale 94"/>
          <p:cNvSpPr/>
          <p:nvPr/>
        </p:nvSpPr>
        <p:spPr>
          <a:xfrm>
            <a:off x="1898627" y="4416254"/>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Ovale 95"/>
          <p:cNvSpPr/>
          <p:nvPr/>
        </p:nvSpPr>
        <p:spPr>
          <a:xfrm>
            <a:off x="2082261" y="4416253"/>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Ovale 96"/>
          <p:cNvSpPr/>
          <p:nvPr/>
        </p:nvSpPr>
        <p:spPr>
          <a:xfrm>
            <a:off x="2211735" y="4414678"/>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Ovale 97"/>
          <p:cNvSpPr/>
          <p:nvPr/>
        </p:nvSpPr>
        <p:spPr>
          <a:xfrm>
            <a:off x="2393683" y="4414677"/>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5" name="Ovale 134"/>
          <p:cNvSpPr/>
          <p:nvPr/>
        </p:nvSpPr>
        <p:spPr>
          <a:xfrm>
            <a:off x="2514849" y="4416254"/>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Ovale 135"/>
          <p:cNvSpPr/>
          <p:nvPr/>
        </p:nvSpPr>
        <p:spPr>
          <a:xfrm>
            <a:off x="2700405" y="4416254"/>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7" name="Ovale 136"/>
          <p:cNvSpPr/>
          <p:nvPr/>
        </p:nvSpPr>
        <p:spPr>
          <a:xfrm>
            <a:off x="2852805" y="4418490"/>
            <a:ext cx="62468" cy="102661"/>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asellaDiTesto 6"/>
          <p:cNvSpPr txBox="1"/>
          <p:nvPr/>
        </p:nvSpPr>
        <p:spPr>
          <a:xfrm>
            <a:off x="10295182" y="3337254"/>
            <a:ext cx="1841145" cy="307777"/>
          </a:xfrm>
          <a:prstGeom prst="rect">
            <a:avLst/>
          </a:prstGeom>
          <a:noFill/>
        </p:spPr>
        <p:txBody>
          <a:bodyPr wrap="none" rtlCol="0">
            <a:spAutoFit/>
          </a:bodyPr>
          <a:lstStyle/>
          <a:p>
            <a:r>
              <a:rPr lang="it-IT" sz="1400" dirty="0" err="1"/>
              <a:t>Phase</a:t>
            </a:r>
            <a:r>
              <a:rPr lang="it-IT" sz="1400" dirty="0"/>
              <a:t> </a:t>
            </a:r>
            <a:r>
              <a:rPr lang="it-IT" sz="1400" dirty="0" err="1"/>
              <a:t>advance</a:t>
            </a:r>
            <a:r>
              <a:rPr lang="it-IT" sz="1400" dirty="0"/>
              <a:t> per </a:t>
            </a:r>
            <a:r>
              <a:rPr lang="it-IT" sz="1400" dirty="0" err="1"/>
              <a:t>cell</a:t>
            </a:r>
            <a:endParaRPr lang="it-IT" sz="1400" dirty="0"/>
          </a:p>
        </p:txBody>
      </p:sp>
      <p:sp>
        <p:nvSpPr>
          <p:cNvPr id="141" name="CasellaDiTesto 140"/>
          <p:cNvSpPr txBox="1"/>
          <p:nvPr/>
        </p:nvSpPr>
        <p:spPr>
          <a:xfrm>
            <a:off x="3843780" y="486731"/>
            <a:ext cx="4536947" cy="369332"/>
          </a:xfrm>
          <a:prstGeom prst="rect">
            <a:avLst/>
          </a:prstGeom>
          <a:noFill/>
        </p:spPr>
        <p:txBody>
          <a:bodyPr wrap="none" rtlCol="0">
            <a:spAutoFit/>
          </a:bodyPr>
          <a:lstStyle/>
          <a:p>
            <a:pPr algn="ctr"/>
            <a:r>
              <a:rPr lang="it-IT" b="1" i="1" dirty="0"/>
              <a:t>(</a:t>
            </a:r>
            <a:r>
              <a:rPr lang="it-IT" b="1" i="1" dirty="0" err="1"/>
              <a:t>electrons</a:t>
            </a:r>
            <a:r>
              <a:rPr lang="it-IT" b="1" i="1" dirty="0"/>
              <a:t> or </a:t>
            </a:r>
            <a:r>
              <a:rPr lang="it-IT" b="1" i="1" dirty="0" err="1"/>
              <a:t>protons</a:t>
            </a:r>
            <a:r>
              <a:rPr lang="it-IT" b="1" i="1" dirty="0"/>
              <a:t> and </a:t>
            </a:r>
            <a:r>
              <a:rPr lang="it-IT" b="1" i="1" dirty="0" err="1"/>
              <a:t>ions</a:t>
            </a:r>
            <a:r>
              <a:rPr lang="it-IT" b="1" i="1" dirty="0"/>
              <a:t> </a:t>
            </a:r>
            <a:r>
              <a:rPr lang="it-IT" b="1" i="1" dirty="0" err="1"/>
              <a:t>at</a:t>
            </a:r>
            <a:r>
              <a:rPr lang="it-IT" b="1" i="1" dirty="0"/>
              <a:t> high </a:t>
            </a:r>
            <a:r>
              <a:rPr lang="it-IT" b="1" i="1" dirty="0" err="1"/>
              <a:t>energy</a:t>
            </a:r>
            <a:r>
              <a:rPr lang="it-IT" b="1" i="1" dirty="0"/>
              <a:t>)</a:t>
            </a:r>
          </a:p>
        </p:txBody>
      </p:sp>
      <p:cxnSp>
        <p:nvCxnSpPr>
          <p:cNvPr id="10" name="Connettore 2 9"/>
          <p:cNvCxnSpPr/>
          <p:nvPr/>
        </p:nvCxnSpPr>
        <p:spPr>
          <a:xfrm>
            <a:off x="10445236" y="1038194"/>
            <a:ext cx="201724" cy="6350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10109231" y="730416"/>
            <a:ext cx="1741887" cy="369332"/>
          </a:xfrm>
          <a:prstGeom prst="rect">
            <a:avLst/>
          </a:prstGeom>
          <a:noFill/>
        </p:spPr>
        <p:txBody>
          <a:bodyPr wrap="none" rtlCol="0">
            <a:spAutoFit/>
          </a:bodyPr>
          <a:lstStyle/>
          <a:p>
            <a:r>
              <a:rPr lang="it-IT" dirty="0" err="1"/>
              <a:t>Dispersion</a:t>
            </a:r>
            <a:r>
              <a:rPr lang="it-IT" dirty="0"/>
              <a:t> curve</a:t>
            </a:r>
          </a:p>
        </p:txBody>
      </p:sp>
      <p:sp>
        <p:nvSpPr>
          <p:cNvPr id="28" name="Parentesi graffa chiusa 27"/>
          <p:cNvSpPr/>
          <p:nvPr/>
        </p:nvSpPr>
        <p:spPr>
          <a:xfrm rot="3561856">
            <a:off x="10095657" y="967118"/>
            <a:ext cx="446724" cy="2716513"/>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dirty="0"/>
          </a:p>
        </p:txBody>
      </p:sp>
      <p:sp>
        <p:nvSpPr>
          <p:cNvPr id="29" name="CasellaDiTesto 28"/>
          <p:cNvSpPr txBox="1"/>
          <p:nvPr/>
        </p:nvSpPr>
        <p:spPr>
          <a:xfrm>
            <a:off x="10143319" y="2421267"/>
            <a:ext cx="1397969" cy="584775"/>
          </a:xfrm>
          <a:prstGeom prst="rect">
            <a:avLst/>
          </a:prstGeom>
          <a:noFill/>
        </p:spPr>
        <p:txBody>
          <a:bodyPr wrap="square" rtlCol="0">
            <a:spAutoFit/>
          </a:bodyPr>
          <a:lstStyle/>
          <a:p>
            <a:r>
              <a:rPr lang="it-IT" sz="1600" dirty="0"/>
              <a:t>Multi </a:t>
            </a:r>
            <a:r>
              <a:rPr lang="it-IT" sz="1600" dirty="0" err="1"/>
              <a:t>cell</a:t>
            </a:r>
            <a:r>
              <a:rPr lang="it-IT" sz="1600" dirty="0"/>
              <a:t> </a:t>
            </a:r>
            <a:r>
              <a:rPr lang="it-IT" sz="1600" dirty="0" err="1"/>
              <a:t>cavity</a:t>
            </a:r>
            <a:r>
              <a:rPr lang="it-IT" sz="1600" dirty="0"/>
              <a:t> </a:t>
            </a:r>
            <a:r>
              <a:rPr lang="it-IT" sz="1600" dirty="0" err="1"/>
              <a:t>modes</a:t>
            </a:r>
            <a:endParaRPr lang="it-IT" sz="1600" dirty="0"/>
          </a:p>
        </p:txBody>
      </p: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413153" y="5139968"/>
            <a:ext cx="1643974" cy="1643974"/>
          </a:xfrm>
          <a:prstGeom prst="rect">
            <a:avLst/>
          </a:prstGeom>
        </p:spPr>
      </p:pic>
      <p:sp>
        <p:nvSpPr>
          <p:cNvPr id="13" name="CasellaDiTesto 12">
            <a:extLst>
              <a:ext uri="{FF2B5EF4-FFF2-40B4-BE49-F238E27FC236}">
                <a16:creationId xmlns:a16="http://schemas.microsoft.com/office/drawing/2014/main" id="{550D6A7E-E71B-84D7-FD14-3D540DED1DE8}"/>
              </a:ext>
            </a:extLst>
          </p:cNvPr>
          <p:cNvSpPr txBox="1"/>
          <p:nvPr/>
        </p:nvSpPr>
        <p:spPr>
          <a:xfrm>
            <a:off x="10411404" y="4801366"/>
            <a:ext cx="1437894" cy="369332"/>
          </a:xfrm>
          <a:prstGeom prst="rect">
            <a:avLst/>
          </a:prstGeom>
          <a:noFill/>
        </p:spPr>
        <p:txBody>
          <a:bodyPr wrap="none" rtlCol="0">
            <a:spAutoFit/>
          </a:bodyPr>
          <a:lstStyle/>
          <a:p>
            <a:r>
              <a:rPr lang="en-US" dirty="0"/>
              <a:t>Axial coupled</a:t>
            </a:r>
          </a:p>
        </p:txBody>
      </p:sp>
    </p:spTree>
    <p:extLst>
      <p:ext uri="{BB962C8B-B14F-4D97-AF65-F5344CB8AC3E}">
        <p14:creationId xmlns:p14="http://schemas.microsoft.com/office/powerpoint/2010/main" val="3540916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fade">
                                      <p:cBhvr>
                                        <p:cTn id="29" dur="500"/>
                                        <p:tgtEl>
                                          <p:spTgt spid="2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4"/>
                                        </p:tgtEl>
                                        <p:attrNameLst>
                                          <p:attrName>style.visibility</p:attrName>
                                        </p:attrNameLst>
                                      </p:cBhvr>
                                      <p:to>
                                        <p:strVal val="visible"/>
                                      </p:to>
                                    </p:set>
                                    <p:animEffect transition="in" filter="fade">
                                      <p:cBhvr>
                                        <p:cTn id="32" dur="500"/>
                                        <p:tgtEl>
                                          <p:spTgt spid="24"/>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500"/>
                                        <p:tgtEl>
                                          <p:spTgt spid="2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5"/>
                                        </p:tgtEl>
                                        <p:attrNameLst>
                                          <p:attrName>style.visibility</p:attrName>
                                        </p:attrNameLst>
                                      </p:cBhvr>
                                      <p:to>
                                        <p:strVal val="visible"/>
                                      </p:to>
                                    </p:set>
                                    <p:animEffect transition="in" filter="fade">
                                      <p:cBhvr>
                                        <p:cTn id="38" dur="500"/>
                                        <p:tgtEl>
                                          <p:spTgt spid="25"/>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1"/>
                                        </p:tgtEl>
                                        <p:attrNameLst>
                                          <p:attrName>style.visibility</p:attrName>
                                        </p:attrNameLst>
                                      </p:cBhvr>
                                      <p:to>
                                        <p:strVal val="visible"/>
                                      </p:to>
                                    </p:set>
                                    <p:animEffect transition="in" filter="fade">
                                      <p:cBhvr>
                                        <p:cTn id="41" dur="500"/>
                                        <p:tgtEl>
                                          <p:spTgt spid="21"/>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9"/>
                                        </p:tgtEl>
                                        <p:attrNameLst>
                                          <p:attrName>style.visibility</p:attrName>
                                        </p:attrNameLst>
                                      </p:cBhvr>
                                      <p:to>
                                        <p:strVal val="visible"/>
                                      </p:to>
                                    </p:set>
                                    <p:animEffect transition="in" filter="fade">
                                      <p:cBhvr>
                                        <p:cTn id="47" dur="500"/>
                                        <p:tgtEl>
                                          <p:spTgt spid="29"/>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8"/>
                                        </p:tgtEl>
                                        <p:attrNameLst>
                                          <p:attrName>style.visibility</p:attrName>
                                        </p:attrNameLst>
                                      </p:cBhvr>
                                      <p:to>
                                        <p:strVal val="visible"/>
                                      </p:to>
                                    </p:set>
                                    <p:animEffect transition="in" filter="fade">
                                      <p:cBhvr>
                                        <p:cTn id="50" dur="500"/>
                                        <p:tgtEl>
                                          <p:spTgt spid="28"/>
                                        </p:tgtEl>
                                      </p:cBhvr>
                                    </p:animEffect>
                                  </p:childTnLst>
                                </p:cTn>
                              </p:par>
                            </p:childTnLst>
                          </p:cTn>
                        </p:par>
                      </p:childTnLst>
                    </p:cTn>
                  </p:par>
                  <p:par>
                    <p:cTn id="51" fill="hold">
                      <p:stCondLst>
                        <p:cond delay="indefinite"/>
                      </p:stCondLst>
                      <p:childTnLst>
                        <p:par>
                          <p:cTn id="52" fill="hold">
                            <p:stCondLst>
                              <p:cond delay="0"/>
                            </p:stCondLst>
                            <p:childTnLst>
                              <p:par>
                                <p:cTn id="53" presetID="42"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1000"/>
                                        <p:tgtEl>
                                          <p:spTgt spid="12"/>
                                        </p:tgtEl>
                                      </p:cBhvr>
                                    </p:animEffect>
                                    <p:anim calcmode="lin" valueType="num">
                                      <p:cBhvr>
                                        <p:cTn id="56" dur="1000" fill="hold"/>
                                        <p:tgtEl>
                                          <p:spTgt spid="12"/>
                                        </p:tgtEl>
                                        <p:attrNameLst>
                                          <p:attrName>ppt_x</p:attrName>
                                        </p:attrNameLst>
                                      </p:cBhvr>
                                      <p:tavLst>
                                        <p:tav tm="0">
                                          <p:val>
                                            <p:strVal val="#ppt_x"/>
                                          </p:val>
                                        </p:tav>
                                        <p:tav tm="100000">
                                          <p:val>
                                            <p:strVal val="#ppt_x"/>
                                          </p:val>
                                        </p:tav>
                                      </p:tavLst>
                                    </p:anim>
                                    <p:anim calcmode="lin" valueType="num">
                                      <p:cBhvr>
                                        <p:cTn id="57" dur="1000" fill="hold"/>
                                        <p:tgtEl>
                                          <p:spTgt spid="12"/>
                                        </p:tgtEl>
                                        <p:attrNameLst>
                                          <p:attrName>ppt_y</p:attrName>
                                        </p:attrNameLst>
                                      </p:cBhvr>
                                      <p:tavLst>
                                        <p:tav tm="0">
                                          <p:val>
                                            <p:strVal val="#ppt_y+.1"/>
                                          </p:val>
                                        </p:tav>
                                        <p:tav tm="100000">
                                          <p:val>
                                            <p:strVal val="#ppt_y"/>
                                          </p:val>
                                        </p:tav>
                                      </p:tavLst>
                                    </p:anim>
                                  </p:childTnLst>
                                </p:cTn>
                              </p:par>
                              <p:par>
                                <p:cTn id="58" presetID="42" presetClass="entr" presetSubtype="0" fill="hold"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1000"/>
                                        <p:tgtEl>
                                          <p:spTgt spid="10"/>
                                        </p:tgtEl>
                                      </p:cBhvr>
                                    </p:animEffect>
                                    <p:anim calcmode="lin" valueType="num">
                                      <p:cBhvr>
                                        <p:cTn id="61" dur="1000" fill="hold"/>
                                        <p:tgtEl>
                                          <p:spTgt spid="10"/>
                                        </p:tgtEl>
                                        <p:attrNameLst>
                                          <p:attrName>ppt_x</p:attrName>
                                        </p:attrNameLst>
                                      </p:cBhvr>
                                      <p:tavLst>
                                        <p:tav tm="0">
                                          <p:val>
                                            <p:strVal val="#ppt_x"/>
                                          </p:val>
                                        </p:tav>
                                        <p:tav tm="100000">
                                          <p:val>
                                            <p:strVal val="#ppt_x"/>
                                          </p:val>
                                        </p:tav>
                                      </p:tavLst>
                                    </p:anim>
                                    <p:anim calcmode="lin" valueType="num">
                                      <p:cBhvr>
                                        <p:cTn id="62"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par>
                                <p:cTn id="68" presetID="10" presetClass="entr" presetSubtype="0" fill="hold" nodeType="withEffect">
                                  <p:stCondLst>
                                    <p:cond delay="0"/>
                                  </p:stCondLst>
                                  <p:childTnLst>
                                    <p:set>
                                      <p:cBhvr>
                                        <p:cTn id="69" dur="1" fill="hold">
                                          <p:stCondLst>
                                            <p:cond delay="0"/>
                                          </p:stCondLst>
                                        </p:cTn>
                                        <p:tgtEl>
                                          <p:spTgt spid="30"/>
                                        </p:tgtEl>
                                        <p:attrNameLst>
                                          <p:attrName>style.visibility</p:attrName>
                                        </p:attrNameLst>
                                      </p:cBhvr>
                                      <p:to>
                                        <p:strVal val="visible"/>
                                      </p:to>
                                    </p:set>
                                    <p:animEffect transition="in" filter="fade">
                                      <p:cBhvr>
                                        <p:cTn id="70" dur="500"/>
                                        <p:tgtEl>
                                          <p:spTgt spid="30"/>
                                        </p:tgtEl>
                                      </p:cBhvr>
                                    </p:animEffect>
                                  </p:childTnLst>
                                </p:cTn>
                              </p:par>
                              <p:par>
                                <p:cTn id="71" presetID="10" presetClass="entr" presetSubtype="0" fill="hold" nodeType="withEffect">
                                  <p:stCondLst>
                                    <p:cond delay="0"/>
                                  </p:stCondLst>
                                  <p:childTnLst>
                                    <p:set>
                                      <p:cBhvr>
                                        <p:cTn id="72" dur="1" fill="hold">
                                          <p:stCondLst>
                                            <p:cond delay="0"/>
                                          </p:stCondLst>
                                        </p:cTn>
                                        <p:tgtEl>
                                          <p:spTgt spid="34"/>
                                        </p:tgtEl>
                                        <p:attrNameLst>
                                          <p:attrName>style.visibility</p:attrName>
                                        </p:attrNameLst>
                                      </p:cBhvr>
                                      <p:to>
                                        <p:strVal val="visible"/>
                                      </p:to>
                                    </p:set>
                                    <p:animEffect transition="in" filter="fade">
                                      <p:cBhvr>
                                        <p:cTn id="73" dur="500"/>
                                        <p:tgtEl>
                                          <p:spTgt spid="34"/>
                                        </p:tgtEl>
                                      </p:cBhvr>
                                    </p:animEffect>
                                  </p:childTnLst>
                                </p:cTn>
                              </p:par>
                              <p:par>
                                <p:cTn id="74" presetID="10" presetClass="entr" presetSubtype="0" fill="hold" nodeType="withEffect">
                                  <p:stCondLst>
                                    <p:cond delay="0"/>
                                  </p:stCondLst>
                                  <p:childTnLst>
                                    <p:set>
                                      <p:cBhvr>
                                        <p:cTn id="75" dur="1" fill="hold">
                                          <p:stCondLst>
                                            <p:cond delay="0"/>
                                          </p:stCondLst>
                                        </p:cTn>
                                        <p:tgtEl>
                                          <p:spTgt spid="38"/>
                                        </p:tgtEl>
                                        <p:attrNameLst>
                                          <p:attrName>style.visibility</p:attrName>
                                        </p:attrNameLst>
                                      </p:cBhvr>
                                      <p:to>
                                        <p:strVal val="visible"/>
                                      </p:to>
                                    </p:set>
                                    <p:animEffect transition="in" filter="fade">
                                      <p:cBhvr>
                                        <p:cTn id="76" dur="500"/>
                                        <p:tgtEl>
                                          <p:spTgt spid="38"/>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39"/>
                                        </p:tgtEl>
                                        <p:attrNameLst>
                                          <p:attrName>style.visibility</p:attrName>
                                        </p:attrNameLst>
                                      </p:cBhvr>
                                      <p:to>
                                        <p:strVal val="visible"/>
                                      </p:to>
                                    </p:set>
                                    <p:animEffect transition="in" filter="fade">
                                      <p:cBhvr>
                                        <p:cTn id="79" dur="500"/>
                                        <p:tgtEl>
                                          <p:spTgt spid="39"/>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49"/>
                                        </p:tgtEl>
                                        <p:attrNameLst>
                                          <p:attrName>style.visibility</p:attrName>
                                        </p:attrNameLst>
                                      </p:cBhvr>
                                      <p:to>
                                        <p:strVal val="visible"/>
                                      </p:to>
                                    </p:set>
                                    <p:animEffect transition="in" filter="fade">
                                      <p:cBhvr>
                                        <p:cTn id="84" dur="500"/>
                                        <p:tgtEl>
                                          <p:spTgt spid="49"/>
                                        </p:tgtEl>
                                      </p:cBhvr>
                                    </p:animEffect>
                                  </p:childTnLst>
                                </p:cTn>
                              </p:par>
                              <p:par>
                                <p:cTn id="85" presetID="10" presetClass="entr" presetSubtype="0" fill="hold" nodeType="with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fade">
                                      <p:cBhvr>
                                        <p:cTn id="87" dur="500"/>
                                        <p:tgtEl>
                                          <p:spTgt spid="47"/>
                                        </p:tgtEl>
                                      </p:cBhvr>
                                    </p:animEffect>
                                  </p:childTnLst>
                                </p:cTn>
                              </p:par>
                              <p:par>
                                <p:cTn id="88" presetID="10" presetClass="entr" presetSubtype="0" fill="hold" nodeType="withEffect">
                                  <p:stCondLst>
                                    <p:cond delay="0"/>
                                  </p:stCondLst>
                                  <p:childTnLst>
                                    <p:set>
                                      <p:cBhvr>
                                        <p:cTn id="89" dur="1" fill="hold">
                                          <p:stCondLst>
                                            <p:cond delay="0"/>
                                          </p:stCondLst>
                                        </p:cTn>
                                        <p:tgtEl>
                                          <p:spTgt spid="48"/>
                                        </p:tgtEl>
                                        <p:attrNameLst>
                                          <p:attrName>style.visibility</p:attrName>
                                        </p:attrNameLst>
                                      </p:cBhvr>
                                      <p:to>
                                        <p:strVal val="visible"/>
                                      </p:to>
                                    </p:set>
                                    <p:animEffect transition="in" filter="fade">
                                      <p:cBhvr>
                                        <p:cTn id="90" dur="500"/>
                                        <p:tgtEl>
                                          <p:spTgt spid="48"/>
                                        </p:tgtEl>
                                      </p:cBhvr>
                                    </p:animEffect>
                                  </p:childTnLst>
                                </p:cTn>
                              </p:par>
                              <p:par>
                                <p:cTn id="91" presetID="10" presetClass="entr" presetSubtype="0" fill="hold" nodeType="withEffect">
                                  <p:stCondLst>
                                    <p:cond delay="0"/>
                                  </p:stCondLst>
                                  <p:childTnLst>
                                    <p:set>
                                      <p:cBhvr>
                                        <p:cTn id="92" dur="1" fill="hold">
                                          <p:stCondLst>
                                            <p:cond delay="0"/>
                                          </p:stCondLst>
                                        </p:cTn>
                                        <p:tgtEl>
                                          <p:spTgt spid="50"/>
                                        </p:tgtEl>
                                        <p:attrNameLst>
                                          <p:attrName>style.visibility</p:attrName>
                                        </p:attrNameLst>
                                      </p:cBhvr>
                                      <p:to>
                                        <p:strVal val="visible"/>
                                      </p:to>
                                    </p:set>
                                    <p:animEffect transition="in" filter="fade">
                                      <p:cBhvr>
                                        <p:cTn id="93" dur="500"/>
                                        <p:tgtEl>
                                          <p:spTgt spid="50"/>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51"/>
                                        </p:tgtEl>
                                        <p:attrNameLst>
                                          <p:attrName>style.visibility</p:attrName>
                                        </p:attrNameLst>
                                      </p:cBhvr>
                                      <p:to>
                                        <p:strVal val="visible"/>
                                      </p:to>
                                    </p:set>
                                    <p:animEffect transition="in" filter="fade">
                                      <p:cBhvr>
                                        <p:cTn id="96" dur="500"/>
                                        <p:tgtEl>
                                          <p:spTgt spid="51"/>
                                        </p:tgtEl>
                                      </p:cBhvr>
                                    </p:animEffect>
                                  </p:childTnLst>
                                </p:cTn>
                              </p:par>
                              <p:par>
                                <p:cTn id="97" presetID="10" presetClass="entr" presetSubtype="0" fill="hold" nodeType="with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fade">
                                      <p:cBhvr>
                                        <p:cTn id="99" dur="500"/>
                                        <p:tgtEl>
                                          <p:spTgt spid="43"/>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42"/>
                                        </p:tgtEl>
                                        <p:attrNameLst>
                                          <p:attrName>style.visibility</p:attrName>
                                        </p:attrNameLst>
                                      </p:cBhvr>
                                      <p:to>
                                        <p:strVal val="visible"/>
                                      </p:to>
                                    </p:set>
                                    <p:animEffect transition="in" filter="fade">
                                      <p:cBhvr>
                                        <p:cTn id="102" dur="500"/>
                                        <p:tgtEl>
                                          <p:spTgt spid="42"/>
                                        </p:tgtEl>
                                      </p:cBhvr>
                                    </p:animEffect>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nodeType="clickEffect">
                                  <p:stCondLst>
                                    <p:cond delay="0"/>
                                  </p:stCondLst>
                                  <p:childTnLst>
                                    <p:set>
                                      <p:cBhvr>
                                        <p:cTn id="106" dur="1" fill="hold">
                                          <p:stCondLst>
                                            <p:cond delay="0"/>
                                          </p:stCondLst>
                                        </p:cTn>
                                        <p:tgtEl>
                                          <p:spTgt spid="40"/>
                                        </p:tgtEl>
                                        <p:attrNameLst>
                                          <p:attrName>style.visibility</p:attrName>
                                        </p:attrNameLst>
                                      </p:cBhvr>
                                      <p:to>
                                        <p:strVal val="visible"/>
                                      </p:to>
                                    </p:set>
                                    <p:animEffect transition="in" filter="fade">
                                      <p:cBhvr>
                                        <p:cTn id="107" dur="500"/>
                                        <p:tgtEl>
                                          <p:spTgt spid="40"/>
                                        </p:tgtEl>
                                      </p:cBhvr>
                                    </p:animEffect>
                                  </p:childTnLst>
                                </p:cTn>
                              </p:par>
                              <p:par>
                                <p:cTn id="108" presetID="10" presetClass="entr" presetSubtype="0" fill="hold" nodeType="withEffect">
                                  <p:stCondLst>
                                    <p:cond delay="0"/>
                                  </p:stCondLst>
                                  <p:childTnLst>
                                    <p:set>
                                      <p:cBhvr>
                                        <p:cTn id="109" dur="1" fill="hold">
                                          <p:stCondLst>
                                            <p:cond delay="0"/>
                                          </p:stCondLst>
                                        </p:cTn>
                                        <p:tgtEl>
                                          <p:spTgt spid="101"/>
                                        </p:tgtEl>
                                        <p:attrNameLst>
                                          <p:attrName>style.visibility</p:attrName>
                                        </p:attrNameLst>
                                      </p:cBhvr>
                                      <p:to>
                                        <p:strVal val="visible"/>
                                      </p:to>
                                    </p:set>
                                    <p:animEffect transition="in" filter="fade">
                                      <p:cBhvr>
                                        <p:cTn id="110" dur="500"/>
                                        <p:tgtEl>
                                          <p:spTgt spid="101"/>
                                        </p:tgtEl>
                                      </p:cBhvr>
                                    </p:animEffect>
                                  </p:childTnLst>
                                </p:cTn>
                              </p:par>
                              <p:par>
                                <p:cTn id="111" presetID="10" presetClass="entr" presetSubtype="0" fill="hold" nodeType="withEffect">
                                  <p:stCondLst>
                                    <p:cond delay="0"/>
                                  </p:stCondLst>
                                  <p:childTnLst>
                                    <p:set>
                                      <p:cBhvr>
                                        <p:cTn id="112" dur="1" fill="hold">
                                          <p:stCondLst>
                                            <p:cond delay="0"/>
                                          </p:stCondLst>
                                        </p:cTn>
                                        <p:tgtEl>
                                          <p:spTgt spid="73"/>
                                        </p:tgtEl>
                                        <p:attrNameLst>
                                          <p:attrName>style.visibility</p:attrName>
                                        </p:attrNameLst>
                                      </p:cBhvr>
                                      <p:to>
                                        <p:strVal val="visible"/>
                                      </p:to>
                                    </p:set>
                                    <p:animEffect transition="in" filter="fade">
                                      <p:cBhvr>
                                        <p:cTn id="113" dur="500"/>
                                        <p:tgtEl>
                                          <p:spTgt spid="73"/>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99"/>
                                        </p:tgtEl>
                                        <p:attrNameLst>
                                          <p:attrName>style.visibility</p:attrName>
                                        </p:attrNameLst>
                                      </p:cBhvr>
                                      <p:to>
                                        <p:strVal val="visible"/>
                                      </p:to>
                                    </p:set>
                                    <p:animEffect transition="in" filter="fade">
                                      <p:cBhvr>
                                        <p:cTn id="116" dur="500"/>
                                        <p:tgtEl>
                                          <p:spTgt spid="99"/>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100"/>
                                        </p:tgtEl>
                                        <p:attrNameLst>
                                          <p:attrName>style.visibility</p:attrName>
                                        </p:attrNameLst>
                                      </p:cBhvr>
                                      <p:to>
                                        <p:strVal val="visible"/>
                                      </p:to>
                                    </p:set>
                                    <p:animEffect transition="in" filter="fade">
                                      <p:cBhvr>
                                        <p:cTn id="119" dur="500"/>
                                        <p:tgtEl>
                                          <p:spTgt spid="100"/>
                                        </p:tgtEl>
                                      </p:cBhvr>
                                    </p:animEffect>
                                  </p:childTnLst>
                                </p:cTn>
                              </p:par>
                              <p:par>
                                <p:cTn id="120" presetID="10" presetClass="entr" presetSubtype="0" fill="hold" nodeType="withEffect">
                                  <p:stCondLst>
                                    <p:cond delay="0"/>
                                  </p:stCondLst>
                                  <p:childTnLst>
                                    <p:set>
                                      <p:cBhvr>
                                        <p:cTn id="121" dur="1" fill="hold">
                                          <p:stCondLst>
                                            <p:cond delay="0"/>
                                          </p:stCondLst>
                                        </p:cTn>
                                        <p:tgtEl>
                                          <p:spTgt spid="75"/>
                                        </p:tgtEl>
                                        <p:attrNameLst>
                                          <p:attrName>style.visibility</p:attrName>
                                        </p:attrNameLst>
                                      </p:cBhvr>
                                      <p:to>
                                        <p:strVal val="visible"/>
                                      </p:to>
                                    </p:set>
                                    <p:animEffect transition="in" filter="fade">
                                      <p:cBhvr>
                                        <p:cTn id="122" dur="500"/>
                                        <p:tgtEl>
                                          <p:spTgt spid="75"/>
                                        </p:tgtEl>
                                      </p:cBhvr>
                                    </p:animEffect>
                                  </p:childTnLst>
                                </p:cTn>
                              </p:par>
                            </p:childTnLst>
                          </p:cTn>
                        </p:par>
                      </p:childTnLst>
                    </p:cTn>
                  </p:par>
                  <p:par>
                    <p:cTn id="123" fill="hold">
                      <p:stCondLst>
                        <p:cond delay="indefinite"/>
                      </p:stCondLst>
                      <p:childTnLst>
                        <p:par>
                          <p:cTn id="124" fill="hold">
                            <p:stCondLst>
                              <p:cond delay="0"/>
                            </p:stCondLst>
                            <p:childTnLst>
                              <p:par>
                                <p:cTn id="125" presetID="42" presetClass="path" presetSubtype="0" accel="50000" decel="50000" fill="hold" nodeType="clickEffect">
                                  <p:stCondLst>
                                    <p:cond delay="0"/>
                                  </p:stCondLst>
                                  <p:childTnLst>
                                    <p:animMotion origin="layout" path="M -4.44444E-6 1.11111E-6 L -4.44444E-6 -0.14468 " pathEditMode="relative" rAng="0" ptsTypes="AA">
                                      <p:cBhvr>
                                        <p:cTn id="126" dur="2000" fill="hold"/>
                                        <p:tgtEl>
                                          <p:spTgt spid="101"/>
                                        </p:tgtEl>
                                        <p:attrNameLst>
                                          <p:attrName>ppt_x</p:attrName>
                                          <p:attrName>ppt_y</p:attrName>
                                        </p:attrNameLst>
                                      </p:cBhvr>
                                      <p:rCtr x="0" y="-7245"/>
                                    </p:animMotion>
                                  </p:childTnLst>
                                </p:cTn>
                              </p:par>
                            </p:childTnLst>
                          </p:cTn>
                        </p:par>
                      </p:childTnLst>
                    </p:cTn>
                  </p:par>
                  <p:par>
                    <p:cTn id="127" fill="hold">
                      <p:stCondLst>
                        <p:cond delay="indefinite"/>
                      </p:stCondLst>
                      <p:childTnLst>
                        <p:par>
                          <p:cTn id="128" fill="hold">
                            <p:stCondLst>
                              <p:cond delay="0"/>
                            </p:stCondLst>
                            <p:childTnLst>
                              <p:par>
                                <p:cTn id="129" presetID="10" presetClass="exit" presetSubtype="0" fill="hold" nodeType="clickEffect">
                                  <p:stCondLst>
                                    <p:cond delay="0"/>
                                  </p:stCondLst>
                                  <p:childTnLst>
                                    <p:animEffect transition="out" filter="fade">
                                      <p:cBhvr>
                                        <p:cTn id="130" dur="500"/>
                                        <p:tgtEl>
                                          <p:spTgt spid="40"/>
                                        </p:tgtEl>
                                      </p:cBhvr>
                                    </p:animEffect>
                                    <p:set>
                                      <p:cBhvr>
                                        <p:cTn id="131" dur="1" fill="hold">
                                          <p:stCondLst>
                                            <p:cond delay="499"/>
                                          </p:stCondLst>
                                        </p:cTn>
                                        <p:tgtEl>
                                          <p:spTgt spid="40"/>
                                        </p:tgtEl>
                                        <p:attrNameLst>
                                          <p:attrName>style.visibility</p:attrName>
                                        </p:attrNameLst>
                                      </p:cBhvr>
                                      <p:to>
                                        <p:strVal val="hidden"/>
                                      </p:to>
                                    </p:set>
                                  </p:childTnLst>
                                </p:cTn>
                              </p:par>
                              <p:par>
                                <p:cTn id="132" presetID="10" presetClass="exit" presetSubtype="0" fill="hold" nodeType="withEffect">
                                  <p:stCondLst>
                                    <p:cond delay="0"/>
                                  </p:stCondLst>
                                  <p:childTnLst>
                                    <p:animEffect transition="out" filter="fade">
                                      <p:cBhvr>
                                        <p:cTn id="133" dur="500"/>
                                        <p:tgtEl>
                                          <p:spTgt spid="101"/>
                                        </p:tgtEl>
                                      </p:cBhvr>
                                    </p:animEffect>
                                    <p:set>
                                      <p:cBhvr>
                                        <p:cTn id="134" dur="1" fill="hold">
                                          <p:stCondLst>
                                            <p:cond delay="499"/>
                                          </p:stCondLst>
                                        </p:cTn>
                                        <p:tgtEl>
                                          <p:spTgt spid="101"/>
                                        </p:tgtEl>
                                        <p:attrNameLst>
                                          <p:attrName>style.visibility</p:attrName>
                                        </p:attrNameLst>
                                      </p:cBhvr>
                                      <p:to>
                                        <p:strVal val="hidden"/>
                                      </p:to>
                                    </p:set>
                                  </p:childTnLst>
                                </p:cTn>
                              </p:par>
                            </p:childTnLst>
                          </p:cTn>
                        </p:par>
                        <p:par>
                          <p:cTn id="135" fill="hold">
                            <p:stCondLst>
                              <p:cond delay="500"/>
                            </p:stCondLst>
                            <p:childTnLst>
                              <p:par>
                                <p:cTn id="136" presetID="10" presetClass="entr" presetSubtype="0" fill="hold" nodeType="afterEffect">
                                  <p:stCondLst>
                                    <p:cond delay="0"/>
                                  </p:stCondLst>
                                  <p:childTnLst>
                                    <p:set>
                                      <p:cBhvr>
                                        <p:cTn id="137" dur="1" fill="hold">
                                          <p:stCondLst>
                                            <p:cond delay="0"/>
                                          </p:stCondLst>
                                        </p:cTn>
                                        <p:tgtEl>
                                          <p:spTgt spid="41"/>
                                        </p:tgtEl>
                                        <p:attrNameLst>
                                          <p:attrName>style.visibility</p:attrName>
                                        </p:attrNameLst>
                                      </p:cBhvr>
                                      <p:to>
                                        <p:strVal val="visible"/>
                                      </p:to>
                                    </p:set>
                                    <p:animEffect transition="in" filter="fade">
                                      <p:cBhvr>
                                        <p:cTn id="138" dur="500"/>
                                        <p:tgtEl>
                                          <p:spTgt spid="41"/>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137"/>
                                        </p:tgtEl>
                                        <p:attrNameLst>
                                          <p:attrName>style.visibility</p:attrName>
                                        </p:attrNameLst>
                                      </p:cBhvr>
                                      <p:to>
                                        <p:strVal val="visible"/>
                                      </p:to>
                                    </p:set>
                                    <p:animEffect transition="in" filter="fade">
                                      <p:cBhvr>
                                        <p:cTn id="143" dur="500"/>
                                        <p:tgtEl>
                                          <p:spTgt spid="137"/>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136"/>
                                        </p:tgtEl>
                                        <p:attrNameLst>
                                          <p:attrName>style.visibility</p:attrName>
                                        </p:attrNameLst>
                                      </p:cBhvr>
                                      <p:to>
                                        <p:strVal val="visible"/>
                                      </p:to>
                                    </p:set>
                                    <p:animEffect transition="in" filter="fade">
                                      <p:cBhvr>
                                        <p:cTn id="146" dur="500"/>
                                        <p:tgtEl>
                                          <p:spTgt spid="136"/>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135"/>
                                        </p:tgtEl>
                                        <p:attrNameLst>
                                          <p:attrName>style.visibility</p:attrName>
                                        </p:attrNameLst>
                                      </p:cBhvr>
                                      <p:to>
                                        <p:strVal val="visible"/>
                                      </p:to>
                                    </p:set>
                                    <p:animEffect transition="in" filter="fade">
                                      <p:cBhvr>
                                        <p:cTn id="149" dur="500"/>
                                        <p:tgtEl>
                                          <p:spTgt spid="135"/>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98"/>
                                        </p:tgtEl>
                                        <p:attrNameLst>
                                          <p:attrName>style.visibility</p:attrName>
                                        </p:attrNameLst>
                                      </p:cBhvr>
                                      <p:to>
                                        <p:strVal val="visible"/>
                                      </p:to>
                                    </p:set>
                                    <p:animEffect transition="in" filter="fade">
                                      <p:cBhvr>
                                        <p:cTn id="152" dur="500"/>
                                        <p:tgtEl>
                                          <p:spTgt spid="98"/>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97"/>
                                        </p:tgtEl>
                                        <p:attrNameLst>
                                          <p:attrName>style.visibility</p:attrName>
                                        </p:attrNameLst>
                                      </p:cBhvr>
                                      <p:to>
                                        <p:strVal val="visible"/>
                                      </p:to>
                                    </p:set>
                                    <p:animEffect transition="in" filter="fade">
                                      <p:cBhvr>
                                        <p:cTn id="155" dur="500"/>
                                        <p:tgtEl>
                                          <p:spTgt spid="97"/>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96"/>
                                        </p:tgtEl>
                                        <p:attrNameLst>
                                          <p:attrName>style.visibility</p:attrName>
                                        </p:attrNameLst>
                                      </p:cBhvr>
                                      <p:to>
                                        <p:strVal val="visible"/>
                                      </p:to>
                                    </p:set>
                                    <p:animEffect transition="in" filter="fade">
                                      <p:cBhvr>
                                        <p:cTn id="158" dur="500"/>
                                        <p:tgtEl>
                                          <p:spTgt spid="96"/>
                                        </p:tgtEl>
                                      </p:cBhvr>
                                    </p:animEffect>
                                  </p:childTnLst>
                                </p:cTn>
                              </p:par>
                              <p:par>
                                <p:cTn id="159" presetID="10" presetClass="entr" presetSubtype="0" fill="hold" grpId="0" nodeType="withEffect">
                                  <p:stCondLst>
                                    <p:cond delay="0"/>
                                  </p:stCondLst>
                                  <p:childTnLst>
                                    <p:set>
                                      <p:cBhvr>
                                        <p:cTn id="160" dur="1" fill="hold">
                                          <p:stCondLst>
                                            <p:cond delay="0"/>
                                          </p:stCondLst>
                                        </p:cTn>
                                        <p:tgtEl>
                                          <p:spTgt spid="95"/>
                                        </p:tgtEl>
                                        <p:attrNameLst>
                                          <p:attrName>style.visibility</p:attrName>
                                        </p:attrNameLst>
                                      </p:cBhvr>
                                      <p:to>
                                        <p:strVal val="visible"/>
                                      </p:to>
                                    </p:set>
                                    <p:animEffect transition="in" filter="fade">
                                      <p:cBhvr>
                                        <p:cTn id="161" dur="500"/>
                                        <p:tgtEl>
                                          <p:spTgt spid="95"/>
                                        </p:tgtEl>
                                      </p:cBhvr>
                                    </p:animEffect>
                                  </p:childTnLst>
                                </p:cTn>
                              </p:par>
                              <p:par>
                                <p:cTn id="162" presetID="10" presetClass="entr" presetSubtype="0" fill="hold" grpId="0" nodeType="withEffect">
                                  <p:stCondLst>
                                    <p:cond delay="0"/>
                                  </p:stCondLst>
                                  <p:childTnLst>
                                    <p:set>
                                      <p:cBhvr>
                                        <p:cTn id="163" dur="1" fill="hold">
                                          <p:stCondLst>
                                            <p:cond delay="0"/>
                                          </p:stCondLst>
                                        </p:cTn>
                                        <p:tgtEl>
                                          <p:spTgt spid="5"/>
                                        </p:tgtEl>
                                        <p:attrNameLst>
                                          <p:attrName>style.visibility</p:attrName>
                                        </p:attrNameLst>
                                      </p:cBhvr>
                                      <p:to>
                                        <p:strVal val="visible"/>
                                      </p:to>
                                    </p:set>
                                    <p:animEffect transition="in" filter="fade">
                                      <p:cBhvr>
                                        <p:cTn id="164" dur="500"/>
                                        <p:tgtEl>
                                          <p:spTgt spid="5"/>
                                        </p:tgtEl>
                                      </p:cBhvr>
                                    </p:animEffect>
                                  </p:childTnLst>
                                </p:cTn>
                              </p:par>
                            </p:childTnLst>
                          </p:cTn>
                        </p:par>
                      </p:childTnLst>
                    </p:cTn>
                  </p:par>
                  <p:par>
                    <p:cTn id="165" fill="hold">
                      <p:stCondLst>
                        <p:cond delay="indefinite"/>
                      </p:stCondLst>
                      <p:childTnLst>
                        <p:par>
                          <p:cTn id="166" fill="hold">
                            <p:stCondLst>
                              <p:cond delay="0"/>
                            </p:stCondLst>
                            <p:childTnLst>
                              <p:par>
                                <p:cTn id="167" presetID="10" presetClass="entr" presetSubtype="0" fill="hold" grpId="0" nodeType="clickEffect">
                                  <p:stCondLst>
                                    <p:cond delay="0"/>
                                  </p:stCondLst>
                                  <p:childTnLst>
                                    <p:set>
                                      <p:cBhvr>
                                        <p:cTn id="168" dur="1" fill="hold">
                                          <p:stCondLst>
                                            <p:cond delay="0"/>
                                          </p:stCondLst>
                                        </p:cTn>
                                        <p:tgtEl>
                                          <p:spTgt spid="44"/>
                                        </p:tgtEl>
                                        <p:attrNameLst>
                                          <p:attrName>style.visibility</p:attrName>
                                        </p:attrNameLst>
                                      </p:cBhvr>
                                      <p:to>
                                        <p:strVal val="visible"/>
                                      </p:to>
                                    </p:set>
                                    <p:animEffect transition="in" filter="fade">
                                      <p:cBhvr>
                                        <p:cTn id="169" dur="500"/>
                                        <p:tgtEl>
                                          <p:spTgt spid="44"/>
                                        </p:tgtEl>
                                      </p:cBhvr>
                                    </p:animEffect>
                                  </p:childTnLst>
                                </p:cTn>
                              </p:par>
                              <p:par>
                                <p:cTn id="170" presetID="10" presetClass="entr" presetSubtype="0" fill="hold" nodeType="withEffect">
                                  <p:stCondLst>
                                    <p:cond delay="0"/>
                                  </p:stCondLst>
                                  <p:childTnLst>
                                    <p:set>
                                      <p:cBhvr>
                                        <p:cTn id="171" dur="1" fill="hold">
                                          <p:stCondLst>
                                            <p:cond delay="0"/>
                                          </p:stCondLst>
                                        </p:cTn>
                                        <p:tgtEl>
                                          <p:spTgt spid="61"/>
                                        </p:tgtEl>
                                        <p:attrNameLst>
                                          <p:attrName>style.visibility</p:attrName>
                                        </p:attrNameLst>
                                      </p:cBhvr>
                                      <p:to>
                                        <p:strVal val="visible"/>
                                      </p:to>
                                    </p:set>
                                    <p:animEffect transition="in" filter="fade">
                                      <p:cBhvr>
                                        <p:cTn id="172" dur="500"/>
                                        <p:tgtEl>
                                          <p:spTgt spid="61"/>
                                        </p:tgtEl>
                                      </p:cBhvr>
                                    </p:animEffect>
                                  </p:childTnLst>
                                </p:cTn>
                              </p:par>
                              <p:par>
                                <p:cTn id="173" presetID="10" presetClass="entr" presetSubtype="0" fill="hold" grpId="0" nodeType="withEffect">
                                  <p:stCondLst>
                                    <p:cond delay="0"/>
                                  </p:stCondLst>
                                  <p:childTnLst>
                                    <p:set>
                                      <p:cBhvr>
                                        <p:cTn id="174" dur="1" fill="hold">
                                          <p:stCondLst>
                                            <p:cond delay="0"/>
                                          </p:stCondLst>
                                        </p:cTn>
                                        <p:tgtEl>
                                          <p:spTgt spid="45"/>
                                        </p:tgtEl>
                                        <p:attrNameLst>
                                          <p:attrName>style.visibility</p:attrName>
                                        </p:attrNameLst>
                                      </p:cBhvr>
                                      <p:to>
                                        <p:strVal val="visible"/>
                                      </p:to>
                                    </p:set>
                                    <p:animEffect transition="in" filter="fade">
                                      <p:cBhvr>
                                        <p:cTn id="175" dur="500"/>
                                        <p:tgtEl>
                                          <p:spTgt spid="45"/>
                                        </p:tgtEl>
                                      </p:cBhvr>
                                    </p:animEffect>
                                  </p:childTnLst>
                                </p:cTn>
                              </p:par>
                              <p:par>
                                <p:cTn id="176" presetID="10" presetClass="entr" presetSubtype="0" fill="hold" grpId="0" nodeType="withEffect">
                                  <p:stCondLst>
                                    <p:cond delay="0"/>
                                  </p:stCondLst>
                                  <p:childTnLst>
                                    <p:set>
                                      <p:cBhvr>
                                        <p:cTn id="177" dur="1" fill="hold">
                                          <p:stCondLst>
                                            <p:cond delay="0"/>
                                          </p:stCondLst>
                                        </p:cTn>
                                        <p:tgtEl>
                                          <p:spTgt spid="46"/>
                                        </p:tgtEl>
                                        <p:attrNameLst>
                                          <p:attrName>style.visibility</p:attrName>
                                        </p:attrNameLst>
                                      </p:cBhvr>
                                      <p:to>
                                        <p:strVal val="visible"/>
                                      </p:to>
                                    </p:set>
                                    <p:animEffect transition="in" filter="fade">
                                      <p:cBhvr>
                                        <p:cTn id="178" dur="500"/>
                                        <p:tgtEl>
                                          <p:spTgt spid="46"/>
                                        </p:tgtEl>
                                      </p:cBhvr>
                                    </p:animEffect>
                                  </p:childTnLst>
                                </p:cTn>
                              </p:par>
                              <p:par>
                                <p:cTn id="179" presetID="10" presetClass="entr" presetSubtype="0" fill="hold" nodeType="withEffect">
                                  <p:stCondLst>
                                    <p:cond delay="0"/>
                                  </p:stCondLst>
                                  <p:childTnLst>
                                    <p:set>
                                      <p:cBhvr>
                                        <p:cTn id="180" dur="1" fill="hold">
                                          <p:stCondLst>
                                            <p:cond delay="0"/>
                                          </p:stCondLst>
                                        </p:cTn>
                                        <p:tgtEl>
                                          <p:spTgt spid="9"/>
                                        </p:tgtEl>
                                        <p:attrNameLst>
                                          <p:attrName>style.visibility</p:attrName>
                                        </p:attrNameLst>
                                      </p:cBhvr>
                                      <p:to>
                                        <p:strVal val="visible"/>
                                      </p:to>
                                    </p:set>
                                    <p:animEffect transition="in" filter="fade">
                                      <p:cBhvr>
                                        <p:cTn id="181" dur="500"/>
                                        <p:tgtEl>
                                          <p:spTgt spid="9"/>
                                        </p:tgtEl>
                                      </p:cBhvr>
                                    </p:animEffect>
                                  </p:childTnLst>
                                </p:cTn>
                              </p:par>
                              <p:par>
                                <p:cTn id="182" presetID="10" presetClass="entr" presetSubtype="0" fill="hold" grpId="0" nodeType="withEffect">
                                  <p:stCondLst>
                                    <p:cond delay="0"/>
                                  </p:stCondLst>
                                  <p:childTnLst>
                                    <p:set>
                                      <p:cBhvr>
                                        <p:cTn id="183" dur="1" fill="hold">
                                          <p:stCondLst>
                                            <p:cond delay="0"/>
                                          </p:stCondLst>
                                        </p:cTn>
                                        <p:tgtEl>
                                          <p:spTgt spid="13"/>
                                        </p:tgtEl>
                                        <p:attrNameLst>
                                          <p:attrName>style.visibility</p:attrName>
                                        </p:attrNameLst>
                                      </p:cBhvr>
                                      <p:to>
                                        <p:strVal val="visible"/>
                                      </p:to>
                                    </p:set>
                                    <p:animEffect transition="in" filter="fade">
                                      <p:cBhvr>
                                        <p:cTn id="18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animBg="1"/>
      <p:bldP spid="19" grpId="0" animBg="1"/>
      <p:bldP spid="21" grpId="0" animBg="1"/>
      <p:bldP spid="22" grpId="0" animBg="1"/>
      <p:bldP spid="23" grpId="0" animBg="1"/>
      <p:bldP spid="25" grpId="0" animBg="1"/>
      <p:bldP spid="26" grpId="0" animBg="1"/>
      <p:bldP spid="39" grpId="0"/>
      <p:bldP spid="42" grpId="0"/>
      <p:bldP spid="51" grpId="0"/>
      <p:bldP spid="20" grpId="0" animBg="1"/>
      <p:bldP spid="24" grpId="0" animBg="1"/>
      <p:bldP spid="99" grpId="0"/>
      <p:bldP spid="100" grpId="0"/>
      <p:bldP spid="44" grpId="0" animBg="1"/>
      <p:bldP spid="45" grpId="0"/>
      <p:bldP spid="46" grpId="0"/>
      <p:bldP spid="5" grpId="0" animBg="1"/>
      <p:bldP spid="95" grpId="0" animBg="1"/>
      <p:bldP spid="96" grpId="0" animBg="1"/>
      <p:bldP spid="97" grpId="0" animBg="1"/>
      <p:bldP spid="98" grpId="0" animBg="1"/>
      <p:bldP spid="135" grpId="0" animBg="1"/>
      <p:bldP spid="136" grpId="0" animBg="1"/>
      <p:bldP spid="137" grpId="0" animBg="1"/>
      <p:bldP spid="12" grpId="0"/>
      <p:bldP spid="28" grpId="0" animBg="1"/>
      <p:bldP spid="29" grpId="0"/>
      <p:bldP spid="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248070" y="-16609"/>
            <a:ext cx="5745484" cy="646331"/>
          </a:xfrm>
          <a:prstGeom prst="rect">
            <a:avLst/>
          </a:prstGeom>
          <a:noFill/>
        </p:spPr>
        <p:txBody>
          <a:bodyPr wrap="none" rtlCol="0">
            <a:spAutoFit/>
          </a:bodyPr>
          <a:lstStyle/>
          <a:p>
            <a:r>
              <a:rPr lang="en-US" sz="3600" b="1" dirty="0"/>
              <a:t>SCC STRUCTURES: EXAMPLES</a:t>
            </a:r>
          </a:p>
        </p:txBody>
      </p:sp>
      <p:sp>
        <p:nvSpPr>
          <p:cNvPr id="3" name="Rettangolo 2"/>
          <p:cNvSpPr/>
          <p:nvPr/>
        </p:nvSpPr>
        <p:spPr>
          <a:xfrm>
            <a:off x="120000" y="811892"/>
            <a:ext cx="5587103" cy="369332"/>
          </a:xfrm>
          <a:prstGeom prst="rect">
            <a:avLst/>
          </a:prstGeom>
        </p:spPr>
        <p:txBody>
          <a:bodyPr wrap="square">
            <a:spAutoFit/>
          </a:bodyPr>
          <a:lstStyle/>
          <a:p>
            <a:r>
              <a:rPr lang="en-US" dirty="0"/>
              <a:t>Spallation Neutron Source Coupled Cavity Linac (protons)</a:t>
            </a:r>
          </a:p>
        </p:txBody>
      </p:sp>
      <p:pic>
        <p:nvPicPr>
          <p:cNvPr id="1607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0554" y="1314343"/>
            <a:ext cx="5905446" cy="1410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Connettore 2 4"/>
          <p:cNvCxnSpPr>
            <a:stCxn id="7" idx="4"/>
          </p:cNvCxnSpPr>
          <p:nvPr/>
        </p:nvCxnSpPr>
        <p:spPr>
          <a:xfrm>
            <a:off x="2423623" y="2450013"/>
            <a:ext cx="1" cy="620634"/>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7" name="Ovale 6"/>
          <p:cNvSpPr/>
          <p:nvPr/>
        </p:nvSpPr>
        <p:spPr>
          <a:xfrm>
            <a:off x="1982720" y="1481014"/>
            <a:ext cx="881805" cy="968999"/>
          </a:xfrm>
          <a:prstGeom prst="ellipse">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07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0132" y="3932118"/>
            <a:ext cx="4663544" cy="2664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Rettangolo 8"/>
          <p:cNvSpPr/>
          <p:nvPr/>
        </p:nvSpPr>
        <p:spPr>
          <a:xfrm>
            <a:off x="120000" y="3070647"/>
            <a:ext cx="6774112" cy="738664"/>
          </a:xfrm>
          <a:prstGeom prst="rect">
            <a:avLst/>
          </a:prstGeom>
        </p:spPr>
        <p:txBody>
          <a:bodyPr wrap="square">
            <a:spAutoFit/>
          </a:bodyPr>
          <a:lstStyle/>
          <a:p>
            <a:pPr algn="just"/>
            <a:r>
              <a:rPr lang="en-US" sz="1400" dirty="0"/>
              <a:t>4 modules, each containing 12 accelerator segments CCL and 11 bridge couplers. The CCL section is a RF Linac, operating at </a:t>
            </a:r>
            <a:r>
              <a:rPr lang="en-US" sz="1400" b="1" dirty="0"/>
              <a:t>805 MHz </a:t>
            </a:r>
            <a:r>
              <a:rPr lang="en-US" sz="1400" dirty="0"/>
              <a:t>that accelerates the beam </a:t>
            </a:r>
            <a:r>
              <a:rPr lang="en-US" sz="1400" b="1" dirty="0"/>
              <a:t>from 87 to 186 MeV </a:t>
            </a:r>
            <a:r>
              <a:rPr lang="en-US" sz="1400" dirty="0"/>
              <a:t>and has a physical installed length of slightly over </a:t>
            </a:r>
            <a:r>
              <a:rPr lang="en-US" sz="1400" b="1" dirty="0"/>
              <a:t>55 meters.</a:t>
            </a:r>
          </a:p>
        </p:txBody>
      </p:sp>
      <p:pic>
        <p:nvPicPr>
          <p:cNvPr id="1607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84384" y="1472117"/>
            <a:ext cx="5018559" cy="2123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Parentesi graffa aperta 9"/>
          <p:cNvSpPr/>
          <p:nvPr/>
        </p:nvSpPr>
        <p:spPr>
          <a:xfrm rot="5400000">
            <a:off x="10441890" y="426907"/>
            <a:ext cx="332111" cy="1776107"/>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CasellaDiTesto 11"/>
          <p:cNvSpPr txBox="1"/>
          <p:nvPr/>
        </p:nvSpPr>
        <p:spPr>
          <a:xfrm>
            <a:off x="10103052" y="811892"/>
            <a:ext cx="995272" cy="369332"/>
          </a:xfrm>
          <a:prstGeom prst="rect">
            <a:avLst/>
          </a:prstGeom>
          <a:noFill/>
        </p:spPr>
        <p:txBody>
          <a:bodyPr wrap="none" rtlCol="0">
            <a:spAutoFit/>
          </a:bodyPr>
          <a:lstStyle/>
          <a:p>
            <a:r>
              <a:rPr lang="en-US" dirty="0"/>
              <a:t>segment</a:t>
            </a:r>
          </a:p>
        </p:txBody>
      </p:sp>
      <p:pic>
        <p:nvPicPr>
          <p:cNvPr id="160773"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583248" y="3918353"/>
            <a:ext cx="4142262" cy="24319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Connettore 2 5"/>
          <p:cNvCxnSpPr/>
          <p:nvPr/>
        </p:nvCxnSpPr>
        <p:spPr>
          <a:xfrm flipV="1">
            <a:off x="7145186" y="5064601"/>
            <a:ext cx="2478814" cy="901625"/>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CasellaDiTesto 7"/>
          <p:cNvSpPr txBox="1"/>
          <p:nvPr/>
        </p:nvSpPr>
        <p:spPr>
          <a:xfrm>
            <a:off x="5955126" y="5966224"/>
            <a:ext cx="1713482" cy="369332"/>
          </a:xfrm>
          <a:prstGeom prst="rect">
            <a:avLst/>
          </a:prstGeom>
          <a:noFill/>
        </p:spPr>
        <p:txBody>
          <a:bodyPr wrap="none" rtlCol="0">
            <a:spAutoFit/>
          </a:bodyPr>
          <a:lstStyle/>
          <a:p>
            <a:r>
              <a:rPr lang="en-US" dirty="0"/>
              <a:t>Accelerating cell</a:t>
            </a:r>
          </a:p>
        </p:txBody>
      </p:sp>
      <p:cxnSp>
        <p:nvCxnSpPr>
          <p:cNvPr id="17" name="Connettore 2 16"/>
          <p:cNvCxnSpPr/>
          <p:nvPr/>
        </p:nvCxnSpPr>
        <p:spPr>
          <a:xfrm>
            <a:off x="6391613" y="4525297"/>
            <a:ext cx="1507145" cy="31053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 name="CasellaDiTesto 17"/>
          <p:cNvSpPr txBox="1"/>
          <p:nvPr/>
        </p:nvSpPr>
        <p:spPr>
          <a:xfrm>
            <a:off x="5429757" y="4164127"/>
            <a:ext cx="1382110" cy="369332"/>
          </a:xfrm>
          <a:prstGeom prst="rect">
            <a:avLst/>
          </a:prstGeom>
          <a:noFill/>
        </p:spPr>
        <p:txBody>
          <a:bodyPr wrap="none" rtlCol="0">
            <a:spAutoFit/>
          </a:bodyPr>
          <a:lstStyle/>
          <a:p>
            <a:r>
              <a:rPr lang="en-US" dirty="0"/>
              <a:t>Coupling cell</a:t>
            </a:r>
          </a:p>
        </p:txBody>
      </p:sp>
    </p:spTree>
    <p:extLst>
      <p:ext uri="{BB962C8B-B14F-4D97-AF65-F5344CB8AC3E}">
        <p14:creationId xmlns:p14="http://schemas.microsoft.com/office/powerpoint/2010/main" val="350529585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149070" y="-84526"/>
            <a:ext cx="7418634" cy="646331"/>
          </a:xfrm>
          <a:prstGeom prst="rect">
            <a:avLst/>
          </a:prstGeom>
          <a:noFill/>
        </p:spPr>
        <p:txBody>
          <a:bodyPr wrap="none" rtlCol="0">
            <a:spAutoFit/>
          </a:bodyPr>
          <a:lstStyle/>
          <a:p>
            <a:r>
              <a:rPr lang="it-IT" sz="3600" b="1" dirty="0"/>
              <a:t>TRAVELLING WAVE (TW) STRUCTURES</a:t>
            </a:r>
            <a:endParaRPr lang="en-US" sz="3600" b="1" dirty="0"/>
          </a:p>
        </p:txBody>
      </p:sp>
      <p:sp>
        <p:nvSpPr>
          <p:cNvPr id="3" name="Rectangle 9"/>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CasellaDiTesto 3"/>
          <p:cNvSpPr txBox="1"/>
          <p:nvPr/>
        </p:nvSpPr>
        <p:spPr>
          <a:xfrm>
            <a:off x="-34560" y="897130"/>
            <a:ext cx="8847883" cy="1600438"/>
          </a:xfrm>
          <a:prstGeom prst="rect">
            <a:avLst/>
          </a:prstGeom>
          <a:noFill/>
        </p:spPr>
        <p:txBody>
          <a:bodyPr wrap="square" rtlCol="0">
            <a:spAutoFit/>
          </a:bodyPr>
          <a:lstStyle/>
          <a:p>
            <a:pPr algn="just"/>
            <a:r>
              <a:rPr lang="en-US" sz="1400" dirty="0">
                <a:sym typeface="Symbol"/>
              </a:rPr>
              <a:t></a:t>
            </a:r>
            <a:r>
              <a:rPr lang="en-US" sz="1400" dirty="0"/>
              <a:t>To accelerate charged particles, the electromagnetic field must have an </a:t>
            </a:r>
            <a:r>
              <a:rPr lang="en-US" sz="1400" b="1" dirty="0"/>
              <a:t>electric field along the direction of propagation of the particle</a:t>
            </a:r>
            <a:r>
              <a:rPr lang="en-US" sz="1400" dirty="0"/>
              <a:t>. </a:t>
            </a:r>
          </a:p>
          <a:p>
            <a:pPr algn="just"/>
            <a:endParaRPr lang="en-US" sz="1400" dirty="0"/>
          </a:p>
          <a:p>
            <a:pPr algn="just"/>
            <a:r>
              <a:rPr lang="en-US" sz="1400" dirty="0">
                <a:sym typeface="Symbol"/>
              </a:rPr>
              <a:t></a:t>
            </a:r>
            <a:r>
              <a:rPr lang="en-US" sz="1400" dirty="0"/>
              <a:t>The field has to be synchronous with the particle velocity.</a:t>
            </a:r>
          </a:p>
          <a:p>
            <a:pPr algn="just"/>
            <a:endParaRPr lang="en-US" sz="1400" dirty="0"/>
          </a:p>
          <a:p>
            <a:pPr algn="just"/>
            <a:r>
              <a:rPr lang="en-US" sz="1400" dirty="0"/>
              <a:t> </a:t>
            </a:r>
            <a:r>
              <a:rPr lang="en-US" sz="1400" dirty="0">
                <a:sym typeface="Symbol"/>
              </a:rPr>
              <a:t>Up to now we have analyzed the standing </a:t>
            </a:r>
            <a:r>
              <a:rPr lang="en-US" sz="1400" b="1" dirty="0" err="1"/>
              <a:t>standing</a:t>
            </a:r>
            <a:r>
              <a:rPr lang="en-US" sz="1400" b="1" dirty="0"/>
              <a:t> wave (SW) </a:t>
            </a:r>
            <a:r>
              <a:rPr lang="en-US" sz="1400" dirty="0"/>
              <a:t>structures in which the field has basically a given profile and oscillate in time (as example in DTL or </a:t>
            </a:r>
            <a:r>
              <a:rPr lang="en-US" sz="1400" b="1" dirty="0"/>
              <a:t>resonant cavities operating on the </a:t>
            </a:r>
            <a:r>
              <a:rPr lang="en-US" sz="1400" dirty="0"/>
              <a:t>TM</a:t>
            </a:r>
            <a:r>
              <a:rPr lang="en-US" sz="1400" baseline="-25000" dirty="0"/>
              <a:t>010</a:t>
            </a:r>
            <a:r>
              <a:rPr lang="en-US" sz="1400" dirty="0"/>
              <a:t>-like). </a:t>
            </a:r>
          </a:p>
        </p:txBody>
      </p:sp>
      <p:pic>
        <p:nvPicPr>
          <p:cNvPr id="30725" name="Picture 5" descr="C:\Users\David\Desktop\MASTER LEZIONI\CAS_2016\slide_5.jpg"/>
          <p:cNvPicPr>
            <a:picLocks noChangeAspect="1" noChangeArrowheads="1"/>
          </p:cNvPicPr>
          <p:nvPr/>
        </p:nvPicPr>
        <p:blipFill rotWithShape="1">
          <a:blip r:embed="rId2">
            <a:extLst>
              <a:ext uri="{28A0092B-C50C-407E-A947-70E740481C1C}">
                <a14:useLocalDpi xmlns:a14="http://schemas.microsoft.com/office/drawing/2010/main" val="0"/>
              </a:ext>
            </a:extLst>
          </a:blip>
          <a:srcRect l="49066" t="27394" r="8935" b="43976"/>
          <a:stretch/>
        </p:blipFill>
        <p:spPr bwMode="auto">
          <a:xfrm>
            <a:off x="9391623" y="4234503"/>
            <a:ext cx="2245468" cy="1148004"/>
          </a:xfrm>
          <a:prstGeom prst="rect">
            <a:avLst/>
          </a:prstGeom>
          <a:noFill/>
          <a:extLst>
            <a:ext uri="{909E8E84-426E-40DD-AFC4-6F175D3DCCD1}">
              <a14:hiddenFill xmlns:a14="http://schemas.microsoft.com/office/drawing/2010/main">
                <a:solidFill>
                  <a:srgbClr val="FFFFFF"/>
                </a:solidFill>
              </a14:hiddenFill>
            </a:ext>
          </a:extLst>
        </p:spPr>
      </p:pic>
      <p:pic>
        <p:nvPicPr>
          <p:cNvPr id="30726" name="Picture 6" descr="C:\Users\David\Desktop\MASTER LEZIONI\CAS_2016\bnl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flipH="1">
            <a:off x="9357720" y="1127636"/>
            <a:ext cx="2506552" cy="885325"/>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Connettore 2 19"/>
          <p:cNvCxnSpPr/>
          <p:nvPr/>
        </p:nvCxnSpPr>
        <p:spPr>
          <a:xfrm>
            <a:off x="9554942" y="3131663"/>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flipV="1">
            <a:off x="9554942" y="2252561"/>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6" name="CasellaDiTesto 25"/>
          <p:cNvSpPr txBox="1"/>
          <p:nvPr/>
        </p:nvSpPr>
        <p:spPr>
          <a:xfrm>
            <a:off x="9203674" y="2140938"/>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27" name="CasellaDiTesto 26"/>
          <p:cNvSpPr txBox="1"/>
          <p:nvPr/>
        </p:nvSpPr>
        <p:spPr>
          <a:xfrm>
            <a:off x="11795962" y="2976045"/>
            <a:ext cx="276038" cy="369332"/>
          </a:xfrm>
          <a:prstGeom prst="rect">
            <a:avLst/>
          </a:prstGeom>
          <a:noFill/>
        </p:spPr>
        <p:txBody>
          <a:bodyPr wrap="none" rtlCol="0">
            <a:spAutoFit/>
          </a:bodyPr>
          <a:lstStyle/>
          <a:p>
            <a:r>
              <a:rPr lang="en-US" dirty="0"/>
              <a:t>z</a:t>
            </a:r>
          </a:p>
        </p:txBody>
      </p:sp>
      <p:grpSp>
        <p:nvGrpSpPr>
          <p:cNvPr id="39" name="Gruppo 38"/>
          <p:cNvGrpSpPr/>
          <p:nvPr/>
        </p:nvGrpSpPr>
        <p:grpSpPr>
          <a:xfrm>
            <a:off x="9569330" y="2695879"/>
            <a:ext cx="2021988" cy="835961"/>
            <a:chOff x="6593840" y="904983"/>
            <a:chExt cx="2021988" cy="835961"/>
          </a:xfrm>
        </p:grpSpPr>
        <p:grpSp>
          <p:nvGrpSpPr>
            <p:cNvPr id="25" name="Gruppo 24"/>
            <p:cNvGrpSpPr/>
            <p:nvPr/>
          </p:nvGrpSpPr>
          <p:grpSpPr>
            <a:xfrm>
              <a:off x="6593840" y="944837"/>
              <a:ext cx="2021988" cy="796107"/>
              <a:chOff x="6593840" y="944837"/>
              <a:chExt cx="2021988" cy="796107"/>
            </a:xfrm>
          </p:grpSpPr>
          <p:sp>
            <p:nvSpPr>
              <p:cNvPr id="23" name="Figura a mano libera 22"/>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Figura a mano libera 29"/>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3" name="Figura a mano libera 32"/>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5" name="Figura a mano libera 3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6" name="Figura a mano libera 3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28" name="Ovale 27"/>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uppo 39"/>
          <p:cNvGrpSpPr/>
          <p:nvPr/>
        </p:nvGrpSpPr>
        <p:grpSpPr>
          <a:xfrm>
            <a:off x="9580667" y="2701758"/>
            <a:ext cx="2021988" cy="825888"/>
            <a:chOff x="6593840" y="901216"/>
            <a:chExt cx="2021988" cy="825888"/>
          </a:xfrm>
        </p:grpSpPr>
        <p:grpSp>
          <p:nvGrpSpPr>
            <p:cNvPr id="41" name="Gruppo 40"/>
            <p:cNvGrpSpPr/>
            <p:nvPr/>
          </p:nvGrpSpPr>
          <p:grpSpPr>
            <a:xfrm flipV="1">
              <a:off x="6593840" y="930997"/>
              <a:ext cx="2021988" cy="796107"/>
              <a:chOff x="6593840" y="944837"/>
              <a:chExt cx="2021988" cy="796107"/>
            </a:xfrm>
          </p:grpSpPr>
          <p:sp>
            <p:nvSpPr>
              <p:cNvPr id="42" name="Figura a mano libera 41"/>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3" name="Figura a mano libera 42"/>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4" name="Figura a mano libera 43"/>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igura a mano libera 44"/>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igura a mano libera 45"/>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47" name="Ovale 46"/>
            <p:cNvSpPr/>
            <p:nvPr/>
          </p:nvSpPr>
          <p:spPr>
            <a:xfrm>
              <a:off x="7101953" y="901216"/>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7" name="Connettore 2 36"/>
          <p:cNvCxnSpPr/>
          <p:nvPr/>
        </p:nvCxnSpPr>
        <p:spPr>
          <a:xfrm>
            <a:off x="9832623" y="2482867"/>
            <a:ext cx="64086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nvGrpSpPr>
          <p:cNvPr id="49" name="Gruppo 48"/>
          <p:cNvGrpSpPr/>
          <p:nvPr/>
        </p:nvGrpSpPr>
        <p:grpSpPr>
          <a:xfrm>
            <a:off x="9564324" y="2709717"/>
            <a:ext cx="2021988" cy="822122"/>
            <a:chOff x="6567770" y="1746801"/>
            <a:chExt cx="2021988" cy="822122"/>
          </a:xfrm>
        </p:grpSpPr>
        <p:sp>
          <p:nvSpPr>
            <p:cNvPr id="48" name="Ovale 47"/>
            <p:cNvSpPr/>
            <p:nvPr/>
          </p:nvSpPr>
          <p:spPr>
            <a:xfrm>
              <a:off x="7519284" y="1746801"/>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uppo 52"/>
            <p:cNvGrpSpPr/>
            <p:nvPr/>
          </p:nvGrpSpPr>
          <p:grpSpPr>
            <a:xfrm>
              <a:off x="6567770" y="1772816"/>
              <a:ext cx="2021988" cy="796107"/>
              <a:chOff x="6593840" y="944837"/>
              <a:chExt cx="2021988" cy="796107"/>
            </a:xfrm>
          </p:grpSpPr>
          <p:sp>
            <p:nvSpPr>
              <p:cNvPr id="54" name="Figura a mano libera 53"/>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5" name="Figura a mano libera 54"/>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6" name="Figura a mano libera 55"/>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7" name="Figura a mano libera 56"/>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Figura a mano libera 57"/>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50" name="CasellaDiTesto 49"/>
          <p:cNvSpPr txBox="1"/>
          <p:nvPr/>
        </p:nvSpPr>
        <p:spPr>
          <a:xfrm>
            <a:off x="9707730" y="2203654"/>
            <a:ext cx="1711494" cy="276999"/>
          </a:xfrm>
          <a:prstGeom prst="rect">
            <a:avLst/>
          </a:prstGeom>
          <a:noFill/>
        </p:spPr>
        <p:txBody>
          <a:bodyPr wrap="none" rtlCol="0">
            <a:spAutoFit/>
          </a:bodyPr>
          <a:lstStyle/>
          <a:p>
            <a:r>
              <a:rPr lang="en-US" sz="1200" dirty="0"/>
              <a:t>Direction of propagation</a:t>
            </a:r>
          </a:p>
        </p:txBody>
      </p:sp>
      <p:cxnSp>
        <p:nvCxnSpPr>
          <p:cNvPr id="63" name="Connettore 2 62"/>
          <p:cNvCxnSpPr/>
          <p:nvPr/>
        </p:nvCxnSpPr>
        <p:spPr>
          <a:xfrm>
            <a:off x="9471329" y="6351637"/>
            <a:ext cx="2313028" cy="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4" name="Connettore 2 63"/>
          <p:cNvCxnSpPr/>
          <p:nvPr/>
        </p:nvCxnSpPr>
        <p:spPr>
          <a:xfrm flipV="1">
            <a:off x="9474230" y="5466310"/>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65" name="CasellaDiTesto 64"/>
          <p:cNvSpPr txBox="1"/>
          <p:nvPr/>
        </p:nvSpPr>
        <p:spPr>
          <a:xfrm>
            <a:off x="9122962" y="5354687"/>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66" name="CasellaDiTesto 65"/>
          <p:cNvSpPr txBox="1"/>
          <p:nvPr/>
        </p:nvSpPr>
        <p:spPr>
          <a:xfrm>
            <a:off x="11712349" y="6196019"/>
            <a:ext cx="276038" cy="369332"/>
          </a:xfrm>
          <a:prstGeom prst="rect">
            <a:avLst/>
          </a:prstGeom>
          <a:noFill/>
        </p:spPr>
        <p:txBody>
          <a:bodyPr wrap="none" rtlCol="0">
            <a:spAutoFit/>
          </a:bodyPr>
          <a:lstStyle/>
          <a:p>
            <a:r>
              <a:rPr lang="en-US" dirty="0"/>
              <a:t>z</a:t>
            </a:r>
          </a:p>
        </p:txBody>
      </p:sp>
      <p:grpSp>
        <p:nvGrpSpPr>
          <p:cNvPr id="67" name="Gruppo 66"/>
          <p:cNvGrpSpPr/>
          <p:nvPr/>
        </p:nvGrpSpPr>
        <p:grpSpPr>
          <a:xfrm>
            <a:off x="9485717" y="5915853"/>
            <a:ext cx="2021988" cy="835961"/>
            <a:chOff x="6593840" y="904983"/>
            <a:chExt cx="2021988" cy="835961"/>
          </a:xfrm>
        </p:grpSpPr>
        <p:grpSp>
          <p:nvGrpSpPr>
            <p:cNvPr id="68" name="Gruppo 67"/>
            <p:cNvGrpSpPr/>
            <p:nvPr/>
          </p:nvGrpSpPr>
          <p:grpSpPr>
            <a:xfrm>
              <a:off x="6593840" y="944837"/>
              <a:ext cx="2021988" cy="796107"/>
              <a:chOff x="6593840" y="944837"/>
              <a:chExt cx="2021988" cy="796107"/>
            </a:xfrm>
          </p:grpSpPr>
          <p:sp>
            <p:nvSpPr>
              <p:cNvPr id="70" name="Figura a mano libera 69"/>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1" name="Figura a mano libera 70"/>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2" name="Figura a mano libera 71"/>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3" name="Figura a mano libera 72"/>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4" name="Figura a mano libera 73"/>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69" name="Ovale 68"/>
            <p:cNvSpPr/>
            <p:nvPr/>
          </p:nvSpPr>
          <p:spPr>
            <a:xfrm>
              <a:off x="6732240" y="904983"/>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9" name="Freccia in giù 58"/>
          <p:cNvSpPr/>
          <p:nvPr/>
        </p:nvSpPr>
        <p:spPr>
          <a:xfrm>
            <a:off x="9523728" y="928762"/>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CasellaDiTesto 59"/>
          <p:cNvSpPr txBox="1"/>
          <p:nvPr/>
        </p:nvSpPr>
        <p:spPr>
          <a:xfrm>
            <a:off x="9314377" y="491895"/>
            <a:ext cx="643125" cy="369332"/>
          </a:xfrm>
          <a:prstGeom prst="rect">
            <a:avLst/>
          </a:prstGeom>
          <a:noFill/>
        </p:spPr>
        <p:txBody>
          <a:bodyPr wrap="none" rtlCol="0">
            <a:spAutoFit/>
          </a:bodyPr>
          <a:lstStyle/>
          <a:p>
            <a:r>
              <a:rPr lang="en-US" dirty="0"/>
              <a:t>P</a:t>
            </a:r>
            <a:r>
              <a:rPr lang="en-US" baseline="-25000" dirty="0"/>
              <a:t> RF in</a:t>
            </a:r>
          </a:p>
        </p:txBody>
      </p:sp>
      <p:sp>
        <p:nvSpPr>
          <p:cNvPr id="61" name="Freccia in giù 60"/>
          <p:cNvSpPr/>
          <p:nvPr/>
        </p:nvSpPr>
        <p:spPr>
          <a:xfrm>
            <a:off x="9602609" y="4083724"/>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CasellaDiTesto 61"/>
          <p:cNvSpPr txBox="1"/>
          <p:nvPr/>
        </p:nvSpPr>
        <p:spPr>
          <a:xfrm>
            <a:off x="9465266" y="3728374"/>
            <a:ext cx="643125" cy="369332"/>
          </a:xfrm>
          <a:prstGeom prst="rect">
            <a:avLst/>
          </a:prstGeom>
          <a:noFill/>
        </p:spPr>
        <p:txBody>
          <a:bodyPr wrap="none" rtlCol="0">
            <a:spAutoFit/>
          </a:bodyPr>
          <a:lstStyle/>
          <a:p>
            <a:r>
              <a:rPr lang="en-US" dirty="0"/>
              <a:t>P</a:t>
            </a:r>
            <a:r>
              <a:rPr lang="en-US" baseline="-25000" dirty="0"/>
              <a:t> RF in</a:t>
            </a:r>
          </a:p>
        </p:txBody>
      </p:sp>
      <p:sp>
        <p:nvSpPr>
          <p:cNvPr id="75" name="Freccia in giù 74"/>
          <p:cNvSpPr/>
          <p:nvPr/>
        </p:nvSpPr>
        <p:spPr>
          <a:xfrm flipV="1">
            <a:off x="11210640" y="4057057"/>
            <a:ext cx="144016" cy="230833"/>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CasellaDiTesto 75"/>
          <p:cNvSpPr txBox="1"/>
          <p:nvPr/>
        </p:nvSpPr>
        <p:spPr>
          <a:xfrm>
            <a:off x="10792643" y="3697016"/>
            <a:ext cx="740908" cy="369332"/>
          </a:xfrm>
          <a:prstGeom prst="rect">
            <a:avLst/>
          </a:prstGeom>
          <a:noFill/>
        </p:spPr>
        <p:txBody>
          <a:bodyPr wrap="none" rtlCol="0">
            <a:spAutoFit/>
          </a:bodyPr>
          <a:lstStyle/>
          <a:p>
            <a:r>
              <a:rPr lang="en-US" dirty="0"/>
              <a:t>P</a:t>
            </a:r>
            <a:r>
              <a:rPr lang="en-US" baseline="-25000" dirty="0"/>
              <a:t> RF out</a:t>
            </a:r>
          </a:p>
        </p:txBody>
      </p:sp>
      <p:sp>
        <p:nvSpPr>
          <p:cNvPr id="77" name="Freccia in giù 76"/>
          <p:cNvSpPr/>
          <p:nvPr/>
        </p:nvSpPr>
        <p:spPr>
          <a:xfrm rot="16200000">
            <a:off x="10399767" y="4260485"/>
            <a:ext cx="144016" cy="723885"/>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CasellaDiTesto 77"/>
          <p:cNvSpPr txBox="1"/>
          <p:nvPr/>
        </p:nvSpPr>
        <p:spPr>
          <a:xfrm>
            <a:off x="10150213" y="4206436"/>
            <a:ext cx="739305" cy="369332"/>
          </a:xfrm>
          <a:prstGeom prst="rect">
            <a:avLst/>
          </a:prstGeom>
          <a:noFill/>
        </p:spPr>
        <p:txBody>
          <a:bodyPr wrap="none" rtlCol="0">
            <a:spAutoFit/>
          </a:bodyPr>
          <a:lstStyle/>
          <a:p>
            <a:r>
              <a:rPr lang="en-US" dirty="0"/>
              <a:t>P</a:t>
            </a:r>
            <a:r>
              <a:rPr lang="en-US" baseline="-25000" dirty="0"/>
              <a:t> RF TW</a:t>
            </a:r>
          </a:p>
        </p:txBody>
      </p:sp>
      <p:graphicFrame>
        <p:nvGraphicFramePr>
          <p:cNvPr id="6" name="Oggetto 5"/>
          <p:cNvGraphicFramePr>
            <a:graphicFrameLocks noChangeAspect="1"/>
          </p:cNvGraphicFramePr>
          <p:nvPr>
            <p:extLst>
              <p:ext uri="{D42A27DB-BD31-4B8C-83A1-F6EECF244321}">
                <p14:modId xmlns:p14="http://schemas.microsoft.com/office/powerpoint/2010/main" val="2334319083"/>
              </p:ext>
            </p:extLst>
          </p:nvPr>
        </p:nvGraphicFramePr>
        <p:xfrm>
          <a:off x="2946929" y="3150584"/>
          <a:ext cx="2560638" cy="325438"/>
        </p:xfrm>
        <a:graphic>
          <a:graphicData uri="http://schemas.openxmlformats.org/presentationml/2006/ole">
            <mc:AlternateContent xmlns:mc="http://schemas.openxmlformats.org/markup-compatibility/2006">
              <mc:Choice xmlns:v="urn:schemas-microsoft-com:vml" Requires="v">
                <p:oleObj name="Equazione" r:id="rId4" imgW="1688760" imgH="215640" progId="Equation.3">
                  <p:embed/>
                </p:oleObj>
              </mc:Choice>
              <mc:Fallback>
                <p:oleObj name="Equazione" r:id="rId4" imgW="1688760" imgH="215640" progId="Equation.3">
                  <p:embed/>
                  <p:pic>
                    <p:nvPicPr>
                      <p:cNvPr id="0" name="Oggetto 22"/>
                      <p:cNvPicPr>
                        <a:picLocks noChangeAspect="1" noChangeArrowheads="1"/>
                      </p:cNvPicPr>
                      <p:nvPr/>
                    </p:nvPicPr>
                    <p:blipFill>
                      <a:blip r:embed="rId5"/>
                      <a:srcRect/>
                      <a:stretch>
                        <a:fillRect/>
                      </a:stretch>
                    </p:blipFill>
                    <p:spPr bwMode="auto">
                      <a:xfrm>
                        <a:off x="2946929" y="3150584"/>
                        <a:ext cx="2560638" cy="325438"/>
                      </a:xfrm>
                      <a:prstGeom prst="rect">
                        <a:avLst/>
                      </a:prstGeom>
                      <a:noFill/>
                      <a:ln>
                        <a:noFill/>
                      </a:ln>
                    </p:spPr>
                  </p:pic>
                </p:oleObj>
              </mc:Fallback>
            </mc:AlternateContent>
          </a:graphicData>
        </a:graphic>
      </p:graphicFrame>
      <p:sp>
        <p:nvSpPr>
          <p:cNvPr id="7" name="Parentesi graffa aperta 6"/>
          <p:cNvSpPr/>
          <p:nvPr/>
        </p:nvSpPr>
        <p:spPr>
          <a:xfrm rot="16200000">
            <a:off x="4034384" y="3255750"/>
            <a:ext cx="281063" cy="59910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9" name="CasellaDiTesto 78"/>
          <p:cNvSpPr txBox="1"/>
          <p:nvPr/>
        </p:nvSpPr>
        <p:spPr>
          <a:xfrm>
            <a:off x="9000" y="4780247"/>
            <a:ext cx="8909318" cy="1600438"/>
          </a:xfrm>
          <a:prstGeom prst="rect">
            <a:avLst/>
          </a:prstGeom>
          <a:noFill/>
        </p:spPr>
        <p:txBody>
          <a:bodyPr wrap="square" rtlCol="0">
            <a:spAutoFit/>
          </a:bodyPr>
          <a:lstStyle/>
          <a:p>
            <a:pPr algn="just"/>
            <a:r>
              <a:rPr lang="en-US" sz="1400" dirty="0">
                <a:sym typeface="Symbol"/>
              </a:rPr>
              <a:t>There is another possibility to accelerate particles: </a:t>
            </a:r>
            <a:r>
              <a:rPr lang="en-US" sz="1400" dirty="0"/>
              <a:t>using a </a:t>
            </a:r>
            <a:r>
              <a:rPr lang="en-US" sz="1400" b="1" dirty="0"/>
              <a:t>travelling wave (TW) </a:t>
            </a:r>
            <a:r>
              <a:rPr lang="en-US" sz="1400" dirty="0"/>
              <a:t>structure in which the RF wave is </a:t>
            </a:r>
            <a:r>
              <a:rPr lang="en-US" sz="1400" b="1" dirty="0"/>
              <a:t>co-propagating</a:t>
            </a:r>
            <a:r>
              <a:rPr lang="en-US" sz="1400" dirty="0"/>
              <a:t> with the beam with a </a:t>
            </a:r>
            <a:r>
              <a:rPr lang="en-US" sz="1400" b="1" dirty="0"/>
              <a:t>phase velocity equal to the beam velocity</a:t>
            </a:r>
            <a:r>
              <a:rPr lang="en-US" sz="1400" dirty="0"/>
              <a:t>.</a:t>
            </a:r>
          </a:p>
          <a:p>
            <a:pPr algn="just"/>
            <a:endParaRPr lang="en-US" sz="1400" dirty="0"/>
          </a:p>
          <a:p>
            <a:pPr algn="just"/>
            <a:endParaRPr lang="en-US" sz="1400" dirty="0"/>
          </a:p>
          <a:p>
            <a:pPr algn="just"/>
            <a:r>
              <a:rPr lang="en-US" sz="1400" dirty="0">
                <a:sym typeface="Symbol"/>
              </a:rPr>
              <a:t>Typically these structures </a:t>
            </a:r>
            <a:r>
              <a:rPr lang="en-US" sz="1400" b="1" dirty="0">
                <a:sym typeface="Symbol"/>
              </a:rPr>
              <a:t>are used for electrons </a:t>
            </a:r>
            <a:r>
              <a:rPr lang="en-US" sz="1400" dirty="0">
                <a:sym typeface="Symbol"/>
              </a:rPr>
              <a:t>because in this case the </a:t>
            </a:r>
            <a:r>
              <a:rPr lang="en-US" sz="1400" b="1" dirty="0">
                <a:sym typeface="Symbol"/>
              </a:rPr>
              <a:t>phase velocity can be constant </a:t>
            </a:r>
            <a:r>
              <a:rPr lang="en-US" sz="1400" dirty="0">
                <a:sym typeface="Symbol"/>
              </a:rPr>
              <a:t>all over the structure and equal to c. On the other hand it is difficult to modulate the phase velocity itself very quickly for a low  particle that changes its velocity during acceleration.</a:t>
            </a:r>
            <a:endParaRPr lang="en-US" sz="1400" dirty="0"/>
          </a:p>
        </p:txBody>
      </p:sp>
      <p:sp>
        <p:nvSpPr>
          <p:cNvPr id="8" name="CasellaDiTesto 7"/>
          <p:cNvSpPr txBox="1"/>
          <p:nvPr/>
        </p:nvSpPr>
        <p:spPr>
          <a:xfrm>
            <a:off x="3590106" y="3741216"/>
            <a:ext cx="1169616" cy="338554"/>
          </a:xfrm>
          <a:prstGeom prst="rect">
            <a:avLst/>
          </a:prstGeom>
          <a:noFill/>
        </p:spPr>
        <p:txBody>
          <a:bodyPr wrap="none" rtlCol="0">
            <a:spAutoFit/>
          </a:bodyPr>
          <a:lstStyle/>
          <a:p>
            <a:r>
              <a:rPr lang="en-US" sz="1600" b="1" i="1" dirty="0"/>
              <a:t>field profile</a:t>
            </a:r>
          </a:p>
        </p:txBody>
      </p:sp>
      <p:sp>
        <p:nvSpPr>
          <p:cNvPr id="80" name="CasellaDiTesto 79"/>
          <p:cNvSpPr txBox="1"/>
          <p:nvPr/>
        </p:nvSpPr>
        <p:spPr>
          <a:xfrm>
            <a:off x="4248734" y="2660249"/>
            <a:ext cx="1518364" cy="338554"/>
          </a:xfrm>
          <a:prstGeom prst="rect">
            <a:avLst/>
          </a:prstGeom>
          <a:noFill/>
        </p:spPr>
        <p:txBody>
          <a:bodyPr wrap="none" rtlCol="0">
            <a:spAutoFit/>
          </a:bodyPr>
          <a:lstStyle/>
          <a:p>
            <a:r>
              <a:rPr lang="en-US" sz="1600" b="1" i="1" dirty="0"/>
              <a:t>Time oscillation</a:t>
            </a:r>
          </a:p>
        </p:txBody>
      </p:sp>
      <p:sp>
        <p:nvSpPr>
          <p:cNvPr id="81" name="Parentesi graffa aperta 80"/>
          <p:cNvSpPr/>
          <p:nvPr/>
        </p:nvSpPr>
        <p:spPr>
          <a:xfrm rot="5400000">
            <a:off x="4788782" y="2632015"/>
            <a:ext cx="281065" cy="898668"/>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nvGrpSpPr>
          <p:cNvPr id="11" name="Gruppo 10"/>
          <p:cNvGrpSpPr/>
          <p:nvPr/>
        </p:nvGrpSpPr>
        <p:grpSpPr>
          <a:xfrm>
            <a:off x="9582367" y="2717449"/>
            <a:ext cx="2021988" cy="828428"/>
            <a:chOff x="6370366" y="3905347"/>
            <a:chExt cx="2021988" cy="828428"/>
          </a:xfrm>
        </p:grpSpPr>
        <p:grpSp>
          <p:nvGrpSpPr>
            <p:cNvPr id="83" name="Gruppo 82"/>
            <p:cNvGrpSpPr/>
            <p:nvPr/>
          </p:nvGrpSpPr>
          <p:grpSpPr>
            <a:xfrm flipV="1">
              <a:off x="6370366" y="3937668"/>
              <a:ext cx="2021988" cy="796107"/>
              <a:chOff x="6593840" y="944837"/>
              <a:chExt cx="2021988" cy="796107"/>
            </a:xfrm>
          </p:grpSpPr>
          <p:sp>
            <p:nvSpPr>
              <p:cNvPr id="85" name="Figura a mano libera 84"/>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6" name="Figura a mano libera 85"/>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7" name="Figura a mano libera 86"/>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8" name="Figura a mano libera 87"/>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9" name="Figura a mano libera 88"/>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90" name="Ovale 89"/>
            <p:cNvSpPr/>
            <p:nvPr/>
          </p:nvSpPr>
          <p:spPr>
            <a:xfrm>
              <a:off x="7697191" y="3905347"/>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1" name="Gruppo 90"/>
          <p:cNvGrpSpPr/>
          <p:nvPr/>
        </p:nvGrpSpPr>
        <p:grpSpPr>
          <a:xfrm>
            <a:off x="9564324" y="2730494"/>
            <a:ext cx="2021988" cy="809619"/>
            <a:chOff x="6567770" y="1759304"/>
            <a:chExt cx="2021988" cy="809619"/>
          </a:xfrm>
        </p:grpSpPr>
        <p:sp>
          <p:nvSpPr>
            <p:cNvPr id="92" name="Ovale 91"/>
            <p:cNvSpPr/>
            <p:nvPr/>
          </p:nvSpPr>
          <p:spPr>
            <a:xfrm>
              <a:off x="8322746" y="1759304"/>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3" name="Gruppo 92"/>
            <p:cNvGrpSpPr/>
            <p:nvPr/>
          </p:nvGrpSpPr>
          <p:grpSpPr>
            <a:xfrm>
              <a:off x="6567770" y="1772816"/>
              <a:ext cx="2021988" cy="796107"/>
              <a:chOff x="6593840" y="944837"/>
              <a:chExt cx="2021988" cy="796107"/>
            </a:xfrm>
          </p:grpSpPr>
          <p:sp>
            <p:nvSpPr>
              <p:cNvPr id="94" name="Figura a mano libera 93"/>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5" name="Figura a mano libera 94"/>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6" name="Figura a mano libera 95"/>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7" name="Figura a mano libera 96"/>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8" name="Figura a mano libera 97"/>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sp>
        <p:nvSpPr>
          <p:cNvPr id="13" name="Freccia in giù 12"/>
          <p:cNvSpPr/>
          <p:nvPr/>
        </p:nvSpPr>
        <p:spPr>
          <a:xfrm>
            <a:off x="4506054" y="4079771"/>
            <a:ext cx="599086" cy="29046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CasellaDiTesto 81"/>
          <p:cNvSpPr txBox="1"/>
          <p:nvPr/>
        </p:nvSpPr>
        <p:spPr>
          <a:xfrm>
            <a:off x="5253702" y="446458"/>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spTree>
    <p:extLst>
      <p:ext uri="{BB962C8B-B14F-4D97-AF65-F5344CB8AC3E}">
        <p14:creationId xmlns:p14="http://schemas.microsoft.com/office/powerpoint/2010/main" val="19996783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0"/>
                                        </p:tgtEl>
                                        <p:attrNameLst>
                                          <p:attrName>style.visibility</p:attrName>
                                        </p:attrNameLst>
                                      </p:cBhvr>
                                      <p:to>
                                        <p:strVal val="visible"/>
                                      </p:to>
                                    </p:set>
                                    <p:animEffect transition="in" filter="fade">
                                      <p:cBhvr>
                                        <p:cTn id="7" dur="500"/>
                                        <p:tgtEl>
                                          <p:spTgt spid="6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9"/>
                                        </p:tgtEl>
                                        <p:attrNameLst>
                                          <p:attrName>style.visibility</p:attrName>
                                        </p:attrNameLst>
                                      </p:cBhvr>
                                      <p:to>
                                        <p:strVal val="visible"/>
                                      </p:to>
                                    </p:set>
                                    <p:animEffect transition="in" filter="fade">
                                      <p:cBhvr>
                                        <p:cTn id="10" dur="500"/>
                                        <p:tgtEl>
                                          <p:spTgt spid="59"/>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9"/>
                                        </p:tgtEl>
                                        <p:attrNameLst>
                                          <p:attrName>style.visibility</p:attrName>
                                        </p:attrNameLst>
                                      </p:cBhvr>
                                      <p:to>
                                        <p:strVal val="visible"/>
                                      </p:to>
                                    </p:set>
                                    <p:animEffect transition="in" filter="fade">
                                      <p:cBhvr>
                                        <p:cTn id="21" dur="500"/>
                                        <p:tgtEl>
                                          <p:spTgt spid="3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xit" presetSubtype="0" fill="hold" nodeType="clickEffect">
                                  <p:stCondLst>
                                    <p:cond delay="0"/>
                                  </p:stCondLst>
                                  <p:childTnLst>
                                    <p:animEffect transition="out" filter="fade">
                                      <p:cBhvr>
                                        <p:cTn id="25" dur="500"/>
                                        <p:tgtEl>
                                          <p:spTgt spid="39"/>
                                        </p:tgtEl>
                                      </p:cBhvr>
                                    </p:animEffect>
                                    <p:set>
                                      <p:cBhvr>
                                        <p:cTn id="26" dur="1" fill="hold">
                                          <p:stCondLst>
                                            <p:cond delay="499"/>
                                          </p:stCondLst>
                                        </p:cTn>
                                        <p:tgtEl>
                                          <p:spTgt spid="39"/>
                                        </p:tgtEl>
                                        <p:attrNameLst>
                                          <p:attrName>style.visibility</p:attrName>
                                        </p:attrNameLst>
                                      </p:cBhvr>
                                      <p:to>
                                        <p:strVal val="hidden"/>
                                      </p:to>
                                    </p:set>
                                  </p:childTnLst>
                                </p:cTn>
                              </p:par>
                              <p:par>
                                <p:cTn id="27" presetID="10" presetClass="entr" presetSubtype="0" fill="hold" nodeType="withEffect">
                                  <p:stCondLst>
                                    <p:cond delay="0"/>
                                  </p:stCondLst>
                                  <p:childTnLst>
                                    <p:set>
                                      <p:cBhvr>
                                        <p:cTn id="28" dur="1" fill="hold">
                                          <p:stCondLst>
                                            <p:cond delay="0"/>
                                          </p:stCondLst>
                                        </p:cTn>
                                        <p:tgtEl>
                                          <p:spTgt spid="40"/>
                                        </p:tgtEl>
                                        <p:attrNameLst>
                                          <p:attrName>style.visibility</p:attrName>
                                        </p:attrNameLst>
                                      </p:cBhvr>
                                      <p:to>
                                        <p:strVal val="visible"/>
                                      </p:to>
                                    </p:set>
                                    <p:animEffect transition="in" filter="fade">
                                      <p:cBhvr>
                                        <p:cTn id="29" dur="500"/>
                                        <p:tgtEl>
                                          <p:spTgt spid="4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nodeType="clickEffect">
                                  <p:stCondLst>
                                    <p:cond delay="0"/>
                                  </p:stCondLst>
                                  <p:childTnLst>
                                    <p:animEffect transition="out" filter="fade">
                                      <p:cBhvr>
                                        <p:cTn id="33" dur="500"/>
                                        <p:tgtEl>
                                          <p:spTgt spid="40"/>
                                        </p:tgtEl>
                                      </p:cBhvr>
                                    </p:animEffect>
                                    <p:set>
                                      <p:cBhvr>
                                        <p:cTn id="34" dur="1" fill="hold">
                                          <p:stCondLst>
                                            <p:cond delay="499"/>
                                          </p:stCondLst>
                                        </p:cTn>
                                        <p:tgtEl>
                                          <p:spTgt spid="40"/>
                                        </p:tgtEl>
                                        <p:attrNameLst>
                                          <p:attrName>style.visibility</p:attrName>
                                        </p:attrNameLst>
                                      </p:cBhvr>
                                      <p:to>
                                        <p:strVal val="hidden"/>
                                      </p:to>
                                    </p:set>
                                  </p:childTnLst>
                                </p:cTn>
                              </p:par>
                              <p:par>
                                <p:cTn id="35" presetID="10" presetClass="entr" presetSubtype="0" fill="hold" nodeType="withEffect">
                                  <p:stCondLst>
                                    <p:cond delay="0"/>
                                  </p:stCondLst>
                                  <p:childTnLst>
                                    <p:set>
                                      <p:cBhvr>
                                        <p:cTn id="36" dur="1" fill="hold">
                                          <p:stCondLst>
                                            <p:cond delay="0"/>
                                          </p:stCondLst>
                                        </p:cTn>
                                        <p:tgtEl>
                                          <p:spTgt spid="49"/>
                                        </p:tgtEl>
                                        <p:attrNameLst>
                                          <p:attrName>style.visibility</p:attrName>
                                        </p:attrNameLst>
                                      </p:cBhvr>
                                      <p:to>
                                        <p:strVal val="visible"/>
                                      </p:to>
                                    </p:set>
                                    <p:animEffect transition="in" filter="fade">
                                      <p:cBhvr>
                                        <p:cTn id="37" dur="500"/>
                                        <p:tgtEl>
                                          <p:spTgt spid="49"/>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49"/>
                                        </p:tgtEl>
                                      </p:cBhvr>
                                    </p:animEffect>
                                    <p:set>
                                      <p:cBhvr>
                                        <p:cTn id="42" dur="1" fill="hold">
                                          <p:stCondLst>
                                            <p:cond delay="499"/>
                                          </p:stCondLst>
                                        </p:cTn>
                                        <p:tgtEl>
                                          <p:spTgt spid="49"/>
                                        </p:tgtEl>
                                        <p:attrNameLst>
                                          <p:attrName>style.visibility</p:attrName>
                                        </p:attrNameLst>
                                      </p:cBhvr>
                                      <p:to>
                                        <p:strVal val="hidden"/>
                                      </p:to>
                                    </p:set>
                                  </p:childTnLst>
                                </p:cTn>
                              </p:par>
                              <p:par>
                                <p:cTn id="43" presetID="10" presetClass="entr" presetSubtype="0" fill="hold" nodeType="with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fade">
                                      <p:cBhvr>
                                        <p:cTn id="45" dur="500"/>
                                        <p:tgtEl>
                                          <p:spTgt spid="1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nodeType="clickEffect">
                                  <p:stCondLst>
                                    <p:cond delay="0"/>
                                  </p:stCondLst>
                                  <p:childTnLst>
                                    <p:animEffect transition="out" filter="fade">
                                      <p:cBhvr>
                                        <p:cTn id="49" dur="500"/>
                                        <p:tgtEl>
                                          <p:spTgt spid="11"/>
                                        </p:tgtEl>
                                      </p:cBhvr>
                                    </p:animEffect>
                                    <p:set>
                                      <p:cBhvr>
                                        <p:cTn id="50" dur="1" fill="hold">
                                          <p:stCondLst>
                                            <p:cond delay="499"/>
                                          </p:stCondLst>
                                        </p:cTn>
                                        <p:tgtEl>
                                          <p:spTgt spid="11"/>
                                        </p:tgtEl>
                                        <p:attrNameLst>
                                          <p:attrName>style.visibility</p:attrName>
                                        </p:attrNameLst>
                                      </p:cBhvr>
                                      <p:to>
                                        <p:strVal val="hidden"/>
                                      </p:to>
                                    </p:set>
                                  </p:childTnLst>
                                </p:cTn>
                              </p:par>
                              <p:par>
                                <p:cTn id="51" presetID="10" presetClass="entr" presetSubtype="0" fill="hold" nodeType="withEffect">
                                  <p:stCondLst>
                                    <p:cond delay="0"/>
                                  </p:stCondLst>
                                  <p:childTnLst>
                                    <p:set>
                                      <p:cBhvr>
                                        <p:cTn id="52" dur="1" fill="hold">
                                          <p:stCondLst>
                                            <p:cond delay="0"/>
                                          </p:stCondLst>
                                        </p:cTn>
                                        <p:tgtEl>
                                          <p:spTgt spid="91"/>
                                        </p:tgtEl>
                                        <p:attrNameLst>
                                          <p:attrName>style.visibility</p:attrName>
                                        </p:attrNameLst>
                                      </p:cBhvr>
                                      <p:to>
                                        <p:strVal val="visible"/>
                                      </p:to>
                                    </p:set>
                                    <p:animEffect transition="in" filter="fade">
                                      <p:cBhvr>
                                        <p:cTn id="53" dur="500"/>
                                        <p:tgtEl>
                                          <p:spTgt spid="91"/>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fade">
                                      <p:cBhvr>
                                        <p:cTn id="58" dur="500"/>
                                        <p:tgtEl>
                                          <p:spTgt spid="1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9"/>
                                        </p:tgtEl>
                                        <p:attrNameLst>
                                          <p:attrName>style.visibility</p:attrName>
                                        </p:attrNameLst>
                                      </p:cBhvr>
                                      <p:to>
                                        <p:strVal val="visible"/>
                                      </p:to>
                                    </p:set>
                                    <p:animEffect transition="in" filter="fade">
                                      <p:cBhvr>
                                        <p:cTn id="61" dur="500"/>
                                        <p:tgtEl>
                                          <p:spTgt spid="79"/>
                                        </p:tgtEl>
                                      </p:cBhvr>
                                    </p:animEffect>
                                  </p:childTnLst>
                                </p:cTn>
                              </p:par>
                              <p:par>
                                <p:cTn id="62" presetID="10" presetClass="entr" presetSubtype="0" fill="hold" nodeType="withEffect">
                                  <p:stCondLst>
                                    <p:cond delay="0"/>
                                  </p:stCondLst>
                                  <p:childTnLst>
                                    <p:set>
                                      <p:cBhvr>
                                        <p:cTn id="63" dur="1" fill="hold">
                                          <p:stCondLst>
                                            <p:cond delay="0"/>
                                          </p:stCondLst>
                                        </p:cTn>
                                        <p:tgtEl>
                                          <p:spTgt spid="30725"/>
                                        </p:tgtEl>
                                        <p:attrNameLst>
                                          <p:attrName>style.visibility</p:attrName>
                                        </p:attrNameLst>
                                      </p:cBhvr>
                                      <p:to>
                                        <p:strVal val="visible"/>
                                      </p:to>
                                    </p:set>
                                    <p:animEffect transition="in" filter="fade">
                                      <p:cBhvr>
                                        <p:cTn id="64" dur="500"/>
                                        <p:tgtEl>
                                          <p:spTgt spid="30725"/>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65"/>
                                        </p:tgtEl>
                                        <p:attrNameLst>
                                          <p:attrName>style.visibility</p:attrName>
                                        </p:attrNameLst>
                                      </p:cBhvr>
                                      <p:to>
                                        <p:strVal val="visible"/>
                                      </p:to>
                                    </p:set>
                                    <p:animEffect transition="in" filter="fade">
                                      <p:cBhvr>
                                        <p:cTn id="67" dur="500"/>
                                        <p:tgtEl>
                                          <p:spTgt spid="65"/>
                                        </p:tgtEl>
                                      </p:cBhvr>
                                    </p:animEffect>
                                  </p:childTnLst>
                                </p:cTn>
                              </p:par>
                              <p:par>
                                <p:cTn id="68" presetID="10" presetClass="entr" presetSubtype="0" fill="hold" nodeType="withEffect">
                                  <p:stCondLst>
                                    <p:cond delay="0"/>
                                  </p:stCondLst>
                                  <p:childTnLst>
                                    <p:set>
                                      <p:cBhvr>
                                        <p:cTn id="69" dur="1" fill="hold">
                                          <p:stCondLst>
                                            <p:cond delay="0"/>
                                          </p:stCondLst>
                                        </p:cTn>
                                        <p:tgtEl>
                                          <p:spTgt spid="64"/>
                                        </p:tgtEl>
                                        <p:attrNameLst>
                                          <p:attrName>style.visibility</p:attrName>
                                        </p:attrNameLst>
                                      </p:cBhvr>
                                      <p:to>
                                        <p:strVal val="visible"/>
                                      </p:to>
                                    </p:set>
                                    <p:animEffect transition="in" filter="fade">
                                      <p:cBhvr>
                                        <p:cTn id="70" dur="500"/>
                                        <p:tgtEl>
                                          <p:spTgt spid="64"/>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66"/>
                                        </p:tgtEl>
                                        <p:attrNameLst>
                                          <p:attrName>style.visibility</p:attrName>
                                        </p:attrNameLst>
                                      </p:cBhvr>
                                      <p:to>
                                        <p:strVal val="visible"/>
                                      </p:to>
                                    </p:set>
                                    <p:animEffect transition="in" filter="fade">
                                      <p:cBhvr>
                                        <p:cTn id="73" dur="500"/>
                                        <p:tgtEl>
                                          <p:spTgt spid="66"/>
                                        </p:tgtEl>
                                      </p:cBhvr>
                                    </p:animEffect>
                                  </p:childTnLst>
                                </p:cTn>
                              </p:par>
                              <p:par>
                                <p:cTn id="74" presetID="10" presetClass="entr" presetSubtype="0" fill="hold" nodeType="withEffect">
                                  <p:stCondLst>
                                    <p:cond delay="0"/>
                                  </p:stCondLst>
                                  <p:childTnLst>
                                    <p:set>
                                      <p:cBhvr>
                                        <p:cTn id="75" dur="1" fill="hold">
                                          <p:stCondLst>
                                            <p:cond delay="0"/>
                                          </p:stCondLst>
                                        </p:cTn>
                                        <p:tgtEl>
                                          <p:spTgt spid="63"/>
                                        </p:tgtEl>
                                        <p:attrNameLst>
                                          <p:attrName>style.visibility</p:attrName>
                                        </p:attrNameLst>
                                      </p:cBhvr>
                                      <p:to>
                                        <p:strVal val="visible"/>
                                      </p:to>
                                    </p:set>
                                    <p:animEffect transition="in" filter="fade">
                                      <p:cBhvr>
                                        <p:cTn id="76" dur="500"/>
                                        <p:tgtEl>
                                          <p:spTgt spid="63"/>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62"/>
                                        </p:tgtEl>
                                        <p:attrNameLst>
                                          <p:attrName>style.visibility</p:attrName>
                                        </p:attrNameLst>
                                      </p:cBhvr>
                                      <p:to>
                                        <p:strVal val="visible"/>
                                      </p:to>
                                    </p:set>
                                    <p:animEffect transition="in" filter="fade">
                                      <p:cBhvr>
                                        <p:cTn id="81" dur="500"/>
                                        <p:tgtEl>
                                          <p:spTgt spid="62"/>
                                        </p:tgtEl>
                                      </p:cBhvr>
                                    </p:animEffect>
                                  </p:childTnLst>
                                </p:cTn>
                              </p:par>
                            </p:childTnLst>
                          </p:cTn>
                        </p:par>
                        <p:par>
                          <p:cTn id="82" fill="hold">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61"/>
                                        </p:tgtEl>
                                        <p:attrNameLst>
                                          <p:attrName>style.visibility</p:attrName>
                                        </p:attrNameLst>
                                      </p:cBhvr>
                                      <p:to>
                                        <p:strVal val="visible"/>
                                      </p:to>
                                    </p:set>
                                    <p:animEffect transition="in" filter="fade">
                                      <p:cBhvr>
                                        <p:cTn id="85" dur="500"/>
                                        <p:tgtEl>
                                          <p:spTgt spid="61"/>
                                        </p:tgtEl>
                                      </p:cBhvr>
                                    </p:animEffect>
                                  </p:childTnLst>
                                </p:cTn>
                              </p:par>
                            </p:childTnLst>
                          </p:cTn>
                        </p:par>
                        <p:par>
                          <p:cTn id="86" fill="hold">
                            <p:stCondLst>
                              <p:cond delay="1000"/>
                            </p:stCondLst>
                            <p:childTnLst>
                              <p:par>
                                <p:cTn id="87" presetID="10" presetClass="entr" presetSubtype="0" fill="hold" grpId="0" nodeType="afterEffect">
                                  <p:stCondLst>
                                    <p:cond delay="0"/>
                                  </p:stCondLst>
                                  <p:childTnLst>
                                    <p:set>
                                      <p:cBhvr>
                                        <p:cTn id="88" dur="1" fill="hold">
                                          <p:stCondLst>
                                            <p:cond delay="0"/>
                                          </p:stCondLst>
                                        </p:cTn>
                                        <p:tgtEl>
                                          <p:spTgt spid="78"/>
                                        </p:tgtEl>
                                        <p:attrNameLst>
                                          <p:attrName>style.visibility</p:attrName>
                                        </p:attrNameLst>
                                      </p:cBhvr>
                                      <p:to>
                                        <p:strVal val="visible"/>
                                      </p:to>
                                    </p:set>
                                    <p:animEffect transition="in" filter="fade">
                                      <p:cBhvr>
                                        <p:cTn id="89" dur="500"/>
                                        <p:tgtEl>
                                          <p:spTgt spid="78"/>
                                        </p:tgtEl>
                                      </p:cBhvr>
                                    </p:animEffect>
                                  </p:childTnLst>
                                </p:cTn>
                              </p:par>
                            </p:childTnLst>
                          </p:cTn>
                        </p:par>
                        <p:par>
                          <p:cTn id="90" fill="hold">
                            <p:stCondLst>
                              <p:cond delay="1500"/>
                            </p:stCondLst>
                            <p:childTnLst>
                              <p:par>
                                <p:cTn id="91" presetID="10" presetClass="entr" presetSubtype="0" fill="hold" grpId="0" nodeType="afterEffect">
                                  <p:stCondLst>
                                    <p:cond delay="0"/>
                                  </p:stCondLst>
                                  <p:childTnLst>
                                    <p:set>
                                      <p:cBhvr>
                                        <p:cTn id="92" dur="1" fill="hold">
                                          <p:stCondLst>
                                            <p:cond delay="0"/>
                                          </p:stCondLst>
                                        </p:cTn>
                                        <p:tgtEl>
                                          <p:spTgt spid="77"/>
                                        </p:tgtEl>
                                        <p:attrNameLst>
                                          <p:attrName>style.visibility</p:attrName>
                                        </p:attrNameLst>
                                      </p:cBhvr>
                                      <p:to>
                                        <p:strVal val="visible"/>
                                      </p:to>
                                    </p:set>
                                    <p:animEffect transition="in" filter="fade">
                                      <p:cBhvr>
                                        <p:cTn id="93" dur="500"/>
                                        <p:tgtEl>
                                          <p:spTgt spid="77"/>
                                        </p:tgtEl>
                                      </p:cBhvr>
                                    </p:animEffect>
                                  </p:childTnLst>
                                </p:cTn>
                              </p:par>
                            </p:childTnLst>
                          </p:cTn>
                        </p:par>
                        <p:par>
                          <p:cTn id="94" fill="hold">
                            <p:stCondLst>
                              <p:cond delay="2000"/>
                            </p:stCondLst>
                            <p:childTnLst>
                              <p:par>
                                <p:cTn id="95" presetID="10" presetClass="entr" presetSubtype="0" fill="hold" grpId="0" nodeType="afterEffect">
                                  <p:stCondLst>
                                    <p:cond delay="0"/>
                                  </p:stCondLst>
                                  <p:childTnLst>
                                    <p:set>
                                      <p:cBhvr>
                                        <p:cTn id="96" dur="1" fill="hold">
                                          <p:stCondLst>
                                            <p:cond delay="0"/>
                                          </p:stCondLst>
                                        </p:cTn>
                                        <p:tgtEl>
                                          <p:spTgt spid="76"/>
                                        </p:tgtEl>
                                        <p:attrNameLst>
                                          <p:attrName>style.visibility</p:attrName>
                                        </p:attrNameLst>
                                      </p:cBhvr>
                                      <p:to>
                                        <p:strVal val="visible"/>
                                      </p:to>
                                    </p:set>
                                    <p:animEffect transition="in" filter="fade">
                                      <p:cBhvr>
                                        <p:cTn id="97" dur="500"/>
                                        <p:tgtEl>
                                          <p:spTgt spid="76"/>
                                        </p:tgtEl>
                                      </p:cBhvr>
                                    </p:animEffect>
                                  </p:childTnLst>
                                </p:cTn>
                              </p:par>
                            </p:childTnLst>
                          </p:cTn>
                        </p:par>
                        <p:par>
                          <p:cTn id="98" fill="hold">
                            <p:stCondLst>
                              <p:cond delay="2500"/>
                            </p:stCondLst>
                            <p:childTnLst>
                              <p:par>
                                <p:cTn id="99" presetID="10" presetClass="entr" presetSubtype="0" fill="hold" grpId="0" nodeType="afterEffect">
                                  <p:stCondLst>
                                    <p:cond delay="0"/>
                                  </p:stCondLst>
                                  <p:childTnLst>
                                    <p:set>
                                      <p:cBhvr>
                                        <p:cTn id="100" dur="1" fill="hold">
                                          <p:stCondLst>
                                            <p:cond delay="0"/>
                                          </p:stCondLst>
                                        </p:cTn>
                                        <p:tgtEl>
                                          <p:spTgt spid="75"/>
                                        </p:tgtEl>
                                        <p:attrNameLst>
                                          <p:attrName>style.visibility</p:attrName>
                                        </p:attrNameLst>
                                      </p:cBhvr>
                                      <p:to>
                                        <p:strVal val="visible"/>
                                      </p:to>
                                    </p:set>
                                    <p:animEffect transition="in" filter="fade">
                                      <p:cBhvr>
                                        <p:cTn id="101" dur="500"/>
                                        <p:tgtEl>
                                          <p:spTgt spid="75"/>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nodeType="clickEffect">
                                  <p:stCondLst>
                                    <p:cond delay="0"/>
                                  </p:stCondLst>
                                  <p:childTnLst>
                                    <p:set>
                                      <p:cBhvr>
                                        <p:cTn id="105" dur="1" fill="hold">
                                          <p:stCondLst>
                                            <p:cond delay="0"/>
                                          </p:stCondLst>
                                        </p:cTn>
                                        <p:tgtEl>
                                          <p:spTgt spid="67"/>
                                        </p:tgtEl>
                                        <p:attrNameLst>
                                          <p:attrName>style.visibility</p:attrName>
                                        </p:attrNameLst>
                                      </p:cBhvr>
                                      <p:to>
                                        <p:strVal val="visible"/>
                                      </p:to>
                                    </p:set>
                                    <p:animEffect transition="in" filter="fade">
                                      <p:cBhvr>
                                        <p:cTn id="106" dur="500"/>
                                        <p:tgtEl>
                                          <p:spTgt spid="67"/>
                                        </p:tgtEl>
                                      </p:cBhvr>
                                    </p:animEffect>
                                  </p:childTnLst>
                                </p:cTn>
                              </p:par>
                            </p:childTnLst>
                          </p:cTn>
                        </p:par>
                        <p:par>
                          <p:cTn id="107" fill="hold">
                            <p:stCondLst>
                              <p:cond delay="500"/>
                            </p:stCondLst>
                            <p:childTnLst>
                              <p:par>
                                <p:cTn id="108" presetID="42" presetClass="path" presetSubtype="0" accel="50000" decel="50000" fill="hold" nodeType="afterEffect">
                                  <p:stCondLst>
                                    <p:cond delay="0"/>
                                  </p:stCondLst>
                                  <p:childTnLst>
                                    <p:animMotion origin="layout" path="M -1.66667E-6 -2.22222E-6 L 0.11806 -2.22222E-6 " pathEditMode="relative" rAng="0" ptsTypes="AA">
                                      <p:cBhvr>
                                        <p:cTn id="109" dur="2000" fill="hold"/>
                                        <p:tgtEl>
                                          <p:spTgt spid="67"/>
                                        </p:tgtEl>
                                        <p:attrNameLst>
                                          <p:attrName>ppt_x</p:attrName>
                                          <p:attrName>ppt_y</p:attrName>
                                        </p:attrNameLst>
                                      </p:cBhvr>
                                      <p:rCtr x="5903"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65" grpId="0"/>
      <p:bldP spid="66" grpId="0"/>
      <p:bldP spid="59" grpId="0" animBg="1"/>
      <p:bldP spid="60" grpId="0"/>
      <p:bldP spid="61" grpId="0" animBg="1"/>
      <p:bldP spid="62" grpId="0"/>
      <p:bldP spid="75" grpId="0" animBg="1"/>
      <p:bldP spid="76" grpId="0"/>
      <p:bldP spid="77" grpId="0" animBg="1"/>
      <p:bldP spid="78" grpId="0"/>
      <p:bldP spid="79" grpId="0"/>
      <p:bldP spid="1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20" name="Figura a mano libera 25619"/>
          <p:cNvSpPr/>
          <p:nvPr/>
        </p:nvSpPr>
        <p:spPr>
          <a:xfrm>
            <a:off x="8204087" y="1894641"/>
            <a:ext cx="2771192" cy="1959428"/>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Lst>
            <a:ahLst/>
            <a:cxnLst>
              <a:cxn ang="0">
                <a:pos x="connsiteX0" y="connsiteY0"/>
              </a:cxn>
              <a:cxn ang="0">
                <a:pos x="connsiteX1" y="connsiteY1"/>
              </a:cxn>
            </a:cxnLst>
            <a:rect l="l" t="t" r="r" b="b"/>
            <a:pathLst>
              <a:path w="2771192" h="1959428">
                <a:moveTo>
                  <a:pt x="0" y="1959428"/>
                </a:moveTo>
                <a:cubicBezTo>
                  <a:pt x="1013148" y="1937656"/>
                  <a:pt x="2315546" y="460309"/>
                  <a:pt x="2771192" y="0"/>
                </a:cubicBezTo>
              </a:path>
            </a:pathLst>
          </a:cu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CasellaDiTesto 1"/>
          <p:cNvSpPr txBox="1"/>
          <p:nvPr/>
        </p:nvSpPr>
        <p:spPr>
          <a:xfrm>
            <a:off x="192000" y="-101629"/>
            <a:ext cx="12148710" cy="646331"/>
          </a:xfrm>
          <a:prstGeom prst="rect">
            <a:avLst/>
          </a:prstGeom>
          <a:noFill/>
        </p:spPr>
        <p:txBody>
          <a:bodyPr wrap="none" rtlCol="0">
            <a:spAutoFit/>
          </a:bodyPr>
          <a:lstStyle/>
          <a:p>
            <a:r>
              <a:rPr lang="en-US" sz="3600" b="1" dirty="0"/>
              <a:t>TW CAVITIES: CIRCULAR WAVEGUIDE AND DISPERSION CURVE </a:t>
            </a:r>
          </a:p>
        </p:txBody>
      </p:sp>
      <p:sp>
        <p:nvSpPr>
          <p:cNvPr id="3" name="Text Box 3"/>
          <p:cNvSpPr txBox="1">
            <a:spLocks noChangeArrowheads="1"/>
          </p:cNvSpPr>
          <p:nvPr/>
        </p:nvSpPr>
        <p:spPr bwMode="auto">
          <a:xfrm>
            <a:off x="120000" y="709111"/>
            <a:ext cx="12072000" cy="523220"/>
          </a:xfrm>
          <a:prstGeom prst="rect">
            <a:avLst/>
          </a:prstGeom>
          <a:solidFill>
            <a:schemeClr val="bg1"/>
          </a:solidFill>
          <a:ln w="9525">
            <a:noFill/>
            <a:miter lim="800000"/>
            <a:headEnd/>
            <a:tailEnd/>
          </a:ln>
          <a:effectLst/>
        </p:spPr>
        <p:txBody>
          <a:bodyPr wrap="square">
            <a:spAutoFit/>
          </a:bodyPr>
          <a:lstStyle/>
          <a:p>
            <a:pPr algn="just" eaLnBrk="1" hangingPunct="1"/>
            <a:r>
              <a:rPr lang="en-US" sz="1400" dirty="0">
                <a:solidFill>
                  <a:srgbClr val="990033"/>
                </a:solidFill>
                <a:cs typeface="Times New Roman" pitchFamily="18" charset="0"/>
              </a:rPr>
              <a:t>In </a:t>
            </a:r>
            <a:r>
              <a:rPr lang="en-US" sz="1400" b="1" dirty="0">
                <a:solidFill>
                  <a:srgbClr val="990033"/>
                </a:solidFill>
                <a:cs typeface="Times New Roman" pitchFamily="18" charset="0"/>
              </a:rPr>
              <a:t>TW structures</a:t>
            </a:r>
            <a:r>
              <a:rPr lang="en-US" sz="1400" dirty="0">
                <a:solidFill>
                  <a:srgbClr val="990033"/>
                </a:solidFill>
                <a:cs typeface="Times New Roman" pitchFamily="18" charset="0"/>
              </a:rPr>
              <a:t> an </a:t>
            </a:r>
            <a:r>
              <a:rPr lang="en-US" sz="1400" dirty="0" err="1">
                <a:solidFill>
                  <a:srgbClr val="990033"/>
                </a:solidFill>
                <a:cs typeface="Times New Roman" pitchFamily="18" charset="0"/>
              </a:rPr>
              <a:t>e.m</a:t>
            </a:r>
            <a:r>
              <a:rPr lang="en-US" sz="1400" dirty="0">
                <a:solidFill>
                  <a:srgbClr val="990033"/>
                </a:solidFill>
                <a:cs typeface="Times New Roman" pitchFamily="18" charset="0"/>
              </a:rPr>
              <a:t>. wave with </a:t>
            </a:r>
            <a:r>
              <a:rPr lang="en-US" sz="1400" b="1" dirty="0">
                <a:solidFill>
                  <a:srgbClr val="990033"/>
                </a:solidFill>
                <a:cs typeface="Times New Roman" pitchFamily="18" charset="0"/>
              </a:rPr>
              <a:t>E</a:t>
            </a:r>
            <a:r>
              <a:rPr lang="en-US" sz="1400" b="1" baseline="-25000" dirty="0">
                <a:solidFill>
                  <a:srgbClr val="990033"/>
                </a:solidFill>
                <a:cs typeface="Times New Roman" pitchFamily="18" charset="0"/>
              </a:rPr>
              <a:t>z</a:t>
            </a:r>
            <a:r>
              <a:rPr lang="en-US" sz="1400" b="1" dirty="0">
                <a:solidFill>
                  <a:srgbClr val="990033"/>
                </a:solidFill>
                <a:cs typeface="Times New Roman" pitchFamily="18" charset="0"/>
                <a:sym typeface="Symbol"/>
              </a:rPr>
              <a:t>0</a:t>
            </a:r>
            <a:r>
              <a:rPr lang="en-US" sz="1400" dirty="0">
                <a:solidFill>
                  <a:srgbClr val="990033"/>
                </a:solidFill>
                <a:cs typeface="Times New Roman" pitchFamily="18" charset="0"/>
                <a:sym typeface="Symbol"/>
              </a:rPr>
              <a:t> </a:t>
            </a:r>
            <a:r>
              <a:rPr lang="en-US" sz="1400" dirty="0">
                <a:solidFill>
                  <a:srgbClr val="990033"/>
                </a:solidFill>
                <a:cs typeface="Times New Roman" pitchFamily="18" charset="0"/>
              </a:rPr>
              <a:t>travel together with the beam in a special guide in which the </a:t>
            </a:r>
            <a:r>
              <a:rPr lang="en-US" sz="1400" b="1" dirty="0">
                <a:solidFill>
                  <a:srgbClr val="990033"/>
                </a:solidFill>
                <a:cs typeface="Times New Roman" pitchFamily="18" charset="0"/>
              </a:rPr>
              <a:t>phase velocity of the wave matches the particle velocity (v)</a:t>
            </a:r>
            <a:r>
              <a:rPr lang="en-US" sz="1400" dirty="0">
                <a:solidFill>
                  <a:srgbClr val="990033"/>
                </a:solidFill>
                <a:cs typeface="Times New Roman" pitchFamily="18" charset="0"/>
              </a:rPr>
              <a:t>.  In this case the beam absorbs energy from the wave and it is </a:t>
            </a:r>
            <a:r>
              <a:rPr lang="en-US" sz="1400" b="1" dirty="0">
                <a:solidFill>
                  <a:srgbClr val="990033"/>
                </a:solidFill>
                <a:cs typeface="Times New Roman" pitchFamily="18" charset="0"/>
              </a:rPr>
              <a:t>continuously accelerated</a:t>
            </a:r>
            <a:r>
              <a:rPr lang="en-US" sz="1400" dirty="0">
                <a:solidFill>
                  <a:srgbClr val="990033"/>
                </a:solidFill>
                <a:cs typeface="Times New Roman" pitchFamily="18" charset="0"/>
              </a:rPr>
              <a:t>.</a:t>
            </a:r>
          </a:p>
        </p:txBody>
      </p:sp>
      <p:sp>
        <p:nvSpPr>
          <p:cNvPr id="4" name="Text Box 5"/>
          <p:cNvSpPr txBox="1">
            <a:spLocks noChangeArrowheads="1"/>
          </p:cNvSpPr>
          <p:nvPr/>
        </p:nvSpPr>
        <p:spPr bwMode="auto">
          <a:xfrm>
            <a:off x="49180" y="3997855"/>
            <a:ext cx="6712195" cy="1169551"/>
          </a:xfrm>
          <a:prstGeom prst="rect">
            <a:avLst/>
          </a:prstGeom>
          <a:solidFill>
            <a:schemeClr val="bg1"/>
          </a:solidFill>
          <a:ln w="9525">
            <a:noFill/>
            <a:miter lim="800000"/>
            <a:headEnd/>
            <a:tailEnd/>
          </a:ln>
          <a:effectLst/>
        </p:spPr>
        <p:txBody>
          <a:bodyPr wrap="square">
            <a:spAutoFit/>
          </a:bodyPr>
          <a:lstStyle/>
          <a:p>
            <a:pPr algn="just"/>
            <a:r>
              <a:rPr lang="en-US" sz="1400" dirty="0">
                <a:solidFill>
                  <a:srgbClr val="990033"/>
                </a:solidFill>
              </a:rPr>
              <a:t>As example if we consider a simple circular waveguide the first propagating mode </a:t>
            </a:r>
            <a:r>
              <a:rPr lang="en-US" sz="1400" dirty="0">
                <a:solidFill>
                  <a:srgbClr val="990033"/>
                </a:solidFill>
                <a:cs typeface="Times New Roman" pitchFamily="18" charset="0"/>
              </a:rPr>
              <a:t>with </a:t>
            </a:r>
            <a:r>
              <a:rPr lang="en-US" sz="1400" b="1" dirty="0">
                <a:solidFill>
                  <a:srgbClr val="990033"/>
                </a:solidFill>
                <a:cs typeface="Times New Roman" pitchFamily="18" charset="0"/>
              </a:rPr>
              <a:t>E</a:t>
            </a:r>
            <a:r>
              <a:rPr lang="en-US" sz="1400" b="1" baseline="-25000" dirty="0">
                <a:solidFill>
                  <a:srgbClr val="990033"/>
                </a:solidFill>
                <a:cs typeface="Times New Roman" pitchFamily="18" charset="0"/>
              </a:rPr>
              <a:t>z</a:t>
            </a:r>
            <a:r>
              <a:rPr lang="en-US" sz="1400" b="1" dirty="0">
                <a:solidFill>
                  <a:srgbClr val="990033"/>
                </a:solidFill>
                <a:cs typeface="Times New Roman" pitchFamily="18" charset="0"/>
                <a:sym typeface="Symbol"/>
              </a:rPr>
              <a:t>0</a:t>
            </a:r>
            <a:r>
              <a:rPr lang="en-US" sz="1400" dirty="0">
                <a:solidFill>
                  <a:srgbClr val="990033"/>
                </a:solidFill>
                <a:cs typeface="Times New Roman" pitchFamily="18" charset="0"/>
                <a:sym typeface="Symbol"/>
              </a:rPr>
              <a:t> is the TM</a:t>
            </a:r>
            <a:r>
              <a:rPr lang="en-US" sz="1400" baseline="-25000" dirty="0">
                <a:solidFill>
                  <a:srgbClr val="990033"/>
                </a:solidFill>
                <a:cs typeface="Times New Roman" pitchFamily="18" charset="0"/>
                <a:sym typeface="Symbol"/>
              </a:rPr>
              <a:t>01</a:t>
            </a:r>
            <a:r>
              <a:rPr lang="en-US" sz="1400" dirty="0">
                <a:solidFill>
                  <a:srgbClr val="990033"/>
                </a:solidFill>
                <a:cs typeface="Times New Roman" pitchFamily="18" charset="0"/>
                <a:sym typeface="Symbol"/>
              </a:rPr>
              <a:t> mode.</a:t>
            </a:r>
          </a:p>
          <a:p>
            <a:pPr algn="just"/>
            <a:r>
              <a:rPr lang="en-US" sz="1400" dirty="0">
                <a:solidFill>
                  <a:srgbClr val="990033"/>
                </a:solidFill>
                <a:cs typeface="Times New Roman" pitchFamily="18" charset="0"/>
                <a:sym typeface="Symbol"/>
              </a:rPr>
              <a:t>Nevertheless b</a:t>
            </a:r>
            <a:r>
              <a:rPr lang="en-US" sz="1400" dirty="0">
                <a:solidFill>
                  <a:srgbClr val="990033"/>
                </a:solidFill>
                <a:cs typeface="Times New Roman" pitchFamily="18" charset="0"/>
              </a:rPr>
              <a:t>y solving the wave equation it turns out that an </a:t>
            </a:r>
            <a:r>
              <a:rPr lang="en-US" sz="1400" dirty="0" err="1">
                <a:solidFill>
                  <a:srgbClr val="990033"/>
                </a:solidFill>
                <a:cs typeface="Times New Roman" pitchFamily="18" charset="0"/>
              </a:rPr>
              <a:t>e.m</a:t>
            </a:r>
            <a:r>
              <a:rPr lang="en-US" sz="1400" dirty="0">
                <a:solidFill>
                  <a:srgbClr val="990033"/>
                </a:solidFill>
                <a:cs typeface="Times New Roman" pitchFamily="18" charset="0"/>
              </a:rPr>
              <a:t>. wave propagating in this </a:t>
            </a:r>
            <a:r>
              <a:rPr lang="en-US" sz="1400" b="1" dirty="0">
                <a:solidFill>
                  <a:srgbClr val="990033"/>
                </a:solidFill>
                <a:cs typeface="Times New Roman" pitchFamily="18" charset="0"/>
              </a:rPr>
              <a:t>constant cross section waveguide</a:t>
            </a:r>
            <a:r>
              <a:rPr lang="en-US" sz="1400" dirty="0">
                <a:solidFill>
                  <a:srgbClr val="990033"/>
                </a:solidFill>
                <a:cs typeface="Times New Roman" pitchFamily="18" charset="0"/>
              </a:rPr>
              <a:t> will </a:t>
            </a:r>
            <a:r>
              <a:rPr lang="en-US" sz="1400" b="1" dirty="0">
                <a:solidFill>
                  <a:srgbClr val="990033"/>
                </a:solidFill>
                <a:cs typeface="Times New Roman" pitchFamily="18" charset="0"/>
              </a:rPr>
              <a:t>never be synchronous with a particle beam </a:t>
            </a:r>
            <a:r>
              <a:rPr lang="en-US" sz="1400" dirty="0">
                <a:solidFill>
                  <a:srgbClr val="990033"/>
                </a:solidFill>
                <a:cs typeface="Times New Roman" pitchFamily="18" charset="0"/>
              </a:rPr>
              <a:t>since the </a:t>
            </a:r>
            <a:r>
              <a:rPr lang="en-US" sz="1400" b="1" dirty="0">
                <a:solidFill>
                  <a:srgbClr val="990033"/>
                </a:solidFill>
                <a:cs typeface="Times New Roman" pitchFamily="18" charset="0"/>
              </a:rPr>
              <a:t>phase velocity is always larger than the speed of light c</a:t>
            </a:r>
            <a:r>
              <a:rPr lang="en-US" sz="1400" dirty="0">
                <a:solidFill>
                  <a:srgbClr val="990033"/>
                </a:solidFill>
                <a:cs typeface="Times New Roman" pitchFamily="18" charset="0"/>
              </a:rPr>
              <a:t>.</a:t>
            </a:r>
            <a:r>
              <a:rPr lang="en-US" sz="1400" dirty="0">
                <a:solidFill>
                  <a:srgbClr val="990033"/>
                </a:solidFill>
              </a:rPr>
              <a:t> </a:t>
            </a:r>
          </a:p>
        </p:txBody>
      </p:sp>
      <p:graphicFrame>
        <p:nvGraphicFramePr>
          <p:cNvPr id="7" name="Oggetto 6"/>
          <p:cNvGraphicFramePr>
            <a:graphicFrameLocks noChangeAspect="1"/>
          </p:cNvGraphicFramePr>
          <p:nvPr>
            <p:extLst>
              <p:ext uri="{D42A27DB-BD31-4B8C-83A1-F6EECF244321}">
                <p14:modId xmlns:p14="http://schemas.microsoft.com/office/powerpoint/2010/main" val="2431946618"/>
              </p:ext>
            </p:extLst>
          </p:nvPr>
        </p:nvGraphicFramePr>
        <p:xfrm>
          <a:off x="609368" y="5388130"/>
          <a:ext cx="3205738" cy="478665"/>
        </p:xfrm>
        <a:graphic>
          <a:graphicData uri="http://schemas.openxmlformats.org/presentationml/2006/ole">
            <mc:AlternateContent xmlns:mc="http://schemas.openxmlformats.org/markup-compatibility/2006">
              <mc:Choice xmlns:v="urn:schemas-microsoft-com:vml" Requires="v">
                <p:oleObj name="Equazione" r:id="rId2" imgW="1879560" imgH="279360" progId="Equation.3">
                  <p:embed/>
                </p:oleObj>
              </mc:Choice>
              <mc:Fallback>
                <p:oleObj name="Equazione" r:id="rId2" imgW="1879560" imgH="279360" progId="Equation.3">
                  <p:embed/>
                  <p:pic>
                    <p:nvPicPr>
                      <p:cNvPr id="7" name="Oggetto 6"/>
                      <p:cNvPicPr>
                        <a:picLocks noChangeAspect="1" noChangeArrowheads="1"/>
                      </p:cNvPicPr>
                      <p:nvPr/>
                    </p:nvPicPr>
                    <p:blipFill>
                      <a:blip r:embed="rId3"/>
                      <a:srcRect/>
                      <a:stretch>
                        <a:fillRect/>
                      </a:stretch>
                    </p:blipFill>
                    <p:spPr bwMode="auto">
                      <a:xfrm>
                        <a:off x="609368" y="5388130"/>
                        <a:ext cx="3205738" cy="478665"/>
                      </a:xfrm>
                      <a:prstGeom prst="rect">
                        <a:avLst/>
                      </a:prstGeom>
                      <a:noFill/>
                      <a:ln>
                        <a:noFill/>
                      </a:ln>
                    </p:spPr>
                  </p:pic>
                </p:oleObj>
              </mc:Fallback>
            </mc:AlternateContent>
          </a:graphicData>
        </a:graphic>
      </p:graphicFrame>
      <p:pic>
        <p:nvPicPr>
          <p:cNvPr id="25609" name="Picture 9"/>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4268" t="3017" b="7430"/>
          <a:stretch/>
        </p:blipFill>
        <p:spPr bwMode="auto">
          <a:xfrm>
            <a:off x="2044215" y="1975640"/>
            <a:ext cx="2929398" cy="19760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Freccia in giù 5"/>
          <p:cNvSpPr/>
          <p:nvPr/>
        </p:nvSpPr>
        <p:spPr>
          <a:xfrm>
            <a:off x="2934459" y="1196752"/>
            <a:ext cx="260730" cy="355778"/>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CasellaDiTesto 30"/>
          <p:cNvSpPr txBox="1"/>
          <p:nvPr/>
        </p:nvSpPr>
        <p:spPr>
          <a:xfrm>
            <a:off x="10317952" y="4262396"/>
            <a:ext cx="1252186" cy="461665"/>
          </a:xfrm>
          <a:prstGeom prst="rect">
            <a:avLst/>
          </a:prstGeom>
          <a:noFill/>
        </p:spPr>
        <p:txBody>
          <a:bodyPr wrap="square" rtlCol="0">
            <a:spAutoFit/>
          </a:bodyPr>
          <a:lstStyle/>
          <a:p>
            <a:pPr algn="ctr"/>
            <a:r>
              <a:rPr lang="en-US" sz="1200" dirty="0">
                <a:sym typeface="Symbol"/>
              </a:rPr>
              <a:t>(propagation constant)</a:t>
            </a:r>
            <a:endParaRPr lang="en-US" sz="1200" dirty="0"/>
          </a:p>
        </p:txBody>
      </p:sp>
      <p:sp>
        <p:nvSpPr>
          <p:cNvPr id="32" name="CasellaDiTesto 31"/>
          <p:cNvSpPr txBox="1"/>
          <p:nvPr/>
        </p:nvSpPr>
        <p:spPr>
          <a:xfrm>
            <a:off x="7276743" y="1246369"/>
            <a:ext cx="2814566" cy="369332"/>
          </a:xfrm>
          <a:prstGeom prst="rect">
            <a:avLst/>
          </a:prstGeom>
          <a:noFill/>
        </p:spPr>
        <p:txBody>
          <a:bodyPr wrap="square" rtlCol="0">
            <a:spAutoFit/>
          </a:bodyPr>
          <a:lstStyle/>
          <a:p>
            <a:r>
              <a:rPr lang="en-US" dirty="0">
                <a:sym typeface="Symbol"/>
              </a:rPr>
              <a:t>=2f </a:t>
            </a:r>
            <a:r>
              <a:rPr lang="en-US" sz="1400" dirty="0">
                <a:sym typeface="Symbol"/>
              </a:rPr>
              <a:t>(f=RF generator frequency)</a:t>
            </a:r>
            <a:endParaRPr lang="en-US" sz="1400" baseline="-25000" dirty="0"/>
          </a:p>
        </p:txBody>
      </p:sp>
      <p:sp>
        <p:nvSpPr>
          <p:cNvPr id="43" name="CasellaDiTesto 42"/>
          <p:cNvSpPr txBox="1"/>
          <p:nvPr/>
        </p:nvSpPr>
        <p:spPr>
          <a:xfrm>
            <a:off x="8926568" y="4884474"/>
            <a:ext cx="365806" cy="369332"/>
          </a:xfrm>
          <a:prstGeom prst="rect">
            <a:avLst/>
          </a:prstGeom>
          <a:noFill/>
        </p:spPr>
        <p:txBody>
          <a:bodyPr wrap="none" rtlCol="0">
            <a:spAutoFit/>
          </a:bodyPr>
          <a:lstStyle/>
          <a:p>
            <a:r>
              <a:rPr lang="en-US" dirty="0">
                <a:sym typeface="Symbol"/>
              </a:rPr>
              <a:t>k</a:t>
            </a:r>
            <a:r>
              <a:rPr lang="en-US" baseline="30000" dirty="0">
                <a:sym typeface="Symbol"/>
              </a:rPr>
              <a:t>*</a:t>
            </a:r>
            <a:endParaRPr lang="en-US" baseline="30000" dirty="0"/>
          </a:p>
        </p:txBody>
      </p:sp>
      <p:sp>
        <p:nvSpPr>
          <p:cNvPr id="50" name="CasellaDiTesto 49"/>
          <p:cNvSpPr txBox="1"/>
          <p:nvPr/>
        </p:nvSpPr>
        <p:spPr>
          <a:xfrm>
            <a:off x="1978879" y="1573558"/>
            <a:ext cx="2377061" cy="369332"/>
          </a:xfrm>
          <a:prstGeom prst="rect">
            <a:avLst/>
          </a:prstGeom>
          <a:noFill/>
        </p:spPr>
        <p:txBody>
          <a:bodyPr wrap="none" rtlCol="0">
            <a:spAutoFit/>
          </a:bodyPr>
          <a:lstStyle/>
          <a:p>
            <a:r>
              <a:rPr lang="en-US" b="1" i="1" dirty="0"/>
              <a:t>CIRCULAR WAVEGUIDE</a:t>
            </a:r>
          </a:p>
        </p:txBody>
      </p:sp>
      <p:cxnSp>
        <p:nvCxnSpPr>
          <p:cNvPr id="48" name="Connettore 2 47"/>
          <p:cNvCxnSpPr/>
          <p:nvPr/>
        </p:nvCxnSpPr>
        <p:spPr>
          <a:xfrm flipV="1">
            <a:off x="8222748" y="4846585"/>
            <a:ext cx="3171676" cy="381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Connettore 2 55"/>
          <p:cNvCxnSpPr/>
          <p:nvPr/>
        </p:nvCxnSpPr>
        <p:spPr>
          <a:xfrm flipV="1">
            <a:off x="8222748" y="1573558"/>
            <a:ext cx="0" cy="3276839"/>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9" name="Freccia a destra 38"/>
          <p:cNvSpPr/>
          <p:nvPr/>
        </p:nvSpPr>
        <p:spPr>
          <a:xfrm>
            <a:off x="3989076" y="5416065"/>
            <a:ext cx="335902" cy="28924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1" name="Oggetto 40"/>
          <p:cNvGraphicFramePr>
            <a:graphicFrameLocks noChangeAspect="1"/>
          </p:cNvGraphicFramePr>
          <p:nvPr>
            <p:extLst>
              <p:ext uri="{D42A27DB-BD31-4B8C-83A1-F6EECF244321}">
                <p14:modId xmlns:p14="http://schemas.microsoft.com/office/powerpoint/2010/main" val="3182876656"/>
              </p:ext>
            </p:extLst>
          </p:nvPr>
        </p:nvGraphicFramePr>
        <p:xfrm>
          <a:off x="4524730" y="5176711"/>
          <a:ext cx="1668714" cy="732313"/>
        </p:xfrm>
        <a:graphic>
          <a:graphicData uri="http://schemas.openxmlformats.org/presentationml/2006/ole">
            <mc:AlternateContent xmlns:mc="http://schemas.openxmlformats.org/markup-compatibility/2006">
              <mc:Choice xmlns:v="urn:schemas-microsoft-com:vml" Requires="v">
                <p:oleObj name="Equazione" r:id="rId5" imgW="901440" imgH="393480" progId="Equation.3">
                  <p:embed/>
                </p:oleObj>
              </mc:Choice>
              <mc:Fallback>
                <p:oleObj name="Equazione" r:id="rId5" imgW="901440" imgH="393480" progId="Equation.3">
                  <p:embed/>
                  <p:pic>
                    <p:nvPicPr>
                      <p:cNvPr id="41" name="Oggetto 40"/>
                      <p:cNvPicPr>
                        <a:picLocks noChangeAspect="1" noChangeArrowheads="1"/>
                      </p:cNvPicPr>
                      <p:nvPr/>
                    </p:nvPicPr>
                    <p:blipFill>
                      <a:blip r:embed="rId6"/>
                      <a:srcRect/>
                      <a:stretch>
                        <a:fillRect/>
                      </a:stretch>
                    </p:blipFill>
                    <p:spPr bwMode="auto">
                      <a:xfrm>
                        <a:off x="4524730" y="5176711"/>
                        <a:ext cx="1668714" cy="732313"/>
                      </a:xfrm>
                      <a:prstGeom prst="rect">
                        <a:avLst/>
                      </a:prstGeom>
                      <a:noFill/>
                      <a:ln>
                        <a:noFill/>
                      </a:ln>
                    </p:spPr>
                  </p:pic>
                </p:oleObj>
              </mc:Fallback>
            </mc:AlternateContent>
          </a:graphicData>
        </a:graphic>
      </p:graphicFrame>
      <p:sp>
        <p:nvSpPr>
          <p:cNvPr id="60" name="CasellaDiTesto 59"/>
          <p:cNvSpPr txBox="1"/>
          <p:nvPr/>
        </p:nvSpPr>
        <p:spPr>
          <a:xfrm>
            <a:off x="7753029" y="3255233"/>
            <a:ext cx="596291" cy="369332"/>
          </a:xfrm>
          <a:prstGeom prst="rect">
            <a:avLst/>
          </a:prstGeom>
          <a:noFill/>
        </p:spPr>
        <p:txBody>
          <a:bodyPr wrap="square" rtlCol="0">
            <a:spAutoFit/>
          </a:bodyPr>
          <a:lstStyle/>
          <a:p>
            <a:r>
              <a:rPr lang="en-US" dirty="0">
                <a:sym typeface="Symbol"/>
              </a:rPr>
              <a:t></a:t>
            </a:r>
            <a:r>
              <a:rPr lang="en-US" baseline="-25000" dirty="0">
                <a:sym typeface="Symbol"/>
              </a:rPr>
              <a:t>RF</a:t>
            </a:r>
            <a:endParaRPr lang="en-US" baseline="-25000" dirty="0"/>
          </a:p>
        </p:txBody>
      </p:sp>
      <p:cxnSp>
        <p:nvCxnSpPr>
          <p:cNvPr id="61" name="Connettore 1 60"/>
          <p:cNvCxnSpPr/>
          <p:nvPr/>
        </p:nvCxnSpPr>
        <p:spPr>
          <a:xfrm>
            <a:off x="8237866" y="3526388"/>
            <a:ext cx="892323"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5603" name="Connettore 1 25602"/>
          <p:cNvCxnSpPr/>
          <p:nvPr/>
        </p:nvCxnSpPr>
        <p:spPr>
          <a:xfrm flipH="1">
            <a:off x="9113203" y="3526388"/>
            <a:ext cx="1868" cy="132400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25604" name="Ovale 25603"/>
          <p:cNvSpPr/>
          <p:nvPr/>
        </p:nvSpPr>
        <p:spPr>
          <a:xfrm>
            <a:off x="9061585" y="3480223"/>
            <a:ext cx="105110" cy="9233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606" name="Connettore 1 25605"/>
          <p:cNvCxnSpPr/>
          <p:nvPr/>
        </p:nvCxnSpPr>
        <p:spPr>
          <a:xfrm flipH="1">
            <a:off x="8222749" y="3551482"/>
            <a:ext cx="886603" cy="1298915"/>
          </a:xfrm>
          <a:prstGeom prst="line">
            <a:avLst/>
          </a:prstGeom>
        </p:spPr>
        <p:style>
          <a:lnRef idx="1">
            <a:schemeClr val="accent1"/>
          </a:lnRef>
          <a:fillRef idx="0">
            <a:schemeClr val="accent1"/>
          </a:fillRef>
          <a:effectRef idx="0">
            <a:schemeClr val="accent1"/>
          </a:effectRef>
          <a:fontRef idx="minor">
            <a:schemeClr val="tx1"/>
          </a:fontRef>
        </p:style>
      </p:cxnSp>
      <p:sp>
        <p:nvSpPr>
          <p:cNvPr id="25610" name="Arco 25609"/>
          <p:cNvSpPr/>
          <p:nvPr/>
        </p:nvSpPr>
        <p:spPr>
          <a:xfrm>
            <a:off x="8051174" y="4613551"/>
            <a:ext cx="365760" cy="466068"/>
          </a:xfrm>
          <a:prstGeom prst="arc">
            <a:avLst>
              <a:gd name="adj1" fmla="val 18164802"/>
              <a:gd name="adj2"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11" name="CasellaDiTesto 25610"/>
          <p:cNvSpPr txBox="1"/>
          <p:nvPr/>
        </p:nvSpPr>
        <p:spPr>
          <a:xfrm>
            <a:off x="8441469" y="4475727"/>
            <a:ext cx="943913" cy="307777"/>
          </a:xfrm>
          <a:prstGeom prst="rect">
            <a:avLst/>
          </a:prstGeom>
          <a:noFill/>
        </p:spPr>
        <p:txBody>
          <a:bodyPr wrap="none" rtlCol="0">
            <a:spAutoFit/>
          </a:bodyPr>
          <a:lstStyle/>
          <a:p>
            <a:r>
              <a:rPr lang="en-US" sz="1400" dirty="0"/>
              <a:t>tan(</a:t>
            </a:r>
            <a:r>
              <a:rPr lang="en-US" sz="1400" dirty="0">
                <a:sym typeface="Symbol" panose="05050102010706020507" pitchFamily="18" charset="2"/>
              </a:rPr>
              <a:t></a:t>
            </a:r>
            <a:r>
              <a:rPr lang="en-US" sz="1400" dirty="0"/>
              <a:t>)=</a:t>
            </a:r>
            <a:r>
              <a:rPr lang="en-US" sz="1400" dirty="0" err="1"/>
              <a:t>v</a:t>
            </a:r>
            <a:r>
              <a:rPr lang="en-US" sz="1400" baseline="-25000" dirty="0" err="1"/>
              <a:t>ph</a:t>
            </a:r>
            <a:endParaRPr lang="en-US" sz="1400" baseline="-25000" dirty="0"/>
          </a:p>
        </p:txBody>
      </p:sp>
      <p:cxnSp>
        <p:nvCxnSpPr>
          <p:cNvPr id="76" name="Connettore 1 75"/>
          <p:cNvCxnSpPr/>
          <p:nvPr/>
        </p:nvCxnSpPr>
        <p:spPr>
          <a:xfrm flipH="1">
            <a:off x="8237866" y="1816520"/>
            <a:ext cx="2914695" cy="3033876"/>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graphicFrame>
        <p:nvGraphicFramePr>
          <p:cNvPr id="25619" name="Oggetto 25618"/>
          <p:cNvGraphicFramePr>
            <a:graphicFrameLocks noChangeAspect="1"/>
          </p:cNvGraphicFramePr>
          <p:nvPr>
            <p:extLst>
              <p:ext uri="{D42A27DB-BD31-4B8C-83A1-F6EECF244321}">
                <p14:modId xmlns:p14="http://schemas.microsoft.com/office/powerpoint/2010/main" val="990966854"/>
              </p:ext>
            </p:extLst>
          </p:nvPr>
        </p:nvGraphicFramePr>
        <p:xfrm>
          <a:off x="11160596" y="1469271"/>
          <a:ext cx="542925" cy="527050"/>
        </p:xfrm>
        <a:graphic>
          <a:graphicData uri="http://schemas.openxmlformats.org/presentationml/2006/ole">
            <mc:AlternateContent xmlns:mc="http://schemas.openxmlformats.org/markup-compatibility/2006">
              <mc:Choice xmlns:v="urn:schemas-microsoft-com:vml" Requires="v">
                <p:oleObj name="Equazione" r:id="rId7" imgW="406080" imgH="393480" progId="Equation.3">
                  <p:embed/>
                </p:oleObj>
              </mc:Choice>
              <mc:Fallback>
                <p:oleObj name="Equazione" r:id="rId7" imgW="406080" imgH="393480" progId="Equation.3">
                  <p:embed/>
                  <p:pic>
                    <p:nvPicPr>
                      <p:cNvPr id="25619" name="Oggetto 25618"/>
                      <p:cNvPicPr>
                        <a:picLocks noChangeAspect="1" noChangeArrowheads="1"/>
                      </p:cNvPicPr>
                      <p:nvPr/>
                    </p:nvPicPr>
                    <p:blipFill>
                      <a:blip r:embed="rId8"/>
                      <a:srcRect/>
                      <a:stretch>
                        <a:fillRect/>
                      </a:stretch>
                    </p:blipFill>
                    <p:spPr bwMode="auto">
                      <a:xfrm>
                        <a:off x="11160596" y="1469271"/>
                        <a:ext cx="54292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0" name="CasellaDiTesto 89"/>
          <p:cNvSpPr txBox="1"/>
          <p:nvPr/>
        </p:nvSpPr>
        <p:spPr>
          <a:xfrm>
            <a:off x="9794472" y="4869614"/>
            <a:ext cx="444352" cy="369332"/>
          </a:xfrm>
          <a:prstGeom prst="rect">
            <a:avLst/>
          </a:prstGeom>
          <a:noFill/>
        </p:spPr>
        <p:txBody>
          <a:bodyPr wrap="none" rtlCol="0">
            <a:spAutoFit/>
          </a:bodyPr>
          <a:lstStyle/>
          <a:p>
            <a:r>
              <a:rPr lang="en-US" dirty="0">
                <a:sym typeface="Symbol"/>
              </a:rPr>
              <a:t>k</a:t>
            </a:r>
            <a:r>
              <a:rPr lang="en-US" baseline="-25000" dirty="0">
                <a:sym typeface="Symbol"/>
              </a:rPr>
              <a:t>2</a:t>
            </a:r>
            <a:r>
              <a:rPr lang="en-US" baseline="30000" dirty="0">
                <a:sym typeface="Symbol"/>
              </a:rPr>
              <a:t>*</a:t>
            </a:r>
            <a:endParaRPr lang="en-US" baseline="30000" dirty="0"/>
          </a:p>
        </p:txBody>
      </p:sp>
      <p:sp>
        <p:nvSpPr>
          <p:cNvPr id="91" name="CasellaDiTesto 90"/>
          <p:cNvSpPr txBox="1"/>
          <p:nvPr/>
        </p:nvSpPr>
        <p:spPr>
          <a:xfrm>
            <a:off x="7528180" y="2668342"/>
            <a:ext cx="705875" cy="369332"/>
          </a:xfrm>
          <a:prstGeom prst="rect">
            <a:avLst/>
          </a:prstGeom>
          <a:noFill/>
        </p:spPr>
        <p:txBody>
          <a:bodyPr wrap="square" rtlCol="0">
            <a:spAutoFit/>
          </a:bodyPr>
          <a:lstStyle/>
          <a:p>
            <a:r>
              <a:rPr lang="en-US" dirty="0">
                <a:sym typeface="Symbol"/>
              </a:rPr>
              <a:t></a:t>
            </a:r>
            <a:r>
              <a:rPr lang="en-US" baseline="-25000" dirty="0">
                <a:sym typeface="Symbol"/>
              </a:rPr>
              <a:t>RF_2</a:t>
            </a:r>
            <a:endParaRPr lang="en-US" baseline="-25000" dirty="0"/>
          </a:p>
        </p:txBody>
      </p:sp>
      <p:cxnSp>
        <p:nvCxnSpPr>
          <p:cNvPr id="92" name="Connettore 1 91"/>
          <p:cNvCxnSpPr/>
          <p:nvPr/>
        </p:nvCxnSpPr>
        <p:spPr>
          <a:xfrm flipV="1">
            <a:off x="8204087" y="2869791"/>
            <a:ext cx="1786378" cy="456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93" name="Connettore 1 92"/>
          <p:cNvCxnSpPr/>
          <p:nvPr/>
        </p:nvCxnSpPr>
        <p:spPr>
          <a:xfrm flipH="1">
            <a:off x="9990466" y="2869791"/>
            <a:ext cx="1" cy="197679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94" name="Ovale 93"/>
          <p:cNvSpPr/>
          <p:nvPr/>
        </p:nvSpPr>
        <p:spPr>
          <a:xfrm>
            <a:off x="9936979" y="2823623"/>
            <a:ext cx="105110" cy="92333"/>
          </a:xfrm>
          <a:prstGeom prst="ellipse">
            <a:avLst/>
          </a:prstGeom>
          <a:solidFill>
            <a:srgbClr val="FFC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29" name="CasellaDiTesto 25628"/>
          <p:cNvSpPr txBox="1"/>
          <p:nvPr/>
        </p:nvSpPr>
        <p:spPr>
          <a:xfrm>
            <a:off x="8926569" y="1573557"/>
            <a:ext cx="1741887" cy="369332"/>
          </a:xfrm>
          <a:prstGeom prst="rect">
            <a:avLst/>
          </a:prstGeom>
          <a:noFill/>
        </p:spPr>
        <p:txBody>
          <a:bodyPr wrap="none" rtlCol="0">
            <a:spAutoFit/>
          </a:bodyPr>
          <a:lstStyle/>
          <a:p>
            <a:r>
              <a:rPr lang="en-US" dirty="0"/>
              <a:t>Dispersion curve</a:t>
            </a:r>
          </a:p>
        </p:txBody>
      </p:sp>
      <p:cxnSp>
        <p:nvCxnSpPr>
          <p:cNvPr id="120" name="Connettore 2 119"/>
          <p:cNvCxnSpPr/>
          <p:nvPr/>
        </p:nvCxnSpPr>
        <p:spPr>
          <a:xfrm flipV="1">
            <a:off x="8334931" y="6077337"/>
            <a:ext cx="2929110" cy="6225"/>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1" name="Connettore 2 120"/>
          <p:cNvCxnSpPr/>
          <p:nvPr/>
        </p:nvCxnSpPr>
        <p:spPr>
          <a:xfrm flipV="1">
            <a:off x="8337832" y="5198234"/>
            <a:ext cx="0" cy="87910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2" name="CasellaDiTesto 121"/>
          <p:cNvSpPr txBox="1"/>
          <p:nvPr/>
        </p:nvSpPr>
        <p:spPr>
          <a:xfrm>
            <a:off x="7986564" y="5095893"/>
            <a:ext cx="357790" cy="369332"/>
          </a:xfrm>
          <a:prstGeom prst="rect">
            <a:avLst/>
          </a:prstGeom>
          <a:noFill/>
        </p:spPr>
        <p:txBody>
          <a:bodyPr wrap="none" rtlCol="0">
            <a:spAutoFit/>
          </a:bodyPr>
          <a:lstStyle/>
          <a:p>
            <a:r>
              <a:rPr lang="en-US" dirty="0" err="1"/>
              <a:t>E</a:t>
            </a:r>
            <a:r>
              <a:rPr lang="en-US" baseline="-25000" dirty="0" err="1"/>
              <a:t>z</a:t>
            </a:r>
            <a:endParaRPr lang="en-US" baseline="-25000" dirty="0"/>
          </a:p>
        </p:txBody>
      </p:sp>
      <p:sp>
        <p:nvSpPr>
          <p:cNvPr id="123" name="CasellaDiTesto 122"/>
          <p:cNvSpPr txBox="1"/>
          <p:nvPr/>
        </p:nvSpPr>
        <p:spPr>
          <a:xfrm>
            <a:off x="11338389" y="5928436"/>
            <a:ext cx="276038" cy="369332"/>
          </a:xfrm>
          <a:prstGeom prst="rect">
            <a:avLst/>
          </a:prstGeom>
          <a:noFill/>
        </p:spPr>
        <p:txBody>
          <a:bodyPr wrap="none" rtlCol="0">
            <a:spAutoFit/>
          </a:bodyPr>
          <a:lstStyle/>
          <a:p>
            <a:r>
              <a:rPr lang="en-US" dirty="0"/>
              <a:t>z</a:t>
            </a:r>
          </a:p>
        </p:txBody>
      </p:sp>
      <p:grpSp>
        <p:nvGrpSpPr>
          <p:cNvPr id="125" name="Gruppo 124"/>
          <p:cNvGrpSpPr/>
          <p:nvPr/>
        </p:nvGrpSpPr>
        <p:grpSpPr>
          <a:xfrm>
            <a:off x="8349319" y="5687631"/>
            <a:ext cx="2021988" cy="796107"/>
            <a:chOff x="6593840" y="944837"/>
            <a:chExt cx="2021988" cy="796107"/>
          </a:xfrm>
        </p:grpSpPr>
        <p:sp>
          <p:nvSpPr>
            <p:cNvPr id="127" name="Figura a mano libera 126"/>
            <p:cNvSpPr/>
            <p:nvPr/>
          </p:nvSpPr>
          <p:spPr>
            <a:xfrm>
              <a:off x="6593840" y="944837"/>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8" name="Figura a mano libera 127"/>
            <p:cNvSpPr/>
            <p:nvPr/>
          </p:nvSpPr>
          <p:spPr>
            <a:xfrm rot="10800000">
              <a:off x="699022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9" name="Figura a mano libera 128"/>
            <p:cNvSpPr/>
            <p:nvPr/>
          </p:nvSpPr>
          <p:spPr>
            <a:xfrm>
              <a:off x="7400438" y="953245"/>
              <a:ext cx="398780" cy="391163"/>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398780"/>
                <a:gd name="connsiteY0" fmla="*/ 386083 h 391163"/>
                <a:gd name="connsiteX1" fmla="*/ 213360 w 398780"/>
                <a:gd name="connsiteY1" fmla="*/ 3 h 391163"/>
                <a:gd name="connsiteX2" fmla="*/ 398780 w 398780"/>
                <a:gd name="connsiteY2" fmla="*/ 391163 h 391163"/>
              </a:gdLst>
              <a:ahLst/>
              <a:cxnLst>
                <a:cxn ang="0">
                  <a:pos x="connsiteX0" y="connsiteY0"/>
                </a:cxn>
                <a:cxn ang="0">
                  <a:pos x="connsiteX1" y="connsiteY1"/>
                </a:cxn>
                <a:cxn ang="0">
                  <a:pos x="connsiteX2" y="connsiteY2"/>
                </a:cxn>
              </a:cxnLst>
              <a:rect l="l" t="t" r="r" b="b"/>
              <a:pathLst>
                <a:path w="398780" h="391163">
                  <a:moveTo>
                    <a:pt x="0" y="386083"/>
                  </a:moveTo>
                  <a:cubicBezTo>
                    <a:pt x="72813" y="191349"/>
                    <a:pt x="146897" y="-844"/>
                    <a:pt x="213360" y="3"/>
                  </a:cubicBezTo>
                  <a:cubicBezTo>
                    <a:pt x="279823" y="850"/>
                    <a:pt x="336126" y="189656"/>
                    <a:pt x="398780" y="39116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0" name="Figura a mano libera 129"/>
            <p:cNvSpPr/>
            <p:nvPr/>
          </p:nvSpPr>
          <p:spPr>
            <a:xfrm rot="10800000">
              <a:off x="7799218" y="1334543"/>
              <a:ext cx="410210" cy="406401"/>
            </a:xfrm>
            <a:custGeom>
              <a:avLst/>
              <a:gdLst>
                <a:gd name="connsiteX0" fmla="*/ 0 w 406400"/>
                <a:gd name="connsiteY0" fmla="*/ 386123 h 406443"/>
                <a:gd name="connsiteX1" fmla="*/ 213360 w 406400"/>
                <a:gd name="connsiteY1" fmla="*/ 43 h 406443"/>
                <a:gd name="connsiteX2" fmla="*/ 406400 w 406400"/>
                <a:gd name="connsiteY2" fmla="*/ 406443 h 406443"/>
                <a:gd name="connsiteX0" fmla="*/ 0 w 410210"/>
                <a:gd name="connsiteY0" fmla="*/ 405131 h 406401"/>
                <a:gd name="connsiteX1" fmla="*/ 217170 w 410210"/>
                <a:gd name="connsiteY1" fmla="*/ 1 h 406401"/>
                <a:gd name="connsiteX2" fmla="*/ 410210 w 410210"/>
                <a:gd name="connsiteY2" fmla="*/ 406401 h 406401"/>
              </a:gdLst>
              <a:ahLst/>
              <a:cxnLst>
                <a:cxn ang="0">
                  <a:pos x="connsiteX0" y="connsiteY0"/>
                </a:cxn>
                <a:cxn ang="0">
                  <a:pos x="connsiteX1" y="connsiteY1"/>
                </a:cxn>
                <a:cxn ang="0">
                  <a:pos x="connsiteX2" y="connsiteY2"/>
                </a:cxn>
              </a:cxnLst>
              <a:rect l="l" t="t" r="r" b="b"/>
              <a:pathLst>
                <a:path w="410210" h="406401">
                  <a:moveTo>
                    <a:pt x="0" y="405131"/>
                  </a:moveTo>
                  <a:cubicBezTo>
                    <a:pt x="72813" y="210397"/>
                    <a:pt x="148802" y="-211"/>
                    <a:pt x="217170" y="1"/>
                  </a:cubicBezTo>
                  <a:cubicBezTo>
                    <a:pt x="285538" y="213"/>
                    <a:pt x="347556" y="204894"/>
                    <a:pt x="410210" y="406401"/>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1" name="Figura a mano libera 130"/>
            <p:cNvSpPr/>
            <p:nvPr/>
          </p:nvSpPr>
          <p:spPr>
            <a:xfrm>
              <a:off x="8209428" y="953245"/>
              <a:ext cx="406400" cy="406443"/>
            </a:xfrm>
            <a:custGeom>
              <a:avLst/>
              <a:gdLst>
                <a:gd name="connsiteX0" fmla="*/ 0 w 406400"/>
                <a:gd name="connsiteY0" fmla="*/ 386123 h 406443"/>
                <a:gd name="connsiteX1" fmla="*/ 213360 w 406400"/>
                <a:gd name="connsiteY1" fmla="*/ 43 h 406443"/>
                <a:gd name="connsiteX2" fmla="*/ 406400 w 406400"/>
                <a:gd name="connsiteY2" fmla="*/ 406443 h 406443"/>
              </a:gdLst>
              <a:ahLst/>
              <a:cxnLst>
                <a:cxn ang="0">
                  <a:pos x="connsiteX0" y="connsiteY0"/>
                </a:cxn>
                <a:cxn ang="0">
                  <a:pos x="connsiteX1" y="connsiteY1"/>
                </a:cxn>
                <a:cxn ang="0">
                  <a:pos x="connsiteX2" y="connsiteY2"/>
                </a:cxn>
              </a:cxnLst>
              <a:rect l="l" t="t" r="r" b="b"/>
              <a:pathLst>
                <a:path w="406400" h="406443">
                  <a:moveTo>
                    <a:pt x="0" y="386123"/>
                  </a:moveTo>
                  <a:cubicBezTo>
                    <a:pt x="72813" y="191389"/>
                    <a:pt x="145627" y="-3344"/>
                    <a:pt x="213360" y="43"/>
                  </a:cubicBezTo>
                  <a:cubicBezTo>
                    <a:pt x="281093" y="3430"/>
                    <a:pt x="343746" y="204936"/>
                    <a:pt x="406400" y="406443"/>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126" name="Ovale 125"/>
          <p:cNvSpPr/>
          <p:nvPr/>
        </p:nvSpPr>
        <p:spPr>
          <a:xfrm>
            <a:off x="8487719" y="5647777"/>
            <a:ext cx="151224" cy="52029"/>
          </a:xfrm>
          <a:prstGeom prst="ellipse">
            <a:avLst/>
          </a:prstGeom>
          <a:solidFill>
            <a:srgbClr val="002060"/>
          </a:solid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633" name="Cilindro 25632"/>
          <p:cNvSpPr/>
          <p:nvPr/>
        </p:nvSpPr>
        <p:spPr>
          <a:xfrm rot="5400000">
            <a:off x="9078029" y="4044198"/>
            <a:ext cx="1159975" cy="3912821"/>
          </a:xfrm>
          <a:prstGeom prst="can">
            <a:avLst>
              <a:gd name="adj" fmla="val 31445"/>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635" name="Oggetto 25634"/>
          <p:cNvGraphicFramePr>
            <a:graphicFrameLocks noChangeAspect="1"/>
          </p:cNvGraphicFramePr>
          <p:nvPr>
            <p:extLst>
              <p:ext uri="{D42A27DB-BD31-4B8C-83A1-F6EECF244321}">
                <p14:modId xmlns:p14="http://schemas.microsoft.com/office/powerpoint/2010/main" val="1010329591"/>
              </p:ext>
            </p:extLst>
          </p:nvPr>
        </p:nvGraphicFramePr>
        <p:xfrm>
          <a:off x="1350799" y="6006467"/>
          <a:ext cx="903372" cy="653151"/>
        </p:xfrm>
        <a:graphic>
          <a:graphicData uri="http://schemas.openxmlformats.org/presentationml/2006/ole">
            <mc:AlternateContent xmlns:mc="http://schemas.openxmlformats.org/markup-compatibility/2006">
              <mc:Choice xmlns:v="urn:schemas-microsoft-com:vml" Requires="v">
                <p:oleObj name="Equazione" r:id="rId9" imgW="660240" imgH="431640" progId="Equation.3">
                  <p:embed/>
                </p:oleObj>
              </mc:Choice>
              <mc:Fallback>
                <p:oleObj name="Equazione" r:id="rId9" imgW="660240" imgH="431640" progId="Equation.3">
                  <p:embed/>
                  <p:pic>
                    <p:nvPicPr>
                      <p:cNvPr id="25635" name="Oggetto 25634"/>
                      <p:cNvPicPr>
                        <a:picLocks noChangeAspect="1" noChangeArrowheads="1"/>
                      </p:cNvPicPr>
                      <p:nvPr/>
                    </p:nvPicPr>
                    <p:blipFill>
                      <a:blip r:embed="rId10"/>
                      <a:srcRect/>
                      <a:stretch>
                        <a:fillRect/>
                      </a:stretch>
                    </p:blipFill>
                    <p:spPr bwMode="auto">
                      <a:xfrm>
                        <a:off x="1350799" y="6006467"/>
                        <a:ext cx="903372" cy="653151"/>
                      </a:xfrm>
                      <a:prstGeom prst="rect">
                        <a:avLst/>
                      </a:prstGeom>
                      <a:noFill/>
                      <a:ln>
                        <a:noFill/>
                      </a:ln>
                    </p:spPr>
                  </p:pic>
                </p:oleObj>
              </mc:Fallback>
            </mc:AlternateContent>
          </a:graphicData>
        </a:graphic>
      </p:graphicFrame>
      <p:sp>
        <p:nvSpPr>
          <p:cNvPr id="25636" name="Parentesi graffa aperta 25635"/>
          <p:cNvSpPr/>
          <p:nvPr/>
        </p:nvSpPr>
        <p:spPr>
          <a:xfrm rot="16200000">
            <a:off x="1734445" y="5525101"/>
            <a:ext cx="282661" cy="63668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7" name="CasellaDiTesto 136"/>
          <p:cNvSpPr txBox="1"/>
          <p:nvPr/>
        </p:nvSpPr>
        <p:spPr>
          <a:xfrm>
            <a:off x="7465425" y="3649894"/>
            <a:ext cx="786438" cy="369332"/>
          </a:xfrm>
          <a:prstGeom prst="rect">
            <a:avLst/>
          </a:prstGeom>
          <a:noFill/>
        </p:spPr>
        <p:txBody>
          <a:bodyPr wrap="square" rtlCol="0">
            <a:spAutoFit/>
          </a:bodyPr>
          <a:lstStyle/>
          <a:p>
            <a:r>
              <a:rPr lang="en-US" dirty="0">
                <a:sym typeface="Symbol"/>
              </a:rPr>
              <a:t></a:t>
            </a:r>
            <a:r>
              <a:rPr lang="en-US" baseline="-25000" dirty="0">
                <a:sym typeface="Symbol"/>
              </a:rPr>
              <a:t>cut-off</a:t>
            </a:r>
            <a:endParaRPr lang="en-US" baseline="-25000" dirty="0"/>
          </a:p>
        </p:txBody>
      </p:sp>
      <p:sp>
        <p:nvSpPr>
          <p:cNvPr id="47" name="CasellaDiTesto 46"/>
          <p:cNvSpPr txBox="1"/>
          <p:nvPr/>
        </p:nvSpPr>
        <p:spPr>
          <a:xfrm>
            <a:off x="5507567" y="323288"/>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sp>
        <p:nvSpPr>
          <p:cNvPr id="49" name="CasellaDiTesto 48"/>
          <p:cNvSpPr txBox="1"/>
          <p:nvPr/>
        </p:nvSpPr>
        <p:spPr>
          <a:xfrm>
            <a:off x="10507120" y="4923585"/>
            <a:ext cx="1441431" cy="369332"/>
          </a:xfrm>
          <a:prstGeom prst="rect">
            <a:avLst/>
          </a:prstGeom>
          <a:noFill/>
        </p:spPr>
        <p:txBody>
          <a:bodyPr wrap="square" rtlCol="0">
            <a:spAutoFit/>
          </a:bodyPr>
          <a:lstStyle/>
          <a:p>
            <a:pPr algn="ctr"/>
            <a:r>
              <a:rPr lang="en-US" dirty="0">
                <a:sym typeface="Symbol"/>
              </a:rPr>
              <a:t>k</a:t>
            </a:r>
          </a:p>
        </p:txBody>
      </p:sp>
    </p:spTree>
    <p:extLst>
      <p:ext uri="{BB962C8B-B14F-4D97-AF65-F5344CB8AC3E}">
        <p14:creationId xmlns:p14="http://schemas.microsoft.com/office/powerpoint/2010/main" val="40370165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fade">
                                      <p:cBhvr>
                                        <p:cTn id="10" dur="500"/>
                                        <p:tgtEl>
                                          <p:spTgt spid="39"/>
                                        </p:tgtEl>
                                      </p:cBhvr>
                                    </p:animEffect>
                                  </p:childTnLst>
                                </p:cTn>
                              </p:par>
                              <p:par>
                                <p:cTn id="11" presetID="10" presetClass="entr" presetSubtype="0" fill="hold" nodeType="withEffect">
                                  <p:stCondLst>
                                    <p:cond delay="0"/>
                                  </p:stCondLst>
                                  <p:childTnLst>
                                    <p:set>
                                      <p:cBhvr>
                                        <p:cTn id="12" dur="1" fill="hold">
                                          <p:stCondLst>
                                            <p:cond delay="0"/>
                                          </p:stCondLst>
                                        </p:cTn>
                                        <p:tgtEl>
                                          <p:spTgt spid="41"/>
                                        </p:tgtEl>
                                        <p:attrNameLst>
                                          <p:attrName>style.visibility</p:attrName>
                                        </p:attrNameLst>
                                      </p:cBhvr>
                                      <p:to>
                                        <p:strVal val="visible"/>
                                      </p:to>
                                    </p:set>
                                    <p:animEffect transition="in" filter="fade">
                                      <p:cBhvr>
                                        <p:cTn id="13" dur="500"/>
                                        <p:tgtEl>
                                          <p:spTgt spid="41"/>
                                        </p:tgtEl>
                                      </p:cBhvr>
                                    </p:animEffect>
                                  </p:childTnLst>
                                </p:cTn>
                              </p:par>
                              <p:par>
                                <p:cTn id="14" presetID="10" presetClass="entr" presetSubtype="0" fill="hold" nodeType="withEffect">
                                  <p:stCondLst>
                                    <p:cond delay="0"/>
                                  </p:stCondLst>
                                  <p:childTnLst>
                                    <p:set>
                                      <p:cBhvr>
                                        <p:cTn id="15" dur="1" fill="hold">
                                          <p:stCondLst>
                                            <p:cond delay="0"/>
                                          </p:stCondLst>
                                        </p:cTn>
                                        <p:tgtEl>
                                          <p:spTgt spid="25635"/>
                                        </p:tgtEl>
                                        <p:attrNameLst>
                                          <p:attrName>style.visibility</p:attrName>
                                        </p:attrNameLst>
                                      </p:cBhvr>
                                      <p:to>
                                        <p:strVal val="visible"/>
                                      </p:to>
                                    </p:set>
                                    <p:animEffect transition="in" filter="fade">
                                      <p:cBhvr>
                                        <p:cTn id="16" dur="500"/>
                                        <p:tgtEl>
                                          <p:spTgt spid="256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5636"/>
                                        </p:tgtEl>
                                        <p:attrNameLst>
                                          <p:attrName>style.visibility</p:attrName>
                                        </p:attrNameLst>
                                      </p:cBhvr>
                                      <p:to>
                                        <p:strVal val="visible"/>
                                      </p:to>
                                    </p:set>
                                    <p:animEffect transition="in" filter="fade">
                                      <p:cBhvr>
                                        <p:cTn id="19" dur="500"/>
                                        <p:tgtEl>
                                          <p:spTgt spid="2563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5633"/>
                                        </p:tgtEl>
                                        <p:attrNameLst>
                                          <p:attrName>style.visibility</p:attrName>
                                        </p:attrNameLst>
                                      </p:cBhvr>
                                      <p:to>
                                        <p:strVal val="visible"/>
                                      </p:to>
                                    </p:set>
                                    <p:animEffect transition="in" filter="fade">
                                      <p:cBhvr>
                                        <p:cTn id="24" dur="500"/>
                                        <p:tgtEl>
                                          <p:spTgt spid="25633"/>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122"/>
                                        </p:tgtEl>
                                        <p:attrNameLst>
                                          <p:attrName>style.visibility</p:attrName>
                                        </p:attrNameLst>
                                      </p:cBhvr>
                                      <p:to>
                                        <p:strVal val="visible"/>
                                      </p:to>
                                    </p:set>
                                    <p:animEffect transition="in" filter="fade">
                                      <p:cBhvr>
                                        <p:cTn id="29" dur="500"/>
                                        <p:tgtEl>
                                          <p:spTgt spid="122"/>
                                        </p:tgtEl>
                                      </p:cBhvr>
                                    </p:animEffect>
                                  </p:childTnLst>
                                </p:cTn>
                              </p:par>
                              <p:par>
                                <p:cTn id="30" presetID="10" presetClass="entr" presetSubtype="0" fill="hold" nodeType="withEffect">
                                  <p:stCondLst>
                                    <p:cond delay="0"/>
                                  </p:stCondLst>
                                  <p:childTnLst>
                                    <p:set>
                                      <p:cBhvr>
                                        <p:cTn id="31" dur="1" fill="hold">
                                          <p:stCondLst>
                                            <p:cond delay="0"/>
                                          </p:stCondLst>
                                        </p:cTn>
                                        <p:tgtEl>
                                          <p:spTgt spid="121"/>
                                        </p:tgtEl>
                                        <p:attrNameLst>
                                          <p:attrName>style.visibility</p:attrName>
                                        </p:attrNameLst>
                                      </p:cBhvr>
                                      <p:to>
                                        <p:strVal val="visible"/>
                                      </p:to>
                                    </p:set>
                                    <p:animEffect transition="in" filter="fade">
                                      <p:cBhvr>
                                        <p:cTn id="32" dur="500"/>
                                        <p:tgtEl>
                                          <p:spTgt spid="121"/>
                                        </p:tgtEl>
                                      </p:cBhvr>
                                    </p:animEffect>
                                  </p:childTnLst>
                                </p:cTn>
                              </p:par>
                              <p:par>
                                <p:cTn id="33" presetID="10" presetClass="entr" presetSubtype="0" fill="hold" nodeType="withEffect">
                                  <p:stCondLst>
                                    <p:cond delay="0"/>
                                  </p:stCondLst>
                                  <p:childTnLst>
                                    <p:set>
                                      <p:cBhvr>
                                        <p:cTn id="34" dur="1" fill="hold">
                                          <p:stCondLst>
                                            <p:cond delay="0"/>
                                          </p:stCondLst>
                                        </p:cTn>
                                        <p:tgtEl>
                                          <p:spTgt spid="120"/>
                                        </p:tgtEl>
                                        <p:attrNameLst>
                                          <p:attrName>style.visibility</p:attrName>
                                        </p:attrNameLst>
                                      </p:cBhvr>
                                      <p:to>
                                        <p:strVal val="visible"/>
                                      </p:to>
                                    </p:set>
                                    <p:animEffect transition="in" filter="fade">
                                      <p:cBhvr>
                                        <p:cTn id="35" dur="500"/>
                                        <p:tgtEl>
                                          <p:spTgt spid="12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23"/>
                                        </p:tgtEl>
                                        <p:attrNameLst>
                                          <p:attrName>style.visibility</p:attrName>
                                        </p:attrNameLst>
                                      </p:cBhvr>
                                      <p:to>
                                        <p:strVal val="visible"/>
                                      </p:to>
                                    </p:set>
                                    <p:animEffect transition="in" filter="fade">
                                      <p:cBhvr>
                                        <p:cTn id="38" dur="500"/>
                                        <p:tgtEl>
                                          <p:spTgt spid="123"/>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nodeType="clickEffect">
                                  <p:stCondLst>
                                    <p:cond delay="0"/>
                                  </p:stCondLst>
                                  <p:childTnLst>
                                    <p:set>
                                      <p:cBhvr>
                                        <p:cTn id="42" dur="1" fill="hold">
                                          <p:stCondLst>
                                            <p:cond delay="0"/>
                                          </p:stCondLst>
                                        </p:cTn>
                                        <p:tgtEl>
                                          <p:spTgt spid="125"/>
                                        </p:tgtEl>
                                        <p:attrNameLst>
                                          <p:attrName>style.visibility</p:attrName>
                                        </p:attrNameLst>
                                      </p:cBhvr>
                                      <p:to>
                                        <p:strVal val="visible"/>
                                      </p:to>
                                    </p:set>
                                    <p:animEffect transition="in" filter="fade">
                                      <p:cBhvr>
                                        <p:cTn id="43" dur="500"/>
                                        <p:tgtEl>
                                          <p:spTgt spid="125"/>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1" nodeType="clickEffect">
                                  <p:stCondLst>
                                    <p:cond delay="0"/>
                                  </p:stCondLst>
                                  <p:childTnLst>
                                    <p:set>
                                      <p:cBhvr>
                                        <p:cTn id="47" dur="1" fill="hold">
                                          <p:stCondLst>
                                            <p:cond delay="0"/>
                                          </p:stCondLst>
                                        </p:cTn>
                                        <p:tgtEl>
                                          <p:spTgt spid="126"/>
                                        </p:tgtEl>
                                        <p:attrNameLst>
                                          <p:attrName>style.visibility</p:attrName>
                                        </p:attrNameLst>
                                      </p:cBhvr>
                                      <p:to>
                                        <p:strVal val="visible"/>
                                      </p:to>
                                    </p:set>
                                    <p:animEffect transition="in" filter="fade">
                                      <p:cBhvr>
                                        <p:cTn id="48" dur="500"/>
                                        <p:tgtEl>
                                          <p:spTgt spid="126"/>
                                        </p:tgtEl>
                                      </p:cBhvr>
                                    </p:animEffec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3.88889E-6 -1.48148E-6 L 0.11007 -0.00046 " pathEditMode="relative" rAng="0" ptsTypes="AA">
                                      <p:cBhvr>
                                        <p:cTn id="52" dur="2000" fill="hold"/>
                                        <p:tgtEl>
                                          <p:spTgt spid="125"/>
                                        </p:tgtEl>
                                        <p:attrNameLst>
                                          <p:attrName>ppt_x</p:attrName>
                                          <p:attrName>ppt_y</p:attrName>
                                        </p:attrNameLst>
                                      </p:cBhvr>
                                      <p:rCtr x="5503" y="-23"/>
                                    </p:animMotion>
                                  </p:childTnLst>
                                </p:cTn>
                              </p:par>
                              <p:par>
                                <p:cTn id="53" presetID="42" presetClass="path" presetSubtype="0" accel="50000" decel="50000" fill="hold" grpId="0" nodeType="withEffect">
                                  <p:stCondLst>
                                    <p:cond delay="0"/>
                                  </p:stCondLst>
                                  <p:childTnLst>
                                    <p:animMotion origin="layout" path="M -1.11111E-6 2.22222E-6 L 0.05313 -0.00023 " pathEditMode="relative" rAng="0" ptsTypes="AA">
                                      <p:cBhvr>
                                        <p:cTn id="54" dur="2000" fill="hold"/>
                                        <p:tgtEl>
                                          <p:spTgt spid="126"/>
                                        </p:tgtEl>
                                        <p:attrNameLst>
                                          <p:attrName>ppt_x</p:attrName>
                                          <p:attrName>ppt_y</p:attrName>
                                        </p:attrNameLst>
                                      </p:cBhvr>
                                      <p:rCtr x="2656" y="-23"/>
                                    </p:animMotion>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32"/>
                                        </p:tgtEl>
                                        <p:attrNameLst>
                                          <p:attrName>style.visibility</p:attrName>
                                        </p:attrNameLst>
                                      </p:cBhvr>
                                      <p:to>
                                        <p:strVal val="visible"/>
                                      </p:to>
                                    </p:set>
                                    <p:animEffect transition="in" filter="fade">
                                      <p:cBhvr>
                                        <p:cTn id="59" dur="500"/>
                                        <p:tgtEl>
                                          <p:spTgt spid="32"/>
                                        </p:tgtEl>
                                      </p:cBhvr>
                                    </p:animEffect>
                                  </p:childTnLst>
                                </p:cTn>
                              </p:par>
                              <p:par>
                                <p:cTn id="60" presetID="10" presetClass="entr" presetSubtype="0" fill="hold" nodeType="withEffect">
                                  <p:stCondLst>
                                    <p:cond delay="0"/>
                                  </p:stCondLst>
                                  <p:childTnLst>
                                    <p:set>
                                      <p:cBhvr>
                                        <p:cTn id="61" dur="1" fill="hold">
                                          <p:stCondLst>
                                            <p:cond delay="0"/>
                                          </p:stCondLst>
                                        </p:cTn>
                                        <p:tgtEl>
                                          <p:spTgt spid="56"/>
                                        </p:tgtEl>
                                        <p:attrNameLst>
                                          <p:attrName>style.visibility</p:attrName>
                                        </p:attrNameLst>
                                      </p:cBhvr>
                                      <p:to>
                                        <p:strVal val="visible"/>
                                      </p:to>
                                    </p:set>
                                    <p:animEffect transition="in" filter="fade">
                                      <p:cBhvr>
                                        <p:cTn id="62" dur="500"/>
                                        <p:tgtEl>
                                          <p:spTgt spid="56"/>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31"/>
                                        </p:tgtEl>
                                        <p:attrNameLst>
                                          <p:attrName>style.visibility</p:attrName>
                                        </p:attrNameLst>
                                      </p:cBhvr>
                                      <p:to>
                                        <p:strVal val="visible"/>
                                      </p:to>
                                    </p:set>
                                    <p:animEffect transition="in" filter="fade">
                                      <p:cBhvr>
                                        <p:cTn id="65" dur="500"/>
                                        <p:tgtEl>
                                          <p:spTgt spid="31"/>
                                        </p:tgtEl>
                                      </p:cBhvr>
                                    </p:animEffect>
                                  </p:childTnLst>
                                </p:cTn>
                              </p:par>
                              <p:par>
                                <p:cTn id="66" presetID="10" presetClass="entr" presetSubtype="0" fill="hold" nodeType="withEffect">
                                  <p:stCondLst>
                                    <p:cond delay="0"/>
                                  </p:stCondLst>
                                  <p:childTnLst>
                                    <p:set>
                                      <p:cBhvr>
                                        <p:cTn id="67" dur="1" fill="hold">
                                          <p:stCondLst>
                                            <p:cond delay="0"/>
                                          </p:stCondLst>
                                        </p:cTn>
                                        <p:tgtEl>
                                          <p:spTgt spid="48"/>
                                        </p:tgtEl>
                                        <p:attrNameLst>
                                          <p:attrName>style.visibility</p:attrName>
                                        </p:attrNameLst>
                                      </p:cBhvr>
                                      <p:to>
                                        <p:strVal val="visible"/>
                                      </p:to>
                                    </p:set>
                                    <p:animEffect transition="in" filter="fade">
                                      <p:cBhvr>
                                        <p:cTn id="68" dur="500"/>
                                        <p:tgtEl>
                                          <p:spTgt spid="48"/>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fade">
                                      <p:cBhvr>
                                        <p:cTn id="71" dur="500"/>
                                        <p:tgtEl>
                                          <p:spTgt spid="49"/>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25619"/>
                                        </p:tgtEl>
                                        <p:attrNameLst>
                                          <p:attrName>style.visibility</p:attrName>
                                        </p:attrNameLst>
                                      </p:cBhvr>
                                      <p:to>
                                        <p:strVal val="visible"/>
                                      </p:to>
                                    </p:set>
                                    <p:animEffect transition="in" filter="fade">
                                      <p:cBhvr>
                                        <p:cTn id="76" dur="500"/>
                                        <p:tgtEl>
                                          <p:spTgt spid="25619"/>
                                        </p:tgtEl>
                                      </p:cBhvr>
                                    </p:animEffect>
                                  </p:childTnLst>
                                </p:cTn>
                              </p:par>
                              <p:par>
                                <p:cTn id="77" presetID="10" presetClass="entr" presetSubtype="0" fill="hold" nodeType="withEffect">
                                  <p:stCondLst>
                                    <p:cond delay="0"/>
                                  </p:stCondLst>
                                  <p:childTnLst>
                                    <p:set>
                                      <p:cBhvr>
                                        <p:cTn id="78" dur="1" fill="hold">
                                          <p:stCondLst>
                                            <p:cond delay="0"/>
                                          </p:stCondLst>
                                        </p:cTn>
                                        <p:tgtEl>
                                          <p:spTgt spid="76"/>
                                        </p:tgtEl>
                                        <p:attrNameLst>
                                          <p:attrName>style.visibility</p:attrName>
                                        </p:attrNameLst>
                                      </p:cBhvr>
                                      <p:to>
                                        <p:strVal val="visible"/>
                                      </p:to>
                                    </p:set>
                                    <p:animEffect transition="in" filter="fade">
                                      <p:cBhvr>
                                        <p:cTn id="79" dur="500"/>
                                        <p:tgtEl>
                                          <p:spTgt spid="76"/>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25610"/>
                                        </p:tgtEl>
                                        <p:attrNameLst>
                                          <p:attrName>style.visibility</p:attrName>
                                        </p:attrNameLst>
                                      </p:cBhvr>
                                      <p:to>
                                        <p:strVal val="visible"/>
                                      </p:to>
                                    </p:set>
                                    <p:animEffect transition="in" filter="fade">
                                      <p:cBhvr>
                                        <p:cTn id="84" dur="500"/>
                                        <p:tgtEl>
                                          <p:spTgt spid="25610"/>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5611"/>
                                        </p:tgtEl>
                                        <p:attrNameLst>
                                          <p:attrName>style.visibility</p:attrName>
                                        </p:attrNameLst>
                                      </p:cBhvr>
                                      <p:to>
                                        <p:strVal val="visible"/>
                                      </p:to>
                                    </p:set>
                                    <p:animEffect transition="in" filter="fade">
                                      <p:cBhvr>
                                        <p:cTn id="87" dur="500"/>
                                        <p:tgtEl>
                                          <p:spTgt spid="25611"/>
                                        </p:tgtEl>
                                      </p:cBhvr>
                                    </p:animEffect>
                                  </p:childTnLst>
                                </p:cTn>
                              </p:par>
                              <p:par>
                                <p:cTn id="88" presetID="10" presetClass="entr" presetSubtype="0" fill="hold" nodeType="withEffect">
                                  <p:stCondLst>
                                    <p:cond delay="0"/>
                                  </p:stCondLst>
                                  <p:childTnLst>
                                    <p:set>
                                      <p:cBhvr>
                                        <p:cTn id="89" dur="1" fill="hold">
                                          <p:stCondLst>
                                            <p:cond delay="0"/>
                                          </p:stCondLst>
                                        </p:cTn>
                                        <p:tgtEl>
                                          <p:spTgt spid="25606"/>
                                        </p:tgtEl>
                                        <p:attrNameLst>
                                          <p:attrName>style.visibility</p:attrName>
                                        </p:attrNameLst>
                                      </p:cBhvr>
                                      <p:to>
                                        <p:strVal val="visible"/>
                                      </p:to>
                                    </p:set>
                                    <p:animEffect transition="in" filter="fade">
                                      <p:cBhvr>
                                        <p:cTn id="90" dur="500"/>
                                        <p:tgtEl>
                                          <p:spTgt spid="25606"/>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60"/>
                                        </p:tgtEl>
                                        <p:attrNameLst>
                                          <p:attrName>style.visibility</p:attrName>
                                        </p:attrNameLst>
                                      </p:cBhvr>
                                      <p:to>
                                        <p:strVal val="visible"/>
                                      </p:to>
                                    </p:set>
                                    <p:animEffect transition="in" filter="fade">
                                      <p:cBhvr>
                                        <p:cTn id="93" dur="500"/>
                                        <p:tgtEl>
                                          <p:spTgt spid="60"/>
                                        </p:tgtEl>
                                      </p:cBhvr>
                                    </p:animEffect>
                                  </p:childTnLst>
                                </p:cTn>
                              </p:par>
                              <p:par>
                                <p:cTn id="94" presetID="10" presetClass="entr" presetSubtype="0" fill="hold" nodeType="withEffect">
                                  <p:stCondLst>
                                    <p:cond delay="0"/>
                                  </p:stCondLst>
                                  <p:childTnLst>
                                    <p:set>
                                      <p:cBhvr>
                                        <p:cTn id="95" dur="1" fill="hold">
                                          <p:stCondLst>
                                            <p:cond delay="0"/>
                                          </p:stCondLst>
                                        </p:cTn>
                                        <p:tgtEl>
                                          <p:spTgt spid="61"/>
                                        </p:tgtEl>
                                        <p:attrNameLst>
                                          <p:attrName>style.visibility</p:attrName>
                                        </p:attrNameLst>
                                      </p:cBhvr>
                                      <p:to>
                                        <p:strVal val="visible"/>
                                      </p:to>
                                    </p:set>
                                    <p:animEffect transition="in" filter="fade">
                                      <p:cBhvr>
                                        <p:cTn id="96" dur="500"/>
                                        <p:tgtEl>
                                          <p:spTgt spid="61"/>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25604"/>
                                        </p:tgtEl>
                                        <p:attrNameLst>
                                          <p:attrName>style.visibility</p:attrName>
                                        </p:attrNameLst>
                                      </p:cBhvr>
                                      <p:to>
                                        <p:strVal val="visible"/>
                                      </p:to>
                                    </p:set>
                                    <p:animEffect transition="in" filter="fade">
                                      <p:cBhvr>
                                        <p:cTn id="99" dur="500"/>
                                        <p:tgtEl>
                                          <p:spTgt spid="25604"/>
                                        </p:tgtEl>
                                      </p:cBhvr>
                                    </p:animEffect>
                                  </p:childTnLst>
                                </p:cTn>
                              </p:par>
                              <p:par>
                                <p:cTn id="100" presetID="10" presetClass="entr" presetSubtype="0" fill="hold" nodeType="withEffect">
                                  <p:stCondLst>
                                    <p:cond delay="0"/>
                                  </p:stCondLst>
                                  <p:childTnLst>
                                    <p:set>
                                      <p:cBhvr>
                                        <p:cTn id="101" dur="1" fill="hold">
                                          <p:stCondLst>
                                            <p:cond delay="0"/>
                                          </p:stCondLst>
                                        </p:cTn>
                                        <p:tgtEl>
                                          <p:spTgt spid="25603"/>
                                        </p:tgtEl>
                                        <p:attrNameLst>
                                          <p:attrName>style.visibility</p:attrName>
                                        </p:attrNameLst>
                                      </p:cBhvr>
                                      <p:to>
                                        <p:strVal val="visible"/>
                                      </p:to>
                                    </p:set>
                                    <p:animEffect transition="in" filter="fade">
                                      <p:cBhvr>
                                        <p:cTn id="102" dur="500"/>
                                        <p:tgtEl>
                                          <p:spTgt spid="25603"/>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43"/>
                                        </p:tgtEl>
                                        <p:attrNameLst>
                                          <p:attrName>style.visibility</p:attrName>
                                        </p:attrNameLst>
                                      </p:cBhvr>
                                      <p:to>
                                        <p:strVal val="visible"/>
                                      </p:to>
                                    </p:set>
                                    <p:animEffect transition="in" filter="fade">
                                      <p:cBhvr>
                                        <p:cTn id="105" dur="500"/>
                                        <p:tgtEl>
                                          <p:spTgt spid="43"/>
                                        </p:tgtEl>
                                      </p:cBhvr>
                                    </p:animEffect>
                                  </p:childTnLst>
                                </p:cTn>
                              </p:par>
                            </p:childTnLst>
                          </p:cTn>
                        </p:par>
                      </p:childTnLst>
                    </p:cTn>
                  </p:par>
                  <p:par>
                    <p:cTn id="106" fill="hold">
                      <p:stCondLst>
                        <p:cond delay="indefinite"/>
                      </p:stCondLst>
                      <p:childTnLst>
                        <p:par>
                          <p:cTn id="107" fill="hold">
                            <p:stCondLst>
                              <p:cond delay="0"/>
                            </p:stCondLst>
                            <p:childTnLst>
                              <p:par>
                                <p:cTn id="108" presetID="10" presetClass="entr" presetSubtype="0" fill="hold" grpId="0" nodeType="clickEffect">
                                  <p:stCondLst>
                                    <p:cond delay="0"/>
                                  </p:stCondLst>
                                  <p:childTnLst>
                                    <p:set>
                                      <p:cBhvr>
                                        <p:cTn id="109" dur="1" fill="hold">
                                          <p:stCondLst>
                                            <p:cond delay="0"/>
                                          </p:stCondLst>
                                        </p:cTn>
                                        <p:tgtEl>
                                          <p:spTgt spid="91"/>
                                        </p:tgtEl>
                                        <p:attrNameLst>
                                          <p:attrName>style.visibility</p:attrName>
                                        </p:attrNameLst>
                                      </p:cBhvr>
                                      <p:to>
                                        <p:strVal val="visible"/>
                                      </p:to>
                                    </p:set>
                                    <p:animEffect transition="in" filter="fade">
                                      <p:cBhvr>
                                        <p:cTn id="110" dur="500"/>
                                        <p:tgtEl>
                                          <p:spTgt spid="91"/>
                                        </p:tgtEl>
                                      </p:cBhvr>
                                    </p:animEffect>
                                  </p:childTnLst>
                                </p:cTn>
                              </p:par>
                              <p:par>
                                <p:cTn id="111" presetID="10" presetClass="entr" presetSubtype="0" fill="hold" nodeType="withEffect">
                                  <p:stCondLst>
                                    <p:cond delay="0"/>
                                  </p:stCondLst>
                                  <p:childTnLst>
                                    <p:set>
                                      <p:cBhvr>
                                        <p:cTn id="112" dur="1" fill="hold">
                                          <p:stCondLst>
                                            <p:cond delay="0"/>
                                          </p:stCondLst>
                                        </p:cTn>
                                        <p:tgtEl>
                                          <p:spTgt spid="92"/>
                                        </p:tgtEl>
                                        <p:attrNameLst>
                                          <p:attrName>style.visibility</p:attrName>
                                        </p:attrNameLst>
                                      </p:cBhvr>
                                      <p:to>
                                        <p:strVal val="visible"/>
                                      </p:to>
                                    </p:set>
                                    <p:animEffect transition="in" filter="fade">
                                      <p:cBhvr>
                                        <p:cTn id="113" dur="500"/>
                                        <p:tgtEl>
                                          <p:spTgt spid="92"/>
                                        </p:tgtEl>
                                      </p:cBhvr>
                                    </p:animEffect>
                                  </p:childTnLst>
                                </p:cTn>
                              </p:par>
                              <p:par>
                                <p:cTn id="114" presetID="10" presetClass="entr" presetSubtype="0" fill="hold" nodeType="withEffect">
                                  <p:stCondLst>
                                    <p:cond delay="0"/>
                                  </p:stCondLst>
                                  <p:childTnLst>
                                    <p:set>
                                      <p:cBhvr>
                                        <p:cTn id="115" dur="1" fill="hold">
                                          <p:stCondLst>
                                            <p:cond delay="0"/>
                                          </p:stCondLst>
                                        </p:cTn>
                                        <p:tgtEl>
                                          <p:spTgt spid="93"/>
                                        </p:tgtEl>
                                        <p:attrNameLst>
                                          <p:attrName>style.visibility</p:attrName>
                                        </p:attrNameLst>
                                      </p:cBhvr>
                                      <p:to>
                                        <p:strVal val="visible"/>
                                      </p:to>
                                    </p:set>
                                    <p:animEffect transition="in" filter="fade">
                                      <p:cBhvr>
                                        <p:cTn id="116" dur="500"/>
                                        <p:tgtEl>
                                          <p:spTgt spid="93"/>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90"/>
                                        </p:tgtEl>
                                        <p:attrNameLst>
                                          <p:attrName>style.visibility</p:attrName>
                                        </p:attrNameLst>
                                      </p:cBhvr>
                                      <p:to>
                                        <p:strVal val="visible"/>
                                      </p:to>
                                    </p:set>
                                    <p:animEffect transition="in" filter="fade">
                                      <p:cBhvr>
                                        <p:cTn id="119" dur="500"/>
                                        <p:tgtEl>
                                          <p:spTgt spid="90"/>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94"/>
                                        </p:tgtEl>
                                        <p:attrNameLst>
                                          <p:attrName>style.visibility</p:attrName>
                                        </p:attrNameLst>
                                      </p:cBhvr>
                                      <p:to>
                                        <p:strVal val="visible"/>
                                      </p:to>
                                    </p:set>
                                    <p:animEffect transition="in" filter="fade">
                                      <p:cBhvr>
                                        <p:cTn id="122" dur="500"/>
                                        <p:tgtEl>
                                          <p:spTgt spid="94"/>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5620"/>
                                        </p:tgtEl>
                                        <p:attrNameLst>
                                          <p:attrName>style.visibility</p:attrName>
                                        </p:attrNameLst>
                                      </p:cBhvr>
                                      <p:to>
                                        <p:strVal val="visible"/>
                                      </p:to>
                                    </p:set>
                                    <p:animEffect transition="in" filter="fade">
                                      <p:cBhvr>
                                        <p:cTn id="127" dur="500"/>
                                        <p:tgtEl>
                                          <p:spTgt spid="25620"/>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5629"/>
                                        </p:tgtEl>
                                        <p:attrNameLst>
                                          <p:attrName>style.visibility</p:attrName>
                                        </p:attrNameLst>
                                      </p:cBhvr>
                                      <p:to>
                                        <p:strVal val="visible"/>
                                      </p:to>
                                    </p:set>
                                    <p:animEffect transition="in" filter="fade">
                                      <p:cBhvr>
                                        <p:cTn id="130" dur="500"/>
                                        <p:tgtEl>
                                          <p:spTgt spid="25629"/>
                                        </p:tgtEl>
                                      </p:cBhvr>
                                    </p:animEffect>
                                  </p:childTnLst>
                                </p:cTn>
                              </p:par>
                              <p:par>
                                <p:cTn id="131" presetID="10" presetClass="entr" presetSubtype="0" fill="hold" grpId="0" nodeType="withEffect">
                                  <p:stCondLst>
                                    <p:cond delay="0"/>
                                  </p:stCondLst>
                                  <p:childTnLst>
                                    <p:set>
                                      <p:cBhvr>
                                        <p:cTn id="132" dur="1" fill="hold">
                                          <p:stCondLst>
                                            <p:cond delay="0"/>
                                          </p:stCondLst>
                                        </p:cTn>
                                        <p:tgtEl>
                                          <p:spTgt spid="137"/>
                                        </p:tgtEl>
                                        <p:attrNameLst>
                                          <p:attrName>style.visibility</p:attrName>
                                        </p:attrNameLst>
                                      </p:cBhvr>
                                      <p:to>
                                        <p:strVal val="visible"/>
                                      </p:to>
                                    </p:set>
                                    <p:animEffect transition="in" filter="fade">
                                      <p:cBhvr>
                                        <p:cTn id="133" dur="500"/>
                                        <p:tgtEl>
                                          <p:spTgt spid="1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20" grpId="0" animBg="1"/>
      <p:bldP spid="31" grpId="0"/>
      <p:bldP spid="32" grpId="0"/>
      <p:bldP spid="43" grpId="0"/>
      <p:bldP spid="39" grpId="0" animBg="1"/>
      <p:bldP spid="60" grpId="0"/>
      <p:bldP spid="25604" grpId="0" animBg="1"/>
      <p:bldP spid="25610" grpId="0" animBg="1"/>
      <p:bldP spid="25611" grpId="0"/>
      <p:bldP spid="90" grpId="0"/>
      <p:bldP spid="91" grpId="0"/>
      <p:bldP spid="94" grpId="0" animBg="1"/>
      <p:bldP spid="25629" grpId="0"/>
      <p:bldP spid="122" grpId="0"/>
      <p:bldP spid="123" grpId="0"/>
      <p:bldP spid="126" grpId="0" animBg="1"/>
      <p:bldP spid="126" grpId="1" animBg="1"/>
      <p:bldP spid="25633" grpId="0" animBg="1"/>
      <p:bldP spid="25636" grpId="0" animBg="1"/>
      <p:bldP spid="137" grpId="0"/>
      <p:bldP spid="4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 name="Picture 6"/>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9132" t="12362" r="11295" b="6313"/>
          <a:stretch/>
        </p:blipFill>
        <p:spPr bwMode="auto">
          <a:xfrm rot="20955147">
            <a:off x="7990076" y="967812"/>
            <a:ext cx="2091756" cy="1541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 Box 3"/>
          <p:cNvSpPr txBox="1">
            <a:spLocks noChangeArrowheads="1"/>
          </p:cNvSpPr>
          <p:nvPr/>
        </p:nvSpPr>
        <p:spPr bwMode="auto">
          <a:xfrm>
            <a:off x="72849" y="642996"/>
            <a:ext cx="9088258" cy="307777"/>
          </a:xfrm>
          <a:prstGeom prst="rect">
            <a:avLst/>
          </a:prstGeom>
          <a:noFill/>
          <a:ln w="9525">
            <a:noFill/>
            <a:miter lim="800000"/>
            <a:headEnd/>
            <a:tailEnd/>
          </a:ln>
          <a:effectLst/>
        </p:spPr>
        <p:txBody>
          <a:bodyPr wrap="square">
            <a:spAutoFit/>
          </a:bodyPr>
          <a:lstStyle/>
          <a:p>
            <a:pPr algn="just"/>
            <a:r>
              <a:rPr lang="en-GB" altLang="en-GB" sz="1400" dirty="0">
                <a:solidFill>
                  <a:srgbClr val="990033"/>
                </a:solidFill>
                <a:cs typeface="Times New Roman" pitchFamily="18" charset="0"/>
              </a:rPr>
              <a:t>In order to </a:t>
            </a:r>
            <a:r>
              <a:rPr lang="en-GB" altLang="en-GB" sz="1400" b="1" dirty="0">
                <a:solidFill>
                  <a:srgbClr val="990033"/>
                </a:solidFill>
                <a:cs typeface="Times New Roman" pitchFamily="18" charset="0"/>
              </a:rPr>
              <a:t>slow-down the wave phase velocity, iris-loaded periodic structure have to be used</a:t>
            </a:r>
            <a:r>
              <a:rPr lang="en-GB" altLang="en-GB" sz="1400" dirty="0">
                <a:solidFill>
                  <a:srgbClr val="990033"/>
                </a:solidFill>
                <a:cs typeface="Times New Roman" pitchFamily="18" charset="0"/>
              </a:rPr>
              <a:t>.</a:t>
            </a:r>
            <a:r>
              <a:rPr lang="en-US" altLang="en-GB" sz="1400" dirty="0">
                <a:solidFill>
                  <a:srgbClr val="990033"/>
                </a:solidFill>
                <a:cs typeface="Times New Roman" pitchFamily="18" charset="0"/>
              </a:rPr>
              <a:t> </a:t>
            </a:r>
          </a:p>
        </p:txBody>
      </p:sp>
      <p:sp>
        <p:nvSpPr>
          <p:cNvPr id="17" name="CasellaDiTesto 16"/>
          <p:cNvSpPr txBox="1"/>
          <p:nvPr/>
        </p:nvSpPr>
        <p:spPr>
          <a:xfrm>
            <a:off x="844197" y="2421000"/>
            <a:ext cx="1059906" cy="307777"/>
          </a:xfrm>
          <a:prstGeom prst="rect">
            <a:avLst/>
          </a:prstGeom>
          <a:noFill/>
        </p:spPr>
        <p:txBody>
          <a:bodyPr wrap="none" rtlCol="0">
            <a:spAutoFit/>
          </a:bodyPr>
          <a:lstStyle/>
          <a:p>
            <a:r>
              <a:rPr lang="en-US" sz="1400" dirty="0"/>
              <a:t>MODE TM</a:t>
            </a:r>
            <a:r>
              <a:rPr lang="en-US" sz="1400" baseline="-25000" dirty="0"/>
              <a:t>01</a:t>
            </a:r>
          </a:p>
        </p:txBody>
      </p:sp>
      <p:sp>
        <p:nvSpPr>
          <p:cNvPr id="19" name="CasellaDiTesto 18"/>
          <p:cNvSpPr txBox="1"/>
          <p:nvPr/>
        </p:nvSpPr>
        <p:spPr>
          <a:xfrm>
            <a:off x="6736797" y="2446811"/>
            <a:ext cx="1363515" cy="307777"/>
          </a:xfrm>
          <a:prstGeom prst="rect">
            <a:avLst/>
          </a:prstGeom>
          <a:noFill/>
        </p:spPr>
        <p:txBody>
          <a:bodyPr wrap="none" rtlCol="0">
            <a:spAutoFit/>
          </a:bodyPr>
          <a:lstStyle/>
          <a:p>
            <a:r>
              <a:rPr lang="en-US" sz="1400" dirty="0"/>
              <a:t>MODE TM</a:t>
            </a:r>
            <a:r>
              <a:rPr lang="en-US" sz="1400" baseline="-25000" dirty="0"/>
              <a:t>01</a:t>
            </a:r>
            <a:r>
              <a:rPr lang="en-US" sz="1400" dirty="0"/>
              <a:t>-like</a:t>
            </a:r>
          </a:p>
        </p:txBody>
      </p:sp>
      <p:graphicFrame>
        <p:nvGraphicFramePr>
          <p:cNvPr id="14" name="Oggetto 13"/>
          <p:cNvGraphicFramePr>
            <a:graphicFrameLocks noChangeAspect="1"/>
          </p:cNvGraphicFramePr>
          <p:nvPr/>
        </p:nvGraphicFramePr>
        <p:xfrm>
          <a:off x="6107113" y="3452814"/>
          <a:ext cx="2876550" cy="382587"/>
        </p:xfrm>
        <a:graphic>
          <a:graphicData uri="http://schemas.openxmlformats.org/presentationml/2006/ole">
            <mc:AlternateContent xmlns:mc="http://schemas.openxmlformats.org/markup-compatibility/2006">
              <mc:Choice xmlns:v="urn:schemas-microsoft-com:vml" Requires="v">
                <p:oleObj name="Equazione" r:id="rId3" imgW="2209680" imgH="291960" progId="Equation.3">
                  <p:embed/>
                </p:oleObj>
              </mc:Choice>
              <mc:Fallback>
                <p:oleObj name="Equazione" r:id="rId3" imgW="2209680" imgH="291960" progId="Equation.3">
                  <p:embed/>
                  <p:pic>
                    <p:nvPicPr>
                      <p:cNvPr id="14" name="Oggetto 13"/>
                      <p:cNvPicPr>
                        <a:picLocks noChangeAspect="1" noChangeArrowheads="1"/>
                      </p:cNvPicPr>
                      <p:nvPr/>
                    </p:nvPicPr>
                    <p:blipFill>
                      <a:blip r:embed="rId4"/>
                      <a:srcRect/>
                      <a:stretch>
                        <a:fillRect/>
                      </a:stretch>
                    </p:blipFill>
                    <p:spPr bwMode="auto">
                      <a:xfrm>
                        <a:off x="6107113" y="3452814"/>
                        <a:ext cx="2876550" cy="382587"/>
                      </a:xfrm>
                      <a:prstGeom prst="rect">
                        <a:avLst/>
                      </a:prstGeom>
                      <a:noFill/>
                      <a:ln>
                        <a:noFill/>
                      </a:ln>
                    </p:spPr>
                  </p:pic>
                </p:oleObj>
              </mc:Fallback>
            </mc:AlternateContent>
          </a:graphicData>
        </a:graphic>
      </p:graphicFrame>
      <p:sp>
        <p:nvSpPr>
          <p:cNvPr id="54" name="CasellaDiTesto 53"/>
          <p:cNvSpPr txBox="1"/>
          <p:nvPr/>
        </p:nvSpPr>
        <p:spPr>
          <a:xfrm>
            <a:off x="7478051" y="830556"/>
            <a:ext cx="2561920" cy="369332"/>
          </a:xfrm>
          <a:prstGeom prst="rect">
            <a:avLst/>
          </a:prstGeom>
          <a:noFill/>
        </p:spPr>
        <p:txBody>
          <a:bodyPr wrap="none" rtlCol="0">
            <a:spAutoFit/>
          </a:bodyPr>
          <a:lstStyle/>
          <a:p>
            <a:r>
              <a:rPr lang="en-US" b="1" i="1" dirty="0"/>
              <a:t>IRIS LOADED STRUCTURE</a:t>
            </a:r>
          </a:p>
        </p:txBody>
      </p:sp>
      <p:sp>
        <p:nvSpPr>
          <p:cNvPr id="8" name="Parentesi graffa aperta 7"/>
          <p:cNvSpPr/>
          <p:nvPr/>
        </p:nvSpPr>
        <p:spPr>
          <a:xfrm rot="5400000">
            <a:off x="7310257" y="3070132"/>
            <a:ext cx="209199" cy="701899"/>
          </a:xfrm>
          <a:prstGeom prst="leftBrace">
            <a:avLst/>
          </a:prstGeom>
          <a:ln w="38100">
            <a:solidFill>
              <a:srgbClr val="92D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6372220" y="2925001"/>
            <a:ext cx="1916625" cy="461665"/>
          </a:xfrm>
          <a:prstGeom prst="rect">
            <a:avLst/>
          </a:prstGeom>
          <a:noFill/>
        </p:spPr>
        <p:txBody>
          <a:bodyPr wrap="square" rtlCol="0">
            <a:spAutoFit/>
          </a:bodyPr>
          <a:lstStyle/>
          <a:p>
            <a:pPr algn="ctr"/>
            <a:r>
              <a:rPr lang="en-US" sz="1200" dirty="0"/>
              <a:t>Periodic (in z) </a:t>
            </a:r>
            <a:r>
              <a:rPr lang="en-US" sz="1200" dirty="0" err="1"/>
              <a:t>wih</a:t>
            </a:r>
            <a:r>
              <a:rPr lang="en-US" sz="1200" dirty="0"/>
              <a:t> period D (from </a:t>
            </a:r>
            <a:r>
              <a:rPr lang="en-US" sz="1200" dirty="0" err="1"/>
              <a:t>Floquet</a:t>
            </a:r>
            <a:r>
              <a:rPr lang="en-US" sz="1200" dirty="0"/>
              <a:t> theorem)</a:t>
            </a:r>
          </a:p>
        </p:txBody>
      </p:sp>
      <p:sp>
        <p:nvSpPr>
          <p:cNvPr id="48" name="CasellaDiTesto 47"/>
          <p:cNvSpPr txBox="1"/>
          <p:nvPr/>
        </p:nvSpPr>
        <p:spPr>
          <a:xfrm>
            <a:off x="2125644" y="-51668"/>
            <a:ext cx="7847405" cy="646331"/>
          </a:xfrm>
          <a:prstGeom prst="rect">
            <a:avLst/>
          </a:prstGeom>
          <a:noFill/>
        </p:spPr>
        <p:txBody>
          <a:bodyPr wrap="none" rtlCol="0">
            <a:spAutoFit/>
          </a:bodyPr>
          <a:lstStyle/>
          <a:p>
            <a:r>
              <a:rPr lang="en-US" sz="3600" b="1" dirty="0"/>
              <a:t>TW CAVITIES: IRIS LOADED STRUCTURES</a:t>
            </a:r>
          </a:p>
        </p:txBody>
      </p:sp>
      <p:graphicFrame>
        <p:nvGraphicFramePr>
          <p:cNvPr id="13" name="Oggetto 12"/>
          <p:cNvGraphicFramePr>
            <a:graphicFrameLocks noChangeAspect="1"/>
          </p:cNvGraphicFramePr>
          <p:nvPr>
            <p:extLst>
              <p:ext uri="{D42A27DB-BD31-4B8C-83A1-F6EECF244321}">
                <p14:modId xmlns:p14="http://schemas.microsoft.com/office/powerpoint/2010/main" val="4206373287"/>
              </p:ext>
            </p:extLst>
          </p:nvPr>
        </p:nvGraphicFramePr>
        <p:xfrm>
          <a:off x="393131" y="3450408"/>
          <a:ext cx="2316162" cy="346075"/>
        </p:xfrm>
        <a:graphic>
          <a:graphicData uri="http://schemas.openxmlformats.org/presentationml/2006/ole">
            <mc:AlternateContent xmlns:mc="http://schemas.openxmlformats.org/markup-compatibility/2006">
              <mc:Choice xmlns:v="urn:schemas-microsoft-com:vml" Requires="v">
                <p:oleObj name="Equazione" r:id="rId5" imgW="1879560" imgH="279360" progId="Equation.3">
                  <p:embed/>
                </p:oleObj>
              </mc:Choice>
              <mc:Fallback>
                <p:oleObj name="Equazione" r:id="rId5" imgW="1879560" imgH="279360" progId="Equation.3">
                  <p:embed/>
                  <p:pic>
                    <p:nvPicPr>
                      <p:cNvPr id="13" name="Oggetto 12"/>
                      <p:cNvPicPr>
                        <a:picLocks noChangeAspect="1" noChangeArrowheads="1"/>
                      </p:cNvPicPr>
                      <p:nvPr/>
                    </p:nvPicPr>
                    <p:blipFill>
                      <a:blip r:embed="rId6"/>
                      <a:srcRect/>
                      <a:stretch>
                        <a:fillRect/>
                      </a:stretch>
                    </p:blipFill>
                    <p:spPr bwMode="auto">
                      <a:xfrm>
                        <a:off x="393131" y="3450408"/>
                        <a:ext cx="2316162" cy="34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6" name="Picture 9"/>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4268" t="3017" b="7430"/>
          <a:stretch/>
        </p:blipFill>
        <p:spPr bwMode="auto">
          <a:xfrm>
            <a:off x="427477" y="1240248"/>
            <a:ext cx="1739818" cy="11736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8" name="CasellaDiTesto 57"/>
          <p:cNvSpPr txBox="1"/>
          <p:nvPr/>
        </p:nvSpPr>
        <p:spPr>
          <a:xfrm>
            <a:off x="384243" y="961035"/>
            <a:ext cx="2358731" cy="369332"/>
          </a:xfrm>
          <a:prstGeom prst="rect">
            <a:avLst/>
          </a:prstGeom>
          <a:noFill/>
        </p:spPr>
        <p:txBody>
          <a:bodyPr wrap="square" rtlCol="0">
            <a:spAutoFit/>
          </a:bodyPr>
          <a:lstStyle/>
          <a:p>
            <a:r>
              <a:rPr lang="en-US" b="1" i="1" dirty="0"/>
              <a:t>CIRCULAR WAVEGUIDE</a:t>
            </a:r>
          </a:p>
        </p:txBody>
      </p:sp>
      <p:sp>
        <p:nvSpPr>
          <p:cNvPr id="18" name="Rettangolo 17"/>
          <p:cNvSpPr/>
          <p:nvPr/>
        </p:nvSpPr>
        <p:spPr>
          <a:xfrm>
            <a:off x="9117034" y="3033181"/>
            <a:ext cx="3003386" cy="738664"/>
          </a:xfrm>
          <a:prstGeom prst="rect">
            <a:avLst/>
          </a:prstGeom>
        </p:spPr>
        <p:txBody>
          <a:bodyPr wrap="square">
            <a:spAutoFit/>
          </a:bodyPr>
          <a:lstStyle/>
          <a:p>
            <a:pPr algn="just"/>
            <a:r>
              <a:rPr lang="en-US" altLang="en-GB" sz="1400" dirty="0">
                <a:solidFill>
                  <a:srgbClr val="990033"/>
                </a:solidFill>
                <a:cs typeface="Times New Roman" pitchFamily="18" charset="0"/>
                <a:sym typeface="Symbol"/>
              </a:rPr>
              <a:t></a:t>
            </a:r>
            <a:r>
              <a:rPr lang="en-US" altLang="en-GB" sz="1400" dirty="0">
                <a:solidFill>
                  <a:srgbClr val="990033"/>
                </a:solidFill>
                <a:cs typeface="Times New Roman" pitchFamily="18" charset="0"/>
              </a:rPr>
              <a:t>The field in this type of structures is that of a special wave travelling within a spatial periodic profile. </a:t>
            </a:r>
          </a:p>
        </p:txBody>
      </p:sp>
      <p:cxnSp>
        <p:nvCxnSpPr>
          <p:cNvPr id="23" name="Connettore 2 22"/>
          <p:cNvCxnSpPr/>
          <p:nvPr/>
        </p:nvCxnSpPr>
        <p:spPr>
          <a:xfrm flipV="1">
            <a:off x="2553895" y="1798249"/>
            <a:ext cx="5211911" cy="2867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59" name="Rettangolo 58"/>
          <p:cNvSpPr/>
          <p:nvPr/>
        </p:nvSpPr>
        <p:spPr>
          <a:xfrm>
            <a:off x="6716937" y="4431839"/>
            <a:ext cx="5359018" cy="523220"/>
          </a:xfrm>
          <a:prstGeom prst="rect">
            <a:avLst/>
          </a:prstGeom>
        </p:spPr>
        <p:txBody>
          <a:bodyPr wrap="square">
            <a:spAutoFit/>
          </a:bodyPr>
          <a:lstStyle/>
          <a:p>
            <a:pPr algn="just"/>
            <a:r>
              <a:rPr lang="en-US" altLang="en-GB" sz="1400" dirty="0">
                <a:solidFill>
                  <a:srgbClr val="990033"/>
                </a:solidFill>
                <a:cs typeface="Times New Roman" pitchFamily="18" charset="0"/>
                <a:sym typeface="Symbol"/>
              </a:rPr>
              <a:t></a:t>
            </a:r>
            <a:r>
              <a:rPr lang="en-US" altLang="en-GB" sz="1400" dirty="0">
                <a:solidFill>
                  <a:srgbClr val="990033"/>
                </a:solidFill>
                <a:cs typeface="Times New Roman" pitchFamily="18" charset="0"/>
              </a:rPr>
              <a:t>T</a:t>
            </a:r>
            <a:r>
              <a:rPr lang="en-US" sz="1400" dirty="0"/>
              <a:t>he structure can be designed to have the </a:t>
            </a:r>
            <a:r>
              <a:rPr lang="en-US" sz="1400" b="1" dirty="0"/>
              <a:t>phase velocity equal to the speed of the particles</a:t>
            </a:r>
            <a:r>
              <a:rPr lang="en-US" sz="1400" dirty="0"/>
              <a:t>. </a:t>
            </a:r>
          </a:p>
        </p:txBody>
      </p:sp>
      <p:sp>
        <p:nvSpPr>
          <p:cNvPr id="60" name="Rettangolo 59"/>
          <p:cNvSpPr/>
          <p:nvPr/>
        </p:nvSpPr>
        <p:spPr>
          <a:xfrm>
            <a:off x="6716938" y="5023800"/>
            <a:ext cx="5355062" cy="523220"/>
          </a:xfrm>
          <a:prstGeom prst="rect">
            <a:avLst/>
          </a:prstGeom>
        </p:spPr>
        <p:txBody>
          <a:bodyPr wrap="square">
            <a:spAutoFit/>
          </a:bodyPr>
          <a:lstStyle/>
          <a:p>
            <a:pPr algn="just"/>
            <a:r>
              <a:rPr lang="en-US" sz="1400" dirty="0">
                <a:sym typeface="Symbol"/>
              </a:rPr>
              <a:t></a:t>
            </a:r>
            <a:r>
              <a:rPr lang="en-US" sz="1400" dirty="0"/>
              <a:t>This allows </a:t>
            </a:r>
            <a:r>
              <a:rPr lang="en-US" sz="1400" b="1" dirty="0"/>
              <a:t>acceleration over large distances</a:t>
            </a:r>
            <a:r>
              <a:rPr lang="en-US" sz="1400" dirty="0"/>
              <a:t> (few meters, hundred of cells) with just an input coupler and a relatively </a:t>
            </a:r>
            <a:r>
              <a:rPr lang="en-US" sz="1400" b="1" dirty="0"/>
              <a:t>simple geometry</a:t>
            </a:r>
            <a:r>
              <a:rPr lang="en-US" sz="1400" dirty="0"/>
              <a:t>.</a:t>
            </a:r>
          </a:p>
        </p:txBody>
      </p:sp>
      <p:cxnSp>
        <p:nvCxnSpPr>
          <p:cNvPr id="61" name="Connettore 2 60"/>
          <p:cNvCxnSpPr>
            <a:endCxn id="19" idx="1"/>
          </p:cNvCxnSpPr>
          <p:nvPr/>
        </p:nvCxnSpPr>
        <p:spPr>
          <a:xfrm>
            <a:off x="2167295" y="2591805"/>
            <a:ext cx="4569502" cy="889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62" name="Connettore 2 61"/>
          <p:cNvCxnSpPr/>
          <p:nvPr/>
        </p:nvCxnSpPr>
        <p:spPr>
          <a:xfrm>
            <a:off x="2833973" y="3600328"/>
            <a:ext cx="3215374" cy="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66" name="Figura a mano libera 65"/>
          <p:cNvSpPr/>
          <p:nvPr/>
        </p:nvSpPr>
        <p:spPr>
          <a:xfrm>
            <a:off x="923702" y="4197854"/>
            <a:ext cx="2140619" cy="1304028"/>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Lst>
            <a:ahLst/>
            <a:cxnLst>
              <a:cxn ang="0">
                <a:pos x="connsiteX0" y="connsiteY0"/>
              </a:cxn>
              <a:cxn ang="0">
                <a:pos x="connsiteX1" y="connsiteY1"/>
              </a:cxn>
            </a:cxnLst>
            <a:rect l="l" t="t" r="r" b="b"/>
            <a:pathLst>
              <a:path w="2771192" h="1959428">
                <a:moveTo>
                  <a:pt x="0" y="1959428"/>
                </a:moveTo>
                <a:cubicBezTo>
                  <a:pt x="1013148" y="1937656"/>
                  <a:pt x="2315546" y="460309"/>
                  <a:pt x="2771192" y="0"/>
                </a:cubicBezTo>
              </a:path>
            </a:pathLst>
          </a:custGeom>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CasellaDiTesto 66"/>
          <p:cNvSpPr txBox="1"/>
          <p:nvPr/>
        </p:nvSpPr>
        <p:spPr>
          <a:xfrm>
            <a:off x="491523" y="4408874"/>
            <a:ext cx="507439" cy="369332"/>
          </a:xfrm>
          <a:prstGeom prst="rect">
            <a:avLst/>
          </a:prstGeom>
          <a:noFill/>
        </p:spPr>
        <p:txBody>
          <a:bodyPr wrap="square" rtlCol="0">
            <a:spAutoFit/>
          </a:bodyPr>
          <a:lstStyle/>
          <a:p>
            <a:r>
              <a:rPr lang="en-US" dirty="0">
                <a:sym typeface="Symbol"/>
              </a:rPr>
              <a:t></a:t>
            </a:r>
            <a:r>
              <a:rPr lang="en-US" baseline="-25000" dirty="0">
                <a:sym typeface="Symbol"/>
              </a:rPr>
              <a:t>RF</a:t>
            </a:r>
            <a:endParaRPr lang="en-US" sz="1400" baseline="-25000" dirty="0"/>
          </a:p>
        </p:txBody>
      </p:sp>
      <p:sp>
        <p:nvSpPr>
          <p:cNvPr id="68" name="CasellaDiTesto 67"/>
          <p:cNvSpPr txBox="1"/>
          <p:nvPr/>
        </p:nvSpPr>
        <p:spPr>
          <a:xfrm>
            <a:off x="2617209" y="6448136"/>
            <a:ext cx="365806" cy="369332"/>
          </a:xfrm>
          <a:prstGeom prst="rect">
            <a:avLst/>
          </a:prstGeom>
          <a:noFill/>
        </p:spPr>
        <p:txBody>
          <a:bodyPr wrap="none" rtlCol="0">
            <a:spAutoFit/>
          </a:bodyPr>
          <a:lstStyle/>
          <a:p>
            <a:r>
              <a:rPr lang="en-US" dirty="0">
                <a:sym typeface="Symbol"/>
              </a:rPr>
              <a:t>k</a:t>
            </a:r>
            <a:r>
              <a:rPr lang="en-US" baseline="30000" dirty="0">
                <a:sym typeface="Symbol"/>
              </a:rPr>
              <a:t>*</a:t>
            </a:r>
            <a:endParaRPr lang="en-US" baseline="30000" dirty="0"/>
          </a:p>
        </p:txBody>
      </p:sp>
      <p:cxnSp>
        <p:nvCxnSpPr>
          <p:cNvPr id="69" name="Connettore 2 68"/>
          <p:cNvCxnSpPr/>
          <p:nvPr/>
        </p:nvCxnSpPr>
        <p:spPr>
          <a:xfrm flipV="1">
            <a:off x="942362" y="6494398"/>
            <a:ext cx="3171676" cy="3810"/>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Connettore 2 69"/>
          <p:cNvCxnSpPr/>
          <p:nvPr/>
        </p:nvCxnSpPr>
        <p:spPr>
          <a:xfrm flipV="1">
            <a:off x="942362" y="3969628"/>
            <a:ext cx="0" cy="2528583"/>
          </a:xfrm>
          <a:prstGeom prst="straightConnector1">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Connettore 1 71"/>
          <p:cNvCxnSpPr/>
          <p:nvPr/>
        </p:nvCxnSpPr>
        <p:spPr>
          <a:xfrm>
            <a:off x="942363" y="4620210"/>
            <a:ext cx="1815631"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78" name="Connettore 1 77"/>
          <p:cNvCxnSpPr/>
          <p:nvPr/>
        </p:nvCxnSpPr>
        <p:spPr>
          <a:xfrm flipH="1">
            <a:off x="957480" y="4197855"/>
            <a:ext cx="2228138" cy="2300355"/>
          </a:xfrm>
          <a:prstGeom prst="line">
            <a:avLst/>
          </a:prstGeom>
          <a:ln w="190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83" name="Connettore 1 82"/>
          <p:cNvCxnSpPr/>
          <p:nvPr/>
        </p:nvCxnSpPr>
        <p:spPr>
          <a:xfrm>
            <a:off x="2791845" y="4620209"/>
            <a:ext cx="438" cy="1874188"/>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8" name="CasellaDiTesto 87"/>
          <p:cNvSpPr txBox="1"/>
          <p:nvPr/>
        </p:nvSpPr>
        <p:spPr>
          <a:xfrm>
            <a:off x="3959823" y="6462500"/>
            <a:ext cx="288862" cy="369332"/>
          </a:xfrm>
          <a:prstGeom prst="rect">
            <a:avLst/>
          </a:prstGeom>
          <a:noFill/>
        </p:spPr>
        <p:txBody>
          <a:bodyPr wrap="none" rtlCol="0">
            <a:spAutoFit/>
          </a:bodyPr>
          <a:lstStyle/>
          <a:p>
            <a:r>
              <a:rPr lang="en-US" dirty="0">
                <a:sym typeface="Symbol"/>
              </a:rPr>
              <a:t>k</a:t>
            </a:r>
            <a:endParaRPr lang="en-US" baseline="30000" dirty="0"/>
          </a:p>
        </p:txBody>
      </p:sp>
      <p:sp>
        <p:nvSpPr>
          <p:cNvPr id="90" name="Figura a mano libera 89"/>
          <p:cNvSpPr/>
          <p:nvPr/>
        </p:nvSpPr>
        <p:spPr>
          <a:xfrm>
            <a:off x="953669" y="4365728"/>
            <a:ext cx="2420537" cy="1136155"/>
          </a:xfrm>
          <a:custGeom>
            <a:avLst/>
            <a:gdLst>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687216"/>
              <a:gd name="connsiteY0" fmla="*/ 2043404 h 2043404"/>
              <a:gd name="connsiteX1" fmla="*/ 2687216 w 2687216"/>
              <a:gd name="connsiteY1" fmla="*/ 0 h 2043404"/>
              <a:gd name="connsiteX0" fmla="*/ 0 w 2771192"/>
              <a:gd name="connsiteY0" fmla="*/ 1959428 h 1959428"/>
              <a:gd name="connsiteX1" fmla="*/ 2771192 w 2771192"/>
              <a:gd name="connsiteY1" fmla="*/ 0 h 1959428"/>
              <a:gd name="connsiteX0" fmla="*/ 0 w 2771192"/>
              <a:gd name="connsiteY0" fmla="*/ 1959428 h 1959428"/>
              <a:gd name="connsiteX1" fmla="*/ 2771192 w 2771192"/>
              <a:gd name="connsiteY1" fmla="*/ 0 h 1959428"/>
              <a:gd name="connsiteX0" fmla="*/ 0 w 3133567"/>
              <a:gd name="connsiteY0" fmla="*/ 1707065 h 1707065"/>
              <a:gd name="connsiteX1" fmla="*/ 3133567 w 3133567"/>
              <a:gd name="connsiteY1" fmla="*/ 0 h 1707065"/>
              <a:gd name="connsiteX0" fmla="*/ 0 w 3133567"/>
              <a:gd name="connsiteY0" fmla="*/ 1707182 h 1707182"/>
              <a:gd name="connsiteX1" fmla="*/ 3133567 w 3133567"/>
              <a:gd name="connsiteY1" fmla="*/ 117 h 1707182"/>
            </a:gdLst>
            <a:ahLst/>
            <a:cxnLst>
              <a:cxn ang="0">
                <a:pos x="connsiteX0" y="connsiteY0"/>
              </a:cxn>
              <a:cxn ang="0">
                <a:pos x="connsiteX1" y="connsiteY1"/>
              </a:cxn>
            </a:cxnLst>
            <a:rect l="l" t="t" r="r" b="b"/>
            <a:pathLst>
              <a:path w="3133567" h="1707182">
                <a:moveTo>
                  <a:pt x="0" y="1707182"/>
                </a:moveTo>
                <a:cubicBezTo>
                  <a:pt x="1013148" y="1685410"/>
                  <a:pt x="2520891" y="-16260"/>
                  <a:pt x="3133567" y="117"/>
                </a:cubicBezTo>
              </a:path>
            </a:pathLst>
          </a:custGeom>
          <a:ln w="38100">
            <a:solidFill>
              <a:srgbClr val="00B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5610" name="Ovale 25609"/>
          <p:cNvSpPr/>
          <p:nvPr/>
        </p:nvSpPr>
        <p:spPr>
          <a:xfrm>
            <a:off x="2742974" y="4572585"/>
            <a:ext cx="90999" cy="952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25611" name="Oggetto 25610"/>
          <p:cNvGraphicFramePr>
            <a:graphicFrameLocks noChangeAspect="1"/>
          </p:cNvGraphicFramePr>
          <p:nvPr>
            <p:extLst>
              <p:ext uri="{D42A27DB-BD31-4B8C-83A1-F6EECF244321}">
                <p14:modId xmlns:p14="http://schemas.microsoft.com/office/powerpoint/2010/main" val="301645725"/>
              </p:ext>
            </p:extLst>
          </p:nvPr>
        </p:nvGraphicFramePr>
        <p:xfrm>
          <a:off x="3193304" y="3820462"/>
          <a:ext cx="542925" cy="527050"/>
        </p:xfrm>
        <a:graphic>
          <a:graphicData uri="http://schemas.openxmlformats.org/presentationml/2006/ole">
            <mc:AlternateContent xmlns:mc="http://schemas.openxmlformats.org/markup-compatibility/2006">
              <mc:Choice xmlns:v="urn:schemas-microsoft-com:vml" Requires="v">
                <p:oleObj name="Equazione" r:id="rId8" imgW="406080" imgH="393480" progId="Equation.3">
                  <p:embed/>
                </p:oleObj>
              </mc:Choice>
              <mc:Fallback>
                <p:oleObj name="Equazione" r:id="rId8" imgW="406080" imgH="393480" progId="Equation.3">
                  <p:embed/>
                  <p:pic>
                    <p:nvPicPr>
                      <p:cNvPr id="25611" name="Oggetto 25610"/>
                      <p:cNvPicPr>
                        <a:picLocks noChangeAspect="1" noChangeArrowheads="1"/>
                      </p:cNvPicPr>
                      <p:nvPr/>
                    </p:nvPicPr>
                    <p:blipFill>
                      <a:blip r:embed="rId9"/>
                      <a:srcRect/>
                      <a:stretch>
                        <a:fillRect/>
                      </a:stretch>
                    </p:blipFill>
                    <p:spPr bwMode="auto">
                      <a:xfrm>
                        <a:off x="3193304" y="3820462"/>
                        <a:ext cx="542925" cy="527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5614" name="Connettore 1 25613"/>
          <p:cNvCxnSpPr/>
          <p:nvPr/>
        </p:nvCxnSpPr>
        <p:spPr>
          <a:xfrm>
            <a:off x="3374205" y="4365728"/>
            <a:ext cx="0" cy="2096773"/>
          </a:xfrm>
          <a:prstGeom prst="line">
            <a:avLst/>
          </a:prstGeom>
          <a:ln w="28575">
            <a:prstDash val="dashDot"/>
          </a:ln>
        </p:spPr>
        <p:style>
          <a:lnRef idx="1">
            <a:schemeClr val="accent1"/>
          </a:lnRef>
          <a:fillRef idx="0">
            <a:schemeClr val="accent1"/>
          </a:fillRef>
          <a:effectRef idx="0">
            <a:schemeClr val="accent1"/>
          </a:effectRef>
          <a:fontRef idx="minor">
            <a:schemeClr val="tx1"/>
          </a:fontRef>
        </p:style>
      </p:cxnSp>
      <p:sp>
        <p:nvSpPr>
          <p:cNvPr id="102" name="CasellaDiTesto 101"/>
          <p:cNvSpPr txBox="1"/>
          <p:nvPr/>
        </p:nvSpPr>
        <p:spPr>
          <a:xfrm>
            <a:off x="3135947" y="6466404"/>
            <a:ext cx="543739" cy="369332"/>
          </a:xfrm>
          <a:prstGeom prst="rect">
            <a:avLst/>
          </a:prstGeom>
          <a:noFill/>
        </p:spPr>
        <p:txBody>
          <a:bodyPr wrap="none" rtlCol="0">
            <a:spAutoFit/>
          </a:bodyPr>
          <a:lstStyle/>
          <a:p>
            <a:r>
              <a:rPr lang="en-US" dirty="0">
                <a:sym typeface="Symbol"/>
              </a:rPr>
              <a:t>/D</a:t>
            </a:r>
            <a:endParaRPr lang="en-US" baseline="30000" dirty="0"/>
          </a:p>
        </p:txBody>
      </p:sp>
      <p:sp>
        <p:nvSpPr>
          <p:cNvPr id="38" name="CasellaDiTesto 37"/>
          <p:cNvSpPr txBox="1"/>
          <p:nvPr/>
        </p:nvSpPr>
        <p:spPr>
          <a:xfrm>
            <a:off x="453557" y="3828522"/>
            <a:ext cx="507439" cy="369332"/>
          </a:xfrm>
          <a:prstGeom prst="rect">
            <a:avLst/>
          </a:prstGeom>
          <a:noFill/>
        </p:spPr>
        <p:txBody>
          <a:bodyPr wrap="square" rtlCol="0">
            <a:spAutoFit/>
          </a:bodyPr>
          <a:lstStyle/>
          <a:p>
            <a:r>
              <a:rPr lang="en-US" dirty="0">
                <a:sym typeface="Symbol"/>
              </a:rPr>
              <a:t></a:t>
            </a:r>
            <a:endParaRPr lang="en-US" sz="1400" baseline="-25000" dirty="0"/>
          </a:p>
        </p:txBody>
      </p:sp>
      <p:sp>
        <p:nvSpPr>
          <p:cNvPr id="39" name="CasellaDiTesto 38"/>
          <p:cNvSpPr txBox="1"/>
          <p:nvPr/>
        </p:nvSpPr>
        <p:spPr>
          <a:xfrm>
            <a:off x="5444661" y="381223"/>
            <a:ext cx="1209370" cy="369332"/>
          </a:xfrm>
          <a:prstGeom prst="rect">
            <a:avLst/>
          </a:prstGeom>
          <a:noFill/>
        </p:spPr>
        <p:txBody>
          <a:bodyPr wrap="none" rtlCol="0">
            <a:spAutoFit/>
          </a:bodyPr>
          <a:lstStyle/>
          <a:p>
            <a:pPr algn="ctr"/>
            <a:r>
              <a:rPr lang="it-IT" b="1" i="1" dirty="0"/>
              <a:t>(</a:t>
            </a:r>
            <a:r>
              <a:rPr lang="it-IT" b="1" i="1" dirty="0" err="1"/>
              <a:t>electrons</a:t>
            </a:r>
            <a:r>
              <a:rPr lang="it-IT" b="1" i="1" dirty="0"/>
              <a:t>)</a:t>
            </a:r>
          </a:p>
        </p:txBody>
      </p:sp>
      <p:cxnSp>
        <p:nvCxnSpPr>
          <p:cNvPr id="41" name="Connettore 2 40"/>
          <p:cNvCxnSpPr/>
          <p:nvPr/>
        </p:nvCxnSpPr>
        <p:spPr>
          <a:xfrm>
            <a:off x="8497833" y="2259407"/>
            <a:ext cx="373805" cy="63479"/>
          </a:xfrm>
          <a:prstGeom prst="straightConnector1">
            <a:avLst/>
          </a:prstGeom>
          <a:ln w="28575">
            <a:solidFill>
              <a:schemeClr val="tx1"/>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2" name="CasellaDiTesto 41"/>
          <p:cNvSpPr txBox="1"/>
          <p:nvPr/>
        </p:nvSpPr>
        <p:spPr>
          <a:xfrm>
            <a:off x="8520687" y="2254915"/>
            <a:ext cx="327334" cy="369332"/>
          </a:xfrm>
          <a:prstGeom prst="rect">
            <a:avLst/>
          </a:prstGeom>
          <a:noFill/>
        </p:spPr>
        <p:txBody>
          <a:bodyPr wrap="none" rtlCol="0">
            <a:spAutoFit/>
          </a:bodyPr>
          <a:lstStyle/>
          <a:p>
            <a:r>
              <a:rPr lang="en-US" i="1" dirty="0"/>
              <a:t>D</a:t>
            </a:r>
          </a:p>
        </p:txBody>
      </p:sp>
      <p:cxnSp>
        <p:nvCxnSpPr>
          <p:cNvPr id="9" name="Connettore 2 8"/>
          <p:cNvCxnSpPr/>
          <p:nvPr/>
        </p:nvCxnSpPr>
        <p:spPr>
          <a:xfrm>
            <a:off x="9643971" y="1908923"/>
            <a:ext cx="792000" cy="144000"/>
          </a:xfrm>
          <a:prstGeom prst="straightConnector1">
            <a:avLst/>
          </a:prstGeom>
          <a:ln w="571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CasellaDiTesto 11"/>
          <p:cNvSpPr txBox="1"/>
          <p:nvPr/>
        </p:nvSpPr>
        <p:spPr>
          <a:xfrm>
            <a:off x="10375047" y="1868257"/>
            <a:ext cx="1451551" cy="338554"/>
          </a:xfrm>
          <a:prstGeom prst="rect">
            <a:avLst/>
          </a:prstGeom>
          <a:noFill/>
        </p:spPr>
        <p:txBody>
          <a:bodyPr wrap="none" rtlCol="0">
            <a:spAutoFit/>
          </a:bodyPr>
          <a:lstStyle/>
          <a:p>
            <a:r>
              <a:rPr lang="it-IT" sz="1600" dirty="0" err="1"/>
              <a:t>Beam</a:t>
            </a:r>
            <a:r>
              <a:rPr lang="it-IT" sz="1600" dirty="0"/>
              <a:t> </a:t>
            </a:r>
            <a:r>
              <a:rPr lang="it-IT" sz="1600" dirty="0" err="1"/>
              <a:t>direction</a:t>
            </a:r>
            <a:endParaRPr lang="it-IT" sz="1600" dirty="0"/>
          </a:p>
        </p:txBody>
      </p:sp>
      <p:sp>
        <p:nvSpPr>
          <p:cNvPr id="15" name="CasellaDiTesto 14"/>
          <p:cNvSpPr txBox="1"/>
          <p:nvPr/>
        </p:nvSpPr>
        <p:spPr>
          <a:xfrm>
            <a:off x="10167005" y="993407"/>
            <a:ext cx="1146083" cy="338554"/>
          </a:xfrm>
          <a:prstGeom prst="rect">
            <a:avLst/>
          </a:prstGeom>
          <a:noFill/>
        </p:spPr>
        <p:txBody>
          <a:bodyPr wrap="none" rtlCol="0">
            <a:spAutoFit/>
          </a:bodyPr>
          <a:lstStyle/>
          <a:p>
            <a:r>
              <a:rPr lang="it-IT" sz="1600" dirty="0"/>
              <a:t>Metal </a:t>
            </a:r>
            <a:r>
              <a:rPr lang="it-IT" sz="1600" dirty="0" err="1"/>
              <a:t>irises</a:t>
            </a:r>
            <a:endParaRPr lang="it-IT" sz="1600" dirty="0"/>
          </a:p>
        </p:txBody>
      </p:sp>
      <p:cxnSp>
        <p:nvCxnSpPr>
          <p:cNvPr id="20" name="Connettore 2 19"/>
          <p:cNvCxnSpPr>
            <a:stCxn id="15" idx="2"/>
          </p:cNvCxnSpPr>
          <p:nvPr/>
        </p:nvCxnSpPr>
        <p:spPr>
          <a:xfrm flipH="1">
            <a:off x="9394676" y="1331962"/>
            <a:ext cx="1345370" cy="28212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a:stCxn id="15" idx="2"/>
          </p:cNvCxnSpPr>
          <p:nvPr/>
        </p:nvCxnSpPr>
        <p:spPr>
          <a:xfrm flipH="1">
            <a:off x="9793832" y="1331961"/>
            <a:ext cx="946214" cy="390288"/>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3" name="Rettangolo 42"/>
          <p:cNvSpPr/>
          <p:nvPr/>
        </p:nvSpPr>
        <p:spPr>
          <a:xfrm>
            <a:off x="6712385" y="5831205"/>
            <a:ext cx="5511242" cy="738664"/>
          </a:xfrm>
          <a:prstGeom prst="rect">
            <a:avLst/>
          </a:prstGeom>
        </p:spPr>
        <p:txBody>
          <a:bodyPr wrap="square">
            <a:spAutoFit/>
          </a:bodyPr>
          <a:lstStyle/>
          <a:p>
            <a:pPr algn="just"/>
            <a:r>
              <a:rPr lang="en-US" sz="1400" dirty="0">
                <a:sym typeface="Symbol"/>
              </a:rPr>
              <a:t></a:t>
            </a:r>
            <a:r>
              <a:rPr lang="en-US" sz="1400" dirty="0"/>
              <a:t>They are used </a:t>
            </a:r>
            <a:r>
              <a:rPr lang="en-US" sz="1400" b="1" dirty="0"/>
              <a:t>especially for electrons </a:t>
            </a:r>
            <a:r>
              <a:rPr lang="en-US" sz="1400" dirty="0"/>
              <a:t>(constant particle </a:t>
            </a:r>
            <a:r>
              <a:rPr lang="en-US" sz="1400" dirty="0" err="1"/>
              <a:t>velocity</a:t>
            </a:r>
            <a:r>
              <a:rPr lang="en-US" sz="1400" dirty="0" err="1">
                <a:sym typeface="Symbol" panose="05050102010706020507" pitchFamily="18" charset="2"/>
              </a:rPr>
              <a:t>constant</a:t>
            </a:r>
            <a:r>
              <a:rPr lang="en-US" sz="1400" dirty="0">
                <a:sym typeface="Symbol" panose="05050102010706020507" pitchFamily="18" charset="2"/>
              </a:rPr>
              <a:t> phase velocity, same distance between irises, easy realization</a:t>
            </a:r>
            <a:r>
              <a:rPr lang="en-US" sz="1400" dirty="0"/>
              <a:t>)</a:t>
            </a:r>
          </a:p>
        </p:txBody>
      </p:sp>
    </p:spTree>
    <p:extLst>
      <p:ext uri="{BB962C8B-B14F-4D97-AF65-F5344CB8AC3E}">
        <p14:creationId xmlns:p14="http://schemas.microsoft.com/office/powerpoint/2010/main" val="501911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nodeType="withEffect">
                                  <p:stCondLst>
                                    <p:cond delay="0"/>
                                  </p:stCondLst>
                                  <p:childTnLst>
                                    <p:set>
                                      <p:cBhvr>
                                        <p:cTn id="9" dur="1" fill="hold">
                                          <p:stCondLst>
                                            <p:cond delay="0"/>
                                          </p:stCondLst>
                                        </p:cTn>
                                        <p:tgtEl>
                                          <p:spTgt spid="61"/>
                                        </p:tgtEl>
                                        <p:attrNameLst>
                                          <p:attrName>style.visibility</p:attrName>
                                        </p:attrNameLst>
                                      </p:cBhvr>
                                      <p:to>
                                        <p:strVal val="visible"/>
                                      </p:to>
                                    </p:set>
                                    <p:animEffect transition="in" filter="fade">
                                      <p:cBhvr>
                                        <p:cTn id="10" dur="500"/>
                                        <p:tgtEl>
                                          <p:spTgt spid="61"/>
                                        </p:tgtEl>
                                      </p:cBhvr>
                                    </p:animEffect>
                                  </p:childTnLst>
                                </p:cTn>
                              </p:par>
                              <p:par>
                                <p:cTn id="11" presetID="10" presetClass="entr" presetSubtype="0" fill="hold" nodeType="withEffect">
                                  <p:stCondLst>
                                    <p:cond delay="0"/>
                                  </p:stCondLst>
                                  <p:childTnLst>
                                    <p:set>
                                      <p:cBhvr>
                                        <p:cTn id="12" dur="1" fill="hold">
                                          <p:stCondLst>
                                            <p:cond delay="0"/>
                                          </p:stCondLst>
                                        </p:cTn>
                                        <p:tgtEl>
                                          <p:spTgt spid="62"/>
                                        </p:tgtEl>
                                        <p:attrNameLst>
                                          <p:attrName>style.visibility</p:attrName>
                                        </p:attrNameLst>
                                      </p:cBhvr>
                                      <p:to>
                                        <p:strVal val="visible"/>
                                      </p:to>
                                    </p:set>
                                    <p:animEffect transition="in" filter="fade">
                                      <p:cBhvr>
                                        <p:cTn id="13" dur="500"/>
                                        <p:tgtEl>
                                          <p:spTgt spid="62"/>
                                        </p:tgtEl>
                                      </p:cBhvr>
                                    </p:animEffect>
                                  </p:childTnLst>
                                </p:cTn>
                              </p:par>
                              <p:par>
                                <p:cTn id="14" presetID="10" presetClass="entr" presetSubtype="0" fill="hold" nodeType="with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500"/>
                                        <p:tgtEl>
                                          <p:spTgt spid="40"/>
                                        </p:tgtEl>
                                      </p:cBhvr>
                                    </p:animEffect>
                                  </p:childTnLst>
                                </p:cTn>
                              </p:par>
                              <p:par>
                                <p:cTn id="17" presetID="10" presetClass="entr" presetSubtype="0" fill="hold" nodeType="withEffect">
                                  <p:stCondLst>
                                    <p:cond delay="0"/>
                                  </p:stCondLst>
                                  <p:childTnLst>
                                    <p:set>
                                      <p:cBhvr>
                                        <p:cTn id="18" dur="1" fill="hold">
                                          <p:stCondLst>
                                            <p:cond delay="0"/>
                                          </p:stCondLst>
                                        </p:cTn>
                                        <p:tgtEl>
                                          <p:spTgt spid="41"/>
                                        </p:tgtEl>
                                        <p:attrNameLst>
                                          <p:attrName>style.visibility</p:attrName>
                                        </p:attrNameLst>
                                      </p:cBhvr>
                                      <p:to>
                                        <p:strVal val="visible"/>
                                      </p:to>
                                    </p:set>
                                    <p:animEffect transition="in" filter="fade">
                                      <p:cBhvr>
                                        <p:cTn id="19" dur="500"/>
                                        <p:tgtEl>
                                          <p:spTgt spid="4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par>
                                <p:cTn id="23" presetID="10"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500"/>
                                        <p:tgtEl>
                                          <p:spTgt spid="1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500"/>
                                        <p:tgtEl>
                                          <p:spTgt spid="20"/>
                                        </p:tgtEl>
                                      </p:cBhvr>
                                    </p:animEffect>
                                  </p:childTnLst>
                                </p:cTn>
                              </p:par>
                              <p:par>
                                <p:cTn id="35" presetID="10"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fade">
                                      <p:cBhvr>
                                        <p:cTn id="37" dur="500"/>
                                        <p:tgtEl>
                                          <p:spTgt spid="22"/>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4"/>
                                        </p:tgtEl>
                                        <p:attrNameLst>
                                          <p:attrName>style.visibility</p:attrName>
                                        </p:attrNameLst>
                                      </p:cBhvr>
                                      <p:to>
                                        <p:strVal val="visible"/>
                                      </p:to>
                                    </p:set>
                                    <p:animEffect transition="in" filter="fade">
                                      <p:cBhvr>
                                        <p:cTn id="40" dur="500"/>
                                        <p:tgtEl>
                                          <p:spTgt spid="54"/>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fade">
                                      <p:cBhvr>
                                        <p:cTn id="46" dur="500"/>
                                        <p:tgtEl>
                                          <p:spTgt spid="11"/>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fade">
                                      <p:cBhvr>
                                        <p:cTn id="49" dur="500"/>
                                        <p:tgtEl>
                                          <p:spTgt spid="8"/>
                                        </p:tgtEl>
                                      </p:cBhvr>
                                    </p:animEffect>
                                  </p:childTnLst>
                                </p:cTn>
                              </p:par>
                              <p:par>
                                <p:cTn id="50" presetID="10" presetClass="entr" presetSubtype="0" fill="hold"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500"/>
                                        <p:tgtEl>
                                          <p:spTgt spid="14"/>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8"/>
                                        </p:tgtEl>
                                        <p:attrNameLst>
                                          <p:attrName>style.visibility</p:attrName>
                                        </p:attrNameLst>
                                      </p:cBhvr>
                                      <p:to>
                                        <p:strVal val="visible"/>
                                      </p:to>
                                    </p:set>
                                    <p:animEffect transition="in" filter="fade">
                                      <p:cBhvr>
                                        <p:cTn id="55" dur="500"/>
                                        <p:tgtEl>
                                          <p:spTgt spid="18"/>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6"/>
                                        </p:tgtEl>
                                        <p:attrNameLst>
                                          <p:attrName>style.visibility</p:attrName>
                                        </p:attrNameLst>
                                      </p:cBhvr>
                                      <p:to>
                                        <p:strVal val="visible"/>
                                      </p:to>
                                    </p:set>
                                    <p:animEffect transition="in" filter="fade">
                                      <p:cBhvr>
                                        <p:cTn id="60" dur="500"/>
                                        <p:tgtEl>
                                          <p:spTgt spid="66"/>
                                        </p:tgtEl>
                                      </p:cBhvr>
                                    </p:animEffect>
                                  </p:childTnLst>
                                </p:cTn>
                              </p:par>
                              <p:par>
                                <p:cTn id="61" presetID="10" presetClass="entr" presetSubtype="0" fill="hold" nodeType="withEffect">
                                  <p:stCondLst>
                                    <p:cond delay="0"/>
                                  </p:stCondLst>
                                  <p:childTnLst>
                                    <p:set>
                                      <p:cBhvr>
                                        <p:cTn id="62" dur="1" fill="hold">
                                          <p:stCondLst>
                                            <p:cond delay="0"/>
                                          </p:stCondLst>
                                        </p:cTn>
                                        <p:tgtEl>
                                          <p:spTgt spid="69"/>
                                        </p:tgtEl>
                                        <p:attrNameLst>
                                          <p:attrName>style.visibility</p:attrName>
                                        </p:attrNameLst>
                                      </p:cBhvr>
                                      <p:to>
                                        <p:strVal val="visible"/>
                                      </p:to>
                                    </p:set>
                                    <p:animEffect transition="in" filter="fade">
                                      <p:cBhvr>
                                        <p:cTn id="63" dur="500"/>
                                        <p:tgtEl>
                                          <p:spTgt spid="69"/>
                                        </p:tgtEl>
                                      </p:cBhvr>
                                    </p:animEffect>
                                  </p:childTnLst>
                                </p:cTn>
                              </p:par>
                              <p:par>
                                <p:cTn id="64" presetID="10" presetClass="entr" presetSubtype="0" fill="hold" nodeType="withEffect">
                                  <p:stCondLst>
                                    <p:cond delay="0"/>
                                  </p:stCondLst>
                                  <p:childTnLst>
                                    <p:set>
                                      <p:cBhvr>
                                        <p:cTn id="65" dur="1" fill="hold">
                                          <p:stCondLst>
                                            <p:cond delay="0"/>
                                          </p:stCondLst>
                                        </p:cTn>
                                        <p:tgtEl>
                                          <p:spTgt spid="70"/>
                                        </p:tgtEl>
                                        <p:attrNameLst>
                                          <p:attrName>style.visibility</p:attrName>
                                        </p:attrNameLst>
                                      </p:cBhvr>
                                      <p:to>
                                        <p:strVal val="visible"/>
                                      </p:to>
                                    </p:set>
                                    <p:animEffect transition="in" filter="fade">
                                      <p:cBhvr>
                                        <p:cTn id="66" dur="500"/>
                                        <p:tgtEl>
                                          <p:spTgt spid="70"/>
                                        </p:tgtEl>
                                      </p:cBhvr>
                                    </p:animEffect>
                                  </p:childTnLst>
                                </p:cTn>
                              </p:par>
                              <p:par>
                                <p:cTn id="67" presetID="10" presetClass="entr" presetSubtype="0" fill="hold" nodeType="withEffect">
                                  <p:stCondLst>
                                    <p:cond delay="0"/>
                                  </p:stCondLst>
                                  <p:childTnLst>
                                    <p:set>
                                      <p:cBhvr>
                                        <p:cTn id="68" dur="1" fill="hold">
                                          <p:stCondLst>
                                            <p:cond delay="0"/>
                                          </p:stCondLst>
                                        </p:cTn>
                                        <p:tgtEl>
                                          <p:spTgt spid="78"/>
                                        </p:tgtEl>
                                        <p:attrNameLst>
                                          <p:attrName>style.visibility</p:attrName>
                                        </p:attrNameLst>
                                      </p:cBhvr>
                                      <p:to>
                                        <p:strVal val="visible"/>
                                      </p:to>
                                    </p:set>
                                    <p:animEffect transition="in" filter="fade">
                                      <p:cBhvr>
                                        <p:cTn id="69" dur="500"/>
                                        <p:tgtEl>
                                          <p:spTgt spid="78"/>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8"/>
                                        </p:tgtEl>
                                        <p:attrNameLst>
                                          <p:attrName>style.visibility</p:attrName>
                                        </p:attrNameLst>
                                      </p:cBhvr>
                                      <p:to>
                                        <p:strVal val="visible"/>
                                      </p:to>
                                    </p:set>
                                    <p:animEffect transition="in" filter="fade">
                                      <p:cBhvr>
                                        <p:cTn id="72" dur="500"/>
                                        <p:tgtEl>
                                          <p:spTgt spid="88"/>
                                        </p:tgtEl>
                                      </p:cBhvr>
                                    </p:animEffect>
                                  </p:childTnLst>
                                </p:cTn>
                              </p:par>
                              <p:par>
                                <p:cTn id="73" presetID="10" presetClass="entr" presetSubtype="0" fill="hold" nodeType="withEffect">
                                  <p:stCondLst>
                                    <p:cond delay="0"/>
                                  </p:stCondLst>
                                  <p:childTnLst>
                                    <p:set>
                                      <p:cBhvr>
                                        <p:cTn id="74" dur="1" fill="hold">
                                          <p:stCondLst>
                                            <p:cond delay="0"/>
                                          </p:stCondLst>
                                        </p:cTn>
                                        <p:tgtEl>
                                          <p:spTgt spid="25611"/>
                                        </p:tgtEl>
                                        <p:attrNameLst>
                                          <p:attrName>style.visibility</p:attrName>
                                        </p:attrNameLst>
                                      </p:cBhvr>
                                      <p:to>
                                        <p:strVal val="visible"/>
                                      </p:to>
                                    </p:set>
                                    <p:animEffect transition="in" filter="fade">
                                      <p:cBhvr>
                                        <p:cTn id="75" dur="500"/>
                                        <p:tgtEl>
                                          <p:spTgt spid="25611"/>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500"/>
                                        <p:tgtEl>
                                          <p:spTgt spid="38"/>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67"/>
                                        </p:tgtEl>
                                        <p:attrNameLst>
                                          <p:attrName>style.visibility</p:attrName>
                                        </p:attrNameLst>
                                      </p:cBhvr>
                                      <p:to>
                                        <p:strVal val="visible"/>
                                      </p:to>
                                    </p:set>
                                    <p:animEffect transition="in" filter="fade">
                                      <p:cBhvr>
                                        <p:cTn id="83" dur="500"/>
                                        <p:tgtEl>
                                          <p:spTgt spid="67"/>
                                        </p:tgtEl>
                                      </p:cBhvr>
                                    </p:animEffect>
                                  </p:childTnLst>
                                </p:cTn>
                              </p:par>
                              <p:par>
                                <p:cTn id="84" presetID="10" presetClass="entr" presetSubtype="0" fill="hold" nodeType="withEffect">
                                  <p:stCondLst>
                                    <p:cond delay="0"/>
                                  </p:stCondLst>
                                  <p:childTnLst>
                                    <p:set>
                                      <p:cBhvr>
                                        <p:cTn id="85" dur="1" fill="hold">
                                          <p:stCondLst>
                                            <p:cond delay="0"/>
                                          </p:stCondLst>
                                        </p:cTn>
                                        <p:tgtEl>
                                          <p:spTgt spid="72"/>
                                        </p:tgtEl>
                                        <p:attrNameLst>
                                          <p:attrName>style.visibility</p:attrName>
                                        </p:attrNameLst>
                                      </p:cBhvr>
                                      <p:to>
                                        <p:strVal val="visible"/>
                                      </p:to>
                                    </p:set>
                                    <p:animEffect transition="in" filter="fade">
                                      <p:cBhvr>
                                        <p:cTn id="86" dur="500"/>
                                        <p:tgtEl>
                                          <p:spTgt spid="72"/>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0"/>
                                        </p:tgtEl>
                                        <p:attrNameLst>
                                          <p:attrName>style.visibility</p:attrName>
                                        </p:attrNameLst>
                                      </p:cBhvr>
                                      <p:to>
                                        <p:strVal val="visible"/>
                                      </p:to>
                                    </p:set>
                                    <p:animEffect transition="in" filter="fade">
                                      <p:cBhvr>
                                        <p:cTn id="89" dur="500"/>
                                        <p:tgtEl>
                                          <p:spTgt spid="90"/>
                                        </p:tgtEl>
                                      </p:cBhvr>
                                    </p:animEffect>
                                  </p:childTnLst>
                                </p:cTn>
                              </p:par>
                              <p:par>
                                <p:cTn id="90" presetID="10" presetClass="entr" presetSubtype="0" fill="hold" nodeType="withEffect">
                                  <p:stCondLst>
                                    <p:cond delay="0"/>
                                  </p:stCondLst>
                                  <p:childTnLst>
                                    <p:set>
                                      <p:cBhvr>
                                        <p:cTn id="91" dur="1" fill="hold">
                                          <p:stCondLst>
                                            <p:cond delay="0"/>
                                          </p:stCondLst>
                                        </p:cTn>
                                        <p:tgtEl>
                                          <p:spTgt spid="83"/>
                                        </p:tgtEl>
                                        <p:attrNameLst>
                                          <p:attrName>style.visibility</p:attrName>
                                        </p:attrNameLst>
                                      </p:cBhvr>
                                      <p:to>
                                        <p:strVal val="visible"/>
                                      </p:to>
                                    </p:set>
                                    <p:animEffect transition="in" filter="fade">
                                      <p:cBhvr>
                                        <p:cTn id="92" dur="500"/>
                                        <p:tgtEl>
                                          <p:spTgt spid="83"/>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8"/>
                                        </p:tgtEl>
                                        <p:attrNameLst>
                                          <p:attrName>style.visibility</p:attrName>
                                        </p:attrNameLst>
                                      </p:cBhvr>
                                      <p:to>
                                        <p:strVal val="visible"/>
                                      </p:to>
                                    </p:set>
                                    <p:animEffect transition="in" filter="fade">
                                      <p:cBhvr>
                                        <p:cTn id="95" dur="500"/>
                                        <p:tgtEl>
                                          <p:spTgt spid="68"/>
                                        </p:tgtEl>
                                      </p:cBhvr>
                                    </p:animEffect>
                                  </p:childTnLst>
                                </p:cTn>
                              </p:par>
                              <p:par>
                                <p:cTn id="96" presetID="10" presetClass="entr" presetSubtype="0" fill="hold" nodeType="withEffect">
                                  <p:stCondLst>
                                    <p:cond delay="0"/>
                                  </p:stCondLst>
                                  <p:childTnLst>
                                    <p:set>
                                      <p:cBhvr>
                                        <p:cTn id="97" dur="1" fill="hold">
                                          <p:stCondLst>
                                            <p:cond delay="0"/>
                                          </p:stCondLst>
                                        </p:cTn>
                                        <p:tgtEl>
                                          <p:spTgt spid="25614"/>
                                        </p:tgtEl>
                                        <p:attrNameLst>
                                          <p:attrName>style.visibility</p:attrName>
                                        </p:attrNameLst>
                                      </p:cBhvr>
                                      <p:to>
                                        <p:strVal val="visible"/>
                                      </p:to>
                                    </p:set>
                                    <p:animEffect transition="in" filter="fade">
                                      <p:cBhvr>
                                        <p:cTn id="98" dur="500"/>
                                        <p:tgtEl>
                                          <p:spTgt spid="25614"/>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102"/>
                                        </p:tgtEl>
                                        <p:attrNameLst>
                                          <p:attrName>style.visibility</p:attrName>
                                        </p:attrNameLst>
                                      </p:cBhvr>
                                      <p:to>
                                        <p:strVal val="visible"/>
                                      </p:to>
                                    </p:set>
                                    <p:animEffect transition="in" filter="fade">
                                      <p:cBhvr>
                                        <p:cTn id="101" dur="500"/>
                                        <p:tgtEl>
                                          <p:spTgt spid="102"/>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25610"/>
                                        </p:tgtEl>
                                        <p:attrNameLst>
                                          <p:attrName>style.visibility</p:attrName>
                                        </p:attrNameLst>
                                      </p:cBhvr>
                                      <p:to>
                                        <p:strVal val="visible"/>
                                      </p:to>
                                    </p:set>
                                    <p:animEffect transition="in" filter="fade">
                                      <p:cBhvr>
                                        <p:cTn id="104" dur="500"/>
                                        <p:tgtEl>
                                          <p:spTgt spid="25610"/>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59"/>
                                        </p:tgtEl>
                                        <p:attrNameLst>
                                          <p:attrName>style.visibility</p:attrName>
                                        </p:attrNameLst>
                                      </p:cBhvr>
                                      <p:to>
                                        <p:strVal val="visible"/>
                                      </p:to>
                                    </p:set>
                                    <p:animEffect transition="in" filter="fade">
                                      <p:cBhvr>
                                        <p:cTn id="107" dur="500"/>
                                        <p:tgtEl>
                                          <p:spTgt spid="59"/>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0"/>
                                        </p:tgtEl>
                                        <p:attrNameLst>
                                          <p:attrName>style.visibility</p:attrName>
                                        </p:attrNameLst>
                                      </p:cBhvr>
                                      <p:to>
                                        <p:strVal val="visible"/>
                                      </p:to>
                                    </p:set>
                                    <p:animEffect transition="in" filter="fade">
                                      <p:cBhvr>
                                        <p:cTn id="110" dur="500"/>
                                        <p:tgtEl>
                                          <p:spTgt spid="60"/>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43"/>
                                        </p:tgtEl>
                                        <p:attrNameLst>
                                          <p:attrName>style.visibility</p:attrName>
                                        </p:attrNameLst>
                                      </p:cBhvr>
                                      <p:to>
                                        <p:strVal val="visible"/>
                                      </p:to>
                                    </p:set>
                                    <p:animEffect transition="in" filter="fade">
                                      <p:cBhvr>
                                        <p:cTn id="113"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54" grpId="0"/>
      <p:bldP spid="8" grpId="0" animBg="1"/>
      <p:bldP spid="11" grpId="0"/>
      <p:bldP spid="18" grpId="0"/>
      <p:bldP spid="59" grpId="0"/>
      <p:bldP spid="60" grpId="0"/>
      <p:bldP spid="66" grpId="0" animBg="1"/>
      <p:bldP spid="67" grpId="0"/>
      <p:bldP spid="68" grpId="0"/>
      <p:bldP spid="88" grpId="0"/>
      <p:bldP spid="90" grpId="0" animBg="1"/>
      <p:bldP spid="25610" grpId="0" animBg="1"/>
      <p:bldP spid="102" grpId="0"/>
      <p:bldP spid="38" grpId="0"/>
      <p:bldP spid="42" grpId="0"/>
      <p:bldP spid="12" grpId="0"/>
      <p:bldP spid="15" grpId="0"/>
      <p:bldP spid="4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1524001" y="0"/>
            <a:ext cx="9143999" cy="553998"/>
          </a:xfrm>
          <a:prstGeom prst="rect">
            <a:avLst/>
          </a:prstGeom>
        </p:spPr>
        <p:txBody>
          <a:bodyPr wrap="square">
            <a:spAutoFit/>
          </a:bodyPr>
          <a:lstStyle/>
          <a:p>
            <a:pPr marL="1117600" indent="-1117600" algn="ctr"/>
            <a:r>
              <a:rPr lang="en-US" altLang="en-US" sz="3000" b="1" dirty="0"/>
              <a:t>PHASOR NOTATION: RECAP.</a:t>
            </a:r>
          </a:p>
        </p:txBody>
      </p:sp>
      <p:graphicFrame>
        <p:nvGraphicFramePr>
          <p:cNvPr id="3" name="Oggetto 2"/>
          <p:cNvGraphicFramePr>
            <a:graphicFrameLocks noChangeAspect="1"/>
          </p:cNvGraphicFramePr>
          <p:nvPr/>
        </p:nvGraphicFramePr>
        <p:xfrm>
          <a:off x="1612168" y="1176647"/>
          <a:ext cx="2875928" cy="387988"/>
        </p:xfrm>
        <a:graphic>
          <a:graphicData uri="http://schemas.openxmlformats.org/presentationml/2006/ole">
            <mc:AlternateContent xmlns:mc="http://schemas.openxmlformats.org/markup-compatibility/2006">
              <mc:Choice xmlns:v="urn:schemas-microsoft-com:vml" Requires="v">
                <p:oleObj name="Equazione" r:id="rId2" imgW="1854000" imgH="241200" progId="Equation.3">
                  <p:embed/>
                </p:oleObj>
              </mc:Choice>
              <mc:Fallback>
                <p:oleObj name="Equazione" r:id="rId2" imgW="1854000" imgH="241200" progId="Equation.3">
                  <p:embed/>
                  <p:pic>
                    <p:nvPicPr>
                      <p:cNvPr id="3" name="Oggetto 2"/>
                      <p:cNvPicPr>
                        <a:picLocks noChangeAspect="1" noChangeArrowheads="1"/>
                      </p:cNvPicPr>
                      <p:nvPr/>
                    </p:nvPicPr>
                    <p:blipFill>
                      <a:blip r:embed="rId3"/>
                      <a:srcRect/>
                      <a:stretch>
                        <a:fillRect/>
                      </a:stretch>
                    </p:blipFill>
                    <p:spPr bwMode="auto">
                      <a:xfrm>
                        <a:off x="1612168" y="1176647"/>
                        <a:ext cx="2875928" cy="387988"/>
                      </a:xfrm>
                      <a:prstGeom prst="rect">
                        <a:avLst/>
                      </a:prstGeom>
                      <a:noFill/>
                    </p:spPr>
                  </p:pic>
                </p:oleObj>
              </mc:Fallback>
            </mc:AlternateContent>
          </a:graphicData>
        </a:graphic>
      </p:graphicFrame>
      <p:graphicFrame>
        <p:nvGraphicFramePr>
          <p:cNvPr id="4" name="Oggetto 3"/>
          <p:cNvGraphicFramePr>
            <a:graphicFrameLocks noChangeAspect="1"/>
          </p:cNvGraphicFramePr>
          <p:nvPr/>
        </p:nvGraphicFramePr>
        <p:xfrm>
          <a:off x="6791936" y="1017974"/>
          <a:ext cx="4720415" cy="1458228"/>
        </p:xfrm>
        <a:graphic>
          <a:graphicData uri="http://schemas.openxmlformats.org/presentationml/2006/ole">
            <mc:AlternateContent xmlns:mc="http://schemas.openxmlformats.org/markup-compatibility/2006">
              <mc:Choice xmlns:v="urn:schemas-microsoft-com:vml" Requires="v">
                <p:oleObj name="Equazione" r:id="rId4" imgW="3543120" imgH="1091880" progId="Equation.3">
                  <p:embed/>
                </p:oleObj>
              </mc:Choice>
              <mc:Fallback>
                <p:oleObj name="Equazione" r:id="rId4" imgW="3543120" imgH="1091880" progId="Equation.3">
                  <p:embed/>
                  <p:pic>
                    <p:nvPicPr>
                      <p:cNvPr id="4" name="Oggetto 3"/>
                      <p:cNvPicPr>
                        <a:picLocks noChangeAspect="1" noChangeArrowheads="1"/>
                      </p:cNvPicPr>
                      <p:nvPr/>
                    </p:nvPicPr>
                    <p:blipFill>
                      <a:blip r:embed="rId5"/>
                      <a:srcRect/>
                      <a:stretch>
                        <a:fillRect/>
                      </a:stretch>
                    </p:blipFill>
                    <p:spPr bwMode="auto">
                      <a:xfrm>
                        <a:off x="6791936" y="1017974"/>
                        <a:ext cx="4720415" cy="1458228"/>
                      </a:xfrm>
                      <a:prstGeom prst="rect">
                        <a:avLst/>
                      </a:prstGeom>
                      <a:noFill/>
                      <a:ln>
                        <a:noFill/>
                      </a:ln>
                    </p:spPr>
                  </p:pic>
                </p:oleObj>
              </mc:Fallback>
            </mc:AlternateContent>
          </a:graphicData>
        </a:graphic>
      </p:graphicFrame>
      <p:cxnSp>
        <p:nvCxnSpPr>
          <p:cNvPr id="6" name="Connettore 2 5"/>
          <p:cNvCxnSpPr/>
          <p:nvPr/>
        </p:nvCxnSpPr>
        <p:spPr>
          <a:xfrm flipV="1">
            <a:off x="2771278" y="1564636"/>
            <a:ext cx="331453" cy="3031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1524127" y="1788862"/>
            <a:ext cx="2226785" cy="830997"/>
          </a:xfrm>
          <a:prstGeom prst="rect">
            <a:avLst/>
          </a:prstGeom>
          <a:noFill/>
        </p:spPr>
        <p:txBody>
          <a:bodyPr wrap="square" rtlCol="0">
            <a:spAutoFit/>
          </a:bodyPr>
          <a:lstStyle/>
          <a:p>
            <a:r>
              <a:rPr lang="it-IT" sz="1600" dirty="0" err="1"/>
              <a:t>Phasor</a:t>
            </a:r>
            <a:r>
              <a:rPr lang="it-IT" sz="1600" dirty="0"/>
              <a:t> of the </a:t>
            </a:r>
            <a:r>
              <a:rPr lang="it-IT" sz="1600" dirty="0" err="1"/>
              <a:t>longitudinal</a:t>
            </a:r>
            <a:r>
              <a:rPr lang="it-IT" sz="1600" dirty="0"/>
              <a:t> </a:t>
            </a:r>
            <a:r>
              <a:rPr lang="it-IT" sz="1600" dirty="0" err="1"/>
              <a:t>electric</a:t>
            </a:r>
            <a:r>
              <a:rPr lang="it-IT" sz="1600" dirty="0"/>
              <a:t> </a:t>
            </a:r>
            <a:r>
              <a:rPr lang="it-IT" sz="1600" dirty="0" err="1"/>
              <a:t>field</a:t>
            </a:r>
            <a:r>
              <a:rPr lang="it-IT" sz="1600" dirty="0"/>
              <a:t> (</a:t>
            </a:r>
            <a:r>
              <a:rPr lang="it-IT" sz="1600" dirty="0" err="1"/>
              <a:t>complex</a:t>
            </a:r>
            <a:r>
              <a:rPr lang="it-IT" sz="1600" dirty="0"/>
              <a:t> </a:t>
            </a:r>
            <a:r>
              <a:rPr lang="it-IT" sz="1600" dirty="0" err="1"/>
              <a:t>quantity</a:t>
            </a:r>
            <a:r>
              <a:rPr lang="it-IT" sz="1600" dirty="0"/>
              <a:t>)</a:t>
            </a:r>
          </a:p>
        </p:txBody>
      </p:sp>
      <p:sp>
        <p:nvSpPr>
          <p:cNvPr id="8" name="CasellaDiTesto 7"/>
          <p:cNvSpPr txBox="1"/>
          <p:nvPr/>
        </p:nvSpPr>
        <p:spPr>
          <a:xfrm>
            <a:off x="154740" y="553998"/>
            <a:ext cx="7202036" cy="338554"/>
          </a:xfrm>
          <a:prstGeom prst="rect">
            <a:avLst/>
          </a:prstGeom>
          <a:noFill/>
        </p:spPr>
        <p:txBody>
          <a:bodyPr wrap="none" rtlCol="0">
            <a:spAutoFit/>
          </a:bodyPr>
          <a:lstStyle/>
          <a:p>
            <a:r>
              <a:rPr lang="it-IT" sz="1600" dirty="0"/>
              <a:t>With a </a:t>
            </a:r>
            <a:r>
              <a:rPr lang="it-IT" sz="1600" b="1" dirty="0"/>
              <a:t>more general </a:t>
            </a:r>
            <a:r>
              <a:rPr lang="it-IT" sz="1600" b="1" dirty="0" err="1"/>
              <a:t>notation</a:t>
            </a:r>
            <a:r>
              <a:rPr lang="it-IT" sz="1600" b="1" dirty="0"/>
              <a:t> </a:t>
            </a:r>
            <a:r>
              <a:rPr lang="it-IT" sz="1600" dirty="0" err="1"/>
              <a:t>we</a:t>
            </a:r>
            <a:r>
              <a:rPr lang="it-IT" sz="1600" dirty="0"/>
              <a:t> can </a:t>
            </a:r>
            <a:r>
              <a:rPr lang="it-IT" sz="1600" dirty="0" err="1"/>
              <a:t>consider</a:t>
            </a:r>
            <a:r>
              <a:rPr lang="it-IT" sz="1600" dirty="0"/>
              <a:t> the </a:t>
            </a:r>
            <a:r>
              <a:rPr lang="it-IT" sz="1600" dirty="0" err="1"/>
              <a:t>phasors</a:t>
            </a:r>
            <a:r>
              <a:rPr lang="it-IT" sz="1600" dirty="0"/>
              <a:t> of the </a:t>
            </a:r>
            <a:r>
              <a:rPr lang="it-IT" sz="1600" dirty="0" err="1"/>
              <a:t>accelerating</a:t>
            </a:r>
            <a:r>
              <a:rPr lang="it-IT" sz="1600" dirty="0"/>
              <a:t> </a:t>
            </a:r>
            <a:r>
              <a:rPr lang="it-IT" sz="1600" dirty="0" err="1"/>
              <a:t>field</a:t>
            </a:r>
            <a:r>
              <a:rPr lang="it-IT" sz="1600" dirty="0"/>
              <a:t>. </a:t>
            </a:r>
          </a:p>
        </p:txBody>
      </p:sp>
      <p:sp>
        <p:nvSpPr>
          <p:cNvPr id="12" name="Freccia a destra 11"/>
          <p:cNvSpPr/>
          <p:nvPr/>
        </p:nvSpPr>
        <p:spPr>
          <a:xfrm>
            <a:off x="4620619" y="1549565"/>
            <a:ext cx="1895904" cy="58095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Parentesi graffa aperta 12"/>
          <p:cNvSpPr/>
          <p:nvPr/>
        </p:nvSpPr>
        <p:spPr>
          <a:xfrm rot="16200000">
            <a:off x="8300864" y="1806174"/>
            <a:ext cx="323999" cy="1350170"/>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aphicFrame>
        <p:nvGraphicFramePr>
          <p:cNvPr id="14" name="Oggetto 13"/>
          <p:cNvGraphicFramePr>
            <a:graphicFrameLocks noChangeAspect="1"/>
          </p:cNvGraphicFramePr>
          <p:nvPr/>
        </p:nvGraphicFramePr>
        <p:xfrm>
          <a:off x="8343713" y="2676521"/>
          <a:ext cx="350751" cy="345705"/>
        </p:xfrm>
        <a:graphic>
          <a:graphicData uri="http://schemas.openxmlformats.org/presentationml/2006/ole">
            <mc:AlternateContent xmlns:mc="http://schemas.openxmlformats.org/markup-compatibility/2006">
              <mc:Choice xmlns:v="urn:schemas-microsoft-com:vml" Requires="v">
                <p:oleObj name="Equazione" r:id="rId6" imgW="253800" imgH="241200" progId="Equation.3">
                  <p:embed/>
                </p:oleObj>
              </mc:Choice>
              <mc:Fallback>
                <p:oleObj name="Equazione" r:id="rId6" imgW="253800" imgH="241200" progId="Equation.3">
                  <p:embed/>
                  <p:pic>
                    <p:nvPicPr>
                      <p:cNvPr id="14" name="Oggetto 13"/>
                      <p:cNvPicPr>
                        <a:picLocks noChangeAspect="1" noChangeArrowheads="1"/>
                      </p:cNvPicPr>
                      <p:nvPr/>
                    </p:nvPicPr>
                    <p:blipFill>
                      <a:blip r:embed="rId7"/>
                      <a:srcRect/>
                      <a:stretch>
                        <a:fillRect/>
                      </a:stretch>
                    </p:blipFill>
                    <p:spPr bwMode="auto">
                      <a:xfrm>
                        <a:off x="8343713" y="2676521"/>
                        <a:ext cx="350751" cy="345705"/>
                      </a:xfrm>
                      <a:prstGeom prst="rect">
                        <a:avLst/>
                      </a:prstGeom>
                      <a:noFill/>
                    </p:spPr>
                  </p:pic>
                </p:oleObj>
              </mc:Fallback>
            </mc:AlternateContent>
          </a:graphicData>
        </a:graphic>
      </p:graphicFrame>
      <p:sp>
        <p:nvSpPr>
          <p:cNvPr id="15" name="Parentesi graffa aperta 14"/>
          <p:cNvSpPr/>
          <p:nvPr/>
        </p:nvSpPr>
        <p:spPr>
          <a:xfrm rot="16200000">
            <a:off x="10293520" y="1478405"/>
            <a:ext cx="354641" cy="1808011"/>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aphicFrame>
        <p:nvGraphicFramePr>
          <p:cNvPr id="16" name="Oggetto 15"/>
          <p:cNvGraphicFramePr>
            <a:graphicFrameLocks noChangeAspect="1"/>
          </p:cNvGraphicFramePr>
          <p:nvPr/>
        </p:nvGraphicFramePr>
        <p:xfrm>
          <a:off x="10289739" y="2568857"/>
          <a:ext cx="362201" cy="338725"/>
        </p:xfrm>
        <a:graphic>
          <a:graphicData uri="http://schemas.openxmlformats.org/presentationml/2006/ole">
            <mc:AlternateContent xmlns:mc="http://schemas.openxmlformats.org/markup-compatibility/2006">
              <mc:Choice xmlns:v="urn:schemas-microsoft-com:vml" Requires="v">
                <p:oleObj name="Equazione" r:id="rId8" imgW="253800" imgH="228600" progId="Equation.3">
                  <p:embed/>
                </p:oleObj>
              </mc:Choice>
              <mc:Fallback>
                <p:oleObj name="Equazione" r:id="rId8" imgW="253800" imgH="228600" progId="Equation.3">
                  <p:embed/>
                  <p:pic>
                    <p:nvPicPr>
                      <p:cNvPr id="16" name="Oggetto 15"/>
                      <p:cNvPicPr>
                        <a:picLocks noChangeAspect="1" noChangeArrowheads="1"/>
                      </p:cNvPicPr>
                      <p:nvPr/>
                    </p:nvPicPr>
                    <p:blipFill>
                      <a:blip r:embed="rId9"/>
                      <a:srcRect/>
                      <a:stretch>
                        <a:fillRect/>
                      </a:stretch>
                    </p:blipFill>
                    <p:spPr bwMode="auto">
                      <a:xfrm>
                        <a:off x="10289739" y="2568857"/>
                        <a:ext cx="362201" cy="338725"/>
                      </a:xfrm>
                      <a:prstGeom prst="rect">
                        <a:avLst/>
                      </a:prstGeom>
                      <a:noFill/>
                    </p:spPr>
                  </p:pic>
                </p:oleObj>
              </mc:Fallback>
            </mc:AlternateContent>
          </a:graphicData>
        </a:graphic>
      </p:graphicFrame>
      <p:cxnSp>
        <p:nvCxnSpPr>
          <p:cNvPr id="22" name="Connettore 2 21"/>
          <p:cNvCxnSpPr/>
          <p:nvPr/>
        </p:nvCxnSpPr>
        <p:spPr>
          <a:xfrm>
            <a:off x="470065" y="4892126"/>
            <a:ext cx="3948708" cy="0"/>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4" name="Connettore 2 23"/>
          <p:cNvCxnSpPr/>
          <p:nvPr/>
        </p:nvCxnSpPr>
        <p:spPr>
          <a:xfrm flipV="1">
            <a:off x="2284748" y="3042850"/>
            <a:ext cx="0" cy="3616139"/>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8" name="Ovale 27"/>
          <p:cNvSpPr/>
          <p:nvPr/>
        </p:nvSpPr>
        <p:spPr>
          <a:xfrm>
            <a:off x="919311" y="3530260"/>
            <a:ext cx="2730873" cy="2641318"/>
          </a:xfrm>
          <a:prstGeom prst="ellipse">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29" name="Connettore 2 28"/>
          <p:cNvCxnSpPr/>
          <p:nvPr/>
        </p:nvCxnSpPr>
        <p:spPr>
          <a:xfrm flipV="1">
            <a:off x="2284749" y="4079412"/>
            <a:ext cx="1116243" cy="812716"/>
          </a:xfrm>
          <a:prstGeom prst="straightConnector1">
            <a:avLst/>
          </a:prstGeom>
          <a:ln w="38100">
            <a:solidFill>
              <a:schemeClr val="tx1"/>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aphicFrame>
        <p:nvGraphicFramePr>
          <p:cNvPr id="34" name="Oggetto 33"/>
          <p:cNvGraphicFramePr>
            <a:graphicFrameLocks noChangeAspect="1"/>
          </p:cNvGraphicFramePr>
          <p:nvPr/>
        </p:nvGraphicFramePr>
        <p:xfrm>
          <a:off x="2478897" y="4021968"/>
          <a:ext cx="365018" cy="362977"/>
        </p:xfrm>
        <a:graphic>
          <a:graphicData uri="http://schemas.openxmlformats.org/presentationml/2006/ole">
            <mc:AlternateContent xmlns:mc="http://schemas.openxmlformats.org/markup-compatibility/2006">
              <mc:Choice xmlns:v="urn:schemas-microsoft-com:vml" Requires="v">
                <p:oleObj name="Equazione" r:id="rId10" imgW="253800" imgH="253800" progId="Equation.3">
                  <p:embed/>
                </p:oleObj>
              </mc:Choice>
              <mc:Fallback>
                <p:oleObj name="Equazione" r:id="rId10" imgW="253800" imgH="253800" progId="Equation.3">
                  <p:embed/>
                  <p:pic>
                    <p:nvPicPr>
                      <p:cNvPr id="34" name="Oggetto 33"/>
                      <p:cNvPicPr>
                        <a:picLocks noChangeAspect="1" noChangeArrowheads="1"/>
                      </p:cNvPicPr>
                      <p:nvPr/>
                    </p:nvPicPr>
                    <p:blipFill>
                      <a:blip r:embed="rId11"/>
                      <a:srcRect/>
                      <a:stretch>
                        <a:fillRect/>
                      </a:stretch>
                    </p:blipFill>
                    <p:spPr bwMode="auto">
                      <a:xfrm>
                        <a:off x="2478897" y="4021968"/>
                        <a:ext cx="365018" cy="362977"/>
                      </a:xfrm>
                      <a:prstGeom prst="rect">
                        <a:avLst/>
                      </a:prstGeom>
                      <a:noFill/>
                    </p:spPr>
                  </p:pic>
                </p:oleObj>
              </mc:Fallback>
            </mc:AlternateContent>
          </a:graphicData>
        </a:graphic>
      </p:graphicFrame>
      <p:graphicFrame>
        <p:nvGraphicFramePr>
          <p:cNvPr id="41" name="Oggetto 40"/>
          <p:cNvGraphicFramePr>
            <a:graphicFrameLocks noChangeAspect="1"/>
          </p:cNvGraphicFramePr>
          <p:nvPr/>
        </p:nvGraphicFramePr>
        <p:xfrm>
          <a:off x="7072240" y="4748772"/>
          <a:ext cx="2657475" cy="739775"/>
        </p:xfrm>
        <a:graphic>
          <a:graphicData uri="http://schemas.openxmlformats.org/presentationml/2006/ole">
            <mc:AlternateContent xmlns:mc="http://schemas.openxmlformats.org/markup-compatibility/2006">
              <mc:Choice xmlns:v="urn:schemas-microsoft-com:vml" Requires="v">
                <p:oleObj name="Equazione" r:id="rId12" imgW="1917360" imgH="533160" progId="Equation.3">
                  <p:embed/>
                </p:oleObj>
              </mc:Choice>
              <mc:Fallback>
                <p:oleObj name="Equazione" r:id="rId12" imgW="1917360" imgH="533160" progId="Equation.3">
                  <p:embed/>
                  <p:pic>
                    <p:nvPicPr>
                      <p:cNvPr id="41" name="Oggetto 40"/>
                      <p:cNvPicPr>
                        <a:picLocks noChangeAspect="1" noChangeArrowheads="1"/>
                      </p:cNvPicPr>
                      <p:nvPr/>
                    </p:nvPicPr>
                    <p:blipFill>
                      <a:blip r:embed="rId13"/>
                      <a:srcRect/>
                      <a:stretch>
                        <a:fillRect/>
                      </a:stretch>
                    </p:blipFill>
                    <p:spPr bwMode="auto">
                      <a:xfrm>
                        <a:off x="7072240" y="4748772"/>
                        <a:ext cx="2657475" cy="739775"/>
                      </a:xfrm>
                      <a:prstGeom prst="rect">
                        <a:avLst/>
                      </a:prstGeom>
                      <a:solidFill>
                        <a:srgbClr val="FFC000"/>
                      </a:solidFill>
                      <a:ln>
                        <a:noFill/>
                      </a:ln>
                    </p:spPr>
                  </p:pic>
                </p:oleObj>
              </mc:Fallback>
            </mc:AlternateContent>
          </a:graphicData>
        </a:graphic>
      </p:graphicFrame>
      <mc:AlternateContent xmlns:mc="http://schemas.openxmlformats.org/markup-compatibility/2006" xmlns:a14="http://schemas.microsoft.com/office/drawing/2010/main">
        <mc:Choice Requires="a14">
          <p:sp>
            <p:nvSpPr>
              <p:cNvPr id="42" name="CasellaDiTesto 41"/>
              <p:cNvSpPr txBox="1"/>
              <p:nvPr/>
            </p:nvSpPr>
            <p:spPr>
              <a:xfrm>
                <a:off x="7276995" y="3404986"/>
                <a:ext cx="3415761" cy="986809"/>
              </a:xfrm>
              <a:prstGeom prst="rect">
                <a:avLst/>
              </a:prstGeom>
              <a:noFill/>
            </p:spPr>
            <p:txBody>
              <a:bodyPr wrap="square" rtlCol="0">
                <a:spAutoFit/>
              </a:bodyPr>
              <a:lstStyle/>
              <a:p>
                <a:pPr algn="just"/>
                <a:r>
                  <a:rPr lang="it-IT" sz="1400" b="1" dirty="0"/>
                  <a:t>Peak </a:t>
                </a:r>
                <a:r>
                  <a:rPr lang="it-IT" sz="1400" b="1" dirty="0" err="1"/>
                  <a:t>accelerating</a:t>
                </a:r>
                <a:r>
                  <a:rPr lang="it-IT" sz="1400" b="1" dirty="0"/>
                  <a:t> </a:t>
                </a:r>
                <a:r>
                  <a:rPr lang="it-IT" sz="1400" b="1" dirty="0" err="1"/>
                  <a:t>voltage</a:t>
                </a:r>
                <a:endParaRPr lang="it-IT" sz="1400" b="1" dirty="0"/>
              </a:p>
              <a:p>
                <a:pPr algn="just"/>
                <a:r>
                  <a:rPr lang="it-IT" sz="1400" dirty="0"/>
                  <a:t>(i.e.: the maximum </a:t>
                </a:r>
                <a:r>
                  <a:rPr lang="it-IT" sz="1400" dirty="0" err="1"/>
                  <a:t>accelerating</a:t>
                </a:r>
                <a:r>
                  <a:rPr lang="it-IT" sz="1400" dirty="0"/>
                  <a:t> </a:t>
                </a:r>
                <a:r>
                  <a:rPr lang="it-IT" sz="1400" dirty="0" err="1"/>
                  <a:t>voltage</a:t>
                </a:r>
                <a:r>
                  <a:rPr lang="it-IT" sz="1400" dirty="0"/>
                  <a:t> </a:t>
                </a:r>
                <a:r>
                  <a:rPr lang="it-IT" sz="1400" dirty="0" err="1"/>
                  <a:t>that</a:t>
                </a:r>
                <a:r>
                  <a:rPr lang="it-IT" sz="1400" dirty="0"/>
                  <a:t> can be </a:t>
                </a:r>
                <a:r>
                  <a:rPr lang="it-IT" sz="1400" dirty="0" err="1"/>
                  <a:t>reached</a:t>
                </a:r>
                <a:r>
                  <a:rPr lang="it-IT" sz="1400" dirty="0"/>
                  <a:t> for a </a:t>
                </a:r>
                <a:r>
                  <a:rPr lang="it-IT" sz="1400" dirty="0" err="1"/>
                  <a:t>particular</a:t>
                </a:r>
                <a:r>
                  <a:rPr lang="it-IT" sz="1400" dirty="0"/>
                  <a:t> </a:t>
                </a:r>
                <a:r>
                  <a:rPr lang="it-IT" sz="1400" dirty="0" err="1"/>
                  <a:t>injection</a:t>
                </a:r>
                <a:r>
                  <a:rPr lang="it-IT" sz="1400" dirty="0"/>
                  <a:t> </a:t>
                </a:r>
                <a:r>
                  <a:rPr lang="it-IT" sz="1400" dirty="0" err="1"/>
                  <a:t>phase</a:t>
                </a:r>
                <a:r>
                  <a:rPr lang="it-IT" sz="1400" dirty="0"/>
                  <a:t> (</a:t>
                </a:r>
                <a14:m>
                  <m:oMath xmlns:m="http://schemas.openxmlformats.org/officeDocument/2006/math">
                    <m:sSub>
                      <m:sSubPr>
                        <m:ctrlPr>
                          <a:rPr lang="it-IT" sz="1400" i="1">
                            <a:latin typeface="Cambria Math" panose="02040503050406030204" pitchFamily="18" charset="0"/>
                            <a:ea typeface="Cambria Math" panose="02040503050406030204" pitchFamily="18" charset="0"/>
                          </a:rPr>
                        </m:ctrlPr>
                      </m:sSubPr>
                      <m:e>
                        <m:r>
                          <a:rPr lang="it-IT" sz="1400" i="1">
                            <a:latin typeface="Cambria Math" panose="02040503050406030204" pitchFamily="18" charset="0"/>
                            <a:ea typeface="Cambria Math" panose="02040503050406030204" pitchFamily="18" charset="0"/>
                          </a:rPr>
                          <m:t>𝜙</m:t>
                        </m:r>
                      </m:e>
                      <m:sub>
                        <m:r>
                          <a:rPr lang="it-IT" sz="1400" i="1">
                            <a:latin typeface="Cambria Math" panose="02040503050406030204" pitchFamily="18" charset="0"/>
                            <a:ea typeface="Cambria Math" panose="02040503050406030204" pitchFamily="18" charset="0"/>
                          </a:rPr>
                          <m:t>𝑖𝑛𝑗</m:t>
                        </m:r>
                      </m:sub>
                    </m:sSub>
                    <m:r>
                      <a:rPr lang="it-IT" sz="1400" i="1">
                        <a:latin typeface="Cambria Math" panose="02040503050406030204" pitchFamily="18" charset="0"/>
                        <a:ea typeface="Cambria Math" panose="02040503050406030204" pitchFamily="18" charset="0"/>
                      </a:rPr>
                      <m:t>+</m:t>
                    </m:r>
                    <m:r>
                      <a:rPr lang="it-IT" sz="1400" i="1">
                        <a:latin typeface="Cambria Math" panose="02040503050406030204" pitchFamily="18" charset="0"/>
                        <a:ea typeface="Cambria Math" panose="02040503050406030204" pitchFamily="18" charset="0"/>
                      </a:rPr>
                      <m:t>𝑝h</m:t>
                    </m:r>
                    <m:d>
                      <m:dPr>
                        <m:ctrlPr>
                          <a:rPr lang="it-IT" sz="1400" i="1">
                            <a:latin typeface="Cambria Math" panose="02040503050406030204" pitchFamily="18" charset="0"/>
                            <a:ea typeface="Cambria Math" panose="02040503050406030204" pitchFamily="18" charset="0"/>
                          </a:rPr>
                        </m:ctrlPr>
                      </m:dPr>
                      <m:e>
                        <m:sSub>
                          <m:sSubPr>
                            <m:ctrlPr>
                              <a:rPr lang="it-IT" sz="1400" i="1">
                                <a:latin typeface="Cambria Math" panose="02040503050406030204" pitchFamily="18" charset="0"/>
                                <a:ea typeface="Cambria Math" panose="02040503050406030204" pitchFamily="18" charset="0"/>
                              </a:rPr>
                            </m:ctrlPr>
                          </m:sSubPr>
                          <m:e>
                            <m:acc>
                              <m:accPr>
                                <m:chr m:val="̃"/>
                                <m:ctrlPr>
                                  <a:rPr lang="it-IT" sz="1400" i="1">
                                    <a:latin typeface="Cambria Math" panose="02040503050406030204" pitchFamily="18" charset="0"/>
                                    <a:ea typeface="Cambria Math" panose="02040503050406030204" pitchFamily="18" charset="0"/>
                                  </a:rPr>
                                </m:ctrlPr>
                              </m:accPr>
                              <m:e>
                                <m:r>
                                  <a:rPr lang="it-IT" sz="1400" i="1">
                                    <a:latin typeface="Cambria Math" panose="02040503050406030204" pitchFamily="18" charset="0"/>
                                    <a:ea typeface="Cambria Math" panose="02040503050406030204" pitchFamily="18" charset="0"/>
                                  </a:rPr>
                                  <m:t>𝑉</m:t>
                                </m:r>
                              </m:e>
                            </m:acc>
                          </m:e>
                          <m:sub>
                            <m:r>
                              <a:rPr lang="it-IT" sz="1400" i="1">
                                <a:latin typeface="Cambria Math" panose="02040503050406030204" pitchFamily="18" charset="0"/>
                                <a:ea typeface="Cambria Math" panose="02040503050406030204" pitchFamily="18" charset="0"/>
                              </a:rPr>
                              <m:t>𝑎𝑐𝑐</m:t>
                            </m:r>
                          </m:sub>
                        </m:sSub>
                      </m:e>
                    </m:d>
                  </m:oMath>
                </a14:m>
                <a:r>
                  <a:rPr lang="it-IT" sz="1400" dirty="0"/>
                  <a:t>=0))</a:t>
                </a:r>
              </a:p>
            </p:txBody>
          </p:sp>
        </mc:Choice>
        <mc:Fallback xmlns="">
          <p:sp>
            <p:nvSpPr>
              <p:cNvPr id="42" name="CasellaDiTesto 41"/>
              <p:cNvSpPr txBox="1">
                <a:spLocks noRot="1" noChangeAspect="1" noMove="1" noResize="1" noEditPoints="1" noAdjustHandles="1" noChangeArrowheads="1" noChangeShapeType="1" noTextEdit="1"/>
              </p:cNvSpPr>
              <p:nvPr/>
            </p:nvSpPr>
            <p:spPr>
              <a:xfrm>
                <a:off x="7276995" y="3404986"/>
                <a:ext cx="3415761" cy="986809"/>
              </a:xfrm>
              <a:prstGeom prst="rect">
                <a:avLst/>
              </a:prstGeom>
              <a:blipFill>
                <a:blip r:embed="rId15"/>
                <a:stretch>
                  <a:fillRect l="-536" t="-1242" r="-536" b="-434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ttangolo 4"/>
              <p:cNvSpPr/>
              <p:nvPr/>
            </p:nvSpPr>
            <p:spPr>
              <a:xfrm>
                <a:off x="3576234" y="3929599"/>
                <a:ext cx="1377662" cy="335476"/>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it-IT" sz="1400" i="1">
                          <a:latin typeface="Cambria Math" panose="02040503050406030204" pitchFamily="18" charset="0"/>
                          <a:ea typeface="Cambria Math" panose="02040503050406030204" pitchFamily="18" charset="0"/>
                          <a:sym typeface="Symbol" panose="05050102010706020507" pitchFamily="18" charset="2"/>
                        </a:rPr>
                        <m:t></m:t>
                      </m:r>
                      <m:r>
                        <a:rPr lang="it-IT" sz="1400" i="1" baseline="-25000">
                          <a:latin typeface="Cambria Math" panose="02040503050406030204" pitchFamily="18" charset="0"/>
                          <a:ea typeface="Cambria Math" panose="02040503050406030204" pitchFamily="18" charset="0"/>
                          <a:sym typeface="Symbol" panose="05050102010706020507" pitchFamily="18" charset="2"/>
                        </a:rPr>
                        <m:t>𝑖𝑛𝑗</m:t>
                      </m:r>
                      <m:r>
                        <a:rPr lang="it-IT" sz="1400" i="1">
                          <a:latin typeface="Cambria Math" panose="02040503050406030204" pitchFamily="18" charset="0"/>
                          <a:ea typeface="Cambria Math" panose="02040503050406030204" pitchFamily="18" charset="0"/>
                          <a:sym typeface="Symbol" panose="05050102010706020507" pitchFamily="18" charset="2"/>
                        </a:rPr>
                        <m:t>+</m:t>
                      </m:r>
                      <m:r>
                        <a:rPr lang="it-IT" sz="1400" i="1">
                          <a:latin typeface="Cambria Math" panose="02040503050406030204" pitchFamily="18" charset="0"/>
                          <a:ea typeface="Cambria Math" panose="02040503050406030204" pitchFamily="18" charset="0"/>
                        </a:rPr>
                        <m:t>𝑝h</m:t>
                      </m:r>
                      <m:d>
                        <m:dPr>
                          <m:ctrlPr>
                            <a:rPr lang="it-IT" sz="1400" i="1">
                              <a:latin typeface="Cambria Math" panose="02040503050406030204" pitchFamily="18" charset="0"/>
                              <a:ea typeface="Cambria Math" panose="02040503050406030204" pitchFamily="18" charset="0"/>
                            </a:rPr>
                          </m:ctrlPr>
                        </m:dPr>
                        <m:e>
                          <m:sSub>
                            <m:sSubPr>
                              <m:ctrlPr>
                                <a:rPr lang="it-IT" sz="1400" i="1">
                                  <a:latin typeface="Cambria Math" panose="02040503050406030204" pitchFamily="18" charset="0"/>
                                  <a:ea typeface="Cambria Math" panose="02040503050406030204" pitchFamily="18" charset="0"/>
                                </a:rPr>
                              </m:ctrlPr>
                            </m:sSubPr>
                            <m:e>
                              <m:acc>
                                <m:accPr>
                                  <m:chr m:val="̃"/>
                                  <m:ctrlPr>
                                    <a:rPr lang="it-IT" sz="1400" i="1">
                                      <a:latin typeface="Cambria Math" panose="02040503050406030204" pitchFamily="18" charset="0"/>
                                      <a:ea typeface="Cambria Math" panose="02040503050406030204" pitchFamily="18" charset="0"/>
                                    </a:rPr>
                                  </m:ctrlPr>
                                </m:accPr>
                                <m:e>
                                  <m:r>
                                    <a:rPr lang="it-IT" sz="1400" i="1">
                                      <a:latin typeface="Cambria Math" panose="02040503050406030204" pitchFamily="18" charset="0"/>
                                      <a:ea typeface="Cambria Math" panose="02040503050406030204" pitchFamily="18" charset="0"/>
                                    </a:rPr>
                                    <m:t>𝑉</m:t>
                                  </m:r>
                                </m:e>
                              </m:acc>
                            </m:e>
                            <m:sub>
                              <m:r>
                                <a:rPr lang="it-IT" sz="1400" i="1">
                                  <a:latin typeface="Cambria Math" panose="02040503050406030204" pitchFamily="18" charset="0"/>
                                  <a:ea typeface="Cambria Math" panose="02040503050406030204" pitchFamily="18" charset="0"/>
                                </a:rPr>
                                <m:t>𝑎𝑐𝑐</m:t>
                              </m:r>
                            </m:sub>
                          </m:sSub>
                        </m:e>
                      </m:d>
                    </m:oMath>
                  </m:oMathPara>
                </a14:m>
                <a:endParaRPr lang="it-IT" sz="1400" i="1" dirty="0"/>
              </a:p>
            </p:txBody>
          </p:sp>
        </mc:Choice>
        <mc:Fallback xmlns="">
          <p:sp>
            <p:nvSpPr>
              <p:cNvPr id="5" name="Rettangolo 4"/>
              <p:cNvSpPr>
                <a:spLocks noRot="1" noChangeAspect="1" noMove="1" noResize="1" noEditPoints="1" noAdjustHandles="1" noChangeArrowheads="1" noChangeShapeType="1" noTextEdit="1"/>
              </p:cNvSpPr>
              <p:nvPr/>
            </p:nvSpPr>
            <p:spPr>
              <a:xfrm>
                <a:off x="3576234" y="3929599"/>
                <a:ext cx="1377662" cy="335476"/>
              </a:xfrm>
              <a:prstGeom prst="rect">
                <a:avLst/>
              </a:prstGeom>
              <a:blipFill>
                <a:blip r:embed="rId16"/>
                <a:stretch>
                  <a:fillRect t="-1818" b="-3636"/>
                </a:stretch>
              </a:blipFill>
            </p:spPr>
            <p:txBody>
              <a:bodyPr/>
              <a:lstStyle/>
              <a:p>
                <a:r>
                  <a:rPr lang="en-US">
                    <a:noFill/>
                  </a:rPr>
                  <a:t> </a:t>
                </a:r>
              </a:p>
            </p:txBody>
          </p:sp>
        </mc:Fallback>
      </mc:AlternateContent>
      <p:sp>
        <p:nvSpPr>
          <p:cNvPr id="10" name="Arco 9"/>
          <p:cNvSpPr/>
          <p:nvPr/>
        </p:nvSpPr>
        <p:spPr>
          <a:xfrm>
            <a:off x="2509458" y="4654232"/>
            <a:ext cx="212309" cy="483275"/>
          </a:xfrm>
          <a:prstGeom prst="arc">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aphicFrame>
        <p:nvGraphicFramePr>
          <p:cNvPr id="27" name="Oggetto 26"/>
          <p:cNvGraphicFramePr>
            <a:graphicFrameLocks noChangeAspect="1"/>
          </p:cNvGraphicFramePr>
          <p:nvPr/>
        </p:nvGraphicFramePr>
        <p:xfrm>
          <a:off x="5096621" y="5445001"/>
          <a:ext cx="1583805" cy="458277"/>
        </p:xfrm>
        <a:graphic>
          <a:graphicData uri="http://schemas.openxmlformats.org/presentationml/2006/ole">
            <mc:AlternateContent xmlns:mc="http://schemas.openxmlformats.org/markup-compatibility/2006">
              <mc:Choice xmlns:v="urn:schemas-microsoft-com:vml" Requires="v">
                <p:oleObj name="Equazione" r:id="rId17" imgW="1091880" imgH="304560" progId="Equation.3">
                  <p:embed/>
                </p:oleObj>
              </mc:Choice>
              <mc:Fallback>
                <p:oleObj name="Equazione" r:id="rId17" imgW="1091880" imgH="304560" progId="Equation.3">
                  <p:embed/>
                  <p:pic>
                    <p:nvPicPr>
                      <p:cNvPr id="27" name="Oggetto 26"/>
                      <p:cNvPicPr>
                        <a:picLocks noChangeAspect="1" noChangeArrowheads="1"/>
                      </p:cNvPicPr>
                      <p:nvPr/>
                    </p:nvPicPr>
                    <p:blipFill>
                      <a:blip r:embed="rId18"/>
                      <a:srcRect/>
                      <a:stretch>
                        <a:fillRect/>
                      </a:stretch>
                    </p:blipFill>
                    <p:spPr bwMode="auto">
                      <a:xfrm>
                        <a:off x="5096621" y="5445001"/>
                        <a:ext cx="1583805" cy="458277"/>
                      </a:xfrm>
                      <a:prstGeom prst="rect">
                        <a:avLst/>
                      </a:prstGeom>
                      <a:noFill/>
                    </p:spPr>
                  </p:pic>
                </p:oleObj>
              </mc:Fallback>
            </mc:AlternateContent>
          </a:graphicData>
        </a:graphic>
      </p:graphicFrame>
      <p:sp>
        <p:nvSpPr>
          <p:cNvPr id="30" name="Parentesi graffa aperta 29"/>
          <p:cNvSpPr/>
          <p:nvPr/>
        </p:nvSpPr>
        <p:spPr>
          <a:xfrm>
            <a:off x="6714333" y="5214318"/>
            <a:ext cx="323999" cy="1015382"/>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graphicFrame>
        <p:nvGraphicFramePr>
          <p:cNvPr id="31" name="Oggetto 30"/>
          <p:cNvGraphicFramePr>
            <a:graphicFrameLocks noChangeAspect="1"/>
          </p:cNvGraphicFramePr>
          <p:nvPr/>
        </p:nvGraphicFramePr>
        <p:xfrm>
          <a:off x="7100434" y="5855603"/>
          <a:ext cx="2629280" cy="690668"/>
        </p:xfrm>
        <a:graphic>
          <a:graphicData uri="http://schemas.openxmlformats.org/presentationml/2006/ole">
            <mc:AlternateContent xmlns:mc="http://schemas.openxmlformats.org/markup-compatibility/2006">
              <mc:Choice xmlns:v="urn:schemas-microsoft-com:vml" Requires="v">
                <p:oleObj name="Equazione" r:id="rId19" imgW="2031840" imgH="533160" progId="Equation.3">
                  <p:embed/>
                </p:oleObj>
              </mc:Choice>
              <mc:Fallback>
                <p:oleObj name="Equazione" r:id="rId19" imgW="2031840" imgH="533160" progId="Equation.3">
                  <p:embed/>
                  <p:pic>
                    <p:nvPicPr>
                      <p:cNvPr id="31" name="Oggetto 30"/>
                      <p:cNvPicPr>
                        <a:picLocks noChangeAspect="1" noChangeArrowheads="1"/>
                      </p:cNvPicPr>
                      <p:nvPr/>
                    </p:nvPicPr>
                    <p:blipFill>
                      <a:blip r:embed="rId20"/>
                      <a:srcRect/>
                      <a:stretch>
                        <a:fillRect/>
                      </a:stretch>
                    </p:blipFill>
                    <p:spPr bwMode="auto">
                      <a:xfrm>
                        <a:off x="7100434" y="5855603"/>
                        <a:ext cx="2629280" cy="690668"/>
                      </a:xfrm>
                      <a:prstGeom prst="rect">
                        <a:avLst/>
                      </a:prstGeom>
                      <a:solidFill>
                        <a:srgbClr val="FFC000"/>
                      </a:solidFill>
                      <a:ln>
                        <a:noFill/>
                      </a:ln>
                    </p:spPr>
                  </p:pic>
                </p:oleObj>
              </mc:Fallback>
            </mc:AlternateContent>
          </a:graphicData>
        </a:graphic>
      </p:graphicFrame>
      <p:cxnSp>
        <p:nvCxnSpPr>
          <p:cNvPr id="20" name="Connettore 2 19"/>
          <p:cNvCxnSpPr>
            <a:stCxn id="5" idx="2"/>
          </p:cNvCxnSpPr>
          <p:nvPr/>
        </p:nvCxnSpPr>
        <p:spPr>
          <a:xfrm flipH="1">
            <a:off x="2691967" y="4265075"/>
            <a:ext cx="1573099" cy="476846"/>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25" name="Connettore diritto 24"/>
          <p:cNvCxnSpPr/>
          <p:nvPr/>
        </p:nvCxnSpPr>
        <p:spPr>
          <a:xfrm>
            <a:off x="3400991" y="4097338"/>
            <a:ext cx="0" cy="794791"/>
          </a:xfrm>
          <a:prstGeom prst="line">
            <a:avLst/>
          </a:prstGeom>
          <a:ln>
            <a:prstDash val="dash"/>
          </a:ln>
        </p:spPr>
        <p:style>
          <a:lnRef idx="1">
            <a:schemeClr val="accent1"/>
          </a:lnRef>
          <a:fillRef idx="0">
            <a:schemeClr val="accent1"/>
          </a:fillRef>
          <a:effectRef idx="0">
            <a:schemeClr val="accent1"/>
          </a:effectRef>
          <a:fontRef idx="minor">
            <a:schemeClr val="tx1"/>
          </a:fontRef>
        </p:style>
      </p:cxnSp>
      <p:graphicFrame>
        <p:nvGraphicFramePr>
          <p:cNvPr id="35" name="Oggetto 34"/>
          <p:cNvGraphicFramePr>
            <a:graphicFrameLocks noChangeAspect="1"/>
          </p:cNvGraphicFramePr>
          <p:nvPr/>
        </p:nvGraphicFramePr>
        <p:xfrm>
          <a:off x="2699034" y="5251585"/>
          <a:ext cx="365125" cy="327025"/>
        </p:xfrm>
        <a:graphic>
          <a:graphicData uri="http://schemas.openxmlformats.org/presentationml/2006/ole">
            <mc:AlternateContent xmlns:mc="http://schemas.openxmlformats.org/markup-compatibility/2006">
              <mc:Choice xmlns:v="urn:schemas-microsoft-com:vml" Requires="v">
                <p:oleObj name="Equazione" r:id="rId21" imgW="253800" imgH="228600" progId="Equation.3">
                  <p:embed/>
                </p:oleObj>
              </mc:Choice>
              <mc:Fallback>
                <p:oleObj name="Equazione" r:id="rId21" imgW="253800" imgH="228600" progId="Equation.3">
                  <p:embed/>
                  <p:pic>
                    <p:nvPicPr>
                      <p:cNvPr id="35" name="Oggetto 34"/>
                      <p:cNvPicPr>
                        <a:picLocks noChangeAspect="1" noChangeArrowheads="1"/>
                      </p:cNvPicPr>
                      <p:nvPr/>
                    </p:nvPicPr>
                    <p:blipFill>
                      <a:blip r:embed="rId22"/>
                      <a:srcRect/>
                      <a:stretch>
                        <a:fillRect/>
                      </a:stretch>
                    </p:blipFill>
                    <p:spPr bwMode="auto">
                      <a:xfrm>
                        <a:off x="2699034" y="5251585"/>
                        <a:ext cx="365125" cy="327025"/>
                      </a:xfrm>
                      <a:prstGeom prst="rect">
                        <a:avLst/>
                      </a:prstGeom>
                      <a:noFill/>
                    </p:spPr>
                  </p:pic>
                </p:oleObj>
              </mc:Fallback>
            </mc:AlternateContent>
          </a:graphicData>
        </a:graphic>
      </p:graphicFrame>
      <p:sp>
        <p:nvSpPr>
          <p:cNvPr id="36" name="Parentesi graffa aperta 35"/>
          <p:cNvSpPr/>
          <p:nvPr/>
        </p:nvSpPr>
        <p:spPr>
          <a:xfrm rot="16200000">
            <a:off x="2677568" y="4528161"/>
            <a:ext cx="324000" cy="1122847"/>
          </a:xfrm>
          <a:prstGeom prst="lef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it-IT"/>
          </a:p>
        </p:txBody>
      </p:sp>
      <p:cxnSp>
        <p:nvCxnSpPr>
          <p:cNvPr id="37" name="Connettore 2 36"/>
          <p:cNvCxnSpPr>
            <a:stCxn id="42" idx="2"/>
            <a:endCxn id="41" idx="0"/>
          </p:cNvCxnSpPr>
          <p:nvPr/>
        </p:nvCxnSpPr>
        <p:spPr>
          <a:xfrm flipH="1">
            <a:off x="8400977" y="4391795"/>
            <a:ext cx="583899" cy="356977"/>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704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fade">
                                      <p:cBhvr>
                                        <p:cTn id="15" dur="500"/>
                                        <p:tgtEl>
                                          <p:spTgt spid="13"/>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fade">
                                      <p:cBhvr>
                                        <p:cTn id="27" dur="500"/>
                                        <p:tgtEl>
                                          <p:spTgt spid="22"/>
                                        </p:tgtEl>
                                      </p:cBhvr>
                                    </p:animEffect>
                                  </p:childTnLst>
                                </p:cTn>
                              </p:par>
                              <p:par>
                                <p:cTn id="28" presetID="10"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par>
                                <p:cTn id="34" presetID="10" presetClass="entr" presetSubtype="0" fill="hold"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500"/>
                                        <p:tgtEl>
                                          <p:spTgt spid="29"/>
                                        </p:tgtEl>
                                      </p:cBhvr>
                                    </p:animEffect>
                                  </p:childTnLst>
                                </p:cTn>
                              </p:par>
                              <p:par>
                                <p:cTn id="37" presetID="10" presetClass="entr" presetSubtype="0" fill="hold" nodeType="with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fade">
                                      <p:cBhvr>
                                        <p:cTn id="45" dur="500"/>
                                        <p:tgtEl>
                                          <p:spTgt spid="10"/>
                                        </p:tgtEl>
                                      </p:cBhvr>
                                    </p:animEffect>
                                  </p:childTnLst>
                                </p:cTn>
                              </p:par>
                              <p:par>
                                <p:cTn id="46" presetID="10" presetClass="entr" presetSubtype="0"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Effect transition="in" filter="fade">
                                      <p:cBhvr>
                                        <p:cTn id="48" dur="500"/>
                                        <p:tgtEl>
                                          <p:spTgt spid="20"/>
                                        </p:tgtEl>
                                      </p:cBhvr>
                                    </p:animEffect>
                                  </p:childTnLst>
                                </p:cTn>
                              </p:par>
                              <p:par>
                                <p:cTn id="49" presetID="10" presetClass="entr" presetSubtype="0" fill="hold" nodeType="withEffect">
                                  <p:stCondLst>
                                    <p:cond delay="0"/>
                                  </p:stCondLst>
                                  <p:childTnLst>
                                    <p:set>
                                      <p:cBhvr>
                                        <p:cTn id="50" dur="1" fill="hold">
                                          <p:stCondLst>
                                            <p:cond delay="0"/>
                                          </p:stCondLst>
                                        </p:cTn>
                                        <p:tgtEl>
                                          <p:spTgt spid="25"/>
                                        </p:tgtEl>
                                        <p:attrNameLst>
                                          <p:attrName>style.visibility</p:attrName>
                                        </p:attrNameLst>
                                      </p:cBhvr>
                                      <p:to>
                                        <p:strVal val="visible"/>
                                      </p:to>
                                    </p:set>
                                    <p:animEffect transition="in" filter="fade">
                                      <p:cBhvr>
                                        <p:cTn id="51" dur="500"/>
                                        <p:tgtEl>
                                          <p:spTgt spid="25"/>
                                        </p:tgtEl>
                                      </p:cBhvr>
                                    </p:animEffect>
                                  </p:childTnLst>
                                </p:cTn>
                              </p:par>
                              <p:par>
                                <p:cTn id="52" presetID="10" presetClass="entr" presetSubtype="0" fill="hold" nodeType="with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500"/>
                                        <p:tgtEl>
                                          <p:spTgt spid="35"/>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animEffect transition="in" filter="fade">
                                      <p:cBhvr>
                                        <p:cTn id="57" dur="500"/>
                                        <p:tgtEl>
                                          <p:spTgt spid="3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41"/>
                                        </p:tgtEl>
                                        <p:attrNameLst>
                                          <p:attrName>style.visibility</p:attrName>
                                        </p:attrNameLst>
                                      </p:cBhvr>
                                      <p:to>
                                        <p:strVal val="visible"/>
                                      </p:to>
                                    </p:set>
                                    <p:animEffect transition="in" filter="fade">
                                      <p:cBhvr>
                                        <p:cTn id="62" dur="500"/>
                                        <p:tgtEl>
                                          <p:spTgt spid="41"/>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2"/>
                                        </p:tgtEl>
                                        <p:attrNameLst>
                                          <p:attrName>style.visibility</p:attrName>
                                        </p:attrNameLst>
                                      </p:cBhvr>
                                      <p:to>
                                        <p:strVal val="visible"/>
                                      </p:to>
                                    </p:set>
                                    <p:animEffect transition="in" filter="fade">
                                      <p:cBhvr>
                                        <p:cTn id="65" dur="500"/>
                                        <p:tgtEl>
                                          <p:spTgt spid="42"/>
                                        </p:tgtEl>
                                      </p:cBhvr>
                                    </p:animEffect>
                                  </p:childTnLst>
                                </p:cTn>
                              </p:par>
                              <p:par>
                                <p:cTn id="66" presetID="10" presetClass="entr" presetSubtype="0" fill="hold" nodeType="withEffect">
                                  <p:stCondLst>
                                    <p:cond delay="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fade">
                                      <p:cBhvr>
                                        <p:cTn id="71" dur="500"/>
                                        <p:tgtEl>
                                          <p:spTgt spid="30"/>
                                        </p:tgtEl>
                                      </p:cBhvr>
                                    </p:animEffect>
                                  </p:childTnLst>
                                </p:cTn>
                              </p:par>
                              <p:par>
                                <p:cTn id="72" presetID="10" presetClass="entr" presetSubtype="0" fill="hold" nodeType="withEffect">
                                  <p:stCondLst>
                                    <p:cond delay="0"/>
                                  </p:stCondLst>
                                  <p:childTnLst>
                                    <p:set>
                                      <p:cBhvr>
                                        <p:cTn id="73" dur="1" fill="hold">
                                          <p:stCondLst>
                                            <p:cond delay="0"/>
                                          </p:stCondLst>
                                        </p:cTn>
                                        <p:tgtEl>
                                          <p:spTgt spid="31"/>
                                        </p:tgtEl>
                                        <p:attrNameLst>
                                          <p:attrName>style.visibility</p:attrName>
                                        </p:attrNameLst>
                                      </p:cBhvr>
                                      <p:to>
                                        <p:strVal val="visible"/>
                                      </p:to>
                                    </p:set>
                                    <p:animEffect transition="in" filter="fade">
                                      <p:cBhvr>
                                        <p:cTn id="74" dur="500"/>
                                        <p:tgtEl>
                                          <p:spTgt spid="31"/>
                                        </p:tgtEl>
                                      </p:cBhvr>
                                    </p:animEffect>
                                  </p:childTnLst>
                                </p:cTn>
                              </p:par>
                              <p:par>
                                <p:cTn id="75" presetID="10" presetClass="entr" presetSubtype="0" fill="hold"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fade">
                                      <p:cBhvr>
                                        <p:cTn id="7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5" grpId="0" animBg="1"/>
      <p:bldP spid="28" grpId="0" animBg="1"/>
      <p:bldP spid="42" grpId="0"/>
      <p:bldP spid="5" grpId="0"/>
      <p:bldP spid="10" grpId="0" animBg="1"/>
      <p:bldP spid="30" grpId="0" animBg="1"/>
      <p:bldP spid="3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p:nvPr/>
        </p:nvPicPr>
        <p:blipFill>
          <a:blip r:embed="rId2" cstate="print">
            <a:extLst>
              <a:ext uri="{28A0092B-C50C-407E-A947-70E740481C1C}">
                <a14:useLocalDpi xmlns:a14="http://schemas.microsoft.com/office/drawing/2010/main" val="0"/>
              </a:ext>
            </a:extLst>
          </a:blip>
          <a:stretch>
            <a:fillRect/>
          </a:stretch>
        </p:blipFill>
        <p:spPr>
          <a:xfrm>
            <a:off x="0" y="837000"/>
            <a:ext cx="9216000" cy="5805000"/>
          </a:xfrm>
          <a:prstGeom prst="rect">
            <a:avLst/>
          </a:prstGeom>
        </p:spPr>
      </p:pic>
      <p:sp>
        <p:nvSpPr>
          <p:cNvPr id="4" name="CasellaDiTesto 3"/>
          <p:cNvSpPr txBox="1"/>
          <p:nvPr/>
        </p:nvSpPr>
        <p:spPr>
          <a:xfrm>
            <a:off x="2952814" y="26729"/>
            <a:ext cx="5958640" cy="707886"/>
          </a:xfrm>
          <a:prstGeom prst="rect">
            <a:avLst/>
          </a:prstGeom>
          <a:noFill/>
        </p:spPr>
        <p:txBody>
          <a:bodyPr wrap="square" rtlCol="0">
            <a:spAutoFit/>
          </a:bodyPr>
          <a:lstStyle/>
          <a:p>
            <a:pPr algn="ctr"/>
            <a:r>
              <a:rPr lang="en-US" sz="4000" b="1" dirty="0"/>
              <a:t>LINAC TECHNOLOGY</a:t>
            </a:r>
          </a:p>
        </p:txBody>
      </p:sp>
      <p:sp>
        <p:nvSpPr>
          <p:cNvPr id="5" name="Rettangolo 4"/>
          <p:cNvSpPr/>
          <p:nvPr/>
        </p:nvSpPr>
        <p:spPr>
          <a:xfrm>
            <a:off x="8419121" y="680209"/>
            <a:ext cx="3703872" cy="2677656"/>
          </a:xfrm>
          <a:prstGeom prst="rect">
            <a:avLst/>
          </a:prstGeom>
        </p:spPr>
        <p:txBody>
          <a:bodyPr wrap="square">
            <a:spAutoFit/>
          </a:bodyPr>
          <a:lstStyle/>
          <a:p>
            <a:pPr algn="just"/>
            <a:r>
              <a:rPr lang="en-US" sz="1600" i="1" dirty="0">
                <a:solidFill>
                  <a:schemeClr val="accent1">
                    <a:lumMod val="75000"/>
                  </a:schemeClr>
                </a:solidFill>
              </a:rPr>
              <a:t>The overall LINAC has to be designed to obtain the </a:t>
            </a:r>
            <a:r>
              <a:rPr lang="en-US" sz="1600" b="1" i="1" dirty="0">
                <a:solidFill>
                  <a:schemeClr val="accent1">
                    <a:lumMod val="75000"/>
                  </a:schemeClr>
                </a:solidFill>
              </a:rPr>
              <a:t>desired beam parameters</a:t>
            </a:r>
            <a:r>
              <a:rPr lang="en-US" sz="1600" i="1" dirty="0">
                <a:solidFill>
                  <a:schemeClr val="accent1">
                    <a:lumMod val="75000"/>
                  </a:schemeClr>
                </a:solidFill>
              </a:rPr>
              <a:t> in term of:</a:t>
            </a:r>
          </a:p>
          <a:p>
            <a:pPr algn="just"/>
            <a:endParaRPr lang="en-US" sz="600" i="1" dirty="0">
              <a:solidFill>
                <a:schemeClr val="accent1">
                  <a:lumMod val="75000"/>
                </a:schemeClr>
              </a:solidFill>
            </a:endParaRPr>
          </a:p>
          <a:p>
            <a:pPr algn="just"/>
            <a:r>
              <a:rPr lang="en-US" sz="1600" i="1" dirty="0">
                <a:solidFill>
                  <a:schemeClr val="accent1">
                    <a:lumMod val="75000"/>
                  </a:schemeClr>
                </a:solidFill>
              </a:rPr>
              <a:t>-</a:t>
            </a:r>
            <a:r>
              <a:rPr lang="en-US" sz="1600" b="1" i="1" dirty="0">
                <a:solidFill>
                  <a:schemeClr val="accent1">
                    <a:lumMod val="75000"/>
                  </a:schemeClr>
                </a:solidFill>
              </a:rPr>
              <a:t>output energy/energy spread</a:t>
            </a:r>
          </a:p>
          <a:p>
            <a:pPr algn="just"/>
            <a:endParaRPr lang="en-US" sz="600" b="1" i="1" dirty="0">
              <a:solidFill>
                <a:schemeClr val="accent1">
                  <a:lumMod val="75000"/>
                </a:schemeClr>
              </a:solidFill>
            </a:endParaRPr>
          </a:p>
          <a:p>
            <a:pPr algn="just"/>
            <a:r>
              <a:rPr lang="en-US" sz="1600" i="1" dirty="0">
                <a:solidFill>
                  <a:schemeClr val="accent1">
                    <a:lumMod val="75000"/>
                  </a:schemeClr>
                </a:solidFill>
              </a:rPr>
              <a:t>-</a:t>
            </a:r>
            <a:r>
              <a:rPr lang="en-US" sz="1600" b="1" i="1" dirty="0">
                <a:solidFill>
                  <a:schemeClr val="accent1">
                    <a:lumMod val="75000"/>
                  </a:schemeClr>
                </a:solidFill>
              </a:rPr>
              <a:t>beam current (charge)</a:t>
            </a:r>
          </a:p>
          <a:p>
            <a:pPr algn="just"/>
            <a:endParaRPr lang="en-US" sz="600" b="1" i="1" dirty="0">
              <a:solidFill>
                <a:schemeClr val="accent1">
                  <a:lumMod val="75000"/>
                </a:schemeClr>
              </a:solidFill>
            </a:endParaRPr>
          </a:p>
          <a:p>
            <a:pPr algn="just"/>
            <a:r>
              <a:rPr lang="en-US" sz="1600" i="1" dirty="0">
                <a:solidFill>
                  <a:schemeClr val="accent1">
                    <a:lumMod val="75000"/>
                  </a:schemeClr>
                </a:solidFill>
              </a:rPr>
              <a:t>-</a:t>
            </a:r>
            <a:r>
              <a:rPr lang="en-US" sz="1600" b="1" i="1" dirty="0">
                <a:solidFill>
                  <a:schemeClr val="accent1">
                    <a:lumMod val="75000"/>
                  </a:schemeClr>
                </a:solidFill>
              </a:rPr>
              <a:t>long. and transverse beam dimensions/divergence (emittance)</a:t>
            </a:r>
          </a:p>
          <a:p>
            <a:pPr algn="just"/>
            <a:endParaRPr lang="en-US" sz="600" b="1" i="1" dirty="0">
              <a:solidFill>
                <a:schemeClr val="accent1">
                  <a:lumMod val="75000"/>
                </a:schemeClr>
              </a:solidFill>
            </a:endParaRPr>
          </a:p>
          <a:p>
            <a:pPr algn="just"/>
            <a:r>
              <a:rPr lang="en-US" sz="1600" b="1" i="1" dirty="0">
                <a:solidFill>
                  <a:schemeClr val="accent1">
                    <a:lumMod val="75000"/>
                  </a:schemeClr>
                </a:solidFill>
              </a:rPr>
              <a:t>…</a:t>
            </a:r>
          </a:p>
        </p:txBody>
      </p:sp>
      <p:sp>
        <p:nvSpPr>
          <p:cNvPr id="6" name="Rettangolo 5"/>
          <p:cNvSpPr/>
          <p:nvPr/>
        </p:nvSpPr>
        <p:spPr>
          <a:xfrm>
            <a:off x="8566473" y="4463256"/>
            <a:ext cx="3595748" cy="2062103"/>
          </a:xfrm>
          <a:prstGeom prst="rect">
            <a:avLst/>
          </a:prstGeom>
        </p:spPr>
        <p:txBody>
          <a:bodyPr wrap="square">
            <a:spAutoFit/>
          </a:bodyPr>
          <a:lstStyle/>
          <a:p>
            <a:r>
              <a:rPr lang="en-US" sz="1600" i="1" dirty="0">
                <a:solidFill>
                  <a:srgbClr val="FF0000"/>
                </a:solidFill>
              </a:rPr>
              <a:t>Having, in general, </a:t>
            </a:r>
            <a:r>
              <a:rPr lang="en-US" sz="1600" b="1" i="1" dirty="0">
                <a:solidFill>
                  <a:srgbClr val="FF0000"/>
                </a:solidFill>
              </a:rPr>
              <a:t>constraints </a:t>
            </a:r>
            <a:r>
              <a:rPr lang="en-US" sz="1600" i="1" dirty="0">
                <a:solidFill>
                  <a:srgbClr val="FF0000"/>
                </a:solidFill>
              </a:rPr>
              <a:t>in term of:</a:t>
            </a:r>
          </a:p>
          <a:p>
            <a:endParaRPr lang="en-US" sz="1600" i="1" dirty="0">
              <a:solidFill>
                <a:srgbClr val="FF0000"/>
              </a:solidFill>
            </a:endParaRPr>
          </a:p>
          <a:p>
            <a:r>
              <a:rPr lang="en-US" sz="1600" b="1" i="1" dirty="0">
                <a:solidFill>
                  <a:srgbClr val="FF0000"/>
                </a:solidFill>
              </a:rPr>
              <a:t>-space</a:t>
            </a:r>
          </a:p>
          <a:p>
            <a:r>
              <a:rPr lang="en-US" sz="1600" b="1" i="1" dirty="0">
                <a:solidFill>
                  <a:srgbClr val="FF0000"/>
                </a:solidFill>
              </a:rPr>
              <a:t>-cost</a:t>
            </a:r>
          </a:p>
          <a:p>
            <a:r>
              <a:rPr lang="en-US" sz="1600" b="1" i="1" dirty="0">
                <a:solidFill>
                  <a:srgbClr val="FF0000"/>
                </a:solidFill>
              </a:rPr>
              <a:t>-power consumption</a:t>
            </a:r>
          </a:p>
          <a:p>
            <a:r>
              <a:rPr lang="en-US" sz="1600" b="1" i="1" dirty="0">
                <a:solidFill>
                  <a:srgbClr val="FF0000"/>
                </a:solidFill>
              </a:rPr>
              <a:t>-available power sources</a:t>
            </a:r>
          </a:p>
          <a:p>
            <a:r>
              <a:rPr lang="en-US" sz="1600" b="1" i="1" dirty="0">
                <a:solidFill>
                  <a:srgbClr val="FF0000"/>
                </a:solidFill>
              </a:rPr>
              <a:t>…</a:t>
            </a:r>
          </a:p>
        </p:txBody>
      </p:sp>
      <p:sp>
        <p:nvSpPr>
          <p:cNvPr id="7" name="Freccia in giù 6"/>
          <p:cNvSpPr/>
          <p:nvPr/>
        </p:nvSpPr>
        <p:spPr>
          <a:xfrm>
            <a:off x="10915429" y="2824324"/>
            <a:ext cx="664302" cy="147548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26968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sellaDiTesto 2"/>
          <p:cNvSpPr txBox="1"/>
          <p:nvPr/>
        </p:nvSpPr>
        <p:spPr>
          <a:xfrm>
            <a:off x="2856000" y="-67956"/>
            <a:ext cx="6774227" cy="646331"/>
          </a:xfrm>
          <a:prstGeom prst="rect">
            <a:avLst/>
          </a:prstGeom>
          <a:noFill/>
        </p:spPr>
        <p:txBody>
          <a:bodyPr wrap="none" rtlCol="0">
            <a:spAutoFit/>
          </a:bodyPr>
          <a:lstStyle/>
          <a:p>
            <a:pPr>
              <a:defRPr/>
            </a:pPr>
            <a:r>
              <a:rPr lang="en-US" sz="3600" b="1" dirty="0">
                <a:solidFill>
                  <a:prstClr val="black"/>
                </a:solidFill>
                <a:latin typeface="Calibri"/>
              </a:rPr>
              <a:t>TW CAVITIES PARAMETERS: r, </a:t>
            </a:r>
            <a:r>
              <a:rPr lang="en-US" sz="3600" b="1" dirty="0">
                <a:solidFill>
                  <a:prstClr val="black"/>
                </a:solidFill>
                <a:latin typeface="Calibri"/>
                <a:sym typeface="Symbol"/>
              </a:rPr>
              <a:t>, v</a:t>
            </a:r>
            <a:r>
              <a:rPr lang="en-US" sz="3600" b="1" baseline="-25000" dirty="0">
                <a:solidFill>
                  <a:prstClr val="black"/>
                </a:solidFill>
                <a:latin typeface="Calibri"/>
                <a:sym typeface="Symbol"/>
              </a:rPr>
              <a:t>g</a:t>
            </a:r>
            <a:endParaRPr lang="en-US" sz="3600" b="1" baseline="-25000" dirty="0">
              <a:solidFill>
                <a:prstClr val="black"/>
              </a:solidFill>
              <a:latin typeface="Calibri"/>
            </a:endParaRPr>
          </a:p>
        </p:txBody>
      </p:sp>
      <p:sp>
        <p:nvSpPr>
          <p:cNvPr id="5" name="Rettangolo 4"/>
          <p:cNvSpPr/>
          <p:nvPr/>
        </p:nvSpPr>
        <p:spPr>
          <a:xfrm>
            <a:off x="211735" y="491250"/>
            <a:ext cx="6912768" cy="307777"/>
          </a:xfrm>
          <a:prstGeom prst="rect">
            <a:avLst/>
          </a:prstGeom>
        </p:spPr>
        <p:txBody>
          <a:bodyPr wrap="square">
            <a:spAutoFit/>
          </a:bodyPr>
          <a:lstStyle/>
          <a:p>
            <a:pPr algn="just">
              <a:spcAft>
                <a:spcPts val="1200"/>
              </a:spcAft>
              <a:defRPr/>
            </a:pPr>
            <a:r>
              <a:rPr lang="en-US" sz="1400" b="1" dirty="0">
                <a:solidFill>
                  <a:prstClr val="black"/>
                </a:solidFill>
                <a:latin typeface="Calibri"/>
                <a:cs typeface="Times New Roman" pitchFamily="18" charset="0"/>
              </a:rPr>
              <a:t>Similarly to the SW cavities </a:t>
            </a:r>
            <a:r>
              <a:rPr lang="en-US" sz="1400" dirty="0">
                <a:solidFill>
                  <a:prstClr val="black"/>
                </a:solidFill>
                <a:latin typeface="Calibri"/>
                <a:cs typeface="Times New Roman" pitchFamily="18" charset="0"/>
              </a:rPr>
              <a:t>it is possible to define some figure of merit for the TW structures</a:t>
            </a:r>
          </a:p>
        </p:txBody>
      </p:sp>
      <p:sp>
        <p:nvSpPr>
          <p:cNvPr id="6" name="Rectangle 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graphicFrame>
        <p:nvGraphicFramePr>
          <p:cNvPr id="7" name="Oggetto 6"/>
          <p:cNvGraphicFramePr>
            <a:graphicFrameLocks noChangeAspect="1"/>
          </p:cNvGraphicFramePr>
          <p:nvPr>
            <p:extLst>
              <p:ext uri="{D42A27DB-BD31-4B8C-83A1-F6EECF244321}">
                <p14:modId xmlns:p14="http://schemas.microsoft.com/office/powerpoint/2010/main" val="597568420"/>
              </p:ext>
            </p:extLst>
          </p:nvPr>
        </p:nvGraphicFramePr>
        <p:xfrm>
          <a:off x="5940425" y="3459163"/>
          <a:ext cx="1430338" cy="2951162"/>
        </p:xfrm>
        <a:graphic>
          <a:graphicData uri="http://schemas.openxmlformats.org/presentationml/2006/ole">
            <mc:AlternateContent xmlns:mc="http://schemas.openxmlformats.org/markup-compatibility/2006">
              <mc:Choice xmlns:v="urn:schemas-microsoft-com:vml" Requires="v">
                <p:oleObj name="Equazione" r:id="rId2" imgW="965160" imgH="1993680" progId="Equation.3">
                  <p:embed/>
                </p:oleObj>
              </mc:Choice>
              <mc:Fallback>
                <p:oleObj name="Equazione" r:id="rId2" imgW="965160" imgH="1993680" progId="Equation.3">
                  <p:embed/>
                  <p:pic>
                    <p:nvPicPr>
                      <p:cNvPr id="7" name="Oggetto 6"/>
                      <p:cNvPicPr>
                        <a:picLocks noChangeAspect="1" noChangeArrowheads="1"/>
                      </p:cNvPicPr>
                      <p:nvPr/>
                    </p:nvPicPr>
                    <p:blipFill>
                      <a:blip r:embed="rId3"/>
                      <a:srcRect/>
                      <a:stretch>
                        <a:fillRect/>
                      </a:stretch>
                    </p:blipFill>
                    <p:spPr bwMode="auto">
                      <a:xfrm>
                        <a:off x="5940425" y="3459163"/>
                        <a:ext cx="1430338" cy="2951162"/>
                      </a:xfrm>
                      <a:prstGeom prst="rect">
                        <a:avLst/>
                      </a:prstGeom>
                      <a:noFill/>
                    </p:spPr>
                  </p:pic>
                </p:oleObj>
              </mc:Fallback>
            </mc:AlternateContent>
          </a:graphicData>
        </a:graphic>
      </p:graphicFrame>
      <p:sp>
        <p:nvSpPr>
          <p:cNvPr id="8" name="Rectangle 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a:defRPr/>
            </a:pPr>
            <a:endParaRPr lang="en-US">
              <a:solidFill>
                <a:prstClr val="black"/>
              </a:solidFill>
              <a:latin typeface="Calibri"/>
            </a:endParaRPr>
          </a:p>
        </p:txBody>
      </p:sp>
      <p:graphicFrame>
        <p:nvGraphicFramePr>
          <p:cNvPr id="9" name="Oggetto 8"/>
          <p:cNvGraphicFramePr>
            <a:graphicFrameLocks noChangeAspect="1"/>
          </p:cNvGraphicFramePr>
          <p:nvPr>
            <p:extLst>
              <p:ext uri="{D42A27DB-BD31-4B8C-83A1-F6EECF244321}">
                <p14:modId xmlns:p14="http://schemas.microsoft.com/office/powerpoint/2010/main" val="1888782800"/>
              </p:ext>
            </p:extLst>
          </p:nvPr>
        </p:nvGraphicFramePr>
        <p:xfrm>
          <a:off x="192000" y="3275014"/>
          <a:ext cx="4470400" cy="3290887"/>
        </p:xfrm>
        <a:graphic>
          <a:graphicData uri="http://schemas.openxmlformats.org/presentationml/2006/ole">
            <mc:AlternateContent xmlns:mc="http://schemas.openxmlformats.org/markup-compatibility/2006">
              <mc:Choice xmlns:v="urn:schemas-microsoft-com:vml" Requires="v">
                <p:oleObj name="Equazione" r:id="rId4" imgW="4851360" imgH="3606480" progId="Equation.3">
                  <p:embed/>
                </p:oleObj>
              </mc:Choice>
              <mc:Fallback>
                <p:oleObj name="Equazione" r:id="rId4" imgW="4851360" imgH="3606480" progId="Equation.3">
                  <p:embed/>
                  <p:pic>
                    <p:nvPicPr>
                      <p:cNvPr id="9" name="Oggetto 8"/>
                      <p:cNvPicPr>
                        <a:picLocks noChangeAspect="1" noChangeArrowheads="1"/>
                      </p:cNvPicPr>
                      <p:nvPr/>
                    </p:nvPicPr>
                    <p:blipFill>
                      <a:blip r:embed="rId5"/>
                      <a:srcRect/>
                      <a:stretch>
                        <a:fillRect/>
                      </a:stretch>
                    </p:blipFill>
                    <p:spPr bwMode="auto">
                      <a:xfrm>
                        <a:off x="192000" y="3275014"/>
                        <a:ext cx="4470400" cy="3290887"/>
                      </a:xfrm>
                      <a:prstGeom prst="rect">
                        <a:avLst/>
                      </a:prstGeom>
                      <a:noFill/>
                    </p:spPr>
                  </p:pic>
                </p:oleObj>
              </mc:Fallback>
            </mc:AlternateContent>
          </a:graphicData>
        </a:graphic>
      </p:graphicFrame>
      <p:pic>
        <p:nvPicPr>
          <p:cNvPr id="10" name="Immagine 9" descr="fig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4661920" y="955545"/>
            <a:ext cx="1973580" cy="2036445"/>
          </a:xfrm>
          <a:prstGeom prst="rect">
            <a:avLst/>
          </a:prstGeom>
          <a:noFill/>
          <a:ln>
            <a:noFill/>
          </a:ln>
        </p:spPr>
      </p:pic>
      <p:sp>
        <p:nvSpPr>
          <p:cNvPr id="11" name="Text Box 5"/>
          <p:cNvSpPr txBox="1">
            <a:spLocks noChangeArrowheads="1"/>
          </p:cNvSpPr>
          <p:nvPr/>
        </p:nvSpPr>
        <p:spPr bwMode="auto">
          <a:xfrm>
            <a:off x="9306813" y="4797152"/>
            <a:ext cx="2693186" cy="738664"/>
          </a:xfrm>
          <a:prstGeom prst="rect">
            <a:avLst/>
          </a:prstGeom>
          <a:noFill/>
          <a:ln w="38100">
            <a:solidFill>
              <a:srgbClr val="FF0000"/>
            </a:solidFill>
            <a:miter lim="800000"/>
            <a:headEnd/>
            <a:tailEnd/>
          </a:ln>
          <a:effectLst/>
        </p:spPr>
        <p:txBody>
          <a:bodyPr wrap="square">
            <a:spAutoFit/>
          </a:bodyPr>
          <a:lstStyle/>
          <a:p>
            <a:pPr algn="just">
              <a:defRPr/>
            </a:pPr>
            <a:r>
              <a:rPr lang="en-US" sz="1400" b="1" dirty="0">
                <a:solidFill>
                  <a:prstClr val="black"/>
                </a:solidFill>
                <a:latin typeface="Calibri"/>
                <a:cs typeface="Times New Roman" pitchFamily="18" charset="0"/>
              </a:rPr>
              <a:t>Group velocity [m/s]</a:t>
            </a:r>
            <a:r>
              <a:rPr lang="en-US" sz="1400" dirty="0">
                <a:solidFill>
                  <a:prstClr val="black"/>
                </a:solidFill>
                <a:latin typeface="Calibri"/>
                <a:cs typeface="Times New Roman" pitchFamily="18" charset="0"/>
              </a:rPr>
              <a:t>: the velocity of the energy flow in the structure (</a:t>
            </a:r>
            <a:r>
              <a:rPr lang="en-US" sz="1400" dirty="0">
                <a:solidFill>
                  <a:prstClr val="black"/>
                </a:solidFill>
                <a:latin typeface="Calibri"/>
                <a:cs typeface="Times New Roman" pitchFamily="18" charset="0"/>
                <a:sym typeface="Symbol"/>
              </a:rPr>
              <a:t>1-2% of c</a:t>
            </a:r>
            <a:r>
              <a:rPr lang="en-US" sz="1400" dirty="0">
                <a:solidFill>
                  <a:prstClr val="black"/>
                </a:solidFill>
                <a:latin typeface="Calibri"/>
                <a:cs typeface="Times New Roman" pitchFamily="18" charset="0"/>
              </a:rPr>
              <a:t>). </a:t>
            </a:r>
            <a:endParaRPr lang="en-US" altLang="en-US" sz="1400" dirty="0">
              <a:solidFill>
                <a:prstClr val="black"/>
              </a:solidFill>
              <a:latin typeface="Calibri"/>
              <a:cs typeface="Times New Roman" pitchFamily="18" charset="0"/>
            </a:endParaRPr>
          </a:p>
        </p:txBody>
      </p:sp>
      <p:sp>
        <p:nvSpPr>
          <p:cNvPr id="12" name="Text Box 4"/>
          <p:cNvSpPr txBox="1">
            <a:spLocks noChangeArrowheads="1"/>
          </p:cNvSpPr>
          <p:nvPr/>
        </p:nvSpPr>
        <p:spPr bwMode="auto">
          <a:xfrm>
            <a:off x="9306812" y="2132857"/>
            <a:ext cx="2693186" cy="1169551"/>
          </a:xfrm>
          <a:prstGeom prst="rect">
            <a:avLst/>
          </a:prstGeom>
          <a:noFill/>
          <a:ln w="38100">
            <a:solidFill>
              <a:srgbClr val="FF0000"/>
            </a:solidFill>
            <a:miter lim="800000"/>
            <a:headEnd/>
            <a:tailEnd/>
          </a:ln>
          <a:effectLst/>
        </p:spPr>
        <p:txBody>
          <a:bodyPr wrap="square">
            <a:spAutoFit/>
          </a:bodyPr>
          <a:lstStyle/>
          <a:p>
            <a:pPr algn="just">
              <a:spcAft>
                <a:spcPts val="1200"/>
              </a:spcAft>
              <a:defRPr/>
            </a:pPr>
            <a:r>
              <a:rPr lang="en-US" sz="1400" b="1" dirty="0">
                <a:solidFill>
                  <a:prstClr val="black"/>
                </a:solidFill>
                <a:latin typeface="Calibri"/>
                <a:cs typeface="Times New Roman" pitchFamily="18" charset="0"/>
              </a:rPr>
              <a:t>Shunt impedance per unit length [</a:t>
            </a:r>
            <a:r>
              <a:rPr lang="en-US" sz="1400" b="1" dirty="0">
                <a:solidFill>
                  <a:prstClr val="black"/>
                </a:solidFill>
                <a:latin typeface="Calibri"/>
                <a:cs typeface="Times New Roman" pitchFamily="18" charset="0"/>
                <a:sym typeface="Symbol" panose="05050102010706020507" pitchFamily="18" charset="2"/>
              </a:rPr>
              <a:t>/m</a:t>
            </a:r>
            <a:r>
              <a:rPr lang="en-US" sz="1400" b="1" dirty="0">
                <a:solidFill>
                  <a:prstClr val="black"/>
                </a:solidFill>
                <a:latin typeface="Calibri"/>
                <a:cs typeface="Times New Roman" pitchFamily="18" charset="0"/>
              </a:rPr>
              <a:t>]</a:t>
            </a:r>
            <a:r>
              <a:rPr lang="en-US" sz="1400" dirty="0">
                <a:solidFill>
                  <a:prstClr val="black"/>
                </a:solidFill>
                <a:latin typeface="Calibri"/>
                <a:cs typeface="Times New Roman" pitchFamily="18" charset="0"/>
              </a:rPr>
              <a:t>. Similarly to SW structures the higher is r, the higher the available accelerating field for a given RF power.</a:t>
            </a:r>
          </a:p>
        </p:txBody>
      </p:sp>
      <p:sp>
        <p:nvSpPr>
          <p:cNvPr id="13" name="Rectangle 5"/>
          <p:cNvSpPr>
            <a:spLocks noChangeArrowheads="1"/>
          </p:cNvSpPr>
          <p:nvPr/>
        </p:nvSpPr>
        <p:spPr bwMode="auto">
          <a:xfrm>
            <a:off x="9306814" y="3485274"/>
            <a:ext cx="2693185" cy="1169551"/>
          </a:xfrm>
          <a:prstGeom prst="rect">
            <a:avLst/>
          </a:prstGeom>
          <a:noFill/>
          <a:ln w="38100">
            <a:solidFill>
              <a:srgbClr val="FF0000"/>
            </a:solidFill>
            <a:miter lim="800000"/>
            <a:headEnd/>
            <a:tailEnd/>
          </a:ln>
          <a:effectLst/>
        </p:spPr>
        <p:txBody>
          <a:bodyPr wrap="square">
            <a:spAutoFit/>
          </a:bodyPr>
          <a:lstStyle/>
          <a:p>
            <a:pPr algn="just">
              <a:spcBef>
                <a:spcPct val="50000"/>
              </a:spcBef>
              <a:defRPr/>
            </a:pPr>
            <a:r>
              <a:rPr lang="en-US" sz="1400" b="1" dirty="0">
                <a:solidFill>
                  <a:prstClr val="black"/>
                </a:solidFill>
                <a:latin typeface="Calibri"/>
                <a:cs typeface="Times New Roman" pitchFamily="18" charset="0"/>
              </a:rPr>
              <a:t>Field attenuation constant [1/m]</a:t>
            </a:r>
            <a:r>
              <a:rPr lang="en-US" sz="1400" dirty="0">
                <a:solidFill>
                  <a:prstClr val="black"/>
                </a:solidFill>
                <a:latin typeface="Calibri"/>
                <a:cs typeface="Times New Roman" pitchFamily="18" charset="0"/>
              </a:rPr>
              <a:t>: because of the wall dissipation, the RF power flux and the accelerating field decrease along the structure.</a:t>
            </a:r>
            <a:endParaRPr lang="en-US" altLang="en-US" sz="1400" dirty="0">
              <a:solidFill>
                <a:prstClr val="black"/>
              </a:solidFill>
              <a:latin typeface="Calibri"/>
            </a:endParaRPr>
          </a:p>
        </p:txBody>
      </p:sp>
      <p:sp>
        <p:nvSpPr>
          <p:cNvPr id="14" name="Rettangolo 13"/>
          <p:cNvSpPr/>
          <p:nvPr/>
        </p:nvSpPr>
        <p:spPr>
          <a:xfrm>
            <a:off x="9306813" y="5643826"/>
            <a:ext cx="2693187" cy="954107"/>
          </a:xfrm>
          <a:prstGeom prst="rect">
            <a:avLst/>
          </a:prstGeom>
          <a:ln w="38100">
            <a:solidFill>
              <a:srgbClr val="FF0000"/>
            </a:solidFill>
          </a:ln>
        </p:spPr>
        <p:txBody>
          <a:bodyPr wrap="square">
            <a:spAutoFit/>
          </a:bodyPr>
          <a:lstStyle/>
          <a:p>
            <a:pPr algn="just">
              <a:defRPr/>
            </a:pPr>
            <a:r>
              <a:rPr lang="en-US" sz="1400" b="1" dirty="0">
                <a:solidFill>
                  <a:prstClr val="black"/>
                </a:solidFill>
                <a:latin typeface="Calibri"/>
                <a:cs typeface="Times New Roman" pitchFamily="18" charset="0"/>
              </a:rPr>
              <a:t>Working mode [rad]: </a:t>
            </a:r>
            <a:r>
              <a:rPr lang="en-US" sz="1400" dirty="0">
                <a:solidFill>
                  <a:prstClr val="black"/>
                </a:solidFill>
                <a:latin typeface="Calibri"/>
                <a:cs typeface="Times New Roman" pitchFamily="18" charset="0"/>
              </a:rPr>
              <a:t>defined as the phase advance over a period </a:t>
            </a:r>
            <a:r>
              <a:rPr lang="en-US" sz="1400" i="1" dirty="0">
                <a:solidFill>
                  <a:prstClr val="black"/>
                </a:solidFill>
                <a:latin typeface="Calibri"/>
                <a:cs typeface="Times New Roman" pitchFamily="18" charset="0"/>
              </a:rPr>
              <a:t>D</a:t>
            </a:r>
            <a:r>
              <a:rPr lang="en-US" sz="1400" dirty="0">
                <a:solidFill>
                  <a:prstClr val="black"/>
                </a:solidFill>
                <a:latin typeface="Calibri"/>
                <a:cs typeface="Times New Roman" pitchFamily="18" charset="0"/>
              </a:rPr>
              <a:t>. For several reasons the most common mode is the </a:t>
            </a:r>
            <a:r>
              <a:rPr lang="en-US" sz="1400" b="1" dirty="0">
                <a:solidFill>
                  <a:prstClr val="black"/>
                </a:solidFill>
                <a:latin typeface="Calibri"/>
                <a:cs typeface="Times New Roman" pitchFamily="18" charset="0"/>
              </a:rPr>
              <a:t>2</a:t>
            </a:r>
            <a:r>
              <a:rPr lang="en-US" sz="1400" b="1" dirty="0">
                <a:solidFill>
                  <a:prstClr val="black"/>
                </a:solidFill>
                <a:latin typeface="Calibri"/>
                <a:cs typeface="Times New Roman" pitchFamily="18" charset="0"/>
                <a:sym typeface="Symbol"/>
              </a:rPr>
              <a:t>/3</a:t>
            </a:r>
            <a:endParaRPr lang="en-US" altLang="en-US" sz="1400" b="1" dirty="0">
              <a:solidFill>
                <a:prstClr val="black"/>
              </a:solidFill>
              <a:latin typeface="Calibri"/>
            </a:endParaRPr>
          </a:p>
        </p:txBody>
      </p:sp>
      <p:pic>
        <p:nvPicPr>
          <p:cNvPr id="15" name="Immagine 1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87875" y="880072"/>
            <a:ext cx="3964145" cy="2143116"/>
          </a:xfrm>
          <a:prstGeom prst="rect">
            <a:avLst/>
          </a:prstGeom>
        </p:spPr>
      </p:pic>
      <p:cxnSp>
        <p:nvCxnSpPr>
          <p:cNvPr id="16" name="Connettore 2 15"/>
          <p:cNvCxnSpPr>
            <a:stCxn id="12" idx="1"/>
          </p:cNvCxnSpPr>
          <p:nvPr/>
        </p:nvCxnSpPr>
        <p:spPr>
          <a:xfrm flipH="1">
            <a:off x="6923332" y="2717633"/>
            <a:ext cx="2383480" cy="104933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Connettore 2 16"/>
          <p:cNvCxnSpPr>
            <a:stCxn id="13" idx="1"/>
          </p:cNvCxnSpPr>
          <p:nvPr/>
        </p:nvCxnSpPr>
        <p:spPr>
          <a:xfrm flipH="1">
            <a:off x="7045400" y="4070050"/>
            <a:ext cx="2261414" cy="35777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a:stCxn id="11" idx="1"/>
          </p:cNvCxnSpPr>
          <p:nvPr/>
        </p:nvCxnSpPr>
        <p:spPr>
          <a:xfrm flipH="1" flipV="1">
            <a:off x="7045400" y="5131878"/>
            <a:ext cx="2261413" cy="3460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3" name="Connettore 2 22"/>
          <p:cNvCxnSpPr>
            <a:stCxn id="14" idx="1"/>
          </p:cNvCxnSpPr>
          <p:nvPr/>
        </p:nvCxnSpPr>
        <p:spPr>
          <a:xfrm flipH="1">
            <a:off x="6923332" y="6120880"/>
            <a:ext cx="2383481" cy="118994"/>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8716" name="Picture 284" descr="C:\Users\David\Desktop\SPARC\SPARC_OLD_PC\banda_C\articolo\figure\fig14b.jp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045400" y="1168359"/>
            <a:ext cx="1628148" cy="1519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431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23"/>
                                        </p:tgtEl>
                                        <p:attrNameLst>
                                          <p:attrName>style.visibility</p:attrName>
                                        </p:attrNameLst>
                                      </p:cBhvr>
                                      <p:to>
                                        <p:strVal val="visible"/>
                                      </p:to>
                                    </p:set>
                                    <p:animEffect transition="in" filter="fade">
                                      <p:cBhvr>
                                        <p:cTn id="36" dur="500"/>
                                        <p:tgtEl>
                                          <p:spTgt spid="2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asellaDiTesto 28"/>
          <p:cNvSpPr txBox="1"/>
          <p:nvPr/>
        </p:nvSpPr>
        <p:spPr>
          <a:xfrm>
            <a:off x="1062987" y="-55419"/>
            <a:ext cx="10540193" cy="64633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600" b="1" i="0" u="none" strike="noStrike" kern="1200" cap="none" spc="0" normalizeH="0" baseline="0" noProof="0" dirty="0">
                <a:ln>
                  <a:noFill/>
                </a:ln>
                <a:solidFill>
                  <a:prstClr val="black"/>
                </a:solidFill>
                <a:effectLst/>
                <a:uLnTx/>
                <a:uFillTx/>
                <a:latin typeface="Calibri"/>
                <a:ea typeface="+mn-ea"/>
                <a:cs typeface="+mn-cs"/>
              </a:rPr>
              <a:t>TW CAVITIES: EQUIVALENT CIRCUIT AND </a:t>
            </a:r>
            <a:r>
              <a:rPr kumimoji="0" lang="en-US" sz="3600" b="1" i="0" u="none" strike="noStrike" kern="1200" cap="none" spc="0" normalizeH="0" baseline="0" noProof="0" dirty="0">
                <a:ln>
                  <a:noFill/>
                </a:ln>
                <a:solidFill>
                  <a:prstClr val="black"/>
                </a:solidFill>
                <a:effectLst/>
                <a:uLnTx/>
                <a:uFillTx/>
                <a:latin typeface="Calibri"/>
                <a:ea typeface="+mn-ea"/>
                <a:cs typeface="+mn-cs"/>
                <a:sym typeface="Symbol"/>
              </a:rPr>
              <a:t>FILLING TIME</a:t>
            </a:r>
            <a:endParaRPr kumimoji="0" lang="en-US" sz="3600" b="1" i="0" u="none" strike="noStrike" kern="1200" cap="none" spc="0" normalizeH="0" baseline="-25000" noProof="0" dirty="0">
              <a:ln>
                <a:noFill/>
              </a:ln>
              <a:solidFill>
                <a:prstClr val="black"/>
              </a:solidFill>
              <a:effectLst/>
              <a:uLnTx/>
              <a:uFillTx/>
              <a:latin typeface="Calibri"/>
              <a:ea typeface="+mn-ea"/>
              <a:cs typeface="+mn-cs"/>
            </a:endParaRPr>
          </a:p>
        </p:txBody>
      </p:sp>
      <p:sp>
        <p:nvSpPr>
          <p:cNvPr id="31" name="Rettangolo 30"/>
          <p:cNvSpPr/>
          <p:nvPr/>
        </p:nvSpPr>
        <p:spPr>
          <a:xfrm>
            <a:off x="17203" y="740396"/>
            <a:ext cx="7966593" cy="1384995"/>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In a TW structure, the </a:t>
            </a:r>
            <a:r>
              <a:rPr kumimoji="0" lang="en-US" sz="1400" b="1" i="0" u="none" strike="noStrike" kern="1200" cap="none" spc="0" normalizeH="0" baseline="0" noProof="0" dirty="0">
                <a:ln>
                  <a:noFill/>
                </a:ln>
                <a:solidFill>
                  <a:prstClr val="black"/>
                </a:solidFill>
                <a:effectLst/>
                <a:uLnTx/>
                <a:uFillTx/>
                <a:latin typeface="Calibri"/>
                <a:ea typeface="+mn-ea"/>
                <a:cs typeface="+mn-cs"/>
              </a:rPr>
              <a:t>RF power enters  </a:t>
            </a:r>
            <a:r>
              <a:rPr kumimoji="0" lang="en-US" sz="1400" b="0" i="0" u="none" strike="noStrike" kern="1200" cap="none" spc="0" normalizeH="0" baseline="0" noProof="0" dirty="0">
                <a:ln>
                  <a:noFill/>
                </a:ln>
                <a:solidFill>
                  <a:prstClr val="black"/>
                </a:solidFill>
                <a:effectLst/>
                <a:uLnTx/>
                <a:uFillTx/>
                <a:latin typeface="Calibri"/>
                <a:ea typeface="+mn-ea"/>
                <a:cs typeface="+mn-cs"/>
              </a:rPr>
              <a:t>into the cavity through an </a:t>
            </a:r>
            <a:r>
              <a:rPr kumimoji="0" lang="en-US" sz="1400" b="1" i="0" u="none" strike="noStrike" kern="1200" cap="none" spc="0" normalizeH="0" baseline="0" noProof="0" dirty="0">
                <a:ln>
                  <a:noFill/>
                </a:ln>
                <a:solidFill>
                  <a:prstClr val="black"/>
                </a:solidFill>
                <a:effectLst/>
                <a:uLnTx/>
                <a:uFillTx/>
                <a:latin typeface="Calibri"/>
                <a:ea typeface="+mn-ea"/>
                <a:cs typeface="+mn-cs"/>
              </a:rPr>
              <a:t>input coupler</a:t>
            </a:r>
            <a:r>
              <a:rPr kumimoji="0" lang="en-US" sz="1400" b="0" i="0" u="none" strike="noStrike" kern="1200" cap="none" spc="0" normalizeH="0" baseline="0" noProof="0" dirty="0">
                <a:ln>
                  <a:noFill/>
                </a:ln>
                <a:solidFill>
                  <a:prstClr val="black"/>
                </a:solidFill>
                <a:effectLst/>
                <a:uLnTx/>
                <a:uFillTx/>
                <a:latin typeface="Calibri"/>
                <a:ea typeface="+mn-ea"/>
                <a:cs typeface="+mn-cs"/>
              </a:rPr>
              <a:t>, flows (travels) through the cavity in the same direction as the beam and an </a:t>
            </a:r>
            <a:r>
              <a:rPr kumimoji="0" lang="en-US" sz="1400" b="1" i="0" u="none" strike="noStrike" kern="1200" cap="none" spc="0" normalizeH="0" baseline="0" noProof="0" dirty="0">
                <a:ln>
                  <a:noFill/>
                </a:ln>
                <a:solidFill>
                  <a:prstClr val="black"/>
                </a:solidFill>
                <a:effectLst/>
                <a:uLnTx/>
                <a:uFillTx/>
                <a:latin typeface="Calibri"/>
                <a:ea typeface="+mn-ea"/>
                <a:cs typeface="+mn-cs"/>
              </a:rPr>
              <a:t>output coupler at the end</a:t>
            </a:r>
            <a:r>
              <a:rPr kumimoji="0" lang="en-US" sz="1400" b="0" i="0" u="none" strike="noStrike" kern="1200" cap="none" spc="0" normalizeH="0" baseline="0" noProof="0" dirty="0">
                <a:ln>
                  <a:noFill/>
                </a:ln>
                <a:solidFill>
                  <a:prstClr val="black"/>
                </a:solidFill>
                <a:effectLst/>
                <a:uLnTx/>
                <a:uFillTx/>
                <a:latin typeface="Calibri"/>
                <a:ea typeface="+mn-ea"/>
                <a:cs typeface="+mn-cs"/>
              </a:rPr>
              <a:t> of the structure is connected to a </a:t>
            </a:r>
            <a:r>
              <a:rPr kumimoji="0" lang="en-US" sz="1400" b="1" i="0" u="none" strike="noStrike" kern="1200" cap="none" spc="0" normalizeH="0" baseline="0" noProof="0" dirty="0">
                <a:ln>
                  <a:noFill/>
                </a:ln>
                <a:solidFill>
                  <a:prstClr val="black"/>
                </a:solidFill>
                <a:effectLst/>
                <a:uLnTx/>
                <a:uFillTx/>
                <a:latin typeface="Calibri"/>
                <a:ea typeface="+mn-ea"/>
                <a:cs typeface="+mn-cs"/>
              </a:rPr>
              <a:t>matched power load</a:t>
            </a:r>
            <a:r>
              <a:rPr kumimoji="0" lang="en-US" sz="1400" b="0" i="0" u="none" strike="noStrike" kern="1200" cap="none" spc="0" normalizeH="0" baseline="0" noProof="0" dirty="0">
                <a:ln>
                  <a:noFill/>
                </a:ln>
                <a:solidFill>
                  <a:prstClr val="black"/>
                </a:solidFill>
                <a:effectLst/>
                <a:uLnTx/>
                <a:uFillTx/>
                <a:latin typeface="Calibri"/>
                <a:ea typeface="+mn-ea"/>
                <a:cs typeface="+mn-cs"/>
              </a:rPr>
              <a:t>.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If there is no beam, the input power, reduced by the cavity losses, goes to the power load where it is dissipated. </a:t>
            </a:r>
          </a:p>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mn-cs"/>
              </a:rPr>
              <a:t>In the presence of a large beam current, however, a  fraction of the TW power is transferred to the beam.</a:t>
            </a:r>
          </a:p>
        </p:txBody>
      </p:sp>
      <p:pic>
        <p:nvPicPr>
          <p:cNvPr id="3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960969" y="2963016"/>
            <a:ext cx="2718045" cy="1391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3" name="Text Box 2"/>
          <p:cNvSpPr txBox="1">
            <a:spLocks noChangeArrowheads="1"/>
          </p:cNvSpPr>
          <p:nvPr/>
        </p:nvSpPr>
        <p:spPr bwMode="auto">
          <a:xfrm>
            <a:off x="3091272" y="2625387"/>
            <a:ext cx="4964822" cy="954107"/>
          </a:xfrm>
          <a:prstGeom prst="rect">
            <a:avLst/>
          </a:prstGeom>
          <a:noFill/>
          <a:ln w="9525">
            <a:no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 typeface="Symbol" pitchFamily="18" charset="2"/>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In a purely periodic structure, made by a sequence of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identical cells</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(also called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constant impedance structure</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sym typeface="Symbol" pitchFamily="18" charset="2"/>
              </a:rPr>
              <a:t>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does not depend on z and both the RF power flux and the intensity of the accelerating field decay exponentially along the structure :</a:t>
            </a:r>
            <a:endParaRPr kumimoji="0" lang="en-US" altLang="en-US" sz="1400" b="0" i="0" u="none" strike="noStrike" kern="1200" cap="none" spc="0" normalizeH="0" baseline="0" noProof="0" dirty="0">
              <a:ln>
                <a:noFill/>
              </a:ln>
              <a:solidFill>
                <a:prstClr val="black"/>
              </a:solidFill>
              <a:effectLst/>
              <a:uLnTx/>
              <a:uFillTx/>
              <a:latin typeface="Calibri"/>
              <a:ea typeface="+mn-ea"/>
              <a:cs typeface="+mn-cs"/>
            </a:endParaRPr>
          </a:p>
        </p:txBody>
      </p:sp>
      <p:graphicFrame>
        <p:nvGraphicFramePr>
          <p:cNvPr id="34" name="Oggetto 33"/>
          <p:cNvGraphicFramePr>
            <a:graphicFrameLocks noChangeAspect="1"/>
          </p:cNvGraphicFramePr>
          <p:nvPr>
            <p:extLst>
              <p:ext uri="{D42A27DB-BD31-4B8C-83A1-F6EECF244321}">
                <p14:modId xmlns:p14="http://schemas.microsoft.com/office/powerpoint/2010/main" val="3921647752"/>
              </p:ext>
            </p:extLst>
          </p:nvPr>
        </p:nvGraphicFramePr>
        <p:xfrm>
          <a:off x="3198263" y="3913520"/>
          <a:ext cx="5354638" cy="671512"/>
        </p:xfrm>
        <a:graphic>
          <a:graphicData uri="http://schemas.openxmlformats.org/presentationml/2006/ole">
            <mc:AlternateContent xmlns:mc="http://schemas.openxmlformats.org/markup-compatibility/2006">
              <mc:Choice xmlns:v="urn:schemas-microsoft-com:vml" Requires="v">
                <p:oleObj name="Equazione" r:id="rId3" imgW="4000320" imgH="507960" progId="Equation.3">
                  <p:embed/>
                </p:oleObj>
              </mc:Choice>
              <mc:Fallback>
                <p:oleObj name="Equazione" r:id="rId3" imgW="4000320" imgH="507960" progId="Equation.3">
                  <p:embed/>
                  <p:pic>
                    <p:nvPicPr>
                      <p:cNvPr id="48" name="Oggetto 47"/>
                      <p:cNvPicPr>
                        <a:picLocks noChangeAspect="1" noChangeArrowheads="1"/>
                      </p:cNvPicPr>
                      <p:nvPr/>
                    </p:nvPicPr>
                    <p:blipFill>
                      <a:blip r:embed="rId4"/>
                      <a:srcRect/>
                      <a:stretch>
                        <a:fillRect/>
                      </a:stretch>
                    </p:blipFill>
                    <p:spPr bwMode="auto">
                      <a:xfrm>
                        <a:off x="3198263" y="3913520"/>
                        <a:ext cx="5354638" cy="671512"/>
                      </a:xfrm>
                      <a:prstGeom prst="rect">
                        <a:avLst/>
                      </a:prstGeom>
                      <a:noFill/>
                      <a:ln>
                        <a:noFill/>
                      </a:ln>
                    </p:spPr>
                  </p:pic>
                </p:oleObj>
              </mc:Fallback>
            </mc:AlternateContent>
          </a:graphicData>
        </a:graphic>
      </p:graphicFrame>
      <p:sp>
        <p:nvSpPr>
          <p:cNvPr id="35" name="Text Box 5"/>
          <p:cNvSpPr txBox="1">
            <a:spLocks noChangeArrowheads="1"/>
          </p:cNvSpPr>
          <p:nvPr/>
        </p:nvSpPr>
        <p:spPr bwMode="auto">
          <a:xfrm>
            <a:off x="3125712" y="5447145"/>
            <a:ext cx="2091188" cy="1169551"/>
          </a:xfrm>
          <a:prstGeom prst="rect">
            <a:avLst/>
          </a:prstGeom>
          <a:noFill/>
          <a:ln w="9525">
            <a:no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The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filling time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is the time necessary to propagate the RF wave-front from the input to the end of the section of length  </a:t>
            </a:r>
            <a:r>
              <a:rPr kumimoji="0" lang="en-US" sz="1400" b="0" i="1" u="none" strike="noStrike" kern="1200" cap="none" spc="0" normalizeH="0" baseline="0" noProof="0" dirty="0">
                <a:ln>
                  <a:noFill/>
                </a:ln>
                <a:solidFill>
                  <a:prstClr val="black"/>
                </a:solidFill>
                <a:effectLst/>
                <a:uLnTx/>
                <a:uFillTx/>
                <a:latin typeface="Calibri"/>
                <a:ea typeface="+mn-ea"/>
                <a:cs typeface="Times New Roman" pitchFamily="18" charset="0"/>
              </a:rPr>
              <a:t>L </a:t>
            </a: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 is:</a:t>
            </a:r>
            <a:endParaRPr kumimoji="0" lang="en-US" altLang="en-US" sz="1400" b="0" i="0" u="none" strike="noStrike" kern="1200" cap="none" spc="0" normalizeH="0" baseline="0" noProof="0" dirty="0">
              <a:ln>
                <a:noFill/>
              </a:ln>
              <a:solidFill>
                <a:prstClr val="black"/>
              </a:solidFill>
              <a:effectLst/>
              <a:uLnTx/>
              <a:uFillTx/>
              <a:latin typeface="Calibri"/>
              <a:ea typeface="+mn-ea"/>
              <a:cs typeface="+mn-cs"/>
            </a:endParaRPr>
          </a:p>
        </p:txBody>
      </p:sp>
      <p:graphicFrame>
        <p:nvGraphicFramePr>
          <p:cNvPr id="36" name="Oggetto 35"/>
          <p:cNvGraphicFramePr>
            <a:graphicFrameLocks noChangeAspect="1"/>
          </p:cNvGraphicFramePr>
          <p:nvPr>
            <p:extLst>
              <p:ext uri="{D42A27DB-BD31-4B8C-83A1-F6EECF244321}">
                <p14:modId xmlns:p14="http://schemas.microsoft.com/office/powerpoint/2010/main" val="3137228179"/>
              </p:ext>
            </p:extLst>
          </p:nvPr>
        </p:nvGraphicFramePr>
        <p:xfrm>
          <a:off x="5888182" y="5575709"/>
          <a:ext cx="1160070" cy="964637"/>
        </p:xfrm>
        <a:graphic>
          <a:graphicData uri="http://schemas.openxmlformats.org/presentationml/2006/ole">
            <mc:AlternateContent xmlns:mc="http://schemas.openxmlformats.org/markup-compatibility/2006">
              <mc:Choice xmlns:v="urn:schemas-microsoft-com:vml" Requires="v">
                <p:oleObj name="Equazione" r:id="rId5" imgW="533160" imgH="444240" progId="Equation.3">
                  <p:embed/>
                </p:oleObj>
              </mc:Choice>
              <mc:Fallback>
                <p:oleObj name="Equazione" r:id="rId5" imgW="533160" imgH="444240" progId="Equation.3">
                  <p:embed/>
                  <p:pic>
                    <p:nvPicPr>
                      <p:cNvPr id="51" name="Oggetto 50"/>
                      <p:cNvPicPr>
                        <a:picLocks noChangeAspect="1" noChangeArrowheads="1"/>
                      </p:cNvPicPr>
                      <p:nvPr/>
                    </p:nvPicPr>
                    <p:blipFill>
                      <a:blip r:embed="rId6"/>
                      <a:srcRect/>
                      <a:stretch>
                        <a:fillRect/>
                      </a:stretch>
                    </p:blipFill>
                    <p:spPr bwMode="auto">
                      <a:xfrm>
                        <a:off x="5888182" y="5575709"/>
                        <a:ext cx="1160070" cy="964637"/>
                      </a:xfrm>
                      <a:prstGeom prst="rect">
                        <a:avLst/>
                      </a:prstGeom>
                      <a:noFill/>
                      <a:ln>
                        <a:noFill/>
                      </a:ln>
                    </p:spPr>
                  </p:pic>
                </p:oleObj>
              </mc:Fallback>
            </mc:AlternateContent>
          </a:graphicData>
        </a:graphic>
      </p:graphicFrame>
      <p:pic>
        <p:nvPicPr>
          <p:cNvPr id="37" name="Picture 5" descr="C:\Users\David\Desktop\MASTER LEZIONI\CAS_2016\slide_5.jpg"/>
          <p:cNvPicPr>
            <a:picLocks noChangeAspect="1" noChangeArrowheads="1"/>
          </p:cNvPicPr>
          <p:nvPr/>
        </p:nvPicPr>
        <p:blipFill rotWithShape="1">
          <a:blip r:embed="rId7">
            <a:extLst>
              <a:ext uri="{28A0092B-C50C-407E-A947-70E740481C1C}">
                <a14:useLocalDpi xmlns:a14="http://schemas.microsoft.com/office/drawing/2010/main" val="0"/>
              </a:ext>
            </a:extLst>
          </a:blip>
          <a:srcRect l="49066" t="27394" r="8935" b="43976"/>
          <a:stretch/>
        </p:blipFill>
        <p:spPr bwMode="auto">
          <a:xfrm>
            <a:off x="8243435" y="848669"/>
            <a:ext cx="3883548" cy="1985479"/>
          </a:xfrm>
          <a:prstGeom prst="rect">
            <a:avLst/>
          </a:prstGeom>
          <a:noFill/>
          <a:extLst>
            <a:ext uri="{909E8E84-426E-40DD-AFC4-6F175D3DCCD1}">
              <a14:hiddenFill xmlns:a14="http://schemas.microsoft.com/office/drawing/2010/main">
                <a:solidFill>
                  <a:srgbClr val="FFFFFF"/>
                </a:solidFill>
              </a14:hiddenFill>
            </a:ext>
          </a:extLst>
        </p:spPr>
      </p:pic>
      <p:sp>
        <p:nvSpPr>
          <p:cNvPr id="38" name="Freccia in giù 37"/>
          <p:cNvSpPr/>
          <p:nvPr/>
        </p:nvSpPr>
        <p:spPr>
          <a:xfrm>
            <a:off x="8525086" y="599336"/>
            <a:ext cx="435987" cy="37652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nvGrpSpPr>
          <p:cNvPr id="39" name="Gruppo 38"/>
          <p:cNvGrpSpPr/>
          <p:nvPr/>
        </p:nvGrpSpPr>
        <p:grpSpPr>
          <a:xfrm>
            <a:off x="9303239" y="1589380"/>
            <a:ext cx="1676549" cy="252030"/>
            <a:chOff x="6282318" y="1462192"/>
            <a:chExt cx="1676549" cy="252030"/>
          </a:xfrm>
          <a:solidFill>
            <a:srgbClr val="FF0000"/>
          </a:solidFill>
        </p:grpSpPr>
        <p:sp>
          <p:nvSpPr>
            <p:cNvPr id="40" name="Triangolo isoscele 39"/>
            <p:cNvSpPr/>
            <p:nvPr/>
          </p:nvSpPr>
          <p:spPr>
            <a:xfrm rot="5400000">
              <a:off x="6920199" y="824311"/>
              <a:ext cx="252028" cy="1527789"/>
            </a:xfrm>
            <a:prstGeom prst="triangl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sp>
          <p:nvSpPr>
            <p:cNvPr id="41" name="Triangolo isoscele 40"/>
            <p:cNvSpPr/>
            <p:nvPr/>
          </p:nvSpPr>
          <p:spPr>
            <a:xfrm rot="5400000">
              <a:off x="7684092" y="1439446"/>
              <a:ext cx="252030" cy="297521"/>
            </a:xfrm>
            <a:prstGeom prst="triangle">
              <a:avLst/>
            </a:prstGeom>
            <a:gr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grpSp>
      <p:sp>
        <p:nvSpPr>
          <p:cNvPr id="42" name="Freccia in giù 41"/>
          <p:cNvSpPr/>
          <p:nvPr/>
        </p:nvSpPr>
        <p:spPr>
          <a:xfrm rot="10800000">
            <a:off x="11459493" y="775653"/>
            <a:ext cx="108997" cy="188261"/>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a:ea typeface="+mn-ea"/>
              <a:cs typeface="+mn-cs"/>
            </a:endParaRPr>
          </a:p>
        </p:txBody>
      </p:sp>
      <p:cxnSp>
        <p:nvCxnSpPr>
          <p:cNvPr id="43" name="Connettore 2 42"/>
          <p:cNvCxnSpPr/>
          <p:nvPr/>
        </p:nvCxnSpPr>
        <p:spPr>
          <a:xfrm flipV="1">
            <a:off x="234586" y="5847255"/>
            <a:ext cx="2189414" cy="10446"/>
          </a:xfrm>
          <a:prstGeom prst="straightConnector1">
            <a:avLst/>
          </a:prstGeom>
          <a:ln w="38100">
            <a:solidFill>
              <a:srgbClr val="002060"/>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CasellaDiTesto 43"/>
          <p:cNvSpPr txBox="1"/>
          <p:nvPr/>
        </p:nvSpPr>
        <p:spPr>
          <a:xfrm>
            <a:off x="1188068" y="6019123"/>
            <a:ext cx="282450"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Calibri"/>
                <a:ea typeface="+mn-ea"/>
                <a:cs typeface="+mn-cs"/>
              </a:rPr>
              <a:t>L</a:t>
            </a:r>
          </a:p>
        </p:txBody>
      </p:sp>
      <p:sp>
        <p:nvSpPr>
          <p:cNvPr id="45" name="Text Box 5"/>
          <p:cNvSpPr txBox="1">
            <a:spLocks noChangeArrowheads="1"/>
          </p:cNvSpPr>
          <p:nvPr/>
        </p:nvSpPr>
        <p:spPr bwMode="auto">
          <a:xfrm>
            <a:off x="7664453" y="5554866"/>
            <a:ext cx="2319547" cy="954107"/>
          </a:xfrm>
          <a:prstGeom prst="rect">
            <a:avLst/>
          </a:prstGeom>
          <a:noFill/>
          <a:ln w="9525">
            <a:noFill/>
            <a:miter lim="800000"/>
            <a:headEnd/>
            <a:tailEnd/>
          </a:ln>
          <a:effectLst/>
        </p:spPr>
        <p:txBody>
          <a:bodyPr wrap="square">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Calibri"/>
                <a:ea typeface="+mn-ea"/>
                <a:cs typeface="Times New Roman" pitchFamily="18" charset="0"/>
              </a:rPr>
              <a:t>Differently from SW cavities after </a:t>
            </a:r>
            <a:r>
              <a:rPr kumimoji="0" lang="en-US" sz="1400" b="1" i="0" u="none" strike="noStrike" kern="1200" cap="none" spc="0" normalizeH="0" baseline="0" noProof="0" dirty="0">
                <a:ln>
                  <a:noFill/>
                </a:ln>
                <a:solidFill>
                  <a:prstClr val="black"/>
                </a:solidFill>
                <a:effectLst/>
                <a:uLnTx/>
                <a:uFillTx/>
                <a:latin typeface="Calibri"/>
                <a:ea typeface="+mn-ea"/>
                <a:cs typeface="Times New Roman" pitchFamily="18" charset="0"/>
              </a:rPr>
              <a:t>one filling time the cavity is completely full of energy</a:t>
            </a:r>
            <a:endParaRPr kumimoji="0" lang="en-US" altLang="en-US" sz="1400" b="1" i="0" u="none" strike="noStrike" kern="1200" cap="none" spc="0" normalizeH="0" baseline="0" noProof="0" dirty="0">
              <a:ln>
                <a:noFill/>
              </a:ln>
              <a:solidFill>
                <a:prstClr val="black"/>
              </a:solidFill>
              <a:effectLst/>
              <a:uLnTx/>
              <a:uFillTx/>
              <a:latin typeface="Calibri"/>
              <a:ea typeface="+mn-ea"/>
              <a:cs typeface="+mn-cs"/>
            </a:endParaRPr>
          </a:p>
        </p:txBody>
      </p:sp>
      <p:pic>
        <p:nvPicPr>
          <p:cNvPr id="46" name="Immagine 45"/>
          <p:cNvPicPr/>
          <p:nvPr/>
        </p:nvPicPr>
        <p:blipFill>
          <a:blip r:embed="rId8">
            <a:extLst>
              <a:ext uri="{28A0092B-C50C-407E-A947-70E740481C1C}">
                <a14:useLocalDpi xmlns:a14="http://schemas.microsoft.com/office/drawing/2010/main" val="0"/>
              </a:ext>
            </a:extLst>
          </a:blip>
          <a:stretch>
            <a:fillRect/>
          </a:stretch>
        </p:blipFill>
        <p:spPr>
          <a:xfrm>
            <a:off x="125663" y="2352773"/>
            <a:ext cx="2573217" cy="3440776"/>
          </a:xfrm>
          <a:prstGeom prst="rect">
            <a:avLst/>
          </a:prstGeom>
        </p:spPr>
      </p:pic>
      <p:graphicFrame>
        <p:nvGraphicFramePr>
          <p:cNvPr id="47" name="Oggetto 46"/>
          <p:cNvGraphicFramePr>
            <a:graphicFrameLocks noChangeAspect="1"/>
          </p:cNvGraphicFramePr>
          <p:nvPr>
            <p:extLst>
              <p:ext uri="{D42A27DB-BD31-4B8C-83A1-F6EECF244321}">
                <p14:modId xmlns:p14="http://schemas.microsoft.com/office/powerpoint/2010/main" val="2005774648"/>
              </p:ext>
            </p:extLst>
          </p:nvPr>
        </p:nvGraphicFramePr>
        <p:xfrm>
          <a:off x="3216073" y="4856544"/>
          <a:ext cx="1309687" cy="319088"/>
        </p:xfrm>
        <a:graphic>
          <a:graphicData uri="http://schemas.openxmlformats.org/presentationml/2006/ole">
            <mc:AlternateContent xmlns:mc="http://schemas.openxmlformats.org/markup-compatibility/2006">
              <mc:Choice xmlns:v="urn:schemas-microsoft-com:vml" Requires="v">
                <p:oleObj name="Equazione" r:id="rId9" imgW="977760" imgH="241200" progId="Equation.3">
                  <p:embed/>
                </p:oleObj>
              </mc:Choice>
              <mc:Fallback>
                <p:oleObj name="Equazione" r:id="rId9" imgW="977760" imgH="241200" progId="Equation.3">
                  <p:embed/>
                  <p:pic>
                    <p:nvPicPr>
                      <p:cNvPr id="25" name="Oggetto 24"/>
                      <p:cNvPicPr>
                        <a:picLocks noChangeAspect="1" noChangeArrowheads="1"/>
                      </p:cNvPicPr>
                      <p:nvPr/>
                    </p:nvPicPr>
                    <p:blipFill>
                      <a:blip r:embed="rId10"/>
                      <a:srcRect/>
                      <a:stretch>
                        <a:fillRect/>
                      </a:stretch>
                    </p:blipFill>
                    <p:spPr bwMode="auto">
                      <a:xfrm>
                        <a:off x="3216073" y="4856544"/>
                        <a:ext cx="1309687" cy="319088"/>
                      </a:xfrm>
                      <a:prstGeom prst="rect">
                        <a:avLst/>
                      </a:prstGeom>
                      <a:noFill/>
                      <a:ln>
                        <a:noFill/>
                      </a:ln>
                    </p:spPr>
                  </p:pic>
                </p:oleObj>
              </mc:Fallback>
            </mc:AlternateContent>
          </a:graphicData>
        </a:graphic>
      </p:graphicFrame>
      <p:graphicFrame>
        <p:nvGraphicFramePr>
          <p:cNvPr id="49" name="Oggetto 48"/>
          <p:cNvGraphicFramePr>
            <a:graphicFrameLocks noChangeAspect="1"/>
          </p:cNvGraphicFramePr>
          <p:nvPr>
            <p:extLst>
              <p:ext uri="{D42A27DB-BD31-4B8C-83A1-F6EECF244321}">
                <p14:modId xmlns:p14="http://schemas.microsoft.com/office/powerpoint/2010/main" val="3816839092"/>
              </p:ext>
            </p:extLst>
          </p:nvPr>
        </p:nvGraphicFramePr>
        <p:xfrm>
          <a:off x="4948429" y="4829189"/>
          <a:ext cx="1247775" cy="319088"/>
        </p:xfrm>
        <a:graphic>
          <a:graphicData uri="http://schemas.openxmlformats.org/presentationml/2006/ole">
            <mc:AlternateContent xmlns:mc="http://schemas.openxmlformats.org/markup-compatibility/2006">
              <mc:Choice xmlns:v="urn:schemas-microsoft-com:vml" Requires="v">
                <p:oleObj name="Equazione" r:id="rId11" imgW="939600" imgH="241200" progId="Equation.3">
                  <p:embed/>
                </p:oleObj>
              </mc:Choice>
              <mc:Fallback>
                <p:oleObj name="Equazione" r:id="rId11" imgW="939600" imgH="241200" progId="Equation.3">
                  <p:embed/>
                  <p:pic>
                    <p:nvPicPr>
                      <p:cNvPr id="26" name="Oggetto 25"/>
                      <p:cNvPicPr>
                        <a:picLocks noChangeAspect="1" noChangeArrowheads="1"/>
                      </p:cNvPicPr>
                      <p:nvPr/>
                    </p:nvPicPr>
                    <p:blipFill>
                      <a:blip r:embed="rId12"/>
                      <a:srcRect/>
                      <a:stretch>
                        <a:fillRect/>
                      </a:stretch>
                    </p:blipFill>
                    <p:spPr bwMode="auto">
                      <a:xfrm>
                        <a:off x="4948429" y="4829189"/>
                        <a:ext cx="1247775" cy="319088"/>
                      </a:xfrm>
                      <a:prstGeom prst="rect">
                        <a:avLst/>
                      </a:prstGeom>
                      <a:noFill/>
                      <a:ln>
                        <a:noFill/>
                      </a:ln>
                    </p:spPr>
                  </p:pic>
                </p:oleObj>
              </mc:Fallback>
            </mc:AlternateContent>
          </a:graphicData>
        </a:graphic>
      </p:graphicFrame>
      <p:graphicFrame>
        <p:nvGraphicFramePr>
          <p:cNvPr id="53" name="Oggetto 52"/>
          <p:cNvGraphicFramePr>
            <a:graphicFrameLocks noChangeAspect="1"/>
          </p:cNvGraphicFramePr>
          <p:nvPr>
            <p:extLst>
              <p:ext uri="{D42A27DB-BD31-4B8C-83A1-F6EECF244321}">
                <p14:modId xmlns:p14="http://schemas.microsoft.com/office/powerpoint/2010/main" val="3948380859"/>
              </p:ext>
            </p:extLst>
          </p:nvPr>
        </p:nvGraphicFramePr>
        <p:xfrm>
          <a:off x="8984369" y="547044"/>
          <a:ext cx="522288" cy="301625"/>
        </p:xfrm>
        <a:graphic>
          <a:graphicData uri="http://schemas.openxmlformats.org/presentationml/2006/ole">
            <mc:AlternateContent xmlns:mc="http://schemas.openxmlformats.org/markup-compatibility/2006">
              <mc:Choice xmlns:v="urn:schemas-microsoft-com:vml" Requires="v">
                <p:oleObj name="Equazione" r:id="rId13" imgW="393480" imgH="228600" progId="Equation.3">
                  <p:embed/>
                </p:oleObj>
              </mc:Choice>
              <mc:Fallback>
                <p:oleObj name="Equazione" r:id="rId13" imgW="393480" imgH="228600" progId="Equation.3">
                  <p:embed/>
                  <p:pic>
                    <p:nvPicPr>
                      <p:cNvPr id="27" name="Oggetto 26"/>
                      <p:cNvPicPr>
                        <a:picLocks noChangeAspect="1" noChangeArrowheads="1"/>
                      </p:cNvPicPr>
                      <p:nvPr/>
                    </p:nvPicPr>
                    <p:blipFill>
                      <a:blip r:embed="rId14"/>
                      <a:srcRect/>
                      <a:stretch>
                        <a:fillRect/>
                      </a:stretch>
                    </p:blipFill>
                    <p:spPr bwMode="auto">
                      <a:xfrm>
                        <a:off x="8984369" y="547044"/>
                        <a:ext cx="522288" cy="301625"/>
                      </a:xfrm>
                      <a:prstGeom prst="rect">
                        <a:avLst/>
                      </a:prstGeom>
                      <a:noFill/>
                      <a:ln>
                        <a:noFill/>
                      </a:ln>
                    </p:spPr>
                  </p:pic>
                </p:oleObj>
              </mc:Fallback>
            </mc:AlternateContent>
          </a:graphicData>
        </a:graphic>
      </p:graphicFrame>
      <p:graphicFrame>
        <p:nvGraphicFramePr>
          <p:cNvPr id="54" name="Oggetto 53"/>
          <p:cNvGraphicFramePr>
            <a:graphicFrameLocks noChangeAspect="1"/>
          </p:cNvGraphicFramePr>
          <p:nvPr>
            <p:extLst>
              <p:ext uri="{D42A27DB-BD31-4B8C-83A1-F6EECF244321}">
                <p14:modId xmlns:p14="http://schemas.microsoft.com/office/powerpoint/2010/main" val="819102023"/>
              </p:ext>
            </p:extLst>
          </p:nvPr>
        </p:nvGraphicFramePr>
        <p:xfrm>
          <a:off x="11637871" y="544701"/>
          <a:ext cx="422275" cy="301625"/>
        </p:xfrm>
        <a:graphic>
          <a:graphicData uri="http://schemas.openxmlformats.org/presentationml/2006/ole">
            <mc:AlternateContent xmlns:mc="http://schemas.openxmlformats.org/markup-compatibility/2006">
              <mc:Choice xmlns:v="urn:schemas-microsoft-com:vml" Requires="v">
                <p:oleObj name="Equazione" r:id="rId15" imgW="317160" imgH="228600" progId="Equation.3">
                  <p:embed/>
                </p:oleObj>
              </mc:Choice>
              <mc:Fallback>
                <p:oleObj name="Equazione" r:id="rId15" imgW="317160" imgH="228600" progId="Equation.3">
                  <p:embed/>
                  <p:pic>
                    <p:nvPicPr>
                      <p:cNvPr id="28" name="Oggetto 27"/>
                      <p:cNvPicPr>
                        <a:picLocks noChangeAspect="1" noChangeArrowheads="1"/>
                      </p:cNvPicPr>
                      <p:nvPr/>
                    </p:nvPicPr>
                    <p:blipFill>
                      <a:blip r:embed="rId16"/>
                      <a:srcRect/>
                      <a:stretch>
                        <a:fillRect/>
                      </a:stretch>
                    </p:blipFill>
                    <p:spPr bwMode="auto">
                      <a:xfrm>
                        <a:off x="11637871" y="544701"/>
                        <a:ext cx="422275" cy="301625"/>
                      </a:xfrm>
                      <a:prstGeom prst="rect">
                        <a:avLst/>
                      </a:prstGeom>
                      <a:noFill/>
                      <a:ln>
                        <a:noFill/>
                      </a:ln>
                    </p:spPr>
                  </p:pic>
                </p:oleObj>
              </mc:Fallback>
            </mc:AlternateContent>
          </a:graphicData>
        </a:graphic>
      </p:graphicFrame>
      <p:graphicFrame>
        <p:nvGraphicFramePr>
          <p:cNvPr id="55" name="Oggetto 54"/>
          <p:cNvGraphicFramePr>
            <a:graphicFrameLocks noChangeAspect="1"/>
          </p:cNvGraphicFramePr>
          <p:nvPr>
            <p:extLst>
              <p:ext uri="{D42A27DB-BD31-4B8C-83A1-F6EECF244321}">
                <p14:modId xmlns:p14="http://schemas.microsoft.com/office/powerpoint/2010/main" val="3672823107"/>
              </p:ext>
            </p:extLst>
          </p:nvPr>
        </p:nvGraphicFramePr>
        <p:xfrm>
          <a:off x="8859204" y="4653000"/>
          <a:ext cx="1731305" cy="651701"/>
        </p:xfrm>
        <a:graphic>
          <a:graphicData uri="http://schemas.openxmlformats.org/presentationml/2006/ole">
            <mc:AlternateContent xmlns:mc="http://schemas.openxmlformats.org/markup-compatibility/2006">
              <mc:Choice xmlns:v="urn:schemas-microsoft-com:vml" Requires="v">
                <p:oleObj name="Equazione" r:id="rId17" imgW="1104840" imgH="419040" progId="Equation.3">
                  <p:embed/>
                </p:oleObj>
              </mc:Choice>
              <mc:Fallback>
                <p:oleObj name="Equazione" r:id="rId17" imgW="1104840" imgH="419040" progId="Equation.3">
                  <p:embed/>
                  <p:pic>
                    <p:nvPicPr>
                      <p:cNvPr id="23" name="Oggetto 22"/>
                      <p:cNvPicPr>
                        <a:picLocks noChangeAspect="1" noChangeArrowheads="1"/>
                      </p:cNvPicPr>
                      <p:nvPr/>
                    </p:nvPicPr>
                    <p:blipFill>
                      <a:blip r:embed="rId18"/>
                      <a:srcRect/>
                      <a:stretch>
                        <a:fillRect/>
                      </a:stretch>
                    </p:blipFill>
                    <p:spPr bwMode="auto">
                      <a:xfrm>
                        <a:off x="8859204" y="4653000"/>
                        <a:ext cx="1731305" cy="651701"/>
                      </a:xfrm>
                      <a:prstGeom prst="rect">
                        <a:avLst/>
                      </a:prstGeom>
                      <a:noFill/>
                      <a:ln>
                        <a:noFill/>
                      </a:ln>
                    </p:spPr>
                  </p:pic>
                </p:oleObj>
              </mc:Fallback>
            </mc:AlternateContent>
          </a:graphicData>
        </a:graphic>
      </p:graphicFrame>
      <p:graphicFrame>
        <p:nvGraphicFramePr>
          <p:cNvPr id="56" name="Oggetto 55"/>
          <p:cNvGraphicFramePr>
            <a:graphicFrameLocks noChangeAspect="1"/>
          </p:cNvGraphicFramePr>
          <p:nvPr>
            <p:extLst>
              <p:ext uri="{D42A27DB-BD31-4B8C-83A1-F6EECF244321}">
                <p14:modId xmlns:p14="http://schemas.microsoft.com/office/powerpoint/2010/main" val="3787309067"/>
              </p:ext>
            </p:extLst>
          </p:nvPr>
        </p:nvGraphicFramePr>
        <p:xfrm>
          <a:off x="6576946" y="4773074"/>
          <a:ext cx="1588961" cy="449771"/>
        </p:xfrm>
        <a:graphic>
          <a:graphicData uri="http://schemas.openxmlformats.org/presentationml/2006/ole">
            <mc:AlternateContent xmlns:mc="http://schemas.openxmlformats.org/markup-compatibility/2006">
              <mc:Choice xmlns:v="urn:schemas-microsoft-com:vml" Requires="v">
                <p:oleObj name="Equazione" r:id="rId19" imgW="952200" imgH="266400" progId="Equation.3">
                  <p:embed/>
                </p:oleObj>
              </mc:Choice>
              <mc:Fallback>
                <p:oleObj name="Equazione" r:id="rId19" imgW="952200" imgH="266400" progId="Equation.3">
                  <p:embed/>
                  <p:pic>
                    <p:nvPicPr>
                      <p:cNvPr id="6" name="Oggetto 5"/>
                      <p:cNvPicPr>
                        <a:picLocks noChangeAspect="1" noChangeArrowheads="1"/>
                      </p:cNvPicPr>
                      <p:nvPr/>
                    </p:nvPicPr>
                    <p:blipFill>
                      <a:blip r:embed="rId20"/>
                      <a:srcRect/>
                      <a:stretch>
                        <a:fillRect/>
                      </a:stretch>
                    </p:blipFill>
                    <p:spPr bwMode="auto">
                      <a:xfrm>
                        <a:off x="6576946" y="4773074"/>
                        <a:ext cx="1588961" cy="449771"/>
                      </a:xfrm>
                      <a:prstGeom prst="rect">
                        <a:avLst/>
                      </a:prstGeom>
                      <a:noFill/>
                    </p:spPr>
                  </p:pic>
                </p:oleObj>
              </mc:Fallback>
            </mc:AlternateContent>
          </a:graphicData>
        </a:graphic>
      </p:graphicFrame>
    </p:spTree>
    <p:extLst>
      <p:ext uri="{BB962C8B-B14F-4D97-AF65-F5344CB8AC3E}">
        <p14:creationId xmlns:p14="http://schemas.microsoft.com/office/powerpoint/2010/main" val="2093448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par>
                                <p:cTn id="8" presetID="10" presetClass="entr" presetSubtype="0" fill="hold" nodeType="withEffect">
                                  <p:stCondLst>
                                    <p:cond delay="0"/>
                                  </p:stCondLst>
                                  <p:childTnLst>
                                    <p:set>
                                      <p:cBhvr>
                                        <p:cTn id="9" dur="1" fill="hold">
                                          <p:stCondLst>
                                            <p:cond delay="0"/>
                                          </p:stCondLst>
                                        </p:cTn>
                                        <p:tgtEl>
                                          <p:spTgt spid="34"/>
                                        </p:tgtEl>
                                        <p:attrNameLst>
                                          <p:attrName>style.visibility</p:attrName>
                                        </p:attrNameLst>
                                      </p:cBhvr>
                                      <p:to>
                                        <p:strVal val="visible"/>
                                      </p:to>
                                    </p:set>
                                    <p:animEffect transition="in" filter="fade">
                                      <p:cBhvr>
                                        <p:cTn id="10" dur="500"/>
                                        <p:tgtEl>
                                          <p:spTgt spid="3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5"/>
                                        </p:tgtEl>
                                        <p:attrNameLst>
                                          <p:attrName>style.visibility</p:attrName>
                                        </p:attrNameLst>
                                      </p:cBhvr>
                                      <p:to>
                                        <p:strVal val="visible"/>
                                      </p:to>
                                    </p:set>
                                    <p:animEffect transition="in" filter="fade">
                                      <p:cBhvr>
                                        <p:cTn id="13" dur="500"/>
                                        <p:tgtEl>
                                          <p:spTgt spid="35"/>
                                        </p:tgtEl>
                                      </p:cBhvr>
                                    </p:animEffect>
                                  </p:childTnLst>
                                </p:cTn>
                              </p:par>
                              <p:par>
                                <p:cTn id="14" presetID="10" presetClass="entr" presetSubtype="0" fill="hold" nodeType="withEffect">
                                  <p:stCondLst>
                                    <p:cond delay="0"/>
                                  </p:stCondLst>
                                  <p:childTnLst>
                                    <p:set>
                                      <p:cBhvr>
                                        <p:cTn id="15" dur="1" fill="hold">
                                          <p:stCondLst>
                                            <p:cond delay="0"/>
                                          </p:stCondLst>
                                        </p:cTn>
                                        <p:tgtEl>
                                          <p:spTgt spid="36"/>
                                        </p:tgtEl>
                                        <p:attrNameLst>
                                          <p:attrName>style.visibility</p:attrName>
                                        </p:attrNameLst>
                                      </p:cBhvr>
                                      <p:to>
                                        <p:strVal val="visible"/>
                                      </p:to>
                                    </p:set>
                                    <p:animEffect transition="in" filter="fade">
                                      <p:cBhvr>
                                        <p:cTn id="16" dur="500"/>
                                        <p:tgtEl>
                                          <p:spTgt spid="36"/>
                                        </p:tgtEl>
                                      </p:cBhvr>
                                    </p:animEffect>
                                  </p:childTnLst>
                                </p:cTn>
                              </p:par>
                              <p:par>
                                <p:cTn id="17" presetID="10" presetClass="entr" presetSubtype="0" fill="hold" nodeType="withEffect">
                                  <p:stCondLst>
                                    <p:cond delay="0"/>
                                  </p:stCondLst>
                                  <p:childTnLst>
                                    <p:set>
                                      <p:cBhvr>
                                        <p:cTn id="18" dur="1" fill="hold">
                                          <p:stCondLst>
                                            <p:cond delay="0"/>
                                          </p:stCondLst>
                                        </p:cTn>
                                        <p:tgtEl>
                                          <p:spTgt spid="43"/>
                                        </p:tgtEl>
                                        <p:attrNameLst>
                                          <p:attrName>style.visibility</p:attrName>
                                        </p:attrNameLst>
                                      </p:cBhvr>
                                      <p:to>
                                        <p:strVal val="visible"/>
                                      </p:to>
                                    </p:set>
                                    <p:animEffect transition="in" filter="fade">
                                      <p:cBhvr>
                                        <p:cTn id="19" dur="500"/>
                                        <p:tgtEl>
                                          <p:spTgt spid="4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4"/>
                                        </p:tgtEl>
                                        <p:attrNameLst>
                                          <p:attrName>style.visibility</p:attrName>
                                        </p:attrNameLst>
                                      </p:cBhvr>
                                      <p:to>
                                        <p:strVal val="visible"/>
                                      </p:to>
                                    </p:set>
                                    <p:animEffect transition="in" filter="fade">
                                      <p:cBhvr>
                                        <p:cTn id="22" dur="500"/>
                                        <p:tgtEl>
                                          <p:spTgt spid="4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ntr" presetSubtype="0" fill="hold" nodeType="with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fade">
                                      <p:cBhvr>
                                        <p:cTn id="28" dur="500"/>
                                        <p:tgtEl>
                                          <p:spTgt spid="47"/>
                                        </p:tgtEl>
                                      </p:cBhvr>
                                    </p:animEffect>
                                  </p:childTnLst>
                                </p:cTn>
                              </p:par>
                              <p:par>
                                <p:cTn id="29" presetID="10" presetClass="entr" presetSubtype="0" fill="hold" nodeType="withEffect">
                                  <p:stCondLst>
                                    <p:cond delay="0"/>
                                  </p:stCondLst>
                                  <p:childTnLst>
                                    <p:set>
                                      <p:cBhvr>
                                        <p:cTn id="30" dur="1" fill="hold">
                                          <p:stCondLst>
                                            <p:cond delay="0"/>
                                          </p:stCondLst>
                                        </p:cTn>
                                        <p:tgtEl>
                                          <p:spTgt spid="49"/>
                                        </p:tgtEl>
                                        <p:attrNameLst>
                                          <p:attrName>style.visibility</p:attrName>
                                        </p:attrNameLst>
                                      </p:cBhvr>
                                      <p:to>
                                        <p:strVal val="visible"/>
                                      </p:to>
                                    </p:set>
                                    <p:animEffect transition="in" filter="fade">
                                      <p:cBhvr>
                                        <p:cTn id="31" dur="500"/>
                                        <p:tgtEl>
                                          <p:spTgt spid="49"/>
                                        </p:tgtEl>
                                      </p:cBhvr>
                                    </p:animEffect>
                                  </p:childTnLst>
                                </p:cTn>
                              </p:par>
                              <p:par>
                                <p:cTn id="32" presetID="10" presetClass="entr" presetSubtype="0" fill="hold" nodeType="withEffect">
                                  <p:stCondLst>
                                    <p:cond delay="0"/>
                                  </p:stCondLst>
                                  <p:childTnLst>
                                    <p:set>
                                      <p:cBhvr>
                                        <p:cTn id="33" dur="1" fill="hold">
                                          <p:stCondLst>
                                            <p:cond delay="0"/>
                                          </p:stCondLst>
                                        </p:cTn>
                                        <p:tgtEl>
                                          <p:spTgt spid="53"/>
                                        </p:tgtEl>
                                        <p:attrNameLst>
                                          <p:attrName>style.visibility</p:attrName>
                                        </p:attrNameLst>
                                      </p:cBhvr>
                                      <p:to>
                                        <p:strVal val="visible"/>
                                      </p:to>
                                    </p:set>
                                    <p:animEffect transition="in" filter="fade">
                                      <p:cBhvr>
                                        <p:cTn id="34" dur="500"/>
                                        <p:tgtEl>
                                          <p:spTgt spid="53"/>
                                        </p:tgtEl>
                                      </p:cBhvr>
                                    </p:animEffect>
                                  </p:childTnLst>
                                </p:cTn>
                              </p:par>
                              <p:par>
                                <p:cTn id="35" presetID="10" presetClass="entr" presetSubtype="0" fill="hold" nodeType="withEffect">
                                  <p:stCondLst>
                                    <p:cond delay="0"/>
                                  </p:stCondLst>
                                  <p:childTnLst>
                                    <p:set>
                                      <p:cBhvr>
                                        <p:cTn id="36" dur="1" fill="hold">
                                          <p:stCondLst>
                                            <p:cond delay="0"/>
                                          </p:stCondLst>
                                        </p:cTn>
                                        <p:tgtEl>
                                          <p:spTgt spid="54"/>
                                        </p:tgtEl>
                                        <p:attrNameLst>
                                          <p:attrName>style.visibility</p:attrName>
                                        </p:attrNameLst>
                                      </p:cBhvr>
                                      <p:to>
                                        <p:strVal val="visible"/>
                                      </p:to>
                                    </p:set>
                                    <p:animEffect transition="in" filter="fade">
                                      <p:cBhvr>
                                        <p:cTn id="37" dur="500"/>
                                        <p:tgtEl>
                                          <p:spTgt spid="54"/>
                                        </p:tgtEl>
                                      </p:cBhvr>
                                    </p:animEffect>
                                  </p:childTnLst>
                                </p:cTn>
                              </p:par>
                              <p:par>
                                <p:cTn id="38" presetID="10" presetClass="entr" presetSubtype="0" fill="hold" nodeType="withEffect">
                                  <p:stCondLst>
                                    <p:cond delay="0"/>
                                  </p:stCondLst>
                                  <p:childTnLst>
                                    <p:set>
                                      <p:cBhvr>
                                        <p:cTn id="39" dur="1" fill="hold">
                                          <p:stCondLst>
                                            <p:cond delay="0"/>
                                          </p:stCondLst>
                                        </p:cTn>
                                        <p:tgtEl>
                                          <p:spTgt spid="55"/>
                                        </p:tgtEl>
                                        <p:attrNameLst>
                                          <p:attrName>style.visibility</p:attrName>
                                        </p:attrNameLst>
                                      </p:cBhvr>
                                      <p:to>
                                        <p:strVal val="visible"/>
                                      </p:to>
                                    </p:set>
                                    <p:animEffect transition="in" filter="fade">
                                      <p:cBhvr>
                                        <p:cTn id="40" dur="500"/>
                                        <p:tgtEl>
                                          <p:spTgt spid="55"/>
                                        </p:tgtEl>
                                      </p:cBhvr>
                                    </p:animEffect>
                                  </p:childTnLst>
                                </p:cTn>
                              </p:par>
                              <p:par>
                                <p:cTn id="41" presetID="10" presetClass="entr" presetSubtype="0" fill="hold" nodeType="with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fade">
                                      <p:cBhvr>
                                        <p:cTn id="43"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44" grpId="0"/>
      <p:bldP spid="4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3823840" y="0"/>
            <a:ext cx="4826449" cy="553998"/>
          </a:xfrm>
          <a:prstGeom prst="rect">
            <a:avLst/>
          </a:prstGeom>
        </p:spPr>
        <p:txBody>
          <a:bodyPr wrap="none">
            <a:spAutoFit/>
          </a:bodyPr>
          <a:lstStyle/>
          <a:p>
            <a:r>
              <a:rPr lang="en-US" sz="3000" b="1" cap="all" dirty="0">
                <a:latin typeface="Calibri" panose="020F0502020204030204" pitchFamily="34" charset="0"/>
                <a:ea typeface="Calibri" panose="020F0502020204030204" pitchFamily="34" charset="0"/>
                <a:cs typeface="Times New Roman" panose="02020603050405020304" pitchFamily="18" charset="0"/>
              </a:rPr>
              <a:t>Exercise 6: TW STRUCTURES</a:t>
            </a:r>
            <a:endParaRPr lang="en-GB" sz="3000" cap="all" dirty="0"/>
          </a:p>
        </p:txBody>
      </p:sp>
      <p:sp>
        <p:nvSpPr>
          <p:cNvPr id="4" name="Rettangolo 3"/>
          <p:cNvSpPr/>
          <p:nvPr/>
        </p:nvSpPr>
        <p:spPr>
          <a:xfrm>
            <a:off x="0" y="2441594"/>
            <a:ext cx="12208320" cy="1311128"/>
          </a:xfrm>
          <a:prstGeom prst="rect">
            <a:avLst/>
          </a:prstGeom>
        </p:spPr>
        <p:txBody>
          <a:bodyPr wrap="square">
            <a:spAutoFit/>
          </a:bodyPr>
          <a:lstStyle/>
          <a:p>
            <a:pPr algn="just">
              <a:lnSpc>
                <a:spcPct val="110000"/>
              </a:lnSpc>
            </a:pPr>
            <a:r>
              <a:rPr lang="en-US" dirty="0"/>
              <a:t>B) Demonstrate that if we define the shunt impedance per unit length as: </a:t>
            </a:r>
          </a:p>
          <a:p>
            <a:pPr algn="just">
              <a:lnSpc>
                <a:spcPct val="110000"/>
              </a:lnSpc>
            </a:pPr>
            <a:endParaRPr lang="en-US" dirty="0"/>
          </a:p>
          <a:p>
            <a:pPr algn="just">
              <a:lnSpc>
                <a:spcPct val="110000"/>
              </a:lnSpc>
            </a:pPr>
            <a:endParaRPr lang="en-US" dirty="0"/>
          </a:p>
          <a:p>
            <a:pPr algn="just">
              <a:lnSpc>
                <a:spcPct val="110000"/>
              </a:lnSpc>
            </a:pPr>
            <a:r>
              <a:rPr lang="en-US" dirty="0"/>
              <a:t>the average accelerating field “seen” by an </a:t>
            </a:r>
            <a:r>
              <a:rPr lang="en-US" dirty="0" err="1"/>
              <a:t>ultrarelativistic</a:t>
            </a:r>
            <a:r>
              <a:rPr lang="en-US" dirty="0"/>
              <a:t> particle (z=</a:t>
            </a:r>
            <a:r>
              <a:rPr lang="en-US" dirty="0" err="1"/>
              <a:t>ct</a:t>
            </a:r>
            <a:r>
              <a:rPr lang="en-US" dirty="0"/>
              <a:t>) along the structure can be expressed as:</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9" name="Oggetto 8"/>
          <p:cNvGraphicFramePr>
            <a:graphicFrameLocks noChangeAspect="1"/>
          </p:cNvGraphicFramePr>
          <p:nvPr>
            <p:extLst>
              <p:ext uri="{D42A27DB-BD31-4B8C-83A1-F6EECF244321}">
                <p14:modId xmlns:p14="http://schemas.microsoft.com/office/powerpoint/2010/main" val="762912137"/>
              </p:ext>
            </p:extLst>
          </p:nvPr>
        </p:nvGraphicFramePr>
        <p:xfrm>
          <a:off x="3576000" y="3775655"/>
          <a:ext cx="3958638" cy="524216"/>
        </p:xfrm>
        <a:graphic>
          <a:graphicData uri="http://schemas.openxmlformats.org/presentationml/2006/ole">
            <mc:AlternateContent xmlns:mc="http://schemas.openxmlformats.org/markup-compatibility/2006">
              <mc:Choice xmlns:v="urn:schemas-microsoft-com:vml" Requires="v">
                <p:oleObj name="Equazione" r:id="rId2" imgW="1993680" imgH="266400" progId="Equation.3">
                  <p:embed/>
                </p:oleObj>
              </mc:Choice>
              <mc:Fallback>
                <p:oleObj name="Equazione" r:id="rId2" imgW="1993680" imgH="266400" progId="Equation.3">
                  <p:embed/>
                  <p:pic>
                    <p:nvPicPr>
                      <p:cNvPr id="9" name="Oggetto 8"/>
                      <p:cNvPicPr>
                        <a:picLocks noChangeAspect="1" noChangeArrowheads="1"/>
                      </p:cNvPicPr>
                      <p:nvPr/>
                    </p:nvPicPr>
                    <p:blipFill>
                      <a:blip r:embed="rId3"/>
                      <a:srcRect/>
                      <a:stretch>
                        <a:fillRect/>
                      </a:stretch>
                    </p:blipFill>
                    <p:spPr bwMode="auto">
                      <a:xfrm>
                        <a:off x="3576000" y="3775655"/>
                        <a:ext cx="3958638" cy="524216"/>
                      </a:xfrm>
                      <a:prstGeom prst="rect">
                        <a:avLst/>
                      </a:prstGeom>
                      <a:noFill/>
                    </p:spPr>
                  </p:pic>
                </p:oleObj>
              </mc:Fallback>
            </mc:AlternateContent>
          </a:graphicData>
        </a:graphic>
      </p:graphicFrame>
      <p:sp>
        <p:nvSpPr>
          <p:cNvPr id="6" name="Rettangolo 5"/>
          <p:cNvSpPr/>
          <p:nvPr/>
        </p:nvSpPr>
        <p:spPr>
          <a:xfrm>
            <a:off x="11760" y="763050"/>
            <a:ext cx="12208320" cy="397032"/>
          </a:xfrm>
          <a:prstGeom prst="rect">
            <a:avLst/>
          </a:prstGeom>
        </p:spPr>
        <p:txBody>
          <a:bodyPr wrap="square">
            <a:spAutoFit/>
          </a:bodyPr>
          <a:lstStyle/>
          <a:p>
            <a:pPr algn="just">
              <a:lnSpc>
                <a:spcPct val="110000"/>
              </a:lnSpc>
            </a:pPr>
            <a:r>
              <a:rPr lang="en-US" dirty="0"/>
              <a:t>A) Demonstrate that if we define the attenuation constant as:</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8" name="Oggetto 7"/>
          <p:cNvGraphicFramePr>
            <a:graphicFrameLocks noChangeAspect="1"/>
          </p:cNvGraphicFramePr>
          <p:nvPr>
            <p:extLst>
              <p:ext uri="{D42A27DB-BD31-4B8C-83A1-F6EECF244321}">
                <p14:modId xmlns:p14="http://schemas.microsoft.com/office/powerpoint/2010/main" val="2511458728"/>
              </p:ext>
            </p:extLst>
          </p:nvPr>
        </p:nvGraphicFramePr>
        <p:xfrm>
          <a:off x="4361332" y="1475977"/>
          <a:ext cx="1695672" cy="413128"/>
        </p:xfrm>
        <a:graphic>
          <a:graphicData uri="http://schemas.openxmlformats.org/presentationml/2006/ole">
            <mc:AlternateContent xmlns:mc="http://schemas.openxmlformats.org/markup-compatibility/2006">
              <mc:Choice xmlns:v="urn:schemas-microsoft-com:vml" Requires="v">
                <p:oleObj name="Equazione" r:id="rId4" imgW="977760" imgH="241200" progId="Equation.3">
                  <p:embed/>
                </p:oleObj>
              </mc:Choice>
              <mc:Fallback>
                <p:oleObj name="Equazione" r:id="rId4" imgW="977760" imgH="241200" progId="Equation.3">
                  <p:embed/>
                  <p:pic>
                    <p:nvPicPr>
                      <p:cNvPr id="8" name="Oggetto 7"/>
                      <p:cNvPicPr>
                        <a:picLocks noChangeAspect="1" noChangeArrowheads="1"/>
                      </p:cNvPicPr>
                      <p:nvPr/>
                    </p:nvPicPr>
                    <p:blipFill>
                      <a:blip r:embed="rId5"/>
                      <a:srcRect/>
                      <a:stretch>
                        <a:fillRect/>
                      </a:stretch>
                    </p:blipFill>
                    <p:spPr bwMode="auto">
                      <a:xfrm>
                        <a:off x="4361332" y="1475977"/>
                        <a:ext cx="1695672" cy="413128"/>
                      </a:xfrm>
                      <a:prstGeom prst="rect">
                        <a:avLst/>
                      </a:prstGeom>
                      <a:noFill/>
                      <a:ln>
                        <a:noFill/>
                      </a:ln>
                    </p:spPr>
                  </p:pic>
                </p:oleObj>
              </mc:Fallback>
            </mc:AlternateContent>
          </a:graphicData>
        </a:graphic>
      </p:graphicFrame>
      <p:sp>
        <p:nvSpPr>
          <p:cNvPr id="5" name="Rettangolo 4"/>
          <p:cNvSpPr/>
          <p:nvPr/>
        </p:nvSpPr>
        <p:spPr>
          <a:xfrm>
            <a:off x="11760" y="1486371"/>
            <a:ext cx="4382803" cy="381771"/>
          </a:xfrm>
          <a:prstGeom prst="rect">
            <a:avLst/>
          </a:prstGeom>
        </p:spPr>
        <p:txBody>
          <a:bodyPr wrap="none">
            <a:spAutoFit/>
          </a:bodyPr>
          <a:lstStyle/>
          <a:p>
            <a:pPr algn="just">
              <a:lnSpc>
                <a:spcPct val="110000"/>
              </a:lnSpc>
            </a:pPr>
            <a:r>
              <a:rPr lang="en-US" dirty="0"/>
              <a:t>the power flow along the structure scales as:</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0" name="Oggetto 9"/>
          <p:cNvGraphicFramePr>
            <a:graphicFrameLocks noChangeAspect="1"/>
          </p:cNvGraphicFramePr>
          <p:nvPr>
            <p:extLst>
              <p:ext uri="{D42A27DB-BD31-4B8C-83A1-F6EECF244321}">
                <p14:modId xmlns:p14="http://schemas.microsoft.com/office/powerpoint/2010/main" val="3768289787"/>
              </p:ext>
            </p:extLst>
          </p:nvPr>
        </p:nvGraphicFramePr>
        <p:xfrm>
          <a:off x="5955645" y="553998"/>
          <a:ext cx="1931983" cy="861995"/>
        </p:xfrm>
        <a:graphic>
          <a:graphicData uri="http://schemas.openxmlformats.org/presentationml/2006/ole">
            <mc:AlternateContent xmlns:mc="http://schemas.openxmlformats.org/markup-compatibility/2006">
              <mc:Choice xmlns:v="urn:schemas-microsoft-com:vml" Requires="v">
                <p:oleObj name="Equazione" r:id="rId6" imgW="965160" imgH="431640" progId="Equation.3">
                  <p:embed/>
                </p:oleObj>
              </mc:Choice>
              <mc:Fallback>
                <p:oleObj name="Equazione" r:id="rId6" imgW="965160" imgH="431640" progId="Equation.3">
                  <p:embed/>
                  <p:pic>
                    <p:nvPicPr>
                      <p:cNvPr id="7" name="Oggetto 6"/>
                      <p:cNvPicPr>
                        <a:picLocks noChangeAspect="1" noChangeArrowheads="1"/>
                      </p:cNvPicPr>
                      <p:nvPr/>
                    </p:nvPicPr>
                    <p:blipFill>
                      <a:blip r:embed="rId7"/>
                      <a:srcRect/>
                      <a:stretch>
                        <a:fillRect/>
                      </a:stretch>
                    </p:blipFill>
                    <p:spPr bwMode="auto">
                      <a:xfrm>
                        <a:off x="5955645" y="553998"/>
                        <a:ext cx="1931983" cy="861995"/>
                      </a:xfrm>
                      <a:prstGeom prst="rect">
                        <a:avLst/>
                      </a:prstGeom>
                      <a:noFill/>
                    </p:spPr>
                  </p:pic>
                </p:oleObj>
              </mc:Fallback>
            </mc:AlternateContent>
          </a:graphicData>
        </a:graphic>
      </p:graphicFrame>
      <p:graphicFrame>
        <p:nvGraphicFramePr>
          <p:cNvPr id="11" name="Oggetto 10"/>
          <p:cNvGraphicFramePr>
            <a:graphicFrameLocks noChangeAspect="1"/>
          </p:cNvGraphicFramePr>
          <p:nvPr>
            <p:extLst>
              <p:ext uri="{D42A27DB-BD31-4B8C-83A1-F6EECF244321}">
                <p14:modId xmlns:p14="http://schemas.microsoft.com/office/powerpoint/2010/main" val="321419278"/>
              </p:ext>
            </p:extLst>
          </p:nvPr>
        </p:nvGraphicFramePr>
        <p:xfrm>
          <a:off x="7073010" y="2205001"/>
          <a:ext cx="1495883" cy="863237"/>
        </p:xfrm>
        <a:graphic>
          <a:graphicData uri="http://schemas.openxmlformats.org/presentationml/2006/ole">
            <mc:AlternateContent xmlns:mc="http://schemas.openxmlformats.org/markup-compatibility/2006">
              <mc:Choice xmlns:v="urn:schemas-microsoft-com:vml" Requires="v">
                <p:oleObj name="Equazione" r:id="rId8" imgW="812520" imgH="469800" progId="Equation.3">
                  <p:embed/>
                </p:oleObj>
              </mc:Choice>
              <mc:Fallback>
                <p:oleObj name="Equazione" r:id="rId8" imgW="812520" imgH="469800" progId="Equation.3">
                  <p:embed/>
                  <p:pic>
                    <p:nvPicPr>
                      <p:cNvPr id="7" name="Oggetto 6"/>
                      <p:cNvPicPr>
                        <a:picLocks noChangeAspect="1" noChangeArrowheads="1"/>
                      </p:cNvPicPr>
                      <p:nvPr/>
                    </p:nvPicPr>
                    <p:blipFill>
                      <a:blip r:embed="rId9"/>
                      <a:srcRect/>
                      <a:stretch>
                        <a:fillRect/>
                      </a:stretch>
                    </p:blipFill>
                    <p:spPr bwMode="auto">
                      <a:xfrm>
                        <a:off x="7073010" y="2205001"/>
                        <a:ext cx="1495883" cy="863237"/>
                      </a:xfrm>
                      <a:prstGeom prst="rect">
                        <a:avLst/>
                      </a:prstGeom>
                      <a:noFill/>
                    </p:spPr>
                  </p:pic>
                </p:oleObj>
              </mc:Fallback>
            </mc:AlternateContent>
          </a:graphicData>
        </a:graphic>
      </p:graphicFrame>
      <p:graphicFrame>
        <p:nvGraphicFramePr>
          <p:cNvPr id="12" name="Oggetto 11"/>
          <p:cNvGraphicFramePr>
            <a:graphicFrameLocks noChangeAspect="1"/>
          </p:cNvGraphicFramePr>
          <p:nvPr>
            <p:extLst>
              <p:ext uri="{D42A27DB-BD31-4B8C-83A1-F6EECF244321}">
                <p14:modId xmlns:p14="http://schemas.microsoft.com/office/powerpoint/2010/main" val="1255857703"/>
              </p:ext>
            </p:extLst>
          </p:nvPr>
        </p:nvGraphicFramePr>
        <p:xfrm>
          <a:off x="4455132" y="4984469"/>
          <a:ext cx="2076173" cy="781517"/>
        </p:xfrm>
        <a:graphic>
          <a:graphicData uri="http://schemas.openxmlformats.org/presentationml/2006/ole">
            <mc:AlternateContent xmlns:mc="http://schemas.openxmlformats.org/markup-compatibility/2006">
              <mc:Choice xmlns:v="urn:schemas-microsoft-com:vml" Requires="v">
                <p:oleObj name="Equazione" r:id="rId10" imgW="1104840" imgH="419040" progId="Equation.3">
                  <p:embed/>
                </p:oleObj>
              </mc:Choice>
              <mc:Fallback>
                <p:oleObj name="Equazione" r:id="rId10" imgW="1104840" imgH="419040" progId="Equation.3">
                  <p:embed/>
                  <p:pic>
                    <p:nvPicPr>
                      <p:cNvPr id="55" name="Oggetto 54"/>
                      <p:cNvPicPr>
                        <a:picLocks noChangeAspect="1" noChangeArrowheads="1"/>
                      </p:cNvPicPr>
                      <p:nvPr/>
                    </p:nvPicPr>
                    <p:blipFill>
                      <a:blip r:embed="rId11"/>
                      <a:srcRect/>
                      <a:stretch>
                        <a:fillRect/>
                      </a:stretch>
                    </p:blipFill>
                    <p:spPr bwMode="auto">
                      <a:xfrm>
                        <a:off x="4455132" y="4984469"/>
                        <a:ext cx="2076173" cy="781517"/>
                      </a:xfrm>
                      <a:prstGeom prst="rect">
                        <a:avLst/>
                      </a:prstGeom>
                      <a:noFill/>
                      <a:ln>
                        <a:noFill/>
                      </a:ln>
                    </p:spPr>
                  </p:pic>
                </p:oleObj>
              </mc:Fallback>
            </mc:AlternateContent>
          </a:graphicData>
        </a:graphic>
      </p:graphicFrame>
      <p:sp>
        <p:nvSpPr>
          <p:cNvPr id="13" name="Rettangolo 12"/>
          <p:cNvSpPr/>
          <p:nvPr/>
        </p:nvSpPr>
        <p:spPr>
          <a:xfrm>
            <a:off x="-16320" y="4587437"/>
            <a:ext cx="12208320" cy="397032"/>
          </a:xfrm>
          <a:prstGeom prst="rect">
            <a:avLst/>
          </a:prstGeom>
        </p:spPr>
        <p:txBody>
          <a:bodyPr wrap="square">
            <a:spAutoFit/>
          </a:bodyPr>
          <a:lstStyle/>
          <a:p>
            <a:pPr algn="just">
              <a:lnSpc>
                <a:spcPct val="110000"/>
              </a:lnSpc>
            </a:pPr>
            <a:r>
              <a:rPr lang="en-US" dirty="0"/>
              <a:t>C) Demonstrate that the total accelerating voltage is given by:</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6771234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742510"/>
            <a:ext cx="12192000" cy="2766911"/>
          </a:xfrm>
          <a:prstGeom prst="rect">
            <a:avLst/>
          </a:prstGeom>
        </p:spPr>
        <p:txBody>
          <a:bodyPr wrap="square">
            <a:spAutoFit/>
          </a:bodyPr>
          <a:lstStyle/>
          <a:p>
            <a:pPr algn="just">
              <a:lnSpc>
                <a:spcPct val="110000"/>
              </a:lnSpc>
            </a:pPr>
            <a:r>
              <a:rPr lang="en-US" dirty="0">
                <a:latin typeface="Calibri" panose="020F0502020204030204" pitchFamily="34" charset="0"/>
                <a:ea typeface="Calibri" panose="020F0502020204030204" pitchFamily="34" charset="0"/>
                <a:cs typeface="Times New Roman" panose="02020603050405020304" pitchFamily="18" charset="0"/>
              </a:rPr>
              <a:t>A SLAC-type TW structure accelerate ultra-relativistic electrons. The structure length is L=3m and it can be simplified as a structure with a group velocity is v</a:t>
            </a:r>
            <a:r>
              <a:rPr lang="en-US" baseline="-25000" dirty="0">
                <a:latin typeface="Calibri" panose="020F0502020204030204" pitchFamily="34" charset="0"/>
                <a:ea typeface="Calibri" panose="020F0502020204030204" pitchFamily="34" charset="0"/>
                <a:cs typeface="Times New Roman" panose="02020603050405020304" pitchFamily="18" charset="0"/>
              </a:rPr>
              <a:t>g</a:t>
            </a:r>
            <a:r>
              <a:rPr lang="en-US" dirty="0">
                <a:latin typeface="Calibri" panose="020F0502020204030204" pitchFamily="34" charset="0"/>
                <a:ea typeface="Calibri" panose="020F0502020204030204" pitchFamily="34" charset="0"/>
                <a:cs typeface="Times New Roman" panose="02020603050405020304" pitchFamily="18" charset="0"/>
              </a:rPr>
              <a:t>=1.1% the velocity of light. Calculate:</a:t>
            </a:r>
          </a:p>
          <a:p>
            <a:pPr algn="just">
              <a:lnSpc>
                <a:spcPct val="110000"/>
              </a:lnSpc>
            </a:pP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the filling time;</a:t>
            </a:r>
            <a:endParaRPr lang="it-IT"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if we suppose that the structure has a field attenuation constant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=0.2 m</a:t>
            </a:r>
            <a:r>
              <a:rPr lang="en-US" baseline="30000" dirty="0">
                <a:latin typeface="Calibri" panose="020F0502020204030204" pitchFamily="34" charset="0"/>
                <a:ea typeface="Calibri" panose="020F0502020204030204" pitchFamily="34" charset="0"/>
                <a:cs typeface="Times New Roman" panose="02020603050405020304" pitchFamily="18" charset="0"/>
              </a:rPr>
              <a:t>-1</a:t>
            </a:r>
            <a:r>
              <a:rPr lang="en-US" dirty="0">
                <a:latin typeface="Calibri" panose="020F0502020204030204" pitchFamily="34" charset="0"/>
                <a:ea typeface="Calibri" panose="020F0502020204030204" pitchFamily="34" charset="0"/>
                <a:cs typeface="Times New Roman" panose="02020603050405020304" pitchFamily="18" charset="0"/>
              </a:rPr>
              <a:t>, calculate the total accelerating voltage if the accelerating field at the beginning of the structure is E</a:t>
            </a:r>
            <a:r>
              <a:rPr lang="en-US" baseline="-25000" dirty="0">
                <a:latin typeface="Calibri" panose="020F0502020204030204" pitchFamily="34" charset="0"/>
                <a:ea typeface="Calibri" panose="020F0502020204030204" pitchFamily="34" charset="0"/>
                <a:cs typeface="Times New Roman" panose="02020603050405020304" pitchFamily="18" charset="0"/>
              </a:rPr>
              <a:t>INPUT</a:t>
            </a:r>
            <a:r>
              <a:rPr lang="en-US" dirty="0">
                <a:latin typeface="Calibri" panose="020F0502020204030204" pitchFamily="34" charset="0"/>
                <a:ea typeface="Calibri" panose="020F0502020204030204" pitchFamily="34" charset="0"/>
                <a:cs typeface="Times New Roman" panose="02020603050405020304" pitchFamily="18" charset="0"/>
              </a:rPr>
              <a:t>=20 MV/m;</a:t>
            </a: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Calculate the average accelerating field</a:t>
            </a:r>
            <a:endParaRPr lang="it-IT" dirty="0">
              <a:latin typeface="Calibri" panose="020F0502020204030204" pitchFamily="34" charset="0"/>
              <a:ea typeface="Calibri" panose="020F0502020204030204" pitchFamily="34" charset="0"/>
              <a:cs typeface="Times New Roman" panose="02020603050405020304" pitchFamily="18" charset="0"/>
            </a:endParaRPr>
          </a:p>
          <a:p>
            <a:pPr marL="342900" indent="-342900" algn="just">
              <a:lnSpc>
                <a:spcPct val="110000"/>
              </a:lnSpc>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if the average dissipated power per unit length in the structure, corresponding to the previous value of the accelerating field, is </a:t>
            </a:r>
            <a:r>
              <a:rPr lang="en-US" dirty="0" err="1">
                <a:latin typeface="Calibri" panose="020F0502020204030204" pitchFamily="34" charset="0"/>
                <a:ea typeface="Calibri" panose="020F0502020204030204" pitchFamily="34" charset="0"/>
                <a:cs typeface="Times New Roman" panose="02020603050405020304" pitchFamily="18" charset="0"/>
              </a:rPr>
              <a:t>p</a:t>
            </a:r>
            <a:r>
              <a:rPr lang="en-US" baseline="-25000" dirty="0" err="1">
                <a:latin typeface="Calibri" panose="020F0502020204030204" pitchFamily="34" charset="0"/>
                <a:ea typeface="Calibri" panose="020F0502020204030204" pitchFamily="34" charset="0"/>
                <a:cs typeface="Times New Roman" panose="02020603050405020304" pitchFamily="18" charset="0"/>
              </a:rPr>
              <a:t>diss</a:t>
            </a:r>
            <a:r>
              <a:rPr lang="en-US" dirty="0">
                <a:latin typeface="Calibri" panose="020F0502020204030204" pitchFamily="34" charset="0"/>
                <a:ea typeface="Calibri" panose="020F0502020204030204" pitchFamily="34" charset="0"/>
                <a:cs typeface="Times New Roman" panose="02020603050405020304" pitchFamily="18" charset="0"/>
              </a:rPr>
              <a:t>= 20 MW/m calculate the shunt impedance per unit length.</a:t>
            </a:r>
            <a:endParaRPr lang="it-IT" sz="1400"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Rettangolo 2"/>
          <p:cNvSpPr/>
          <p:nvPr/>
        </p:nvSpPr>
        <p:spPr>
          <a:xfrm>
            <a:off x="3823840" y="0"/>
            <a:ext cx="4826449" cy="553998"/>
          </a:xfrm>
          <a:prstGeom prst="rect">
            <a:avLst/>
          </a:prstGeom>
        </p:spPr>
        <p:txBody>
          <a:bodyPr wrap="none">
            <a:spAutoFit/>
          </a:bodyPr>
          <a:lstStyle/>
          <a:p>
            <a:r>
              <a:rPr lang="en-US" sz="3000" b="1" cap="all" dirty="0">
                <a:latin typeface="Calibri" panose="020F0502020204030204" pitchFamily="34" charset="0"/>
                <a:ea typeface="Calibri" panose="020F0502020204030204" pitchFamily="34" charset="0"/>
                <a:cs typeface="Times New Roman" panose="02020603050405020304" pitchFamily="18" charset="0"/>
              </a:rPr>
              <a:t>Exercise 7: TW STRUCTURES</a:t>
            </a:r>
            <a:endParaRPr lang="en-GB" sz="3000" cap="all" dirty="0"/>
          </a:p>
        </p:txBody>
      </p:sp>
    </p:spTree>
    <p:extLst>
      <p:ext uri="{BB962C8B-B14F-4D97-AF65-F5344CB8AC3E}">
        <p14:creationId xmlns:p14="http://schemas.microsoft.com/office/powerpoint/2010/main" val="155632515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32280" y="765707"/>
            <a:ext cx="12192000" cy="1380378"/>
          </a:xfrm>
          <a:prstGeom prst="rect">
            <a:avLst/>
          </a:prstGeom>
        </p:spPr>
        <p:txBody>
          <a:bodyPr wrap="square">
            <a:spAutoFit/>
          </a:bodyPr>
          <a:lstStyle/>
          <a:p>
            <a:pPr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 constant impedance TW structure, accelerates ultra-relativistic electrons (β=1). The cavity has the following parameters: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=0.25 m</a:t>
            </a:r>
            <a:r>
              <a:rPr lang="en-US" baseline="30000" dirty="0">
                <a:latin typeface="Calibri" panose="020F0502020204030204" pitchFamily="34" charset="0"/>
                <a:ea typeface="Calibri" panose="020F0502020204030204" pitchFamily="34" charset="0"/>
                <a:cs typeface="Times New Roman" panose="02020603050405020304" pitchFamily="18" charset="0"/>
              </a:rPr>
              <a:t>-1 </a:t>
            </a:r>
            <a:r>
              <a:rPr lang="en-US" dirty="0">
                <a:latin typeface="Calibri" panose="020F0502020204030204" pitchFamily="34" charset="0"/>
                <a:ea typeface="Calibri" panose="020F0502020204030204" pitchFamily="34" charset="0"/>
                <a:cs typeface="Times New Roman" panose="02020603050405020304" pitchFamily="18" charset="0"/>
              </a:rPr>
              <a:t>; shunt impedance r=65 </a:t>
            </a:r>
            <a:r>
              <a:rPr lang="en-US" dirty="0" err="1">
                <a:latin typeface="Calibri" panose="020F0502020204030204" pitchFamily="34" charset="0"/>
                <a:ea typeface="Calibri" panose="020F0502020204030204" pitchFamily="34" charset="0"/>
                <a:cs typeface="Times New Roman" panose="02020603050405020304" pitchFamily="18" charset="0"/>
              </a:rPr>
              <a:t>MOhm</a:t>
            </a:r>
            <a:r>
              <a:rPr lang="en-US" dirty="0">
                <a:latin typeface="Calibri" panose="020F0502020204030204" pitchFamily="34" charset="0"/>
                <a:ea typeface="Calibri" panose="020F0502020204030204" pitchFamily="34" charset="0"/>
                <a:cs typeface="Times New Roman" panose="02020603050405020304" pitchFamily="18" charset="0"/>
              </a:rPr>
              <a:t>/m and a total length of 2 m. Calculate: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the input power to have an energy gain of the particles of 60 MeV</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if the group velocity v</a:t>
            </a:r>
            <a:r>
              <a:rPr lang="en-US" baseline="-25000" dirty="0">
                <a:latin typeface="Calibri" panose="020F0502020204030204" pitchFamily="34" charset="0"/>
                <a:ea typeface="Calibri" panose="020F0502020204030204" pitchFamily="34" charset="0"/>
                <a:cs typeface="Times New Roman" panose="02020603050405020304" pitchFamily="18" charset="0"/>
              </a:rPr>
              <a:t>g</a:t>
            </a:r>
            <a:r>
              <a:rPr lang="en-US" dirty="0">
                <a:latin typeface="Calibri" panose="020F0502020204030204" pitchFamily="34" charset="0"/>
                <a:ea typeface="Calibri" panose="020F0502020204030204" pitchFamily="34" charset="0"/>
                <a:cs typeface="Times New Roman" panose="02020603050405020304" pitchFamily="18" charset="0"/>
              </a:rPr>
              <a:t> is 1% the speed of light, which is the filling time of the structure?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Rettangolo 2"/>
          <p:cNvSpPr/>
          <p:nvPr/>
        </p:nvSpPr>
        <p:spPr>
          <a:xfrm>
            <a:off x="3823840" y="0"/>
            <a:ext cx="4826449" cy="553998"/>
          </a:xfrm>
          <a:prstGeom prst="rect">
            <a:avLst/>
          </a:prstGeom>
        </p:spPr>
        <p:txBody>
          <a:bodyPr wrap="none">
            <a:spAutoFit/>
          </a:bodyPr>
          <a:lstStyle/>
          <a:p>
            <a:r>
              <a:rPr lang="en-US" sz="3000" b="1" cap="all" dirty="0">
                <a:latin typeface="Calibri" panose="020F0502020204030204" pitchFamily="34" charset="0"/>
                <a:ea typeface="Calibri" panose="020F0502020204030204" pitchFamily="34" charset="0"/>
                <a:cs typeface="Times New Roman" panose="02020603050405020304" pitchFamily="18" charset="0"/>
              </a:rPr>
              <a:t>Exercise 8: TW STRUCTURES</a:t>
            </a:r>
            <a:endParaRPr lang="en-GB" sz="3000" cap="all" dirty="0"/>
          </a:p>
        </p:txBody>
      </p:sp>
    </p:spTree>
    <p:extLst>
      <p:ext uri="{BB962C8B-B14F-4D97-AF65-F5344CB8AC3E}">
        <p14:creationId xmlns:p14="http://schemas.microsoft.com/office/powerpoint/2010/main" val="13237876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magine 11"/>
          <p:cNvPicPr>
            <a:picLocks noChangeAspect="1"/>
          </p:cNvPicPr>
          <p:nvPr/>
        </p:nvPicPr>
        <p:blipFill rotWithShape="1">
          <a:blip r:embed="rId2">
            <a:extLst>
              <a:ext uri="{28A0092B-C50C-407E-A947-70E740481C1C}">
                <a14:useLocalDpi xmlns:a14="http://schemas.microsoft.com/office/drawing/2010/main" val="0"/>
              </a:ext>
            </a:extLst>
          </a:blip>
          <a:srcRect l="3458" t="50357" r="6937"/>
          <a:stretch/>
        </p:blipFill>
        <p:spPr>
          <a:xfrm>
            <a:off x="6676034" y="3498850"/>
            <a:ext cx="4868898" cy="2095595"/>
          </a:xfrm>
          <a:prstGeom prst="rect">
            <a:avLst/>
          </a:prstGeom>
        </p:spPr>
      </p:pic>
      <p:sp>
        <p:nvSpPr>
          <p:cNvPr id="2" name="CasellaDiTesto 1"/>
          <p:cNvSpPr txBox="1"/>
          <p:nvPr/>
        </p:nvSpPr>
        <p:spPr>
          <a:xfrm>
            <a:off x="3655780" y="0"/>
            <a:ext cx="5941370" cy="553998"/>
          </a:xfrm>
          <a:prstGeom prst="rect">
            <a:avLst/>
          </a:prstGeom>
          <a:noFill/>
        </p:spPr>
        <p:txBody>
          <a:bodyPr wrap="none" rtlCol="0">
            <a:spAutoFit/>
          </a:bodyPr>
          <a:lstStyle/>
          <a:p>
            <a:pPr>
              <a:defRPr/>
            </a:pPr>
            <a:r>
              <a:rPr lang="en-US" sz="3000" b="1" dirty="0">
                <a:solidFill>
                  <a:prstClr val="black"/>
                </a:solidFill>
                <a:latin typeface="Calibri"/>
              </a:rPr>
              <a:t>TW CAVITIES: PERFORMANCES (1/2)</a:t>
            </a:r>
          </a:p>
        </p:txBody>
      </p:sp>
      <p:pic>
        <p:nvPicPr>
          <p:cNvPr id="10" name="Picture 5" descr="C:\Users\David\Desktop\MASTER LEZIONI\CAS_2016\slide_5.jpg"/>
          <p:cNvPicPr>
            <a:picLocks noChangeAspect="1" noChangeArrowheads="1"/>
          </p:cNvPicPr>
          <p:nvPr/>
        </p:nvPicPr>
        <p:blipFill rotWithShape="1">
          <a:blip r:embed="rId3">
            <a:extLst>
              <a:ext uri="{28A0092B-C50C-407E-A947-70E740481C1C}">
                <a14:useLocalDpi xmlns:a14="http://schemas.microsoft.com/office/drawing/2010/main" val="0"/>
              </a:ext>
            </a:extLst>
          </a:blip>
          <a:srcRect l="49066" t="27394" r="8935" b="43976"/>
          <a:stretch/>
        </p:blipFill>
        <p:spPr bwMode="auto">
          <a:xfrm>
            <a:off x="264000" y="908367"/>
            <a:ext cx="3923928" cy="1512168"/>
          </a:xfrm>
          <a:prstGeom prst="rect">
            <a:avLst/>
          </a:prstGeom>
          <a:noFill/>
          <a:extLst>
            <a:ext uri="{909E8E84-426E-40DD-AFC4-6F175D3DCCD1}">
              <a14:hiddenFill xmlns:a14="http://schemas.microsoft.com/office/drawing/2010/main">
                <a:solidFill>
                  <a:srgbClr val="FFFFFF"/>
                </a:solidFill>
              </a14:hiddenFill>
            </a:ext>
          </a:extLst>
        </p:spPr>
      </p:pic>
      <p:pic>
        <p:nvPicPr>
          <p:cNvPr id="11" name="Immagine 10"/>
          <p:cNvPicPr>
            <a:picLocks noChangeAspect="1"/>
          </p:cNvPicPr>
          <p:nvPr/>
        </p:nvPicPr>
        <p:blipFill rotWithShape="1">
          <a:blip r:embed="rId4">
            <a:extLst>
              <a:ext uri="{28A0092B-C50C-407E-A947-70E740481C1C}">
                <a14:useLocalDpi xmlns:a14="http://schemas.microsoft.com/office/drawing/2010/main" val="0"/>
              </a:ext>
            </a:extLst>
          </a:blip>
          <a:srcRect l="2806" t="3837" r="6284"/>
          <a:stretch/>
        </p:blipFill>
        <p:spPr>
          <a:xfrm>
            <a:off x="347372" y="2426175"/>
            <a:ext cx="3449144" cy="2698667"/>
          </a:xfrm>
          <a:prstGeom prst="rect">
            <a:avLst/>
          </a:prstGeom>
        </p:spPr>
      </p:pic>
      <p:sp>
        <p:nvSpPr>
          <p:cNvPr id="13" name="CasellaDiTesto 12"/>
          <p:cNvSpPr txBox="1"/>
          <p:nvPr/>
        </p:nvSpPr>
        <p:spPr>
          <a:xfrm>
            <a:off x="1" y="461665"/>
            <a:ext cx="6536842" cy="523220"/>
          </a:xfrm>
          <a:prstGeom prst="rect">
            <a:avLst/>
          </a:prstGeom>
          <a:noFill/>
        </p:spPr>
        <p:txBody>
          <a:bodyPr wrap="square" rtlCol="0">
            <a:spAutoFit/>
          </a:bodyPr>
          <a:lstStyle/>
          <a:p>
            <a:pPr algn="just">
              <a:defRPr/>
            </a:pPr>
            <a:r>
              <a:rPr lang="en-US" sz="1400" dirty="0">
                <a:solidFill>
                  <a:prstClr val="black"/>
                </a:solidFill>
                <a:latin typeface="Calibri"/>
              </a:rPr>
              <a:t>Just as an example we can consider a C-band (5.712 GHz) accelerating cavity of L=2 m long made in </a:t>
            </a:r>
            <a:r>
              <a:rPr lang="en-US" sz="1400" b="1" dirty="0">
                <a:solidFill>
                  <a:prstClr val="black"/>
                </a:solidFill>
                <a:latin typeface="Calibri"/>
              </a:rPr>
              <a:t>copper</a:t>
            </a:r>
            <a:r>
              <a:rPr lang="en-US" sz="1400" dirty="0">
                <a:solidFill>
                  <a:prstClr val="black"/>
                </a:solidFill>
                <a:latin typeface="Calibri"/>
              </a:rPr>
              <a:t>.</a:t>
            </a:r>
          </a:p>
        </p:txBody>
      </p:sp>
      <p:sp>
        <p:nvSpPr>
          <p:cNvPr id="14" name="CasellaDiTesto 13"/>
          <p:cNvSpPr txBox="1"/>
          <p:nvPr/>
        </p:nvSpPr>
        <p:spPr>
          <a:xfrm>
            <a:off x="8011692" y="461665"/>
            <a:ext cx="3700308" cy="1077218"/>
          </a:xfrm>
          <a:prstGeom prst="rect">
            <a:avLst/>
          </a:prstGeom>
          <a:noFill/>
        </p:spPr>
        <p:txBody>
          <a:bodyPr wrap="none" rtlCol="0">
            <a:spAutoFit/>
          </a:bodyPr>
          <a:lstStyle/>
          <a:p>
            <a:pPr>
              <a:defRPr/>
            </a:pPr>
            <a:r>
              <a:rPr lang="en-US" sz="1600" dirty="0">
                <a:solidFill>
                  <a:prstClr val="black"/>
                </a:solidFill>
                <a:latin typeface="Calibri"/>
              </a:rPr>
              <a:t>r=82 [M</a:t>
            </a:r>
            <a:r>
              <a:rPr lang="en-US" sz="1600" dirty="0">
                <a:solidFill>
                  <a:prstClr val="black"/>
                </a:solidFill>
                <a:latin typeface="Calibri"/>
                <a:sym typeface="Symbol"/>
              </a:rPr>
              <a:t>/m</a:t>
            </a:r>
            <a:r>
              <a:rPr lang="en-US" sz="1600" dirty="0">
                <a:solidFill>
                  <a:prstClr val="black"/>
                </a:solidFill>
                <a:latin typeface="Calibri"/>
              </a:rPr>
              <a:t>]</a:t>
            </a:r>
          </a:p>
          <a:p>
            <a:pPr>
              <a:defRPr/>
            </a:pPr>
            <a:r>
              <a:rPr lang="en-US" sz="1600" dirty="0">
                <a:solidFill>
                  <a:prstClr val="black"/>
                </a:solidFill>
                <a:latin typeface="Calibri"/>
                <a:sym typeface="Symbol"/>
              </a:rPr>
              <a:t>=0.36 [1/m]</a:t>
            </a:r>
          </a:p>
          <a:p>
            <a:pPr>
              <a:defRPr/>
            </a:pPr>
            <a:r>
              <a:rPr lang="en-US" sz="1600" dirty="0">
                <a:solidFill>
                  <a:prstClr val="black"/>
                </a:solidFill>
                <a:latin typeface="Calibri"/>
                <a:sym typeface="Symbol"/>
              </a:rPr>
              <a:t>v</a:t>
            </a:r>
            <a:r>
              <a:rPr lang="en-US" sz="1600" baseline="-25000" dirty="0">
                <a:solidFill>
                  <a:prstClr val="black"/>
                </a:solidFill>
                <a:latin typeface="Calibri"/>
                <a:sym typeface="Symbol"/>
              </a:rPr>
              <a:t>g</a:t>
            </a:r>
            <a:r>
              <a:rPr lang="en-US" sz="1600" dirty="0">
                <a:solidFill>
                  <a:prstClr val="black"/>
                </a:solidFill>
                <a:latin typeface="Calibri"/>
                <a:sym typeface="Symbol"/>
              </a:rPr>
              <a:t>/c=1.7%</a:t>
            </a:r>
          </a:p>
          <a:p>
            <a:pPr>
              <a:defRPr/>
            </a:pPr>
            <a:r>
              <a:rPr lang="en-US" sz="1600" dirty="0">
                <a:solidFill>
                  <a:prstClr val="black"/>
                </a:solidFill>
                <a:latin typeface="Calibri"/>
                <a:sym typeface="Symbol"/>
              </a:rPr>
              <a:t></a:t>
            </a:r>
            <a:r>
              <a:rPr lang="en-US" sz="1600" baseline="-25000" dirty="0">
                <a:solidFill>
                  <a:prstClr val="black"/>
                </a:solidFill>
                <a:latin typeface="Calibri"/>
                <a:sym typeface="Symbol"/>
              </a:rPr>
              <a:t>F</a:t>
            </a:r>
            <a:r>
              <a:rPr lang="en-US" sz="1600" dirty="0">
                <a:solidFill>
                  <a:prstClr val="black"/>
                </a:solidFill>
                <a:latin typeface="Calibri"/>
                <a:sym typeface="Symbol"/>
              </a:rPr>
              <a:t>=400 ns (</a:t>
            </a:r>
            <a:r>
              <a:rPr lang="en-US" sz="1600" b="1" dirty="0">
                <a:solidFill>
                  <a:prstClr val="black"/>
                </a:solidFill>
                <a:latin typeface="Calibri"/>
                <a:sym typeface="Symbol"/>
              </a:rPr>
              <a:t>very short if compared to SW</a:t>
            </a:r>
            <a:r>
              <a:rPr lang="en-US" sz="1600" dirty="0">
                <a:solidFill>
                  <a:prstClr val="black"/>
                </a:solidFill>
                <a:latin typeface="Calibri"/>
                <a:sym typeface="Symbol"/>
              </a:rPr>
              <a:t>!)</a:t>
            </a:r>
            <a:endParaRPr lang="en-US" sz="1600" dirty="0">
              <a:solidFill>
                <a:prstClr val="black"/>
              </a:solidFill>
              <a:latin typeface="Calibri"/>
            </a:endParaRPr>
          </a:p>
        </p:txBody>
      </p:sp>
      <p:cxnSp>
        <p:nvCxnSpPr>
          <p:cNvPr id="16" name="Connettore 2 15"/>
          <p:cNvCxnSpPr/>
          <p:nvPr/>
        </p:nvCxnSpPr>
        <p:spPr>
          <a:xfrm flipV="1">
            <a:off x="3119650" y="4644520"/>
            <a:ext cx="511172" cy="860924"/>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9" name="CasellaDiTesto 18"/>
          <p:cNvSpPr txBox="1"/>
          <p:nvPr/>
        </p:nvSpPr>
        <p:spPr>
          <a:xfrm>
            <a:off x="1750979" y="5523214"/>
            <a:ext cx="3744972" cy="1169551"/>
          </a:xfrm>
          <a:prstGeom prst="rect">
            <a:avLst/>
          </a:prstGeom>
          <a:noFill/>
        </p:spPr>
        <p:txBody>
          <a:bodyPr wrap="square" rtlCol="0">
            <a:spAutoFit/>
          </a:bodyPr>
          <a:lstStyle/>
          <a:p>
            <a:pPr algn="just">
              <a:defRPr/>
            </a:pPr>
            <a:r>
              <a:rPr lang="en-US" sz="1400" b="1" i="1" dirty="0">
                <a:solidFill>
                  <a:prstClr val="black"/>
                </a:solidFill>
                <a:latin typeface="Calibri"/>
              </a:rPr>
              <a:t>Output power </a:t>
            </a:r>
            <a:r>
              <a:rPr lang="en-US" sz="1400" dirty="0">
                <a:solidFill>
                  <a:prstClr val="black"/>
                </a:solidFill>
                <a:latin typeface="Calibri"/>
              </a:rPr>
              <a:t>(dissipated into the RF load): it is not convenient to have very long RF structures because their efficiency decreases over a certain length (2-3 m depending on the operating frequency).</a:t>
            </a:r>
          </a:p>
        </p:txBody>
      </p:sp>
      <p:cxnSp>
        <p:nvCxnSpPr>
          <p:cNvPr id="20" name="Connettore 2 19"/>
          <p:cNvCxnSpPr/>
          <p:nvPr/>
        </p:nvCxnSpPr>
        <p:spPr>
          <a:xfrm flipV="1">
            <a:off x="803551" y="4105696"/>
            <a:ext cx="0" cy="1253346"/>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1" name="CasellaDiTesto 20"/>
          <p:cNvSpPr txBox="1"/>
          <p:nvPr/>
        </p:nvSpPr>
        <p:spPr>
          <a:xfrm>
            <a:off x="347373" y="5358467"/>
            <a:ext cx="1467551" cy="307777"/>
          </a:xfrm>
          <a:prstGeom prst="rect">
            <a:avLst/>
          </a:prstGeom>
          <a:noFill/>
        </p:spPr>
        <p:txBody>
          <a:bodyPr wrap="square" rtlCol="0">
            <a:spAutoFit/>
          </a:bodyPr>
          <a:lstStyle/>
          <a:p>
            <a:pPr>
              <a:defRPr/>
            </a:pPr>
            <a:r>
              <a:rPr lang="en-US" sz="1400" b="1" i="1" dirty="0">
                <a:solidFill>
                  <a:prstClr val="black"/>
                </a:solidFill>
                <a:latin typeface="Calibri"/>
              </a:rPr>
              <a:t>Input power</a:t>
            </a:r>
          </a:p>
        </p:txBody>
      </p:sp>
      <p:cxnSp>
        <p:nvCxnSpPr>
          <p:cNvPr id="23" name="Connettore 2 22"/>
          <p:cNvCxnSpPr>
            <a:stCxn id="24" idx="1"/>
          </p:cNvCxnSpPr>
          <p:nvPr/>
        </p:nvCxnSpPr>
        <p:spPr>
          <a:xfrm flipH="1" flipV="1">
            <a:off x="1955681" y="2962459"/>
            <a:ext cx="1840836" cy="10754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4" name="CasellaDiTesto 23"/>
          <p:cNvSpPr txBox="1"/>
          <p:nvPr/>
        </p:nvSpPr>
        <p:spPr>
          <a:xfrm>
            <a:off x="3796517" y="2377504"/>
            <a:ext cx="990358" cy="1384995"/>
          </a:xfrm>
          <a:prstGeom prst="rect">
            <a:avLst/>
          </a:prstGeom>
          <a:noFill/>
        </p:spPr>
        <p:txBody>
          <a:bodyPr wrap="square" rtlCol="0">
            <a:spAutoFit/>
          </a:bodyPr>
          <a:lstStyle/>
          <a:p>
            <a:pPr>
              <a:defRPr/>
            </a:pPr>
            <a:r>
              <a:rPr lang="en-US" sz="1400" dirty="0">
                <a:solidFill>
                  <a:prstClr val="black"/>
                </a:solidFill>
                <a:latin typeface="Calibri"/>
              </a:rPr>
              <a:t>Field attenuation due to the copper dissipations</a:t>
            </a:r>
          </a:p>
        </p:txBody>
      </p:sp>
      <p:cxnSp>
        <p:nvCxnSpPr>
          <p:cNvPr id="27" name="Connettore 2 26"/>
          <p:cNvCxnSpPr/>
          <p:nvPr/>
        </p:nvCxnSpPr>
        <p:spPr>
          <a:xfrm flipH="1">
            <a:off x="8188034" y="5585546"/>
            <a:ext cx="391302" cy="586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0" name="Rettangolo 29"/>
          <p:cNvSpPr/>
          <p:nvPr/>
        </p:nvSpPr>
        <p:spPr>
          <a:xfrm>
            <a:off x="7529095" y="5435668"/>
            <a:ext cx="356188" cy="369332"/>
          </a:xfrm>
          <a:prstGeom prst="rect">
            <a:avLst/>
          </a:prstGeom>
        </p:spPr>
        <p:txBody>
          <a:bodyPr wrap="none">
            <a:spAutoFit/>
          </a:bodyPr>
          <a:lstStyle/>
          <a:p>
            <a:pPr>
              <a:defRPr/>
            </a:pPr>
            <a:r>
              <a:rPr lang="en-US" dirty="0">
                <a:solidFill>
                  <a:prstClr val="black"/>
                </a:solidFill>
                <a:latin typeface="Calibri"/>
                <a:sym typeface="Symbol"/>
              </a:rPr>
              <a:t></a:t>
            </a:r>
            <a:r>
              <a:rPr lang="en-US" baseline="-25000" dirty="0">
                <a:solidFill>
                  <a:prstClr val="black"/>
                </a:solidFill>
                <a:latin typeface="Calibri"/>
                <a:sym typeface="Symbol"/>
              </a:rPr>
              <a:t>F</a:t>
            </a:r>
            <a:endParaRPr lang="en-US" baseline="-25000" dirty="0">
              <a:solidFill>
                <a:prstClr val="black"/>
              </a:solidFill>
              <a:latin typeface="Calibri"/>
            </a:endParaRPr>
          </a:p>
        </p:txBody>
      </p:sp>
      <p:cxnSp>
        <p:nvCxnSpPr>
          <p:cNvPr id="32" name="Connettore 1 31"/>
          <p:cNvCxnSpPr/>
          <p:nvPr/>
        </p:nvCxnSpPr>
        <p:spPr>
          <a:xfrm flipV="1">
            <a:off x="8226404" y="3717000"/>
            <a:ext cx="0" cy="1862684"/>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3" name="Connettore 1 32"/>
          <p:cNvCxnSpPr/>
          <p:nvPr/>
        </p:nvCxnSpPr>
        <p:spPr>
          <a:xfrm flipH="1" flipV="1">
            <a:off x="7378211" y="3861000"/>
            <a:ext cx="3016" cy="1718684"/>
          </a:xfrm>
          <a:prstGeom prst="line">
            <a:avLst/>
          </a:prstGeom>
          <a:ln w="28575">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34" name="Connettore 2 33"/>
          <p:cNvCxnSpPr/>
          <p:nvPr/>
        </p:nvCxnSpPr>
        <p:spPr>
          <a:xfrm>
            <a:off x="6986909" y="5579685"/>
            <a:ext cx="391302" cy="586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 name="Freccia in giù 3"/>
          <p:cNvSpPr/>
          <p:nvPr/>
        </p:nvSpPr>
        <p:spPr>
          <a:xfrm rot="10800000">
            <a:off x="9700034" y="1646668"/>
            <a:ext cx="576000" cy="6661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aphicFrame>
        <p:nvGraphicFramePr>
          <p:cNvPr id="22" name="Oggetto 21"/>
          <p:cNvGraphicFramePr>
            <a:graphicFrameLocks noChangeAspect="1"/>
          </p:cNvGraphicFramePr>
          <p:nvPr>
            <p:extLst>
              <p:ext uri="{D42A27DB-BD31-4B8C-83A1-F6EECF244321}">
                <p14:modId xmlns:p14="http://schemas.microsoft.com/office/powerpoint/2010/main" val="3535176843"/>
              </p:ext>
            </p:extLst>
          </p:nvPr>
        </p:nvGraphicFramePr>
        <p:xfrm>
          <a:off x="6905860" y="2516189"/>
          <a:ext cx="4702175" cy="527473"/>
        </p:xfrm>
        <a:graphic>
          <a:graphicData uri="http://schemas.openxmlformats.org/presentationml/2006/ole">
            <mc:AlternateContent xmlns:mc="http://schemas.openxmlformats.org/markup-compatibility/2006">
              <mc:Choice xmlns:v="urn:schemas-microsoft-com:vml" Requires="v">
                <p:oleObj name="Equazione" r:id="rId5" imgW="3708360" imgH="419040" progId="Equation.3">
                  <p:embed/>
                </p:oleObj>
              </mc:Choice>
              <mc:Fallback>
                <p:oleObj name="Equazione" r:id="rId5" imgW="3708360" imgH="419040" progId="Equation.3">
                  <p:embed/>
                  <p:pic>
                    <p:nvPicPr>
                      <p:cNvPr id="48" name="Oggetto 47"/>
                      <p:cNvPicPr>
                        <a:picLocks noChangeAspect="1" noChangeArrowheads="1"/>
                      </p:cNvPicPr>
                      <p:nvPr/>
                    </p:nvPicPr>
                    <p:blipFill>
                      <a:blip r:embed="rId6"/>
                      <a:srcRect/>
                      <a:stretch>
                        <a:fillRect/>
                      </a:stretch>
                    </p:blipFill>
                    <p:spPr bwMode="auto">
                      <a:xfrm>
                        <a:off x="6905860" y="2516189"/>
                        <a:ext cx="4702175" cy="527473"/>
                      </a:xfrm>
                      <a:prstGeom prst="rect">
                        <a:avLst/>
                      </a:prstGeom>
                      <a:noFill/>
                      <a:ln>
                        <a:noFill/>
                      </a:ln>
                    </p:spPr>
                  </p:pic>
                </p:oleObj>
              </mc:Fallback>
            </mc:AlternateContent>
          </a:graphicData>
        </a:graphic>
      </p:graphicFrame>
      <p:cxnSp>
        <p:nvCxnSpPr>
          <p:cNvPr id="28" name="Connettore 2 27"/>
          <p:cNvCxnSpPr/>
          <p:nvPr/>
        </p:nvCxnSpPr>
        <p:spPr>
          <a:xfrm flipH="1">
            <a:off x="9529068" y="2962458"/>
            <a:ext cx="1033418" cy="80004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25" name="Oggetto 24"/>
          <p:cNvGraphicFramePr>
            <a:graphicFrameLocks noChangeAspect="1"/>
          </p:cNvGraphicFramePr>
          <p:nvPr>
            <p:extLst>
              <p:ext uri="{D42A27DB-BD31-4B8C-83A1-F6EECF244321}">
                <p14:modId xmlns:p14="http://schemas.microsoft.com/office/powerpoint/2010/main" val="3966078598"/>
              </p:ext>
            </p:extLst>
          </p:nvPr>
        </p:nvGraphicFramePr>
        <p:xfrm>
          <a:off x="6455746" y="5843610"/>
          <a:ext cx="3249613" cy="322263"/>
        </p:xfrm>
        <a:graphic>
          <a:graphicData uri="http://schemas.openxmlformats.org/presentationml/2006/ole">
            <mc:AlternateContent xmlns:mc="http://schemas.openxmlformats.org/markup-compatibility/2006">
              <mc:Choice xmlns:v="urn:schemas-microsoft-com:vml" Requires="v">
                <p:oleObj name="Equazione" r:id="rId7" imgW="2425680" imgH="241200" progId="Equation.3">
                  <p:embed/>
                </p:oleObj>
              </mc:Choice>
              <mc:Fallback>
                <p:oleObj name="Equazione" r:id="rId7" imgW="2425680" imgH="241200" progId="Equation.3">
                  <p:embed/>
                  <p:pic>
                    <p:nvPicPr>
                      <p:cNvPr id="22" name="Oggetto 21"/>
                      <p:cNvPicPr>
                        <a:picLocks noChangeAspect="1" noChangeArrowheads="1"/>
                      </p:cNvPicPr>
                      <p:nvPr/>
                    </p:nvPicPr>
                    <p:blipFill>
                      <a:blip r:embed="rId8"/>
                      <a:srcRect/>
                      <a:stretch>
                        <a:fillRect/>
                      </a:stretch>
                    </p:blipFill>
                    <p:spPr bwMode="auto">
                      <a:xfrm>
                        <a:off x="6455746" y="5843610"/>
                        <a:ext cx="3249613" cy="322263"/>
                      </a:xfrm>
                      <a:prstGeom prst="rect">
                        <a:avLst/>
                      </a:prstGeom>
                      <a:solidFill>
                        <a:schemeClr val="bg1"/>
                      </a:solidFill>
                      <a:ln>
                        <a:noFill/>
                      </a:ln>
                    </p:spPr>
                  </p:pic>
                </p:oleObj>
              </mc:Fallback>
            </mc:AlternateContent>
          </a:graphicData>
        </a:graphic>
      </p:graphicFrame>
    </p:spTree>
    <p:extLst>
      <p:ext uri="{BB962C8B-B14F-4D97-AF65-F5344CB8AC3E}">
        <p14:creationId xmlns:p14="http://schemas.microsoft.com/office/powerpoint/2010/main" val="3495407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fade">
                                      <p:cBhvr>
                                        <p:cTn id="15" dur="500"/>
                                        <p:tgtEl>
                                          <p:spTgt spid="24"/>
                                        </p:tgtEl>
                                      </p:cBhvr>
                                    </p:animEffect>
                                  </p:child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1"/>
                                        </p:tgtEl>
                                        <p:attrNameLst>
                                          <p:attrName>style.visibility</p:attrName>
                                        </p:attrNameLst>
                                      </p:cBhvr>
                                      <p:to>
                                        <p:strVal val="visible"/>
                                      </p:to>
                                    </p:set>
                                    <p:animEffect transition="in" filter="fade">
                                      <p:cBhvr>
                                        <p:cTn id="26" dur="500"/>
                                        <p:tgtEl>
                                          <p:spTgt spid="21"/>
                                        </p:tgtEl>
                                      </p:cBhvr>
                                    </p:animEffect>
                                  </p:childTnLst>
                                </p:cTn>
                              </p:par>
                              <p:par>
                                <p:cTn id="27" presetID="10"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500"/>
                                        <p:tgtEl>
                                          <p:spTgt spid="1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fade">
                                      <p:cBhvr>
                                        <p:cTn id="32" dur="500"/>
                                        <p:tgtEl>
                                          <p:spTgt spid="19"/>
                                        </p:tgtEl>
                                      </p:cBhvr>
                                    </p:animEffect>
                                  </p:childTnLst>
                                </p:cTn>
                              </p:par>
                              <p:par>
                                <p:cTn id="33" presetID="10" presetClass="entr" presetSubtype="0"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3"/>
                                        </p:tgtEl>
                                        <p:attrNameLst>
                                          <p:attrName>style.visibility</p:attrName>
                                        </p:attrNameLst>
                                      </p:cBhvr>
                                      <p:to>
                                        <p:strVal val="visible"/>
                                      </p:to>
                                    </p:set>
                                    <p:animEffect transition="in" filter="fade">
                                      <p:cBhvr>
                                        <p:cTn id="45" dur="500"/>
                                        <p:tgtEl>
                                          <p:spTgt spid="33"/>
                                        </p:tgtEl>
                                      </p:cBhvr>
                                    </p:animEffect>
                                  </p:childTnLst>
                                </p:cTn>
                              </p:par>
                              <p:par>
                                <p:cTn id="46" presetID="10" presetClass="entr" presetSubtype="0" fill="hold" nodeType="with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500"/>
                                        <p:tgtEl>
                                          <p:spTgt spid="32"/>
                                        </p:tgtEl>
                                      </p:cBhvr>
                                    </p:animEffect>
                                  </p:childTnLst>
                                </p:cTn>
                              </p:par>
                              <p:par>
                                <p:cTn id="49" presetID="10" presetClass="entr" presetSubtype="0" fill="hold"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par>
                                <p:cTn id="52" presetID="10" presetClass="entr" presetSubtype="0" fill="hold" nodeType="with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500"/>
                                        <p:tgtEl>
                                          <p:spTgt spid="27"/>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30"/>
                                        </p:tgtEl>
                                        <p:attrNameLst>
                                          <p:attrName>style.visibility</p:attrName>
                                        </p:attrNameLst>
                                      </p:cBhvr>
                                      <p:to>
                                        <p:strVal val="visible"/>
                                      </p:to>
                                    </p:set>
                                    <p:animEffect transition="in" filter="fade">
                                      <p:cBhvr>
                                        <p:cTn id="57" dur="500"/>
                                        <p:tgtEl>
                                          <p:spTgt spid="30"/>
                                        </p:tgtEl>
                                      </p:cBhvr>
                                    </p:animEffect>
                                  </p:childTnLst>
                                </p:cTn>
                              </p:par>
                              <p:par>
                                <p:cTn id="58" presetID="10" presetClass="entr" presetSubtype="0" fill="hold" nodeType="withEffect">
                                  <p:stCondLst>
                                    <p:cond delay="0"/>
                                  </p:stCondLst>
                                  <p:childTnLst>
                                    <p:set>
                                      <p:cBhvr>
                                        <p:cTn id="59" dur="1" fill="hold">
                                          <p:stCondLst>
                                            <p:cond delay="0"/>
                                          </p:stCondLst>
                                        </p:cTn>
                                        <p:tgtEl>
                                          <p:spTgt spid="28"/>
                                        </p:tgtEl>
                                        <p:attrNameLst>
                                          <p:attrName>style.visibility</p:attrName>
                                        </p:attrNameLst>
                                      </p:cBhvr>
                                      <p:to>
                                        <p:strVal val="visible"/>
                                      </p:to>
                                    </p:set>
                                    <p:animEffect transition="in" filter="fade">
                                      <p:cBhvr>
                                        <p:cTn id="6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1" grpId="0"/>
      <p:bldP spid="24" grpId="0"/>
      <p:bldP spid="30"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217985" y="21894"/>
            <a:ext cx="9973308" cy="523220"/>
          </a:xfrm>
          <a:prstGeom prst="rect">
            <a:avLst/>
          </a:prstGeom>
          <a:noFill/>
        </p:spPr>
        <p:txBody>
          <a:bodyPr wrap="none" rtlCol="0">
            <a:spAutoFit/>
          </a:bodyPr>
          <a:lstStyle/>
          <a:p>
            <a:pPr>
              <a:defRPr/>
            </a:pPr>
            <a:r>
              <a:rPr lang="en-US" sz="2800" b="1" dirty="0">
                <a:solidFill>
                  <a:prstClr val="black"/>
                </a:solidFill>
                <a:latin typeface="Calibri"/>
              </a:rPr>
              <a:t>TW CAVITIES: CONSTANT GRADIENT STRUCTURES INTRODUCTION</a:t>
            </a:r>
          </a:p>
        </p:txBody>
      </p:sp>
      <p:sp>
        <p:nvSpPr>
          <p:cNvPr id="3" name="Text Box 2"/>
          <p:cNvSpPr txBox="1">
            <a:spLocks noChangeArrowheads="1"/>
          </p:cNvSpPr>
          <p:nvPr/>
        </p:nvSpPr>
        <p:spPr bwMode="auto">
          <a:xfrm>
            <a:off x="0" y="523247"/>
            <a:ext cx="8089415" cy="523220"/>
          </a:xfrm>
          <a:prstGeom prst="rect">
            <a:avLst/>
          </a:prstGeom>
          <a:noFill/>
          <a:ln w="9525">
            <a:noFill/>
            <a:miter lim="800000"/>
            <a:headEnd/>
            <a:tailEnd/>
          </a:ln>
          <a:effectLst/>
        </p:spPr>
        <p:txBody>
          <a:bodyPr wrap="square">
            <a:spAutoFit/>
          </a:bodyPr>
          <a:lstStyle/>
          <a:p>
            <a:pPr algn="just">
              <a:defRPr/>
            </a:pPr>
            <a:r>
              <a:rPr lang="en-US" sz="1400" dirty="0">
                <a:solidFill>
                  <a:prstClr val="black"/>
                </a:solidFill>
                <a:latin typeface="Calibri"/>
                <a:cs typeface="Times New Roman" pitchFamily="18" charset="0"/>
              </a:rPr>
              <a:t>In order to keep the </a:t>
            </a:r>
            <a:r>
              <a:rPr lang="en-US" sz="1400" b="1" dirty="0">
                <a:solidFill>
                  <a:prstClr val="black"/>
                </a:solidFill>
                <a:latin typeface="Calibri"/>
                <a:cs typeface="Times New Roman" pitchFamily="18" charset="0"/>
              </a:rPr>
              <a:t>accelerating field constant along the LINAC structure, </a:t>
            </a:r>
            <a:r>
              <a:rPr lang="en-US" sz="1400" dirty="0">
                <a:solidFill>
                  <a:prstClr val="black"/>
                </a:solidFill>
                <a:latin typeface="Calibri"/>
                <a:cs typeface="Times New Roman" pitchFamily="18" charset="0"/>
              </a:rPr>
              <a:t>the group velocity has to be reduced along the structure itself. This can be achieved by a reduction of the iris diameters.</a:t>
            </a:r>
            <a:endParaRPr lang="en-US" altLang="en-US" sz="1400" dirty="0">
              <a:solidFill>
                <a:prstClr val="black"/>
              </a:solidFill>
              <a:latin typeface="Calibri"/>
            </a:endParaRPr>
          </a:p>
        </p:txBody>
      </p:sp>
      <p:sp>
        <p:nvSpPr>
          <p:cNvPr id="4" name="TextBox 1"/>
          <p:cNvSpPr txBox="1"/>
          <p:nvPr/>
        </p:nvSpPr>
        <p:spPr>
          <a:xfrm>
            <a:off x="6786494" y="6119336"/>
            <a:ext cx="4925506" cy="738664"/>
          </a:xfrm>
          <a:prstGeom prst="rect">
            <a:avLst/>
          </a:prstGeom>
          <a:noFill/>
        </p:spPr>
        <p:txBody>
          <a:bodyPr wrap="square" rtlCol="0">
            <a:spAutoFit/>
          </a:bodyPr>
          <a:lstStyle/>
          <a:p>
            <a:pPr algn="just">
              <a:defRPr/>
            </a:pPr>
            <a:r>
              <a:rPr lang="en-US" sz="1400" dirty="0">
                <a:solidFill>
                  <a:prstClr val="black"/>
                </a:solidFill>
                <a:latin typeface="Calibri"/>
                <a:cs typeface="Times New Roman" pitchFamily="18" charset="0"/>
              </a:rPr>
              <a:t>In general constant gradient structures are </a:t>
            </a:r>
            <a:r>
              <a:rPr lang="en-US" sz="1400" b="1" dirty="0">
                <a:solidFill>
                  <a:prstClr val="black"/>
                </a:solidFill>
                <a:latin typeface="Calibri"/>
                <a:cs typeface="Times New Roman" pitchFamily="18" charset="0"/>
              </a:rPr>
              <a:t>more efficient</a:t>
            </a:r>
            <a:r>
              <a:rPr lang="en-US" sz="1400" dirty="0">
                <a:solidFill>
                  <a:prstClr val="black"/>
                </a:solidFill>
                <a:latin typeface="Calibri"/>
                <a:cs typeface="Times New Roman" pitchFamily="18" charset="0"/>
              </a:rPr>
              <a:t> than constant impedance ones, because of the more uniform distribution of the RF power along them.</a:t>
            </a:r>
          </a:p>
        </p:txBody>
      </p:sp>
      <p:pic>
        <p:nvPicPr>
          <p:cNvPr id="6" name="Immagine 5"/>
          <p:cNvPicPr>
            <a:picLocks noChangeAspect="1"/>
          </p:cNvPicPr>
          <p:nvPr/>
        </p:nvPicPr>
        <p:blipFill rotWithShape="1">
          <a:blip r:embed="rId2">
            <a:extLst>
              <a:ext uri="{28A0092B-C50C-407E-A947-70E740481C1C}">
                <a14:useLocalDpi xmlns:a14="http://schemas.microsoft.com/office/drawing/2010/main" val="0"/>
              </a:ext>
            </a:extLst>
          </a:blip>
          <a:srcRect l="1147" t="5229" r="5937" b="4182"/>
          <a:stretch/>
        </p:blipFill>
        <p:spPr>
          <a:xfrm>
            <a:off x="840000" y="2377108"/>
            <a:ext cx="3763173" cy="4480892"/>
          </a:xfrm>
          <a:prstGeom prst="rect">
            <a:avLst/>
          </a:prstGeom>
        </p:spPr>
      </p:pic>
      <p:grpSp>
        <p:nvGrpSpPr>
          <p:cNvPr id="49" name="Gruppo 48"/>
          <p:cNvGrpSpPr/>
          <p:nvPr/>
        </p:nvGrpSpPr>
        <p:grpSpPr>
          <a:xfrm>
            <a:off x="7516768" y="3767252"/>
            <a:ext cx="3667421" cy="594359"/>
            <a:chOff x="4743450" y="1596390"/>
            <a:chExt cx="3667421" cy="594359"/>
          </a:xfrm>
        </p:grpSpPr>
        <p:sp>
          <p:nvSpPr>
            <p:cNvPr id="10" name="Ritardo 9"/>
            <p:cNvSpPr/>
            <p:nvPr/>
          </p:nvSpPr>
          <p:spPr>
            <a:xfrm rot="16200000">
              <a:off x="4625843" y="1934996"/>
              <a:ext cx="413792" cy="8943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12" name="Ritardo 11"/>
            <p:cNvSpPr/>
            <p:nvPr/>
          </p:nvSpPr>
          <p:spPr>
            <a:xfrm rot="16200000">
              <a:off x="4853515" y="1934746"/>
              <a:ext cx="42257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14" name="Ritardo 13"/>
            <p:cNvSpPr/>
            <p:nvPr/>
          </p:nvSpPr>
          <p:spPr>
            <a:xfrm rot="16200000">
              <a:off x="5082898" y="1929280"/>
              <a:ext cx="432842"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16" name="Ritardo 15"/>
            <p:cNvSpPr/>
            <p:nvPr/>
          </p:nvSpPr>
          <p:spPr>
            <a:xfrm rot="16200000">
              <a:off x="5312473" y="1919506"/>
              <a:ext cx="43781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18" name="Ritardo 17"/>
            <p:cNvSpPr/>
            <p:nvPr/>
          </p:nvSpPr>
          <p:spPr>
            <a:xfrm rot="16200000">
              <a:off x="5552974" y="1912301"/>
              <a:ext cx="444604"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20" name="Ritardo 19"/>
            <p:cNvSpPr/>
            <p:nvPr/>
          </p:nvSpPr>
          <p:spPr>
            <a:xfrm rot="16200000">
              <a:off x="5785201" y="1899875"/>
              <a:ext cx="444271"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22" name="Ritardo 21"/>
            <p:cNvSpPr/>
            <p:nvPr/>
          </p:nvSpPr>
          <p:spPr>
            <a:xfrm rot="16200000">
              <a:off x="6013803" y="1895190"/>
              <a:ext cx="459844" cy="9317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24" name="Ritardo 23"/>
            <p:cNvSpPr/>
            <p:nvPr/>
          </p:nvSpPr>
          <p:spPr>
            <a:xfrm rot="16200000">
              <a:off x="6230246" y="1894740"/>
              <a:ext cx="487342" cy="89435"/>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26" name="Ritardo 25"/>
            <p:cNvSpPr/>
            <p:nvPr/>
          </p:nvSpPr>
          <p:spPr>
            <a:xfrm rot="16200000">
              <a:off x="6450883" y="1893787"/>
              <a:ext cx="501422" cy="8422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28" name="Ritardo 27"/>
            <p:cNvSpPr/>
            <p:nvPr/>
          </p:nvSpPr>
          <p:spPr>
            <a:xfrm rot="16200000">
              <a:off x="6683646" y="1880827"/>
              <a:ext cx="505232" cy="89432"/>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30" name="Ritardo 29"/>
            <p:cNvSpPr/>
            <p:nvPr/>
          </p:nvSpPr>
          <p:spPr>
            <a:xfrm rot="16200000">
              <a:off x="6912312" y="1877397"/>
              <a:ext cx="519481" cy="9198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32" name="Ritardo 31"/>
            <p:cNvSpPr/>
            <p:nvPr/>
          </p:nvSpPr>
          <p:spPr>
            <a:xfrm rot="16200000">
              <a:off x="7136720" y="1867322"/>
              <a:ext cx="53224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34" name="Ritardo 33"/>
            <p:cNvSpPr/>
            <p:nvPr/>
          </p:nvSpPr>
          <p:spPr>
            <a:xfrm rot="16200000">
              <a:off x="7374487" y="1862022"/>
              <a:ext cx="54449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36" name="Ritardo 35"/>
            <p:cNvSpPr/>
            <p:nvPr/>
          </p:nvSpPr>
          <p:spPr>
            <a:xfrm rot="16200000">
              <a:off x="7599342" y="1853987"/>
              <a:ext cx="55891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38" name="Ritardo 37"/>
            <p:cNvSpPr/>
            <p:nvPr/>
          </p:nvSpPr>
          <p:spPr>
            <a:xfrm rot="16200000">
              <a:off x="7827730" y="1848687"/>
              <a:ext cx="57116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40" name="Ritardo 39"/>
            <p:cNvSpPr/>
            <p:nvPr/>
          </p:nvSpPr>
          <p:spPr>
            <a:xfrm rot="16200000">
              <a:off x="8050678" y="1846370"/>
              <a:ext cx="589389" cy="8943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cxnSp>
          <p:nvCxnSpPr>
            <p:cNvPr id="41" name="Connettore 1 40"/>
            <p:cNvCxnSpPr/>
            <p:nvPr/>
          </p:nvCxnSpPr>
          <p:spPr>
            <a:xfrm>
              <a:off x="4743450" y="2183129"/>
              <a:ext cx="3667421" cy="34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50" name="Gruppo 49"/>
          <p:cNvGrpSpPr/>
          <p:nvPr/>
        </p:nvGrpSpPr>
        <p:grpSpPr>
          <a:xfrm flipV="1">
            <a:off x="7516768" y="3029433"/>
            <a:ext cx="3667421" cy="594359"/>
            <a:chOff x="4743450" y="1596390"/>
            <a:chExt cx="3667421" cy="594359"/>
          </a:xfrm>
        </p:grpSpPr>
        <p:sp>
          <p:nvSpPr>
            <p:cNvPr id="51" name="Ritardo 50"/>
            <p:cNvSpPr/>
            <p:nvPr/>
          </p:nvSpPr>
          <p:spPr>
            <a:xfrm rot="16200000">
              <a:off x="4625843" y="1934996"/>
              <a:ext cx="413792" cy="8943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2" name="Ritardo 51"/>
            <p:cNvSpPr/>
            <p:nvPr/>
          </p:nvSpPr>
          <p:spPr>
            <a:xfrm rot="16200000">
              <a:off x="4853515" y="1934746"/>
              <a:ext cx="42257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3" name="Ritardo 52"/>
            <p:cNvSpPr/>
            <p:nvPr/>
          </p:nvSpPr>
          <p:spPr>
            <a:xfrm rot="16200000">
              <a:off x="5082898" y="1929280"/>
              <a:ext cx="432842"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4" name="Ritardo 53"/>
            <p:cNvSpPr/>
            <p:nvPr/>
          </p:nvSpPr>
          <p:spPr>
            <a:xfrm rot="16200000">
              <a:off x="5312473" y="1919506"/>
              <a:ext cx="437813"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5" name="Ritardo 54"/>
            <p:cNvSpPr/>
            <p:nvPr/>
          </p:nvSpPr>
          <p:spPr>
            <a:xfrm rot="16200000">
              <a:off x="5552974" y="1912301"/>
              <a:ext cx="444604"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6" name="Ritardo 55"/>
            <p:cNvSpPr/>
            <p:nvPr/>
          </p:nvSpPr>
          <p:spPr>
            <a:xfrm rot="16200000">
              <a:off x="5785201" y="1899875"/>
              <a:ext cx="444271"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7" name="Ritardo 56"/>
            <p:cNvSpPr/>
            <p:nvPr/>
          </p:nvSpPr>
          <p:spPr>
            <a:xfrm rot="16200000">
              <a:off x="6013803" y="1895190"/>
              <a:ext cx="459844" cy="93176"/>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8" name="Ritardo 57"/>
            <p:cNvSpPr/>
            <p:nvPr/>
          </p:nvSpPr>
          <p:spPr>
            <a:xfrm rot="16200000">
              <a:off x="6230246" y="1894740"/>
              <a:ext cx="487342" cy="89435"/>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59" name="Ritardo 58"/>
            <p:cNvSpPr/>
            <p:nvPr/>
          </p:nvSpPr>
          <p:spPr>
            <a:xfrm rot="16200000">
              <a:off x="6450883" y="1893787"/>
              <a:ext cx="501422" cy="8422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0" name="Ritardo 59"/>
            <p:cNvSpPr/>
            <p:nvPr/>
          </p:nvSpPr>
          <p:spPr>
            <a:xfrm rot="16200000">
              <a:off x="6683646" y="1880827"/>
              <a:ext cx="505232" cy="89432"/>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1" name="Ritardo 60"/>
            <p:cNvSpPr/>
            <p:nvPr/>
          </p:nvSpPr>
          <p:spPr>
            <a:xfrm rot="16200000">
              <a:off x="6912312" y="1877397"/>
              <a:ext cx="519481" cy="91981"/>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2" name="Ritardo 61"/>
            <p:cNvSpPr/>
            <p:nvPr/>
          </p:nvSpPr>
          <p:spPr>
            <a:xfrm rot="16200000">
              <a:off x="7136720" y="1867322"/>
              <a:ext cx="53224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3" name="Ritardo 62"/>
            <p:cNvSpPr/>
            <p:nvPr/>
          </p:nvSpPr>
          <p:spPr>
            <a:xfrm rot="16200000">
              <a:off x="7374487" y="1862022"/>
              <a:ext cx="54449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4" name="Ritardo 63"/>
            <p:cNvSpPr/>
            <p:nvPr/>
          </p:nvSpPr>
          <p:spPr>
            <a:xfrm rot="16200000">
              <a:off x="7599342" y="1853987"/>
              <a:ext cx="558910"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5" name="Ritardo 64"/>
            <p:cNvSpPr/>
            <p:nvPr/>
          </p:nvSpPr>
          <p:spPr>
            <a:xfrm rot="16200000">
              <a:off x="7827730" y="1848687"/>
              <a:ext cx="571168" cy="89433"/>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sp>
          <p:nvSpPr>
            <p:cNvPr id="66" name="Ritardo 65"/>
            <p:cNvSpPr/>
            <p:nvPr/>
          </p:nvSpPr>
          <p:spPr>
            <a:xfrm rot="16200000">
              <a:off x="8050678" y="1846370"/>
              <a:ext cx="589389" cy="89430"/>
            </a:xfrm>
            <a:prstGeom prst="flowChartDelay">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cxnSp>
          <p:nvCxnSpPr>
            <p:cNvPr id="67" name="Connettore 1 66"/>
            <p:cNvCxnSpPr/>
            <p:nvPr/>
          </p:nvCxnSpPr>
          <p:spPr>
            <a:xfrm>
              <a:off x="4743450" y="2183129"/>
              <a:ext cx="3667421" cy="3479"/>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7" name="Connettore 2 6"/>
          <p:cNvCxnSpPr/>
          <p:nvPr/>
        </p:nvCxnSpPr>
        <p:spPr>
          <a:xfrm>
            <a:off x="7320000" y="3491705"/>
            <a:ext cx="0" cy="491671"/>
          </a:xfrm>
          <a:prstGeom prst="straightConnector1">
            <a:avLst/>
          </a:prstGeom>
          <a:ln w="28575">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9" name="Connettore 2 8"/>
          <p:cNvCxnSpPr/>
          <p:nvPr/>
        </p:nvCxnSpPr>
        <p:spPr>
          <a:xfrm flipV="1">
            <a:off x="11361410" y="3753092"/>
            <a:ext cx="0" cy="304968"/>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cxnSp>
        <p:nvCxnSpPr>
          <p:cNvPr id="46" name="Connettore 2 45"/>
          <p:cNvCxnSpPr/>
          <p:nvPr/>
        </p:nvCxnSpPr>
        <p:spPr>
          <a:xfrm>
            <a:off x="11361410" y="3284285"/>
            <a:ext cx="0" cy="356817"/>
          </a:xfrm>
          <a:prstGeom prst="straightConnector1">
            <a:avLst/>
          </a:prstGeom>
          <a:ln w="28575">
            <a:solidFill>
              <a:schemeClr val="accent1"/>
            </a:solidFill>
            <a:tailEnd type="arrow"/>
          </a:ln>
        </p:spPr>
        <p:style>
          <a:lnRef idx="1">
            <a:schemeClr val="accent1"/>
          </a:lnRef>
          <a:fillRef idx="0">
            <a:schemeClr val="accent1"/>
          </a:fillRef>
          <a:effectRef idx="0">
            <a:schemeClr val="accent1"/>
          </a:effectRef>
          <a:fontRef idx="minor">
            <a:schemeClr val="tx1"/>
          </a:fontRef>
        </p:style>
      </p:cxnSp>
      <p:pic>
        <p:nvPicPr>
          <p:cNvPr id="29698" name="Picture 2" descr="C:\Users\David\Desktop\SPARC\SPARC_OLD_PC\banda_C\articolo\figure\fig18bis.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276" r="14587" b="35823"/>
          <a:stretch/>
        </p:blipFill>
        <p:spPr bwMode="auto">
          <a:xfrm>
            <a:off x="8486527" y="1122414"/>
            <a:ext cx="2610316" cy="1693979"/>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8" descr="C:\Users\David\Desktop\MASTER LEZIONI\CAS_2016\images4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65429" y="4812830"/>
            <a:ext cx="2534761" cy="129159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48" name="Oggetto 47"/>
          <p:cNvGraphicFramePr>
            <a:graphicFrameLocks noChangeAspect="1"/>
          </p:cNvGraphicFramePr>
          <p:nvPr>
            <p:extLst>
              <p:ext uri="{D42A27DB-BD31-4B8C-83A1-F6EECF244321}">
                <p14:modId xmlns:p14="http://schemas.microsoft.com/office/powerpoint/2010/main" val="1634649780"/>
              </p:ext>
            </p:extLst>
          </p:nvPr>
        </p:nvGraphicFramePr>
        <p:xfrm>
          <a:off x="3501721" y="1354139"/>
          <a:ext cx="1584325" cy="788987"/>
        </p:xfrm>
        <a:graphic>
          <a:graphicData uri="http://schemas.openxmlformats.org/presentationml/2006/ole">
            <mc:AlternateContent xmlns:mc="http://schemas.openxmlformats.org/markup-compatibility/2006">
              <mc:Choice xmlns:v="urn:schemas-microsoft-com:vml" Requires="v">
                <p:oleObj name="Equazione" r:id="rId5" imgW="888840" imgH="444240" progId="Equation.3">
                  <p:embed/>
                </p:oleObj>
              </mc:Choice>
              <mc:Fallback>
                <p:oleObj name="Equazione" r:id="rId5" imgW="888840" imgH="444240" progId="Equation.3">
                  <p:embed/>
                  <p:pic>
                    <p:nvPicPr>
                      <p:cNvPr id="53" name="Oggetto 52"/>
                      <p:cNvPicPr>
                        <a:picLocks noChangeAspect="1" noChangeArrowheads="1"/>
                      </p:cNvPicPr>
                      <p:nvPr/>
                    </p:nvPicPr>
                    <p:blipFill>
                      <a:blip r:embed="rId6"/>
                      <a:srcRect/>
                      <a:stretch>
                        <a:fillRect/>
                      </a:stretch>
                    </p:blipFill>
                    <p:spPr bwMode="auto">
                      <a:xfrm>
                        <a:off x="3501721" y="1354139"/>
                        <a:ext cx="1584325" cy="788987"/>
                      </a:xfrm>
                      <a:prstGeom prst="rect">
                        <a:avLst/>
                      </a:prstGeom>
                      <a:noFill/>
                      <a:ln>
                        <a:noFill/>
                      </a:ln>
                    </p:spPr>
                  </p:pic>
                </p:oleObj>
              </mc:Fallback>
            </mc:AlternateContent>
          </a:graphicData>
        </a:graphic>
      </p:graphicFrame>
      <p:cxnSp>
        <p:nvCxnSpPr>
          <p:cNvPr id="8" name="Connettore 2 7"/>
          <p:cNvCxnSpPr/>
          <p:nvPr/>
        </p:nvCxnSpPr>
        <p:spPr>
          <a:xfrm flipV="1">
            <a:off x="2513002" y="1535274"/>
            <a:ext cx="1100422" cy="53843"/>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959867" y="1246779"/>
            <a:ext cx="1832663" cy="523220"/>
          </a:xfrm>
          <a:prstGeom prst="rect">
            <a:avLst/>
          </a:prstGeom>
          <a:noFill/>
        </p:spPr>
        <p:txBody>
          <a:bodyPr wrap="square" rtlCol="0">
            <a:spAutoFit/>
          </a:bodyPr>
          <a:lstStyle/>
          <a:p>
            <a:r>
              <a:rPr lang="it-IT" sz="1400" dirty="0" err="1"/>
              <a:t>Reduction</a:t>
            </a:r>
            <a:r>
              <a:rPr lang="it-IT" sz="1400" dirty="0"/>
              <a:t> due to the </a:t>
            </a:r>
            <a:r>
              <a:rPr lang="it-IT" sz="1400" dirty="0" err="1"/>
              <a:t>attenuation</a:t>
            </a:r>
            <a:r>
              <a:rPr lang="it-IT" sz="1400" dirty="0"/>
              <a:t> (</a:t>
            </a:r>
            <a:r>
              <a:rPr lang="it-IT" sz="1400" dirty="0" err="1"/>
              <a:t>losses</a:t>
            </a:r>
            <a:r>
              <a:rPr lang="it-IT" sz="1400" dirty="0"/>
              <a:t>)</a:t>
            </a:r>
          </a:p>
        </p:txBody>
      </p:sp>
      <p:cxnSp>
        <p:nvCxnSpPr>
          <p:cNvPr id="68" name="Connettore 2 67"/>
          <p:cNvCxnSpPr/>
          <p:nvPr/>
        </p:nvCxnSpPr>
        <p:spPr>
          <a:xfrm flipV="1">
            <a:off x="2678265" y="1960406"/>
            <a:ext cx="880831" cy="4541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69" name="CasellaDiTesto 68"/>
          <p:cNvSpPr txBox="1"/>
          <p:nvPr/>
        </p:nvSpPr>
        <p:spPr>
          <a:xfrm>
            <a:off x="1217985" y="1833468"/>
            <a:ext cx="1656000" cy="523220"/>
          </a:xfrm>
          <a:prstGeom prst="rect">
            <a:avLst/>
          </a:prstGeom>
          <a:noFill/>
        </p:spPr>
        <p:txBody>
          <a:bodyPr wrap="square" rtlCol="0">
            <a:spAutoFit/>
          </a:bodyPr>
          <a:lstStyle/>
          <a:p>
            <a:r>
              <a:rPr lang="it-IT" sz="1400" dirty="0" err="1"/>
              <a:t>Reduction</a:t>
            </a:r>
            <a:r>
              <a:rPr lang="it-IT" sz="1400" dirty="0"/>
              <a:t> due to </a:t>
            </a:r>
            <a:r>
              <a:rPr lang="it-IT" sz="1400" dirty="0" err="1"/>
              <a:t>irises</a:t>
            </a:r>
            <a:r>
              <a:rPr lang="it-IT" sz="1400" dirty="0"/>
              <a:t> </a:t>
            </a:r>
            <a:r>
              <a:rPr lang="it-IT" sz="1400" dirty="0" err="1"/>
              <a:t>modulation</a:t>
            </a:r>
            <a:endParaRPr lang="it-IT" sz="1400" dirty="0"/>
          </a:p>
        </p:txBody>
      </p:sp>
      <p:cxnSp>
        <p:nvCxnSpPr>
          <p:cNvPr id="70" name="Connettore 2 69"/>
          <p:cNvCxnSpPr/>
          <p:nvPr/>
        </p:nvCxnSpPr>
        <p:spPr>
          <a:xfrm flipH="1" flipV="1">
            <a:off x="4785587" y="1902555"/>
            <a:ext cx="376274" cy="385046"/>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71" name="CasellaDiTesto 70"/>
          <p:cNvSpPr txBox="1"/>
          <p:nvPr/>
        </p:nvSpPr>
        <p:spPr>
          <a:xfrm>
            <a:off x="4513727" y="2253672"/>
            <a:ext cx="1656000" cy="523220"/>
          </a:xfrm>
          <a:prstGeom prst="rect">
            <a:avLst/>
          </a:prstGeom>
          <a:noFill/>
        </p:spPr>
        <p:txBody>
          <a:bodyPr wrap="square" rtlCol="0">
            <a:spAutoFit/>
          </a:bodyPr>
          <a:lstStyle/>
          <a:p>
            <a:r>
              <a:rPr lang="it-IT" sz="1400" dirty="0" err="1"/>
              <a:t>Constant</a:t>
            </a:r>
            <a:r>
              <a:rPr lang="it-IT" sz="1400" dirty="0"/>
              <a:t> </a:t>
            </a:r>
            <a:r>
              <a:rPr lang="it-IT" sz="1400" dirty="0" err="1"/>
              <a:t>along</a:t>
            </a:r>
            <a:r>
              <a:rPr lang="it-IT" sz="1400" dirty="0"/>
              <a:t> the </a:t>
            </a:r>
            <a:r>
              <a:rPr lang="it-IT" sz="1400" dirty="0" err="1"/>
              <a:t>linac</a:t>
            </a:r>
            <a:endParaRPr lang="it-IT" sz="1400" dirty="0"/>
          </a:p>
        </p:txBody>
      </p:sp>
      <p:graphicFrame>
        <p:nvGraphicFramePr>
          <p:cNvPr id="73" name="Oggetto 72"/>
          <p:cNvGraphicFramePr>
            <a:graphicFrameLocks noChangeAspect="1"/>
          </p:cNvGraphicFramePr>
          <p:nvPr>
            <p:extLst>
              <p:ext uri="{D42A27DB-BD31-4B8C-83A1-F6EECF244321}">
                <p14:modId xmlns:p14="http://schemas.microsoft.com/office/powerpoint/2010/main" val="2094530805"/>
              </p:ext>
            </p:extLst>
          </p:nvPr>
        </p:nvGraphicFramePr>
        <p:xfrm>
          <a:off x="9337838" y="556440"/>
          <a:ext cx="654050" cy="493712"/>
        </p:xfrm>
        <a:graphic>
          <a:graphicData uri="http://schemas.openxmlformats.org/presentationml/2006/ole">
            <mc:AlternateContent xmlns:mc="http://schemas.openxmlformats.org/markup-compatibility/2006">
              <mc:Choice xmlns:v="urn:schemas-microsoft-com:vml" Requires="v">
                <p:oleObj name="Equazione" r:id="rId7" imgW="520560" imgH="393480" progId="Equation.3">
                  <p:embed/>
                </p:oleObj>
              </mc:Choice>
              <mc:Fallback>
                <p:oleObj name="Equazione" r:id="rId7" imgW="520560" imgH="393480" progId="Equation.3">
                  <p:embed/>
                  <p:pic>
                    <p:nvPicPr>
                      <p:cNvPr id="53" name="Oggetto 52"/>
                      <p:cNvPicPr>
                        <a:picLocks noChangeAspect="1" noChangeArrowheads="1"/>
                      </p:cNvPicPr>
                      <p:nvPr/>
                    </p:nvPicPr>
                    <p:blipFill>
                      <a:blip r:embed="rId8"/>
                      <a:srcRect/>
                      <a:stretch>
                        <a:fillRect/>
                      </a:stretch>
                    </p:blipFill>
                    <p:spPr bwMode="auto">
                      <a:xfrm>
                        <a:off x="9337838" y="556440"/>
                        <a:ext cx="654050" cy="493712"/>
                      </a:xfrm>
                      <a:prstGeom prst="rect">
                        <a:avLst/>
                      </a:prstGeom>
                      <a:noFill/>
                      <a:ln>
                        <a:noFill/>
                      </a:ln>
                    </p:spPr>
                  </p:pic>
                </p:oleObj>
              </mc:Fallback>
            </mc:AlternateContent>
          </a:graphicData>
        </a:graphic>
      </p:graphicFrame>
      <p:sp>
        <p:nvSpPr>
          <p:cNvPr id="75" name="Freccia a destra 74"/>
          <p:cNvSpPr/>
          <p:nvPr/>
        </p:nvSpPr>
        <p:spPr>
          <a:xfrm>
            <a:off x="10110239" y="703138"/>
            <a:ext cx="290285" cy="24197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a:solidFill>
                <a:prstClr val="white"/>
              </a:solidFill>
              <a:latin typeface="Calibri"/>
            </a:endParaRPr>
          </a:p>
        </p:txBody>
      </p:sp>
      <p:graphicFrame>
        <p:nvGraphicFramePr>
          <p:cNvPr id="77" name="Oggetto 76"/>
          <p:cNvGraphicFramePr>
            <a:graphicFrameLocks noChangeAspect="1"/>
          </p:cNvGraphicFramePr>
          <p:nvPr>
            <p:extLst>
              <p:ext uri="{D42A27DB-BD31-4B8C-83A1-F6EECF244321}">
                <p14:modId xmlns:p14="http://schemas.microsoft.com/office/powerpoint/2010/main" val="238955230"/>
              </p:ext>
            </p:extLst>
          </p:nvPr>
        </p:nvGraphicFramePr>
        <p:xfrm>
          <a:off x="10553119" y="542550"/>
          <a:ext cx="1117600" cy="557212"/>
        </p:xfrm>
        <a:graphic>
          <a:graphicData uri="http://schemas.openxmlformats.org/presentationml/2006/ole">
            <mc:AlternateContent xmlns:mc="http://schemas.openxmlformats.org/markup-compatibility/2006">
              <mc:Choice xmlns:v="urn:schemas-microsoft-com:vml" Requires="v">
                <p:oleObj name="Equazione" r:id="rId9" imgW="888840" imgH="444240" progId="Equation.3">
                  <p:embed/>
                </p:oleObj>
              </mc:Choice>
              <mc:Fallback>
                <p:oleObj name="Equazione" r:id="rId9" imgW="888840" imgH="444240" progId="Equation.3">
                  <p:embed/>
                  <p:pic>
                    <p:nvPicPr>
                      <p:cNvPr id="73" name="Oggetto 72"/>
                      <p:cNvPicPr>
                        <a:picLocks noChangeAspect="1" noChangeArrowheads="1"/>
                      </p:cNvPicPr>
                      <p:nvPr/>
                    </p:nvPicPr>
                    <p:blipFill>
                      <a:blip r:embed="rId10"/>
                      <a:srcRect/>
                      <a:stretch>
                        <a:fillRect/>
                      </a:stretch>
                    </p:blipFill>
                    <p:spPr bwMode="auto">
                      <a:xfrm>
                        <a:off x="10553119" y="542550"/>
                        <a:ext cx="1117600" cy="55721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3661042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9"/>
                                        </p:tgtEl>
                                        <p:attrNameLst>
                                          <p:attrName>style.visibility</p:attrName>
                                        </p:attrNameLst>
                                      </p:cBhvr>
                                      <p:to>
                                        <p:strVal val="visible"/>
                                      </p:to>
                                    </p:set>
                                    <p:animEffect transition="in" filter="fade">
                                      <p:cBhvr>
                                        <p:cTn id="10" dur="500"/>
                                        <p:tgtEl>
                                          <p:spTgt spid="69"/>
                                        </p:tgtEl>
                                      </p:cBhvr>
                                    </p:animEffect>
                                  </p:childTnLst>
                                </p:cTn>
                              </p:par>
                              <p:par>
                                <p:cTn id="11" presetID="10" presetClass="entr" presetSubtype="0" fill="hold" nodeType="withEffect">
                                  <p:stCondLst>
                                    <p:cond delay="0"/>
                                  </p:stCondLst>
                                  <p:childTnLst>
                                    <p:set>
                                      <p:cBhvr>
                                        <p:cTn id="12" dur="1" fill="hold">
                                          <p:stCondLst>
                                            <p:cond delay="0"/>
                                          </p:stCondLst>
                                        </p:cTn>
                                        <p:tgtEl>
                                          <p:spTgt spid="68"/>
                                        </p:tgtEl>
                                        <p:attrNameLst>
                                          <p:attrName>style.visibility</p:attrName>
                                        </p:attrNameLst>
                                      </p:cBhvr>
                                      <p:to>
                                        <p:strVal val="visible"/>
                                      </p:to>
                                    </p:set>
                                    <p:animEffect transition="in" filter="fade">
                                      <p:cBhvr>
                                        <p:cTn id="13" dur="500"/>
                                        <p:tgtEl>
                                          <p:spTgt spid="68"/>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animEffect transition="in" filter="fade">
                                      <p:cBhvr>
                                        <p:cTn id="19" dur="500"/>
                                        <p:tgtEl>
                                          <p:spTgt spid="48"/>
                                        </p:tgtEl>
                                      </p:cBhvr>
                                    </p:animEffect>
                                  </p:childTnLst>
                                </p:cTn>
                              </p:par>
                              <p:par>
                                <p:cTn id="20" presetID="10" presetClass="entr" presetSubtype="0" fill="hold" nodeType="withEffect">
                                  <p:stCondLst>
                                    <p:cond delay="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1"/>
                                        </p:tgtEl>
                                        <p:attrNameLst>
                                          <p:attrName>style.visibility</p:attrName>
                                        </p:attrNameLst>
                                      </p:cBhvr>
                                      <p:to>
                                        <p:strVal val="visible"/>
                                      </p:to>
                                    </p:set>
                                    <p:animEffect transition="in" filter="fade">
                                      <p:cBhvr>
                                        <p:cTn id="25" dur="500"/>
                                        <p:tgtEl>
                                          <p:spTgt spid="7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9"/>
                                        </p:tgtEl>
                                        <p:attrNameLst>
                                          <p:attrName>style.visibility</p:attrName>
                                        </p:attrNameLst>
                                      </p:cBhvr>
                                      <p:to>
                                        <p:strVal val="visible"/>
                                      </p:to>
                                    </p:set>
                                    <p:animEffect transition="in" filter="fade">
                                      <p:cBhvr>
                                        <p:cTn id="30" dur="500"/>
                                        <p:tgtEl>
                                          <p:spTgt spid="49"/>
                                        </p:tgtEl>
                                      </p:cBhvr>
                                    </p:animEffect>
                                  </p:childTnLst>
                                </p:cTn>
                              </p:par>
                              <p:par>
                                <p:cTn id="31" presetID="10" presetClass="entr" presetSubtype="0" fill="hold" nodeType="withEffect">
                                  <p:stCondLst>
                                    <p:cond delay="0"/>
                                  </p:stCondLst>
                                  <p:childTnLst>
                                    <p:set>
                                      <p:cBhvr>
                                        <p:cTn id="32" dur="1" fill="hold">
                                          <p:stCondLst>
                                            <p:cond delay="0"/>
                                          </p:stCondLst>
                                        </p:cTn>
                                        <p:tgtEl>
                                          <p:spTgt spid="50"/>
                                        </p:tgtEl>
                                        <p:attrNameLst>
                                          <p:attrName>style.visibility</p:attrName>
                                        </p:attrNameLst>
                                      </p:cBhvr>
                                      <p:to>
                                        <p:strVal val="visible"/>
                                      </p:to>
                                    </p:set>
                                    <p:animEffect transition="in" filter="fade">
                                      <p:cBhvr>
                                        <p:cTn id="33" dur="500"/>
                                        <p:tgtEl>
                                          <p:spTgt spid="50"/>
                                        </p:tgtEl>
                                      </p:cBhvr>
                                    </p:animEffect>
                                  </p:childTnLst>
                                </p:cTn>
                              </p:par>
                              <p:par>
                                <p:cTn id="34" presetID="10"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animEffect transition="in" filter="fade">
                                      <p:cBhvr>
                                        <p:cTn id="36" dur="500"/>
                                        <p:tgtEl>
                                          <p:spTgt spid="7"/>
                                        </p:tgtEl>
                                      </p:cBhvr>
                                    </p:animEffect>
                                  </p:childTnLst>
                                </p:cTn>
                              </p:par>
                              <p:par>
                                <p:cTn id="37" presetID="10" presetClass="entr" presetSubtype="0" fill="hold" nodeType="withEffect">
                                  <p:stCondLst>
                                    <p:cond delay="0"/>
                                  </p:stCondLst>
                                  <p:childTnLst>
                                    <p:set>
                                      <p:cBhvr>
                                        <p:cTn id="38" dur="1" fill="hold">
                                          <p:stCondLst>
                                            <p:cond delay="0"/>
                                          </p:stCondLst>
                                        </p:cTn>
                                        <p:tgtEl>
                                          <p:spTgt spid="9"/>
                                        </p:tgtEl>
                                        <p:attrNameLst>
                                          <p:attrName>style.visibility</p:attrName>
                                        </p:attrNameLst>
                                      </p:cBhvr>
                                      <p:to>
                                        <p:strVal val="visible"/>
                                      </p:to>
                                    </p:set>
                                    <p:animEffect transition="in" filter="fade">
                                      <p:cBhvr>
                                        <p:cTn id="39" dur="500"/>
                                        <p:tgtEl>
                                          <p:spTgt spid="9"/>
                                        </p:tgtEl>
                                      </p:cBhvr>
                                    </p:animEffect>
                                  </p:childTnLst>
                                </p:cTn>
                              </p:par>
                              <p:par>
                                <p:cTn id="40" presetID="10" presetClass="entr" presetSubtype="0" fill="hold" nodeType="withEffect">
                                  <p:stCondLst>
                                    <p:cond delay="0"/>
                                  </p:stCondLst>
                                  <p:childTnLst>
                                    <p:set>
                                      <p:cBhvr>
                                        <p:cTn id="41" dur="1" fill="hold">
                                          <p:stCondLst>
                                            <p:cond delay="0"/>
                                          </p:stCondLst>
                                        </p:cTn>
                                        <p:tgtEl>
                                          <p:spTgt spid="46"/>
                                        </p:tgtEl>
                                        <p:attrNameLst>
                                          <p:attrName>style.visibility</p:attrName>
                                        </p:attrNameLst>
                                      </p:cBhvr>
                                      <p:to>
                                        <p:strVal val="visible"/>
                                      </p:to>
                                    </p:set>
                                    <p:animEffect transition="in" filter="fade">
                                      <p:cBhvr>
                                        <p:cTn id="42" dur="500"/>
                                        <p:tgtEl>
                                          <p:spTgt spid="46"/>
                                        </p:tgtEl>
                                      </p:cBhvr>
                                    </p:animEffect>
                                  </p:childTnLst>
                                </p:cTn>
                              </p:par>
                              <p:par>
                                <p:cTn id="43" presetID="10" presetClass="entr" presetSubtype="0" fill="hold" nodeType="withEffect">
                                  <p:stCondLst>
                                    <p:cond delay="0"/>
                                  </p:stCondLst>
                                  <p:childTnLst>
                                    <p:set>
                                      <p:cBhvr>
                                        <p:cTn id="44" dur="1" fill="hold">
                                          <p:stCondLst>
                                            <p:cond delay="0"/>
                                          </p:stCondLst>
                                        </p:cTn>
                                        <p:tgtEl>
                                          <p:spTgt spid="47"/>
                                        </p:tgtEl>
                                        <p:attrNameLst>
                                          <p:attrName>style.visibility</p:attrName>
                                        </p:attrNameLst>
                                      </p:cBhvr>
                                      <p:to>
                                        <p:strVal val="visible"/>
                                      </p:to>
                                    </p:set>
                                    <p:animEffect transition="in" filter="fade">
                                      <p:cBhvr>
                                        <p:cTn id="45" dur="500"/>
                                        <p:tgtEl>
                                          <p:spTgt spid="47"/>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par>
                                <p:cTn id="51" presetID="1" presetClass="entr" presetSubtype="0" fill="hold" grpId="0" nodeType="withEffect">
                                  <p:stCondLst>
                                    <p:cond delay="0"/>
                                  </p:stCondLst>
                                  <p:childTnLst>
                                    <p:set>
                                      <p:cBhvr>
                                        <p:cTn id="52" dur="1" fill="hold">
                                          <p:stCondLst>
                                            <p:cond delay="0"/>
                                          </p:stCondLst>
                                        </p:cTn>
                                        <p:tgtEl>
                                          <p:spTgt spid="4"/>
                                        </p:tgtEl>
                                        <p:attrNameLst>
                                          <p:attrName>style.visibility</p:attrName>
                                        </p:attrNameLst>
                                      </p:cBhvr>
                                      <p:to>
                                        <p:strVal val="visible"/>
                                      </p:to>
                                    </p:set>
                                  </p:childTnLst>
                                </p:cTn>
                              </p:par>
                              <p:par>
                                <p:cTn id="53" presetID="10" presetClass="entr" presetSubtype="0" fill="hold" nodeType="withEffect">
                                  <p:stCondLst>
                                    <p:cond delay="0"/>
                                  </p:stCondLst>
                                  <p:childTnLst>
                                    <p:set>
                                      <p:cBhvr>
                                        <p:cTn id="54" dur="1" fill="hold">
                                          <p:stCondLst>
                                            <p:cond delay="0"/>
                                          </p:stCondLst>
                                        </p:cTn>
                                        <p:tgtEl>
                                          <p:spTgt spid="73"/>
                                        </p:tgtEl>
                                        <p:attrNameLst>
                                          <p:attrName>style.visibility</p:attrName>
                                        </p:attrNameLst>
                                      </p:cBhvr>
                                      <p:to>
                                        <p:strVal val="visible"/>
                                      </p:to>
                                    </p:set>
                                    <p:animEffect transition="in" filter="fade">
                                      <p:cBhvr>
                                        <p:cTn id="55" dur="500"/>
                                        <p:tgtEl>
                                          <p:spTgt spid="73"/>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75"/>
                                        </p:tgtEl>
                                        <p:attrNameLst>
                                          <p:attrName>style.visibility</p:attrName>
                                        </p:attrNameLst>
                                      </p:cBhvr>
                                      <p:to>
                                        <p:strVal val="visible"/>
                                      </p:to>
                                    </p:set>
                                    <p:animEffect transition="in" filter="fade">
                                      <p:cBhvr>
                                        <p:cTn id="58" dur="500"/>
                                        <p:tgtEl>
                                          <p:spTgt spid="75"/>
                                        </p:tgtEl>
                                      </p:cBhvr>
                                    </p:animEffect>
                                  </p:childTnLst>
                                </p:cTn>
                              </p:par>
                              <p:par>
                                <p:cTn id="59" presetID="10" presetClass="entr" presetSubtype="0" fill="hold" nodeType="withEffect">
                                  <p:stCondLst>
                                    <p:cond delay="0"/>
                                  </p:stCondLst>
                                  <p:childTnLst>
                                    <p:set>
                                      <p:cBhvr>
                                        <p:cTn id="60" dur="1" fill="hold">
                                          <p:stCondLst>
                                            <p:cond delay="0"/>
                                          </p:stCondLst>
                                        </p:cTn>
                                        <p:tgtEl>
                                          <p:spTgt spid="77"/>
                                        </p:tgtEl>
                                        <p:attrNameLst>
                                          <p:attrName>style.visibility</p:attrName>
                                        </p:attrNameLst>
                                      </p:cBhvr>
                                      <p:to>
                                        <p:strVal val="visible"/>
                                      </p:to>
                                    </p:set>
                                    <p:animEffect transition="in" filter="fade">
                                      <p:cBhvr>
                                        <p:cTn id="61"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1" grpId="0"/>
      <p:bldP spid="69" grpId="0"/>
      <p:bldP spid="71" grpId="0"/>
      <p:bldP spid="75"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652062" y="245013"/>
            <a:ext cx="6983130" cy="707886"/>
          </a:xfrm>
          <a:prstGeom prst="rect">
            <a:avLst/>
          </a:prstGeom>
          <a:noFill/>
        </p:spPr>
        <p:txBody>
          <a:bodyPr wrap="none" rtlCol="0">
            <a:spAutoFit/>
          </a:bodyPr>
          <a:lstStyle/>
          <a:p>
            <a:pPr algn="ctr"/>
            <a:r>
              <a:rPr lang="en-US" sz="4000" dirty="0"/>
              <a:t>LINAC TECHNOLOGY: MATERIALS</a:t>
            </a:r>
          </a:p>
        </p:txBody>
      </p:sp>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5684" y="2709000"/>
            <a:ext cx="5346604" cy="2881503"/>
          </a:xfrm>
          <a:prstGeom prst="rect">
            <a:avLst/>
          </a:prstGeom>
        </p:spPr>
      </p:pic>
      <p:pic>
        <p:nvPicPr>
          <p:cNvPr id="5" name="Picture 6"/>
          <p:cNvPicPr>
            <a:picLocks noChangeAspect="1"/>
          </p:cNvPicPr>
          <p:nvPr/>
        </p:nvPicPr>
        <p:blipFill rotWithShape="1">
          <a:blip r:embed="rId3" cstate="print">
            <a:extLst>
              <a:ext uri="{28A0092B-C50C-407E-A947-70E740481C1C}">
                <a14:useLocalDpi xmlns:a14="http://schemas.microsoft.com/office/drawing/2010/main" val="0"/>
              </a:ext>
            </a:extLst>
          </a:blip>
          <a:srcRect l="53021" r="17210"/>
          <a:stretch/>
        </p:blipFill>
        <p:spPr>
          <a:xfrm>
            <a:off x="8847929" y="1337122"/>
            <a:ext cx="2272141" cy="5088421"/>
          </a:xfrm>
          <a:prstGeom prst="rect">
            <a:avLst/>
          </a:prstGeom>
          <a:noFill/>
          <a:ln w="6350">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9443400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asellaDiTesto 12"/>
          <p:cNvSpPr txBox="1"/>
          <p:nvPr/>
        </p:nvSpPr>
        <p:spPr>
          <a:xfrm>
            <a:off x="0" y="426404"/>
            <a:ext cx="8787441" cy="2246769"/>
          </a:xfrm>
          <a:prstGeom prst="rect">
            <a:avLst/>
          </a:prstGeom>
          <a:noFill/>
        </p:spPr>
        <p:txBody>
          <a:bodyPr wrap="square" rtlCol="0">
            <a:spAutoFit/>
          </a:bodyPr>
          <a:lstStyle/>
          <a:p>
            <a:pPr algn="just"/>
            <a:r>
              <a:rPr lang="en-US" sz="1400" dirty="0">
                <a:sym typeface="Symbol"/>
              </a:rPr>
              <a:t></a:t>
            </a:r>
            <a:r>
              <a:rPr lang="en-US" sz="1400" dirty="0"/>
              <a:t>The cavities (and the related LINAC technology) can be of different material: </a:t>
            </a:r>
          </a:p>
          <a:p>
            <a:pPr marL="285750" indent="-285750" algn="just">
              <a:buFont typeface="Symbol" pitchFamily="18" charset="2"/>
              <a:buChar char="·"/>
            </a:pPr>
            <a:r>
              <a:rPr lang="en-US" sz="1400" b="1" dirty="0">
                <a:solidFill>
                  <a:srgbClr val="FF0000"/>
                </a:solidFill>
              </a:rPr>
              <a:t>copper</a:t>
            </a:r>
            <a:r>
              <a:rPr lang="en-US" sz="1400" dirty="0"/>
              <a:t> for </a:t>
            </a:r>
            <a:r>
              <a:rPr lang="en-US" sz="1400" b="1" dirty="0"/>
              <a:t>normal conducting (NC, both SW than TW) </a:t>
            </a:r>
            <a:r>
              <a:rPr lang="en-US" sz="1400" dirty="0"/>
              <a:t>cavities;</a:t>
            </a:r>
          </a:p>
          <a:p>
            <a:pPr marL="285750" indent="-285750" algn="just">
              <a:buFont typeface="Symbol" pitchFamily="18" charset="2"/>
              <a:buChar char="·"/>
            </a:pPr>
            <a:r>
              <a:rPr lang="en-US" sz="1400" b="1" dirty="0">
                <a:solidFill>
                  <a:srgbClr val="FF0000"/>
                </a:solidFill>
              </a:rPr>
              <a:t>Niobium</a:t>
            </a:r>
            <a:r>
              <a:rPr lang="en-US" sz="1400" dirty="0"/>
              <a:t> for </a:t>
            </a:r>
            <a:r>
              <a:rPr lang="en-US" sz="1400" b="1" dirty="0"/>
              <a:t>superconducting cavities (SC, SW)</a:t>
            </a:r>
            <a:r>
              <a:rPr lang="en-US" sz="1400" dirty="0"/>
              <a:t>;</a:t>
            </a:r>
          </a:p>
          <a:p>
            <a:pPr algn="just"/>
            <a:endParaRPr lang="en-US" sz="1400" dirty="0"/>
          </a:p>
          <a:p>
            <a:pPr algn="just"/>
            <a:r>
              <a:rPr lang="en-US" sz="1400" dirty="0">
                <a:sym typeface="Symbol"/>
              </a:rPr>
              <a:t></a:t>
            </a:r>
            <a:r>
              <a:rPr lang="en-US" sz="1400" dirty="0"/>
              <a:t>We can choose between NC or the SC technology depending on the required performances in term of:</a:t>
            </a:r>
          </a:p>
          <a:p>
            <a:pPr marL="263525" indent="-263525" algn="just">
              <a:buFont typeface="Symbol" pitchFamily="18" charset="2"/>
              <a:buChar char="·"/>
            </a:pPr>
            <a:r>
              <a:rPr lang="en-US" sz="1400" b="1" dirty="0"/>
              <a:t>accelerating gradient </a:t>
            </a:r>
            <a:r>
              <a:rPr lang="en-US" sz="1400" dirty="0"/>
              <a:t>(MV/m);</a:t>
            </a:r>
          </a:p>
          <a:p>
            <a:pPr marL="263525" indent="-263525" algn="just">
              <a:buFont typeface="Symbol" pitchFamily="18" charset="2"/>
              <a:buChar char="·"/>
            </a:pPr>
            <a:r>
              <a:rPr lang="en-US" sz="1400" b="1" dirty="0"/>
              <a:t>RF pulse length </a:t>
            </a:r>
            <a:r>
              <a:rPr lang="en-US" sz="1400" dirty="0"/>
              <a:t>(how many bunches we can contemporary accelerate);</a:t>
            </a:r>
          </a:p>
          <a:p>
            <a:pPr marL="263525" indent="-263525" algn="just">
              <a:buFont typeface="Symbol" pitchFamily="18" charset="2"/>
              <a:buChar char="·"/>
            </a:pPr>
            <a:r>
              <a:rPr lang="en-US" sz="1400" b="1" dirty="0"/>
              <a:t>Duty cycle (see next slide)</a:t>
            </a:r>
            <a:r>
              <a:rPr lang="en-US" sz="1400" dirty="0"/>
              <a:t>: pulsed operation (i.e. 10-100 Hz) or continuous wave (CW) operation;</a:t>
            </a:r>
          </a:p>
          <a:p>
            <a:pPr marL="263525" indent="-263525" algn="just">
              <a:buFont typeface="Symbol" pitchFamily="18" charset="2"/>
              <a:buChar char="·"/>
            </a:pPr>
            <a:r>
              <a:rPr lang="en-US" sz="1400" b="1" dirty="0"/>
              <a:t>Average beam current</a:t>
            </a:r>
            <a:r>
              <a:rPr lang="en-US" sz="1400" dirty="0"/>
              <a:t>.</a:t>
            </a:r>
          </a:p>
          <a:p>
            <a:pPr marL="263525" indent="-263525" algn="just">
              <a:buFont typeface="Symbol" pitchFamily="18" charset="2"/>
              <a:buChar char="·"/>
            </a:pPr>
            <a:r>
              <a:rPr lang="en-US" sz="1400" dirty="0"/>
              <a:t>…</a:t>
            </a:r>
          </a:p>
        </p:txBody>
      </p:sp>
      <p:sp>
        <p:nvSpPr>
          <p:cNvPr id="2" name="CasellaDiTesto 1"/>
          <p:cNvSpPr txBox="1"/>
          <p:nvPr/>
        </p:nvSpPr>
        <p:spPr>
          <a:xfrm>
            <a:off x="2552243" y="-91558"/>
            <a:ext cx="7250511" cy="646331"/>
          </a:xfrm>
          <a:prstGeom prst="rect">
            <a:avLst/>
          </a:prstGeom>
          <a:noFill/>
        </p:spPr>
        <p:txBody>
          <a:bodyPr wrap="none" rtlCol="0">
            <a:spAutoFit/>
          </a:bodyPr>
          <a:lstStyle/>
          <a:p>
            <a:r>
              <a:rPr lang="en-US" sz="3600" b="1" dirty="0"/>
              <a:t>ACCELERATING CAVITY TECHNOLOGY</a:t>
            </a:r>
          </a:p>
        </p:txBody>
      </p:sp>
      <p:sp>
        <p:nvSpPr>
          <p:cNvPr id="3" name="Rectangle 9"/>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Rectangle 12"/>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9" name="Rectangle 14"/>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30727" name="Picture 7" descr="C:\Users\David\Desktop\MASTER LEZIONI\CAS_2016\3d9c2213f8.jpg"/>
          <p:cNvPicPr>
            <a:picLocks noChangeAspect="1" noChangeArrowheads="1"/>
          </p:cNvPicPr>
          <p:nvPr/>
        </p:nvPicPr>
        <p:blipFill rotWithShape="1">
          <a:blip r:embed="rId2">
            <a:extLst>
              <a:ext uri="{28A0092B-C50C-407E-A947-70E740481C1C}">
                <a14:useLocalDpi xmlns:a14="http://schemas.microsoft.com/office/drawing/2010/main" val="0"/>
              </a:ext>
            </a:extLst>
          </a:blip>
          <a:srcRect t="7143" b="11380"/>
          <a:stretch/>
        </p:blipFill>
        <p:spPr bwMode="auto">
          <a:xfrm>
            <a:off x="10007223" y="2102540"/>
            <a:ext cx="2025057" cy="905323"/>
          </a:xfrm>
          <a:prstGeom prst="rect">
            <a:avLst/>
          </a:prstGeom>
          <a:noFill/>
          <a:extLst>
            <a:ext uri="{909E8E84-426E-40DD-AFC4-6F175D3DCCD1}">
              <a14:hiddenFill xmlns:a14="http://schemas.microsoft.com/office/drawing/2010/main">
                <a:solidFill>
                  <a:srgbClr val="FFFFFF"/>
                </a:solidFill>
              </a14:hiddenFill>
            </a:ext>
          </a:extLst>
        </p:spPr>
      </p:pic>
      <p:pic>
        <p:nvPicPr>
          <p:cNvPr id="30728" name="Picture 8" descr="C:\Users\David\Desktop\MASTER LEZIONI\CAS_2016\2016(Feb)1-4-6.png"/>
          <p:cNvPicPr>
            <a:picLocks noChangeAspect="1" noChangeArrowheads="1"/>
          </p:cNvPicPr>
          <p:nvPr/>
        </p:nvPicPr>
        <p:blipFill rotWithShape="1">
          <a:blip r:embed="rId3">
            <a:extLst>
              <a:ext uri="{28A0092B-C50C-407E-A947-70E740481C1C}">
                <a14:useLocalDpi xmlns:a14="http://schemas.microsoft.com/office/drawing/2010/main" val="0"/>
              </a:ext>
            </a:extLst>
          </a:blip>
          <a:srcRect t="24484" r="46733"/>
          <a:stretch/>
        </p:blipFill>
        <p:spPr bwMode="auto">
          <a:xfrm>
            <a:off x="9967795" y="441036"/>
            <a:ext cx="2025057" cy="1498773"/>
          </a:xfrm>
          <a:prstGeom prst="rect">
            <a:avLst/>
          </a:prstGeom>
          <a:noFill/>
          <a:extLst>
            <a:ext uri="{909E8E84-426E-40DD-AFC4-6F175D3DCCD1}">
              <a14:hiddenFill xmlns:a14="http://schemas.microsoft.com/office/drawing/2010/main">
                <a:solidFill>
                  <a:srgbClr val="FFFFFF"/>
                </a:solidFill>
              </a14:hiddenFill>
            </a:ext>
          </a:extLst>
        </p:spPr>
      </p:pic>
      <p:cxnSp>
        <p:nvCxnSpPr>
          <p:cNvPr id="95" name="Connettore 2 94"/>
          <p:cNvCxnSpPr>
            <a:endCxn id="30728" idx="1"/>
          </p:cNvCxnSpPr>
          <p:nvPr/>
        </p:nvCxnSpPr>
        <p:spPr>
          <a:xfrm>
            <a:off x="5127430" y="799687"/>
            <a:ext cx="4840365" cy="3907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00" name="Connettore 2 99"/>
          <p:cNvCxnSpPr/>
          <p:nvPr/>
        </p:nvCxnSpPr>
        <p:spPr>
          <a:xfrm>
            <a:off x="3971365" y="1042807"/>
            <a:ext cx="5834787" cy="139784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32" name="CasellaDiTesto 31"/>
          <p:cNvSpPr txBox="1"/>
          <p:nvPr/>
        </p:nvSpPr>
        <p:spPr>
          <a:xfrm>
            <a:off x="1084591" y="2995166"/>
            <a:ext cx="1730189" cy="830997"/>
          </a:xfrm>
          <a:prstGeom prst="rect">
            <a:avLst/>
          </a:prstGeom>
          <a:noFill/>
        </p:spPr>
        <p:txBody>
          <a:bodyPr wrap="square" rtlCol="0">
            <a:spAutoFit/>
          </a:bodyPr>
          <a:lstStyle/>
          <a:p>
            <a:pPr algn="just"/>
            <a:r>
              <a:rPr lang="en-US" sz="1200" dirty="0"/>
              <a:t>Dissipated power into the cavity walls is related to the surface currents</a:t>
            </a:r>
          </a:p>
        </p:txBody>
      </p:sp>
      <p:sp>
        <p:nvSpPr>
          <p:cNvPr id="34" name="Freccia a destra 33"/>
          <p:cNvSpPr/>
          <p:nvPr/>
        </p:nvSpPr>
        <p:spPr>
          <a:xfrm>
            <a:off x="2976144" y="3227650"/>
            <a:ext cx="582706" cy="3496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1" name="Picture 6"/>
          <p:cNvPicPr>
            <a:picLocks noChangeAspect="1" noChangeArrowheads="1"/>
          </p:cNvPicPr>
          <p:nvPr/>
        </p:nvPicPr>
        <p:blipFill rotWithShape="1">
          <a:blip r:embed="rId4">
            <a:extLst>
              <a:ext uri="{28A0092B-C50C-407E-A947-70E740481C1C}">
                <a14:useLocalDpi xmlns:a14="http://schemas.microsoft.com/office/drawing/2010/main" val="0"/>
              </a:ext>
            </a:extLst>
          </a:blip>
          <a:srcRect l="2172" t="1594"/>
          <a:stretch/>
        </p:blipFill>
        <p:spPr bwMode="auto">
          <a:xfrm>
            <a:off x="6522070" y="3284542"/>
            <a:ext cx="3952020" cy="2253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8" name="Gruppo 7"/>
          <p:cNvGrpSpPr/>
          <p:nvPr/>
        </p:nvGrpSpPr>
        <p:grpSpPr>
          <a:xfrm>
            <a:off x="456449" y="3869241"/>
            <a:ext cx="4239391" cy="1697761"/>
            <a:chOff x="89033" y="4101966"/>
            <a:chExt cx="4239391" cy="1697761"/>
          </a:xfrm>
        </p:grpSpPr>
        <p:grpSp>
          <p:nvGrpSpPr>
            <p:cNvPr id="7" name="Gruppo 6"/>
            <p:cNvGrpSpPr/>
            <p:nvPr/>
          </p:nvGrpSpPr>
          <p:grpSpPr>
            <a:xfrm>
              <a:off x="89033" y="4101966"/>
              <a:ext cx="4239391" cy="1502810"/>
              <a:chOff x="121604" y="4100278"/>
              <a:chExt cx="4239391" cy="1502810"/>
            </a:xfrm>
          </p:grpSpPr>
          <p:pic>
            <p:nvPicPr>
              <p:cNvPr id="4" name="Immagine 3"/>
              <p:cNvPicPr>
                <a:picLocks noChangeAspect="1"/>
              </p:cNvPicPr>
              <p:nvPr/>
            </p:nvPicPr>
            <p:blipFill rotWithShape="1">
              <a:blip r:embed="rId5">
                <a:extLst>
                  <a:ext uri="{28A0092B-C50C-407E-A947-70E740481C1C}">
                    <a14:useLocalDpi xmlns:a14="http://schemas.microsoft.com/office/drawing/2010/main" val="0"/>
                  </a:ext>
                </a:extLst>
              </a:blip>
              <a:srcRect l="44488" b="55359"/>
              <a:stretch/>
            </p:blipFill>
            <p:spPr>
              <a:xfrm>
                <a:off x="121604" y="4100278"/>
                <a:ext cx="4239391" cy="1502810"/>
              </a:xfrm>
              <a:prstGeom prst="rect">
                <a:avLst/>
              </a:prstGeom>
            </p:spPr>
          </p:pic>
          <p:sp>
            <p:nvSpPr>
              <p:cNvPr id="6" name="Rettangolo 5"/>
              <p:cNvSpPr/>
              <p:nvPr/>
            </p:nvSpPr>
            <p:spPr>
              <a:xfrm>
                <a:off x="3636000" y="4851683"/>
                <a:ext cx="359920" cy="44931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grpSp>
        <p:sp>
          <p:nvSpPr>
            <p:cNvPr id="51" name="CasellaDiTesto 50"/>
            <p:cNvSpPr txBox="1"/>
            <p:nvPr/>
          </p:nvSpPr>
          <p:spPr>
            <a:xfrm>
              <a:off x="1574668" y="5491950"/>
              <a:ext cx="1392561" cy="307777"/>
            </a:xfrm>
            <a:prstGeom prst="rect">
              <a:avLst/>
            </a:prstGeom>
            <a:noFill/>
          </p:spPr>
          <p:txBody>
            <a:bodyPr wrap="none" rtlCol="0">
              <a:spAutoFit/>
            </a:bodyPr>
            <a:lstStyle/>
            <a:p>
              <a:r>
                <a:rPr lang="en-US" sz="1400" dirty="0"/>
                <a:t>Frequency [GHz]</a:t>
              </a:r>
            </a:p>
          </p:txBody>
        </p:sp>
      </p:grpSp>
      <p:sp>
        <p:nvSpPr>
          <p:cNvPr id="94" name="CasellaDiTesto 93"/>
          <p:cNvSpPr txBox="1"/>
          <p:nvPr/>
        </p:nvSpPr>
        <p:spPr>
          <a:xfrm>
            <a:off x="8239053" y="3041333"/>
            <a:ext cx="1096775" cy="369332"/>
          </a:xfrm>
          <a:prstGeom prst="rect">
            <a:avLst/>
          </a:prstGeom>
          <a:noFill/>
        </p:spPr>
        <p:txBody>
          <a:bodyPr wrap="none" rtlCol="0">
            <a:spAutoFit/>
          </a:bodyPr>
          <a:lstStyle/>
          <a:p>
            <a:r>
              <a:rPr lang="en-US" b="1" dirty="0"/>
              <a:t>NIOBIUM</a:t>
            </a:r>
          </a:p>
        </p:txBody>
      </p:sp>
      <p:sp>
        <p:nvSpPr>
          <p:cNvPr id="52" name="CasellaDiTesto 51"/>
          <p:cNvSpPr txBox="1"/>
          <p:nvPr/>
        </p:nvSpPr>
        <p:spPr>
          <a:xfrm>
            <a:off x="5121511" y="5593204"/>
            <a:ext cx="1584503" cy="1077218"/>
          </a:xfrm>
          <a:prstGeom prst="rect">
            <a:avLst/>
          </a:prstGeom>
          <a:noFill/>
        </p:spPr>
        <p:txBody>
          <a:bodyPr wrap="square" rtlCol="0">
            <a:spAutoFit/>
          </a:bodyPr>
          <a:lstStyle/>
          <a:p>
            <a:r>
              <a:rPr lang="en-US" sz="1600" b="1" dirty="0"/>
              <a:t>Between copper and Niobium there is a factor 10</a:t>
            </a:r>
            <a:r>
              <a:rPr lang="en-US" sz="1600" b="1" baseline="30000" dirty="0"/>
              <a:t>5</a:t>
            </a:r>
            <a:r>
              <a:rPr lang="en-US" sz="1600" b="1" dirty="0"/>
              <a:t>-10</a:t>
            </a:r>
            <a:r>
              <a:rPr lang="en-US" sz="1600" b="1" baseline="30000" dirty="0"/>
              <a:t>6</a:t>
            </a:r>
          </a:p>
        </p:txBody>
      </p:sp>
      <p:pic>
        <p:nvPicPr>
          <p:cNvPr id="20"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057076" y="5772111"/>
            <a:ext cx="1498152" cy="9943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275045" y="5606905"/>
            <a:ext cx="2088290" cy="9124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 descr="C:\Users\David\Desktop\SPARC\SPARC_OLD_PC\banda_C\articolo\figure\fig18bis.jpg"/>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12327" r="10061" b="41564"/>
          <a:stretch/>
        </p:blipFill>
        <p:spPr bwMode="auto">
          <a:xfrm>
            <a:off x="456449" y="5607766"/>
            <a:ext cx="1672015" cy="943762"/>
          </a:xfrm>
          <a:prstGeom prst="rect">
            <a:avLst/>
          </a:prstGeom>
          <a:noFill/>
          <a:extLst>
            <a:ext uri="{909E8E84-426E-40DD-AFC4-6F175D3DCCD1}">
              <a14:hiddenFill xmlns:a14="http://schemas.microsoft.com/office/drawing/2010/main">
                <a:solidFill>
                  <a:srgbClr val="FFFFFF"/>
                </a:solidFill>
              </a14:hiddenFill>
            </a:ext>
          </a:extLst>
        </p:spPr>
      </p:pic>
      <p:pic>
        <p:nvPicPr>
          <p:cNvPr id="23" name="Immagine 22"/>
          <p:cNvPicPr>
            <a:picLocks noChangeAspect="1"/>
          </p:cNvPicPr>
          <p:nvPr/>
        </p:nvPicPr>
        <p:blipFill rotWithShape="1">
          <a:blip r:embed="rId9" cstate="print">
            <a:extLst>
              <a:ext uri="{28A0092B-C50C-407E-A947-70E740481C1C}">
                <a14:useLocalDpi xmlns:a14="http://schemas.microsoft.com/office/drawing/2010/main" val="0"/>
              </a:ext>
            </a:extLst>
          </a:blip>
          <a:srcRect t="6164"/>
          <a:stretch/>
        </p:blipFill>
        <p:spPr>
          <a:xfrm>
            <a:off x="7464191" y="5603088"/>
            <a:ext cx="1239383" cy="1185712"/>
          </a:xfrm>
          <a:prstGeom prst="rect">
            <a:avLst/>
          </a:prstGeom>
        </p:spPr>
      </p:pic>
      <p:graphicFrame>
        <p:nvGraphicFramePr>
          <p:cNvPr id="86" name="Oggetto 85"/>
          <p:cNvGraphicFramePr>
            <a:graphicFrameLocks noChangeAspect="1"/>
          </p:cNvGraphicFramePr>
          <p:nvPr>
            <p:extLst>
              <p:ext uri="{D42A27DB-BD31-4B8C-83A1-F6EECF244321}">
                <p14:modId xmlns:p14="http://schemas.microsoft.com/office/powerpoint/2010/main" val="1761457208"/>
              </p:ext>
            </p:extLst>
          </p:nvPr>
        </p:nvGraphicFramePr>
        <p:xfrm>
          <a:off x="3673172" y="2871335"/>
          <a:ext cx="1936750" cy="955675"/>
        </p:xfrm>
        <a:graphic>
          <a:graphicData uri="http://schemas.openxmlformats.org/presentationml/2006/ole">
            <mc:AlternateContent xmlns:mc="http://schemas.openxmlformats.org/markup-compatibility/2006">
              <mc:Choice xmlns:v="urn:schemas-microsoft-com:vml" Requires="v">
                <p:oleObj name="Equazione" r:id="rId10" imgW="1460160" imgH="723600" progId="Equation.3">
                  <p:embed/>
                </p:oleObj>
              </mc:Choice>
              <mc:Fallback>
                <p:oleObj name="Equazione" r:id="rId10" imgW="1460160" imgH="723600" progId="Equation.3">
                  <p:embed/>
                  <p:pic>
                    <p:nvPicPr>
                      <p:cNvPr id="0" name=""/>
                      <p:cNvPicPr>
                        <a:picLocks noChangeAspect="1" noChangeArrowheads="1"/>
                      </p:cNvPicPr>
                      <p:nvPr/>
                    </p:nvPicPr>
                    <p:blipFill>
                      <a:blip r:embed="rId11"/>
                      <a:srcRect/>
                      <a:stretch>
                        <a:fillRect/>
                      </a:stretch>
                    </p:blipFill>
                    <p:spPr bwMode="auto">
                      <a:xfrm>
                        <a:off x="3673172" y="2871335"/>
                        <a:ext cx="1936750" cy="955675"/>
                      </a:xfrm>
                      <a:prstGeom prst="rect">
                        <a:avLst/>
                      </a:prstGeom>
                      <a:noFill/>
                    </p:spPr>
                  </p:pic>
                </p:oleObj>
              </mc:Fallback>
            </mc:AlternateContent>
          </a:graphicData>
        </a:graphic>
      </p:graphicFrame>
      <p:sp>
        <p:nvSpPr>
          <p:cNvPr id="38" name="CasellaDiTesto 37"/>
          <p:cNvSpPr txBox="1"/>
          <p:nvPr/>
        </p:nvSpPr>
        <p:spPr>
          <a:xfrm>
            <a:off x="2118817" y="3717150"/>
            <a:ext cx="949234" cy="369332"/>
          </a:xfrm>
          <a:prstGeom prst="rect">
            <a:avLst/>
          </a:prstGeom>
          <a:noFill/>
        </p:spPr>
        <p:txBody>
          <a:bodyPr wrap="none" rtlCol="0">
            <a:spAutoFit/>
          </a:bodyPr>
          <a:lstStyle/>
          <a:p>
            <a:r>
              <a:rPr lang="en-US" b="1" dirty="0"/>
              <a:t>COPPER</a:t>
            </a:r>
          </a:p>
        </p:txBody>
      </p:sp>
    </p:spTree>
    <p:extLst>
      <p:ext uri="{BB962C8B-B14F-4D97-AF65-F5344CB8AC3E}">
        <p14:creationId xmlns:p14="http://schemas.microsoft.com/office/powerpoint/2010/main" val="39734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nodeType="withEffect">
                                  <p:stCondLst>
                                    <p:cond delay="0"/>
                                  </p:stCondLst>
                                  <p:childTnLst>
                                    <p:set>
                                      <p:cBhvr>
                                        <p:cTn id="12" dur="1" fill="hold">
                                          <p:stCondLst>
                                            <p:cond delay="0"/>
                                          </p:stCondLst>
                                        </p:cTn>
                                        <p:tgtEl>
                                          <p:spTgt spid="95"/>
                                        </p:tgtEl>
                                        <p:attrNameLst>
                                          <p:attrName>style.visibility</p:attrName>
                                        </p:attrNameLst>
                                      </p:cBhvr>
                                      <p:to>
                                        <p:strVal val="visible"/>
                                      </p:to>
                                    </p:set>
                                    <p:animEffect transition="in" filter="fade">
                                      <p:cBhvr>
                                        <p:cTn id="13" dur="500"/>
                                        <p:tgtEl>
                                          <p:spTgt spid="95"/>
                                        </p:tgtEl>
                                      </p:cBhvr>
                                    </p:animEffect>
                                  </p:childTnLst>
                                </p:cTn>
                              </p:par>
                              <p:par>
                                <p:cTn id="14" presetID="10" presetClass="entr" presetSubtype="0" fill="hold" nodeType="withEffect">
                                  <p:stCondLst>
                                    <p:cond delay="0"/>
                                  </p:stCondLst>
                                  <p:childTnLst>
                                    <p:set>
                                      <p:cBhvr>
                                        <p:cTn id="15" dur="1" fill="hold">
                                          <p:stCondLst>
                                            <p:cond delay="0"/>
                                          </p:stCondLst>
                                        </p:cTn>
                                        <p:tgtEl>
                                          <p:spTgt spid="30728"/>
                                        </p:tgtEl>
                                        <p:attrNameLst>
                                          <p:attrName>style.visibility</p:attrName>
                                        </p:attrNameLst>
                                      </p:cBhvr>
                                      <p:to>
                                        <p:strVal val="visible"/>
                                      </p:to>
                                    </p:set>
                                    <p:animEffect transition="in" filter="fade">
                                      <p:cBhvr>
                                        <p:cTn id="16" dur="500"/>
                                        <p:tgtEl>
                                          <p:spTgt spid="30728"/>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fade">
                                      <p:cBhvr>
                                        <p:cTn id="19" dur="500"/>
                                        <p:tgtEl>
                                          <p:spTgt spid="32"/>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par>
                                <p:cTn id="23" presetID="10" presetClass="entr" presetSubtype="0" fill="hold" nodeType="withEffect">
                                  <p:stCondLst>
                                    <p:cond delay="0"/>
                                  </p:stCondLst>
                                  <p:childTnLst>
                                    <p:set>
                                      <p:cBhvr>
                                        <p:cTn id="24" dur="1" fill="hold">
                                          <p:stCondLst>
                                            <p:cond delay="0"/>
                                          </p:stCondLst>
                                        </p:cTn>
                                        <p:tgtEl>
                                          <p:spTgt spid="86"/>
                                        </p:tgtEl>
                                        <p:attrNameLst>
                                          <p:attrName>style.visibility</p:attrName>
                                        </p:attrNameLst>
                                      </p:cBhvr>
                                      <p:to>
                                        <p:strVal val="visible"/>
                                      </p:to>
                                    </p:set>
                                    <p:animEffect transition="in" filter="fade">
                                      <p:cBhvr>
                                        <p:cTn id="25" dur="500"/>
                                        <p:tgtEl>
                                          <p:spTgt spid="86"/>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fade">
                                      <p:cBhvr>
                                        <p:cTn id="28" dur="500"/>
                                        <p:tgtEl>
                                          <p:spTgt spid="38"/>
                                        </p:tgtEl>
                                      </p:cBhvr>
                                    </p:animEffect>
                                  </p:childTnLst>
                                </p:cTn>
                              </p:par>
                              <p:par>
                                <p:cTn id="29" presetID="10"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fade">
                                      <p:cBhvr>
                                        <p:cTn id="31" dur="500"/>
                                        <p:tgtEl>
                                          <p:spTgt spid="8"/>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94"/>
                                        </p:tgtEl>
                                        <p:attrNameLst>
                                          <p:attrName>style.visibility</p:attrName>
                                        </p:attrNameLst>
                                      </p:cBhvr>
                                      <p:to>
                                        <p:strVal val="visible"/>
                                      </p:to>
                                    </p:set>
                                    <p:animEffect transition="in" filter="fade">
                                      <p:cBhvr>
                                        <p:cTn id="36" dur="500"/>
                                        <p:tgtEl>
                                          <p:spTgt spid="94"/>
                                        </p:tgtEl>
                                      </p:cBhvr>
                                    </p:animEffect>
                                  </p:childTnLst>
                                </p:cTn>
                              </p:par>
                              <p:par>
                                <p:cTn id="37" presetID="10" presetClass="entr" presetSubtype="0" fill="hold" nodeType="withEffect">
                                  <p:stCondLst>
                                    <p:cond delay="0"/>
                                  </p:stCondLst>
                                  <p:childTnLst>
                                    <p:set>
                                      <p:cBhvr>
                                        <p:cTn id="38" dur="1" fill="hold">
                                          <p:stCondLst>
                                            <p:cond delay="0"/>
                                          </p:stCondLst>
                                        </p:cTn>
                                        <p:tgtEl>
                                          <p:spTgt spid="30727"/>
                                        </p:tgtEl>
                                        <p:attrNameLst>
                                          <p:attrName>style.visibility</p:attrName>
                                        </p:attrNameLst>
                                      </p:cBhvr>
                                      <p:to>
                                        <p:strVal val="visible"/>
                                      </p:to>
                                    </p:set>
                                    <p:animEffect transition="in" filter="fade">
                                      <p:cBhvr>
                                        <p:cTn id="39" dur="500"/>
                                        <p:tgtEl>
                                          <p:spTgt spid="30727"/>
                                        </p:tgtEl>
                                      </p:cBhvr>
                                    </p:animEffect>
                                  </p:childTnLst>
                                </p:cTn>
                              </p:par>
                              <p:par>
                                <p:cTn id="40" presetID="10" presetClass="entr" presetSubtype="0" fill="hold" nodeType="withEffect">
                                  <p:stCondLst>
                                    <p:cond delay="0"/>
                                  </p:stCondLst>
                                  <p:childTnLst>
                                    <p:set>
                                      <p:cBhvr>
                                        <p:cTn id="41" dur="1" fill="hold">
                                          <p:stCondLst>
                                            <p:cond delay="0"/>
                                          </p:stCondLst>
                                        </p:cTn>
                                        <p:tgtEl>
                                          <p:spTgt spid="100"/>
                                        </p:tgtEl>
                                        <p:attrNameLst>
                                          <p:attrName>style.visibility</p:attrName>
                                        </p:attrNameLst>
                                      </p:cBhvr>
                                      <p:to>
                                        <p:strVal val="visible"/>
                                      </p:to>
                                    </p:set>
                                    <p:animEffect transition="in" filter="fade">
                                      <p:cBhvr>
                                        <p:cTn id="42" dur="500"/>
                                        <p:tgtEl>
                                          <p:spTgt spid="100"/>
                                        </p:tgtEl>
                                      </p:cBhvr>
                                    </p:animEffect>
                                  </p:childTnLst>
                                </p:cTn>
                              </p:par>
                              <p:par>
                                <p:cTn id="43" presetID="10" presetClass="entr" presetSubtype="0" fill="hold" nodeType="withEffect">
                                  <p:stCondLst>
                                    <p:cond delay="0"/>
                                  </p:stCondLst>
                                  <p:childTnLst>
                                    <p:set>
                                      <p:cBhvr>
                                        <p:cTn id="44" dur="1" fill="hold">
                                          <p:stCondLst>
                                            <p:cond delay="0"/>
                                          </p:stCondLst>
                                        </p:cTn>
                                        <p:tgtEl>
                                          <p:spTgt spid="91"/>
                                        </p:tgtEl>
                                        <p:attrNameLst>
                                          <p:attrName>style.visibility</p:attrName>
                                        </p:attrNameLst>
                                      </p:cBhvr>
                                      <p:to>
                                        <p:strVal val="visible"/>
                                      </p:to>
                                    </p:set>
                                    <p:animEffect transition="in" filter="fade">
                                      <p:cBhvr>
                                        <p:cTn id="45" dur="500"/>
                                        <p:tgtEl>
                                          <p:spTgt spid="91"/>
                                        </p:tgtEl>
                                      </p:cBhvr>
                                    </p:animEffect>
                                  </p:childTnLst>
                                </p:cTn>
                              </p:par>
                              <p:par>
                                <p:cTn id="46" presetID="10" presetClass="entr" presetSubtype="0" fill="hold" nodeType="with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par>
                                <p:cTn id="49" presetID="10" presetClass="entr" presetSubtype="0" fill="hold"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500"/>
                                        <p:tgtEl>
                                          <p:spTgt spid="20"/>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2"/>
                                        </p:tgtEl>
                                        <p:attrNameLst>
                                          <p:attrName>style.visibility</p:attrName>
                                        </p:attrNameLst>
                                      </p:cBhvr>
                                      <p:to>
                                        <p:strVal val="visible"/>
                                      </p:to>
                                    </p:set>
                                    <p:animEffect transition="in" filter="fade">
                                      <p:cBhvr>
                                        <p:cTn id="56" dur="500"/>
                                        <p:tgtEl>
                                          <p:spTgt spid="52"/>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nodeType="clickEffect">
                                  <p:stCondLst>
                                    <p:cond delay="0"/>
                                  </p:stCondLst>
                                  <p:childTnLst>
                                    <p:set>
                                      <p:cBhvr>
                                        <p:cTn id="60" dur="1" fill="hold">
                                          <p:stCondLst>
                                            <p:cond delay="0"/>
                                          </p:stCondLst>
                                        </p:cTn>
                                        <p:tgtEl>
                                          <p:spTgt spid="13">
                                            <p:txEl>
                                              <p:pRg st="4" end="4"/>
                                            </p:txEl>
                                          </p:spTgt>
                                        </p:tgtEl>
                                        <p:attrNameLst>
                                          <p:attrName>style.visibility</p:attrName>
                                        </p:attrNameLst>
                                      </p:cBhvr>
                                      <p:to>
                                        <p:strVal val="visible"/>
                                      </p:to>
                                    </p:set>
                                    <p:animEffect transition="in" filter="fade">
                                      <p:cBhvr>
                                        <p:cTn id="61" dur="500"/>
                                        <p:tgtEl>
                                          <p:spTgt spid="13">
                                            <p:txEl>
                                              <p:pRg st="4" end="4"/>
                                            </p:txEl>
                                          </p:spTgt>
                                        </p:tgtEl>
                                      </p:cBhvr>
                                    </p:animEffect>
                                  </p:childTnLst>
                                </p:cTn>
                              </p:par>
                              <p:par>
                                <p:cTn id="62" presetID="10" presetClass="entr" presetSubtype="0" fill="hold" nodeType="withEffect">
                                  <p:stCondLst>
                                    <p:cond delay="0"/>
                                  </p:stCondLst>
                                  <p:childTnLst>
                                    <p:set>
                                      <p:cBhvr>
                                        <p:cTn id="63" dur="1" fill="hold">
                                          <p:stCondLst>
                                            <p:cond delay="0"/>
                                          </p:stCondLst>
                                        </p:cTn>
                                        <p:tgtEl>
                                          <p:spTgt spid="13">
                                            <p:txEl>
                                              <p:pRg st="5" end="5"/>
                                            </p:txEl>
                                          </p:spTgt>
                                        </p:tgtEl>
                                        <p:attrNameLst>
                                          <p:attrName>style.visibility</p:attrName>
                                        </p:attrNameLst>
                                      </p:cBhvr>
                                      <p:to>
                                        <p:strVal val="visible"/>
                                      </p:to>
                                    </p:set>
                                    <p:animEffect transition="in" filter="fade">
                                      <p:cBhvr>
                                        <p:cTn id="64" dur="500"/>
                                        <p:tgtEl>
                                          <p:spTgt spid="13">
                                            <p:txEl>
                                              <p:pRg st="5" end="5"/>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13">
                                            <p:txEl>
                                              <p:pRg st="6" end="6"/>
                                            </p:txEl>
                                          </p:spTgt>
                                        </p:tgtEl>
                                        <p:attrNameLst>
                                          <p:attrName>style.visibility</p:attrName>
                                        </p:attrNameLst>
                                      </p:cBhvr>
                                      <p:to>
                                        <p:strVal val="visible"/>
                                      </p:to>
                                    </p:set>
                                    <p:animEffect transition="in" filter="fade">
                                      <p:cBhvr>
                                        <p:cTn id="67" dur="500"/>
                                        <p:tgtEl>
                                          <p:spTgt spid="13">
                                            <p:txEl>
                                              <p:pRg st="6" end="6"/>
                                            </p:txEl>
                                          </p:spTgt>
                                        </p:tgtEl>
                                      </p:cBhvr>
                                    </p:animEffect>
                                  </p:childTnLst>
                                </p:cTn>
                              </p:par>
                              <p:par>
                                <p:cTn id="68" presetID="10" presetClass="entr" presetSubtype="0" fill="hold" nodeType="withEffect">
                                  <p:stCondLst>
                                    <p:cond delay="0"/>
                                  </p:stCondLst>
                                  <p:childTnLst>
                                    <p:set>
                                      <p:cBhvr>
                                        <p:cTn id="69" dur="1" fill="hold">
                                          <p:stCondLst>
                                            <p:cond delay="0"/>
                                          </p:stCondLst>
                                        </p:cTn>
                                        <p:tgtEl>
                                          <p:spTgt spid="13">
                                            <p:txEl>
                                              <p:pRg st="7" end="7"/>
                                            </p:txEl>
                                          </p:spTgt>
                                        </p:tgtEl>
                                        <p:attrNameLst>
                                          <p:attrName>style.visibility</p:attrName>
                                        </p:attrNameLst>
                                      </p:cBhvr>
                                      <p:to>
                                        <p:strVal val="visible"/>
                                      </p:to>
                                    </p:set>
                                    <p:animEffect transition="in" filter="fade">
                                      <p:cBhvr>
                                        <p:cTn id="70" dur="500"/>
                                        <p:tgtEl>
                                          <p:spTgt spid="13">
                                            <p:txEl>
                                              <p:pRg st="7" end="7"/>
                                            </p:txEl>
                                          </p:spTgt>
                                        </p:tgtEl>
                                      </p:cBhvr>
                                    </p:animEffect>
                                  </p:childTnLst>
                                </p:cTn>
                              </p:par>
                              <p:par>
                                <p:cTn id="71" presetID="10" presetClass="entr" presetSubtype="0" fill="hold" nodeType="withEffect">
                                  <p:stCondLst>
                                    <p:cond delay="0"/>
                                  </p:stCondLst>
                                  <p:childTnLst>
                                    <p:set>
                                      <p:cBhvr>
                                        <p:cTn id="72" dur="1" fill="hold">
                                          <p:stCondLst>
                                            <p:cond delay="0"/>
                                          </p:stCondLst>
                                        </p:cTn>
                                        <p:tgtEl>
                                          <p:spTgt spid="13">
                                            <p:txEl>
                                              <p:pRg st="8" end="8"/>
                                            </p:txEl>
                                          </p:spTgt>
                                        </p:tgtEl>
                                        <p:attrNameLst>
                                          <p:attrName>style.visibility</p:attrName>
                                        </p:attrNameLst>
                                      </p:cBhvr>
                                      <p:to>
                                        <p:strVal val="visible"/>
                                      </p:to>
                                    </p:set>
                                    <p:animEffect transition="in" filter="fade">
                                      <p:cBhvr>
                                        <p:cTn id="73" dur="500"/>
                                        <p:tgtEl>
                                          <p:spTgt spid="13">
                                            <p:txEl>
                                              <p:pRg st="8" end="8"/>
                                            </p:txEl>
                                          </p:spTgt>
                                        </p:tgtEl>
                                      </p:cBhvr>
                                    </p:animEffect>
                                  </p:childTnLst>
                                </p:cTn>
                              </p:par>
                              <p:par>
                                <p:cTn id="74" presetID="10" presetClass="entr" presetSubtype="0" fill="hold" nodeType="withEffect">
                                  <p:stCondLst>
                                    <p:cond delay="0"/>
                                  </p:stCondLst>
                                  <p:childTnLst>
                                    <p:set>
                                      <p:cBhvr>
                                        <p:cTn id="75" dur="1" fill="hold">
                                          <p:stCondLst>
                                            <p:cond delay="0"/>
                                          </p:stCondLst>
                                        </p:cTn>
                                        <p:tgtEl>
                                          <p:spTgt spid="13">
                                            <p:txEl>
                                              <p:pRg st="9" end="9"/>
                                            </p:txEl>
                                          </p:spTgt>
                                        </p:tgtEl>
                                        <p:attrNameLst>
                                          <p:attrName>style.visibility</p:attrName>
                                        </p:attrNameLst>
                                      </p:cBhvr>
                                      <p:to>
                                        <p:strVal val="visible"/>
                                      </p:to>
                                    </p:set>
                                    <p:animEffect transition="in" filter="fade">
                                      <p:cBhvr>
                                        <p:cTn id="76" dur="500"/>
                                        <p:tgtEl>
                                          <p:spTgt spid="1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4" grpId="0" animBg="1"/>
      <p:bldP spid="94" grpId="0"/>
      <p:bldP spid="52" grpId="0"/>
      <p:bldP spid="38"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1473476" y="-69634"/>
            <a:ext cx="9489842" cy="646331"/>
          </a:xfrm>
          <a:prstGeom prst="rect">
            <a:avLst/>
          </a:prstGeom>
          <a:noFill/>
        </p:spPr>
        <p:txBody>
          <a:bodyPr wrap="none" rtlCol="0">
            <a:spAutoFit/>
          </a:bodyPr>
          <a:lstStyle/>
          <a:p>
            <a:r>
              <a:rPr lang="en-US" sz="3600" b="1" dirty="0"/>
              <a:t>RF STRUCTURE AND BEAM STRUCTURE: NC vs SC</a:t>
            </a:r>
            <a:endParaRPr lang="en-US" sz="3600" b="1" baseline="-25000" dirty="0"/>
          </a:p>
        </p:txBody>
      </p:sp>
      <p:pic>
        <p:nvPicPr>
          <p:cNvPr id="307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6343" t="22385" r="6571" b="19964"/>
          <a:stretch/>
        </p:blipFill>
        <p:spPr bwMode="auto">
          <a:xfrm>
            <a:off x="7007095" y="1565901"/>
            <a:ext cx="4843605" cy="2402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70254" y="465292"/>
            <a:ext cx="9054353" cy="954107"/>
          </a:xfrm>
          <a:prstGeom prst="rect">
            <a:avLst/>
          </a:prstGeom>
          <a:noFill/>
        </p:spPr>
        <p:txBody>
          <a:bodyPr wrap="square" rtlCol="0">
            <a:spAutoFit/>
          </a:bodyPr>
          <a:lstStyle/>
          <a:p>
            <a:pPr algn="just"/>
            <a:r>
              <a:rPr lang="en-US" sz="1400" dirty="0"/>
              <a:t>The “</a:t>
            </a:r>
            <a:r>
              <a:rPr lang="en-US" sz="1400" b="1" dirty="0"/>
              <a:t>beam structure</a:t>
            </a:r>
            <a:r>
              <a:rPr lang="en-US" sz="1400" dirty="0"/>
              <a:t>” in a LINAC is directly related to the “</a:t>
            </a:r>
            <a:r>
              <a:rPr lang="en-US" sz="1400" b="1" dirty="0"/>
              <a:t>RF structure</a:t>
            </a:r>
            <a:r>
              <a:rPr lang="en-US" sz="1400" dirty="0"/>
              <a:t>”. There are two possible type of operations:</a:t>
            </a:r>
          </a:p>
          <a:p>
            <a:pPr algn="just"/>
            <a:r>
              <a:rPr lang="en-US" sz="1400" dirty="0"/>
              <a:t> </a:t>
            </a:r>
          </a:p>
          <a:p>
            <a:pPr marL="285750" indent="-285750" algn="just">
              <a:buFont typeface="Arial" pitchFamily="34" charset="0"/>
              <a:buChar char="•"/>
            </a:pPr>
            <a:r>
              <a:rPr lang="en-US" sz="1400" b="1" dirty="0"/>
              <a:t>CW</a:t>
            </a:r>
            <a:r>
              <a:rPr lang="en-US" sz="1400" dirty="0"/>
              <a:t> (Continuous Wave) operation </a:t>
            </a:r>
            <a:r>
              <a:rPr lang="en-US" sz="1400" dirty="0">
                <a:sym typeface="Symbol"/>
              </a:rPr>
              <a:t> allow, in principle, to operate with a continuous (bunched) beam</a:t>
            </a:r>
          </a:p>
          <a:p>
            <a:pPr marL="285750" indent="-285750" algn="just">
              <a:buFont typeface="Arial" pitchFamily="34" charset="0"/>
              <a:buChar char="•"/>
            </a:pPr>
            <a:r>
              <a:rPr lang="en-US" sz="1400" b="1" dirty="0">
                <a:sym typeface="Symbol"/>
              </a:rPr>
              <a:t>PULSED</a:t>
            </a:r>
            <a:r>
              <a:rPr lang="en-US" sz="1400" dirty="0">
                <a:sym typeface="Symbol"/>
              </a:rPr>
              <a:t> operation  there are RF pulses at a certain repetition rate  (</a:t>
            </a:r>
            <a:r>
              <a:rPr lang="en-US" sz="1400" b="1" dirty="0">
                <a:sym typeface="Symbol"/>
              </a:rPr>
              <a:t>Duty Cycle (DC)=pulsed width/period</a:t>
            </a:r>
            <a:r>
              <a:rPr lang="en-US" sz="1400" dirty="0">
                <a:sym typeface="Symbol"/>
              </a:rPr>
              <a:t>)</a:t>
            </a:r>
          </a:p>
        </p:txBody>
      </p:sp>
      <p:pic>
        <p:nvPicPr>
          <p:cNvPr id="4" name="Immagin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82402" y="1926747"/>
            <a:ext cx="3902202" cy="1935858"/>
          </a:xfrm>
          <a:prstGeom prst="rect">
            <a:avLst/>
          </a:prstGeom>
        </p:spPr>
      </p:pic>
      <p:sp>
        <p:nvSpPr>
          <p:cNvPr id="5" name="Freccia a destra 4"/>
          <p:cNvSpPr/>
          <p:nvPr/>
        </p:nvSpPr>
        <p:spPr>
          <a:xfrm>
            <a:off x="4963370" y="2571627"/>
            <a:ext cx="2029872" cy="48219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CasellaDiTesto 5"/>
          <p:cNvSpPr txBox="1"/>
          <p:nvPr/>
        </p:nvSpPr>
        <p:spPr>
          <a:xfrm>
            <a:off x="4771289" y="4864707"/>
            <a:ext cx="7272000" cy="1815882"/>
          </a:xfrm>
          <a:prstGeom prst="rect">
            <a:avLst/>
          </a:prstGeom>
          <a:noFill/>
        </p:spPr>
        <p:txBody>
          <a:bodyPr wrap="square" rtlCol="0">
            <a:spAutoFit/>
          </a:bodyPr>
          <a:lstStyle/>
          <a:p>
            <a:pPr algn="just"/>
            <a:r>
              <a:rPr lang="en-US" sz="1400" dirty="0">
                <a:sym typeface="Symbol"/>
              </a:rPr>
              <a:t></a:t>
            </a:r>
            <a:r>
              <a:rPr lang="en-US" sz="1400" b="1" dirty="0"/>
              <a:t>SC structures allow operation at very high Duty Cycle (&gt;1%) up to a CW operation (DC=100%) </a:t>
            </a:r>
            <a:r>
              <a:rPr lang="en-US" sz="1400" dirty="0"/>
              <a:t>(because of the extremely low dissipated power) </a:t>
            </a:r>
            <a:r>
              <a:rPr lang="en-US" sz="1400" b="1" dirty="0"/>
              <a:t>with relatively high gradient (&gt;20 MV/m)</a:t>
            </a:r>
            <a:r>
              <a:rPr lang="en-US" sz="1400" dirty="0"/>
              <a:t>. This means that a continuous (bunched) beam can be accelerated.</a:t>
            </a:r>
          </a:p>
          <a:p>
            <a:pPr algn="just"/>
            <a:endParaRPr lang="en-US" sz="1400" dirty="0"/>
          </a:p>
          <a:p>
            <a:pPr algn="just"/>
            <a:r>
              <a:rPr lang="en-US" sz="1400" dirty="0">
                <a:sym typeface="Symbol"/>
              </a:rPr>
              <a:t></a:t>
            </a:r>
            <a:r>
              <a:rPr lang="en-US" sz="1400" b="1" dirty="0"/>
              <a:t>NC structures can operate in pulsed mode </a:t>
            </a:r>
            <a:r>
              <a:rPr lang="en-US" sz="1400" dirty="0"/>
              <a:t>at </a:t>
            </a:r>
            <a:r>
              <a:rPr lang="en-US" sz="1400" b="1" dirty="0"/>
              <a:t>very low DC </a:t>
            </a:r>
            <a:r>
              <a:rPr lang="en-US" sz="1400" dirty="0">
                <a:solidFill>
                  <a:prstClr val="black"/>
                </a:solidFill>
              </a:rPr>
              <a:t>(10</a:t>
            </a:r>
            <a:r>
              <a:rPr lang="en-US" sz="1400" baseline="30000" dirty="0">
                <a:solidFill>
                  <a:prstClr val="black"/>
                </a:solidFill>
              </a:rPr>
              <a:t>-2</a:t>
            </a:r>
            <a:r>
              <a:rPr lang="en-US" sz="1400" dirty="0">
                <a:solidFill>
                  <a:prstClr val="black"/>
                </a:solidFill>
              </a:rPr>
              <a:t>-10</a:t>
            </a:r>
            <a:r>
              <a:rPr lang="en-US" sz="1400" baseline="30000" dirty="0">
                <a:solidFill>
                  <a:prstClr val="black"/>
                </a:solidFill>
              </a:rPr>
              <a:t>-1 </a:t>
            </a:r>
            <a:r>
              <a:rPr lang="en-US" sz="1400" dirty="0">
                <a:solidFill>
                  <a:prstClr val="black"/>
                </a:solidFill>
              </a:rPr>
              <a:t>%)</a:t>
            </a:r>
            <a:r>
              <a:rPr lang="en-US" sz="1400" dirty="0"/>
              <a:t> (because of the higher dissipated power)</a:t>
            </a:r>
            <a:r>
              <a:rPr lang="en-US" sz="1400" dirty="0">
                <a:solidFill>
                  <a:prstClr val="black"/>
                </a:solidFill>
              </a:rPr>
              <a:t> </a:t>
            </a:r>
            <a:r>
              <a:rPr lang="en-US" sz="1400" dirty="0"/>
              <a:t>with, in principle, </a:t>
            </a:r>
            <a:r>
              <a:rPr lang="en-US" sz="1400" b="1" dirty="0"/>
              <a:t>larger peak accelerating gradient</a:t>
            </a:r>
            <a:r>
              <a:rPr lang="en-US" sz="1400" dirty="0"/>
              <a:t>(&gt;30 MV/m). This means that one or few tens of bunches can be, in general, accelerated. NB: NC structures can also operate in CW but at very low gradient because of the dissipated power. </a:t>
            </a:r>
          </a:p>
        </p:txBody>
      </p:sp>
      <p:cxnSp>
        <p:nvCxnSpPr>
          <p:cNvPr id="8" name="Connettore 2 7"/>
          <p:cNvCxnSpPr/>
          <p:nvPr/>
        </p:nvCxnSpPr>
        <p:spPr>
          <a:xfrm>
            <a:off x="8884560" y="4128579"/>
            <a:ext cx="838127" cy="0"/>
          </a:xfrm>
          <a:prstGeom prst="straightConnector1">
            <a:avLst/>
          </a:prstGeom>
          <a:ln w="38100">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CasellaDiTesto 9"/>
          <p:cNvSpPr txBox="1"/>
          <p:nvPr/>
        </p:nvSpPr>
        <p:spPr>
          <a:xfrm>
            <a:off x="8664103" y="4162161"/>
            <a:ext cx="1529586" cy="369332"/>
          </a:xfrm>
          <a:prstGeom prst="rect">
            <a:avLst/>
          </a:prstGeom>
          <a:noFill/>
        </p:spPr>
        <p:txBody>
          <a:bodyPr wrap="none" rtlCol="0">
            <a:spAutoFit/>
          </a:bodyPr>
          <a:lstStyle/>
          <a:p>
            <a:r>
              <a:rPr lang="en-US" dirty="0"/>
              <a:t>Bunch spacing</a:t>
            </a:r>
          </a:p>
        </p:txBody>
      </p:sp>
      <p:sp>
        <p:nvSpPr>
          <p:cNvPr id="11" name="CasellaDiTesto 10"/>
          <p:cNvSpPr txBox="1"/>
          <p:nvPr/>
        </p:nvSpPr>
        <p:spPr>
          <a:xfrm>
            <a:off x="2340426" y="1636344"/>
            <a:ext cx="1059906" cy="369332"/>
          </a:xfrm>
          <a:prstGeom prst="rect">
            <a:avLst/>
          </a:prstGeom>
          <a:noFill/>
        </p:spPr>
        <p:txBody>
          <a:bodyPr wrap="none" rtlCol="0">
            <a:spAutoFit/>
          </a:bodyPr>
          <a:lstStyle/>
          <a:p>
            <a:r>
              <a:rPr lang="en-US" dirty="0"/>
              <a:t>RF pulses</a:t>
            </a:r>
          </a:p>
        </p:txBody>
      </p:sp>
      <p:sp>
        <p:nvSpPr>
          <p:cNvPr id="12" name="Ovale 11"/>
          <p:cNvSpPr/>
          <p:nvPr/>
        </p:nvSpPr>
        <p:spPr>
          <a:xfrm>
            <a:off x="1166474" y="1919505"/>
            <a:ext cx="265176" cy="4846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14" name="Connettore 1 13"/>
          <p:cNvCxnSpPr>
            <a:stCxn id="12" idx="5"/>
          </p:cNvCxnSpPr>
          <p:nvPr/>
        </p:nvCxnSpPr>
        <p:spPr>
          <a:xfrm>
            <a:off x="1392816" y="2333165"/>
            <a:ext cx="294352" cy="2868911"/>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Connettore 2 16"/>
          <p:cNvCxnSpPr/>
          <p:nvPr/>
        </p:nvCxnSpPr>
        <p:spPr>
          <a:xfrm>
            <a:off x="853266" y="6657930"/>
            <a:ext cx="2510028"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V="1">
            <a:off x="871554" y="5432634"/>
            <a:ext cx="0" cy="1243584"/>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2" name="Connettore 1 21"/>
          <p:cNvCxnSpPr/>
          <p:nvPr/>
        </p:nvCxnSpPr>
        <p:spPr>
          <a:xfrm>
            <a:off x="871554" y="6625926"/>
            <a:ext cx="608076"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Connettore 1 23"/>
          <p:cNvCxnSpPr/>
          <p:nvPr/>
        </p:nvCxnSpPr>
        <p:spPr>
          <a:xfrm flipV="1">
            <a:off x="1479630" y="5670378"/>
            <a:ext cx="0" cy="95554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1479631" y="5670378"/>
            <a:ext cx="944419"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Connettore 1 29"/>
          <p:cNvCxnSpPr/>
          <p:nvPr/>
        </p:nvCxnSpPr>
        <p:spPr>
          <a:xfrm>
            <a:off x="2424049" y="5670378"/>
            <a:ext cx="0" cy="95554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Connettore 1 31"/>
          <p:cNvCxnSpPr/>
          <p:nvPr/>
        </p:nvCxnSpPr>
        <p:spPr>
          <a:xfrm>
            <a:off x="2424050" y="6625926"/>
            <a:ext cx="509477" cy="0"/>
          </a:xfrm>
          <a:prstGeom prst="line">
            <a:avLst/>
          </a:prstGeom>
        </p:spPr>
        <p:style>
          <a:lnRef idx="1">
            <a:schemeClr val="accent1"/>
          </a:lnRef>
          <a:fillRef idx="0">
            <a:schemeClr val="accent1"/>
          </a:fillRef>
          <a:effectRef idx="0">
            <a:schemeClr val="accent1"/>
          </a:effectRef>
          <a:fontRef idx="minor">
            <a:schemeClr val="tx1"/>
          </a:fontRef>
        </p:style>
      </p:cxnSp>
      <p:sp>
        <p:nvSpPr>
          <p:cNvPr id="41" name="Figura a mano libera 40"/>
          <p:cNvSpPr/>
          <p:nvPr/>
        </p:nvSpPr>
        <p:spPr>
          <a:xfrm>
            <a:off x="1478106" y="5665806"/>
            <a:ext cx="922020" cy="975360"/>
          </a:xfrm>
          <a:custGeom>
            <a:avLst/>
            <a:gdLst>
              <a:gd name="connsiteX0" fmla="*/ 0 w 922020"/>
              <a:gd name="connsiteY0" fmla="*/ 960120 h 975360"/>
              <a:gd name="connsiteX1" fmla="*/ 49530 w 922020"/>
              <a:gd name="connsiteY1" fmla="*/ 3810 h 975360"/>
              <a:gd name="connsiteX2" fmla="*/ 80010 w 922020"/>
              <a:gd name="connsiteY2" fmla="*/ 952500 h 975360"/>
              <a:gd name="connsiteX3" fmla="*/ 110490 w 922020"/>
              <a:gd name="connsiteY3" fmla="*/ 3810 h 975360"/>
              <a:gd name="connsiteX4" fmla="*/ 148590 w 922020"/>
              <a:gd name="connsiteY4" fmla="*/ 952500 h 975360"/>
              <a:gd name="connsiteX5" fmla="*/ 175260 w 922020"/>
              <a:gd name="connsiteY5" fmla="*/ 11430 h 975360"/>
              <a:gd name="connsiteX6" fmla="*/ 209550 w 922020"/>
              <a:gd name="connsiteY6" fmla="*/ 960120 h 975360"/>
              <a:gd name="connsiteX7" fmla="*/ 228600 w 922020"/>
              <a:gd name="connsiteY7" fmla="*/ 3810 h 975360"/>
              <a:gd name="connsiteX8" fmla="*/ 262890 w 922020"/>
              <a:gd name="connsiteY8" fmla="*/ 963930 h 975360"/>
              <a:gd name="connsiteX9" fmla="*/ 289560 w 922020"/>
              <a:gd name="connsiteY9" fmla="*/ 0 h 975360"/>
              <a:gd name="connsiteX10" fmla="*/ 323850 w 922020"/>
              <a:gd name="connsiteY10" fmla="*/ 967740 h 975360"/>
              <a:gd name="connsiteX11" fmla="*/ 342900 w 922020"/>
              <a:gd name="connsiteY11" fmla="*/ 7620 h 975360"/>
              <a:gd name="connsiteX12" fmla="*/ 384810 w 922020"/>
              <a:gd name="connsiteY12" fmla="*/ 967740 h 975360"/>
              <a:gd name="connsiteX13" fmla="*/ 407670 w 922020"/>
              <a:gd name="connsiteY13" fmla="*/ 7620 h 975360"/>
              <a:gd name="connsiteX14" fmla="*/ 445770 w 922020"/>
              <a:gd name="connsiteY14" fmla="*/ 971550 h 975360"/>
              <a:gd name="connsiteX15" fmla="*/ 468630 w 922020"/>
              <a:gd name="connsiteY15" fmla="*/ 3810 h 975360"/>
              <a:gd name="connsiteX16" fmla="*/ 510540 w 922020"/>
              <a:gd name="connsiteY16" fmla="*/ 971550 h 975360"/>
              <a:gd name="connsiteX17" fmla="*/ 533400 w 922020"/>
              <a:gd name="connsiteY17" fmla="*/ 3810 h 975360"/>
              <a:gd name="connsiteX18" fmla="*/ 586740 w 922020"/>
              <a:gd name="connsiteY18" fmla="*/ 967740 h 975360"/>
              <a:gd name="connsiteX19" fmla="*/ 594360 w 922020"/>
              <a:gd name="connsiteY19" fmla="*/ 7620 h 975360"/>
              <a:gd name="connsiteX20" fmla="*/ 647700 w 922020"/>
              <a:gd name="connsiteY20" fmla="*/ 975360 h 975360"/>
              <a:gd name="connsiteX21" fmla="*/ 659130 w 922020"/>
              <a:gd name="connsiteY21" fmla="*/ 3810 h 975360"/>
              <a:gd name="connsiteX22" fmla="*/ 708660 w 922020"/>
              <a:gd name="connsiteY22" fmla="*/ 975360 h 975360"/>
              <a:gd name="connsiteX23" fmla="*/ 727710 w 922020"/>
              <a:gd name="connsiteY23" fmla="*/ 7620 h 975360"/>
              <a:gd name="connsiteX24" fmla="*/ 773430 w 922020"/>
              <a:gd name="connsiteY24" fmla="*/ 971550 h 975360"/>
              <a:gd name="connsiteX25" fmla="*/ 792480 w 922020"/>
              <a:gd name="connsiteY25" fmla="*/ 3810 h 975360"/>
              <a:gd name="connsiteX26" fmla="*/ 842010 w 922020"/>
              <a:gd name="connsiteY26" fmla="*/ 971550 h 975360"/>
              <a:gd name="connsiteX27" fmla="*/ 857250 w 922020"/>
              <a:gd name="connsiteY27" fmla="*/ 7620 h 975360"/>
              <a:gd name="connsiteX28" fmla="*/ 899160 w 922020"/>
              <a:gd name="connsiteY28" fmla="*/ 975360 h 975360"/>
              <a:gd name="connsiteX29" fmla="*/ 922020 w 922020"/>
              <a:gd name="connsiteY29" fmla="*/ 7620 h 975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922020" h="975360">
                <a:moveTo>
                  <a:pt x="0" y="960120"/>
                </a:moveTo>
                <a:cubicBezTo>
                  <a:pt x="18097" y="482600"/>
                  <a:pt x="36195" y="5080"/>
                  <a:pt x="49530" y="3810"/>
                </a:cubicBezTo>
                <a:cubicBezTo>
                  <a:pt x="62865" y="2540"/>
                  <a:pt x="69850" y="952500"/>
                  <a:pt x="80010" y="952500"/>
                </a:cubicBezTo>
                <a:cubicBezTo>
                  <a:pt x="90170" y="952500"/>
                  <a:pt x="99060" y="3810"/>
                  <a:pt x="110490" y="3810"/>
                </a:cubicBezTo>
                <a:cubicBezTo>
                  <a:pt x="121920" y="3810"/>
                  <a:pt x="137795" y="951230"/>
                  <a:pt x="148590" y="952500"/>
                </a:cubicBezTo>
                <a:cubicBezTo>
                  <a:pt x="159385" y="953770"/>
                  <a:pt x="165100" y="10160"/>
                  <a:pt x="175260" y="11430"/>
                </a:cubicBezTo>
                <a:cubicBezTo>
                  <a:pt x="185420" y="12700"/>
                  <a:pt x="200660" y="961390"/>
                  <a:pt x="209550" y="960120"/>
                </a:cubicBezTo>
                <a:cubicBezTo>
                  <a:pt x="218440" y="958850"/>
                  <a:pt x="219710" y="3175"/>
                  <a:pt x="228600" y="3810"/>
                </a:cubicBezTo>
                <a:cubicBezTo>
                  <a:pt x="237490" y="4445"/>
                  <a:pt x="252730" y="964565"/>
                  <a:pt x="262890" y="963930"/>
                </a:cubicBezTo>
                <a:cubicBezTo>
                  <a:pt x="273050" y="963295"/>
                  <a:pt x="279400" y="-635"/>
                  <a:pt x="289560" y="0"/>
                </a:cubicBezTo>
                <a:cubicBezTo>
                  <a:pt x="299720" y="635"/>
                  <a:pt x="314960" y="966470"/>
                  <a:pt x="323850" y="967740"/>
                </a:cubicBezTo>
                <a:cubicBezTo>
                  <a:pt x="332740" y="969010"/>
                  <a:pt x="332740" y="7620"/>
                  <a:pt x="342900" y="7620"/>
                </a:cubicBezTo>
                <a:cubicBezTo>
                  <a:pt x="353060" y="7620"/>
                  <a:pt x="374015" y="967740"/>
                  <a:pt x="384810" y="967740"/>
                </a:cubicBezTo>
                <a:cubicBezTo>
                  <a:pt x="395605" y="967740"/>
                  <a:pt x="397510" y="6985"/>
                  <a:pt x="407670" y="7620"/>
                </a:cubicBezTo>
                <a:cubicBezTo>
                  <a:pt x="417830" y="8255"/>
                  <a:pt x="435610" y="972185"/>
                  <a:pt x="445770" y="971550"/>
                </a:cubicBezTo>
                <a:cubicBezTo>
                  <a:pt x="455930" y="970915"/>
                  <a:pt x="457835" y="3810"/>
                  <a:pt x="468630" y="3810"/>
                </a:cubicBezTo>
                <a:cubicBezTo>
                  <a:pt x="479425" y="3810"/>
                  <a:pt x="499745" y="971550"/>
                  <a:pt x="510540" y="971550"/>
                </a:cubicBezTo>
                <a:cubicBezTo>
                  <a:pt x="521335" y="971550"/>
                  <a:pt x="520700" y="4445"/>
                  <a:pt x="533400" y="3810"/>
                </a:cubicBezTo>
                <a:cubicBezTo>
                  <a:pt x="546100" y="3175"/>
                  <a:pt x="576580" y="967105"/>
                  <a:pt x="586740" y="967740"/>
                </a:cubicBezTo>
                <a:cubicBezTo>
                  <a:pt x="596900" y="968375"/>
                  <a:pt x="584200" y="6350"/>
                  <a:pt x="594360" y="7620"/>
                </a:cubicBezTo>
                <a:cubicBezTo>
                  <a:pt x="604520" y="8890"/>
                  <a:pt x="636905" y="975995"/>
                  <a:pt x="647700" y="975360"/>
                </a:cubicBezTo>
                <a:cubicBezTo>
                  <a:pt x="658495" y="974725"/>
                  <a:pt x="648970" y="3810"/>
                  <a:pt x="659130" y="3810"/>
                </a:cubicBezTo>
                <a:cubicBezTo>
                  <a:pt x="669290" y="3810"/>
                  <a:pt x="697230" y="974725"/>
                  <a:pt x="708660" y="975360"/>
                </a:cubicBezTo>
                <a:cubicBezTo>
                  <a:pt x="720090" y="975995"/>
                  <a:pt x="716915" y="8255"/>
                  <a:pt x="727710" y="7620"/>
                </a:cubicBezTo>
                <a:cubicBezTo>
                  <a:pt x="738505" y="6985"/>
                  <a:pt x="762635" y="972185"/>
                  <a:pt x="773430" y="971550"/>
                </a:cubicBezTo>
                <a:cubicBezTo>
                  <a:pt x="784225" y="970915"/>
                  <a:pt x="781050" y="3810"/>
                  <a:pt x="792480" y="3810"/>
                </a:cubicBezTo>
                <a:cubicBezTo>
                  <a:pt x="803910" y="3810"/>
                  <a:pt x="831215" y="970915"/>
                  <a:pt x="842010" y="971550"/>
                </a:cubicBezTo>
                <a:cubicBezTo>
                  <a:pt x="852805" y="972185"/>
                  <a:pt x="847725" y="6985"/>
                  <a:pt x="857250" y="7620"/>
                </a:cubicBezTo>
                <a:cubicBezTo>
                  <a:pt x="866775" y="8255"/>
                  <a:pt x="888365" y="975360"/>
                  <a:pt x="899160" y="975360"/>
                </a:cubicBezTo>
                <a:cubicBezTo>
                  <a:pt x="909955" y="975360"/>
                  <a:pt x="915987" y="491490"/>
                  <a:pt x="922020" y="7620"/>
                </a:cubicBezTo>
              </a:path>
            </a:pathLst>
          </a:cu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cxnSp>
        <p:nvCxnSpPr>
          <p:cNvPr id="43" name="Connettore 2 42"/>
          <p:cNvCxnSpPr/>
          <p:nvPr/>
        </p:nvCxnSpPr>
        <p:spPr>
          <a:xfrm>
            <a:off x="540582" y="3874035"/>
            <a:ext cx="4101546"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5" name="Connettore 2 44"/>
          <p:cNvCxnSpPr/>
          <p:nvPr/>
        </p:nvCxnSpPr>
        <p:spPr>
          <a:xfrm flipV="1">
            <a:off x="540582" y="1660649"/>
            <a:ext cx="0" cy="2213386"/>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CasellaDiTesto 48"/>
          <p:cNvSpPr txBox="1"/>
          <p:nvPr/>
        </p:nvSpPr>
        <p:spPr>
          <a:xfrm>
            <a:off x="629051" y="1553813"/>
            <a:ext cx="871649" cy="307777"/>
          </a:xfrm>
          <a:prstGeom prst="rect">
            <a:avLst/>
          </a:prstGeom>
          <a:noFill/>
        </p:spPr>
        <p:txBody>
          <a:bodyPr wrap="none" rtlCol="0">
            <a:spAutoFit/>
          </a:bodyPr>
          <a:lstStyle/>
          <a:p>
            <a:r>
              <a:rPr lang="en-US" sz="1400" dirty="0"/>
              <a:t>RF power</a:t>
            </a:r>
          </a:p>
        </p:txBody>
      </p:sp>
      <p:sp>
        <p:nvSpPr>
          <p:cNvPr id="50" name="CasellaDiTesto 49"/>
          <p:cNvSpPr txBox="1"/>
          <p:nvPr/>
        </p:nvSpPr>
        <p:spPr>
          <a:xfrm>
            <a:off x="3202096" y="6288598"/>
            <a:ext cx="261610" cy="369332"/>
          </a:xfrm>
          <a:prstGeom prst="rect">
            <a:avLst/>
          </a:prstGeom>
          <a:noFill/>
        </p:spPr>
        <p:txBody>
          <a:bodyPr wrap="none" rtlCol="0">
            <a:spAutoFit/>
          </a:bodyPr>
          <a:lstStyle/>
          <a:p>
            <a:r>
              <a:rPr lang="en-US" dirty="0"/>
              <a:t>t</a:t>
            </a:r>
          </a:p>
        </p:txBody>
      </p:sp>
      <p:sp>
        <p:nvSpPr>
          <p:cNvPr id="51" name="CasellaDiTesto 50"/>
          <p:cNvSpPr txBox="1"/>
          <p:nvPr/>
        </p:nvSpPr>
        <p:spPr>
          <a:xfrm>
            <a:off x="372791" y="5223156"/>
            <a:ext cx="949299" cy="307777"/>
          </a:xfrm>
          <a:prstGeom prst="rect">
            <a:avLst/>
          </a:prstGeom>
          <a:noFill/>
        </p:spPr>
        <p:txBody>
          <a:bodyPr wrap="none" rtlCol="0">
            <a:spAutoFit/>
          </a:bodyPr>
          <a:lstStyle/>
          <a:p>
            <a:r>
              <a:rPr lang="en-US" sz="1400" dirty="0"/>
              <a:t>Amplitude</a:t>
            </a:r>
          </a:p>
        </p:txBody>
      </p:sp>
      <p:sp>
        <p:nvSpPr>
          <p:cNvPr id="52" name="Parentesi graffa aperta 51"/>
          <p:cNvSpPr/>
          <p:nvPr/>
        </p:nvSpPr>
        <p:spPr>
          <a:xfrm rot="5400000">
            <a:off x="1890006" y="5049198"/>
            <a:ext cx="190500" cy="94975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CasellaDiTesto 52"/>
          <p:cNvSpPr txBox="1"/>
          <p:nvPr/>
        </p:nvSpPr>
        <p:spPr>
          <a:xfrm>
            <a:off x="1510380" y="5181937"/>
            <a:ext cx="1534394" cy="307777"/>
          </a:xfrm>
          <a:prstGeom prst="rect">
            <a:avLst/>
          </a:prstGeom>
          <a:noFill/>
        </p:spPr>
        <p:txBody>
          <a:bodyPr wrap="none" rtlCol="0">
            <a:spAutoFit/>
          </a:bodyPr>
          <a:lstStyle/>
          <a:p>
            <a:r>
              <a:rPr lang="en-US" sz="1400" dirty="0"/>
              <a:t>10</a:t>
            </a:r>
            <a:r>
              <a:rPr lang="en-US" sz="1400" baseline="30000" dirty="0"/>
              <a:t>3</a:t>
            </a:r>
            <a:r>
              <a:rPr lang="en-US" sz="1400" dirty="0"/>
              <a:t>-10</a:t>
            </a:r>
            <a:r>
              <a:rPr lang="en-US" sz="1400" baseline="30000" dirty="0"/>
              <a:t>8</a:t>
            </a:r>
            <a:r>
              <a:rPr lang="en-US" sz="1400" dirty="0"/>
              <a:t> RF periods</a:t>
            </a:r>
          </a:p>
        </p:txBody>
      </p:sp>
      <p:sp>
        <p:nvSpPr>
          <p:cNvPr id="9" name="CasellaDiTesto 8"/>
          <p:cNvSpPr txBox="1"/>
          <p:nvPr/>
        </p:nvSpPr>
        <p:spPr>
          <a:xfrm>
            <a:off x="4039996" y="3885466"/>
            <a:ext cx="614271" cy="369332"/>
          </a:xfrm>
          <a:prstGeom prst="rect">
            <a:avLst/>
          </a:prstGeom>
          <a:noFill/>
        </p:spPr>
        <p:txBody>
          <a:bodyPr wrap="none" rtlCol="0">
            <a:spAutoFit/>
          </a:bodyPr>
          <a:lstStyle/>
          <a:p>
            <a:r>
              <a:rPr lang="it-IT" dirty="0"/>
              <a:t>time</a:t>
            </a:r>
          </a:p>
        </p:txBody>
      </p:sp>
    </p:spTree>
    <p:extLst>
      <p:ext uri="{BB962C8B-B14F-4D97-AF65-F5344CB8AC3E}">
        <p14:creationId xmlns:p14="http://schemas.microsoft.com/office/powerpoint/2010/main" val="19557084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fade">
                                      <p:cBhvr>
                                        <p:cTn id="16" dur="500"/>
                                        <p:tgtEl>
                                          <p:spTgt spid="20"/>
                                        </p:tgtEl>
                                      </p:cBhvr>
                                    </p:animEffect>
                                  </p:childTnLst>
                                </p:cTn>
                              </p:par>
                              <p:par>
                                <p:cTn id="17" presetID="10" presetClass="entr" presetSubtype="0" fill="hold" nodeType="with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fade">
                                      <p:cBhvr>
                                        <p:cTn id="19" dur="500"/>
                                        <p:tgtEl>
                                          <p:spTgt spid="22"/>
                                        </p:tgtEl>
                                      </p:cBhvr>
                                    </p:animEffect>
                                  </p:childTnLst>
                                </p:cTn>
                              </p:par>
                              <p:par>
                                <p:cTn id="20" presetID="10" presetClass="entr" presetSubtype="0" fill="hold"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
                                        <p:tgtEl>
                                          <p:spTgt spid="24"/>
                                        </p:tgtEl>
                                      </p:cBhvr>
                                    </p:animEffect>
                                  </p:childTnLst>
                                </p:cTn>
                              </p:par>
                              <p:par>
                                <p:cTn id="23" presetID="10" presetClass="entr" presetSubtype="0" fill="hold" nodeType="withEffect">
                                  <p:stCondLst>
                                    <p:cond delay="0"/>
                                  </p:stCondLst>
                                  <p:childTnLst>
                                    <p:set>
                                      <p:cBhvr>
                                        <p:cTn id="24" dur="1" fill="hold">
                                          <p:stCondLst>
                                            <p:cond delay="0"/>
                                          </p:stCondLst>
                                        </p:cTn>
                                        <p:tgtEl>
                                          <p:spTgt spid="26"/>
                                        </p:tgtEl>
                                        <p:attrNameLst>
                                          <p:attrName>style.visibility</p:attrName>
                                        </p:attrNameLst>
                                      </p:cBhvr>
                                      <p:to>
                                        <p:strVal val="visible"/>
                                      </p:to>
                                    </p:set>
                                    <p:animEffect transition="in" filter="fade">
                                      <p:cBhvr>
                                        <p:cTn id="25" dur="500"/>
                                        <p:tgtEl>
                                          <p:spTgt spid="26"/>
                                        </p:tgtEl>
                                      </p:cBhvr>
                                    </p:animEffect>
                                  </p:childTnLst>
                                </p:cTn>
                              </p:par>
                              <p:par>
                                <p:cTn id="26" presetID="10" presetClass="entr" presetSubtype="0" fill="hold" nodeType="withEffect">
                                  <p:stCondLst>
                                    <p:cond delay="0"/>
                                  </p:stCondLst>
                                  <p:childTnLst>
                                    <p:set>
                                      <p:cBhvr>
                                        <p:cTn id="27" dur="1" fill="hold">
                                          <p:stCondLst>
                                            <p:cond delay="0"/>
                                          </p:stCondLst>
                                        </p:cTn>
                                        <p:tgtEl>
                                          <p:spTgt spid="30"/>
                                        </p:tgtEl>
                                        <p:attrNameLst>
                                          <p:attrName>style.visibility</p:attrName>
                                        </p:attrNameLst>
                                      </p:cBhvr>
                                      <p:to>
                                        <p:strVal val="visible"/>
                                      </p:to>
                                    </p:set>
                                    <p:animEffect transition="in" filter="fade">
                                      <p:cBhvr>
                                        <p:cTn id="28" dur="500"/>
                                        <p:tgtEl>
                                          <p:spTgt spid="30"/>
                                        </p:tgtEl>
                                      </p:cBhvr>
                                    </p:animEffect>
                                  </p:childTnLst>
                                </p:cTn>
                              </p:par>
                              <p:par>
                                <p:cTn id="29" presetID="10" presetClass="entr" presetSubtype="0" fill="hold" nodeType="withEffect">
                                  <p:stCondLst>
                                    <p:cond delay="0"/>
                                  </p:stCondLst>
                                  <p:childTnLst>
                                    <p:set>
                                      <p:cBhvr>
                                        <p:cTn id="30" dur="1" fill="hold">
                                          <p:stCondLst>
                                            <p:cond delay="0"/>
                                          </p:stCondLst>
                                        </p:cTn>
                                        <p:tgtEl>
                                          <p:spTgt spid="32"/>
                                        </p:tgtEl>
                                        <p:attrNameLst>
                                          <p:attrName>style.visibility</p:attrName>
                                        </p:attrNameLst>
                                      </p:cBhvr>
                                      <p:to>
                                        <p:strVal val="visible"/>
                                      </p:to>
                                    </p:set>
                                    <p:animEffect transition="in" filter="fade">
                                      <p:cBhvr>
                                        <p:cTn id="31" dur="500"/>
                                        <p:tgtEl>
                                          <p:spTgt spid="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41"/>
                                        </p:tgtEl>
                                        <p:attrNameLst>
                                          <p:attrName>style.visibility</p:attrName>
                                        </p:attrNameLst>
                                      </p:cBhvr>
                                      <p:to>
                                        <p:strVal val="visible"/>
                                      </p:to>
                                    </p:set>
                                    <p:animEffect transition="in" filter="fade">
                                      <p:cBhvr>
                                        <p:cTn id="34" dur="500"/>
                                        <p:tgtEl>
                                          <p:spTgt spid="41"/>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animEffect transition="in" filter="fade">
                                      <p:cBhvr>
                                        <p:cTn id="37" dur="500"/>
                                        <p:tgtEl>
                                          <p:spTgt spid="50"/>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51"/>
                                        </p:tgtEl>
                                        <p:attrNameLst>
                                          <p:attrName>style.visibility</p:attrName>
                                        </p:attrNameLst>
                                      </p:cBhvr>
                                      <p:to>
                                        <p:strVal val="visible"/>
                                      </p:to>
                                    </p:set>
                                    <p:animEffect transition="in" filter="fade">
                                      <p:cBhvr>
                                        <p:cTn id="40" dur="500"/>
                                        <p:tgtEl>
                                          <p:spTgt spid="5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52"/>
                                        </p:tgtEl>
                                        <p:attrNameLst>
                                          <p:attrName>style.visibility</p:attrName>
                                        </p:attrNameLst>
                                      </p:cBhvr>
                                      <p:to>
                                        <p:strVal val="visible"/>
                                      </p:to>
                                    </p:set>
                                    <p:animEffect transition="in" filter="fade">
                                      <p:cBhvr>
                                        <p:cTn id="43" dur="500"/>
                                        <p:tgtEl>
                                          <p:spTgt spid="5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3"/>
                                        </p:tgtEl>
                                        <p:attrNameLst>
                                          <p:attrName>style.visibility</p:attrName>
                                        </p:attrNameLst>
                                      </p:cBhvr>
                                      <p:to>
                                        <p:strVal val="visible"/>
                                      </p:to>
                                    </p:set>
                                    <p:animEffect transition="in" filter="fade">
                                      <p:cBhvr>
                                        <p:cTn id="46" dur="500"/>
                                        <p:tgtEl>
                                          <p:spTgt spid="5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5"/>
                                        </p:tgtEl>
                                        <p:attrNameLst>
                                          <p:attrName>style.visibility</p:attrName>
                                        </p:attrNameLst>
                                      </p:cBhvr>
                                      <p:to>
                                        <p:strVal val="visible"/>
                                      </p:to>
                                    </p:set>
                                    <p:animEffect transition="in" filter="fade">
                                      <p:cBhvr>
                                        <p:cTn id="51" dur="500"/>
                                        <p:tgtEl>
                                          <p:spTgt spid="5"/>
                                        </p:tgtEl>
                                      </p:cBhvr>
                                    </p:animEffect>
                                  </p:childTnLst>
                                </p:cTn>
                              </p:par>
                              <p:par>
                                <p:cTn id="52" presetID="10" presetClass="entr" presetSubtype="0" fill="hold" nodeType="withEffect">
                                  <p:stCondLst>
                                    <p:cond delay="0"/>
                                  </p:stCondLst>
                                  <p:childTnLst>
                                    <p:set>
                                      <p:cBhvr>
                                        <p:cTn id="53" dur="1" fill="hold">
                                          <p:stCondLst>
                                            <p:cond delay="0"/>
                                          </p:stCondLst>
                                        </p:cTn>
                                        <p:tgtEl>
                                          <p:spTgt spid="30722"/>
                                        </p:tgtEl>
                                        <p:attrNameLst>
                                          <p:attrName>style.visibility</p:attrName>
                                        </p:attrNameLst>
                                      </p:cBhvr>
                                      <p:to>
                                        <p:strVal val="visible"/>
                                      </p:to>
                                    </p:set>
                                    <p:animEffect transition="in" filter="fade">
                                      <p:cBhvr>
                                        <p:cTn id="54" dur="500"/>
                                        <p:tgtEl>
                                          <p:spTgt spid="30722"/>
                                        </p:tgtEl>
                                      </p:cBhvr>
                                    </p:animEffect>
                                  </p:childTnLst>
                                </p:cTn>
                              </p:par>
                              <p:par>
                                <p:cTn id="55" presetID="10" presetClass="entr" presetSubtype="0" fill="hold" nodeType="withEffect">
                                  <p:stCondLst>
                                    <p:cond delay="0"/>
                                  </p:stCondLst>
                                  <p:childTnLst>
                                    <p:set>
                                      <p:cBhvr>
                                        <p:cTn id="56" dur="1" fill="hold">
                                          <p:stCondLst>
                                            <p:cond delay="0"/>
                                          </p:stCondLst>
                                        </p:cTn>
                                        <p:tgtEl>
                                          <p:spTgt spid="8"/>
                                        </p:tgtEl>
                                        <p:attrNameLst>
                                          <p:attrName>style.visibility</p:attrName>
                                        </p:attrNameLst>
                                      </p:cBhvr>
                                      <p:to>
                                        <p:strVal val="visible"/>
                                      </p:to>
                                    </p:set>
                                    <p:animEffect transition="in" filter="fade">
                                      <p:cBhvr>
                                        <p:cTn id="57" dur="500"/>
                                        <p:tgtEl>
                                          <p:spTgt spid="8"/>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500"/>
                                        <p:tgtEl>
                                          <p:spTgt spid="10"/>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10" grpId="0"/>
      <p:bldP spid="12" grpId="0" animBg="1"/>
      <p:bldP spid="41" grpId="0" animBg="1"/>
      <p:bldP spid="50" grpId="0"/>
      <p:bldP spid="51" grpId="0"/>
      <p:bldP spid="52" grpId="0" animBg="1"/>
      <p:bldP spid="5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ttangolo 40"/>
          <p:cNvSpPr/>
          <p:nvPr/>
        </p:nvSpPr>
        <p:spPr>
          <a:xfrm>
            <a:off x="1848000" y="5027985"/>
            <a:ext cx="4874513" cy="1686381"/>
          </a:xfrm>
          <a:prstGeom prst="rect">
            <a:avLst/>
          </a:prstGeom>
          <a:solidFill>
            <a:srgbClr val="FFC000"/>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ttangolo 24"/>
          <p:cNvSpPr/>
          <p:nvPr/>
        </p:nvSpPr>
        <p:spPr>
          <a:xfrm>
            <a:off x="2967651" y="2843929"/>
            <a:ext cx="6486197" cy="166192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itchFamily="34" charset="0"/>
              <a:buChar char="•"/>
            </a:pPr>
            <a:endParaRPr lang="en-US" altLang="en-US" dirty="0">
              <a:solidFill>
                <a:schemeClr val="tx1"/>
              </a:solidFill>
              <a:latin typeface="Arial" pitchFamily="34" charset="0"/>
            </a:endParaRPr>
          </a:p>
        </p:txBody>
      </p:sp>
      <p:sp>
        <p:nvSpPr>
          <p:cNvPr id="36" name="CasellaDiTesto 35"/>
          <p:cNvSpPr txBox="1"/>
          <p:nvPr/>
        </p:nvSpPr>
        <p:spPr>
          <a:xfrm>
            <a:off x="684307" y="12282"/>
            <a:ext cx="11522094" cy="707886"/>
          </a:xfrm>
          <a:prstGeom prst="rect">
            <a:avLst/>
          </a:prstGeom>
          <a:noFill/>
        </p:spPr>
        <p:txBody>
          <a:bodyPr wrap="square" rtlCol="0">
            <a:spAutoFit/>
          </a:bodyPr>
          <a:lstStyle/>
          <a:p>
            <a:r>
              <a:rPr lang="en-US" sz="4000" b="1" dirty="0"/>
              <a:t>LINAC: BASIC DEFINITION AND MAIN COMPONENTS</a:t>
            </a:r>
          </a:p>
        </p:txBody>
      </p:sp>
      <p:sp>
        <p:nvSpPr>
          <p:cNvPr id="37" name="Rettangolo 36"/>
          <p:cNvSpPr/>
          <p:nvPr/>
        </p:nvSpPr>
        <p:spPr>
          <a:xfrm>
            <a:off x="336000" y="619957"/>
            <a:ext cx="11749501" cy="584775"/>
          </a:xfrm>
          <a:prstGeom prst="rect">
            <a:avLst/>
          </a:prstGeom>
        </p:spPr>
        <p:txBody>
          <a:bodyPr wrap="square">
            <a:spAutoFit/>
          </a:bodyPr>
          <a:lstStyle/>
          <a:p>
            <a:pPr algn="just"/>
            <a:r>
              <a:rPr lang="en-US" altLang="en-US" sz="1600" dirty="0"/>
              <a:t>LINAC (linear accelerator) is a </a:t>
            </a:r>
            <a:r>
              <a:rPr lang="en-US" altLang="en-US" sz="1600" b="1" dirty="0"/>
              <a:t>system that allows to accelerate charged particles through a linear trajectory</a:t>
            </a:r>
            <a:r>
              <a:rPr lang="en-US" altLang="en-US" sz="1600" dirty="0"/>
              <a:t> by electromagnetic fields.</a:t>
            </a:r>
          </a:p>
        </p:txBody>
      </p:sp>
      <p:sp>
        <p:nvSpPr>
          <p:cNvPr id="38" name="Rettangolo 37"/>
          <p:cNvSpPr/>
          <p:nvPr/>
        </p:nvSpPr>
        <p:spPr>
          <a:xfrm>
            <a:off x="684306" y="3259019"/>
            <a:ext cx="1373167" cy="739036"/>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Particle source</a:t>
            </a:r>
          </a:p>
        </p:txBody>
      </p:sp>
      <p:cxnSp>
        <p:nvCxnSpPr>
          <p:cNvPr id="40" name="Connettore 2 39"/>
          <p:cNvCxnSpPr/>
          <p:nvPr/>
        </p:nvCxnSpPr>
        <p:spPr>
          <a:xfrm>
            <a:off x="2057473" y="3673227"/>
            <a:ext cx="910178"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42" name="Connettore 2 41"/>
          <p:cNvCxnSpPr/>
          <p:nvPr/>
        </p:nvCxnSpPr>
        <p:spPr>
          <a:xfrm flipV="1">
            <a:off x="2967652" y="3674889"/>
            <a:ext cx="7210249" cy="1"/>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43" name="CasellaDiTesto 42"/>
          <p:cNvSpPr txBox="1"/>
          <p:nvPr/>
        </p:nvSpPr>
        <p:spPr>
          <a:xfrm>
            <a:off x="10140327" y="3351725"/>
            <a:ext cx="2051673" cy="584775"/>
          </a:xfrm>
          <a:prstGeom prst="rect">
            <a:avLst/>
          </a:prstGeom>
          <a:noFill/>
        </p:spPr>
        <p:txBody>
          <a:bodyPr wrap="square" rtlCol="0">
            <a:spAutoFit/>
          </a:bodyPr>
          <a:lstStyle/>
          <a:p>
            <a:r>
              <a:rPr lang="en-US" sz="1600" dirty="0"/>
              <a:t>Accelerated beam </a:t>
            </a:r>
          </a:p>
        </p:txBody>
      </p:sp>
      <p:sp>
        <p:nvSpPr>
          <p:cNvPr id="2" name="CasellaDiTesto 1"/>
          <p:cNvSpPr txBox="1"/>
          <p:nvPr/>
        </p:nvSpPr>
        <p:spPr>
          <a:xfrm>
            <a:off x="2830244" y="4970831"/>
            <a:ext cx="3164295" cy="338554"/>
          </a:xfrm>
          <a:prstGeom prst="rect">
            <a:avLst/>
          </a:prstGeom>
          <a:noFill/>
        </p:spPr>
        <p:txBody>
          <a:bodyPr wrap="square" rtlCol="0">
            <a:spAutoFit/>
          </a:bodyPr>
          <a:lstStyle/>
          <a:p>
            <a:r>
              <a:rPr lang="en-US" sz="1600" dirty="0"/>
              <a:t>Accelerating structures</a:t>
            </a:r>
          </a:p>
        </p:txBody>
      </p:sp>
      <p:sp>
        <p:nvSpPr>
          <p:cNvPr id="26" name="CasellaDiTesto 25"/>
          <p:cNvSpPr txBox="1"/>
          <p:nvPr/>
        </p:nvSpPr>
        <p:spPr>
          <a:xfrm>
            <a:off x="7678795" y="4668526"/>
            <a:ext cx="3137585" cy="584775"/>
          </a:xfrm>
          <a:prstGeom prst="rect">
            <a:avLst/>
          </a:prstGeom>
          <a:noFill/>
        </p:spPr>
        <p:txBody>
          <a:bodyPr wrap="square" rtlCol="0">
            <a:spAutoFit/>
          </a:bodyPr>
          <a:lstStyle/>
          <a:p>
            <a:r>
              <a:rPr lang="en-US" sz="1600" dirty="0"/>
              <a:t>Focusing elements: </a:t>
            </a:r>
            <a:r>
              <a:rPr lang="en-US" sz="1600" dirty="0" err="1"/>
              <a:t>quadrupoles</a:t>
            </a:r>
            <a:r>
              <a:rPr lang="en-US" sz="1600" dirty="0"/>
              <a:t> and solenoids</a:t>
            </a:r>
          </a:p>
        </p:txBody>
      </p:sp>
      <p:cxnSp>
        <p:nvCxnSpPr>
          <p:cNvPr id="5" name="Connettore 2 4"/>
          <p:cNvCxnSpPr>
            <a:endCxn id="2" idx="0"/>
          </p:cNvCxnSpPr>
          <p:nvPr/>
        </p:nvCxnSpPr>
        <p:spPr>
          <a:xfrm>
            <a:off x="3665421" y="3883677"/>
            <a:ext cx="746972" cy="1087155"/>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7" name="Connettore 2 6"/>
          <p:cNvCxnSpPr>
            <a:endCxn id="26" idx="0"/>
          </p:cNvCxnSpPr>
          <p:nvPr/>
        </p:nvCxnSpPr>
        <p:spPr>
          <a:xfrm>
            <a:off x="7095250" y="3961076"/>
            <a:ext cx="2152338" cy="707450"/>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a:stCxn id="38" idx="2"/>
            <a:endCxn id="21" idx="0"/>
          </p:cNvCxnSpPr>
          <p:nvPr/>
        </p:nvCxnSpPr>
        <p:spPr>
          <a:xfrm flipH="1">
            <a:off x="1277617" y="3998055"/>
            <a:ext cx="93273" cy="209105"/>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0" name="Figura a mano libera 9"/>
          <p:cNvSpPr/>
          <p:nvPr/>
        </p:nvSpPr>
        <p:spPr>
          <a:xfrm>
            <a:off x="2942393" y="3366064"/>
            <a:ext cx="6396014" cy="507387"/>
          </a:xfrm>
          <a:custGeom>
            <a:avLst/>
            <a:gdLst>
              <a:gd name="connsiteX0" fmla="*/ 0 w 4959275"/>
              <a:gd name="connsiteY0" fmla="*/ 291537 h 507387"/>
              <a:gd name="connsiteX1" fmla="*/ 355002 w 4959275"/>
              <a:gd name="connsiteY1" fmla="*/ 87142 h 507387"/>
              <a:gd name="connsiteX2" fmla="*/ 1280160 w 4959275"/>
              <a:gd name="connsiteY2" fmla="*/ 495932 h 507387"/>
              <a:gd name="connsiteX3" fmla="*/ 2205317 w 4959275"/>
              <a:gd name="connsiteY3" fmla="*/ 119415 h 507387"/>
              <a:gd name="connsiteX4" fmla="*/ 3205778 w 4959275"/>
              <a:gd name="connsiteY4" fmla="*/ 506690 h 507387"/>
              <a:gd name="connsiteX5" fmla="*/ 4313816 w 4959275"/>
              <a:gd name="connsiteY5" fmla="*/ 1081 h 507387"/>
              <a:gd name="connsiteX6" fmla="*/ 4959275 w 4959275"/>
              <a:gd name="connsiteY6" fmla="*/ 399113 h 507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59275" h="507387">
                <a:moveTo>
                  <a:pt x="0" y="291537"/>
                </a:moveTo>
                <a:cubicBezTo>
                  <a:pt x="70821" y="172306"/>
                  <a:pt x="141642" y="53076"/>
                  <a:pt x="355002" y="87142"/>
                </a:cubicBezTo>
                <a:cubicBezTo>
                  <a:pt x="568362" y="121208"/>
                  <a:pt x="971774" y="490553"/>
                  <a:pt x="1280160" y="495932"/>
                </a:cubicBezTo>
                <a:cubicBezTo>
                  <a:pt x="1588546" y="501311"/>
                  <a:pt x="1884381" y="117622"/>
                  <a:pt x="2205317" y="119415"/>
                </a:cubicBezTo>
                <a:cubicBezTo>
                  <a:pt x="2526253" y="121208"/>
                  <a:pt x="2854362" y="526412"/>
                  <a:pt x="3205778" y="506690"/>
                </a:cubicBezTo>
                <a:cubicBezTo>
                  <a:pt x="3557195" y="486968"/>
                  <a:pt x="4021567" y="19010"/>
                  <a:pt x="4313816" y="1081"/>
                </a:cubicBezTo>
                <a:cubicBezTo>
                  <a:pt x="4606065" y="-16848"/>
                  <a:pt x="4782670" y="191132"/>
                  <a:pt x="4959275" y="399113"/>
                </a:cubicBez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CasellaDiTesto 10"/>
          <p:cNvSpPr txBox="1"/>
          <p:nvPr/>
        </p:nvSpPr>
        <p:spPr>
          <a:xfrm>
            <a:off x="5870766" y="1479858"/>
            <a:ext cx="2715468" cy="584775"/>
          </a:xfrm>
          <a:prstGeom prst="rect">
            <a:avLst/>
          </a:prstGeom>
          <a:noFill/>
        </p:spPr>
        <p:txBody>
          <a:bodyPr wrap="square" rtlCol="0">
            <a:spAutoFit/>
          </a:bodyPr>
          <a:lstStyle/>
          <a:p>
            <a:r>
              <a:rPr lang="en-US" sz="1600" dirty="0"/>
              <a:t>Transverse dynamics of accelerated particles</a:t>
            </a:r>
          </a:p>
        </p:txBody>
      </p:sp>
      <p:cxnSp>
        <p:nvCxnSpPr>
          <p:cNvPr id="39" name="Connettore 2 38"/>
          <p:cNvCxnSpPr>
            <a:stCxn id="10" idx="5"/>
            <a:endCxn id="11" idx="2"/>
          </p:cNvCxnSpPr>
          <p:nvPr/>
        </p:nvCxnSpPr>
        <p:spPr>
          <a:xfrm flipH="1" flipV="1">
            <a:off x="7228500" y="2064632"/>
            <a:ext cx="1277454" cy="130251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45" name="CasellaDiTesto 44"/>
          <p:cNvSpPr txBox="1"/>
          <p:nvPr/>
        </p:nvSpPr>
        <p:spPr>
          <a:xfrm>
            <a:off x="404499" y="1479858"/>
            <a:ext cx="2565467" cy="830997"/>
          </a:xfrm>
          <a:prstGeom prst="rect">
            <a:avLst/>
          </a:prstGeom>
          <a:noFill/>
        </p:spPr>
        <p:txBody>
          <a:bodyPr wrap="square" rtlCol="0">
            <a:spAutoFit/>
          </a:bodyPr>
          <a:lstStyle/>
          <a:p>
            <a:r>
              <a:rPr lang="en-US" sz="1600" dirty="0"/>
              <a:t>Longitudinal dynamics of accelerated particles</a:t>
            </a:r>
          </a:p>
        </p:txBody>
      </p:sp>
      <p:cxnSp>
        <p:nvCxnSpPr>
          <p:cNvPr id="50" name="Connettore 2 49"/>
          <p:cNvCxnSpPr/>
          <p:nvPr/>
        </p:nvCxnSpPr>
        <p:spPr>
          <a:xfrm flipH="1" flipV="1">
            <a:off x="2246369" y="2303930"/>
            <a:ext cx="2152134" cy="137096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21" name="Picture 9"/>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5125" r="45957" b="58722"/>
          <a:stretch/>
        </p:blipFill>
        <p:spPr bwMode="auto">
          <a:xfrm>
            <a:off x="150302" y="4233500"/>
            <a:ext cx="1428767" cy="106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7" descr="C:\Users\David\Desktop\MASTER LEZIONI\CAS_2016\3d9c2213f8.jpg"/>
          <p:cNvPicPr>
            <a:picLocks noChangeArrowheads="1"/>
          </p:cNvPicPr>
          <p:nvPr/>
        </p:nvPicPr>
        <p:blipFill rotWithShape="1">
          <a:blip r:embed="rId3">
            <a:extLst>
              <a:ext uri="{28A0092B-C50C-407E-A947-70E740481C1C}">
                <a14:useLocalDpi xmlns:a14="http://schemas.microsoft.com/office/drawing/2010/main" val="0"/>
              </a:ext>
            </a:extLst>
          </a:blip>
          <a:srcRect t="7143" b="11380"/>
          <a:stretch/>
        </p:blipFill>
        <p:spPr bwMode="auto">
          <a:xfrm>
            <a:off x="1988645" y="5513727"/>
            <a:ext cx="2168687" cy="1010631"/>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8" descr="C:\Users\David\Desktop\MASTER LEZIONI\CAS_2016\2016(Feb)1-4-6.png"/>
          <p:cNvPicPr>
            <a:picLocks noChangeArrowheads="1"/>
          </p:cNvPicPr>
          <p:nvPr/>
        </p:nvPicPr>
        <p:blipFill rotWithShape="1">
          <a:blip r:embed="rId4" cstate="print">
            <a:extLst>
              <a:ext uri="{28A0092B-C50C-407E-A947-70E740481C1C}">
                <a14:useLocalDpi xmlns:a14="http://schemas.microsoft.com/office/drawing/2010/main" val="0"/>
              </a:ext>
            </a:extLst>
          </a:blip>
          <a:srcRect t="24484" r="46733"/>
          <a:stretch/>
        </p:blipFill>
        <p:spPr bwMode="auto">
          <a:xfrm>
            <a:off x="4545554" y="5335655"/>
            <a:ext cx="1964513" cy="1289535"/>
          </a:xfrm>
          <a:prstGeom prst="rect">
            <a:avLst/>
          </a:prstGeom>
          <a:noFill/>
          <a:extLst>
            <a:ext uri="{909E8E84-426E-40DD-AFC4-6F175D3DCCD1}">
              <a14:hiddenFill xmlns:a14="http://schemas.microsoft.com/office/drawing/2010/main">
                <a:solidFill>
                  <a:srgbClr val="FFFFFF"/>
                </a:solidFill>
              </a14:hiddenFill>
            </a:ext>
          </a:extLst>
        </p:spPr>
      </p:pic>
      <p:pic>
        <p:nvPicPr>
          <p:cNvPr id="13" name="Immagine 12"/>
          <p:cNvPicPr>
            <a:picLocks/>
          </p:cNvPicPr>
          <p:nvPr/>
        </p:nvPicPr>
        <p:blipFill>
          <a:blip r:embed="rId5">
            <a:extLst>
              <a:ext uri="{28A0092B-C50C-407E-A947-70E740481C1C}">
                <a14:useLocalDpi xmlns:a14="http://schemas.microsoft.com/office/drawing/2010/main" val="0"/>
              </a:ext>
            </a:extLst>
          </a:blip>
          <a:stretch>
            <a:fillRect/>
          </a:stretch>
        </p:blipFill>
        <p:spPr>
          <a:xfrm>
            <a:off x="7241255" y="5291551"/>
            <a:ext cx="1721892" cy="1314729"/>
          </a:xfrm>
          <a:prstGeom prst="rect">
            <a:avLst/>
          </a:prstGeom>
        </p:spPr>
      </p:pic>
      <p:pic>
        <p:nvPicPr>
          <p:cNvPr id="14" name="Immagine 13"/>
          <p:cNvPicPr>
            <a:picLocks/>
          </p:cNvPicPr>
          <p:nvPr/>
        </p:nvPicPr>
        <p:blipFill>
          <a:blip r:embed="rId6">
            <a:extLst>
              <a:ext uri="{28A0092B-C50C-407E-A947-70E740481C1C}">
                <a14:useLocalDpi xmlns:a14="http://schemas.microsoft.com/office/drawing/2010/main" val="0"/>
              </a:ext>
            </a:extLst>
          </a:blip>
          <a:stretch>
            <a:fillRect/>
          </a:stretch>
        </p:blipFill>
        <p:spPr>
          <a:xfrm>
            <a:off x="9151659" y="5300563"/>
            <a:ext cx="1726215" cy="1256616"/>
          </a:xfrm>
          <a:prstGeom prst="rect">
            <a:avLst/>
          </a:prstGeom>
        </p:spPr>
      </p:pic>
      <p:pic>
        <p:nvPicPr>
          <p:cNvPr id="34" name="Immagine 33"/>
          <p:cNvPicPr>
            <a:picLocks/>
          </p:cNvPicPr>
          <p:nvPr/>
        </p:nvPicPr>
        <p:blipFill>
          <a:blip r:embed="rId7">
            <a:extLst>
              <a:ext uri="{28A0092B-C50C-407E-A947-70E740481C1C}">
                <a14:useLocalDpi xmlns:a14="http://schemas.microsoft.com/office/drawing/2010/main" val="0"/>
              </a:ext>
            </a:extLst>
          </a:blip>
          <a:stretch>
            <a:fillRect/>
          </a:stretch>
        </p:blipFill>
        <p:spPr>
          <a:xfrm>
            <a:off x="2757405" y="1257073"/>
            <a:ext cx="2070800" cy="1321447"/>
          </a:xfrm>
          <a:prstGeom prst="rect">
            <a:avLst/>
          </a:prstGeom>
        </p:spPr>
      </p:pic>
      <p:pic>
        <p:nvPicPr>
          <p:cNvPr id="35" name="Immagine 34"/>
          <p:cNvPicPr>
            <a:picLocks/>
          </p:cNvPicPr>
          <p:nvPr/>
        </p:nvPicPr>
        <p:blipFill>
          <a:blip r:embed="rId8">
            <a:extLst>
              <a:ext uri="{28A0092B-C50C-407E-A947-70E740481C1C}">
                <a14:useLocalDpi xmlns:a14="http://schemas.microsoft.com/office/drawing/2010/main" val="0"/>
              </a:ext>
            </a:extLst>
          </a:blip>
          <a:stretch>
            <a:fillRect/>
          </a:stretch>
        </p:blipFill>
        <p:spPr>
          <a:xfrm>
            <a:off x="8523445" y="1194933"/>
            <a:ext cx="2087880" cy="1402080"/>
          </a:xfrm>
          <a:prstGeom prst="rect">
            <a:avLst/>
          </a:prstGeom>
        </p:spPr>
      </p:pic>
      <p:sp>
        <p:nvSpPr>
          <p:cNvPr id="57" name="Parentesi graffa chiusa 56"/>
          <p:cNvSpPr/>
          <p:nvPr/>
        </p:nvSpPr>
        <p:spPr>
          <a:xfrm>
            <a:off x="11085311" y="4562681"/>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8" name="CasellaDiTesto 57"/>
          <p:cNvSpPr txBox="1"/>
          <p:nvPr/>
        </p:nvSpPr>
        <p:spPr>
          <a:xfrm rot="16200000">
            <a:off x="10574975" y="1846313"/>
            <a:ext cx="2304571" cy="436636"/>
          </a:xfrm>
          <a:prstGeom prst="rect">
            <a:avLst/>
          </a:prstGeom>
          <a:noFill/>
        </p:spPr>
        <p:txBody>
          <a:bodyPr wrap="square" rtlCol="0">
            <a:spAutoFit/>
          </a:bodyPr>
          <a:lstStyle/>
          <a:p>
            <a:r>
              <a:rPr lang="en-US" sz="1600" b="1" dirty="0">
                <a:solidFill>
                  <a:srgbClr val="FF0000"/>
                </a:solidFill>
              </a:rPr>
              <a:t>LINAC BEAM DYNAMICS</a:t>
            </a:r>
          </a:p>
        </p:txBody>
      </p:sp>
      <p:sp>
        <p:nvSpPr>
          <p:cNvPr id="59" name="CasellaDiTesto 58"/>
          <p:cNvSpPr txBox="1"/>
          <p:nvPr/>
        </p:nvSpPr>
        <p:spPr>
          <a:xfrm rot="16200000">
            <a:off x="10642339" y="5180443"/>
            <a:ext cx="2636300" cy="754189"/>
          </a:xfrm>
          <a:prstGeom prst="rect">
            <a:avLst/>
          </a:prstGeom>
          <a:noFill/>
        </p:spPr>
        <p:txBody>
          <a:bodyPr wrap="square" rtlCol="0">
            <a:spAutoFit/>
          </a:bodyPr>
          <a:lstStyle/>
          <a:p>
            <a:pPr algn="ctr"/>
            <a:r>
              <a:rPr lang="en-US" sz="1600" b="1" dirty="0">
                <a:solidFill>
                  <a:srgbClr val="FF0000"/>
                </a:solidFill>
              </a:rPr>
              <a:t>LINAC COMPONENTS AND TECHNOLOGY</a:t>
            </a:r>
          </a:p>
        </p:txBody>
      </p:sp>
      <p:sp>
        <p:nvSpPr>
          <p:cNvPr id="60" name="Parentesi graffa chiusa 59"/>
          <p:cNvSpPr/>
          <p:nvPr/>
        </p:nvSpPr>
        <p:spPr>
          <a:xfrm>
            <a:off x="10866633" y="966456"/>
            <a:ext cx="548282" cy="2196353"/>
          </a:xfrm>
          <a:prstGeom prst="rightBrace">
            <a:avLst/>
          </a:prstGeom>
          <a:ln w="381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93831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693000"/>
            <a:ext cx="12192000" cy="2269467"/>
          </a:xfrm>
          <a:prstGeom prst="rect">
            <a:avLst/>
          </a:prstGeom>
        </p:spPr>
        <p:txBody>
          <a:bodyPr wrap="square">
            <a:spAutoFit/>
          </a:bodyPr>
          <a:lstStyle/>
          <a:p>
            <a:pPr algn="just">
              <a:lnSpc>
                <a:spcPct val="107000"/>
              </a:lnSpc>
              <a:spcAft>
                <a:spcPts val="800"/>
              </a:spcAft>
            </a:pPr>
            <a:r>
              <a:rPr lang="en-US" dirty="0">
                <a:latin typeface="Calibri" panose="020F0502020204030204" pitchFamily="34" charset="0"/>
                <a:ea typeface="Calibri" panose="020F0502020204030204" pitchFamily="34" charset="0"/>
                <a:cs typeface="Times New Roman" panose="02020603050405020304" pitchFamily="18" charset="0"/>
              </a:rPr>
              <a:t>A multi cell SW cavity, operating on the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-mode at 1 GHz, accelerates protons at β=0.5. The cavity is a 9 cell structure. Assuming a negligible variation of the particle velocity through the cavity itself calculate:</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the distance between the centers of the accelerating cells;</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assuming a shunt impedance of the single cell (R) of 1 M</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 calculate the dissipated power to have an effective accelerating voltage on the overall structure of </a:t>
            </a:r>
            <a:r>
              <a:rPr lang="en-US" dirty="0" err="1">
                <a:latin typeface="Calibri" panose="020F0502020204030204" pitchFamily="34" charset="0"/>
                <a:ea typeface="Calibri" panose="020F0502020204030204" pitchFamily="34" charset="0"/>
                <a:cs typeface="Times New Roman" panose="02020603050405020304" pitchFamily="18" charset="0"/>
              </a:rPr>
              <a:t>V</a:t>
            </a:r>
            <a:r>
              <a:rPr lang="en-US" baseline="-25000" dirty="0" err="1">
                <a:latin typeface="Calibri" panose="020F0502020204030204" pitchFamily="34" charset="0"/>
                <a:ea typeface="Calibri" panose="020F0502020204030204" pitchFamily="34" charset="0"/>
                <a:cs typeface="Times New Roman" panose="02020603050405020304" pitchFamily="18" charset="0"/>
              </a:rPr>
              <a:t>acc</a:t>
            </a:r>
            <a:r>
              <a:rPr lang="en-US" dirty="0">
                <a:latin typeface="Calibri" panose="020F0502020204030204" pitchFamily="34" charset="0"/>
                <a:ea typeface="Calibri" panose="020F0502020204030204" pitchFamily="34" charset="0"/>
                <a:cs typeface="Times New Roman" panose="02020603050405020304" pitchFamily="18" charset="0"/>
              </a:rPr>
              <a:t>=10 MV;</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Calculate the average accelerating field;</a:t>
            </a:r>
            <a:endParaRPr lang="it-IT" sz="1400" dirty="0">
              <a:latin typeface="Calibri" panose="020F0502020204030204" pitchFamily="34" charset="0"/>
              <a:ea typeface="Calibri" panose="020F0502020204030204" pitchFamily="34" charset="0"/>
              <a:cs typeface="Times New Roman" panose="02020603050405020304" pitchFamily="18" charset="0"/>
            </a:endParaRPr>
          </a:p>
          <a:p>
            <a:pPr marL="342900" lvl="0" indent="-342900" algn="just">
              <a:lnSpc>
                <a:spcPct val="107000"/>
              </a:lnSpc>
              <a:spcAft>
                <a:spcPts val="800"/>
              </a:spcAft>
              <a:buFont typeface="+mj-lt"/>
              <a:buAutoNum type="arabicParenR"/>
            </a:pPr>
            <a:r>
              <a:rPr lang="en-US" dirty="0">
                <a:latin typeface="Calibri" panose="020F0502020204030204" pitchFamily="34" charset="0"/>
                <a:ea typeface="Calibri" panose="020F0502020204030204" pitchFamily="34" charset="0"/>
                <a:cs typeface="Times New Roman" panose="02020603050405020304" pitchFamily="18" charset="0"/>
              </a:rPr>
              <a:t>If the cavity is fed by 4 </a:t>
            </a:r>
            <a:r>
              <a:rPr lang="en-US" dirty="0">
                <a:latin typeface="Calibri" panose="020F0502020204030204" pitchFamily="34" charset="0"/>
                <a:ea typeface="Calibri" panose="020F0502020204030204" pitchFamily="34" charset="0"/>
                <a:cs typeface="Times New Roman" panose="02020603050405020304" pitchFamily="18" charset="0"/>
                <a:sym typeface="Symbol" panose="05050102010706020507" pitchFamily="18" charset="2"/>
              </a:rPr>
              <a:t></a:t>
            </a:r>
            <a:r>
              <a:rPr lang="en-US" dirty="0">
                <a:latin typeface="Calibri" panose="020F0502020204030204" pitchFamily="34" charset="0"/>
                <a:ea typeface="Calibri" panose="020F0502020204030204" pitchFamily="34" charset="0"/>
                <a:cs typeface="Times New Roman" panose="02020603050405020304" pitchFamily="18" charset="0"/>
              </a:rPr>
              <a:t>s </a:t>
            </a:r>
            <a:r>
              <a:rPr lang="en-US" dirty="0" err="1">
                <a:latin typeface="Calibri" panose="020F0502020204030204" pitchFamily="34" charset="0"/>
                <a:ea typeface="Calibri" panose="020F0502020204030204" pitchFamily="34" charset="0"/>
                <a:cs typeface="Times New Roman" panose="02020603050405020304" pitchFamily="18" charset="0"/>
              </a:rPr>
              <a:t>rf</a:t>
            </a:r>
            <a:r>
              <a:rPr lang="en-US" dirty="0">
                <a:latin typeface="Calibri" panose="020F0502020204030204" pitchFamily="34" charset="0"/>
                <a:ea typeface="Calibri" panose="020F0502020204030204" pitchFamily="34" charset="0"/>
                <a:cs typeface="Times New Roman" panose="02020603050405020304" pitchFamily="18" charset="0"/>
              </a:rPr>
              <a:t> pulses with a repetition rate of 100 Hz, calculate the Duty Cycle.</a:t>
            </a:r>
            <a:endParaRPr lang="it-IT" sz="1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asellaDiTesto 2"/>
          <p:cNvSpPr txBox="1"/>
          <p:nvPr/>
        </p:nvSpPr>
        <p:spPr>
          <a:xfrm>
            <a:off x="1776000" y="-16474"/>
            <a:ext cx="8985665" cy="584775"/>
          </a:xfrm>
          <a:prstGeom prst="rect">
            <a:avLst/>
          </a:prstGeom>
          <a:noFill/>
        </p:spPr>
        <p:txBody>
          <a:bodyPr wrap="none" rtlCol="0">
            <a:spAutoFit/>
          </a:bodyPr>
          <a:lstStyle/>
          <a:p>
            <a:r>
              <a:rPr lang="en-US" sz="3200" b="1" dirty="0">
                <a:sym typeface="Symbol"/>
              </a:rPr>
              <a:t>EXERCISE 9:  MODE STRUCTURES AND DUTY CYCLE</a:t>
            </a:r>
            <a:endParaRPr lang="en-US" sz="3200" b="1" dirty="0"/>
          </a:p>
        </p:txBody>
      </p:sp>
    </p:spTree>
    <p:extLst>
      <p:ext uri="{BB962C8B-B14F-4D97-AF65-F5344CB8AC3E}">
        <p14:creationId xmlns:p14="http://schemas.microsoft.com/office/powerpoint/2010/main" val="303072464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189907" y="-52201"/>
            <a:ext cx="5741652" cy="584775"/>
          </a:xfrm>
          <a:prstGeom prst="rect">
            <a:avLst/>
          </a:prstGeom>
          <a:noFill/>
        </p:spPr>
        <p:txBody>
          <a:bodyPr wrap="square" rtlCol="0">
            <a:spAutoFit/>
          </a:bodyPr>
          <a:lstStyle/>
          <a:p>
            <a:r>
              <a:rPr lang="en-US" sz="3200" b="1" dirty="0"/>
              <a:t>EXAMPLE: SWISSFEL LINAC (PSI)</a:t>
            </a:r>
          </a:p>
        </p:txBody>
      </p:sp>
      <p:pic>
        <p:nvPicPr>
          <p:cNvPr id="337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9508" y="450015"/>
            <a:ext cx="6664443" cy="21162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28064" y="5199540"/>
            <a:ext cx="3564198" cy="155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79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64078" y="2855371"/>
            <a:ext cx="1452282" cy="208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4" name="Gruppo 3"/>
          <p:cNvGrpSpPr/>
          <p:nvPr/>
        </p:nvGrpSpPr>
        <p:grpSpPr>
          <a:xfrm>
            <a:off x="1721613" y="2855370"/>
            <a:ext cx="2097741" cy="2049334"/>
            <a:chOff x="1885305" y="2999859"/>
            <a:chExt cx="2507401" cy="2468612"/>
          </a:xfrm>
        </p:grpSpPr>
        <p:pic>
          <p:nvPicPr>
            <p:cNvPr id="3379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885305" y="2999859"/>
              <a:ext cx="2340753" cy="2348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ttangolo 2"/>
            <p:cNvSpPr/>
            <p:nvPr/>
          </p:nvSpPr>
          <p:spPr>
            <a:xfrm>
              <a:off x="3263153" y="4760259"/>
              <a:ext cx="1129553" cy="7082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379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65503" y="5199540"/>
            <a:ext cx="2587821" cy="1557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800"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136835" y="5634746"/>
            <a:ext cx="1569945" cy="11221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 name="Gruppo 4"/>
          <p:cNvGrpSpPr/>
          <p:nvPr/>
        </p:nvGrpSpPr>
        <p:grpSpPr>
          <a:xfrm>
            <a:off x="8185140" y="2254748"/>
            <a:ext cx="3807645" cy="2584004"/>
            <a:chOff x="5020234" y="2583074"/>
            <a:chExt cx="3807645" cy="2584004"/>
          </a:xfrm>
        </p:grpSpPr>
        <p:pic>
          <p:nvPicPr>
            <p:cNvPr id="33798" name="Picture 6"/>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20234" y="2583074"/>
              <a:ext cx="3807645" cy="25840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ttangolo 11"/>
            <p:cNvSpPr/>
            <p:nvPr/>
          </p:nvSpPr>
          <p:spPr>
            <a:xfrm>
              <a:off x="7781365" y="4514032"/>
              <a:ext cx="1046514" cy="5879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7" name="Connettore 2 6"/>
          <p:cNvCxnSpPr/>
          <p:nvPr/>
        </p:nvCxnSpPr>
        <p:spPr>
          <a:xfrm flipH="1" flipV="1">
            <a:off x="1990165" y="1676400"/>
            <a:ext cx="76201" cy="117897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6" name="Connettore 2 15"/>
          <p:cNvCxnSpPr/>
          <p:nvPr/>
        </p:nvCxnSpPr>
        <p:spPr>
          <a:xfrm flipH="1" flipV="1">
            <a:off x="3948485" y="1639307"/>
            <a:ext cx="4224497" cy="1714721"/>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18" name="Connettore 2 17"/>
          <p:cNvCxnSpPr/>
          <p:nvPr/>
        </p:nvCxnSpPr>
        <p:spPr>
          <a:xfrm flipH="1" flipV="1">
            <a:off x="5602941" y="1676400"/>
            <a:ext cx="2570041" cy="167762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pic>
        <p:nvPicPr>
          <p:cNvPr id="33801" name="Picture 9"/>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46983" y="3340705"/>
            <a:ext cx="1876988" cy="15390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4" name="Connettore 2 13"/>
          <p:cNvCxnSpPr/>
          <p:nvPr/>
        </p:nvCxnSpPr>
        <p:spPr>
          <a:xfrm>
            <a:off x="6553324" y="4588574"/>
            <a:ext cx="30467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1525153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2864082" y="-70271"/>
            <a:ext cx="5830779" cy="646331"/>
          </a:xfrm>
          <a:prstGeom prst="rect">
            <a:avLst/>
          </a:prstGeom>
          <a:noFill/>
        </p:spPr>
        <p:txBody>
          <a:bodyPr wrap="square" rtlCol="0">
            <a:spAutoFit/>
          </a:bodyPr>
          <a:lstStyle/>
          <a:p>
            <a:r>
              <a:rPr lang="en-US" sz="3600" b="1" dirty="0"/>
              <a:t>EXAMPLES: EUROPEAN XFEL</a:t>
            </a:r>
          </a:p>
        </p:txBody>
      </p:sp>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870" y="466611"/>
            <a:ext cx="4853020" cy="26998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40576" y="533159"/>
            <a:ext cx="3829050" cy="1986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040576" y="2519826"/>
            <a:ext cx="3829050" cy="5592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4"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58890" y="3333126"/>
            <a:ext cx="2933700" cy="31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5"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872755" y="3647451"/>
            <a:ext cx="5191287" cy="12211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6"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698203" y="6081570"/>
            <a:ext cx="2514600" cy="571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8" name="Picture 1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33081" y="4581053"/>
            <a:ext cx="1530960" cy="939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09" name="Picture 1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451208" y="4941567"/>
            <a:ext cx="3831866" cy="8506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710" name="Picture 1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12803" y="6081571"/>
            <a:ext cx="2827773" cy="7293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5" name="Connettore 1 4"/>
          <p:cNvCxnSpPr/>
          <p:nvPr/>
        </p:nvCxnSpPr>
        <p:spPr>
          <a:xfrm flipH="1">
            <a:off x="2451209" y="4160430"/>
            <a:ext cx="690102" cy="10647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9" name="Connettore 1 18"/>
          <p:cNvCxnSpPr/>
          <p:nvPr/>
        </p:nvCxnSpPr>
        <p:spPr>
          <a:xfrm>
            <a:off x="4234991" y="4160430"/>
            <a:ext cx="1683560" cy="106471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5" name="Connettore 1 24"/>
          <p:cNvCxnSpPr/>
          <p:nvPr/>
        </p:nvCxnSpPr>
        <p:spPr>
          <a:xfrm flipH="1">
            <a:off x="5468398" y="5520260"/>
            <a:ext cx="64610" cy="8470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6" name="Connettore 1 25"/>
          <p:cNvCxnSpPr/>
          <p:nvPr/>
        </p:nvCxnSpPr>
        <p:spPr>
          <a:xfrm>
            <a:off x="5918552" y="5520260"/>
            <a:ext cx="1444031" cy="656861"/>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4" name="Connettore 1 33"/>
          <p:cNvCxnSpPr/>
          <p:nvPr/>
        </p:nvCxnSpPr>
        <p:spPr>
          <a:xfrm>
            <a:off x="2451208" y="1991639"/>
            <a:ext cx="690103" cy="1954061"/>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65823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par>
                                <p:cTn id="8" presetID="10" presetClass="entr" presetSubtype="0" fill="hold" nodeType="withEffect">
                                  <p:stCondLst>
                                    <p:cond delay="0"/>
                                  </p:stCondLst>
                                  <p:childTnLst>
                                    <p:set>
                                      <p:cBhvr>
                                        <p:cTn id="9" dur="1" fill="hold">
                                          <p:stCondLst>
                                            <p:cond delay="0"/>
                                          </p:stCondLst>
                                        </p:cTn>
                                        <p:tgtEl>
                                          <p:spTgt spid="29705"/>
                                        </p:tgtEl>
                                        <p:attrNameLst>
                                          <p:attrName>style.visibility</p:attrName>
                                        </p:attrNameLst>
                                      </p:cBhvr>
                                      <p:to>
                                        <p:strVal val="visible"/>
                                      </p:to>
                                    </p:set>
                                    <p:animEffect transition="in" filter="fade">
                                      <p:cBhvr>
                                        <p:cTn id="10" dur="500"/>
                                        <p:tgtEl>
                                          <p:spTgt spid="29705"/>
                                        </p:tgtEl>
                                      </p:cBhvr>
                                    </p:animEffect>
                                  </p:childTnLst>
                                </p:cTn>
                              </p:par>
                              <p:par>
                                <p:cTn id="11" presetID="10" presetClass="entr" presetSubtype="0" fill="hold" nodeType="withEffect">
                                  <p:stCondLst>
                                    <p:cond delay="0"/>
                                  </p:stCondLst>
                                  <p:childTnLst>
                                    <p:set>
                                      <p:cBhvr>
                                        <p:cTn id="12" dur="1" fill="hold">
                                          <p:stCondLst>
                                            <p:cond delay="0"/>
                                          </p:stCondLst>
                                        </p:cTn>
                                        <p:tgtEl>
                                          <p:spTgt spid="29704"/>
                                        </p:tgtEl>
                                        <p:attrNameLst>
                                          <p:attrName>style.visibility</p:attrName>
                                        </p:attrNameLst>
                                      </p:cBhvr>
                                      <p:to>
                                        <p:strVal val="visible"/>
                                      </p:to>
                                    </p:set>
                                    <p:animEffect transition="in" filter="fade">
                                      <p:cBhvr>
                                        <p:cTn id="13" dur="500"/>
                                        <p:tgtEl>
                                          <p:spTgt spid="29704"/>
                                        </p:tgtEl>
                                      </p:cBhvr>
                                    </p:animEffect>
                                  </p:childTnLst>
                                </p:cTn>
                              </p:par>
                              <p:par>
                                <p:cTn id="14" presetID="10" presetClass="entr" presetSubtype="0" fill="hold" nodeType="withEffect">
                                  <p:stCondLst>
                                    <p:cond delay="0"/>
                                  </p:stCondLst>
                                  <p:childTnLst>
                                    <p:set>
                                      <p:cBhvr>
                                        <p:cTn id="15" dur="1" fill="hold">
                                          <p:stCondLst>
                                            <p:cond delay="0"/>
                                          </p:stCondLst>
                                        </p:cTn>
                                        <p:tgtEl>
                                          <p:spTgt spid="29708"/>
                                        </p:tgtEl>
                                        <p:attrNameLst>
                                          <p:attrName>style.visibility</p:attrName>
                                        </p:attrNameLst>
                                      </p:cBhvr>
                                      <p:to>
                                        <p:strVal val="visible"/>
                                      </p:to>
                                    </p:set>
                                    <p:animEffect transition="in" filter="fade">
                                      <p:cBhvr>
                                        <p:cTn id="16" dur="500"/>
                                        <p:tgtEl>
                                          <p:spTgt spid="2970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500"/>
                                        <p:tgtEl>
                                          <p:spTgt spid="5"/>
                                        </p:tgtEl>
                                      </p:cBhvr>
                                    </p:animEffect>
                                  </p:childTnLst>
                                </p:cTn>
                              </p:par>
                              <p:par>
                                <p:cTn id="22" presetID="10" presetClass="entr" presetSubtype="0" fill="hold" nodeType="withEffect">
                                  <p:stCondLst>
                                    <p:cond delay="0"/>
                                  </p:stCondLst>
                                  <p:childTnLst>
                                    <p:set>
                                      <p:cBhvr>
                                        <p:cTn id="23" dur="1" fill="hold">
                                          <p:stCondLst>
                                            <p:cond delay="0"/>
                                          </p:stCondLst>
                                        </p:cTn>
                                        <p:tgtEl>
                                          <p:spTgt spid="29709"/>
                                        </p:tgtEl>
                                        <p:attrNameLst>
                                          <p:attrName>style.visibility</p:attrName>
                                        </p:attrNameLst>
                                      </p:cBhvr>
                                      <p:to>
                                        <p:strVal val="visible"/>
                                      </p:to>
                                    </p:set>
                                    <p:animEffect transition="in" filter="fade">
                                      <p:cBhvr>
                                        <p:cTn id="24" dur="500"/>
                                        <p:tgtEl>
                                          <p:spTgt spid="29709"/>
                                        </p:tgtEl>
                                      </p:cBhvr>
                                    </p:animEffect>
                                  </p:childTnLst>
                                </p:cTn>
                              </p:par>
                              <p:par>
                                <p:cTn id="25" presetID="10" presetClass="entr" presetSubtype="0" fill="hold" nodeType="withEffect">
                                  <p:stCondLst>
                                    <p:cond delay="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par>
                                <p:cTn id="33" presetID="10" presetClass="entr" presetSubtype="0" fill="hold" nodeType="withEffect">
                                  <p:stCondLst>
                                    <p:cond delay="0"/>
                                  </p:stCondLst>
                                  <p:childTnLst>
                                    <p:set>
                                      <p:cBhvr>
                                        <p:cTn id="34" dur="1" fill="hold">
                                          <p:stCondLst>
                                            <p:cond delay="0"/>
                                          </p:stCondLst>
                                        </p:cTn>
                                        <p:tgtEl>
                                          <p:spTgt spid="29710"/>
                                        </p:tgtEl>
                                        <p:attrNameLst>
                                          <p:attrName>style.visibility</p:attrName>
                                        </p:attrNameLst>
                                      </p:cBhvr>
                                      <p:to>
                                        <p:strVal val="visible"/>
                                      </p:to>
                                    </p:set>
                                    <p:animEffect transition="in" filter="fade">
                                      <p:cBhvr>
                                        <p:cTn id="35" dur="500"/>
                                        <p:tgtEl>
                                          <p:spTgt spid="29710"/>
                                        </p:tgtEl>
                                      </p:cBhvr>
                                    </p:animEffect>
                                  </p:childTnLst>
                                </p:cTn>
                              </p:par>
                              <p:par>
                                <p:cTn id="36" presetID="10" presetClass="entr" presetSubtype="0"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nodeType="withEffect">
                                  <p:stCondLst>
                                    <p:cond delay="0"/>
                                  </p:stCondLst>
                                  <p:childTnLst>
                                    <p:set>
                                      <p:cBhvr>
                                        <p:cTn id="40" dur="1" fill="hold">
                                          <p:stCondLst>
                                            <p:cond delay="0"/>
                                          </p:stCondLst>
                                        </p:cTn>
                                        <p:tgtEl>
                                          <p:spTgt spid="29706"/>
                                        </p:tgtEl>
                                        <p:attrNameLst>
                                          <p:attrName>style.visibility</p:attrName>
                                        </p:attrNameLst>
                                      </p:cBhvr>
                                      <p:to>
                                        <p:strVal val="visible"/>
                                      </p:to>
                                    </p:set>
                                    <p:animEffect transition="in" filter="fade">
                                      <p:cBhvr>
                                        <p:cTn id="41" dur="500"/>
                                        <p:tgtEl>
                                          <p:spTgt spid="297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1383" name="Object 7"/>
          <p:cNvGraphicFramePr>
            <a:graphicFrameLocks noChangeAspect="1"/>
          </p:cNvGraphicFramePr>
          <p:nvPr>
            <p:extLst>
              <p:ext uri="{D42A27DB-BD31-4B8C-83A1-F6EECF244321}">
                <p14:modId xmlns:p14="http://schemas.microsoft.com/office/powerpoint/2010/main" val="1064890538"/>
              </p:ext>
            </p:extLst>
          </p:nvPr>
        </p:nvGraphicFramePr>
        <p:xfrm>
          <a:off x="4534497" y="1157066"/>
          <a:ext cx="3003006" cy="776682"/>
        </p:xfrm>
        <a:graphic>
          <a:graphicData uri="http://schemas.openxmlformats.org/presentationml/2006/ole">
            <mc:AlternateContent xmlns:mc="http://schemas.openxmlformats.org/markup-compatibility/2006">
              <mc:Choice xmlns:v="urn:schemas-microsoft-com:vml" Requires="v">
                <p:oleObj name="Equazione" r:id="rId3" imgW="1155600" imgH="393480" progId="Equation.3">
                  <p:embed/>
                </p:oleObj>
              </mc:Choice>
              <mc:Fallback>
                <p:oleObj name="Equazione" r:id="rId3" imgW="1155600" imgH="393480" progId="Equation.3">
                  <p:embed/>
                  <p:pic>
                    <p:nvPicPr>
                      <p:cNvPr id="0" name=""/>
                      <p:cNvPicPr>
                        <a:picLocks noChangeAspect="1" noChangeArrowheads="1"/>
                      </p:cNvPicPr>
                      <p:nvPr/>
                    </p:nvPicPr>
                    <p:blipFill>
                      <a:blip r:embed="rId4"/>
                      <a:srcRect/>
                      <a:stretch>
                        <a:fillRect/>
                      </a:stretch>
                    </p:blipFill>
                    <p:spPr bwMode="auto">
                      <a:xfrm>
                        <a:off x="4534497" y="1157066"/>
                        <a:ext cx="3003006" cy="776682"/>
                      </a:xfrm>
                      <a:prstGeom prst="rect">
                        <a:avLst/>
                      </a:prstGeom>
                      <a:noFill/>
                      <a:ln w="28575">
                        <a:noFill/>
                        <a:miter lim="800000"/>
                        <a:headEnd/>
                        <a:tailEnd/>
                      </a:ln>
                    </p:spPr>
                  </p:pic>
                </p:oleObj>
              </mc:Fallback>
            </mc:AlternateContent>
          </a:graphicData>
        </a:graphic>
      </p:graphicFrame>
      <p:graphicFrame>
        <p:nvGraphicFramePr>
          <p:cNvPr id="101384" name="Object 8"/>
          <p:cNvGraphicFramePr>
            <a:graphicFrameLocks noChangeAspect="1"/>
          </p:cNvGraphicFramePr>
          <p:nvPr>
            <p:extLst>
              <p:ext uri="{D42A27DB-BD31-4B8C-83A1-F6EECF244321}">
                <p14:modId xmlns:p14="http://schemas.microsoft.com/office/powerpoint/2010/main" val="2475616207"/>
              </p:ext>
            </p:extLst>
          </p:nvPr>
        </p:nvGraphicFramePr>
        <p:xfrm>
          <a:off x="10054328" y="627802"/>
          <a:ext cx="1667693" cy="1147762"/>
        </p:xfrm>
        <a:graphic>
          <a:graphicData uri="http://schemas.openxmlformats.org/presentationml/2006/ole">
            <mc:AlternateContent xmlns:mc="http://schemas.openxmlformats.org/markup-compatibility/2006">
              <mc:Choice xmlns:v="urn:schemas-microsoft-com:vml" Requires="v">
                <p:oleObj name="Equazione" r:id="rId5" imgW="977760" imgH="888840" progId="Equation.3">
                  <p:embed/>
                </p:oleObj>
              </mc:Choice>
              <mc:Fallback>
                <p:oleObj name="Equazione" r:id="rId5" imgW="977760" imgH="888840" progId="Equation.3">
                  <p:embed/>
                  <p:pic>
                    <p:nvPicPr>
                      <p:cNvPr id="0" name=""/>
                      <p:cNvPicPr>
                        <a:picLocks noChangeAspect="1" noChangeArrowheads="1"/>
                      </p:cNvPicPr>
                      <p:nvPr/>
                    </p:nvPicPr>
                    <p:blipFill>
                      <a:blip r:embed="rId6"/>
                      <a:srcRect/>
                      <a:stretch>
                        <a:fillRect/>
                      </a:stretch>
                    </p:blipFill>
                    <p:spPr bwMode="auto">
                      <a:xfrm>
                        <a:off x="10054328" y="627802"/>
                        <a:ext cx="1667693" cy="1147762"/>
                      </a:xfrm>
                      <a:prstGeom prst="rect">
                        <a:avLst/>
                      </a:prstGeom>
                      <a:noFill/>
                      <a:ln w="28575">
                        <a:noFill/>
                        <a:miter lim="800000"/>
                        <a:headEnd/>
                        <a:tailEnd/>
                      </a:ln>
                    </p:spPr>
                  </p:pic>
                </p:oleObj>
              </mc:Fallback>
            </mc:AlternateContent>
          </a:graphicData>
        </a:graphic>
      </p:graphicFrame>
      <p:sp>
        <p:nvSpPr>
          <p:cNvPr id="101389" name="Text Box 13"/>
          <p:cNvSpPr txBox="1">
            <a:spLocks noChangeArrowheads="1"/>
          </p:cNvSpPr>
          <p:nvPr/>
        </p:nvSpPr>
        <p:spPr bwMode="auto">
          <a:xfrm>
            <a:off x="1466071" y="2311094"/>
            <a:ext cx="2356302" cy="400110"/>
          </a:xfrm>
          <a:prstGeom prst="rect">
            <a:avLst/>
          </a:prstGeom>
          <a:noFill/>
          <a:ln w="9525">
            <a:noFill/>
            <a:miter lim="800000"/>
            <a:headEnd/>
            <a:tailEnd/>
          </a:ln>
          <a:effectLst/>
        </p:spPr>
        <p:txBody>
          <a:bodyPr wrap="none">
            <a:spAutoFit/>
          </a:bodyPr>
          <a:lstStyle/>
          <a:p>
            <a:pPr eaLnBrk="1" hangingPunct="1"/>
            <a:r>
              <a:rPr lang="en-US" sz="2000" b="1" dirty="0"/>
              <a:t>ACCELERATION</a:t>
            </a:r>
          </a:p>
        </p:txBody>
      </p:sp>
      <p:sp>
        <p:nvSpPr>
          <p:cNvPr id="101391" name="Text Box 15"/>
          <p:cNvSpPr txBox="1">
            <a:spLocks noChangeArrowheads="1"/>
          </p:cNvSpPr>
          <p:nvPr/>
        </p:nvSpPr>
        <p:spPr bwMode="auto">
          <a:xfrm>
            <a:off x="7413348" y="2159909"/>
            <a:ext cx="3854784" cy="400110"/>
          </a:xfrm>
          <a:prstGeom prst="rect">
            <a:avLst/>
          </a:prstGeom>
          <a:noFill/>
          <a:ln w="9525">
            <a:noFill/>
            <a:miter lim="800000"/>
            <a:headEnd/>
            <a:tailEnd/>
          </a:ln>
          <a:effectLst/>
        </p:spPr>
        <p:txBody>
          <a:bodyPr wrap="square">
            <a:spAutoFit/>
          </a:bodyPr>
          <a:lstStyle/>
          <a:p>
            <a:pPr eaLnBrk="1" hangingPunct="1"/>
            <a:r>
              <a:rPr lang="en-US" sz="2000" b="1" dirty="0"/>
              <a:t>BENDING AND FOCUSING</a:t>
            </a:r>
          </a:p>
        </p:txBody>
      </p:sp>
      <p:sp>
        <p:nvSpPr>
          <p:cNvPr id="101423" name="Text Box 47"/>
          <p:cNvSpPr txBox="1">
            <a:spLocks noChangeArrowheads="1"/>
          </p:cNvSpPr>
          <p:nvPr/>
        </p:nvSpPr>
        <p:spPr bwMode="auto">
          <a:xfrm>
            <a:off x="8187082" y="6429616"/>
            <a:ext cx="1935379" cy="338554"/>
          </a:xfrm>
          <a:prstGeom prst="rect">
            <a:avLst/>
          </a:prstGeom>
          <a:noFill/>
          <a:ln w="9525">
            <a:noFill/>
            <a:miter lim="800000"/>
            <a:headEnd/>
            <a:tailEnd/>
          </a:ln>
          <a:effectLst/>
        </p:spPr>
        <p:txBody>
          <a:bodyPr wrap="square">
            <a:spAutoFit/>
          </a:bodyPr>
          <a:lstStyle/>
          <a:p>
            <a:pPr eaLnBrk="1" hangingPunct="1"/>
            <a:r>
              <a:rPr lang="en-US" sz="1600" dirty="0"/>
              <a:t>Transverse Dynamics</a:t>
            </a:r>
          </a:p>
        </p:txBody>
      </p:sp>
      <p:sp>
        <p:nvSpPr>
          <p:cNvPr id="101425" name="Text Box 49"/>
          <p:cNvSpPr txBox="1">
            <a:spLocks noChangeArrowheads="1"/>
          </p:cNvSpPr>
          <p:nvPr/>
        </p:nvSpPr>
        <p:spPr bwMode="auto">
          <a:xfrm>
            <a:off x="1318485" y="6429616"/>
            <a:ext cx="2119497" cy="338554"/>
          </a:xfrm>
          <a:prstGeom prst="rect">
            <a:avLst/>
          </a:prstGeom>
          <a:noFill/>
          <a:ln w="9525">
            <a:noFill/>
            <a:miter lim="800000"/>
            <a:headEnd/>
            <a:tailEnd/>
          </a:ln>
          <a:effectLst/>
        </p:spPr>
        <p:txBody>
          <a:bodyPr wrap="square">
            <a:spAutoFit/>
          </a:bodyPr>
          <a:lstStyle/>
          <a:p>
            <a:pPr eaLnBrk="1" hangingPunct="1"/>
            <a:r>
              <a:rPr lang="en-US" sz="1600" dirty="0"/>
              <a:t>Longitudinal Dynamics</a:t>
            </a:r>
          </a:p>
        </p:txBody>
      </p:sp>
      <p:sp>
        <p:nvSpPr>
          <p:cNvPr id="51" name="CasellaDiTesto 50"/>
          <p:cNvSpPr txBox="1"/>
          <p:nvPr/>
        </p:nvSpPr>
        <p:spPr>
          <a:xfrm>
            <a:off x="1476502" y="-63885"/>
            <a:ext cx="9936000" cy="646331"/>
          </a:xfrm>
          <a:prstGeom prst="rect">
            <a:avLst/>
          </a:prstGeom>
          <a:noFill/>
        </p:spPr>
        <p:txBody>
          <a:bodyPr wrap="square" rtlCol="0">
            <a:spAutoFit/>
          </a:bodyPr>
          <a:lstStyle/>
          <a:p>
            <a:r>
              <a:rPr lang="en-US" sz="3600" b="1" dirty="0"/>
              <a:t>LORENTZ FORCE: ACCELERATION AND FOCUSING</a:t>
            </a:r>
          </a:p>
        </p:txBody>
      </p:sp>
      <p:sp>
        <p:nvSpPr>
          <p:cNvPr id="52" name="Rettangolo 51"/>
          <p:cNvSpPr/>
          <p:nvPr/>
        </p:nvSpPr>
        <p:spPr>
          <a:xfrm>
            <a:off x="0" y="548679"/>
            <a:ext cx="8256000" cy="523220"/>
          </a:xfrm>
          <a:prstGeom prst="rect">
            <a:avLst/>
          </a:prstGeom>
        </p:spPr>
        <p:txBody>
          <a:bodyPr wrap="square">
            <a:spAutoFit/>
          </a:bodyPr>
          <a:lstStyle/>
          <a:p>
            <a:pPr algn="just">
              <a:spcBef>
                <a:spcPct val="0"/>
              </a:spcBef>
              <a:tabLst>
                <a:tab pos="533400" algn="l"/>
              </a:tabLst>
            </a:pPr>
            <a:r>
              <a:rPr lang="en-US" sz="1400" dirty="0">
                <a:latin typeface="Calibri" pitchFamily="34" charset="0"/>
              </a:rPr>
              <a:t>The basic equation that describes the acceleration/bending/focusing processes is the </a:t>
            </a:r>
            <a:r>
              <a:rPr lang="en-US" sz="1400" b="1" dirty="0">
                <a:latin typeface="Calibri" pitchFamily="34" charset="0"/>
              </a:rPr>
              <a:t>Lorentz Force</a:t>
            </a:r>
            <a:r>
              <a:rPr lang="en-US" sz="1400" dirty="0">
                <a:latin typeface="Calibri" pitchFamily="34" charset="0"/>
              </a:rPr>
              <a:t>.</a:t>
            </a:r>
            <a:endParaRPr lang="en-US" sz="1400" b="1" dirty="0">
              <a:latin typeface="Calibri" pitchFamily="34" charset="0"/>
            </a:endParaRPr>
          </a:p>
          <a:p>
            <a:pPr algn="just">
              <a:spcBef>
                <a:spcPct val="0"/>
              </a:spcBef>
              <a:tabLst>
                <a:tab pos="533400" algn="l"/>
              </a:tabLst>
            </a:pPr>
            <a:r>
              <a:rPr lang="en-US" sz="1400" dirty="0">
                <a:latin typeface="Calibri" pitchFamily="34" charset="0"/>
              </a:rPr>
              <a:t>Particles are </a:t>
            </a:r>
            <a:r>
              <a:rPr lang="en-US" sz="1400" b="1" dirty="0">
                <a:latin typeface="Calibri" pitchFamily="34" charset="0"/>
              </a:rPr>
              <a:t>accelerated through electric </a:t>
            </a:r>
            <a:r>
              <a:rPr lang="en-US" sz="1400" dirty="0">
                <a:latin typeface="Calibri" pitchFamily="34" charset="0"/>
              </a:rPr>
              <a:t>fields and are </a:t>
            </a:r>
            <a:r>
              <a:rPr lang="en-US" sz="1400" b="1" dirty="0">
                <a:latin typeface="Calibri" pitchFamily="34" charset="0"/>
              </a:rPr>
              <a:t>bended and focused through magnetic </a:t>
            </a:r>
            <a:r>
              <a:rPr lang="en-US" sz="1400" dirty="0">
                <a:latin typeface="Calibri" pitchFamily="34" charset="0"/>
              </a:rPr>
              <a:t>fields. </a:t>
            </a:r>
          </a:p>
        </p:txBody>
      </p:sp>
      <p:pic>
        <p:nvPicPr>
          <p:cNvPr id="4" name="Immagine 3"/>
          <p:cNvPicPr>
            <a:picLocks noChangeAspect="1"/>
          </p:cNvPicPr>
          <p:nvPr/>
        </p:nvPicPr>
        <p:blipFill rotWithShape="1">
          <a:blip r:embed="rId7">
            <a:extLst>
              <a:ext uri="{28A0092B-C50C-407E-A947-70E740481C1C}">
                <a14:useLocalDpi xmlns:a14="http://schemas.microsoft.com/office/drawing/2010/main" val="0"/>
              </a:ext>
            </a:extLst>
          </a:blip>
          <a:srcRect l="53020" t="32409" r="4714" b="23480"/>
          <a:stretch/>
        </p:blipFill>
        <p:spPr>
          <a:xfrm>
            <a:off x="7112497" y="3063751"/>
            <a:ext cx="2308634" cy="1370669"/>
          </a:xfrm>
          <a:prstGeom prst="rect">
            <a:avLst/>
          </a:prstGeom>
        </p:spPr>
      </p:pic>
      <p:pic>
        <p:nvPicPr>
          <p:cNvPr id="5" name="Immagine 4"/>
          <p:cNvPicPr>
            <a:picLocks noChangeAspect="1"/>
          </p:cNvPicPr>
          <p:nvPr/>
        </p:nvPicPr>
        <p:blipFill rotWithShape="1">
          <a:blip r:embed="rId8" cstate="print">
            <a:extLst>
              <a:ext uri="{28A0092B-C50C-407E-A947-70E740481C1C}">
                <a14:useLocalDpi xmlns:a14="http://schemas.microsoft.com/office/drawing/2010/main" val="0"/>
              </a:ext>
            </a:extLst>
          </a:blip>
          <a:srcRect t="14013" r="53523" b="11134"/>
          <a:stretch/>
        </p:blipFill>
        <p:spPr>
          <a:xfrm>
            <a:off x="1223220" y="3219737"/>
            <a:ext cx="2725870" cy="1684080"/>
          </a:xfrm>
          <a:prstGeom prst="rect">
            <a:avLst/>
          </a:prstGeom>
        </p:spPr>
      </p:pic>
      <p:sp>
        <p:nvSpPr>
          <p:cNvPr id="3" name="Rettangolo 2"/>
          <p:cNvSpPr/>
          <p:nvPr/>
        </p:nvSpPr>
        <p:spPr>
          <a:xfrm>
            <a:off x="317923" y="2311095"/>
            <a:ext cx="4527637" cy="3614577"/>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ccia in giù 5"/>
          <p:cNvSpPr/>
          <p:nvPr/>
        </p:nvSpPr>
        <p:spPr>
          <a:xfrm>
            <a:off x="2192267" y="6108084"/>
            <a:ext cx="371935" cy="3215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ccia in giù 21"/>
          <p:cNvSpPr/>
          <p:nvPr/>
        </p:nvSpPr>
        <p:spPr>
          <a:xfrm>
            <a:off x="8968805" y="6138097"/>
            <a:ext cx="371935" cy="3215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magine 6"/>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566007" y="3055263"/>
            <a:ext cx="1831093" cy="1359713"/>
          </a:xfrm>
          <a:prstGeom prst="rect">
            <a:avLst/>
          </a:prstGeom>
        </p:spPr>
      </p:pic>
      <p:pic>
        <p:nvPicPr>
          <p:cNvPr id="8" name="Immagine 7"/>
          <p:cNvPicPr>
            <a:picLocks noChangeAspect="1"/>
          </p:cNvPicPr>
          <p:nvPr/>
        </p:nvPicPr>
        <p:blipFill rotWithShape="1">
          <a:blip r:embed="rId10" cstate="print">
            <a:extLst>
              <a:ext uri="{28A0092B-C50C-407E-A947-70E740481C1C}">
                <a14:useLocalDpi xmlns:a14="http://schemas.microsoft.com/office/drawing/2010/main" val="0"/>
              </a:ext>
            </a:extLst>
          </a:blip>
          <a:srcRect l="16240" t="86" r="3965" b="3935"/>
          <a:stretch/>
        </p:blipFill>
        <p:spPr>
          <a:xfrm>
            <a:off x="9773694" y="4509360"/>
            <a:ext cx="1415721" cy="1228579"/>
          </a:xfrm>
          <a:prstGeom prst="rect">
            <a:avLst/>
          </a:prstGeom>
        </p:spPr>
      </p:pic>
      <p:pic>
        <p:nvPicPr>
          <p:cNvPr id="9" name="Immagine 8"/>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35587" y="4522375"/>
            <a:ext cx="2310759" cy="1248987"/>
          </a:xfrm>
          <a:prstGeom prst="rect">
            <a:avLst/>
          </a:prstGeom>
        </p:spPr>
      </p:pic>
      <p:pic>
        <p:nvPicPr>
          <p:cNvPr id="26" name="Picture 8" descr="C:\Users\David\Desktop\MASTER LEZIONI\CAS_2016\images44.jpg"/>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471269" y="4903818"/>
            <a:ext cx="2273546" cy="877819"/>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9" descr="C:\Users\David\Desktop\MASTER LEZIONI\CAS_2016\20080501_dc_1.jpg"/>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82909" y="4903818"/>
            <a:ext cx="1751324" cy="885399"/>
          </a:xfrm>
          <a:prstGeom prst="rect">
            <a:avLst/>
          </a:prstGeom>
          <a:noFill/>
          <a:extLst>
            <a:ext uri="{909E8E84-426E-40DD-AFC4-6F175D3DCCD1}">
              <a14:hiddenFill xmlns:a14="http://schemas.microsoft.com/office/drawing/2010/main">
                <a:solidFill>
                  <a:srgbClr val="FFFFFF"/>
                </a:solidFill>
              </a14:hiddenFill>
            </a:ext>
          </a:extLst>
        </p:spPr>
      </p:pic>
      <p:cxnSp>
        <p:nvCxnSpPr>
          <p:cNvPr id="36" name="Connettore 2 35"/>
          <p:cNvCxnSpPr>
            <a:endCxn id="101389" idx="0"/>
          </p:cNvCxnSpPr>
          <p:nvPr/>
        </p:nvCxnSpPr>
        <p:spPr>
          <a:xfrm>
            <a:off x="2644221" y="1945776"/>
            <a:ext cx="0" cy="365318"/>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3" name="Connettore 2 52"/>
          <p:cNvCxnSpPr/>
          <p:nvPr/>
        </p:nvCxnSpPr>
        <p:spPr>
          <a:xfrm>
            <a:off x="9340740" y="1945776"/>
            <a:ext cx="0" cy="25954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
        <p:nvSpPr>
          <p:cNvPr id="2" name="Rettangolo 1"/>
          <p:cNvSpPr/>
          <p:nvPr/>
        </p:nvSpPr>
        <p:spPr>
          <a:xfrm>
            <a:off x="425947" y="2601780"/>
            <a:ext cx="4318868" cy="523220"/>
          </a:xfrm>
          <a:prstGeom prst="rect">
            <a:avLst/>
          </a:prstGeom>
        </p:spPr>
        <p:txBody>
          <a:bodyPr wrap="square">
            <a:spAutoFit/>
          </a:bodyPr>
          <a:lstStyle/>
          <a:p>
            <a:pPr algn="just"/>
            <a:r>
              <a:rPr lang="en-GB" sz="1400" dirty="0"/>
              <a:t>To accelerate, we need a force in the direction of motion</a:t>
            </a:r>
            <a:endParaRPr lang="en-US" sz="1400" dirty="0"/>
          </a:p>
        </p:txBody>
      </p:sp>
      <p:sp>
        <p:nvSpPr>
          <p:cNvPr id="17" name="Rettangolo 16"/>
          <p:cNvSpPr/>
          <p:nvPr/>
        </p:nvSpPr>
        <p:spPr>
          <a:xfrm>
            <a:off x="6923474" y="2524160"/>
            <a:ext cx="4780766" cy="523220"/>
          </a:xfrm>
          <a:prstGeom prst="rect">
            <a:avLst/>
          </a:prstGeom>
        </p:spPr>
        <p:txBody>
          <a:bodyPr wrap="square">
            <a:spAutoFit/>
          </a:bodyPr>
          <a:lstStyle/>
          <a:p>
            <a:r>
              <a:rPr lang="en-GB" sz="1400" dirty="0"/>
              <a:t>2</a:t>
            </a:r>
            <a:r>
              <a:rPr lang="en-GB" sz="1400" baseline="30000" dirty="0"/>
              <a:t>nd</a:t>
            </a:r>
            <a:r>
              <a:rPr lang="en-GB" sz="1400" dirty="0"/>
              <a:t> term always perpendicular to motion =&gt; no energy gain</a:t>
            </a:r>
          </a:p>
        </p:txBody>
      </p:sp>
      <p:cxnSp>
        <p:nvCxnSpPr>
          <p:cNvPr id="24" name="Connettore 1 23"/>
          <p:cNvCxnSpPr/>
          <p:nvPr/>
        </p:nvCxnSpPr>
        <p:spPr>
          <a:xfrm>
            <a:off x="2644222" y="1945776"/>
            <a:ext cx="3391780"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8" name="Connettore 1 27"/>
          <p:cNvCxnSpPr/>
          <p:nvPr/>
        </p:nvCxnSpPr>
        <p:spPr>
          <a:xfrm flipH="1" flipV="1">
            <a:off x="6036001" y="1640542"/>
            <a:ext cx="1" cy="30523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9" name="Connettore 1 38"/>
          <p:cNvCxnSpPr/>
          <p:nvPr/>
        </p:nvCxnSpPr>
        <p:spPr>
          <a:xfrm flipH="1">
            <a:off x="7242774" y="1946211"/>
            <a:ext cx="2097968"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40" name="Connettore 1 39"/>
          <p:cNvCxnSpPr/>
          <p:nvPr/>
        </p:nvCxnSpPr>
        <p:spPr>
          <a:xfrm flipV="1">
            <a:off x="7242773" y="1667435"/>
            <a:ext cx="0" cy="278776"/>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9032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1389"/>
                                        </p:tgtEl>
                                        <p:attrNameLst>
                                          <p:attrName>style.visibility</p:attrName>
                                        </p:attrNameLst>
                                      </p:cBhvr>
                                      <p:to>
                                        <p:strVal val="visible"/>
                                      </p:to>
                                    </p:set>
                                    <p:animEffect transition="in" filter="fade">
                                      <p:cBhvr>
                                        <p:cTn id="7" dur="500"/>
                                        <p:tgtEl>
                                          <p:spTgt spid="101389"/>
                                        </p:tgtEl>
                                      </p:cBhvr>
                                    </p:animEffec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0"/>
                                  </p:stCondLst>
                                  <p:childTnLst>
                                    <p:set>
                                      <p:cBhvr>
                                        <p:cTn id="12" dur="1" fill="hold">
                                          <p:stCondLst>
                                            <p:cond delay="0"/>
                                          </p:stCondLst>
                                        </p:cTn>
                                        <p:tgtEl>
                                          <p:spTgt spid="26"/>
                                        </p:tgtEl>
                                        <p:attrNameLst>
                                          <p:attrName>style.visibility</p:attrName>
                                        </p:attrNameLst>
                                      </p:cBhvr>
                                      <p:to>
                                        <p:strVal val="visible"/>
                                      </p:to>
                                    </p:set>
                                    <p:animEffect transition="in" filter="fade">
                                      <p:cBhvr>
                                        <p:cTn id="13" dur="500"/>
                                        <p:tgtEl>
                                          <p:spTgt spid="26"/>
                                        </p:tgtEl>
                                      </p:cBhvr>
                                    </p:animEffect>
                                  </p:childTnLst>
                                </p:cTn>
                              </p:par>
                              <p:par>
                                <p:cTn id="14" presetID="10" presetClass="entr" presetSubtype="0"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nodeType="withEffect">
                                  <p:stCondLst>
                                    <p:cond delay="0"/>
                                  </p:stCondLst>
                                  <p:childTnLst>
                                    <p:set>
                                      <p:cBhvr>
                                        <p:cTn id="18" dur="1" fill="hold">
                                          <p:stCondLst>
                                            <p:cond delay="0"/>
                                          </p:stCondLst>
                                        </p:cTn>
                                        <p:tgtEl>
                                          <p:spTgt spid="36"/>
                                        </p:tgtEl>
                                        <p:attrNameLst>
                                          <p:attrName>style.visibility</p:attrName>
                                        </p:attrNameLst>
                                      </p:cBhvr>
                                      <p:to>
                                        <p:strVal val="visible"/>
                                      </p:to>
                                    </p:set>
                                    <p:animEffect transition="in" filter="fade">
                                      <p:cBhvr>
                                        <p:cTn id="19" dur="500"/>
                                        <p:tgtEl>
                                          <p:spTgt spid="3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ntr" presetSubtype="0"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fade">
                                      <p:cBhvr>
                                        <p:cTn id="25" dur="500"/>
                                        <p:tgtEl>
                                          <p:spTgt spid="24"/>
                                        </p:tgtEl>
                                      </p:cBhvr>
                                    </p:animEffect>
                                  </p:childTnLst>
                                </p:cTn>
                              </p:par>
                              <p:par>
                                <p:cTn id="26" presetID="10" presetClass="entr" presetSubtype="0"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fade">
                                      <p:cBhvr>
                                        <p:cTn id="28" dur="500"/>
                                        <p:tgtEl>
                                          <p:spTgt spid="28"/>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01391"/>
                                        </p:tgtEl>
                                        <p:attrNameLst>
                                          <p:attrName>style.visibility</p:attrName>
                                        </p:attrNameLst>
                                      </p:cBhvr>
                                      <p:to>
                                        <p:strVal val="visible"/>
                                      </p:to>
                                    </p:set>
                                    <p:animEffect transition="in" filter="fade">
                                      <p:cBhvr>
                                        <p:cTn id="31" dur="500"/>
                                        <p:tgtEl>
                                          <p:spTgt spid="101391"/>
                                        </p:tgtEl>
                                      </p:cBhvr>
                                    </p:animEffect>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par>
                                <p:cTn id="35" presetID="10"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500"/>
                                        <p:tgtEl>
                                          <p:spTgt spid="8"/>
                                        </p:tgtEl>
                                      </p:cBhvr>
                                    </p:animEffect>
                                  </p:childTnLst>
                                </p:cTn>
                              </p:par>
                              <p:par>
                                <p:cTn id="38" presetID="10" presetClass="entr" presetSubtype="0" fill="hold" nodeType="with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500"/>
                                        <p:tgtEl>
                                          <p:spTgt spid="9"/>
                                        </p:tgtEl>
                                      </p:cBhvr>
                                    </p:animEffect>
                                  </p:childTnLst>
                                </p:cTn>
                              </p:par>
                              <p:par>
                                <p:cTn id="41" presetID="10" presetClass="entr" presetSubtype="0"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animEffect transition="in" filter="fade">
                                      <p:cBhvr>
                                        <p:cTn id="43" dur="500"/>
                                        <p:tgtEl>
                                          <p:spTgt spid="53"/>
                                        </p:tgtEl>
                                      </p:cBhvr>
                                    </p:animEffect>
                                  </p:childTnLst>
                                </p:cTn>
                              </p:par>
                              <p:par>
                                <p:cTn id="44" presetID="10" presetClass="entr" presetSubtype="0" fill="hold"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transition="in" filter="fade">
                                      <p:cBhvr>
                                        <p:cTn id="46" dur="500"/>
                                        <p:tgtEl>
                                          <p:spTgt spid="39"/>
                                        </p:tgtEl>
                                      </p:cBhvr>
                                    </p:animEffect>
                                  </p:childTnLst>
                                </p:cTn>
                              </p:par>
                              <p:par>
                                <p:cTn id="47" presetID="10" presetClass="entr" presetSubtype="0" fill="hold" nodeType="withEffect">
                                  <p:stCondLst>
                                    <p:cond delay="0"/>
                                  </p:stCondLst>
                                  <p:childTnLst>
                                    <p:set>
                                      <p:cBhvr>
                                        <p:cTn id="48" dur="1" fill="hold">
                                          <p:stCondLst>
                                            <p:cond delay="0"/>
                                          </p:stCondLst>
                                        </p:cTn>
                                        <p:tgtEl>
                                          <p:spTgt spid="40"/>
                                        </p:tgtEl>
                                        <p:attrNameLst>
                                          <p:attrName>style.visibility</p:attrName>
                                        </p:attrNameLst>
                                      </p:cBhvr>
                                      <p:to>
                                        <p:strVal val="visible"/>
                                      </p:to>
                                    </p:set>
                                    <p:animEffect transition="in" filter="fade">
                                      <p:cBhvr>
                                        <p:cTn id="49" dur="500"/>
                                        <p:tgtEl>
                                          <p:spTgt spid="40"/>
                                        </p:tgtEl>
                                      </p:cBhvr>
                                    </p:animEffect>
                                  </p:childTnLst>
                                </p:cTn>
                              </p:par>
                              <p:par>
                                <p:cTn id="50" presetID="10" presetClass="entr" presetSubtype="0" fill="hold" nodeType="with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fade">
                                      <p:cBhvr>
                                        <p:cTn id="52" dur="500"/>
                                        <p:tgtEl>
                                          <p:spTgt spid="7"/>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500"/>
                                        <p:tgtEl>
                                          <p:spTgt spid="1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6"/>
                                        </p:tgtEl>
                                        <p:attrNameLst>
                                          <p:attrName>style.visibility</p:attrName>
                                        </p:attrNameLst>
                                      </p:cBhvr>
                                      <p:to>
                                        <p:strVal val="visible"/>
                                      </p:to>
                                    </p:set>
                                    <p:animEffect transition="in" filter="fade">
                                      <p:cBhvr>
                                        <p:cTn id="60" dur="500"/>
                                        <p:tgtEl>
                                          <p:spTgt spid="6"/>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101425"/>
                                        </p:tgtEl>
                                        <p:attrNameLst>
                                          <p:attrName>style.visibility</p:attrName>
                                        </p:attrNameLst>
                                      </p:cBhvr>
                                      <p:to>
                                        <p:strVal val="visible"/>
                                      </p:to>
                                    </p:set>
                                    <p:animEffect transition="in" filter="fade">
                                      <p:cBhvr>
                                        <p:cTn id="63" dur="500"/>
                                        <p:tgtEl>
                                          <p:spTgt spid="101425"/>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01423"/>
                                        </p:tgtEl>
                                        <p:attrNameLst>
                                          <p:attrName>style.visibility</p:attrName>
                                        </p:attrNameLst>
                                      </p:cBhvr>
                                      <p:to>
                                        <p:strVal val="visible"/>
                                      </p:to>
                                    </p:set>
                                    <p:animEffect transition="in" filter="fade">
                                      <p:cBhvr>
                                        <p:cTn id="66" dur="500"/>
                                        <p:tgtEl>
                                          <p:spTgt spid="10142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Effect transition="in" filter="fade">
                                      <p:cBhvr>
                                        <p:cTn id="69" dur="500"/>
                                        <p:tgtEl>
                                          <p:spTgt spid="22"/>
                                        </p:tgtEl>
                                      </p:cBhvr>
                                    </p:animEffec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3"/>
                                        </p:tgtEl>
                                        <p:attrNameLst>
                                          <p:attrName>style.visibility</p:attrName>
                                        </p:attrNameLst>
                                      </p:cBhvr>
                                      <p:to>
                                        <p:strVal val="visible"/>
                                      </p:to>
                                    </p:set>
                                    <p:animEffect transition="in" filter="fade">
                                      <p:cBhvr>
                                        <p:cTn id="7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9" grpId="0"/>
      <p:bldP spid="101391" grpId="0"/>
      <p:bldP spid="101423" grpId="0"/>
      <p:bldP spid="101425" grpId="0"/>
      <p:bldP spid="3" grpId="0" animBg="1"/>
      <p:bldP spid="6" grpId="0" animBg="1"/>
      <p:bldP spid="22" grpId="0" animBg="1"/>
      <p:bldP spid="2"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9" name="Rectangle 9"/>
          <p:cNvSpPr>
            <a:spLocks noChangeArrowheads="1"/>
          </p:cNvSpPr>
          <p:nvPr/>
        </p:nvSpPr>
        <p:spPr bwMode="auto">
          <a:xfrm>
            <a:off x="0" y="568040"/>
            <a:ext cx="12192000" cy="738664"/>
          </a:xfrm>
          <a:prstGeom prst="rect">
            <a:avLst/>
          </a:prstGeom>
          <a:noFill/>
          <a:ln w="9525">
            <a:noFill/>
            <a:miter lim="800000"/>
            <a:headEnd/>
            <a:tailEnd/>
          </a:ln>
          <a:effectLst/>
        </p:spPr>
        <p:txBody>
          <a:bodyPr wrap="square">
            <a:spAutoFit/>
          </a:bodyPr>
          <a:lstStyle/>
          <a:p>
            <a:pPr algn="just" eaLnBrk="1" hangingPunct="1"/>
            <a:r>
              <a:rPr lang="en-US" altLang="en-US" sz="1400" dirty="0"/>
              <a:t>The </a:t>
            </a:r>
            <a:r>
              <a:rPr lang="en-US" altLang="en-US" sz="1400" b="1" dirty="0"/>
              <a:t>first historical linear particle accelerator </a:t>
            </a:r>
            <a:r>
              <a:rPr lang="en-US" altLang="en-US" sz="1400" dirty="0"/>
              <a:t>was built by the Nobel prize Wilhelm Conrad </a:t>
            </a:r>
            <a:r>
              <a:rPr lang="en-US" altLang="en-US" sz="1400" dirty="0" err="1"/>
              <a:t>Röntgen</a:t>
            </a:r>
            <a:r>
              <a:rPr lang="en-US" altLang="en-US" sz="1400" dirty="0"/>
              <a:t> (1900). It consisted in a vacuum tube containing a cathode connected to the negative pole of a DC voltage generator. </a:t>
            </a:r>
            <a:r>
              <a:rPr lang="en-US" altLang="en-US" sz="1400" b="1" dirty="0"/>
              <a:t>Electrons emitted by the heated cathode</a:t>
            </a:r>
            <a:r>
              <a:rPr lang="en-US" altLang="en-US" sz="1400" dirty="0"/>
              <a:t> were accelerated while flowing to another electrode connected to the positive generator pole (anode). Collisions between the energetic electrons and the anode produced </a:t>
            </a:r>
            <a:r>
              <a:rPr lang="en-US" altLang="en-US" sz="1400" b="1" dirty="0"/>
              <a:t>X-rays</a:t>
            </a:r>
            <a:r>
              <a:rPr lang="en-US" altLang="en-US" sz="1400" dirty="0"/>
              <a:t>. </a:t>
            </a:r>
          </a:p>
        </p:txBody>
      </p:sp>
      <p:sp>
        <p:nvSpPr>
          <p:cNvPr id="102430" name="Text Box 30"/>
          <p:cNvSpPr txBox="1">
            <a:spLocks noChangeArrowheads="1"/>
          </p:cNvSpPr>
          <p:nvPr/>
        </p:nvSpPr>
        <p:spPr bwMode="auto">
          <a:xfrm>
            <a:off x="183662" y="3807702"/>
            <a:ext cx="3243069" cy="954107"/>
          </a:xfrm>
          <a:prstGeom prst="rect">
            <a:avLst/>
          </a:prstGeom>
          <a:noFill/>
          <a:ln w="38100">
            <a:noFill/>
            <a:miter lim="800000"/>
            <a:headEnd/>
            <a:tailEnd/>
          </a:ln>
          <a:effectLst/>
        </p:spPr>
        <p:txBody>
          <a:bodyPr wrap="square">
            <a:spAutoFit/>
          </a:bodyPr>
          <a:lstStyle/>
          <a:p>
            <a:pPr algn="just"/>
            <a:r>
              <a:rPr lang="en-US" sz="1400" dirty="0"/>
              <a:t>The </a:t>
            </a:r>
            <a:r>
              <a:rPr lang="en-US" sz="1400" b="1" dirty="0"/>
              <a:t>energy gained </a:t>
            </a:r>
            <a:r>
              <a:rPr lang="en-US" sz="1400" dirty="0"/>
              <a:t>by the electrons travelling from the cathode to the anode is equal to their charge multiplied the DC voltage between the two electrodes.</a:t>
            </a:r>
          </a:p>
        </p:txBody>
      </p:sp>
      <p:graphicFrame>
        <p:nvGraphicFramePr>
          <p:cNvPr id="102432" name="Object 32"/>
          <p:cNvGraphicFramePr>
            <a:graphicFrameLocks noChangeAspect="1"/>
          </p:cNvGraphicFramePr>
          <p:nvPr>
            <p:extLst>
              <p:ext uri="{D42A27DB-BD31-4B8C-83A1-F6EECF244321}">
                <p14:modId xmlns:p14="http://schemas.microsoft.com/office/powerpoint/2010/main" val="849152040"/>
              </p:ext>
            </p:extLst>
          </p:nvPr>
        </p:nvGraphicFramePr>
        <p:xfrm>
          <a:off x="333960" y="4788928"/>
          <a:ext cx="2693988" cy="668337"/>
        </p:xfrm>
        <a:graphic>
          <a:graphicData uri="http://schemas.openxmlformats.org/presentationml/2006/ole">
            <mc:AlternateContent xmlns:mc="http://schemas.openxmlformats.org/markup-compatibility/2006">
              <mc:Choice xmlns:v="urn:schemas-microsoft-com:vml" Requires="v">
                <p:oleObj name="Equazione" r:id="rId3" imgW="1587240" imgH="393480" progId="Equation.3">
                  <p:embed/>
                </p:oleObj>
              </mc:Choice>
              <mc:Fallback>
                <p:oleObj name="Equazione" r:id="rId3" imgW="1587240" imgH="393480" progId="Equation.3">
                  <p:embed/>
                  <p:pic>
                    <p:nvPicPr>
                      <p:cNvPr id="102432" name="Object 32"/>
                      <p:cNvPicPr>
                        <a:picLocks noChangeAspect="1" noChangeArrowheads="1"/>
                      </p:cNvPicPr>
                      <p:nvPr/>
                    </p:nvPicPr>
                    <p:blipFill>
                      <a:blip r:embed="rId4"/>
                      <a:srcRect/>
                      <a:stretch>
                        <a:fillRect/>
                      </a:stretch>
                    </p:blipFill>
                    <p:spPr bwMode="auto">
                      <a:xfrm>
                        <a:off x="333960" y="4788928"/>
                        <a:ext cx="2693988" cy="668337"/>
                      </a:xfrm>
                      <a:prstGeom prst="rect">
                        <a:avLst/>
                      </a:prstGeom>
                      <a:noFill/>
                      <a:ln w="28575">
                        <a:noFill/>
                        <a:miter lim="800000"/>
                        <a:headEnd/>
                        <a:tailEnd/>
                      </a:ln>
                    </p:spPr>
                  </p:pic>
                </p:oleObj>
              </mc:Fallback>
            </mc:AlternateContent>
          </a:graphicData>
        </a:graphic>
      </p:graphicFrame>
      <p:sp>
        <p:nvSpPr>
          <p:cNvPr id="102435" name="Rectangle 35"/>
          <p:cNvSpPr>
            <a:spLocks noChangeArrowheads="1"/>
          </p:cNvSpPr>
          <p:nvPr/>
        </p:nvSpPr>
        <p:spPr bwMode="auto">
          <a:xfrm>
            <a:off x="2712000" y="-1"/>
            <a:ext cx="5965076" cy="561975"/>
          </a:xfrm>
          <a:prstGeom prst="rect">
            <a:avLst/>
          </a:prstGeom>
          <a:noFill/>
          <a:ln w="9525">
            <a:noFill/>
            <a:miter lim="800000"/>
            <a:headEnd/>
            <a:tailEnd/>
          </a:ln>
          <a:effectLst/>
        </p:spPr>
        <p:txBody>
          <a:bodyPr anchor="ctr"/>
          <a:lstStyle/>
          <a:p>
            <a:pPr marL="1117600" indent="-1117600"/>
            <a:r>
              <a:rPr lang="en-US" altLang="en-US" sz="3600" b="1" dirty="0"/>
              <a:t>ACCELERATION: SIMPLE CASE</a:t>
            </a:r>
          </a:p>
        </p:txBody>
      </p:sp>
      <p:pic>
        <p:nvPicPr>
          <p:cNvPr id="102437" name="Picture 37"/>
          <p:cNvPicPr>
            <a:picLocks noChangeAspect="1" noChangeArrowheads="1"/>
          </p:cNvPicPr>
          <p:nvPr/>
        </p:nvPicPr>
        <p:blipFill>
          <a:blip r:embed="rId5" cstate="print"/>
          <a:srcRect/>
          <a:stretch>
            <a:fillRect/>
          </a:stretch>
        </p:blipFill>
        <p:spPr bwMode="auto">
          <a:xfrm>
            <a:off x="8761308" y="1396900"/>
            <a:ext cx="947606" cy="1328709"/>
          </a:xfrm>
          <a:prstGeom prst="rect">
            <a:avLst/>
          </a:prstGeom>
          <a:noFill/>
          <a:ln w="9525">
            <a:noFill/>
            <a:miter lim="800000"/>
            <a:headEnd/>
            <a:tailEnd/>
          </a:ln>
          <a:effectLst/>
        </p:spPr>
      </p:pic>
      <p:pic>
        <p:nvPicPr>
          <p:cNvPr id="102438" name="Picture 38"/>
          <p:cNvPicPr>
            <a:picLocks noChangeAspect="1" noChangeArrowheads="1"/>
          </p:cNvPicPr>
          <p:nvPr/>
        </p:nvPicPr>
        <p:blipFill>
          <a:blip r:embed="rId6" cstate="print"/>
          <a:srcRect/>
          <a:stretch>
            <a:fillRect/>
          </a:stretch>
        </p:blipFill>
        <p:spPr bwMode="auto">
          <a:xfrm>
            <a:off x="9735891" y="1791380"/>
            <a:ext cx="1282700" cy="539750"/>
          </a:xfrm>
          <a:prstGeom prst="rect">
            <a:avLst/>
          </a:prstGeom>
          <a:noFill/>
          <a:ln w="9525">
            <a:noFill/>
            <a:miter lim="800000"/>
            <a:headEnd/>
            <a:tailEnd/>
          </a:ln>
          <a:effectLst/>
        </p:spPr>
      </p:pic>
      <p:sp>
        <p:nvSpPr>
          <p:cNvPr id="36" name="Rectangle 4"/>
          <p:cNvSpPr>
            <a:spLocks noChangeArrowheads="1"/>
          </p:cNvSpPr>
          <p:nvPr/>
        </p:nvSpPr>
        <p:spPr bwMode="auto">
          <a:xfrm>
            <a:off x="5350555" y="1748621"/>
            <a:ext cx="122196" cy="37134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7" name="Text Box 5"/>
          <p:cNvSpPr txBox="1">
            <a:spLocks noChangeArrowheads="1"/>
          </p:cNvSpPr>
          <p:nvPr/>
        </p:nvSpPr>
        <p:spPr bwMode="auto">
          <a:xfrm>
            <a:off x="4673781" y="1773196"/>
            <a:ext cx="24304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t>+</a:t>
            </a:r>
          </a:p>
        </p:txBody>
      </p:sp>
      <p:sp>
        <p:nvSpPr>
          <p:cNvPr id="38" name="Text Box 6"/>
          <p:cNvSpPr txBox="1">
            <a:spLocks noChangeArrowheads="1"/>
          </p:cNvSpPr>
          <p:nvPr/>
        </p:nvSpPr>
        <p:spPr bwMode="auto">
          <a:xfrm>
            <a:off x="5690287" y="1595714"/>
            <a:ext cx="1220611"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sz="1400" dirty="0"/>
              <a:t>Electric field</a:t>
            </a:r>
          </a:p>
        </p:txBody>
      </p:sp>
      <p:sp>
        <p:nvSpPr>
          <p:cNvPr id="39" name="Line 7"/>
          <p:cNvSpPr>
            <a:spLocks noChangeShapeType="1"/>
          </p:cNvSpPr>
          <p:nvPr/>
        </p:nvSpPr>
        <p:spPr bwMode="auto">
          <a:xfrm>
            <a:off x="5472751" y="1934295"/>
            <a:ext cx="1462316" cy="0"/>
          </a:xfrm>
          <a:prstGeom prst="line">
            <a:avLst/>
          </a:prstGeom>
          <a:noFill/>
          <a:ln w="50800">
            <a:solidFill>
              <a:srgbClr val="0033CC"/>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40"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742265" y="1700837"/>
            <a:ext cx="516980" cy="557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1" name="Oval 13"/>
          <p:cNvSpPr>
            <a:spLocks noChangeArrowheads="1"/>
          </p:cNvSpPr>
          <p:nvPr/>
        </p:nvSpPr>
        <p:spPr bwMode="auto">
          <a:xfrm>
            <a:off x="5479465" y="1866033"/>
            <a:ext cx="135624" cy="137890"/>
          </a:xfrm>
          <a:prstGeom prst="ellipse">
            <a:avLst/>
          </a:prstGeom>
          <a:solidFill>
            <a:srgbClr val="FF0000"/>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2" name="Line 16"/>
          <p:cNvSpPr>
            <a:spLocks noChangeShapeType="1"/>
          </p:cNvSpPr>
          <p:nvPr/>
        </p:nvSpPr>
        <p:spPr bwMode="auto">
          <a:xfrm>
            <a:off x="5398896" y="2119969"/>
            <a:ext cx="0" cy="196596"/>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3" name="Line 18"/>
          <p:cNvSpPr>
            <a:spLocks noChangeShapeType="1"/>
          </p:cNvSpPr>
          <p:nvPr/>
        </p:nvSpPr>
        <p:spPr bwMode="auto">
          <a:xfrm>
            <a:off x="6216666" y="2308374"/>
            <a:ext cx="1023218"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Line 19"/>
          <p:cNvSpPr>
            <a:spLocks noChangeShapeType="1"/>
          </p:cNvSpPr>
          <p:nvPr/>
        </p:nvSpPr>
        <p:spPr bwMode="auto">
          <a:xfrm flipH="1" flipV="1">
            <a:off x="7231827" y="2043515"/>
            <a:ext cx="2686" cy="27305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5" name="Rectangle 20"/>
          <p:cNvSpPr>
            <a:spLocks noChangeArrowheads="1"/>
          </p:cNvSpPr>
          <p:nvPr/>
        </p:nvSpPr>
        <p:spPr bwMode="auto">
          <a:xfrm>
            <a:off x="6952525" y="1781387"/>
            <a:ext cx="601577" cy="259398"/>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6" name="Line 21"/>
          <p:cNvSpPr>
            <a:spLocks noChangeShapeType="1"/>
          </p:cNvSpPr>
          <p:nvPr/>
        </p:nvSpPr>
        <p:spPr bwMode="auto">
          <a:xfrm>
            <a:off x="6011216" y="2145909"/>
            <a:ext cx="0" cy="354965"/>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7" name="Rectangle 22"/>
          <p:cNvSpPr>
            <a:spLocks noChangeArrowheads="1"/>
          </p:cNvSpPr>
          <p:nvPr/>
        </p:nvSpPr>
        <p:spPr bwMode="auto">
          <a:xfrm>
            <a:off x="6176383" y="2236015"/>
            <a:ext cx="75197" cy="146082"/>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48" name="Text Box 27"/>
          <p:cNvSpPr txBox="1">
            <a:spLocks noChangeArrowheads="1"/>
          </p:cNvSpPr>
          <p:nvPr/>
        </p:nvSpPr>
        <p:spPr bwMode="auto">
          <a:xfrm>
            <a:off x="5606361" y="2503683"/>
            <a:ext cx="122061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dirty="0"/>
              <a:t>Voltage </a:t>
            </a:r>
            <a:r>
              <a:rPr lang="en-US" dirty="0">
                <a:sym typeface="Symbol"/>
              </a:rPr>
              <a:t></a:t>
            </a:r>
            <a:r>
              <a:rPr lang="en-US" dirty="0"/>
              <a:t>V</a:t>
            </a:r>
          </a:p>
        </p:txBody>
      </p:sp>
      <p:sp>
        <p:nvSpPr>
          <p:cNvPr id="49" name="Figura a mano libera 48"/>
          <p:cNvSpPr/>
          <p:nvPr/>
        </p:nvSpPr>
        <p:spPr>
          <a:xfrm>
            <a:off x="7002381" y="1786722"/>
            <a:ext cx="399612" cy="254063"/>
          </a:xfrm>
          <a:custGeom>
            <a:avLst/>
            <a:gdLst>
              <a:gd name="connsiteX0" fmla="*/ 0 w 823866"/>
              <a:gd name="connsiteY0" fmla="*/ 129167 h 237816"/>
              <a:gd name="connsiteX1" fmla="*/ 81482 w 823866"/>
              <a:gd name="connsiteY1" fmla="*/ 2419 h 237816"/>
              <a:gd name="connsiteX2" fmla="*/ 162963 w 823866"/>
              <a:gd name="connsiteY2" fmla="*/ 228755 h 237816"/>
              <a:gd name="connsiteX3" fmla="*/ 289711 w 823866"/>
              <a:gd name="connsiteY3" fmla="*/ 2419 h 237816"/>
              <a:gd name="connsiteX4" fmla="*/ 362139 w 823866"/>
              <a:gd name="connsiteY4" fmla="*/ 237809 h 237816"/>
              <a:gd name="connsiteX5" fmla="*/ 470781 w 823866"/>
              <a:gd name="connsiteY5" fmla="*/ 11472 h 237816"/>
              <a:gd name="connsiteX6" fmla="*/ 552262 w 823866"/>
              <a:gd name="connsiteY6" fmla="*/ 237809 h 237816"/>
              <a:gd name="connsiteX7" fmla="*/ 651850 w 823866"/>
              <a:gd name="connsiteY7" fmla="*/ 2419 h 237816"/>
              <a:gd name="connsiteX8" fmla="*/ 715224 w 823866"/>
              <a:gd name="connsiteY8" fmla="*/ 147274 h 237816"/>
              <a:gd name="connsiteX9" fmla="*/ 823866 w 823866"/>
              <a:gd name="connsiteY9" fmla="*/ 156327 h 237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3866" h="237816">
                <a:moveTo>
                  <a:pt x="0" y="129167"/>
                </a:moveTo>
                <a:cubicBezTo>
                  <a:pt x="27161" y="57494"/>
                  <a:pt x="54322" y="-14179"/>
                  <a:pt x="81482" y="2419"/>
                </a:cubicBezTo>
                <a:cubicBezTo>
                  <a:pt x="108643" y="19017"/>
                  <a:pt x="128258" y="228755"/>
                  <a:pt x="162963" y="228755"/>
                </a:cubicBezTo>
                <a:cubicBezTo>
                  <a:pt x="197668" y="228755"/>
                  <a:pt x="256515" y="910"/>
                  <a:pt x="289711" y="2419"/>
                </a:cubicBezTo>
                <a:cubicBezTo>
                  <a:pt x="322907" y="3928"/>
                  <a:pt x="331961" y="236300"/>
                  <a:pt x="362139" y="237809"/>
                </a:cubicBezTo>
                <a:cubicBezTo>
                  <a:pt x="392317" y="239318"/>
                  <a:pt x="439094" y="11472"/>
                  <a:pt x="470781" y="11472"/>
                </a:cubicBezTo>
                <a:cubicBezTo>
                  <a:pt x="502468" y="11472"/>
                  <a:pt x="522084" y="239318"/>
                  <a:pt x="552262" y="237809"/>
                </a:cubicBezTo>
                <a:cubicBezTo>
                  <a:pt x="582440" y="236300"/>
                  <a:pt x="624690" y="17508"/>
                  <a:pt x="651850" y="2419"/>
                </a:cubicBezTo>
                <a:cubicBezTo>
                  <a:pt x="679010" y="-12670"/>
                  <a:pt x="686555" y="121623"/>
                  <a:pt x="715224" y="147274"/>
                </a:cubicBezTo>
                <a:cubicBezTo>
                  <a:pt x="743893" y="172925"/>
                  <a:pt x="783879" y="164626"/>
                  <a:pt x="823866" y="156327"/>
                </a:cubicBezTo>
              </a:path>
            </a:pathLst>
          </a:custGeom>
          <a:ln w="28575">
            <a:solidFill>
              <a:srgbClr val="FFC00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Line 18"/>
          <p:cNvSpPr>
            <a:spLocks noChangeShapeType="1"/>
          </p:cNvSpPr>
          <p:nvPr/>
        </p:nvSpPr>
        <p:spPr bwMode="auto">
          <a:xfrm>
            <a:off x="5394204" y="2316014"/>
            <a:ext cx="617012"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51" name="Text Box 27"/>
          <p:cNvSpPr txBox="1">
            <a:spLocks noChangeArrowheads="1"/>
          </p:cNvSpPr>
          <p:nvPr/>
        </p:nvSpPr>
        <p:spPr bwMode="auto">
          <a:xfrm>
            <a:off x="3772601" y="1803234"/>
            <a:ext cx="969664"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dirty="0"/>
              <a:t>Cathode</a:t>
            </a:r>
          </a:p>
        </p:txBody>
      </p:sp>
      <p:sp>
        <p:nvSpPr>
          <p:cNvPr id="52" name="Text Box 27"/>
          <p:cNvSpPr txBox="1">
            <a:spLocks noChangeArrowheads="1"/>
          </p:cNvSpPr>
          <p:nvPr/>
        </p:nvSpPr>
        <p:spPr bwMode="auto">
          <a:xfrm>
            <a:off x="7554101" y="1729086"/>
            <a:ext cx="91092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dirty="0"/>
              <a:t>Anode</a:t>
            </a:r>
          </a:p>
        </p:txBody>
      </p:sp>
      <p:sp>
        <p:nvSpPr>
          <p:cNvPr id="53" name="Rectangle 14"/>
          <p:cNvSpPr>
            <a:spLocks noChangeArrowheads="1"/>
          </p:cNvSpPr>
          <p:nvPr/>
        </p:nvSpPr>
        <p:spPr bwMode="auto">
          <a:xfrm>
            <a:off x="5145742" y="3802025"/>
            <a:ext cx="2056446" cy="1815882"/>
          </a:xfrm>
          <a:prstGeom prst="rect">
            <a:avLst/>
          </a:prstGeom>
          <a:noFill/>
          <a:ln w="9525">
            <a:noFill/>
            <a:miter lim="800000"/>
            <a:headEnd/>
            <a:tailEnd/>
          </a:ln>
          <a:effectLst/>
        </p:spPr>
        <p:txBody>
          <a:bodyPr wrap="square">
            <a:spAutoFit/>
          </a:bodyPr>
          <a:lstStyle/>
          <a:p>
            <a:pPr algn="just" eaLnBrk="1" hangingPunct="1"/>
            <a:r>
              <a:rPr lang="en-US" altLang="en-US" sz="1400" b="1" dirty="0"/>
              <a:t>Particle energies are typically expressed in electron-volt </a:t>
            </a:r>
            <a:r>
              <a:rPr lang="en-US" altLang="en-US" sz="1400" dirty="0"/>
              <a:t>[</a:t>
            </a:r>
            <a:r>
              <a:rPr lang="en-US" altLang="en-US" sz="1400" dirty="0" err="1"/>
              <a:t>eV</a:t>
            </a:r>
            <a:r>
              <a:rPr lang="en-US" altLang="en-US" sz="1400" dirty="0"/>
              <a:t>], equal to the energy gained by  1 electron accelerated through an electrostatic potential  of 1 volt: </a:t>
            </a:r>
          </a:p>
          <a:p>
            <a:pPr algn="just" eaLnBrk="1" hangingPunct="1"/>
            <a:r>
              <a:rPr lang="en-US" altLang="en-US" sz="1400" dirty="0"/>
              <a:t>1 </a:t>
            </a:r>
            <a:r>
              <a:rPr lang="en-US" altLang="en-US" sz="1400" dirty="0" err="1"/>
              <a:t>eV</a:t>
            </a:r>
            <a:r>
              <a:rPr lang="en-US" altLang="en-US" sz="1400" dirty="0"/>
              <a:t>=1.6x10</a:t>
            </a:r>
            <a:r>
              <a:rPr lang="en-US" altLang="en-US" sz="1400" baseline="30000" dirty="0"/>
              <a:t>-19</a:t>
            </a:r>
            <a:r>
              <a:rPr lang="en-US" altLang="en-US" sz="1400" dirty="0"/>
              <a:t> J</a:t>
            </a:r>
            <a:endParaRPr lang="en-US" sz="1400" dirty="0"/>
          </a:p>
        </p:txBody>
      </p:sp>
      <p:pic>
        <p:nvPicPr>
          <p:cNvPr id="2" name="Immagine 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898042" y="3832588"/>
            <a:ext cx="3194752" cy="1514043"/>
          </a:xfrm>
          <a:prstGeom prst="rect">
            <a:avLst/>
          </a:prstGeom>
        </p:spPr>
      </p:pic>
      <p:graphicFrame>
        <p:nvGraphicFramePr>
          <p:cNvPr id="4" name="Oggetto 3"/>
          <p:cNvGraphicFramePr>
            <a:graphicFrameLocks noChangeAspect="1"/>
          </p:cNvGraphicFramePr>
          <p:nvPr>
            <p:extLst>
              <p:ext uri="{D42A27DB-BD31-4B8C-83A1-F6EECF244321}">
                <p14:modId xmlns:p14="http://schemas.microsoft.com/office/powerpoint/2010/main" val="2296520153"/>
              </p:ext>
            </p:extLst>
          </p:nvPr>
        </p:nvGraphicFramePr>
        <p:xfrm>
          <a:off x="960985" y="5608818"/>
          <a:ext cx="1427163" cy="963612"/>
        </p:xfrm>
        <a:graphic>
          <a:graphicData uri="http://schemas.openxmlformats.org/presentationml/2006/ole">
            <mc:AlternateContent xmlns:mc="http://schemas.openxmlformats.org/markup-compatibility/2006">
              <mc:Choice xmlns:v="urn:schemas-microsoft-com:vml" Requires="v">
                <p:oleObj name="Equazione" r:id="rId9" imgW="977760" imgH="660240" progId="Equation.3">
                  <p:embed/>
                </p:oleObj>
              </mc:Choice>
              <mc:Fallback>
                <p:oleObj name="Equazione" r:id="rId9" imgW="977760" imgH="660240" progId="Equation.3">
                  <p:embed/>
                  <p:pic>
                    <p:nvPicPr>
                      <p:cNvPr id="4" name="Oggetto 3"/>
                      <p:cNvPicPr>
                        <a:picLocks noChangeAspect="1" noChangeArrowheads="1"/>
                      </p:cNvPicPr>
                      <p:nvPr/>
                    </p:nvPicPr>
                    <p:blipFill>
                      <a:blip r:embed="rId10"/>
                      <a:srcRect/>
                      <a:stretch>
                        <a:fillRect/>
                      </a:stretch>
                    </p:blipFill>
                    <p:spPr bwMode="auto">
                      <a:xfrm>
                        <a:off x="960985" y="5608818"/>
                        <a:ext cx="1427163" cy="963612"/>
                      </a:xfrm>
                      <a:prstGeom prst="rect">
                        <a:avLst/>
                      </a:prstGeom>
                      <a:noFill/>
                      <a:ln w="28575">
                        <a:noFill/>
                        <a:miter lim="800000"/>
                        <a:headEnd/>
                        <a:tailEnd/>
                      </a:ln>
                    </p:spPr>
                  </p:pic>
                </p:oleObj>
              </mc:Fallback>
            </mc:AlternateContent>
          </a:graphicData>
        </a:graphic>
      </p:graphicFrame>
      <p:cxnSp>
        <p:nvCxnSpPr>
          <p:cNvPr id="6" name="Connettore 1 5"/>
          <p:cNvCxnSpPr/>
          <p:nvPr/>
        </p:nvCxnSpPr>
        <p:spPr>
          <a:xfrm>
            <a:off x="1631414" y="3352801"/>
            <a:ext cx="874582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1" name="Connettore 2 10"/>
          <p:cNvCxnSpPr/>
          <p:nvPr/>
        </p:nvCxnSpPr>
        <p:spPr>
          <a:xfrm>
            <a:off x="1631414" y="3374465"/>
            <a:ext cx="0" cy="4332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4" name="Connettore 2 53"/>
          <p:cNvCxnSpPr/>
          <p:nvPr/>
        </p:nvCxnSpPr>
        <p:spPr>
          <a:xfrm>
            <a:off x="6096000" y="2873015"/>
            <a:ext cx="0" cy="913022"/>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cxnSp>
        <p:nvCxnSpPr>
          <p:cNvPr id="55" name="Connettore 2 54"/>
          <p:cNvCxnSpPr/>
          <p:nvPr/>
        </p:nvCxnSpPr>
        <p:spPr>
          <a:xfrm>
            <a:off x="10377241" y="3374382"/>
            <a:ext cx="0" cy="433236"/>
          </a:xfrm>
          <a:prstGeom prst="straightConnector1">
            <a:avLst/>
          </a:prstGeom>
          <a:ln w="38100">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282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2.5E-6 -3.86768E-6 L 0.15573 -0.00162 " pathEditMode="relative" rAng="0" ptsTypes="AA">
                                      <p:cBhvr>
                                        <p:cTn id="6" dur="2000" fill="hold"/>
                                        <p:tgtEl>
                                          <p:spTgt spid="41"/>
                                        </p:tgtEl>
                                        <p:attrNameLst>
                                          <p:attrName>ppt_x</p:attrName>
                                          <p:attrName>ppt_y</p:attrName>
                                        </p:attrNameLst>
                                      </p:cBhvr>
                                      <p:rCtr x="7778" y="-93"/>
                                    </p:animMotion>
                                  </p:childTnLst>
                                </p:cTn>
                              </p:par>
                            </p:childTnLst>
                          </p:cTn>
                        </p:par>
                        <p:par>
                          <p:cTn id="7" fill="hold">
                            <p:stCondLst>
                              <p:cond delay="2000"/>
                            </p:stCondLst>
                            <p:childTnLst>
                              <p:par>
                                <p:cTn id="8" presetID="1" presetClass="entr" presetSubtype="0" fill="hold" grpId="0" nodeType="afterEffect">
                                  <p:stCondLst>
                                    <p:cond delay="0"/>
                                  </p:stCondLst>
                                  <p:childTnLst>
                                    <p:set>
                                      <p:cBhvr>
                                        <p:cTn id="9" dur="1" fill="hold">
                                          <p:stCondLst>
                                            <p:cond delay="0"/>
                                          </p:stCondLst>
                                        </p:cTn>
                                        <p:tgtEl>
                                          <p:spTgt spid="49"/>
                                        </p:tgtEl>
                                        <p:attrNameLst>
                                          <p:attrName>style.visibility</p:attrName>
                                        </p:attrNameLst>
                                      </p:cBhvr>
                                      <p:to>
                                        <p:strVal val="visible"/>
                                      </p:to>
                                    </p:set>
                                  </p:childTnLst>
                                </p:cTn>
                              </p:par>
                            </p:childTnLst>
                          </p:cTn>
                        </p:par>
                        <p:par>
                          <p:cTn id="10" fill="hold">
                            <p:stCondLst>
                              <p:cond delay="2000"/>
                            </p:stCondLst>
                            <p:childTnLst>
                              <p:par>
                                <p:cTn id="11" presetID="42" presetClass="path" presetSubtype="0" accel="50000" decel="50000" fill="hold" grpId="1" nodeType="afterEffect">
                                  <p:stCondLst>
                                    <p:cond delay="0"/>
                                  </p:stCondLst>
                                  <p:childTnLst>
                                    <p:animMotion origin="layout" path="M -2.77778E-7 -4.62179E-6 L 0.0849 0.00139 " pathEditMode="relative" rAng="0" ptsTypes="AA">
                                      <p:cBhvr>
                                        <p:cTn id="12" dur="2000" fill="hold"/>
                                        <p:tgtEl>
                                          <p:spTgt spid="49"/>
                                        </p:tgtEl>
                                        <p:attrNameLst>
                                          <p:attrName>ppt_x</p:attrName>
                                          <p:attrName>ppt_y</p:attrName>
                                        </p:attrNameLst>
                                      </p:cBhvr>
                                      <p:rCtr x="4236" y="69"/>
                                    </p:animMotion>
                                  </p:childTnLst>
                                </p:cTn>
                              </p:par>
                            </p:childTnLst>
                          </p:cTn>
                        </p:par>
                        <p:par>
                          <p:cTn id="13" fill="hold">
                            <p:stCondLst>
                              <p:cond delay="4000"/>
                            </p:stCondLst>
                            <p:childTnLst>
                              <p:par>
                                <p:cTn id="14" presetID="10" presetClass="entr" presetSubtype="0" fill="hold" nodeType="afterEffect">
                                  <p:stCondLst>
                                    <p:cond delay="0"/>
                                  </p:stCondLst>
                                  <p:childTnLst>
                                    <p:set>
                                      <p:cBhvr>
                                        <p:cTn id="15" dur="1" fill="hold">
                                          <p:stCondLst>
                                            <p:cond delay="0"/>
                                          </p:stCondLst>
                                        </p:cTn>
                                        <p:tgtEl>
                                          <p:spTgt spid="102437"/>
                                        </p:tgtEl>
                                        <p:attrNameLst>
                                          <p:attrName>style.visibility</p:attrName>
                                        </p:attrNameLst>
                                      </p:cBhvr>
                                      <p:to>
                                        <p:strVal val="visible"/>
                                      </p:to>
                                    </p:set>
                                    <p:animEffect transition="in" filter="fade">
                                      <p:cBhvr>
                                        <p:cTn id="16" dur="500"/>
                                        <p:tgtEl>
                                          <p:spTgt spid="102437"/>
                                        </p:tgtEl>
                                      </p:cBhvr>
                                    </p:animEffect>
                                  </p:childTnLst>
                                </p:cTn>
                              </p:par>
                              <p:par>
                                <p:cTn id="17" presetID="10" presetClass="entr" presetSubtype="0" fill="hold" nodeType="withEffect">
                                  <p:stCondLst>
                                    <p:cond delay="0"/>
                                  </p:stCondLst>
                                  <p:childTnLst>
                                    <p:set>
                                      <p:cBhvr>
                                        <p:cTn id="18" dur="1" fill="hold">
                                          <p:stCondLst>
                                            <p:cond delay="0"/>
                                          </p:stCondLst>
                                        </p:cTn>
                                        <p:tgtEl>
                                          <p:spTgt spid="102438"/>
                                        </p:tgtEl>
                                        <p:attrNameLst>
                                          <p:attrName>style.visibility</p:attrName>
                                        </p:attrNameLst>
                                      </p:cBhvr>
                                      <p:to>
                                        <p:strVal val="visible"/>
                                      </p:to>
                                    </p:set>
                                    <p:animEffect transition="in" filter="fade">
                                      <p:cBhvr>
                                        <p:cTn id="19" dur="500"/>
                                        <p:tgtEl>
                                          <p:spTgt spid="102438"/>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nodeType="with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fade">
                                      <p:cBhvr>
                                        <p:cTn id="27" dur="500"/>
                                        <p:tgtEl>
                                          <p:spTgt spid="11"/>
                                        </p:tgtEl>
                                      </p:cBhvr>
                                    </p:animEffect>
                                  </p:childTnLst>
                                </p:cTn>
                              </p:par>
                              <p:par>
                                <p:cTn id="28" presetID="10" presetClass="entr" presetSubtype="0" fill="hold" nodeType="withEffect">
                                  <p:stCondLst>
                                    <p:cond delay="0"/>
                                  </p:stCondLst>
                                  <p:childTnLst>
                                    <p:set>
                                      <p:cBhvr>
                                        <p:cTn id="29" dur="1" fill="hold">
                                          <p:stCondLst>
                                            <p:cond delay="0"/>
                                          </p:stCondLst>
                                        </p:cTn>
                                        <p:tgtEl>
                                          <p:spTgt spid="54"/>
                                        </p:tgtEl>
                                        <p:attrNameLst>
                                          <p:attrName>style.visibility</p:attrName>
                                        </p:attrNameLst>
                                      </p:cBhvr>
                                      <p:to>
                                        <p:strVal val="visible"/>
                                      </p:to>
                                    </p:set>
                                    <p:animEffect transition="in" filter="fade">
                                      <p:cBhvr>
                                        <p:cTn id="30" dur="500"/>
                                        <p:tgtEl>
                                          <p:spTgt spid="54"/>
                                        </p:tgtEl>
                                      </p:cBhvr>
                                    </p:animEffect>
                                  </p:childTnLst>
                                </p:cTn>
                              </p:par>
                              <p:par>
                                <p:cTn id="31" presetID="10" presetClass="entr" presetSubtype="0" fill="hold" nodeType="withEffect">
                                  <p:stCondLst>
                                    <p:cond delay="0"/>
                                  </p:stCondLst>
                                  <p:childTnLst>
                                    <p:set>
                                      <p:cBhvr>
                                        <p:cTn id="32" dur="1" fill="hold">
                                          <p:stCondLst>
                                            <p:cond delay="0"/>
                                          </p:stCondLst>
                                        </p:cTn>
                                        <p:tgtEl>
                                          <p:spTgt spid="55"/>
                                        </p:tgtEl>
                                        <p:attrNameLst>
                                          <p:attrName>style.visibility</p:attrName>
                                        </p:attrNameLst>
                                      </p:cBhvr>
                                      <p:to>
                                        <p:strVal val="visible"/>
                                      </p:to>
                                    </p:set>
                                    <p:animEffect transition="in" filter="fade">
                                      <p:cBhvr>
                                        <p:cTn id="33" dur="500"/>
                                        <p:tgtEl>
                                          <p:spTgt spid="55"/>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02430"/>
                                        </p:tgtEl>
                                        <p:attrNameLst>
                                          <p:attrName>style.visibility</p:attrName>
                                        </p:attrNameLst>
                                      </p:cBhvr>
                                      <p:to>
                                        <p:strVal val="visible"/>
                                      </p:to>
                                    </p:set>
                                    <p:animEffect transition="in" filter="fade">
                                      <p:cBhvr>
                                        <p:cTn id="38" dur="500"/>
                                        <p:tgtEl>
                                          <p:spTgt spid="102430"/>
                                        </p:tgtEl>
                                      </p:cBhvr>
                                    </p:animEffect>
                                  </p:childTnLst>
                                </p:cTn>
                              </p:par>
                              <p:par>
                                <p:cTn id="39" presetID="10" presetClass="entr" presetSubtype="0" fill="hold" nodeType="withEffect">
                                  <p:stCondLst>
                                    <p:cond delay="0"/>
                                  </p:stCondLst>
                                  <p:childTnLst>
                                    <p:set>
                                      <p:cBhvr>
                                        <p:cTn id="40" dur="1" fill="hold">
                                          <p:stCondLst>
                                            <p:cond delay="0"/>
                                          </p:stCondLst>
                                        </p:cTn>
                                        <p:tgtEl>
                                          <p:spTgt spid="102432"/>
                                        </p:tgtEl>
                                        <p:attrNameLst>
                                          <p:attrName>style.visibility</p:attrName>
                                        </p:attrNameLst>
                                      </p:cBhvr>
                                      <p:to>
                                        <p:strVal val="visible"/>
                                      </p:to>
                                    </p:set>
                                    <p:animEffect transition="in" filter="fade">
                                      <p:cBhvr>
                                        <p:cTn id="41" dur="500"/>
                                        <p:tgtEl>
                                          <p:spTgt spid="102432"/>
                                        </p:tgtEl>
                                      </p:cBhvr>
                                    </p:animEffect>
                                  </p:childTnLst>
                                </p:cTn>
                              </p:par>
                              <p:par>
                                <p:cTn id="42" presetID="10" presetClass="entr" presetSubtype="0" fill="hold" nodeType="withEffect">
                                  <p:stCondLst>
                                    <p:cond delay="0"/>
                                  </p:stCondLst>
                                  <p:childTnLst>
                                    <p:set>
                                      <p:cBhvr>
                                        <p:cTn id="43" dur="1" fill="hold">
                                          <p:stCondLst>
                                            <p:cond delay="0"/>
                                          </p:stCondLst>
                                        </p:cTn>
                                        <p:tgtEl>
                                          <p:spTgt spid="4"/>
                                        </p:tgtEl>
                                        <p:attrNameLst>
                                          <p:attrName>style.visibility</p:attrName>
                                        </p:attrNameLst>
                                      </p:cBhvr>
                                      <p:to>
                                        <p:strVal val="visible"/>
                                      </p:to>
                                    </p:set>
                                    <p:animEffect transition="in" filter="fade">
                                      <p:cBhvr>
                                        <p:cTn id="44" dur="500"/>
                                        <p:tgtEl>
                                          <p:spTgt spid="4"/>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53"/>
                                        </p:tgtEl>
                                        <p:attrNameLst>
                                          <p:attrName>style.visibility</p:attrName>
                                        </p:attrNameLst>
                                      </p:cBhvr>
                                      <p:to>
                                        <p:strVal val="visible"/>
                                      </p:to>
                                    </p:set>
                                    <p:animEffect transition="in" filter="fade">
                                      <p:cBhvr>
                                        <p:cTn id="49" dur="500"/>
                                        <p:tgtEl>
                                          <p:spTgt spid="53"/>
                                        </p:tgtEl>
                                      </p:cBhvr>
                                    </p:animEffec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nodeType="click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fade">
                                      <p:cBhvr>
                                        <p:cTn id="5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0" grpId="0"/>
      <p:bldP spid="41" grpId="0" animBg="1"/>
      <p:bldP spid="49" grpId="0" animBg="1"/>
      <p:bldP spid="49" grpId="1" animBg="1"/>
      <p:bldP spid="5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1"/>
          <p:cNvSpPr>
            <a:spLocks noChangeArrowheads="1"/>
          </p:cNvSpPr>
          <p:nvPr/>
        </p:nvSpPr>
        <p:spPr bwMode="auto">
          <a:xfrm>
            <a:off x="0" y="-1"/>
            <a:ext cx="12192000" cy="563563"/>
          </a:xfrm>
          <a:prstGeom prst="rect">
            <a:avLst/>
          </a:prstGeom>
          <a:noFill/>
          <a:ln w="9525">
            <a:noFill/>
            <a:miter lim="800000"/>
            <a:headEnd/>
            <a:tailEnd/>
          </a:ln>
          <a:effectLst/>
        </p:spPr>
        <p:txBody>
          <a:bodyPr anchor="ctr"/>
          <a:lstStyle/>
          <a:p>
            <a:pPr algn="ctr"/>
            <a:r>
              <a:rPr lang="en-US" altLang="en-US" sz="3600" b="1" dirty="0"/>
              <a:t>PARTICLE VELOCITY VS ENERGY: </a:t>
            </a:r>
            <a:r>
              <a:rPr lang="en-US" sz="3600" b="1" dirty="0"/>
              <a:t>LIGHT AND HEAVY PARTICLES</a:t>
            </a:r>
            <a:endParaRPr lang="en-US" altLang="en-US" sz="3600" b="1" dirty="0"/>
          </a:p>
        </p:txBody>
      </p:sp>
      <p:sp>
        <p:nvSpPr>
          <p:cNvPr id="6" name="Text Box 12"/>
          <p:cNvSpPr txBox="1">
            <a:spLocks noChangeArrowheads="1"/>
          </p:cNvSpPr>
          <p:nvPr/>
        </p:nvSpPr>
        <p:spPr bwMode="auto">
          <a:xfrm>
            <a:off x="5882433" y="3015602"/>
            <a:ext cx="6189723" cy="1815882"/>
          </a:xfrm>
          <a:prstGeom prst="rect">
            <a:avLst/>
          </a:prstGeom>
          <a:noFill/>
          <a:ln w="25400">
            <a:noFill/>
            <a:miter lim="800000"/>
            <a:headEnd/>
            <a:tailEnd/>
          </a:ln>
          <a:effectLst/>
        </p:spPr>
        <p:txBody>
          <a:bodyPr wrap="square">
            <a:spAutoFit/>
          </a:bodyPr>
          <a:lstStyle/>
          <a:p>
            <a:pPr algn="just"/>
            <a:r>
              <a:rPr lang="en-US" altLang="en-US" sz="1600" b="1" dirty="0">
                <a:sym typeface="Symbol"/>
              </a:rPr>
              <a:t></a:t>
            </a:r>
            <a:r>
              <a:rPr lang="en-US" altLang="en-US" sz="1600" b="1" dirty="0"/>
              <a:t>Light particles </a:t>
            </a:r>
            <a:r>
              <a:rPr lang="en-US" altLang="en-US" sz="1600" dirty="0"/>
              <a:t>(as </a:t>
            </a:r>
            <a:r>
              <a:rPr lang="en-US" altLang="en-US" sz="1600" b="1" dirty="0"/>
              <a:t>electrons</a:t>
            </a:r>
            <a:r>
              <a:rPr lang="en-US" altLang="en-US" sz="1600" dirty="0"/>
              <a:t>) are practically fully relativistic (</a:t>
            </a:r>
            <a:r>
              <a:rPr lang="en-US" altLang="en-US" sz="1600" dirty="0">
                <a:sym typeface="Symbol"/>
              </a:rPr>
              <a:t>1, &gt;&gt;1</a:t>
            </a:r>
            <a:r>
              <a:rPr lang="en-US" altLang="en-US" sz="1600" dirty="0"/>
              <a:t>) </a:t>
            </a:r>
            <a:r>
              <a:rPr lang="en-US" sz="1600" dirty="0"/>
              <a:t>at relatively low energy and </a:t>
            </a:r>
            <a:r>
              <a:rPr lang="en-US" sz="1600" b="1" dirty="0"/>
              <a:t>reach a constant velocity </a:t>
            </a:r>
            <a:r>
              <a:rPr lang="en-US" sz="1600" dirty="0"/>
              <a:t>(</a:t>
            </a:r>
            <a:r>
              <a:rPr lang="en-US" sz="1600" dirty="0">
                <a:sym typeface="Symbol"/>
              </a:rPr>
              <a:t>c</a:t>
            </a:r>
            <a:r>
              <a:rPr lang="en-US" sz="1600" dirty="0"/>
              <a:t>). T</a:t>
            </a:r>
            <a:r>
              <a:rPr lang="en-US" altLang="en-US" sz="1600" dirty="0"/>
              <a:t>he acceleration process occurs at constant particle velocity</a:t>
            </a:r>
            <a:endParaRPr lang="en-US" sz="1600" dirty="0"/>
          </a:p>
          <a:p>
            <a:pPr algn="just"/>
            <a:endParaRPr lang="en-US" sz="1600" dirty="0"/>
          </a:p>
          <a:p>
            <a:pPr algn="just"/>
            <a:r>
              <a:rPr lang="en-US" sz="1600" b="1" dirty="0">
                <a:sym typeface="Symbol"/>
              </a:rPr>
              <a:t></a:t>
            </a:r>
            <a:r>
              <a:rPr lang="en-US" sz="1600" b="1" dirty="0"/>
              <a:t>Heavy particles </a:t>
            </a:r>
            <a:r>
              <a:rPr lang="en-US" sz="1600" dirty="0"/>
              <a:t>(</a:t>
            </a:r>
            <a:r>
              <a:rPr lang="en-US" altLang="en-US" sz="1600" b="1" dirty="0"/>
              <a:t>protons and ions</a:t>
            </a:r>
            <a:r>
              <a:rPr lang="en-US" altLang="en-US" sz="1600" dirty="0"/>
              <a:t>) are typically weakly relativistic and </a:t>
            </a:r>
            <a:r>
              <a:rPr lang="en-US" sz="1600" b="1" dirty="0"/>
              <a:t>reach a constant velocity only at very high energy.</a:t>
            </a:r>
            <a:r>
              <a:rPr lang="en-US" altLang="en-US" sz="1600" dirty="0"/>
              <a:t> The velocity changes a lot during the acceleration process. </a:t>
            </a:r>
          </a:p>
        </p:txBody>
      </p:sp>
      <p:graphicFrame>
        <p:nvGraphicFramePr>
          <p:cNvPr id="14" name="Oggetto 13"/>
          <p:cNvGraphicFramePr>
            <a:graphicFrameLocks noChangeAspect="1"/>
          </p:cNvGraphicFramePr>
          <p:nvPr>
            <p:extLst>
              <p:ext uri="{D42A27DB-BD31-4B8C-83A1-F6EECF244321}">
                <p14:modId xmlns:p14="http://schemas.microsoft.com/office/powerpoint/2010/main" val="2233644037"/>
              </p:ext>
            </p:extLst>
          </p:nvPr>
        </p:nvGraphicFramePr>
        <p:xfrm>
          <a:off x="8670272" y="1493146"/>
          <a:ext cx="2651125" cy="527050"/>
        </p:xfrm>
        <a:graphic>
          <a:graphicData uri="http://schemas.openxmlformats.org/presentationml/2006/ole">
            <mc:AlternateContent xmlns:mc="http://schemas.openxmlformats.org/markup-compatibility/2006">
              <mc:Choice xmlns:v="urn:schemas-microsoft-com:vml" Requires="v">
                <p:oleObj name="Equazione" r:id="rId2" imgW="2260440" imgH="431640" progId="Equation.3">
                  <p:embed/>
                </p:oleObj>
              </mc:Choice>
              <mc:Fallback>
                <p:oleObj name="Equazione" r:id="rId2" imgW="2260440" imgH="431640" progId="Equation.3">
                  <p:embed/>
                  <p:pic>
                    <p:nvPicPr>
                      <p:cNvPr id="14" name="Oggetto 13"/>
                      <p:cNvPicPr>
                        <a:picLocks noChangeAspect="1" noChangeArrowheads="1"/>
                      </p:cNvPicPr>
                      <p:nvPr/>
                    </p:nvPicPr>
                    <p:blipFill>
                      <a:blip r:embed="rId3"/>
                      <a:srcRect/>
                      <a:stretch>
                        <a:fillRect/>
                      </a:stretch>
                    </p:blipFill>
                    <p:spPr bwMode="auto">
                      <a:xfrm>
                        <a:off x="8670272" y="1493146"/>
                        <a:ext cx="2651125" cy="527050"/>
                      </a:xfrm>
                      <a:prstGeom prst="rect">
                        <a:avLst/>
                      </a:prstGeom>
                      <a:noFill/>
                    </p:spPr>
                  </p:pic>
                </p:oleObj>
              </mc:Fallback>
            </mc:AlternateContent>
          </a:graphicData>
        </a:graphic>
      </p:graphicFrame>
      <p:sp>
        <p:nvSpPr>
          <p:cNvPr id="15" name="CasellaDiTesto 14"/>
          <p:cNvSpPr txBox="1"/>
          <p:nvPr/>
        </p:nvSpPr>
        <p:spPr>
          <a:xfrm>
            <a:off x="1226730" y="563329"/>
            <a:ext cx="2032223" cy="1815882"/>
          </a:xfrm>
          <a:prstGeom prst="rect">
            <a:avLst/>
          </a:prstGeom>
          <a:noFill/>
        </p:spPr>
        <p:txBody>
          <a:bodyPr wrap="none" rtlCol="0">
            <a:spAutoFit/>
          </a:bodyPr>
          <a:lstStyle/>
          <a:p>
            <a:r>
              <a:rPr lang="en-US" sz="1600" dirty="0"/>
              <a:t>rest mass </a:t>
            </a:r>
            <a:r>
              <a:rPr lang="en-US" sz="1600" i="1" dirty="0"/>
              <a:t>m</a:t>
            </a:r>
            <a:r>
              <a:rPr lang="en-US" sz="1600" i="1" baseline="-25000" dirty="0"/>
              <a:t>0</a:t>
            </a:r>
          </a:p>
          <a:p>
            <a:r>
              <a:rPr lang="en-US" sz="1600" dirty="0"/>
              <a:t>rest energy </a:t>
            </a:r>
            <a:r>
              <a:rPr lang="en-US" sz="1600" i="1" dirty="0"/>
              <a:t>E</a:t>
            </a:r>
            <a:r>
              <a:rPr lang="en-US" sz="1600" i="1" baseline="-25000" dirty="0"/>
              <a:t>0</a:t>
            </a:r>
            <a:r>
              <a:rPr lang="en-US" sz="1600" i="1" dirty="0"/>
              <a:t> (=m</a:t>
            </a:r>
            <a:r>
              <a:rPr lang="en-US" sz="1600" i="1" baseline="-25000" dirty="0"/>
              <a:t>0</a:t>
            </a:r>
            <a:r>
              <a:rPr lang="en-US" sz="1600" i="1" dirty="0"/>
              <a:t>c</a:t>
            </a:r>
            <a:r>
              <a:rPr lang="en-US" sz="1600" i="1" baseline="30000" dirty="0"/>
              <a:t>2</a:t>
            </a:r>
            <a:r>
              <a:rPr lang="en-US" sz="1600" i="1" dirty="0"/>
              <a:t>)</a:t>
            </a:r>
            <a:endParaRPr lang="en-US" sz="1600" i="1" baseline="-25000" dirty="0"/>
          </a:p>
          <a:p>
            <a:r>
              <a:rPr lang="en-US" sz="1600" dirty="0"/>
              <a:t>total energy </a:t>
            </a:r>
            <a:r>
              <a:rPr lang="en-US" sz="1600" i="1" dirty="0"/>
              <a:t>E </a:t>
            </a:r>
          </a:p>
          <a:p>
            <a:r>
              <a:rPr lang="en-US" sz="1600" dirty="0"/>
              <a:t>relativistic mass </a:t>
            </a:r>
            <a:r>
              <a:rPr lang="en-US" sz="1600" i="1" dirty="0"/>
              <a:t>m</a:t>
            </a:r>
          </a:p>
          <a:p>
            <a:r>
              <a:rPr lang="en-US" sz="1600" dirty="0"/>
              <a:t>velocity </a:t>
            </a:r>
            <a:r>
              <a:rPr lang="en-US" sz="1600" i="1" dirty="0"/>
              <a:t>v</a:t>
            </a:r>
          </a:p>
          <a:p>
            <a:r>
              <a:rPr lang="en-US" sz="1600" dirty="0"/>
              <a:t>momentum</a:t>
            </a:r>
            <a:r>
              <a:rPr lang="en-US" sz="1600" i="1" dirty="0"/>
              <a:t> p (=mv)</a:t>
            </a:r>
          </a:p>
          <a:p>
            <a:r>
              <a:rPr lang="en-US" sz="1600" dirty="0"/>
              <a:t>Kinetic energy </a:t>
            </a:r>
            <a:r>
              <a:rPr lang="en-US" sz="1600" i="1" dirty="0"/>
              <a:t>W=E-E</a:t>
            </a:r>
            <a:r>
              <a:rPr lang="en-US" sz="1600" i="1" baseline="-25000" dirty="0"/>
              <a:t>0</a:t>
            </a:r>
          </a:p>
        </p:txBody>
      </p:sp>
      <p:sp>
        <p:nvSpPr>
          <p:cNvPr id="27" name="CasellaDiTesto 26"/>
          <p:cNvSpPr txBox="1"/>
          <p:nvPr/>
        </p:nvSpPr>
        <p:spPr>
          <a:xfrm>
            <a:off x="3604639" y="594692"/>
            <a:ext cx="1743445" cy="584775"/>
          </a:xfrm>
          <a:prstGeom prst="rect">
            <a:avLst/>
          </a:prstGeom>
          <a:noFill/>
        </p:spPr>
        <p:txBody>
          <a:bodyPr wrap="square" rtlCol="0">
            <a:spAutoFit/>
          </a:bodyPr>
          <a:lstStyle/>
          <a:p>
            <a:r>
              <a:rPr lang="en-US" sz="1600" dirty="0"/>
              <a:t>Relativistic factor </a:t>
            </a:r>
            <a:r>
              <a:rPr lang="en-US" sz="1600" b="1" i="1" dirty="0">
                <a:sym typeface="Symbol"/>
              </a:rPr>
              <a:t>=v/c</a:t>
            </a:r>
            <a:r>
              <a:rPr lang="en-US" sz="1600" b="1" dirty="0">
                <a:sym typeface="Symbol"/>
              </a:rPr>
              <a:t> </a:t>
            </a:r>
            <a:r>
              <a:rPr lang="en-US" sz="1600" dirty="0">
                <a:sym typeface="Symbol"/>
              </a:rPr>
              <a:t>(&lt;1)</a:t>
            </a:r>
            <a:r>
              <a:rPr lang="en-US" sz="1600" dirty="0"/>
              <a:t> </a:t>
            </a:r>
          </a:p>
        </p:txBody>
      </p:sp>
      <p:sp>
        <p:nvSpPr>
          <p:cNvPr id="29" name="CasellaDiTesto 28"/>
          <p:cNvSpPr txBox="1"/>
          <p:nvPr/>
        </p:nvSpPr>
        <p:spPr>
          <a:xfrm>
            <a:off x="3585729" y="1130066"/>
            <a:ext cx="1815456" cy="584775"/>
          </a:xfrm>
          <a:prstGeom prst="rect">
            <a:avLst/>
          </a:prstGeom>
          <a:noFill/>
        </p:spPr>
        <p:txBody>
          <a:bodyPr wrap="square" rtlCol="0">
            <a:spAutoFit/>
          </a:bodyPr>
          <a:lstStyle/>
          <a:p>
            <a:r>
              <a:rPr lang="en-US" sz="1600" dirty="0"/>
              <a:t>Relativistic factor </a:t>
            </a:r>
            <a:r>
              <a:rPr lang="en-US" sz="1600" b="1" i="1" dirty="0">
                <a:sym typeface="Symbol"/>
              </a:rPr>
              <a:t>=E/E</a:t>
            </a:r>
            <a:r>
              <a:rPr lang="en-US" sz="1600" b="1" i="1" baseline="-25000" dirty="0">
                <a:sym typeface="Symbol"/>
              </a:rPr>
              <a:t>0</a:t>
            </a:r>
            <a:r>
              <a:rPr lang="en-US" sz="1600" b="1" i="1" dirty="0">
                <a:sym typeface="Symbol"/>
              </a:rPr>
              <a:t> </a:t>
            </a:r>
            <a:r>
              <a:rPr lang="en-US" sz="1600" dirty="0">
                <a:sym typeface="Symbol"/>
              </a:rPr>
              <a:t>(1)</a:t>
            </a:r>
            <a:endParaRPr lang="en-US" sz="1600" dirty="0"/>
          </a:p>
        </p:txBody>
      </p:sp>
      <p:sp>
        <p:nvSpPr>
          <p:cNvPr id="36" name="Parentesi graffa aperta 35"/>
          <p:cNvSpPr/>
          <p:nvPr/>
        </p:nvSpPr>
        <p:spPr>
          <a:xfrm>
            <a:off x="1043469" y="533577"/>
            <a:ext cx="366521" cy="1841060"/>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7" name="CasellaDiTesto 36"/>
          <p:cNvSpPr txBox="1"/>
          <p:nvPr/>
        </p:nvSpPr>
        <p:spPr>
          <a:xfrm>
            <a:off x="267451" y="1179467"/>
            <a:ext cx="825684" cy="584775"/>
          </a:xfrm>
          <a:prstGeom prst="rect">
            <a:avLst/>
          </a:prstGeom>
          <a:noFill/>
        </p:spPr>
        <p:txBody>
          <a:bodyPr wrap="square" rtlCol="0">
            <a:spAutoFit/>
          </a:bodyPr>
          <a:lstStyle/>
          <a:p>
            <a:r>
              <a:rPr lang="en-US" sz="1600" dirty="0"/>
              <a:t>Single particle</a:t>
            </a:r>
          </a:p>
        </p:txBody>
      </p:sp>
      <p:graphicFrame>
        <p:nvGraphicFramePr>
          <p:cNvPr id="4" name="Oggetto 3"/>
          <p:cNvGraphicFramePr>
            <a:graphicFrameLocks noChangeAspect="1"/>
          </p:cNvGraphicFramePr>
          <p:nvPr>
            <p:extLst>
              <p:ext uri="{D42A27DB-BD31-4B8C-83A1-F6EECF244321}">
                <p14:modId xmlns:p14="http://schemas.microsoft.com/office/powerpoint/2010/main" val="3587775626"/>
              </p:ext>
            </p:extLst>
          </p:nvPr>
        </p:nvGraphicFramePr>
        <p:xfrm>
          <a:off x="8617511" y="654491"/>
          <a:ext cx="1166813" cy="347663"/>
        </p:xfrm>
        <a:graphic>
          <a:graphicData uri="http://schemas.openxmlformats.org/presentationml/2006/ole">
            <mc:AlternateContent xmlns:mc="http://schemas.openxmlformats.org/markup-compatibility/2006">
              <mc:Choice xmlns:v="urn:schemas-microsoft-com:vml" Requires="v">
                <p:oleObj name="Equazione" r:id="rId4" imgW="901440" imgH="279360" progId="Equation.3">
                  <p:embed/>
                </p:oleObj>
              </mc:Choice>
              <mc:Fallback>
                <p:oleObj name="Equazione" r:id="rId4" imgW="901440" imgH="279360" progId="Equation.3">
                  <p:embed/>
                  <p:pic>
                    <p:nvPicPr>
                      <p:cNvPr id="4" name="Oggetto 3"/>
                      <p:cNvPicPr>
                        <a:picLocks noChangeAspect="1" noChangeArrowheads="1"/>
                      </p:cNvPicPr>
                      <p:nvPr/>
                    </p:nvPicPr>
                    <p:blipFill>
                      <a:blip r:embed="rId5"/>
                      <a:srcRect/>
                      <a:stretch>
                        <a:fillRect/>
                      </a:stretch>
                    </p:blipFill>
                    <p:spPr bwMode="auto">
                      <a:xfrm>
                        <a:off x="8617511" y="654491"/>
                        <a:ext cx="1166813" cy="347663"/>
                      </a:xfrm>
                      <a:prstGeom prst="rect">
                        <a:avLst/>
                      </a:prstGeom>
                      <a:noFill/>
                      <a:ln w="28575">
                        <a:noFill/>
                      </a:ln>
                    </p:spPr>
                  </p:pic>
                </p:oleObj>
              </mc:Fallback>
            </mc:AlternateContent>
          </a:graphicData>
        </a:graphic>
      </p:graphicFrame>
      <p:sp>
        <p:nvSpPr>
          <p:cNvPr id="33" name="Text Box 12"/>
          <p:cNvSpPr txBox="1">
            <a:spLocks noChangeArrowheads="1"/>
          </p:cNvSpPr>
          <p:nvPr/>
        </p:nvSpPr>
        <p:spPr bwMode="auto">
          <a:xfrm>
            <a:off x="5882434" y="5463921"/>
            <a:ext cx="6189724" cy="1323439"/>
          </a:xfrm>
          <a:prstGeom prst="rect">
            <a:avLst/>
          </a:prstGeom>
          <a:solidFill>
            <a:srgbClr val="FFC000"/>
          </a:solidFill>
          <a:ln w="25400">
            <a:noFill/>
            <a:miter lim="800000"/>
            <a:headEnd/>
            <a:tailEnd/>
          </a:ln>
          <a:effectLst/>
        </p:spPr>
        <p:txBody>
          <a:bodyPr wrap="square">
            <a:spAutoFit/>
          </a:bodyPr>
          <a:lstStyle/>
          <a:p>
            <a:pPr algn="just"/>
            <a:r>
              <a:rPr lang="en-US" altLang="en-US" sz="1600" dirty="0">
                <a:sym typeface="Symbol"/>
              </a:rPr>
              <a:t></a:t>
            </a:r>
            <a:r>
              <a:rPr lang="en-US" altLang="en-US" sz="1600" dirty="0"/>
              <a:t>This implies </a:t>
            </a:r>
            <a:r>
              <a:rPr lang="en-US" altLang="en-US" sz="1600" b="1" dirty="0"/>
              <a:t>important differences </a:t>
            </a:r>
            <a:r>
              <a:rPr lang="en-US" altLang="en-US" sz="1600" dirty="0"/>
              <a:t>in the technical characteristics of the </a:t>
            </a:r>
            <a:r>
              <a:rPr lang="en-US" altLang="en-US" sz="1600" b="1" dirty="0"/>
              <a:t>accelerating structures</a:t>
            </a:r>
            <a:r>
              <a:rPr lang="en-US" altLang="en-US" sz="1600" dirty="0"/>
              <a:t>. In particular for </a:t>
            </a:r>
            <a:r>
              <a:rPr lang="en-US" altLang="en-US" sz="1600" b="1" dirty="0"/>
              <a:t>protons and ions </a:t>
            </a:r>
            <a:r>
              <a:rPr lang="en-US" altLang="en-US" sz="1600" dirty="0"/>
              <a:t>w</a:t>
            </a:r>
            <a:r>
              <a:rPr lang="en-US" sz="1600" dirty="0"/>
              <a:t>e need different types of accelerating structures, </a:t>
            </a:r>
            <a:r>
              <a:rPr lang="en-US" sz="1600" b="1" dirty="0"/>
              <a:t>optimized for different velocities</a:t>
            </a:r>
            <a:r>
              <a:rPr lang="en-US" sz="1600" dirty="0"/>
              <a:t> and/or the accelerating structure has to vary its geometry to take into account the velocity variation.</a:t>
            </a:r>
            <a:endParaRPr lang="en-US" sz="1600" dirty="0">
              <a:latin typeface="Comic Sans MS" pitchFamily="-110" charset="0"/>
            </a:endParaRPr>
          </a:p>
        </p:txBody>
      </p:sp>
      <p:sp>
        <p:nvSpPr>
          <p:cNvPr id="8" name="Freccia in giù 7"/>
          <p:cNvSpPr/>
          <p:nvPr/>
        </p:nvSpPr>
        <p:spPr>
          <a:xfrm>
            <a:off x="8484040" y="4946698"/>
            <a:ext cx="1058004" cy="449046"/>
          </a:xfrm>
          <a:prstGeom prst="down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ggetto 10"/>
          <p:cNvGraphicFramePr>
            <a:graphicFrameLocks noChangeAspect="1"/>
          </p:cNvGraphicFramePr>
          <p:nvPr>
            <p:extLst>
              <p:ext uri="{D42A27DB-BD31-4B8C-83A1-F6EECF244321}">
                <p14:modId xmlns:p14="http://schemas.microsoft.com/office/powerpoint/2010/main" val="2621199681"/>
              </p:ext>
            </p:extLst>
          </p:nvPr>
        </p:nvGraphicFramePr>
        <p:xfrm>
          <a:off x="8655518" y="1094974"/>
          <a:ext cx="1165225" cy="347662"/>
        </p:xfrm>
        <a:graphic>
          <a:graphicData uri="http://schemas.openxmlformats.org/presentationml/2006/ole">
            <mc:AlternateContent xmlns:mc="http://schemas.openxmlformats.org/markup-compatibility/2006">
              <mc:Choice xmlns:v="urn:schemas-microsoft-com:vml" Requires="v">
                <p:oleObj name="Equazione" r:id="rId6" imgW="901440" imgH="279360" progId="Equation.3">
                  <p:embed/>
                </p:oleObj>
              </mc:Choice>
              <mc:Fallback>
                <p:oleObj name="Equazione" r:id="rId6" imgW="901440" imgH="279360" progId="Equation.3">
                  <p:embed/>
                  <p:pic>
                    <p:nvPicPr>
                      <p:cNvPr id="11" name="Oggetto 10"/>
                      <p:cNvPicPr>
                        <a:picLocks noChangeAspect="1" noChangeArrowheads="1"/>
                      </p:cNvPicPr>
                      <p:nvPr/>
                    </p:nvPicPr>
                    <p:blipFill>
                      <a:blip r:embed="rId7"/>
                      <a:srcRect/>
                      <a:stretch>
                        <a:fillRect/>
                      </a:stretch>
                    </p:blipFill>
                    <p:spPr bwMode="auto">
                      <a:xfrm>
                        <a:off x="8655518" y="1094974"/>
                        <a:ext cx="1165225" cy="347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2" name="Oggetto 11"/>
          <p:cNvGraphicFramePr>
            <a:graphicFrameLocks noChangeAspect="1"/>
          </p:cNvGraphicFramePr>
          <p:nvPr>
            <p:extLst>
              <p:ext uri="{D42A27DB-BD31-4B8C-83A1-F6EECF244321}">
                <p14:modId xmlns:p14="http://schemas.microsoft.com/office/powerpoint/2010/main" val="1112081381"/>
              </p:ext>
            </p:extLst>
          </p:nvPr>
        </p:nvGraphicFramePr>
        <p:xfrm>
          <a:off x="3719745" y="1994770"/>
          <a:ext cx="1392237" cy="319088"/>
        </p:xfrm>
        <a:graphic>
          <a:graphicData uri="http://schemas.openxmlformats.org/presentationml/2006/ole">
            <mc:AlternateContent xmlns:mc="http://schemas.openxmlformats.org/markup-compatibility/2006">
              <mc:Choice xmlns:v="urn:schemas-microsoft-com:vml" Requires="v">
                <p:oleObj name="Equazione" r:id="rId8" imgW="1002960" imgH="241200" progId="Equation.3">
                  <p:embed/>
                </p:oleObj>
              </mc:Choice>
              <mc:Fallback>
                <p:oleObj name="Equazione" r:id="rId8" imgW="1002960" imgH="241200" progId="Equation.3">
                  <p:embed/>
                  <p:pic>
                    <p:nvPicPr>
                      <p:cNvPr id="12" name="Oggetto 11"/>
                      <p:cNvPicPr>
                        <a:picLocks noChangeAspect="1" noChangeArrowheads="1"/>
                      </p:cNvPicPr>
                      <p:nvPr/>
                    </p:nvPicPr>
                    <p:blipFill>
                      <a:blip r:embed="rId9"/>
                      <a:srcRect/>
                      <a:stretch>
                        <a:fillRect/>
                      </a:stretch>
                    </p:blipFill>
                    <p:spPr bwMode="auto">
                      <a:xfrm>
                        <a:off x="3719745" y="1994770"/>
                        <a:ext cx="1392237" cy="319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8" name="CasellaDiTesto 27"/>
          <p:cNvSpPr txBox="1"/>
          <p:nvPr/>
        </p:nvSpPr>
        <p:spPr>
          <a:xfrm>
            <a:off x="4172654" y="1484730"/>
            <a:ext cx="439544" cy="707886"/>
          </a:xfrm>
          <a:prstGeom prst="rect">
            <a:avLst/>
          </a:prstGeom>
          <a:noFill/>
        </p:spPr>
        <p:txBody>
          <a:bodyPr wrap="none" rtlCol="0">
            <a:spAutoFit/>
          </a:bodyPr>
          <a:lstStyle/>
          <a:p>
            <a:r>
              <a:rPr lang="en-US" sz="4000" dirty="0"/>
              <a:t>+</a:t>
            </a:r>
          </a:p>
        </p:txBody>
      </p:sp>
      <p:graphicFrame>
        <p:nvGraphicFramePr>
          <p:cNvPr id="34" name="Oggetto 33"/>
          <p:cNvGraphicFramePr>
            <a:graphicFrameLocks noChangeAspect="1"/>
          </p:cNvGraphicFramePr>
          <p:nvPr>
            <p:extLst>
              <p:ext uri="{D42A27DB-BD31-4B8C-83A1-F6EECF244321}">
                <p14:modId xmlns:p14="http://schemas.microsoft.com/office/powerpoint/2010/main" val="4137771896"/>
              </p:ext>
            </p:extLst>
          </p:nvPr>
        </p:nvGraphicFramePr>
        <p:xfrm>
          <a:off x="8351473" y="2167384"/>
          <a:ext cx="3720683" cy="697364"/>
        </p:xfrm>
        <a:graphic>
          <a:graphicData uri="http://schemas.openxmlformats.org/presentationml/2006/ole">
            <mc:AlternateContent xmlns:mc="http://schemas.openxmlformats.org/markup-compatibility/2006">
              <mc:Choice xmlns:v="urn:schemas-microsoft-com:vml" Requires="v">
                <p:oleObj name="Equazione" r:id="rId10" imgW="2869920" imgH="558720" progId="Equation.3">
                  <p:embed/>
                </p:oleObj>
              </mc:Choice>
              <mc:Fallback>
                <p:oleObj name="Equazione" r:id="rId10" imgW="2869920" imgH="558720" progId="Equation.3">
                  <p:embed/>
                  <p:pic>
                    <p:nvPicPr>
                      <p:cNvPr id="34" name="Oggetto 33"/>
                      <p:cNvPicPr>
                        <a:picLocks noChangeAspect="1" noChangeArrowheads="1"/>
                      </p:cNvPicPr>
                      <p:nvPr/>
                    </p:nvPicPr>
                    <p:blipFill>
                      <a:blip r:embed="rId11"/>
                      <a:srcRect/>
                      <a:stretch>
                        <a:fillRect/>
                      </a:stretch>
                    </p:blipFill>
                    <p:spPr bwMode="auto">
                      <a:xfrm>
                        <a:off x="8351473" y="2167384"/>
                        <a:ext cx="3720683" cy="697364"/>
                      </a:xfrm>
                      <a:prstGeom prst="rect">
                        <a:avLst/>
                      </a:prstGeom>
                      <a:solidFill>
                        <a:schemeClr val="bg1"/>
                      </a:solidFill>
                      <a:ln w="28575">
                        <a:noFill/>
                        <a:miter lim="800000"/>
                        <a:headEnd/>
                        <a:tailEnd/>
                      </a:ln>
                    </p:spPr>
                  </p:pic>
                </p:oleObj>
              </mc:Fallback>
            </mc:AlternateContent>
          </a:graphicData>
        </a:graphic>
      </p:graphicFrame>
      <p:sp>
        <p:nvSpPr>
          <p:cNvPr id="35" name="Freccia a destra 34"/>
          <p:cNvSpPr/>
          <p:nvPr/>
        </p:nvSpPr>
        <p:spPr>
          <a:xfrm>
            <a:off x="5746871" y="1159383"/>
            <a:ext cx="2004617" cy="40219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arentesi graffa aperta 22"/>
          <p:cNvSpPr/>
          <p:nvPr/>
        </p:nvSpPr>
        <p:spPr>
          <a:xfrm>
            <a:off x="8370476" y="599805"/>
            <a:ext cx="366521" cy="1368322"/>
          </a:xfrm>
          <a:prstGeom prst="leftBrace">
            <a:avLst/>
          </a:prstGeom>
          <a:ln w="28575"/>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aphicFrame>
        <p:nvGraphicFramePr>
          <p:cNvPr id="3" name="Oggetto 2"/>
          <p:cNvGraphicFramePr>
            <a:graphicFrameLocks noChangeAspect="1"/>
          </p:cNvGraphicFramePr>
          <p:nvPr>
            <p:extLst>
              <p:ext uri="{D42A27DB-BD31-4B8C-83A1-F6EECF244321}">
                <p14:modId xmlns:p14="http://schemas.microsoft.com/office/powerpoint/2010/main" val="3270730505"/>
              </p:ext>
            </p:extLst>
          </p:nvPr>
        </p:nvGraphicFramePr>
        <p:xfrm>
          <a:off x="10439731" y="1100245"/>
          <a:ext cx="932185" cy="304492"/>
        </p:xfrm>
        <a:graphic>
          <a:graphicData uri="http://schemas.openxmlformats.org/presentationml/2006/ole">
            <mc:AlternateContent xmlns:mc="http://schemas.openxmlformats.org/markup-compatibility/2006">
              <mc:Choice xmlns:v="urn:schemas-microsoft-com:vml" Requires="v">
                <p:oleObj name="Equazione" r:id="rId12" imgW="672840" imgH="228600" progId="Equation.3">
                  <p:embed/>
                </p:oleObj>
              </mc:Choice>
              <mc:Fallback>
                <p:oleObj name="Equazione" r:id="rId12" imgW="672840" imgH="228600" progId="Equation.3">
                  <p:embed/>
                  <p:pic>
                    <p:nvPicPr>
                      <p:cNvPr id="3" name="Oggetto 2"/>
                      <p:cNvPicPr>
                        <a:picLocks noChangeAspect="1" noChangeArrowheads="1"/>
                      </p:cNvPicPr>
                      <p:nvPr/>
                    </p:nvPicPr>
                    <p:blipFill>
                      <a:blip r:embed="rId13"/>
                      <a:srcRect/>
                      <a:stretch>
                        <a:fillRect/>
                      </a:stretch>
                    </p:blipFill>
                    <p:spPr bwMode="auto">
                      <a:xfrm>
                        <a:off x="10439731" y="1100245"/>
                        <a:ext cx="932185" cy="304492"/>
                      </a:xfrm>
                      <a:prstGeom prst="rect">
                        <a:avLst/>
                      </a:prstGeom>
                      <a:noFill/>
                      <a:ln>
                        <a:noFill/>
                      </a:ln>
                    </p:spPr>
                  </p:pic>
                </p:oleObj>
              </mc:Fallback>
            </mc:AlternateContent>
          </a:graphicData>
        </a:graphic>
      </p:graphicFrame>
      <p:pic>
        <p:nvPicPr>
          <p:cNvPr id="25" name="Immagine 24"/>
          <p:cNvPicPr>
            <a:picLocks noChangeAspect="1"/>
          </p:cNvPicPr>
          <p:nvPr/>
        </p:nvPicPr>
        <p:blipFill rotWithShape="1">
          <a:blip r:embed="rId14">
            <a:extLst>
              <a:ext uri="{28A0092B-C50C-407E-A947-70E740481C1C}">
                <a14:useLocalDpi xmlns:a14="http://schemas.microsoft.com/office/drawing/2010/main" val="0"/>
              </a:ext>
            </a:extLst>
          </a:blip>
          <a:srcRect l="4246" t="3674" r="4217" b="54364"/>
          <a:stretch/>
        </p:blipFill>
        <p:spPr>
          <a:xfrm>
            <a:off x="495027" y="2660024"/>
            <a:ext cx="5240973" cy="2021186"/>
          </a:xfrm>
          <a:prstGeom prst="rect">
            <a:avLst/>
          </a:prstGeom>
        </p:spPr>
      </p:pic>
      <p:sp>
        <p:nvSpPr>
          <p:cNvPr id="31" name="AutoShape 23"/>
          <p:cNvSpPr>
            <a:spLocks noChangeArrowheads="1"/>
          </p:cNvSpPr>
          <p:nvPr/>
        </p:nvSpPr>
        <p:spPr bwMode="auto">
          <a:xfrm rot="2196152">
            <a:off x="1803623" y="3805180"/>
            <a:ext cx="1055991" cy="153309"/>
          </a:xfrm>
          <a:prstGeom prst="rightArrow">
            <a:avLst>
              <a:gd name="adj1" fmla="val 35713"/>
              <a:gd name="adj2" fmla="val 1468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2" name="Text Box 24"/>
          <p:cNvSpPr txBox="1">
            <a:spLocks noChangeArrowheads="1"/>
          </p:cNvSpPr>
          <p:nvPr/>
        </p:nvSpPr>
        <p:spPr bwMode="auto">
          <a:xfrm rot="2152993">
            <a:off x="1829323" y="3600836"/>
            <a:ext cx="14520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Heavy particles</a:t>
            </a:r>
          </a:p>
        </p:txBody>
      </p:sp>
      <p:sp>
        <p:nvSpPr>
          <p:cNvPr id="38" name="AutoShape 25"/>
          <p:cNvSpPr>
            <a:spLocks noChangeArrowheads="1"/>
          </p:cNvSpPr>
          <p:nvPr/>
        </p:nvSpPr>
        <p:spPr bwMode="auto">
          <a:xfrm rot="2196152" flipH="1" flipV="1">
            <a:off x="2246225" y="3477239"/>
            <a:ext cx="1109941" cy="145865"/>
          </a:xfrm>
          <a:prstGeom prst="rightArrow">
            <a:avLst>
              <a:gd name="adj1" fmla="val 35713"/>
              <a:gd name="adj2" fmla="val 146851"/>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39" name="Text Box 26"/>
          <p:cNvSpPr txBox="1">
            <a:spLocks noChangeArrowheads="1"/>
          </p:cNvSpPr>
          <p:nvPr/>
        </p:nvSpPr>
        <p:spPr bwMode="auto">
          <a:xfrm rot="2152993">
            <a:off x="2473570" y="3311144"/>
            <a:ext cx="134331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600" dirty="0"/>
              <a:t>Light particles</a:t>
            </a:r>
          </a:p>
        </p:txBody>
      </p:sp>
      <p:sp>
        <p:nvSpPr>
          <p:cNvPr id="40" name="Line 28"/>
          <p:cNvSpPr>
            <a:spLocks noChangeShapeType="1"/>
          </p:cNvSpPr>
          <p:nvPr/>
        </p:nvSpPr>
        <p:spPr bwMode="auto">
          <a:xfrm flipV="1">
            <a:off x="482989" y="2026047"/>
            <a:ext cx="15876" cy="2706355"/>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1" name="Line 29"/>
          <p:cNvSpPr>
            <a:spLocks noChangeShapeType="1"/>
          </p:cNvSpPr>
          <p:nvPr/>
        </p:nvSpPr>
        <p:spPr bwMode="auto">
          <a:xfrm flipV="1">
            <a:off x="495027" y="4712444"/>
            <a:ext cx="5076825" cy="12700"/>
          </a:xfrm>
          <a:prstGeom prst="line">
            <a:avLst/>
          </a:prstGeom>
          <a:noFill/>
          <a:ln w="254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2" name="Text Box 30"/>
          <p:cNvSpPr txBox="1">
            <a:spLocks noChangeArrowheads="1"/>
          </p:cNvSpPr>
          <p:nvPr/>
        </p:nvSpPr>
        <p:spPr bwMode="auto">
          <a:xfrm>
            <a:off x="3872284" y="4110889"/>
            <a:ext cx="149348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1400" dirty="0"/>
              <a:t>Kin. Energy [MeV]</a:t>
            </a:r>
          </a:p>
        </p:txBody>
      </p:sp>
      <p:sp>
        <p:nvSpPr>
          <p:cNvPr id="43" name="Line 31"/>
          <p:cNvSpPr>
            <a:spLocks noChangeShapeType="1"/>
          </p:cNvSpPr>
          <p:nvPr/>
        </p:nvSpPr>
        <p:spPr bwMode="auto">
          <a:xfrm flipV="1">
            <a:off x="424496" y="2836958"/>
            <a:ext cx="5079114" cy="15978"/>
          </a:xfrm>
          <a:prstGeom prst="line">
            <a:avLst/>
          </a:prstGeom>
          <a:noFill/>
          <a:ln w="8255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44" name="CasellaDiTesto 43"/>
          <p:cNvSpPr txBox="1"/>
          <p:nvPr/>
        </p:nvSpPr>
        <p:spPr>
          <a:xfrm>
            <a:off x="1345064" y="3440544"/>
            <a:ext cx="346570" cy="369332"/>
          </a:xfrm>
          <a:prstGeom prst="rect">
            <a:avLst/>
          </a:prstGeom>
          <a:noFill/>
        </p:spPr>
        <p:txBody>
          <a:bodyPr wrap="none" rtlCol="0">
            <a:spAutoFit/>
          </a:bodyPr>
          <a:lstStyle/>
          <a:p>
            <a:r>
              <a:rPr lang="en-US" b="1" dirty="0">
                <a:solidFill>
                  <a:srgbClr val="0070C0"/>
                </a:solidFill>
              </a:rPr>
              <a:t>e</a:t>
            </a:r>
            <a:r>
              <a:rPr lang="en-US" b="1" baseline="30000" dirty="0">
                <a:solidFill>
                  <a:srgbClr val="0070C0"/>
                </a:solidFill>
              </a:rPr>
              <a:t>-</a:t>
            </a:r>
          </a:p>
        </p:txBody>
      </p:sp>
      <p:sp>
        <p:nvSpPr>
          <p:cNvPr id="45" name="CasellaDiTesto 44"/>
          <p:cNvSpPr txBox="1"/>
          <p:nvPr/>
        </p:nvSpPr>
        <p:spPr>
          <a:xfrm>
            <a:off x="4099215" y="3088673"/>
            <a:ext cx="383438" cy="369332"/>
          </a:xfrm>
          <a:prstGeom prst="rect">
            <a:avLst/>
          </a:prstGeom>
          <a:noFill/>
        </p:spPr>
        <p:txBody>
          <a:bodyPr wrap="none" rtlCol="0">
            <a:spAutoFit/>
          </a:bodyPr>
          <a:lstStyle/>
          <a:p>
            <a:r>
              <a:rPr lang="en-US" b="1" dirty="0">
                <a:solidFill>
                  <a:srgbClr val="FF0000"/>
                </a:solidFill>
              </a:rPr>
              <a:t>p</a:t>
            </a:r>
            <a:r>
              <a:rPr lang="en-US" b="1" baseline="30000" dirty="0">
                <a:solidFill>
                  <a:srgbClr val="FF0000"/>
                </a:solidFill>
              </a:rPr>
              <a:t>+</a:t>
            </a:r>
          </a:p>
        </p:txBody>
      </p:sp>
      <p:pic>
        <p:nvPicPr>
          <p:cNvPr id="46" name="Immagine 45"/>
          <p:cNvPicPr>
            <a:picLocks noChangeAspect="1"/>
          </p:cNvPicPr>
          <p:nvPr/>
        </p:nvPicPr>
        <p:blipFill rotWithShape="1">
          <a:blip r:embed="rId15">
            <a:extLst>
              <a:ext uri="{28A0092B-C50C-407E-A947-70E740481C1C}">
                <a14:useLocalDpi xmlns:a14="http://schemas.microsoft.com/office/drawing/2010/main" val="0"/>
              </a:ext>
            </a:extLst>
          </a:blip>
          <a:srcRect l="2083" t="52038" r="5245" b="6833"/>
          <a:stretch/>
        </p:blipFill>
        <p:spPr>
          <a:xfrm>
            <a:off x="334459" y="4753200"/>
            <a:ext cx="5324967" cy="1988168"/>
          </a:xfrm>
          <a:prstGeom prst="rect">
            <a:avLst/>
          </a:prstGeom>
        </p:spPr>
      </p:pic>
      <p:cxnSp>
        <p:nvCxnSpPr>
          <p:cNvPr id="47" name="Connettore 2 46"/>
          <p:cNvCxnSpPr/>
          <p:nvPr/>
        </p:nvCxnSpPr>
        <p:spPr>
          <a:xfrm>
            <a:off x="3209978" y="2852936"/>
            <a:ext cx="0" cy="3672408"/>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48" name="Connettore 2 47"/>
          <p:cNvCxnSpPr/>
          <p:nvPr/>
        </p:nvCxnSpPr>
        <p:spPr>
          <a:xfrm flipH="1">
            <a:off x="994549" y="6075084"/>
            <a:ext cx="2234704" cy="0"/>
          </a:xfrm>
          <a:prstGeom prst="straightConnector1">
            <a:avLst/>
          </a:prstGeom>
          <a:ln w="38100">
            <a:solidFill>
              <a:srgbClr val="FF0000"/>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 name="CasellaDiTesto 6"/>
          <p:cNvSpPr txBox="1"/>
          <p:nvPr/>
        </p:nvSpPr>
        <p:spPr>
          <a:xfrm>
            <a:off x="479415" y="2492896"/>
            <a:ext cx="301686" cy="369332"/>
          </a:xfrm>
          <a:prstGeom prst="rect">
            <a:avLst/>
          </a:prstGeom>
          <a:noFill/>
        </p:spPr>
        <p:txBody>
          <a:bodyPr wrap="none" rtlCol="0">
            <a:spAutoFit/>
          </a:bodyPr>
          <a:lstStyle/>
          <a:p>
            <a:r>
              <a:rPr lang="en-US" dirty="0"/>
              <a:t>1</a:t>
            </a:r>
          </a:p>
        </p:txBody>
      </p:sp>
      <p:sp>
        <p:nvSpPr>
          <p:cNvPr id="49" name="CasellaDiTesto 48"/>
          <p:cNvSpPr txBox="1"/>
          <p:nvPr/>
        </p:nvSpPr>
        <p:spPr>
          <a:xfrm>
            <a:off x="516424" y="2026046"/>
            <a:ext cx="311304" cy="369332"/>
          </a:xfrm>
          <a:prstGeom prst="rect">
            <a:avLst/>
          </a:prstGeom>
          <a:noFill/>
        </p:spPr>
        <p:txBody>
          <a:bodyPr wrap="none" rtlCol="0">
            <a:spAutoFit/>
          </a:bodyPr>
          <a:lstStyle/>
          <a:p>
            <a:r>
              <a:rPr lang="en-US" dirty="0">
                <a:sym typeface="Symbol"/>
              </a:rPr>
              <a:t></a:t>
            </a:r>
            <a:endParaRPr lang="en-US" dirty="0"/>
          </a:p>
        </p:txBody>
      </p:sp>
    </p:spTree>
    <p:extLst>
      <p:ext uri="{BB962C8B-B14F-4D97-AF65-F5344CB8AC3E}">
        <p14:creationId xmlns:p14="http://schemas.microsoft.com/office/powerpoint/2010/main" val="11334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fade">
                                      <p:cBhvr>
                                        <p:cTn id="22" dur="50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4"/>
                                        </p:tgtEl>
                                        <p:attrNameLst>
                                          <p:attrName>style.visibility</p:attrName>
                                        </p:attrNameLst>
                                      </p:cBhvr>
                                      <p:to>
                                        <p:strVal val="visible"/>
                                      </p:to>
                                    </p:set>
                                    <p:animEffect transition="in" filter="fade">
                                      <p:cBhvr>
                                        <p:cTn id="27" dur="500"/>
                                        <p:tgtEl>
                                          <p:spTgt spid="34"/>
                                        </p:tgtEl>
                                      </p:cBhvr>
                                    </p:animEffect>
                                  </p:childTnLst>
                                </p:cTn>
                              </p:par>
                              <p:par>
                                <p:cTn id="28" presetID="42" presetClass="entr" presetSubtype="0" fill="hold" grpId="0" nodeType="withEffect">
                                  <p:stCondLst>
                                    <p:cond delay="0"/>
                                  </p:stCondLst>
                                  <p:childTnLst>
                                    <p:set>
                                      <p:cBhvr>
                                        <p:cTn id="29" dur="1" fill="hold">
                                          <p:stCondLst>
                                            <p:cond delay="0"/>
                                          </p:stCondLst>
                                        </p:cTn>
                                        <p:tgtEl>
                                          <p:spTgt spid="40"/>
                                        </p:tgtEl>
                                        <p:attrNameLst>
                                          <p:attrName>style.visibility</p:attrName>
                                        </p:attrNameLst>
                                      </p:cBhvr>
                                      <p:to>
                                        <p:strVal val="visible"/>
                                      </p:to>
                                    </p:set>
                                    <p:animEffect transition="in" filter="fade">
                                      <p:cBhvr>
                                        <p:cTn id="30" dur="1000"/>
                                        <p:tgtEl>
                                          <p:spTgt spid="40"/>
                                        </p:tgtEl>
                                      </p:cBhvr>
                                    </p:animEffect>
                                    <p:anim calcmode="lin" valueType="num">
                                      <p:cBhvr>
                                        <p:cTn id="31" dur="1000" fill="hold"/>
                                        <p:tgtEl>
                                          <p:spTgt spid="40"/>
                                        </p:tgtEl>
                                        <p:attrNameLst>
                                          <p:attrName>ppt_x</p:attrName>
                                        </p:attrNameLst>
                                      </p:cBhvr>
                                      <p:tavLst>
                                        <p:tav tm="0">
                                          <p:val>
                                            <p:strVal val="#ppt_x"/>
                                          </p:val>
                                        </p:tav>
                                        <p:tav tm="100000">
                                          <p:val>
                                            <p:strVal val="#ppt_x"/>
                                          </p:val>
                                        </p:tav>
                                      </p:tavLst>
                                    </p:anim>
                                    <p:anim calcmode="lin" valueType="num">
                                      <p:cBhvr>
                                        <p:cTn id="32" dur="1000" fill="hold"/>
                                        <p:tgtEl>
                                          <p:spTgt spid="40"/>
                                        </p:tgtEl>
                                        <p:attrNameLst>
                                          <p:attrName>ppt_y</p:attrName>
                                        </p:attrNameLst>
                                      </p:cBhvr>
                                      <p:tavLst>
                                        <p:tav tm="0">
                                          <p:val>
                                            <p:strVal val="#ppt_y+.1"/>
                                          </p:val>
                                        </p:tav>
                                        <p:tav tm="100000">
                                          <p:val>
                                            <p:strVal val="#ppt_y"/>
                                          </p:val>
                                        </p:tav>
                                      </p:tavLst>
                                    </p:anim>
                                  </p:childTnLst>
                                </p:cTn>
                              </p:par>
                              <p:par>
                                <p:cTn id="33" presetID="42" presetClass="entr" presetSubtype="0"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fade">
                                      <p:cBhvr>
                                        <p:cTn id="35" dur="1000"/>
                                        <p:tgtEl>
                                          <p:spTgt spid="49"/>
                                        </p:tgtEl>
                                      </p:cBhvr>
                                    </p:animEffect>
                                    <p:anim calcmode="lin" valueType="num">
                                      <p:cBhvr>
                                        <p:cTn id="36" dur="1000" fill="hold"/>
                                        <p:tgtEl>
                                          <p:spTgt spid="49"/>
                                        </p:tgtEl>
                                        <p:attrNameLst>
                                          <p:attrName>ppt_x</p:attrName>
                                        </p:attrNameLst>
                                      </p:cBhvr>
                                      <p:tavLst>
                                        <p:tav tm="0">
                                          <p:val>
                                            <p:strVal val="#ppt_x"/>
                                          </p:val>
                                        </p:tav>
                                        <p:tav tm="100000">
                                          <p:val>
                                            <p:strVal val="#ppt_x"/>
                                          </p:val>
                                        </p:tav>
                                      </p:tavLst>
                                    </p:anim>
                                    <p:anim calcmode="lin" valueType="num">
                                      <p:cBhvr>
                                        <p:cTn id="37" dur="1000" fill="hold"/>
                                        <p:tgtEl>
                                          <p:spTgt spid="49"/>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41"/>
                                        </p:tgtEl>
                                        <p:attrNameLst>
                                          <p:attrName>style.visibility</p:attrName>
                                        </p:attrNameLst>
                                      </p:cBhvr>
                                      <p:to>
                                        <p:strVal val="visible"/>
                                      </p:to>
                                    </p:set>
                                    <p:animEffect transition="in" filter="fade">
                                      <p:cBhvr>
                                        <p:cTn id="40" dur="1000"/>
                                        <p:tgtEl>
                                          <p:spTgt spid="41"/>
                                        </p:tgtEl>
                                      </p:cBhvr>
                                    </p:animEffect>
                                    <p:anim calcmode="lin" valueType="num">
                                      <p:cBhvr>
                                        <p:cTn id="41" dur="1000" fill="hold"/>
                                        <p:tgtEl>
                                          <p:spTgt spid="41"/>
                                        </p:tgtEl>
                                        <p:attrNameLst>
                                          <p:attrName>ppt_x</p:attrName>
                                        </p:attrNameLst>
                                      </p:cBhvr>
                                      <p:tavLst>
                                        <p:tav tm="0">
                                          <p:val>
                                            <p:strVal val="#ppt_x"/>
                                          </p:val>
                                        </p:tav>
                                        <p:tav tm="100000">
                                          <p:val>
                                            <p:strVal val="#ppt_x"/>
                                          </p:val>
                                        </p:tav>
                                      </p:tavLst>
                                    </p:anim>
                                    <p:anim calcmode="lin" valueType="num">
                                      <p:cBhvr>
                                        <p:cTn id="42" dur="1000" fill="hold"/>
                                        <p:tgtEl>
                                          <p:spTgt spid="41"/>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42"/>
                                        </p:tgtEl>
                                        <p:attrNameLst>
                                          <p:attrName>style.visibility</p:attrName>
                                        </p:attrNameLst>
                                      </p:cBhvr>
                                      <p:to>
                                        <p:strVal val="visible"/>
                                      </p:to>
                                    </p:set>
                                    <p:animEffect transition="in" filter="fade">
                                      <p:cBhvr>
                                        <p:cTn id="45" dur="1000"/>
                                        <p:tgtEl>
                                          <p:spTgt spid="42"/>
                                        </p:tgtEl>
                                      </p:cBhvr>
                                    </p:animEffect>
                                    <p:anim calcmode="lin" valueType="num">
                                      <p:cBhvr>
                                        <p:cTn id="46" dur="1000" fill="hold"/>
                                        <p:tgtEl>
                                          <p:spTgt spid="42"/>
                                        </p:tgtEl>
                                        <p:attrNameLst>
                                          <p:attrName>ppt_x</p:attrName>
                                        </p:attrNameLst>
                                      </p:cBhvr>
                                      <p:tavLst>
                                        <p:tav tm="0">
                                          <p:val>
                                            <p:strVal val="#ppt_x"/>
                                          </p:val>
                                        </p:tav>
                                        <p:tav tm="100000">
                                          <p:val>
                                            <p:strVal val="#ppt_x"/>
                                          </p:val>
                                        </p:tav>
                                      </p:tavLst>
                                    </p:anim>
                                    <p:anim calcmode="lin" valueType="num">
                                      <p:cBhvr>
                                        <p:cTn id="47"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7"/>
                                        </p:tgtEl>
                                        <p:attrNameLst>
                                          <p:attrName>style.visibility</p:attrName>
                                        </p:attrNameLst>
                                      </p:cBhvr>
                                      <p:to>
                                        <p:strVal val="visible"/>
                                      </p:to>
                                    </p:set>
                                    <p:animEffect transition="in" filter="fade">
                                      <p:cBhvr>
                                        <p:cTn id="55" dur="500"/>
                                        <p:tgtEl>
                                          <p:spTgt spid="7"/>
                                        </p:tgtEl>
                                      </p:cBhvr>
                                    </p:animEffect>
                                  </p:childTnLst>
                                </p:cTn>
                              </p:par>
                            </p:childTnLst>
                          </p:cTn>
                        </p:par>
                      </p:childTnLst>
                    </p:cTn>
                  </p:par>
                  <p:par>
                    <p:cTn id="56" fill="hold">
                      <p:stCondLst>
                        <p:cond delay="indefinite"/>
                      </p:stCondLst>
                      <p:childTnLst>
                        <p:par>
                          <p:cTn id="57" fill="hold">
                            <p:stCondLst>
                              <p:cond delay="0"/>
                            </p:stCondLst>
                            <p:childTnLst>
                              <p:par>
                                <p:cTn id="58" presetID="16" presetClass="entr" presetSubtype="21" fill="hold" nodeType="clickEffect">
                                  <p:stCondLst>
                                    <p:cond delay="0"/>
                                  </p:stCondLst>
                                  <p:childTnLst>
                                    <p:set>
                                      <p:cBhvr>
                                        <p:cTn id="59" dur="1" fill="hold">
                                          <p:stCondLst>
                                            <p:cond delay="0"/>
                                          </p:stCondLst>
                                        </p:cTn>
                                        <p:tgtEl>
                                          <p:spTgt spid="25"/>
                                        </p:tgtEl>
                                        <p:attrNameLst>
                                          <p:attrName>style.visibility</p:attrName>
                                        </p:attrNameLst>
                                      </p:cBhvr>
                                      <p:to>
                                        <p:strVal val="visible"/>
                                      </p:to>
                                    </p:set>
                                    <p:animEffect transition="in" filter="barn(inVertical)">
                                      <p:cBhvr>
                                        <p:cTn id="60" dur="500"/>
                                        <p:tgtEl>
                                          <p:spTgt spid="25"/>
                                        </p:tgtEl>
                                      </p:cBhvr>
                                    </p:animEffect>
                                  </p:childTnLst>
                                </p:cTn>
                              </p:par>
                              <p:par>
                                <p:cTn id="61" presetID="16" presetClass="entr" presetSubtype="21" fill="hold" grpId="0" nodeType="withEffect">
                                  <p:stCondLst>
                                    <p:cond delay="0"/>
                                  </p:stCondLst>
                                  <p:childTnLst>
                                    <p:set>
                                      <p:cBhvr>
                                        <p:cTn id="62" dur="1" fill="hold">
                                          <p:stCondLst>
                                            <p:cond delay="0"/>
                                          </p:stCondLst>
                                        </p:cTn>
                                        <p:tgtEl>
                                          <p:spTgt spid="44"/>
                                        </p:tgtEl>
                                        <p:attrNameLst>
                                          <p:attrName>style.visibility</p:attrName>
                                        </p:attrNameLst>
                                      </p:cBhvr>
                                      <p:to>
                                        <p:strVal val="visible"/>
                                      </p:to>
                                    </p:set>
                                    <p:animEffect transition="in" filter="barn(inVertical)">
                                      <p:cBhvr>
                                        <p:cTn id="63" dur="500"/>
                                        <p:tgtEl>
                                          <p:spTgt spid="44"/>
                                        </p:tgtEl>
                                      </p:cBhvr>
                                    </p:animEffect>
                                  </p:childTnLst>
                                </p:cTn>
                              </p:par>
                              <p:par>
                                <p:cTn id="64" presetID="16" presetClass="entr" presetSubtype="21" fill="hold" grpId="0" nodeType="withEffect">
                                  <p:stCondLst>
                                    <p:cond delay="0"/>
                                  </p:stCondLst>
                                  <p:childTnLst>
                                    <p:set>
                                      <p:cBhvr>
                                        <p:cTn id="65" dur="1" fill="hold">
                                          <p:stCondLst>
                                            <p:cond delay="0"/>
                                          </p:stCondLst>
                                        </p:cTn>
                                        <p:tgtEl>
                                          <p:spTgt spid="45"/>
                                        </p:tgtEl>
                                        <p:attrNameLst>
                                          <p:attrName>style.visibility</p:attrName>
                                        </p:attrNameLst>
                                      </p:cBhvr>
                                      <p:to>
                                        <p:strVal val="visible"/>
                                      </p:to>
                                    </p:set>
                                    <p:animEffect transition="in" filter="barn(inVertical)">
                                      <p:cBhvr>
                                        <p:cTn id="66" dur="500"/>
                                        <p:tgtEl>
                                          <p:spTgt spid="45"/>
                                        </p:tgtEl>
                                      </p:cBhvr>
                                    </p:animEffect>
                                  </p:childTnLst>
                                </p:cTn>
                              </p:par>
                            </p:childTnLst>
                          </p:cTn>
                        </p:par>
                      </p:childTnLst>
                    </p:cTn>
                  </p:par>
                  <p:par>
                    <p:cTn id="67" fill="hold">
                      <p:stCondLst>
                        <p:cond delay="indefinite"/>
                      </p:stCondLst>
                      <p:childTnLst>
                        <p:par>
                          <p:cTn id="68" fill="hold">
                            <p:stCondLst>
                              <p:cond delay="0"/>
                            </p:stCondLst>
                            <p:childTnLst>
                              <p:par>
                                <p:cTn id="69" presetID="16" presetClass="entr" presetSubtype="21" fill="hold" nodeType="clickEffect">
                                  <p:stCondLst>
                                    <p:cond delay="0"/>
                                  </p:stCondLst>
                                  <p:childTnLst>
                                    <p:set>
                                      <p:cBhvr>
                                        <p:cTn id="70" dur="1" fill="hold">
                                          <p:stCondLst>
                                            <p:cond delay="0"/>
                                          </p:stCondLst>
                                        </p:cTn>
                                        <p:tgtEl>
                                          <p:spTgt spid="46"/>
                                        </p:tgtEl>
                                        <p:attrNameLst>
                                          <p:attrName>style.visibility</p:attrName>
                                        </p:attrNameLst>
                                      </p:cBhvr>
                                      <p:to>
                                        <p:strVal val="visible"/>
                                      </p:to>
                                    </p:set>
                                    <p:animEffect transition="in" filter="barn(inVertical)">
                                      <p:cBhvr>
                                        <p:cTn id="71" dur="500"/>
                                        <p:tgtEl>
                                          <p:spTgt spid="46"/>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47"/>
                                        </p:tgtEl>
                                        <p:attrNameLst>
                                          <p:attrName>style.visibility</p:attrName>
                                        </p:attrNameLst>
                                      </p:cBhvr>
                                      <p:to>
                                        <p:strVal val="visible"/>
                                      </p:to>
                                    </p:set>
                                    <p:animEffect transition="in" filter="fade">
                                      <p:cBhvr>
                                        <p:cTn id="76" dur="500"/>
                                        <p:tgtEl>
                                          <p:spTgt spid="4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nodeType="clickEffect">
                                  <p:stCondLst>
                                    <p:cond delay="0"/>
                                  </p:stCondLst>
                                  <p:childTnLst>
                                    <p:set>
                                      <p:cBhvr>
                                        <p:cTn id="80" dur="1" fill="hold">
                                          <p:stCondLst>
                                            <p:cond delay="0"/>
                                          </p:stCondLst>
                                        </p:cTn>
                                        <p:tgtEl>
                                          <p:spTgt spid="48"/>
                                        </p:tgtEl>
                                        <p:attrNameLst>
                                          <p:attrName>style.visibility</p:attrName>
                                        </p:attrNameLst>
                                      </p:cBhvr>
                                      <p:to>
                                        <p:strVal val="visible"/>
                                      </p:to>
                                    </p:set>
                                    <p:animEffect transition="in" filter="fade">
                                      <p:cBhvr>
                                        <p:cTn id="81" dur="500"/>
                                        <p:tgtEl>
                                          <p:spTgt spid="48"/>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500"/>
                                        <p:tgtEl>
                                          <p:spTgt spid="6"/>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down)">
                                      <p:cBhvr>
                                        <p:cTn id="89" dur="500"/>
                                        <p:tgtEl>
                                          <p:spTgt spid="38"/>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39"/>
                                        </p:tgtEl>
                                        <p:attrNameLst>
                                          <p:attrName>style.visibility</p:attrName>
                                        </p:attrNameLst>
                                      </p:cBhvr>
                                      <p:to>
                                        <p:strVal val="visible"/>
                                      </p:to>
                                    </p:set>
                                    <p:animEffect transition="in" filter="wipe(down)">
                                      <p:cBhvr>
                                        <p:cTn id="92" dur="500"/>
                                        <p:tgtEl>
                                          <p:spTgt spid="39"/>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wipe(down)">
                                      <p:cBhvr>
                                        <p:cTn id="95" dur="500"/>
                                        <p:tgtEl>
                                          <p:spTgt spid="32"/>
                                        </p:tgtEl>
                                      </p:cBhvr>
                                    </p:animEffect>
                                  </p:childTnLst>
                                </p:cTn>
                              </p:par>
                              <p:par>
                                <p:cTn id="96" presetID="22" presetClass="entr" presetSubtype="4" fill="hold" grpId="0" nodeType="withEffect">
                                  <p:stCondLst>
                                    <p:cond delay="0"/>
                                  </p:stCondLst>
                                  <p:childTnLst>
                                    <p:set>
                                      <p:cBhvr>
                                        <p:cTn id="97" dur="1" fill="hold">
                                          <p:stCondLst>
                                            <p:cond delay="0"/>
                                          </p:stCondLst>
                                        </p:cTn>
                                        <p:tgtEl>
                                          <p:spTgt spid="31"/>
                                        </p:tgtEl>
                                        <p:attrNameLst>
                                          <p:attrName>style.visibility</p:attrName>
                                        </p:attrNameLst>
                                      </p:cBhvr>
                                      <p:to>
                                        <p:strVal val="visible"/>
                                      </p:to>
                                    </p:set>
                                    <p:animEffect transition="in" filter="wipe(down)">
                                      <p:cBhvr>
                                        <p:cTn id="98" dur="500"/>
                                        <p:tgtEl>
                                          <p:spTgt spid="31"/>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8"/>
                                        </p:tgtEl>
                                        <p:attrNameLst>
                                          <p:attrName>style.visibility</p:attrName>
                                        </p:attrNameLst>
                                      </p:cBhvr>
                                      <p:to>
                                        <p:strVal val="visible"/>
                                      </p:to>
                                    </p:set>
                                    <p:animEffect transition="in" filter="fade">
                                      <p:cBhvr>
                                        <p:cTn id="103" dur="500"/>
                                        <p:tgtEl>
                                          <p:spTgt spid="8"/>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33"/>
                                        </p:tgtEl>
                                        <p:attrNameLst>
                                          <p:attrName>style.visibility</p:attrName>
                                        </p:attrNameLst>
                                      </p:cBhvr>
                                      <p:to>
                                        <p:strVal val="visible"/>
                                      </p:to>
                                    </p:set>
                                    <p:animEffect transition="in" filter="fade">
                                      <p:cBhvr>
                                        <p:cTn id="10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33" grpId="0" animBg="1"/>
      <p:bldP spid="8" grpId="0" animBg="1"/>
      <p:bldP spid="35" grpId="0" animBg="1"/>
      <p:bldP spid="23" grpId="0" animBg="1"/>
      <p:bldP spid="31" grpId="0" animBg="1"/>
      <p:bldP spid="32" grpId="0"/>
      <p:bldP spid="38" grpId="0" animBg="1"/>
      <p:bldP spid="39" grpId="0"/>
      <p:bldP spid="40" grpId="0" animBg="1"/>
      <p:bldP spid="41" grpId="0" animBg="1"/>
      <p:bldP spid="42" grpId="0"/>
      <p:bldP spid="43" grpId="0" animBg="1"/>
      <p:bldP spid="44" grpId="0"/>
      <p:bldP spid="45" grpId="0"/>
      <p:bldP spid="7" grpId="0"/>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2"/>
          <p:cNvSpPr/>
          <p:nvPr/>
        </p:nvSpPr>
        <p:spPr>
          <a:xfrm>
            <a:off x="0" y="9551"/>
            <a:ext cx="12192000" cy="646331"/>
          </a:xfrm>
          <a:prstGeom prst="rect">
            <a:avLst/>
          </a:prstGeom>
        </p:spPr>
        <p:txBody>
          <a:bodyPr wrap="square">
            <a:spAutoFit/>
          </a:bodyPr>
          <a:lstStyle/>
          <a:p>
            <a:pPr algn="ctr"/>
            <a:r>
              <a:rPr lang="en-US" sz="3600" b="1" dirty="0">
                <a:latin typeface="Calibri" pitchFamily="34" charset="0"/>
              </a:rPr>
              <a:t>PARTICLE ACCELERATION: ELECTRIC FIELD</a:t>
            </a:r>
          </a:p>
        </p:txBody>
      </p:sp>
      <p:pic>
        <p:nvPicPr>
          <p:cNvPr id="89090" name="Picture 2" descr="Risultati immagini per campi elettrici"/>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97970" y="5090635"/>
            <a:ext cx="3330340" cy="1634756"/>
          </a:xfrm>
          <a:prstGeom prst="rect">
            <a:avLst/>
          </a:prstGeom>
          <a:noFill/>
          <a:extLst>
            <a:ext uri="{909E8E84-426E-40DD-AFC4-6F175D3DCCD1}">
              <a14:hiddenFill xmlns:a14="http://schemas.microsoft.com/office/drawing/2010/main">
                <a:solidFill>
                  <a:srgbClr val="FFFFFF"/>
                </a:solidFill>
              </a14:hiddenFill>
            </a:ext>
          </a:extLst>
        </p:spPr>
      </p:pic>
      <p:sp>
        <p:nvSpPr>
          <p:cNvPr id="4" name="CasellaDiTesto 3"/>
          <p:cNvSpPr txBox="1"/>
          <p:nvPr/>
        </p:nvSpPr>
        <p:spPr>
          <a:xfrm>
            <a:off x="192000" y="645849"/>
            <a:ext cx="4158388" cy="338554"/>
          </a:xfrm>
          <a:prstGeom prst="rect">
            <a:avLst/>
          </a:prstGeom>
          <a:noFill/>
        </p:spPr>
        <p:txBody>
          <a:bodyPr wrap="square" rtlCol="0">
            <a:spAutoFit/>
          </a:bodyPr>
          <a:lstStyle/>
          <a:p>
            <a:pPr algn="just"/>
            <a:r>
              <a:rPr lang="en-US" sz="1600" dirty="0"/>
              <a:t>Particles are accelerated through </a:t>
            </a:r>
            <a:r>
              <a:rPr lang="en-US" sz="1600" b="1" dirty="0"/>
              <a:t>electric fields</a:t>
            </a:r>
          </a:p>
        </p:txBody>
      </p:sp>
      <p:pic>
        <p:nvPicPr>
          <p:cNvPr id="89098" name="Picture 10" descr="Risultati immagini per capelli dritti gabbia di farada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551" y="4400206"/>
            <a:ext cx="3114902" cy="2333171"/>
          </a:xfrm>
          <a:prstGeom prst="rect">
            <a:avLst/>
          </a:prstGeom>
          <a:noFill/>
          <a:extLst>
            <a:ext uri="{909E8E84-426E-40DD-AFC4-6F175D3DCCD1}">
              <a14:hiddenFill xmlns:a14="http://schemas.microsoft.com/office/drawing/2010/main">
                <a:solidFill>
                  <a:srgbClr val="FFFFFF"/>
                </a:solidFill>
              </a14:hiddenFill>
            </a:ext>
          </a:extLst>
        </p:spPr>
      </p:pic>
      <p:pic>
        <p:nvPicPr>
          <p:cNvPr id="89100" name="Picture 12" descr="Risultati immagini per gabbia di faraday capelli"/>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10272000" y="5355180"/>
            <a:ext cx="1411548" cy="1324950"/>
          </a:xfrm>
          <a:prstGeom prst="rect">
            <a:avLst/>
          </a:prstGeom>
          <a:noFill/>
          <a:extLst>
            <a:ext uri="{909E8E84-426E-40DD-AFC4-6F175D3DCCD1}">
              <a14:hiddenFill xmlns:a14="http://schemas.microsoft.com/office/drawing/2010/main">
                <a:solidFill>
                  <a:srgbClr val="FFFFFF"/>
                </a:solidFill>
              </a14:hiddenFill>
            </a:ext>
          </a:extLst>
        </p:spPr>
      </p:pic>
      <p:pic>
        <p:nvPicPr>
          <p:cNvPr id="89094" name="Picture 6" descr="Risultati immagini per pila"/>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24417" r="24011"/>
          <a:stretch/>
        </p:blipFill>
        <p:spPr bwMode="auto">
          <a:xfrm rot="16200000" flipH="1">
            <a:off x="888452" y="2587206"/>
            <a:ext cx="1075764" cy="1390650"/>
          </a:xfrm>
          <a:prstGeom prst="rect">
            <a:avLst/>
          </a:prstGeom>
          <a:noFill/>
          <a:extLst>
            <a:ext uri="{909E8E84-426E-40DD-AFC4-6F175D3DCCD1}">
              <a14:hiddenFill xmlns:a14="http://schemas.microsoft.com/office/drawing/2010/main">
                <a:solidFill>
                  <a:srgbClr val="FFFFFF"/>
                </a:solidFill>
              </a14:hiddenFill>
            </a:ext>
          </a:extLst>
        </p:spPr>
      </p:pic>
      <p:cxnSp>
        <p:nvCxnSpPr>
          <p:cNvPr id="6" name="Connettore 4 5"/>
          <p:cNvCxnSpPr>
            <a:stCxn id="89094" idx="2"/>
          </p:cNvCxnSpPr>
          <p:nvPr/>
        </p:nvCxnSpPr>
        <p:spPr>
          <a:xfrm flipH="1" flipV="1">
            <a:off x="1847091" y="2345459"/>
            <a:ext cx="274568" cy="937072"/>
          </a:xfrm>
          <a:prstGeom prst="bentConnector4">
            <a:avLst>
              <a:gd name="adj1" fmla="val -83258"/>
              <a:gd name="adj2" fmla="val 87101"/>
            </a:avLst>
          </a:prstGeom>
          <a:ln w="57150"/>
        </p:spPr>
        <p:style>
          <a:lnRef idx="1">
            <a:schemeClr val="accent1"/>
          </a:lnRef>
          <a:fillRef idx="0">
            <a:schemeClr val="accent1"/>
          </a:fillRef>
          <a:effectRef idx="0">
            <a:schemeClr val="accent1"/>
          </a:effectRef>
          <a:fontRef idx="minor">
            <a:schemeClr val="tx1"/>
          </a:fontRef>
        </p:style>
      </p:cxnSp>
      <p:cxnSp>
        <p:nvCxnSpPr>
          <p:cNvPr id="9" name="Connettore 4 8"/>
          <p:cNvCxnSpPr>
            <a:stCxn id="89094" idx="0"/>
          </p:cNvCxnSpPr>
          <p:nvPr/>
        </p:nvCxnSpPr>
        <p:spPr>
          <a:xfrm flipV="1">
            <a:off x="731009" y="2345459"/>
            <a:ext cx="346648" cy="937072"/>
          </a:xfrm>
          <a:prstGeom prst="bentConnector4">
            <a:avLst>
              <a:gd name="adj1" fmla="val -65946"/>
              <a:gd name="adj2" fmla="val 87101"/>
            </a:avLst>
          </a:prstGeom>
          <a:ln w="57150"/>
        </p:spPr>
        <p:style>
          <a:lnRef idx="1">
            <a:schemeClr val="accent1"/>
          </a:lnRef>
          <a:fillRef idx="0">
            <a:schemeClr val="accent1"/>
          </a:fillRef>
          <a:effectRef idx="0">
            <a:schemeClr val="accent1"/>
          </a:effectRef>
          <a:fontRef idx="minor">
            <a:schemeClr val="tx1"/>
          </a:fontRef>
        </p:style>
      </p:cxnSp>
      <p:sp>
        <p:nvSpPr>
          <p:cNvPr id="11" name="CasellaDiTesto 10"/>
          <p:cNvSpPr txBox="1"/>
          <p:nvPr/>
        </p:nvSpPr>
        <p:spPr>
          <a:xfrm>
            <a:off x="1184482" y="3635748"/>
            <a:ext cx="486030" cy="369332"/>
          </a:xfrm>
          <a:prstGeom prst="rect">
            <a:avLst/>
          </a:prstGeom>
          <a:noFill/>
        </p:spPr>
        <p:txBody>
          <a:bodyPr wrap="none" rtlCol="0">
            <a:spAutoFit/>
          </a:bodyPr>
          <a:lstStyle/>
          <a:p>
            <a:r>
              <a:rPr lang="en-US" dirty="0"/>
              <a:t>1 V</a:t>
            </a:r>
          </a:p>
        </p:txBody>
      </p:sp>
      <p:sp>
        <p:nvSpPr>
          <p:cNvPr id="18" name="CasellaDiTesto 17"/>
          <p:cNvSpPr txBox="1"/>
          <p:nvPr/>
        </p:nvSpPr>
        <p:spPr>
          <a:xfrm>
            <a:off x="1952710" y="4033814"/>
            <a:ext cx="1203516" cy="369332"/>
          </a:xfrm>
          <a:prstGeom prst="rect">
            <a:avLst/>
          </a:prstGeom>
          <a:noFill/>
        </p:spPr>
        <p:txBody>
          <a:bodyPr wrap="square" rtlCol="0">
            <a:spAutoFit/>
          </a:bodyPr>
          <a:lstStyle/>
          <a:p>
            <a:r>
              <a:rPr lang="en-US" dirty="0"/>
              <a:t>10</a:t>
            </a:r>
            <a:r>
              <a:rPr lang="en-US" baseline="30000" dirty="0"/>
              <a:t>9</a:t>
            </a:r>
            <a:r>
              <a:rPr lang="en-US" dirty="0"/>
              <a:t>-10</a:t>
            </a:r>
            <a:r>
              <a:rPr lang="en-US" baseline="30000" dirty="0"/>
              <a:t>10</a:t>
            </a:r>
            <a:r>
              <a:rPr lang="en-US" dirty="0"/>
              <a:t> V</a:t>
            </a:r>
          </a:p>
        </p:txBody>
      </p:sp>
      <p:sp>
        <p:nvSpPr>
          <p:cNvPr id="19" name="CasellaDiTesto 18"/>
          <p:cNvSpPr txBox="1"/>
          <p:nvPr/>
        </p:nvSpPr>
        <p:spPr>
          <a:xfrm>
            <a:off x="5212214" y="4517823"/>
            <a:ext cx="1141659" cy="369332"/>
          </a:xfrm>
          <a:prstGeom prst="rect">
            <a:avLst/>
          </a:prstGeom>
          <a:noFill/>
        </p:spPr>
        <p:txBody>
          <a:bodyPr wrap="none" rtlCol="0">
            <a:spAutoFit/>
          </a:bodyPr>
          <a:lstStyle/>
          <a:p>
            <a:r>
              <a:rPr lang="en-US" dirty="0"/>
              <a:t>100-200 V</a:t>
            </a:r>
          </a:p>
        </p:txBody>
      </p:sp>
      <p:cxnSp>
        <p:nvCxnSpPr>
          <p:cNvPr id="15" name="Connettore 1 14"/>
          <p:cNvCxnSpPr/>
          <p:nvPr/>
        </p:nvCxnSpPr>
        <p:spPr>
          <a:xfrm>
            <a:off x="1121650" y="1332119"/>
            <a:ext cx="0" cy="1481876"/>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Connettore 1 22"/>
          <p:cNvCxnSpPr/>
          <p:nvPr/>
        </p:nvCxnSpPr>
        <p:spPr>
          <a:xfrm>
            <a:off x="1790536" y="2196239"/>
            <a:ext cx="0" cy="61775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Connettore 1 24"/>
          <p:cNvCxnSpPr/>
          <p:nvPr/>
        </p:nvCxnSpPr>
        <p:spPr>
          <a:xfrm>
            <a:off x="1790536" y="1354704"/>
            <a:ext cx="0" cy="617756"/>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a:off x="1139216" y="1590444"/>
            <a:ext cx="66888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29" name="Connettore 2 28"/>
          <p:cNvCxnSpPr/>
          <p:nvPr/>
        </p:nvCxnSpPr>
        <p:spPr>
          <a:xfrm>
            <a:off x="1139216" y="2287449"/>
            <a:ext cx="66888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0" name="Connettore 2 29"/>
          <p:cNvCxnSpPr/>
          <p:nvPr/>
        </p:nvCxnSpPr>
        <p:spPr>
          <a:xfrm>
            <a:off x="1139216" y="1822779"/>
            <a:ext cx="66888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1" name="Connettore 2 30"/>
          <p:cNvCxnSpPr/>
          <p:nvPr/>
        </p:nvCxnSpPr>
        <p:spPr>
          <a:xfrm>
            <a:off x="1139216" y="2519784"/>
            <a:ext cx="66888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2" name="Connettore 2 31"/>
          <p:cNvCxnSpPr/>
          <p:nvPr/>
        </p:nvCxnSpPr>
        <p:spPr>
          <a:xfrm>
            <a:off x="1139216" y="2752119"/>
            <a:ext cx="66888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3" name="Connettore 2 32"/>
          <p:cNvCxnSpPr/>
          <p:nvPr/>
        </p:nvCxnSpPr>
        <p:spPr>
          <a:xfrm>
            <a:off x="1139216" y="1358109"/>
            <a:ext cx="66888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34" name="Connettore 2 33"/>
          <p:cNvCxnSpPr/>
          <p:nvPr/>
        </p:nvCxnSpPr>
        <p:spPr>
          <a:xfrm>
            <a:off x="1139216" y="2055114"/>
            <a:ext cx="668886" cy="0"/>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21" name="Ovale 20"/>
          <p:cNvSpPr/>
          <p:nvPr/>
        </p:nvSpPr>
        <p:spPr>
          <a:xfrm>
            <a:off x="1140832" y="1980209"/>
            <a:ext cx="145635" cy="144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asellaDiTesto 21"/>
          <p:cNvSpPr txBox="1"/>
          <p:nvPr/>
        </p:nvSpPr>
        <p:spPr>
          <a:xfrm>
            <a:off x="560372" y="1300467"/>
            <a:ext cx="385042" cy="584775"/>
          </a:xfrm>
          <a:prstGeom prst="rect">
            <a:avLst/>
          </a:prstGeom>
          <a:noFill/>
        </p:spPr>
        <p:txBody>
          <a:bodyPr wrap="none" rtlCol="0">
            <a:spAutoFit/>
          </a:bodyPr>
          <a:lstStyle/>
          <a:p>
            <a:r>
              <a:rPr lang="en-US" sz="3200" dirty="0"/>
              <a:t>E</a:t>
            </a:r>
          </a:p>
        </p:txBody>
      </p:sp>
      <p:sp>
        <p:nvSpPr>
          <p:cNvPr id="26" name="AutoShape 6" descr="Setup and parts of an electron gun"/>
          <p:cNvSpPr>
            <a:spLocks noChangeAspect="1" noChangeArrowheads="1"/>
          </p:cNvSpPr>
          <p:nvPr/>
        </p:nvSpPr>
        <p:spPr bwMode="auto">
          <a:xfrm>
            <a:off x="320527"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7" name="Immagine 26"/>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6757" y="1293288"/>
            <a:ext cx="3693071" cy="1661882"/>
          </a:xfrm>
          <a:prstGeom prst="rect">
            <a:avLst/>
          </a:prstGeom>
        </p:spPr>
      </p:pic>
      <p:sp>
        <p:nvSpPr>
          <p:cNvPr id="36" name="CasellaDiTesto 35"/>
          <p:cNvSpPr txBox="1"/>
          <p:nvPr/>
        </p:nvSpPr>
        <p:spPr>
          <a:xfrm>
            <a:off x="5296771" y="938236"/>
            <a:ext cx="1723993" cy="584775"/>
          </a:xfrm>
          <a:prstGeom prst="rect">
            <a:avLst/>
          </a:prstGeom>
          <a:noFill/>
        </p:spPr>
        <p:txBody>
          <a:bodyPr wrap="square" rtlCol="0">
            <a:spAutoFit/>
          </a:bodyPr>
          <a:lstStyle/>
          <a:p>
            <a:r>
              <a:rPr lang="en-US" sz="1600" b="1" i="1" dirty="0">
                <a:solidFill>
                  <a:srgbClr val="FF0000"/>
                </a:solidFill>
              </a:rPr>
              <a:t>Incandescent filament </a:t>
            </a:r>
          </a:p>
        </p:txBody>
      </p:sp>
      <p:sp>
        <p:nvSpPr>
          <p:cNvPr id="43" name="CasellaDiTesto 42"/>
          <p:cNvSpPr txBox="1"/>
          <p:nvPr/>
        </p:nvSpPr>
        <p:spPr>
          <a:xfrm>
            <a:off x="7114921" y="995165"/>
            <a:ext cx="976138" cy="338554"/>
          </a:xfrm>
          <a:prstGeom prst="rect">
            <a:avLst/>
          </a:prstGeom>
          <a:noFill/>
        </p:spPr>
        <p:txBody>
          <a:bodyPr wrap="square" rtlCol="0">
            <a:spAutoFit/>
          </a:bodyPr>
          <a:lstStyle/>
          <a:p>
            <a:r>
              <a:rPr lang="en-US" sz="1600" b="1" i="1" dirty="0">
                <a:solidFill>
                  <a:srgbClr val="FF0000"/>
                </a:solidFill>
              </a:rPr>
              <a:t>cathode</a:t>
            </a:r>
          </a:p>
        </p:txBody>
      </p:sp>
      <p:sp>
        <p:nvSpPr>
          <p:cNvPr id="44" name="CasellaDiTesto 43"/>
          <p:cNvSpPr txBox="1"/>
          <p:nvPr/>
        </p:nvSpPr>
        <p:spPr>
          <a:xfrm>
            <a:off x="9238657" y="1004454"/>
            <a:ext cx="814298" cy="338554"/>
          </a:xfrm>
          <a:prstGeom prst="rect">
            <a:avLst/>
          </a:prstGeom>
          <a:noFill/>
        </p:spPr>
        <p:txBody>
          <a:bodyPr wrap="square" rtlCol="0">
            <a:spAutoFit/>
          </a:bodyPr>
          <a:lstStyle/>
          <a:p>
            <a:r>
              <a:rPr lang="en-US" sz="1600" b="1" i="1" dirty="0">
                <a:solidFill>
                  <a:srgbClr val="FF0000"/>
                </a:solidFill>
              </a:rPr>
              <a:t>anode</a:t>
            </a:r>
          </a:p>
        </p:txBody>
      </p:sp>
      <p:sp>
        <p:nvSpPr>
          <p:cNvPr id="45" name="CasellaDiTesto 44"/>
          <p:cNvSpPr txBox="1"/>
          <p:nvPr/>
        </p:nvSpPr>
        <p:spPr>
          <a:xfrm>
            <a:off x="9600072" y="1620936"/>
            <a:ext cx="985810" cy="584775"/>
          </a:xfrm>
          <a:prstGeom prst="rect">
            <a:avLst/>
          </a:prstGeom>
          <a:noFill/>
        </p:spPr>
        <p:txBody>
          <a:bodyPr wrap="square" rtlCol="0">
            <a:spAutoFit/>
          </a:bodyPr>
          <a:lstStyle/>
          <a:p>
            <a:r>
              <a:rPr lang="en-US" sz="1600" b="1" i="1" dirty="0">
                <a:solidFill>
                  <a:srgbClr val="FF0000"/>
                </a:solidFill>
              </a:rPr>
              <a:t>Vacuum chamber</a:t>
            </a:r>
          </a:p>
        </p:txBody>
      </p:sp>
      <p:sp>
        <p:nvSpPr>
          <p:cNvPr id="46" name="CasellaDiTesto 45"/>
          <p:cNvSpPr txBox="1"/>
          <p:nvPr/>
        </p:nvSpPr>
        <p:spPr>
          <a:xfrm>
            <a:off x="8091059" y="2813995"/>
            <a:ext cx="1874418" cy="338554"/>
          </a:xfrm>
          <a:prstGeom prst="rect">
            <a:avLst/>
          </a:prstGeom>
          <a:noFill/>
        </p:spPr>
        <p:txBody>
          <a:bodyPr wrap="square" rtlCol="0">
            <a:spAutoFit/>
          </a:bodyPr>
          <a:lstStyle/>
          <a:p>
            <a:r>
              <a:rPr lang="en-US" sz="1600" b="1" i="1" dirty="0">
                <a:solidFill>
                  <a:srgbClr val="FF0000"/>
                </a:solidFill>
              </a:rPr>
              <a:t>Electron beam</a:t>
            </a:r>
          </a:p>
        </p:txBody>
      </p:sp>
      <p:pic>
        <p:nvPicPr>
          <p:cNvPr id="106504" name="Picture 8" descr="Risultati immagini per cathode tub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965477" y="3164656"/>
            <a:ext cx="1783262" cy="1720096"/>
          </a:xfrm>
          <a:prstGeom prst="rect">
            <a:avLst/>
          </a:prstGeom>
          <a:noFill/>
          <a:extLst>
            <a:ext uri="{909E8E84-426E-40DD-AFC4-6F175D3DCCD1}">
              <a14:hiddenFill xmlns:a14="http://schemas.microsoft.com/office/drawing/2010/main">
                <a:solidFill>
                  <a:srgbClr val="FFFFFF"/>
                </a:solidFill>
              </a14:hiddenFill>
            </a:ext>
          </a:extLst>
        </p:spPr>
      </p:pic>
      <p:pic>
        <p:nvPicPr>
          <p:cNvPr id="106506" name="Picture 10" descr="Risultati immagini per tubi catodici"/>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80093" y="3505598"/>
            <a:ext cx="1196213" cy="1173374"/>
          </a:xfrm>
          <a:prstGeom prst="rect">
            <a:avLst/>
          </a:prstGeom>
          <a:noFill/>
          <a:extLst>
            <a:ext uri="{909E8E84-426E-40DD-AFC4-6F175D3DCCD1}">
              <a14:hiddenFill xmlns:a14="http://schemas.microsoft.com/office/drawing/2010/main">
                <a:solidFill>
                  <a:srgbClr val="FFFFFF"/>
                </a:solidFill>
              </a14:hiddenFill>
            </a:ext>
          </a:extLst>
        </p:spPr>
      </p:pic>
      <p:sp>
        <p:nvSpPr>
          <p:cNvPr id="49" name="CasellaDiTesto 48"/>
          <p:cNvSpPr txBox="1"/>
          <p:nvPr/>
        </p:nvSpPr>
        <p:spPr>
          <a:xfrm>
            <a:off x="6815540" y="2830082"/>
            <a:ext cx="837089" cy="369332"/>
          </a:xfrm>
          <a:prstGeom prst="rect">
            <a:avLst/>
          </a:prstGeom>
          <a:noFill/>
        </p:spPr>
        <p:txBody>
          <a:bodyPr wrap="none" rtlCol="0">
            <a:spAutoFit/>
          </a:bodyPr>
          <a:lstStyle/>
          <a:p>
            <a:r>
              <a:rPr lang="en-US" dirty="0"/>
              <a:t>1000 V</a:t>
            </a:r>
          </a:p>
        </p:txBody>
      </p:sp>
      <p:sp>
        <p:nvSpPr>
          <p:cNvPr id="38" name="CasellaDiTesto 37"/>
          <p:cNvSpPr txBox="1"/>
          <p:nvPr/>
        </p:nvSpPr>
        <p:spPr>
          <a:xfrm>
            <a:off x="2400859" y="3504517"/>
            <a:ext cx="1616725" cy="369332"/>
          </a:xfrm>
          <a:prstGeom prst="rect">
            <a:avLst/>
          </a:prstGeom>
          <a:noFill/>
          <a:ln w="38100">
            <a:solidFill>
              <a:srgbClr val="92D050"/>
            </a:solidFill>
          </a:ln>
        </p:spPr>
        <p:txBody>
          <a:bodyPr wrap="none" rtlCol="0">
            <a:spAutoFit/>
          </a:bodyPr>
          <a:lstStyle/>
          <a:p>
            <a:r>
              <a:rPr lang="en-US" dirty="0"/>
              <a:t>Energy gain</a:t>
            </a:r>
            <a:r>
              <a:rPr lang="en-US" dirty="0">
                <a:sym typeface="Symbol"/>
              </a:rPr>
              <a:t> V</a:t>
            </a:r>
            <a:endParaRPr lang="en-US" dirty="0"/>
          </a:p>
        </p:txBody>
      </p:sp>
      <p:pic>
        <p:nvPicPr>
          <p:cNvPr id="37" name="Picture 2" descr="Risultati immagini per presa elettrica casa"/>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55606" y="4015101"/>
            <a:ext cx="1026108" cy="509634"/>
          </a:xfrm>
          <a:prstGeom prst="rect">
            <a:avLst/>
          </a:prstGeom>
          <a:noFill/>
          <a:extLst>
            <a:ext uri="{909E8E84-426E-40DD-AFC4-6F175D3DCCD1}">
              <a14:hiddenFill xmlns:a14="http://schemas.microsoft.com/office/drawing/2010/main">
                <a:solidFill>
                  <a:srgbClr val="FFFFFF"/>
                </a:solidFill>
              </a14:hiddenFill>
            </a:ext>
          </a:extLst>
        </p:spPr>
      </p:pic>
      <p:sp>
        <p:nvSpPr>
          <p:cNvPr id="39" name="CasellaDiTesto 38"/>
          <p:cNvSpPr txBox="1"/>
          <p:nvPr/>
        </p:nvSpPr>
        <p:spPr>
          <a:xfrm>
            <a:off x="6474742" y="4725180"/>
            <a:ext cx="681597" cy="369332"/>
          </a:xfrm>
          <a:prstGeom prst="rect">
            <a:avLst/>
          </a:prstGeom>
          <a:noFill/>
        </p:spPr>
        <p:txBody>
          <a:bodyPr wrap="none" rtlCol="0">
            <a:spAutoFit/>
          </a:bodyPr>
          <a:lstStyle/>
          <a:p>
            <a:r>
              <a:rPr lang="en-US" dirty="0"/>
              <a:t>10</a:t>
            </a:r>
            <a:r>
              <a:rPr lang="en-US" baseline="30000" dirty="0"/>
              <a:t>5</a:t>
            </a:r>
            <a:r>
              <a:rPr lang="en-US" dirty="0"/>
              <a:t> V</a:t>
            </a:r>
          </a:p>
        </p:txBody>
      </p:sp>
    </p:spTree>
    <p:extLst>
      <p:ext uri="{BB962C8B-B14F-4D97-AF65-F5344CB8AC3E}">
        <p14:creationId xmlns:p14="http://schemas.microsoft.com/office/powerpoint/2010/main" val="1458026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9094"/>
                                        </p:tgtEl>
                                        <p:attrNameLst>
                                          <p:attrName>style.visibility</p:attrName>
                                        </p:attrNameLst>
                                      </p:cBhvr>
                                      <p:to>
                                        <p:strVal val="visible"/>
                                      </p:to>
                                    </p:set>
                                    <p:animEffect transition="in" filter="fade">
                                      <p:cBhvr>
                                        <p:cTn id="7" dur="500"/>
                                        <p:tgtEl>
                                          <p:spTgt spid="8909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10"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fade">
                                      <p:cBhvr>
                                        <p:cTn id="27" dur="500"/>
                                        <p:tgtEl>
                                          <p:spTgt spid="6"/>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fade">
                                      <p:cBhvr>
                                        <p:cTn id="32" dur="500"/>
                                        <p:tgtEl>
                                          <p:spTgt spid="34"/>
                                        </p:tgtEl>
                                      </p:cBhvr>
                                    </p:animEffect>
                                  </p:childTnLst>
                                </p:cTn>
                              </p:par>
                              <p:par>
                                <p:cTn id="33" presetID="10" presetClass="entr" presetSubtype="0" fill="hold"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nodeType="withEffect">
                                  <p:stCondLst>
                                    <p:cond delay="0"/>
                                  </p:stCondLst>
                                  <p:childTnLst>
                                    <p:set>
                                      <p:cBhvr>
                                        <p:cTn id="37" dur="1" fill="hold">
                                          <p:stCondLst>
                                            <p:cond delay="0"/>
                                          </p:stCondLst>
                                        </p:cTn>
                                        <p:tgtEl>
                                          <p:spTgt spid="31"/>
                                        </p:tgtEl>
                                        <p:attrNameLst>
                                          <p:attrName>style.visibility</p:attrName>
                                        </p:attrNameLst>
                                      </p:cBhvr>
                                      <p:to>
                                        <p:strVal val="visible"/>
                                      </p:to>
                                    </p:set>
                                    <p:animEffect transition="in" filter="fade">
                                      <p:cBhvr>
                                        <p:cTn id="38" dur="500"/>
                                        <p:tgtEl>
                                          <p:spTgt spid="31"/>
                                        </p:tgtEl>
                                      </p:cBhvr>
                                    </p:animEffect>
                                  </p:childTnLst>
                                </p:cTn>
                              </p:par>
                              <p:par>
                                <p:cTn id="39" presetID="10"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fade">
                                      <p:cBhvr>
                                        <p:cTn id="41" dur="500"/>
                                        <p:tgtEl>
                                          <p:spTgt spid="32"/>
                                        </p:tgtEl>
                                      </p:cBhvr>
                                    </p:animEffect>
                                  </p:childTnLst>
                                </p:cTn>
                              </p:par>
                              <p:par>
                                <p:cTn id="42" presetID="10" presetClass="entr" presetSubtype="0"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fade">
                                      <p:cBhvr>
                                        <p:cTn id="44" dur="500"/>
                                        <p:tgtEl>
                                          <p:spTgt spid="33"/>
                                        </p:tgtEl>
                                      </p:cBhvr>
                                    </p:animEffect>
                                  </p:childTnLst>
                                </p:cTn>
                              </p:par>
                              <p:par>
                                <p:cTn id="45" presetID="10" presetClass="entr" presetSubtype="0" fill="hold" nodeType="withEffect">
                                  <p:stCondLst>
                                    <p:cond delay="0"/>
                                  </p:stCondLst>
                                  <p:childTnLst>
                                    <p:set>
                                      <p:cBhvr>
                                        <p:cTn id="46" dur="1" fill="hold">
                                          <p:stCondLst>
                                            <p:cond delay="0"/>
                                          </p:stCondLst>
                                        </p:cTn>
                                        <p:tgtEl>
                                          <p:spTgt spid="20"/>
                                        </p:tgtEl>
                                        <p:attrNameLst>
                                          <p:attrName>style.visibility</p:attrName>
                                        </p:attrNameLst>
                                      </p:cBhvr>
                                      <p:to>
                                        <p:strVal val="visible"/>
                                      </p:to>
                                    </p:set>
                                    <p:animEffect transition="in" filter="fade">
                                      <p:cBhvr>
                                        <p:cTn id="47" dur="500"/>
                                        <p:tgtEl>
                                          <p:spTgt spid="20"/>
                                        </p:tgtEl>
                                      </p:cBhvr>
                                    </p:animEffect>
                                  </p:childTnLst>
                                </p:cTn>
                              </p:par>
                              <p:par>
                                <p:cTn id="48" presetID="10" presetClass="entr" presetSubtype="0" fill="hold"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1" nodeType="clickEffect">
                                  <p:stCondLst>
                                    <p:cond delay="0"/>
                                  </p:stCondLst>
                                  <p:childTnLst>
                                    <p:set>
                                      <p:cBhvr>
                                        <p:cTn id="57" dur="1" fill="hold">
                                          <p:stCondLst>
                                            <p:cond delay="0"/>
                                          </p:stCondLst>
                                        </p:cTn>
                                        <p:tgtEl>
                                          <p:spTgt spid="21"/>
                                        </p:tgtEl>
                                        <p:attrNameLst>
                                          <p:attrName>style.visibility</p:attrName>
                                        </p:attrNameLst>
                                      </p:cBhvr>
                                      <p:to>
                                        <p:strVal val="visible"/>
                                      </p:to>
                                    </p:set>
                                    <p:animEffect transition="in" filter="fade">
                                      <p:cBhvr>
                                        <p:cTn id="58" dur="500"/>
                                        <p:tgtEl>
                                          <p:spTgt spid="21"/>
                                        </p:tgtEl>
                                      </p:cBhvr>
                                    </p:animEffect>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grpId="0" nodeType="clickEffect">
                                  <p:stCondLst>
                                    <p:cond delay="0"/>
                                  </p:stCondLst>
                                  <p:childTnLst>
                                    <p:animMotion origin="layout" path="M 8.33333E-7 -4.07407E-6 L 0.11706 -0.00046 " pathEditMode="relative" rAng="0" ptsTypes="AA">
                                      <p:cBhvr>
                                        <p:cTn id="62" dur="500" fill="hold"/>
                                        <p:tgtEl>
                                          <p:spTgt spid="21"/>
                                        </p:tgtEl>
                                        <p:attrNameLst>
                                          <p:attrName>ppt_x</p:attrName>
                                          <p:attrName>ppt_y</p:attrName>
                                        </p:attrNameLst>
                                      </p:cBhvr>
                                      <p:rCtr x="5846" y="-23"/>
                                    </p:animMotion>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36"/>
                                        </p:tgtEl>
                                        <p:attrNameLst>
                                          <p:attrName>style.visibility</p:attrName>
                                        </p:attrNameLst>
                                      </p:cBhvr>
                                      <p:to>
                                        <p:strVal val="visible"/>
                                      </p:to>
                                    </p:set>
                                    <p:animEffect transition="in" filter="fade">
                                      <p:cBhvr>
                                        <p:cTn id="67" dur="500"/>
                                        <p:tgtEl>
                                          <p:spTgt spid="36"/>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43"/>
                                        </p:tgtEl>
                                        <p:attrNameLst>
                                          <p:attrName>style.visibility</p:attrName>
                                        </p:attrNameLst>
                                      </p:cBhvr>
                                      <p:to>
                                        <p:strVal val="visible"/>
                                      </p:to>
                                    </p:set>
                                    <p:animEffect transition="in" filter="fade">
                                      <p:cBhvr>
                                        <p:cTn id="70" dur="500"/>
                                        <p:tgtEl>
                                          <p:spTgt spid="43"/>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44"/>
                                        </p:tgtEl>
                                        <p:attrNameLst>
                                          <p:attrName>style.visibility</p:attrName>
                                        </p:attrNameLst>
                                      </p:cBhvr>
                                      <p:to>
                                        <p:strVal val="visible"/>
                                      </p:to>
                                    </p:set>
                                    <p:animEffect transition="in" filter="fade">
                                      <p:cBhvr>
                                        <p:cTn id="73" dur="500"/>
                                        <p:tgtEl>
                                          <p:spTgt spid="44"/>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45"/>
                                        </p:tgtEl>
                                        <p:attrNameLst>
                                          <p:attrName>style.visibility</p:attrName>
                                        </p:attrNameLst>
                                      </p:cBhvr>
                                      <p:to>
                                        <p:strVal val="visible"/>
                                      </p:to>
                                    </p:set>
                                    <p:animEffect transition="in" filter="fade">
                                      <p:cBhvr>
                                        <p:cTn id="76" dur="500"/>
                                        <p:tgtEl>
                                          <p:spTgt spid="45"/>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46"/>
                                        </p:tgtEl>
                                        <p:attrNameLst>
                                          <p:attrName>style.visibility</p:attrName>
                                        </p:attrNameLst>
                                      </p:cBhvr>
                                      <p:to>
                                        <p:strVal val="visible"/>
                                      </p:to>
                                    </p:set>
                                    <p:animEffect transition="in" filter="fade">
                                      <p:cBhvr>
                                        <p:cTn id="79" dur="500"/>
                                        <p:tgtEl>
                                          <p:spTgt spid="46"/>
                                        </p:tgtEl>
                                      </p:cBhvr>
                                    </p:animEffect>
                                  </p:childTnLst>
                                </p:cTn>
                              </p:par>
                              <p:par>
                                <p:cTn id="80" presetID="10" presetClass="entr" presetSubtype="0" fill="hold"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par>
                                <p:cTn id="83" presetID="10" presetClass="entr" presetSubtype="0" fill="hold" nodeType="withEffect">
                                  <p:stCondLst>
                                    <p:cond delay="0"/>
                                  </p:stCondLst>
                                  <p:childTnLst>
                                    <p:set>
                                      <p:cBhvr>
                                        <p:cTn id="84" dur="1" fill="hold">
                                          <p:stCondLst>
                                            <p:cond delay="0"/>
                                          </p:stCondLst>
                                        </p:cTn>
                                        <p:tgtEl>
                                          <p:spTgt spid="106506"/>
                                        </p:tgtEl>
                                        <p:attrNameLst>
                                          <p:attrName>style.visibility</p:attrName>
                                        </p:attrNameLst>
                                      </p:cBhvr>
                                      <p:to>
                                        <p:strVal val="visible"/>
                                      </p:to>
                                    </p:set>
                                    <p:animEffect transition="in" filter="fade">
                                      <p:cBhvr>
                                        <p:cTn id="85" dur="500"/>
                                        <p:tgtEl>
                                          <p:spTgt spid="106506"/>
                                        </p:tgtEl>
                                      </p:cBhvr>
                                    </p:animEffect>
                                  </p:childTnLst>
                                </p:cTn>
                              </p:par>
                              <p:par>
                                <p:cTn id="86" presetID="10" presetClass="entr" presetSubtype="0" fill="hold" nodeType="withEffect">
                                  <p:stCondLst>
                                    <p:cond delay="0"/>
                                  </p:stCondLst>
                                  <p:childTnLst>
                                    <p:set>
                                      <p:cBhvr>
                                        <p:cTn id="87" dur="1" fill="hold">
                                          <p:stCondLst>
                                            <p:cond delay="0"/>
                                          </p:stCondLst>
                                        </p:cTn>
                                        <p:tgtEl>
                                          <p:spTgt spid="106504"/>
                                        </p:tgtEl>
                                        <p:attrNameLst>
                                          <p:attrName>style.visibility</p:attrName>
                                        </p:attrNameLst>
                                      </p:cBhvr>
                                      <p:to>
                                        <p:strVal val="visible"/>
                                      </p:to>
                                    </p:set>
                                    <p:animEffect transition="in" filter="fade">
                                      <p:cBhvr>
                                        <p:cTn id="88" dur="500"/>
                                        <p:tgtEl>
                                          <p:spTgt spid="106504"/>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grpId="0" nodeType="clickEffect">
                                  <p:stCondLst>
                                    <p:cond delay="0"/>
                                  </p:stCondLst>
                                  <p:childTnLst>
                                    <p:set>
                                      <p:cBhvr>
                                        <p:cTn id="92" dur="1" fill="hold">
                                          <p:stCondLst>
                                            <p:cond delay="0"/>
                                          </p:stCondLst>
                                        </p:cTn>
                                        <p:tgtEl>
                                          <p:spTgt spid="18"/>
                                        </p:tgtEl>
                                        <p:attrNameLst>
                                          <p:attrName>style.visibility</p:attrName>
                                        </p:attrNameLst>
                                      </p:cBhvr>
                                      <p:to>
                                        <p:strVal val="visible"/>
                                      </p:to>
                                    </p:set>
                                    <p:animEffect transition="in" filter="fade">
                                      <p:cBhvr>
                                        <p:cTn id="93" dur="500"/>
                                        <p:tgtEl>
                                          <p:spTgt spid="18"/>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49"/>
                                        </p:tgtEl>
                                        <p:attrNameLst>
                                          <p:attrName>style.visibility</p:attrName>
                                        </p:attrNameLst>
                                      </p:cBhvr>
                                      <p:to>
                                        <p:strVal val="visible"/>
                                      </p:to>
                                    </p:set>
                                    <p:animEffect transition="in" filter="fade">
                                      <p:cBhvr>
                                        <p:cTn id="96" dur="500"/>
                                        <p:tgtEl>
                                          <p:spTgt spid="49"/>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19"/>
                                        </p:tgtEl>
                                        <p:attrNameLst>
                                          <p:attrName>style.visibility</p:attrName>
                                        </p:attrNameLst>
                                      </p:cBhvr>
                                      <p:to>
                                        <p:strVal val="visible"/>
                                      </p:to>
                                    </p:set>
                                    <p:animEffect transition="in" filter="fade">
                                      <p:cBhvr>
                                        <p:cTn id="99" dur="500"/>
                                        <p:tgtEl>
                                          <p:spTgt spid="19"/>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fade">
                                      <p:cBhvr>
                                        <p:cTn id="102" dur="500"/>
                                        <p:tgtEl>
                                          <p:spTgt spid="39"/>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fade">
                                      <p:cBhvr>
                                        <p:cTn id="105" dur="500"/>
                                        <p:tgtEl>
                                          <p:spTgt spid="38"/>
                                        </p:tgtEl>
                                      </p:cBhvr>
                                    </p:animEffect>
                                  </p:childTnLst>
                                </p:cTn>
                              </p:par>
                              <p:par>
                                <p:cTn id="106" presetID="10" presetClass="entr" presetSubtype="0" fill="hold" nodeType="withEffect">
                                  <p:stCondLst>
                                    <p:cond delay="0"/>
                                  </p:stCondLst>
                                  <p:childTnLst>
                                    <p:set>
                                      <p:cBhvr>
                                        <p:cTn id="107" dur="1" fill="hold">
                                          <p:stCondLst>
                                            <p:cond delay="0"/>
                                          </p:stCondLst>
                                        </p:cTn>
                                        <p:tgtEl>
                                          <p:spTgt spid="89098"/>
                                        </p:tgtEl>
                                        <p:attrNameLst>
                                          <p:attrName>style.visibility</p:attrName>
                                        </p:attrNameLst>
                                      </p:cBhvr>
                                      <p:to>
                                        <p:strVal val="visible"/>
                                      </p:to>
                                    </p:set>
                                    <p:animEffect transition="in" filter="fade">
                                      <p:cBhvr>
                                        <p:cTn id="108" dur="500"/>
                                        <p:tgtEl>
                                          <p:spTgt spid="89098"/>
                                        </p:tgtEl>
                                      </p:cBhvr>
                                    </p:animEffect>
                                  </p:childTnLst>
                                </p:cTn>
                              </p:par>
                              <p:par>
                                <p:cTn id="109" presetID="10" presetClass="entr" presetSubtype="0" fill="hold" nodeType="withEffect">
                                  <p:stCondLst>
                                    <p:cond delay="0"/>
                                  </p:stCondLst>
                                  <p:childTnLst>
                                    <p:set>
                                      <p:cBhvr>
                                        <p:cTn id="110" dur="1" fill="hold">
                                          <p:stCondLst>
                                            <p:cond delay="0"/>
                                          </p:stCondLst>
                                        </p:cTn>
                                        <p:tgtEl>
                                          <p:spTgt spid="89090"/>
                                        </p:tgtEl>
                                        <p:attrNameLst>
                                          <p:attrName>style.visibility</p:attrName>
                                        </p:attrNameLst>
                                      </p:cBhvr>
                                      <p:to>
                                        <p:strVal val="visible"/>
                                      </p:to>
                                    </p:set>
                                    <p:animEffect transition="in" filter="fade">
                                      <p:cBhvr>
                                        <p:cTn id="111" dur="500"/>
                                        <p:tgtEl>
                                          <p:spTgt spid="89090"/>
                                        </p:tgtEl>
                                      </p:cBhvr>
                                    </p:animEffect>
                                  </p:childTnLst>
                                </p:cTn>
                              </p:par>
                              <p:par>
                                <p:cTn id="112" presetID="10" presetClass="entr" presetSubtype="0" fill="hold" nodeType="withEffect">
                                  <p:stCondLst>
                                    <p:cond delay="0"/>
                                  </p:stCondLst>
                                  <p:childTnLst>
                                    <p:set>
                                      <p:cBhvr>
                                        <p:cTn id="113" dur="1" fill="hold">
                                          <p:stCondLst>
                                            <p:cond delay="0"/>
                                          </p:stCondLst>
                                        </p:cTn>
                                        <p:tgtEl>
                                          <p:spTgt spid="89100"/>
                                        </p:tgtEl>
                                        <p:attrNameLst>
                                          <p:attrName>style.visibility</p:attrName>
                                        </p:attrNameLst>
                                      </p:cBhvr>
                                      <p:to>
                                        <p:strVal val="visible"/>
                                      </p:to>
                                    </p:set>
                                    <p:animEffect transition="in" filter="fade">
                                      <p:cBhvr>
                                        <p:cTn id="114" dur="500"/>
                                        <p:tgtEl>
                                          <p:spTgt spid="89100"/>
                                        </p:tgtEl>
                                      </p:cBhvr>
                                    </p:animEffect>
                                  </p:childTnLst>
                                </p:cTn>
                              </p:par>
                              <p:par>
                                <p:cTn id="115" presetID="10" presetClass="entr" presetSubtype="0" fill="hold" nodeType="withEffect">
                                  <p:stCondLst>
                                    <p:cond delay="0"/>
                                  </p:stCondLst>
                                  <p:childTnLst>
                                    <p:set>
                                      <p:cBhvr>
                                        <p:cTn id="116" dur="1" fill="hold">
                                          <p:stCondLst>
                                            <p:cond delay="0"/>
                                          </p:stCondLst>
                                        </p:cTn>
                                        <p:tgtEl>
                                          <p:spTgt spid="37"/>
                                        </p:tgtEl>
                                        <p:attrNameLst>
                                          <p:attrName>style.visibility</p:attrName>
                                        </p:attrNameLst>
                                      </p:cBhvr>
                                      <p:to>
                                        <p:strVal val="visible"/>
                                      </p:to>
                                    </p:set>
                                    <p:animEffect transition="in" filter="fade">
                                      <p:cBhvr>
                                        <p:cTn id="11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8" grpId="0"/>
      <p:bldP spid="19" grpId="0"/>
      <p:bldP spid="21" grpId="0" animBg="1"/>
      <p:bldP spid="21" grpId="1" animBg="1"/>
      <p:bldP spid="22" grpId="0"/>
      <p:bldP spid="36" grpId="0"/>
      <p:bldP spid="43" grpId="0"/>
      <p:bldP spid="44" grpId="0"/>
      <p:bldP spid="45" grpId="0"/>
      <p:bldP spid="46" grpId="0"/>
      <p:bldP spid="49" grpId="0"/>
      <p:bldP spid="38" grpId="0" animBg="1"/>
      <p:bldP spid="39" grpId="0"/>
    </p:bld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106927</TotalTime>
  <Words>5799</Words>
  <Application>Microsoft Office PowerPoint</Application>
  <PresentationFormat>Widescreen</PresentationFormat>
  <Paragraphs>631</Paragraphs>
  <Slides>52</Slides>
  <Notes>6</Notes>
  <HiddenSlides>0</HiddenSlides>
  <MMClips>1</MMClips>
  <ScaleCrop>false</ScaleCrop>
  <HeadingPairs>
    <vt:vector size="8" baseType="variant">
      <vt:variant>
        <vt:lpstr>Caratteri utilizzati</vt:lpstr>
      </vt:variant>
      <vt:variant>
        <vt:i4>6</vt:i4>
      </vt:variant>
      <vt:variant>
        <vt:lpstr>Tema</vt:lpstr>
      </vt:variant>
      <vt:variant>
        <vt:i4>1</vt:i4>
      </vt:variant>
      <vt:variant>
        <vt:lpstr>Server OLE incorporati</vt:lpstr>
      </vt:variant>
      <vt:variant>
        <vt:i4>1</vt:i4>
      </vt:variant>
      <vt:variant>
        <vt:lpstr>Titoli diapositive</vt:lpstr>
      </vt:variant>
      <vt:variant>
        <vt:i4>52</vt:i4>
      </vt:variant>
    </vt:vector>
  </HeadingPairs>
  <TitlesOfParts>
    <vt:vector size="60" baseType="lpstr">
      <vt:lpstr>Arial</vt:lpstr>
      <vt:lpstr>Calibri</vt:lpstr>
      <vt:lpstr>Cambria Math</vt:lpstr>
      <vt:lpstr>Comic Sans MS</vt:lpstr>
      <vt:lpstr>Symbol</vt:lpstr>
      <vt:lpstr>Times New Roman</vt:lpstr>
      <vt:lpstr>Tema di Office</vt:lpstr>
      <vt:lpstr>Equazione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David</dc:creator>
  <cp:lastModifiedBy>David Alesini</cp:lastModifiedBy>
  <cp:revision>1728</cp:revision>
  <cp:lastPrinted>2016-09-27T09:14:04Z</cp:lastPrinted>
  <dcterms:created xsi:type="dcterms:W3CDTF">2016-04-15T08:05:59Z</dcterms:created>
  <dcterms:modified xsi:type="dcterms:W3CDTF">2023-01-18T08:54:26Z</dcterms:modified>
</cp:coreProperties>
</file>