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904" r:id="rId2"/>
    <p:sldId id="657" r:id="rId3"/>
    <p:sldId id="289" r:id="rId4"/>
    <p:sldId id="732" r:id="rId5"/>
    <p:sldId id="733" r:id="rId6"/>
    <p:sldId id="695" r:id="rId7"/>
    <p:sldId id="701" r:id="rId8"/>
    <p:sldId id="702" r:id="rId9"/>
    <p:sldId id="767" r:id="rId10"/>
    <p:sldId id="750" r:id="rId11"/>
    <p:sldId id="770" r:id="rId12"/>
    <p:sldId id="703" r:id="rId13"/>
    <p:sldId id="705" r:id="rId14"/>
    <p:sldId id="375" r:id="rId15"/>
    <p:sldId id="594" r:id="rId16"/>
    <p:sldId id="596" r:id="rId17"/>
    <p:sldId id="766" r:id="rId18"/>
    <p:sldId id="799" r:id="rId19"/>
    <p:sldId id="658" r:id="rId20"/>
    <p:sldId id="782" r:id="rId21"/>
    <p:sldId id="622" r:id="rId22"/>
    <p:sldId id="776" r:id="rId23"/>
    <p:sldId id="623" r:id="rId24"/>
    <p:sldId id="777" r:id="rId25"/>
    <p:sldId id="627" r:id="rId26"/>
    <p:sldId id="629" r:id="rId27"/>
    <p:sldId id="630" r:id="rId28"/>
    <p:sldId id="778" r:id="rId29"/>
    <p:sldId id="902" r:id="rId30"/>
    <p:sldId id="906" r:id="rId31"/>
    <p:sldId id="908" r:id="rId32"/>
    <p:sldId id="909" r:id="rId33"/>
    <p:sldId id="751" r:id="rId34"/>
    <p:sldId id="409" r:id="rId35"/>
    <p:sldId id="734" r:id="rId36"/>
    <p:sldId id="683" r:id="rId37"/>
    <p:sldId id="633" r:id="rId38"/>
    <p:sldId id="737" r:id="rId39"/>
    <p:sldId id="413" r:id="rId40"/>
    <p:sldId id="882" r:id="rId41"/>
    <p:sldId id="783" r:id="rId42"/>
    <p:sldId id="671" r:id="rId43"/>
    <p:sldId id="883" r:id="rId44"/>
    <p:sldId id="638" r:id="rId45"/>
    <p:sldId id="641" r:id="rId46"/>
    <p:sldId id="738" r:id="rId47"/>
    <p:sldId id="739" r:id="rId48"/>
    <p:sldId id="740" r:id="rId49"/>
    <p:sldId id="674" r:id="rId50"/>
    <p:sldId id="736" r:id="rId51"/>
    <p:sldId id="755" r:id="rId52"/>
    <p:sldId id="642" r:id="rId53"/>
    <p:sldId id="645" r:id="rId54"/>
    <p:sldId id="646" r:id="rId55"/>
    <p:sldId id="601" r:id="rId56"/>
    <p:sldId id="756" r:id="rId57"/>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FF99"/>
    <a:srgbClr val="00800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52" autoAdjust="0"/>
    <p:restoredTop sz="95201" autoAdjust="0"/>
  </p:normalViewPr>
  <p:slideViewPr>
    <p:cSldViewPr snapToObjects="1">
      <p:cViewPr varScale="1">
        <p:scale>
          <a:sx n="83" d="100"/>
          <a:sy n="83" d="100"/>
        </p:scale>
        <p:origin x="780"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AE51A47-8BF2-4B65-8375-372D160D0D74}" type="datetimeFigureOut">
              <a:rPr lang="en-US" smtClean="0"/>
              <a:t>1/20/2023</a:t>
            </a:fld>
            <a:endParaRPr lang="en-US"/>
          </a:p>
        </p:txBody>
      </p:sp>
      <p:sp>
        <p:nvSpPr>
          <p:cNvPr id="4" name="Segnaposto piè di pagina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egnaposto numero diapositiva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2FD6EAD5-6BC5-4C2F-87C2-FFD54A65A795}" type="slidenum">
              <a:rPr lang="en-US" smtClean="0"/>
              <a:t>‹N›</a:t>
            </a:fld>
            <a:endParaRPr lang="en-US"/>
          </a:p>
        </p:txBody>
      </p:sp>
    </p:spTree>
    <p:extLst>
      <p:ext uri="{BB962C8B-B14F-4D97-AF65-F5344CB8AC3E}">
        <p14:creationId xmlns:p14="http://schemas.microsoft.com/office/powerpoint/2010/main" val="1897721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C7730EA1-7485-43A3-AAF7-8A57291BEAF9}" type="datetimeFigureOut">
              <a:rPr lang="en-US" smtClean="0"/>
              <a:t>1/20/2023</a:t>
            </a:fld>
            <a:endParaRPr lang="en-US"/>
          </a:p>
        </p:txBody>
      </p:sp>
      <p:sp>
        <p:nvSpPr>
          <p:cNvPr id="4" name="Segnaposto immagine diapositiva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DCE915AA-5741-4A46-BF82-1BDF4902723C}" type="slidenum">
              <a:rPr lang="en-US" smtClean="0"/>
              <a:t>‹N›</a:t>
            </a:fld>
            <a:endParaRPr lang="en-US"/>
          </a:p>
        </p:txBody>
      </p:sp>
    </p:spTree>
    <p:extLst>
      <p:ext uri="{BB962C8B-B14F-4D97-AF65-F5344CB8AC3E}">
        <p14:creationId xmlns:p14="http://schemas.microsoft.com/office/powerpoint/2010/main" val="1099432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CF81F7-2E37-4EE7-AC85-DE8237759AA9}" type="slidenum">
              <a:rPr lang="it-IT"/>
              <a:pPr/>
              <a:t>30</a:t>
            </a:fld>
            <a:endParaRPr lang="it-IT"/>
          </a:p>
        </p:txBody>
      </p:sp>
      <p:sp>
        <p:nvSpPr>
          <p:cNvPr id="29698" name="Rectangle 2"/>
          <p:cNvSpPr>
            <a:spLocks noGrp="1" noRot="1" noChangeAspect="1" noChangeArrowheads="1" noTextEdit="1"/>
          </p:cNvSpPr>
          <p:nvPr>
            <p:ph type="sldImg"/>
          </p:nvPr>
        </p:nvSpPr>
        <p:spPr>
          <a:xfrm>
            <a:off x="139700" y="768350"/>
            <a:ext cx="6819900" cy="3836988"/>
          </a:xfrm>
          <a:ln/>
        </p:spPr>
      </p:sp>
      <p:sp>
        <p:nvSpPr>
          <p:cNvPr id="29699"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3839145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CF81F7-2E37-4EE7-AC85-DE8237759AA9}" type="slidenum">
              <a:rPr lang="it-IT"/>
              <a:pPr/>
              <a:t>31</a:t>
            </a:fld>
            <a:endParaRPr lang="it-IT"/>
          </a:p>
        </p:txBody>
      </p:sp>
      <p:sp>
        <p:nvSpPr>
          <p:cNvPr id="29698" name="Rectangle 2"/>
          <p:cNvSpPr>
            <a:spLocks noGrp="1" noRot="1" noChangeAspect="1" noChangeArrowheads="1" noTextEdit="1"/>
          </p:cNvSpPr>
          <p:nvPr>
            <p:ph type="sldImg"/>
          </p:nvPr>
        </p:nvSpPr>
        <p:spPr>
          <a:xfrm>
            <a:off x="139700" y="768350"/>
            <a:ext cx="6819900" cy="3836988"/>
          </a:xfrm>
          <a:ln/>
        </p:spPr>
      </p:sp>
      <p:sp>
        <p:nvSpPr>
          <p:cNvPr id="29699"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1443194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21182-3425-422B-9166-08AA46574390}" type="slidenum">
              <a:rPr lang="it-IT"/>
              <a:pPr/>
              <a:t>34</a:t>
            </a:fld>
            <a:endParaRPr lang="it-IT"/>
          </a:p>
        </p:txBody>
      </p:sp>
      <p:sp>
        <p:nvSpPr>
          <p:cNvPr id="30722" name="Rectangle 2"/>
          <p:cNvSpPr>
            <a:spLocks noGrp="1" noRot="1" noChangeAspect="1" noChangeArrowheads="1" noTextEdit="1"/>
          </p:cNvSpPr>
          <p:nvPr>
            <p:ph type="sldImg"/>
          </p:nvPr>
        </p:nvSpPr>
        <p:spPr>
          <a:xfrm>
            <a:off x="139700" y="768350"/>
            <a:ext cx="6819900" cy="3836988"/>
          </a:xfrm>
          <a:ln/>
        </p:spPr>
      </p:sp>
      <p:sp>
        <p:nvSpPr>
          <p:cNvPr id="3072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3166A9-05C2-4D9A-BAB7-D899029B5E95}" type="slidenum">
              <a:rPr lang="it-IT"/>
              <a:pPr/>
              <a:t>35</a:t>
            </a:fld>
            <a:endParaRPr lang="it-IT"/>
          </a:p>
        </p:txBody>
      </p:sp>
      <p:sp>
        <p:nvSpPr>
          <p:cNvPr id="31746" name="Rectangle 2"/>
          <p:cNvSpPr>
            <a:spLocks noGrp="1" noRot="1" noChangeAspect="1" noChangeArrowheads="1" noTextEdit="1"/>
          </p:cNvSpPr>
          <p:nvPr>
            <p:ph type="sldImg"/>
          </p:nvPr>
        </p:nvSpPr>
        <p:spPr>
          <a:xfrm>
            <a:off x="139700" y="768350"/>
            <a:ext cx="6819900" cy="3836988"/>
          </a:xfrm>
          <a:ln/>
        </p:spPr>
      </p:sp>
      <p:sp>
        <p:nvSpPr>
          <p:cNvPr id="31747"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2878661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3166A9-05C2-4D9A-BAB7-D899029B5E95}" type="slidenum">
              <a:rPr lang="it-IT"/>
              <a:pPr/>
              <a:t>36</a:t>
            </a:fld>
            <a:endParaRPr lang="it-IT"/>
          </a:p>
        </p:txBody>
      </p:sp>
      <p:sp>
        <p:nvSpPr>
          <p:cNvPr id="31746" name="Rectangle 2"/>
          <p:cNvSpPr>
            <a:spLocks noGrp="1" noRot="1" noChangeAspect="1" noChangeArrowheads="1" noTextEdit="1"/>
          </p:cNvSpPr>
          <p:nvPr>
            <p:ph type="sldImg"/>
          </p:nvPr>
        </p:nvSpPr>
        <p:spPr>
          <a:xfrm>
            <a:off x="139700" y="768350"/>
            <a:ext cx="6819900" cy="3836988"/>
          </a:xfrm>
          <a:ln/>
        </p:spPr>
      </p:sp>
      <p:sp>
        <p:nvSpPr>
          <p:cNvPr id="31747"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1431096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9E7E9B-B834-4726-90C8-06D419A96D3B}" type="slidenum">
              <a:rPr lang="it-IT"/>
              <a:pPr/>
              <a:t>39</a:t>
            </a:fld>
            <a:endParaRPr lang="it-IT"/>
          </a:p>
        </p:txBody>
      </p:sp>
      <p:sp>
        <p:nvSpPr>
          <p:cNvPr id="33794" name="Rectangle 2"/>
          <p:cNvSpPr>
            <a:spLocks noGrp="1" noRot="1" noChangeAspect="1" noChangeArrowheads="1" noTextEdit="1"/>
          </p:cNvSpPr>
          <p:nvPr>
            <p:ph type="sldImg"/>
          </p:nvPr>
        </p:nvSpPr>
        <p:spPr>
          <a:xfrm>
            <a:off x="139700" y="768350"/>
            <a:ext cx="6819900" cy="3836988"/>
          </a:xfrm>
          <a:ln/>
        </p:spPr>
      </p:sp>
      <p:sp>
        <p:nvSpPr>
          <p:cNvPr id="33795" name="Rectangle 3"/>
          <p:cNvSpPr>
            <a:spLocks noGrp="1" noChangeArrowheads="1"/>
          </p:cNvSpPr>
          <p:nvPr>
            <p:ph type="body" idx="1"/>
          </p:nvPr>
        </p:nvSpPr>
        <p:spPr/>
        <p:txBody>
          <a:bodyPr/>
          <a:lstStyle/>
          <a:p>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9700" y="768350"/>
            <a:ext cx="6819900" cy="3836988"/>
          </a:xfrm>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DCE915AA-5741-4A46-BF82-1BDF4902723C}" type="slidenum">
              <a:rPr lang="en-US" smtClean="0"/>
              <a:t>44</a:t>
            </a:fld>
            <a:endParaRPr lang="en-US"/>
          </a:p>
        </p:txBody>
      </p:sp>
    </p:spTree>
    <p:extLst>
      <p:ext uri="{BB962C8B-B14F-4D97-AF65-F5344CB8AC3E}">
        <p14:creationId xmlns:p14="http://schemas.microsoft.com/office/powerpoint/2010/main" val="1618124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BDE9AD-8754-4B40-9BB5-DCE70344B124}" type="slidenum">
              <a:rPr lang="en-US"/>
              <a:pPr/>
              <a:t>47</a:t>
            </a:fld>
            <a:endParaRPr lang="en-US"/>
          </a:p>
        </p:txBody>
      </p:sp>
      <p:sp>
        <p:nvSpPr>
          <p:cNvPr id="360450" name="Rectangle 2"/>
          <p:cNvSpPr>
            <a:spLocks noGrp="1" noRot="1" noChangeAspect="1" noChangeArrowheads="1" noTextEdit="1"/>
          </p:cNvSpPr>
          <p:nvPr>
            <p:ph type="sldImg"/>
          </p:nvPr>
        </p:nvSpPr>
        <p:spPr>
          <a:xfrm>
            <a:off x="139700" y="768350"/>
            <a:ext cx="6819900" cy="3836988"/>
          </a:xfrm>
          <a:ln/>
        </p:spPr>
      </p:sp>
      <p:sp>
        <p:nvSpPr>
          <p:cNvPr id="3604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43355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9700" y="768350"/>
            <a:ext cx="6819900" cy="3836988"/>
          </a:xfrm>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DCE915AA-5741-4A46-BF82-1BDF4902723C}" type="slidenum">
              <a:rPr lang="en-US" smtClean="0"/>
              <a:t>52</a:t>
            </a:fld>
            <a:endParaRPr lang="en-US"/>
          </a:p>
        </p:txBody>
      </p:sp>
    </p:spTree>
    <p:extLst>
      <p:ext uri="{BB962C8B-B14F-4D97-AF65-F5344CB8AC3E}">
        <p14:creationId xmlns:p14="http://schemas.microsoft.com/office/powerpoint/2010/main" val="1468902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1/20/2023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427384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1/20/2023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854446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1/20/2023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886713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1/20/2023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958277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67F275EF-51C1-4EFF-A7DD-3E2EBE883FD7}" type="datetimeFigureOut">
              <a:rPr lang="en-US" smtClean="0"/>
              <a:t>1/20/2023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008747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p:txBody>
          <a:bodyPr/>
          <a:lstStyle/>
          <a:p>
            <a:fld id="{67F275EF-51C1-4EFF-A7DD-3E2EBE883FD7}" type="datetimeFigureOut">
              <a:rPr lang="en-US" smtClean="0"/>
              <a:t>1/20/2023</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314810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p:txBody>
          <a:bodyPr/>
          <a:lstStyle/>
          <a:p>
            <a:fld id="{67F275EF-51C1-4EFF-A7DD-3E2EBE883FD7}" type="datetimeFigureOut">
              <a:rPr lang="en-US" smtClean="0"/>
              <a:t>1/20/2023</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602253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p:txBody>
          <a:bodyPr/>
          <a:lstStyle/>
          <a:p>
            <a:fld id="{67F275EF-51C1-4EFF-A7DD-3E2EBE883FD7}" type="datetimeFigureOut">
              <a:rPr lang="en-US" smtClean="0"/>
              <a:t>1/20/2023</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352240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7F275EF-51C1-4EFF-A7DD-3E2EBE883FD7}" type="datetimeFigureOut">
              <a:rPr lang="en-US" smtClean="0"/>
              <a:t>1/20/2023</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09734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1/20/2023</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20832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1/20/2023</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76057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F275EF-51C1-4EFF-A7DD-3E2EBE883FD7}" type="datetimeFigureOut">
              <a:rPr lang="en-US" smtClean="0"/>
              <a:t>1/20/2023</a:t>
            </a:fld>
            <a:endParaRPr lang="en-US"/>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E6D4C8-6795-44FE-93AA-42BD498265A0}" type="slidenum">
              <a:rPr lang="en-US" smtClean="0"/>
              <a:t>‹N›</a:t>
            </a:fld>
            <a:endParaRPr lang="en-US"/>
          </a:p>
        </p:txBody>
      </p:sp>
    </p:spTree>
    <p:extLst>
      <p:ext uri="{BB962C8B-B14F-4D97-AF65-F5344CB8AC3E}">
        <p14:creationId xmlns:p14="http://schemas.microsoft.com/office/powerpoint/2010/main" val="4076010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7.jpg"/><Relationship Id="rId18" Type="http://schemas.openxmlformats.org/officeDocument/2006/relationships/image" Target="../media/image10.wmf"/><Relationship Id="rId26" Type="http://schemas.openxmlformats.org/officeDocument/2006/relationships/image" Target="../media/image162.png"/><Relationship Id="rId3" Type="http://schemas.openxmlformats.org/officeDocument/2006/relationships/image" Target="../media/image2.jpeg"/><Relationship Id="rId21" Type="http://schemas.openxmlformats.org/officeDocument/2006/relationships/oleObject" Target="../embeddings/oleObject6.bin"/><Relationship Id="rId7" Type="http://schemas.openxmlformats.org/officeDocument/2006/relationships/image" Target="../media/image3.wmf"/><Relationship Id="rId12" Type="http://schemas.openxmlformats.org/officeDocument/2006/relationships/image" Target="../media/image6.png"/><Relationship Id="rId17" Type="http://schemas.openxmlformats.org/officeDocument/2006/relationships/oleObject" Target="../embeddings/oleObject4.bin"/><Relationship Id="rId25" Type="http://schemas.openxmlformats.org/officeDocument/2006/relationships/image" Target="../media/image13.wmf"/><Relationship Id="rId2" Type="http://schemas.openxmlformats.org/officeDocument/2006/relationships/image" Target="../media/image1.jpeg"/><Relationship Id="rId16" Type="http://schemas.openxmlformats.org/officeDocument/2006/relationships/image" Target="../media/image9.png"/><Relationship Id="rId20" Type="http://schemas.openxmlformats.org/officeDocument/2006/relationships/image" Target="../media/image11.wmf"/><Relationship Id="rId29" Type="http://schemas.openxmlformats.org/officeDocument/2006/relationships/image" Target="../media/image14.wmf"/><Relationship Id="rId1" Type="http://schemas.openxmlformats.org/officeDocument/2006/relationships/slideLayout" Target="../slideLayouts/slideLayout7.xml"/><Relationship Id="rId6" Type="http://schemas.openxmlformats.org/officeDocument/2006/relationships/oleObject" Target="../embeddings/oleObject1.bin"/><Relationship Id="rId11" Type="http://schemas.openxmlformats.org/officeDocument/2006/relationships/image" Target="../media/image5.wmf"/><Relationship Id="rId24" Type="http://schemas.openxmlformats.org/officeDocument/2006/relationships/oleObject" Target="../embeddings/oleObject8.bin"/><Relationship Id="rId5" Type="http://schemas.openxmlformats.org/officeDocument/2006/relationships/image" Target="../media/image156.png"/><Relationship Id="rId15" Type="http://schemas.openxmlformats.org/officeDocument/2006/relationships/image" Target="../media/image8.png"/><Relationship Id="rId23" Type="http://schemas.openxmlformats.org/officeDocument/2006/relationships/oleObject" Target="../embeddings/oleObject7.bin"/><Relationship Id="rId28" Type="http://schemas.openxmlformats.org/officeDocument/2006/relationships/oleObject" Target="../embeddings/oleObject9.bin"/><Relationship Id="rId10" Type="http://schemas.openxmlformats.org/officeDocument/2006/relationships/oleObject" Target="../embeddings/oleObject3.bin"/><Relationship Id="rId19" Type="http://schemas.openxmlformats.org/officeDocument/2006/relationships/oleObject" Target="../embeddings/oleObject5.bin"/><Relationship Id="rId31" Type="http://schemas.openxmlformats.org/officeDocument/2006/relationships/image" Target="../media/image16.png"/><Relationship Id="rId4" Type="http://schemas.openxmlformats.org/officeDocument/2006/relationships/image" Target="../media/image155.png"/><Relationship Id="rId9" Type="http://schemas.openxmlformats.org/officeDocument/2006/relationships/image" Target="../media/image4.wmf"/><Relationship Id="rId14" Type="http://schemas.openxmlformats.org/officeDocument/2006/relationships/image" Target="../media/image159.png"/><Relationship Id="rId22" Type="http://schemas.openxmlformats.org/officeDocument/2006/relationships/image" Target="../media/image12.wmf"/><Relationship Id="rId27" Type="http://schemas.openxmlformats.org/officeDocument/2006/relationships/image" Target="../media/image163.png"/><Relationship Id="rId30"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image" Target="../media/image21.jpeg"/><Relationship Id="rId7" Type="http://schemas.openxmlformats.org/officeDocument/2006/relationships/oleObject" Target="../embeddings/oleObject42.bin"/><Relationship Id="rId2" Type="http://schemas.openxmlformats.org/officeDocument/2006/relationships/image" Target="../media/image62.jpg"/><Relationship Id="rId1" Type="http://schemas.openxmlformats.org/officeDocument/2006/relationships/slideLayout" Target="../slideLayouts/slideLayout7.xml"/><Relationship Id="rId6" Type="http://schemas.openxmlformats.org/officeDocument/2006/relationships/image" Target="../media/image64.wmf"/><Relationship Id="rId5" Type="http://schemas.openxmlformats.org/officeDocument/2006/relationships/oleObject" Target="../embeddings/oleObject41.bin"/><Relationship Id="rId4" Type="http://schemas.openxmlformats.org/officeDocument/2006/relationships/image" Target="../media/image63.jpg"/></Relationships>
</file>

<file path=ppt/slides/_rels/slide13.x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image" Target="../media/image67.jpeg"/><Relationship Id="rId7" Type="http://schemas.openxmlformats.org/officeDocument/2006/relationships/oleObject" Target="../embeddings/oleObject44.bin"/><Relationship Id="rId2" Type="http://schemas.openxmlformats.org/officeDocument/2006/relationships/image" Target="../media/image66.jpg"/><Relationship Id="rId1" Type="http://schemas.openxmlformats.org/officeDocument/2006/relationships/slideLayout" Target="../slideLayouts/slideLayout7.xml"/><Relationship Id="rId6" Type="http://schemas.openxmlformats.org/officeDocument/2006/relationships/image" Target="../media/image69.wmf"/><Relationship Id="rId5" Type="http://schemas.openxmlformats.org/officeDocument/2006/relationships/oleObject" Target="../embeddings/oleObject43.bin"/><Relationship Id="rId10" Type="http://schemas.openxmlformats.org/officeDocument/2006/relationships/image" Target="../media/image71.wmf"/><Relationship Id="rId4" Type="http://schemas.openxmlformats.org/officeDocument/2006/relationships/image" Target="../media/image68.jpeg"/><Relationship Id="rId9" Type="http://schemas.openxmlformats.org/officeDocument/2006/relationships/oleObject" Target="../embeddings/oleObject45.bin"/></Relationships>
</file>

<file path=ppt/slides/_rels/slide14.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80.jpe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jpeg"/><Relationship Id="rId1" Type="http://schemas.openxmlformats.org/officeDocument/2006/relationships/slideLayout" Target="../slideLayouts/slideLayout7.xml"/><Relationship Id="rId6" Type="http://schemas.openxmlformats.org/officeDocument/2006/relationships/image" Target="../media/image78.png"/><Relationship Id="rId11" Type="http://schemas.openxmlformats.org/officeDocument/2006/relationships/image" Target="../media/image82.wmf"/><Relationship Id="rId5" Type="http://schemas.openxmlformats.org/officeDocument/2006/relationships/image" Target="../media/image77.jpg"/><Relationship Id="rId10" Type="http://schemas.openxmlformats.org/officeDocument/2006/relationships/oleObject" Target="../embeddings/oleObject46.bin"/><Relationship Id="rId4" Type="http://schemas.openxmlformats.org/officeDocument/2006/relationships/image" Target="../media/image76.png"/><Relationship Id="rId9" Type="http://schemas.openxmlformats.org/officeDocument/2006/relationships/image" Target="../media/image81.jpeg"/></Relationships>
</file>

<file path=ppt/slides/_rels/slide16.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png"/><Relationship Id="rId7" Type="http://schemas.openxmlformats.org/officeDocument/2006/relationships/image" Target="../media/image90.jpeg"/><Relationship Id="rId2" Type="http://schemas.openxmlformats.org/officeDocument/2006/relationships/image" Target="../media/image85.png"/><Relationship Id="rId1" Type="http://schemas.openxmlformats.org/officeDocument/2006/relationships/slideLayout" Target="../slideLayouts/slideLayout7.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 Id="rId9" Type="http://schemas.openxmlformats.org/officeDocument/2006/relationships/image" Target="../media/image92.png"/></Relationships>
</file>

<file path=ppt/slides/_rels/slide19.xml.rels><?xml version="1.0" encoding="UTF-8" standalone="yes"?>
<Relationships xmlns="http://schemas.openxmlformats.org/package/2006/relationships"><Relationship Id="rId8" Type="http://schemas.openxmlformats.org/officeDocument/2006/relationships/image" Target="../media/image99.png"/><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96.png"/><Relationship Id="rId10" Type="http://schemas.openxmlformats.org/officeDocument/2006/relationships/image" Target="../media/image101.png"/><Relationship Id="rId4" Type="http://schemas.openxmlformats.org/officeDocument/2006/relationships/image" Target="../media/image95.png"/><Relationship Id="rId9" Type="http://schemas.openxmlformats.org/officeDocument/2006/relationships/image" Target="../media/image100.png"/></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8" Type="http://schemas.openxmlformats.org/officeDocument/2006/relationships/image" Target="../media/image107.jpg"/><Relationship Id="rId3" Type="http://schemas.openxmlformats.org/officeDocument/2006/relationships/image" Target="../media/image74.jpeg"/><Relationship Id="rId7" Type="http://schemas.openxmlformats.org/officeDocument/2006/relationships/image" Target="../media/image106.png"/><Relationship Id="rId2" Type="http://schemas.openxmlformats.org/officeDocument/2006/relationships/image" Target="../media/image102.png"/><Relationship Id="rId1" Type="http://schemas.openxmlformats.org/officeDocument/2006/relationships/slideLayout" Target="../slideLayouts/slideLayout7.xml"/><Relationship Id="rId6" Type="http://schemas.openxmlformats.org/officeDocument/2006/relationships/image" Target="../media/image105.jpg"/><Relationship Id="rId5" Type="http://schemas.openxmlformats.org/officeDocument/2006/relationships/image" Target="../media/image104.jpg"/><Relationship Id="rId4" Type="http://schemas.openxmlformats.org/officeDocument/2006/relationships/image" Target="../media/image103.jpe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7.bin"/><Relationship Id="rId7" Type="http://schemas.openxmlformats.org/officeDocument/2006/relationships/image" Target="../media/image109.wmf"/><Relationship Id="rId2" Type="http://schemas.openxmlformats.org/officeDocument/2006/relationships/image" Target="../media/image501.png"/><Relationship Id="rId1" Type="http://schemas.openxmlformats.org/officeDocument/2006/relationships/slideLayout" Target="../slideLayouts/slideLayout7.xml"/><Relationship Id="rId6" Type="http://schemas.openxmlformats.org/officeDocument/2006/relationships/oleObject" Target="../embeddings/oleObject48.bin"/><Relationship Id="rId5" Type="http://schemas.openxmlformats.org/officeDocument/2006/relationships/image" Target="../media/image503.png"/><Relationship Id="rId4" Type="http://schemas.openxmlformats.org/officeDocument/2006/relationships/image" Target="../media/image108.wmf"/></Relationships>
</file>

<file path=ppt/slides/_rels/slide22.xml.rels><?xml version="1.0" encoding="UTF-8" standalone="yes"?>
<Relationships xmlns="http://schemas.openxmlformats.org/package/2006/relationships"><Relationship Id="rId3" Type="http://schemas.openxmlformats.org/officeDocument/2006/relationships/image" Target="../media/image506.png"/><Relationship Id="rId2" Type="http://schemas.openxmlformats.org/officeDocument/2006/relationships/image" Target="../media/image50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320.png"/><Relationship Id="rId2" Type="http://schemas.openxmlformats.org/officeDocument/2006/relationships/image" Target="../media/image3310.png"/><Relationship Id="rId1" Type="http://schemas.openxmlformats.org/officeDocument/2006/relationships/slideLayout" Target="../slideLayouts/slideLayout7.xml"/><Relationship Id="rId5" Type="http://schemas.openxmlformats.org/officeDocument/2006/relationships/image" Target="../media/image3450.png"/><Relationship Id="rId4" Type="http://schemas.openxmlformats.org/officeDocument/2006/relationships/image" Target="../media/image110.jpeg"/></Relationships>
</file>

<file path=ppt/slides/_rels/slide25.xml.rels><?xml version="1.0" encoding="UTF-8" standalone="yes"?>
<Relationships xmlns="http://schemas.openxmlformats.org/package/2006/relationships"><Relationship Id="rId8" Type="http://schemas.openxmlformats.org/officeDocument/2006/relationships/image" Target="../media/image514.png"/><Relationship Id="rId3" Type="http://schemas.openxmlformats.org/officeDocument/2006/relationships/image" Target="../media/image509.png"/><Relationship Id="rId7" Type="http://schemas.openxmlformats.org/officeDocument/2006/relationships/image" Target="../media/image513.png"/><Relationship Id="rId2" Type="http://schemas.openxmlformats.org/officeDocument/2006/relationships/image" Target="../media/image508.png"/><Relationship Id="rId1" Type="http://schemas.openxmlformats.org/officeDocument/2006/relationships/slideLayout" Target="../slideLayouts/slideLayout7.xml"/><Relationship Id="rId6" Type="http://schemas.openxmlformats.org/officeDocument/2006/relationships/image" Target="../media/image512.png"/><Relationship Id="rId5" Type="http://schemas.openxmlformats.org/officeDocument/2006/relationships/image" Target="../media/image511.png"/><Relationship Id="rId4" Type="http://schemas.openxmlformats.org/officeDocument/2006/relationships/image" Target="../media/image510.png"/><Relationship Id="rId9" Type="http://schemas.openxmlformats.org/officeDocument/2006/relationships/image" Target="../media/image515.png"/></Relationships>
</file>

<file path=ppt/slides/_rels/slide26.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517.png"/><Relationship Id="rId7" Type="http://schemas.openxmlformats.org/officeDocument/2006/relationships/image" Target="../media/image111.png"/><Relationship Id="rId2" Type="http://schemas.openxmlformats.org/officeDocument/2006/relationships/image" Target="../media/image516.png"/><Relationship Id="rId1" Type="http://schemas.openxmlformats.org/officeDocument/2006/relationships/slideLayout" Target="../slideLayouts/slideLayout7.xml"/><Relationship Id="rId6" Type="http://schemas.openxmlformats.org/officeDocument/2006/relationships/image" Target="../media/image520.png"/><Relationship Id="rId5" Type="http://schemas.openxmlformats.org/officeDocument/2006/relationships/image" Target="../media/image519.png"/><Relationship Id="rId4" Type="http://schemas.openxmlformats.org/officeDocument/2006/relationships/image" Target="../media/image518.png"/></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48.bin"/><Relationship Id="rId3" Type="http://schemas.openxmlformats.org/officeDocument/2006/relationships/oleObject" Target="../embeddings/oleObject49.bin"/><Relationship Id="rId7" Type="http://schemas.openxmlformats.org/officeDocument/2006/relationships/image" Target="../media/image527.png"/><Relationship Id="rId12" Type="http://schemas.openxmlformats.org/officeDocument/2006/relationships/image" Target="../media/image530.png"/><Relationship Id="rId2" Type="http://schemas.openxmlformats.org/officeDocument/2006/relationships/image" Target="../media/image523.png"/><Relationship Id="rId1" Type="http://schemas.openxmlformats.org/officeDocument/2006/relationships/slideLayout" Target="../slideLayouts/slideLayout7.xml"/><Relationship Id="rId6" Type="http://schemas.openxmlformats.org/officeDocument/2006/relationships/image" Target="../media/image526.png"/><Relationship Id="rId11" Type="http://schemas.openxmlformats.org/officeDocument/2006/relationships/image" Target="../media/image529.png"/><Relationship Id="rId5" Type="http://schemas.openxmlformats.org/officeDocument/2006/relationships/image" Target="../media/image525.png"/><Relationship Id="rId10" Type="http://schemas.openxmlformats.org/officeDocument/2006/relationships/image" Target="../media/image528.png"/><Relationship Id="rId4" Type="http://schemas.openxmlformats.org/officeDocument/2006/relationships/image" Target="../media/image111.wmf"/><Relationship Id="rId9" Type="http://schemas.openxmlformats.org/officeDocument/2006/relationships/image" Target="../media/image109.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image" Target="../media/image112.wmf"/><Relationship Id="rId7" Type="http://schemas.openxmlformats.org/officeDocument/2006/relationships/image" Target="../media/image114.wmf"/><Relationship Id="rId2" Type="http://schemas.openxmlformats.org/officeDocument/2006/relationships/oleObject" Target="../embeddings/oleObject50.bin"/><Relationship Id="rId1" Type="http://schemas.openxmlformats.org/officeDocument/2006/relationships/slideLayout" Target="../slideLayouts/slideLayout7.xml"/><Relationship Id="rId6" Type="http://schemas.openxmlformats.org/officeDocument/2006/relationships/oleObject" Target="../embeddings/oleObject52.bin"/><Relationship Id="rId5" Type="http://schemas.openxmlformats.org/officeDocument/2006/relationships/image" Target="../media/image113.wmf"/><Relationship Id="rId4" Type="http://schemas.openxmlformats.org/officeDocument/2006/relationships/oleObject" Target="../embeddings/oleObject51.bin"/><Relationship Id="rId9" Type="http://schemas.openxmlformats.org/officeDocument/2006/relationships/image" Target="../media/image115.wmf"/></Relationships>
</file>

<file path=ppt/slides/_rels/slide29.xml.rels><?xml version="1.0" encoding="UTF-8" standalone="yes"?>
<Relationships xmlns="http://schemas.openxmlformats.org/package/2006/relationships"><Relationship Id="rId3" Type="http://schemas.openxmlformats.org/officeDocument/2006/relationships/image" Target="../media/image117.emf"/><Relationship Id="rId2" Type="http://schemas.openxmlformats.org/officeDocument/2006/relationships/image" Target="../media/image116.emf"/><Relationship Id="rId1" Type="http://schemas.openxmlformats.org/officeDocument/2006/relationships/slideLayout" Target="../slideLayouts/slideLayout7.xml"/><Relationship Id="rId4" Type="http://schemas.openxmlformats.org/officeDocument/2006/relationships/image" Target="../media/image118.emf"/></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3.wmf"/><Relationship Id="rId4" Type="http://schemas.openxmlformats.org/officeDocument/2006/relationships/oleObject" Target="../embeddings/oleObject10.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56.bin"/><Relationship Id="rId13" Type="http://schemas.openxmlformats.org/officeDocument/2006/relationships/image" Target="../media/image124.wmf"/><Relationship Id="rId3" Type="http://schemas.openxmlformats.org/officeDocument/2006/relationships/image" Target="../media/image119.png"/><Relationship Id="rId7" Type="http://schemas.openxmlformats.org/officeDocument/2006/relationships/image" Target="../media/image121.wmf"/><Relationship Id="rId12" Type="http://schemas.openxmlformats.org/officeDocument/2006/relationships/oleObject" Target="../embeddings/oleObject58.bin"/><Relationship Id="rId17" Type="http://schemas.openxmlformats.org/officeDocument/2006/relationships/image" Target="../media/image127.png"/><Relationship Id="rId2" Type="http://schemas.openxmlformats.org/officeDocument/2006/relationships/notesSlide" Target="../notesSlides/notesSlide1.xml"/><Relationship Id="rId16" Type="http://schemas.openxmlformats.org/officeDocument/2006/relationships/image" Target="../media/image126.png"/><Relationship Id="rId1" Type="http://schemas.openxmlformats.org/officeDocument/2006/relationships/slideLayout" Target="../slideLayouts/slideLayout7.xml"/><Relationship Id="rId6" Type="http://schemas.openxmlformats.org/officeDocument/2006/relationships/oleObject" Target="../embeddings/oleObject55.bin"/><Relationship Id="rId11" Type="http://schemas.openxmlformats.org/officeDocument/2006/relationships/image" Target="../media/image123.wmf"/><Relationship Id="rId5" Type="http://schemas.openxmlformats.org/officeDocument/2006/relationships/image" Target="../media/image120.wmf"/><Relationship Id="rId15" Type="http://schemas.openxmlformats.org/officeDocument/2006/relationships/image" Target="../media/image125.wmf"/><Relationship Id="rId10" Type="http://schemas.openxmlformats.org/officeDocument/2006/relationships/oleObject" Target="../embeddings/oleObject57.bin"/><Relationship Id="rId4" Type="http://schemas.openxmlformats.org/officeDocument/2006/relationships/oleObject" Target="../embeddings/oleObject54.bin"/><Relationship Id="rId9" Type="http://schemas.openxmlformats.org/officeDocument/2006/relationships/image" Target="../media/image122.wmf"/><Relationship Id="rId14" Type="http://schemas.openxmlformats.org/officeDocument/2006/relationships/oleObject" Target="../embeddings/oleObject59.bin"/></Relationships>
</file>

<file path=ppt/slides/_rels/slide31.xml.rels><?xml version="1.0" encoding="UTF-8" standalone="yes"?>
<Relationships xmlns="http://schemas.openxmlformats.org/package/2006/relationships"><Relationship Id="rId8" Type="http://schemas.openxmlformats.org/officeDocument/2006/relationships/image" Target="../media/image126.emf"/><Relationship Id="rId3" Type="http://schemas.openxmlformats.org/officeDocument/2006/relationships/image" Target="../media/image128.png"/><Relationship Id="rId7" Type="http://schemas.openxmlformats.org/officeDocument/2006/relationships/image" Target="../media/image13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31.png"/><Relationship Id="rId5" Type="http://schemas.openxmlformats.org/officeDocument/2006/relationships/image" Target="../media/image130.png"/><Relationship Id="rId10" Type="http://schemas.openxmlformats.org/officeDocument/2006/relationships/image" Target="../media/image135.png"/><Relationship Id="rId4" Type="http://schemas.openxmlformats.org/officeDocument/2006/relationships/image" Target="../media/image129.png"/><Relationship Id="rId9" Type="http://schemas.openxmlformats.org/officeDocument/2006/relationships/image" Target="../media/image134.png"/></Relationships>
</file>

<file path=ppt/slides/_rels/slide32.xml.rels><?xml version="1.0" encoding="UTF-8" standalone="yes"?>
<Relationships xmlns="http://schemas.openxmlformats.org/package/2006/relationships"><Relationship Id="rId8" Type="http://schemas.openxmlformats.org/officeDocument/2006/relationships/image" Target="../media/image141.png"/><Relationship Id="rId13" Type="http://schemas.openxmlformats.org/officeDocument/2006/relationships/image" Target="../media/image146.png"/><Relationship Id="rId3" Type="http://schemas.openxmlformats.org/officeDocument/2006/relationships/image" Target="../media/image126.emf"/><Relationship Id="rId7" Type="http://schemas.openxmlformats.org/officeDocument/2006/relationships/image" Target="../media/image140.png"/><Relationship Id="rId12" Type="http://schemas.openxmlformats.org/officeDocument/2006/relationships/image" Target="../media/image145.png"/><Relationship Id="rId2" Type="http://schemas.openxmlformats.org/officeDocument/2006/relationships/image" Target="../media/image136.png"/><Relationship Id="rId1" Type="http://schemas.openxmlformats.org/officeDocument/2006/relationships/slideLayout" Target="../slideLayouts/slideLayout7.xml"/><Relationship Id="rId6" Type="http://schemas.openxmlformats.org/officeDocument/2006/relationships/image" Target="../media/image139.png"/><Relationship Id="rId11" Type="http://schemas.openxmlformats.org/officeDocument/2006/relationships/image" Target="../media/image144.png"/><Relationship Id="rId5" Type="http://schemas.openxmlformats.org/officeDocument/2006/relationships/image" Target="../media/image138.png"/><Relationship Id="rId10" Type="http://schemas.openxmlformats.org/officeDocument/2006/relationships/image" Target="../media/image143.png"/><Relationship Id="rId4" Type="http://schemas.openxmlformats.org/officeDocument/2006/relationships/image" Target="../media/image137.png"/><Relationship Id="rId9" Type="http://schemas.openxmlformats.org/officeDocument/2006/relationships/image" Target="../media/image14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27.gif"/><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28.jpg"/></Relationships>
</file>

<file path=ppt/slides/_rels/slide35.xml.rels><?xml version="1.0" encoding="UTF-8" standalone="yes"?>
<Relationships xmlns="http://schemas.openxmlformats.org/package/2006/relationships"><Relationship Id="rId8" Type="http://schemas.openxmlformats.org/officeDocument/2006/relationships/image" Target="../media/image131.wmf"/><Relationship Id="rId13" Type="http://schemas.openxmlformats.org/officeDocument/2006/relationships/image" Target="../media/image134.jpeg"/><Relationship Id="rId3" Type="http://schemas.openxmlformats.org/officeDocument/2006/relationships/oleObject" Target="../embeddings/oleObject60.bin"/><Relationship Id="rId7" Type="http://schemas.openxmlformats.org/officeDocument/2006/relationships/oleObject" Target="../embeddings/oleObject62.bin"/><Relationship Id="rId12" Type="http://schemas.openxmlformats.org/officeDocument/2006/relationships/image" Target="../media/image133.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0.wmf"/><Relationship Id="rId11" Type="http://schemas.openxmlformats.org/officeDocument/2006/relationships/oleObject" Target="../embeddings/oleObject64.bin"/><Relationship Id="rId5" Type="http://schemas.openxmlformats.org/officeDocument/2006/relationships/oleObject" Target="../embeddings/oleObject61.bin"/><Relationship Id="rId10" Type="http://schemas.openxmlformats.org/officeDocument/2006/relationships/image" Target="../media/image132.wmf"/><Relationship Id="rId4" Type="http://schemas.openxmlformats.org/officeDocument/2006/relationships/image" Target="../media/image129.wmf"/><Relationship Id="rId9" Type="http://schemas.openxmlformats.org/officeDocument/2006/relationships/oleObject" Target="../embeddings/oleObject63.bin"/></Relationships>
</file>

<file path=ppt/slides/_rels/slide36.xml.rels><?xml version="1.0" encoding="UTF-8" standalone="yes"?>
<Relationships xmlns="http://schemas.openxmlformats.org/package/2006/relationships"><Relationship Id="rId8" Type="http://schemas.openxmlformats.org/officeDocument/2006/relationships/image" Target="../media/image137.wmf"/><Relationship Id="rId3" Type="http://schemas.openxmlformats.org/officeDocument/2006/relationships/oleObject" Target="../embeddings/oleObject65.bin"/><Relationship Id="rId7" Type="http://schemas.openxmlformats.org/officeDocument/2006/relationships/oleObject" Target="../embeddings/oleObject67.bin"/><Relationship Id="rId12" Type="http://schemas.openxmlformats.org/officeDocument/2006/relationships/image" Target="../media/image139.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6.wmf"/><Relationship Id="rId11" Type="http://schemas.openxmlformats.org/officeDocument/2006/relationships/oleObject" Target="../embeddings/oleObject69.bin"/><Relationship Id="rId5" Type="http://schemas.openxmlformats.org/officeDocument/2006/relationships/oleObject" Target="../embeddings/oleObject66.bin"/><Relationship Id="rId10" Type="http://schemas.openxmlformats.org/officeDocument/2006/relationships/image" Target="../media/image138.wmf"/><Relationship Id="rId4" Type="http://schemas.openxmlformats.org/officeDocument/2006/relationships/image" Target="../media/image135.wmf"/><Relationship Id="rId9" Type="http://schemas.openxmlformats.org/officeDocument/2006/relationships/oleObject" Target="../embeddings/oleObject68.bin"/></Relationships>
</file>

<file path=ppt/slides/_rels/slide37.xml.rels><?xml version="1.0" encoding="UTF-8" standalone="yes"?>
<Relationships xmlns="http://schemas.openxmlformats.org/package/2006/relationships"><Relationship Id="rId3" Type="http://schemas.openxmlformats.org/officeDocument/2006/relationships/image" Target="../media/image140.wmf"/><Relationship Id="rId2" Type="http://schemas.openxmlformats.org/officeDocument/2006/relationships/oleObject" Target="../embeddings/oleObject70.bin"/><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image" Target="../media/image141.jpg"/><Relationship Id="rId1" Type="http://schemas.openxmlformats.org/officeDocument/2006/relationships/slideLayout" Target="../slideLayouts/slideLayout7.xml"/><Relationship Id="rId6" Type="http://schemas.openxmlformats.org/officeDocument/2006/relationships/image" Target="../media/image132.wmf"/><Relationship Id="rId5" Type="http://schemas.openxmlformats.org/officeDocument/2006/relationships/oleObject" Target="../embeddings/oleObject63.bin"/><Relationship Id="rId4" Type="http://schemas.openxmlformats.org/officeDocument/2006/relationships/image" Target="../media/image142.w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image" Target="../media/image24.wmf"/><Relationship Id="rId7" Type="http://schemas.openxmlformats.org/officeDocument/2006/relationships/oleObject" Target="../embeddings/oleObject13.bin"/><Relationship Id="rId2" Type="http://schemas.openxmlformats.org/officeDocument/2006/relationships/oleObject" Target="../embeddings/oleObject11.bin"/><Relationship Id="rId1" Type="http://schemas.openxmlformats.org/officeDocument/2006/relationships/slideLayout" Target="../slideLayouts/slideLayout7.xml"/><Relationship Id="rId6" Type="http://schemas.openxmlformats.org/officeDocument/2006/relationships/image" Target="../media/image26.wmf"/><Relationship Id="rId5" Type="http://schemas.openxmlformats.org/officeDocument/2006/relationships/oleObject" Target="../embeddings/oleObject12.bin"/><Relationship Id="rId10" Type="http://schemas.openxmlformats.org/officeDocument/2006/relationships/image" Target="../media/image28.wmf"/><Relationship Id="rId4" Type="http://schemas.openxmlformats.org/officeDocument/2006/relationships/image" Target="../media/image25.png"/><Relationship Id="rId9" Type="http://schemas.openxmlformats.org/officeDocument/2006/relationships/oleObject" Target="../embeddings/oleObject14.bin"/></Relationships>
</file>

<file path=ppt/slides/_rels/slide40.xml.rels><?xml version="1.0" encoding="UTF-8" standalone="yes"?>
<Relationships xmlns="http://schemas.openxmlformats.org/package/2006/relationships"><Relationship Id="rId8" Type="http://schemas.openxmlformats.org/officeDocument/2006/relationships/image" Target="../media/image585.png"/><Relationship Id="rId13" Type="http://schemas.openxmlformats.org/officeDocument/2006/relationships/image" Target="../media/image588.png"/><Relationship Id="rId3" Type="http://schemas.openxmlformats.org/officeDocument/2006/relationships/image" Target="../media/image143.wmf"/><Relationship Id="rId7" Type="http://schemas.openxmlformats.org/officeDocument/2006/relationships/image" Target="../media/image583.png"/><Relationship Id="rId12" Type="http://schemas.openxmlformats.org/officeDocument/2006/relationships/image" Target="../media/image587.png"/><Relationship Id="rId2" Type="http://schemas.openxmlformats.org/officeDocument/2006/relationships/oleObject" Target="../embeddings/oleObject72.bin"/><Relationship Id="rId1" Type="http://schemas.openxmlformats.org/officeDocument/2006/relationships/slideLayout" Target="../slideLayouts/slideLayout7.xml"/><Relationship Id="rId6" Type="http://schemas.openxmlformats.org/officeDocument/2006/relationships/image" Target="../media/image584.png"/><Relationship Id="rId11" Type="http://schemas.openxmlformats.org/officeDocument/2006/relationships/image" Target="../media/image22.png"/><Relationship Id="rId5" Type="http://schemas.openxmlformats.org/officeDocument/2006/relationships/image" Target="../media/image144.wmf"/><Relationship Id="rId15" Type="http://schemas.openxmlformats.org/officeDocument/2006/relationships/image" Target="../media/image590.png"/><Relationship Id="rId10" Type="http://schemas.openxmlformats.org/officeDocument/2006/relationships/image" Target="../media/image145.wmf"/><Relationship Id="rId4" Type="http://schemas.openxmlformats.org/officeDocument/2006/relationships/oleObject" Target="../embeddings/oleObject73.bin"/><Relationship Id="rId9" Type="http://schemas.openxmlformats.org/officeDocument/2006/relationships/oleObject" Target="../embeddings/oleObject74.bin"/><Relationship Id="rId14" Type="http://schemas.openxmlformats.org/officeDocument/2006/relationships/image" Target="../media/image589.png"/></Relationships>
</file>

<file path=ppt/slides/_rels/slide41.xml.rels><?xml version="1.0" encoding="UTF-8" standalone="yes"?>
<Relationships xmlns="http://schemas.openxmlformats.org/package/2006/relationships"><Relationship Id="rId8" Type="http://schemas.openxmlformats.org/officeDocument/2006/relationships/image" Target="../media/image107.jpg"/><Relationship Id="rId3" Type="http://schemas.openxmlformats.org/officeDocument/2006/relationships/image" Target="../media/image74.jpeg"/><Relationship Id="rId7" Type="http://schemas.openxmlformats.org/officeDocument/2006/relationships/image" Target="../media/image106.png"/><Relationship Id="rId2" Type="http://schemas.openxmlformats.org/officeDocument/2006/relationships/image" Target="../media/image102.png"/><Relationship Id="rId1" Type="http://schemas.openxmlformats.org/officeDocument/2006/relationships/slideLayout" Target="../slideLayouts/slideLayout7.xml"/><Relationship Id="rId6" Type="http://schemas.openxmlformats.org/officeDocument/2006/relationships/image" Target="../media/image105.jpg"/><Relationship Id="rId5" Type="http://schemas.openxmlformats.org/officeDocument/2006/relationships/image" Target="../media/image104.jpg"/><Relationship Id="rId4" Type="http://schemas.openxmlformats.org/officeDocument/2006/relationships/image" Target="../media/image103.jpeg"/></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image" Target="../media/image146.wmf"/><Relationship Id="rId7" Type="http://schemas.openxmlformats.org/officeDocument/2006/relationships/image" Target="../media/image148.wmf"/><Relationship Id="rId12" Type="http://schemas.openxmlformats.org/officeDocument/2006/relationships/image" Target="../media/image151.jpg"/><Relationship Id="rId2" Type="http://schemas.openxmlformats.org/officeDocument/2006/relationships/oleObject" Target="../embeddings/oleObject75.bin"/><Relationship Id="rId1" Type="http://schemas.openxmlformats.org/officeDocument/2006/relationships/slideLayout" Target="../slideLayouts/slideLayout7.xml"/><Relationship Id="rId6" Type="http://schemas.openxmlformats.org/officeDocument/2006/relationships/oleObject" Target="../embeddings/oleObject77.bin"/><Relationship Id="rId11" Type="http://schemas.openxmlformats.org/officeDocument/2006/relationships/image" Target="../media/image150.wmf"/><Relationship Id="rId5" Type="http://schemas.openxmlformats.org/officeDocument/2006/relationships/image" Target="../media/image147.wmf"/><Relationship Id="rId10" Type="http://schemas.openxmlformats.org/officeDocument/2006/relationships/oleObject" Target="../embeddings/oleObject79.bin"/><Relationship Id="rId4" Type="http://schemas.openxmlformats.org/officeDocument/2006/relationships/oleObject" Target="../embeddings/oleObject76.bin"/><Relationship Id="rId9" Type="http://schemas.openxmlformats.org/officeDocument/2006/relationships/image" Target="../media/image149.wmf"/></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80.bin"/><Relationship Id="rId3" Type="http://schemas.openxmlformats.org/officeDocument/2006/relationships/image" Target="../media/image633.png"/><Relationship Id="rId7" Type="http://schemas.openxmlformats.org/officeDocument/2006/relationships/image" Target="../media/image637.png"/><Relationship Id="rId2" Type="http://schemas.openxmlformats.org/officeDocument/2006/relationships/image" Target="../media/image634.png"/><Relationship Id="rId1" Type="http://schemas.openxmlformats.org/officeDocument/2006/relationships/slideLayout" Target="../slideLayouts/slideLayout7.xml"/><Relationship Id="rId6" Type="http://schemas.openxmlformats.org/officeDocument/2006/relationships/image" Target="../media/image636.png"/><Relationship Id="rId5" Type="http://schemas.openxmlformats.org/officeDocument/2006/relationships/image" Target="../media/image635.png"/><Relationship Id="rId10" Type="http://schemas.openxmlformats.org/officeDocument/2006/relationships/image" Target="../media/image638.png"/><Relationship Id="rId4" Type="http://schemas.openxmlformats.org/officeDocument/2006/relationships/image" Target="../media/image6340.png"/><Relationship Id="rId9" Type="http://schemas.openxmlformats.org/officeDocument/2006/relationships/image" Target="../media/image152.w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40.png"/><Relationship Id="rId4" Type="http://schemas.openxmlformats.org/officeDocument/2006/relationships/image" Target="../media/image153.wmf"/></Relationships>
</file>

<file path=ppt/slides/_rels/slide45.xml.rels><?xml version="1.0" encoding="UTF-8" standalone="yes"?>
<Relationships xmlns="http://schemas.openxmlformats.org/package/2006/relationships"><Relationship Id="rId3" Type="http://schemas.openxmlformats.org/officeDocument/2006/relationships/image" Target="../media/image154.wmf"/><Relationship Id="rId2" Type="http://schemas.openxmlformats.org/officeDocument/2006/relationships/oleObject" Target="../embeddings/oleObject82.bin"/><Relationship Id="rId1" Type="http://schemas.openxmlformats.org/officeDocument/2006/relationships/slideLayout" Target="../slideLayouts/slideLayout7.xml"/><Relationship Id="rId6" Type="http://schemas.openxmlformats.org/officeDocument/2006/relationships/image" Target="../media/image159.jpeg"/><Relationship Id="rId5" Type="http://schemas.openxmlformats.org/officeDocument/2006/relationships/image" Target="../media/image158.png"/><Relationship Id="rId4" Type="http://schemas.openxmlformats.org/officeDocument/2006/relationships/image" Target="../media/image157.png"/></Relationships>
</file>

<file path=ppt/slides/_rels/slide46.xml.rels><?xml version="1.0" encoding="UTF-8" standalone="yes"?>
<Relationships xmlns="http://schemas.openxmlformats.org/package/2006/relationships"><Relationship Id="rId3" Type="http://schemas.openxmlformats.org/officeDocument/2006/relationships/image" Target="../media/image161.jpg"/><Relationship Id="rId2" Type="http://schemas.openxmlformats.org/officeDocument/2006/relationships/image" Target="../media/image160.png"/><Relationship Id="rId1" Type="http://schemas.openxmlformats.org/officeDocument/2006/relationships/slideLayout" Target="../slideLayouts/slideLayout7.xml"/><Relationship Id="rId5" Type="http://schemas.openxmlformats.org/officeDocument/2006/relationships/image" Target="../media/image165.png"/><Relationship Id="rId4" Type="http://schemas.openxmlformats.org/officeDocument/2006/relationships/image" Target="../media/image164.png"/></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85.bin"/><Relationship Id="rId3" Type="http://schemas.openxmlformats.org/officeDocument/2006/relationships/image" Target="../media/image166.jpg"/><Relationship Id="rId7" Type="http://schemas.openxmlformats.org/officeDocument/2006/relationships/image" Target="../media/image168.w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oleObject" Target="../embeddings/oleObject84.bin"/><Relationship Id="rId5" Type="http://schemas.openxmlformats.org/officeDocument/2006/relationships/image" Target="../media/image167.wmf"/><Relationship Id="rId4" Type="http://schemas.openxmlformats.org/officeDocument/2006/relationships/oleObject" Target="../embeddings/oleObject83.bin"/><Relationship Id="rId9" Type="http://schemas.openxmlformats.org/officeDocument/2006/relationships/image" Target="../media/image169.wmf"/></Relationships>
</file>

<file path=ppt/slides/_rels/slide48.xml.rels><?xml version="1.0" encoding="UTF-8" standalone="yes"?>
<Relationships xmlns="http://schemas.openxmlformats.org/package/2006/relationships"><Relationship Id="rId8" Type="http://schemas.openxmlformats.org/officeDocument/2006/relationships/image" Target="../media/image173.emf"/><Relationship Id="rId13" Type="http://schemas.openxmlformats.org/officeDocument/2006/relationships/image" Target="../media/image174.wmf"/><Relationship Id="rId3" Type="http://schemas.openxmlformats.org/officeDocument/2006/relationships/image" Target="../media/image170.wmf"/><Relationship Id="rId7" Type="http://schemas.openxmlformats.org/officeDocument/2006/relationships/image" Target="../media/image172.wmf"/><Relationship Id="rId12" Type="http://schemas.openxmlformats.org/officeDocument/2006/relationships/oleObject" Target="../embeddings/oleObject89.bin"/><Relationship Id="rId2" Type="http://schemas.openxmlformats.org/officeDocument/2006/relationships/oleObject" Target="../embeddings/oleObject86.bin"/><Relationship Id="rId1" Type="http://schemas.openxmlformats.org/officeDocument/2006/relationships/slideLayout" Target="../slideLayouts/slideLayout7.xml"/><Relationship Id="rId6" Type="http://schemas.openxmlformats.org/officeDocument/2006/relationships/oleObject" Target="../embeddings/oleObject88.bin"/><Relationship Id="rId11" Type="http://schemas.openxmlformats.org/officeDocument/2006/relationships/image" Target="../media/image166.jpg"/><Relationship Id="rId5" Type="http://schemas.openxmlformats.org/officeDocument/2006/relationships/image" Target="../media/image171.wmf"/><Relationship Id="rId15" Type="http://schemas.openxmlformats.org/officeDocument/2006/relationships/image" Target="../media/image169.wmf"/><Relationship Id="rId10" Type="http://schemas.openxmlformats.org/officeDocument/2006/relationships/image" Target="../media/image167.wmf"/><Relationship Id="rId4" Type="http://schemas.openxmlformats.org/officeDocument/2006/relationships/oleObject" Target="../embeddings/oleObject87.bin"/><Relationship Id="rId9" Type="http://schemas.openxmlformats.org/officeDocument/2006/relationships/oleObject" Target="../embeddings/oleObject83.bin"/><Relationship Id="rId14" Type="http://schemas.openxmlformats.org/officeDocument/2006/relationships/oleObject" Target="../embeddings/oleObject85.bin"/></Relationships>
</file>

<file path=ppt/slides/_rels/slide49.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image" Target="../media/image17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oleObject" Target="../embeddings/oleObject15.bin"/><Relationship Id="rId7" Type="http://schemas.openxmlformats.org/officeDocument/2006/relationships/image" Target="../media/image32.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31.wmf"/><Relationship Id="rId5" Type="http://schemas.openxmlformats.org/officeDocument/2006/relationships/oleObject" Target="../embeddings/oleObject16.bin"/><Relationship Id="rId4" Type="http://schemas.openxmlformats.org/officeDocument/2006/relationships/image" Target="../media/image30.wmf"/><Relationship Id="rId9" Type="http://schemas.openxmlformats.org/officeDocument/2006/relationships/image" Target="../media/image33.wmf"/></Relationships>
</file>

<file path=ppt/slides/_rels/slide50.xml.rels><?xml version="1.0" encoding="UTF-8" standalone="yes"?>
<Relationships xmlns="http://schemas.openxmlformats.org/package/2006/relationships"><Relationship Id="rId3" Type="http://schemas.openxmlformats.org/officeDocument/2006/relationships/image" Target="../media/image178.jpg"/><Relationship Id="rId2" Type="http://schemas.openxmlformats.org/officeDocument/2006/relationships/image" Target="../media/image177.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79.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80.png"/><Relationship Id="rId7" Type="http://schemas.openxmlformats.org/officeDocument/2006/relationships/image" Target="../media/image184.jp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83.png"/><Relationship Id="rId5" Type="http://schemas.openxmlformats.org/officeDocument/2006/relationships/image" Target="../media/image182.png"/><Relationship Id="rId4" Type="http://schemas.openxmlformats.org/officeDocument/2006/relationships/image" Target="../media/image181.png"/></Relationships>
</file>

<file path=ppt/slides/_rels/slide53.xml.rels><?xml version="1.0" encoding="UTF-8" standalone="yes"?>
<Relationships xmlns="http://schemas.openxmlformats.org/package/2006/relationships"><Relationship Id="rId8" Type="http://schemas.openxmlformats.org/officeDocument/2006/relationships/image" Target="../media/image190.png"/><Relationship Id="rId3" Type="http://schemas.openxmlformats.org/officeDocument/2006/relationships/image" Target="../media/image186.png"/><Relationship Id="rId7" Type="http://schemas.openxmlformats.org/officeDocument/2006/relationships/image" Target="../media/image189.png"/><Relationship Id="rId2" Type="http://schemas.openxmlformats.org/officeDocument/2006/relationships/image" Target="../media/image185.png"/><Relationship Id="rId1" Type="http://schemas.openxmlformats.org/officeDocument/2006/relationships/slideLayout" Target="../slideLayouts/slideLayout7.xml"/><Relationship Id="rId6" Type="http://schemas.openxmlformats.org/officeDocument/2006/relationships/image" Target="../media/image188.png"/><Relationship Id="rId5" Type="http://schemas.openxmlformats.org/officeDocument/2006/relationships/image" Target="../media/image187.png"/><Relationship Id="rId4" Type="http://schemas.openxmlformats.org/officeDocument/2006/relationships/image" Target="../media/image184.jpg"/></Relationships>
</file>

<file path=ppt/slides/_rels/slide54.xml.rels><?xml version="1.0" encoding="UTF-8" standalone="yes"?>
<Relationships xmlns="http://schemas.openxmlformats.org/package/2006/relationships"><Relationship Id="rId3" Type="http://schemas.openxmlformats.org/officeDocument/2006/relationships/image" Target="../media/image192.png"/><Relationship Id="rId7" Type="http://schemas.openxmlformats.org/officeDocument/2006/relationships/image" Target="../media/image196.jpeg"/><Relationship Id="rId2" Type="http://schemas.openxmlformats.org/officeDocument/2006/relationships/image" Target="../media/image191.png"/><Relationship Id="rId1" Type="http://schemas.openxmlformats.org/officeDocument/2006/relationships/slideLayout" Target="../slideLayouts/slideLayout7.xml"/><Relationship Id="rId6" Type="http://schemas.openxmlformats.org/officeDocument/2006/relationships/image" Target="../media/image195.jpeg"/><Relationship Id="rId5" Type="http://schemas.openxmlformats.org/officeDocument/2006/relationships/image" Target="../media/image194.png"/><Relationship Id="rId4" Type="http://schemas.openxmlformats.org/officeDocument/2006/relationships/image" Target="../media/image193.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image" Target="../media/image19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39.wmf"/><Relationship Id="rId18" Type="http://schemas.openxmlformats.org/officeDocument/2006/relationships/image" Target="../media/image40.wmf"/><Relationship Id="rId3" Type="http://schemas.openxmlformats.org/officeDocument/2006/relationships/image" Target="../media/image34.wmf"/><Relationship Id="rId21" Type="http://schemas.openxmlformats.org/officeDocument/2006/relationships/oleObject" Target="../embeddings/oleObject26.bin"/><Relationship Id="rId7" Type="http://schemas.openxmlformats.org/officeDocument/2006/relationships/image" Target="../media/image36.wmf"/><Relationship Id="rId12" Type="http://schemas.openxmlformats.org/officeDocument/2006/relationships/oleObject" Target="../embeddings/oleObject23.bin"/><Relationship Id="rId17" Type="http://schemas.openxmlformats.org/officeDocument/2006/relationships/oleObject" Target="../embeddings/oleObject24.bin"/><Relationship Id="rId2" Type="http://schemas.openxmlformats.org/officeDocument/2006/relationships/oleObject" Target="../embeddings/oleObject18.bin"/><Relationship Id="rId16" Type="http://schemas.openxmlformats.org/officeDocument/2006/relationships/image" Target="../media/image930.png"/><Relationship Id="rId20" Type="http://schemas.openxmlformats.org/officeDocument/2006/relationships/image" Target="../media/image41.wmf"/><Relationship Id="rId1" Type="http://schemas.openxmlformats.org/officeDocument/2006/relationships/slideLayout" Target="../slideLayouts/slideLayout7.xml"/><Relationship Id="rId6" Type="http://schemas.openxmlformats.org/officeDocument/2006/relationships/oleObject" Target="../embeddings/oleObject20.bin"/><Relationship Id="rId11" Type="http://schemas.openxmlformats.org/officeDocument/2006/relationships/image" Target="../media/image38.wmf"/><Relationship Id="rId5" Type="http://schemas.openxmlformats.org/officeDocument/2006/relationships/image" Target="../media/image35.wmf"/><Relationship Id="rId15" Type="http://schemas.openxmlformats.org/officeDocument/2006/relationships/image" Target="../media/image920.png"/><Relationship Id="rId10" Type="http://schemas.openxmlformats.org/officeDocument/2006/relationships/oleObject" Target="../embeddings/oleObject22.bin"/><Relationship Id="rId19" Type="http://schemas.openxmlformats.org/officeDocument/2006/relationships/oleObject" Target="../embeddings/oleObject25.bin"/><Relationship Id="rId4" Type="http://schemas.openxmlformats.org/officeDocument/2006/relationships/oleObject" Target="../embeddings/oleObject19.bin"/><Relationship Id="rId9" Type="http://schemas.openxmlformats.org/officeDocument/2006/relationships/image" Target="../media/image37.wmf"/><Relationship Id="rId22" Type="http://schemas.openxmlformats.org/officeDocument/2006/relationships/image" Target="../media/image42.wmf"/></Relationships>
</file>

<file path=ppt/slides/_rels/slide7.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3.wmf"/><Relationship Id="rId7" Type="http://schemas.openxmlformats.org/officeDocument/2006/relationships/image" Target="../media/image46.jpeg"/><Relationship Id="rId2" Type="http://schemas.openxmlformats.org/officeDocument/2006/relationships/oleObject" Target="../embeddings/oleObject27.bin"/><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wmf"/><Relationship Id="rId4" Type="http://schemas.openxmlformats.org/officeDocument/2006/relationships/oleObject" Target="../embeddings/oleObject28.bin"/></Relationships>
</file>

<file path=ppt/slides/_rels/slide8.xml.rels><?xml version="1.0" encoding="UTF-8" standalone="yes"?>
<Relationships xmlns="http://schemas.openxmlformats.org/package/2006/relationships"><Relationship Id="rId8" Type="http://schemas.openxmlformats.org/officeDocument/2006/relationships/image" Target="../media/image51.jpg"/><Relationship Id="rId13" Type="http://schemas.openxmlformats.org/officeDocument/2006/relationships/oleObject" Target="../embeddings/oleObject33.bin"/><Relationship Id="rId18" Type="http://schemas.openxmlformats.org/officeDocument/2006/relationships/image" Target="../media/image56.wmf"/><Relationship Id="rId3" Type="http://schemas.openxmlformats.org/officeDocument/2006/relationships/oleObject" Target="../embeddings/oleObject29.bin"/><Relationship Id="rId7" Type="http://schemas.openxmlformats.org/officeDocument/2006/relationships/image" Target="../media/image21.jpeg"/><Relationship Id="rId12" Type="http://schemas.openxmlformats.org/officeDocument/2006/relationships/image" Target="../media/image53.wmf"/><Relationship Id="rId17" Type="http://schemas.openxmlformats.org/officeDocument/2006/relationships/oleObject" Target="../embeddings/oleObject35.bin"/><Relationship Id="rId2" Type="http://schemas.openxmlformats.org/officeDocument/2006/relationships/image" Target="../media/image48.png"/><Relationship Id="rId16" Type="http://schemas.openxmlformats.org/officeDocument/2006/relationships/image" Target="../media/image55.wmf"/><Relationship Id="rId20" Type="http://schemas.openxmlformats.org/officeDocument/2006/relationships/image" Target="../media/image57.wmf"/><Relationship Id="rId1" Type="http://schemas.openxmlformats.org/officeDocument/2006/relationships/slideLayout" Target="../slideLayouts/slideLayout7.xml"/><Relationship Id="rId6" Type="http://schemas.openxmlformats.org/officeDocument/2006/relationships/image" Target="../media/image50.wmf"/><Relationship Id="rId11" Type="http://schemas.openxmlformats.org/officeDocument/2006/relationships/oleObject" Target="../embeddings/oleObject32.bin"/><Relationship Id="rId5" Type="http://schemas.openxmlformats.org/officeDocument/2006/relationships/oleObject" Target="../embeddings/oleObject30.bin"/><Relationship Id="rId15" Type="http://schemas.openxmlformats.org/officeDocument/2006/relationships/oleObject" Target="../embeddings/oleObject34.bin"/><Relationship Id="rId10" Type="http://schemas.openxmlformats.org/officeDocument/2006/relationships/image" Target="../media/image52.wmf"/><Relationship Id="rId19" Type="http://schemas.openxmlformats.org/officeDocument/2006/relationships/oleObject" Target="../embeddings/oleObject36.bin"/><Relationship Id="rId4" Type="http://schemas.openxmlformats.org/officeDocument/2006/relationships/image" Target="../media/image49.wmf"/><Relationship Id="rId9" Type="http://schemas.openxmlformats.org/officeDocument/2006/relationships/oleObject" Target="../embeddings/oleObject31.bin"/><Relationship Id="rId14" Type="http://schemas.openxmlformats.org/officeDocument/2006/relationships/image" Target="../media/image54.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40.bin"/><Relationship Id="rId3" Type="http://schemas.openxmlformats.org/officeDocument/2006/relationships/image" Target="../media/image58.wmf"/><Relationship Id="rId7" Type="http://schemas.openxmlformats.org/officeDocument/2006/relationships/image" Target="../media/image60.wmf"/><Relationship Id="rId2" Type="http://schemas.openxmlformats.org/officeDocument/2006/relationships/oleObject" Target="../embeddings/oleObject37.bin"/><Relationship Id="rId1" Type="http://schemas.openxmlformats.org/officeDocument/2006/relationships/slideLayout" Target="../slideLayouts/slideLayout7.xml"/><Relationship Id="rId6" Type="http://schemas.openxmlformats.org/officeDocument/2006/relationships/oleObject" Target="../embeddings/oleObject39.bin"/><Relationship Id="rId11" Type="http://schemas.openxmlformats.org/officeDocument/2006/relationships/image" Target="../media/image56.wmf"/><Relationship Id="rId5" Type="http://schemas.openxmlformats.org/officeDocument/2006/relationships/image" Target="../media/image59.wmf"/><Relationship Id="rId10" Type="http://schemas.openxmlformats.org/officeDocument/2006/relationships/oleObject" Target="../embeddings/oleObject35.bin"/><Relationship Id="rId4" Type="http://schemas.openxmlformats.org/officeDocument/2006/relationships/oleObject" Target="../embeddings/oleObject38.bin"/><Relationship Id="rId9" Type="http://schemas.openxmlformats.org/officeDocument/2006/relationships/image" Target="../media/image6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717753" y="-61839"/>
            <a:ext cx="6737229" cy="584775"/>
          </a:xfrm>
          <a:prstGeom prst="rect">
            <a:avLst/>
          </a:prstGeom>
          <a:noFill/>
        </p:spPr>
        <p:txBody>
          <a:bodyPr wrap="none" rtlCol="0">
            <a:spAutoFit/>
          </a:bodyPr>
          <a:lstStyle/>
          <a:p>
            <a:r>
              <a:rPr lang="en-US" sz="3200" b="1" dirty="0"/>
              <a:t>SUMMARY OF THE FIRST LECTURE (2h)</a:t>
            </a:r>
            <a:endParaRPr lang="en-US" sz="3200" b="1" baseline="-25000" dirty="0"/>
          </a:p>
        </p:txBody>
      </p:sp>
      <p:pic>
        <p:nvPicPr>
          <p:cNvPr id="3" name="Immagin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7358" y="791079"/>
            <a:ext cx="1308144" cy="1584080"/>
          </a:xfrm>
          <a:prstGeom prst="rect">
            <a:avLst/>
          </a:prstGeom>
        </p:spPr>
      </p:pic>
      <p:sp>
        <p:nvSpPr>
          <p:cNvPr id="4" name="Rettangolo 3"/>
          <p:cNvSpPr/>
          <p:nvPr/>
        </p:nvSpPr>
        <p:spPr>
          <a:xfrm>
            <a:off x="401663" y="230549"/>
            <a:ext cx="1642582" cy="523220"/>
          </a:xfrm>
          <a:prstGeom prst="rect">
            <a:avLst/>
          </a:prstGeom>
        </p:spPr>
        <p:txBody>
          <a:bodyPr wrap="square">
            <a:spAutoFit/>
          </a:bodyPr>
          <a:lstStyle/>
          <a:p>
            <a:r>
              <a:rPr lang="en-US" sz="1400" b="1" dirty="0"/>
              <a:t>ELECTROSTATIC ACCELERATORS</a:t>
            </a:r>
          </a:p>
        </p:txBody>
      </p:sp>
      <p:sp>
        <p:nvSpPr>
          <p:cNvPr id="5" name="Freccia a destra 4"/>
          <p:cNvSpPr/>
          <p:nvPr/>
        </p:nvSpPr>
        <p:spPr>
          <a:xfrm>
            <a:off x="1962313" y="1197000"/>
            <a:ext cx="472260" cy="72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Picture 12" descr="fig2"/>
          <p:cNvPicPr>
            <a:picLocks noChangeAspect="1" noChangeArrowheads="1"/>
          </p:cNvPicPr>
          <p:nvPr/>
        </p:nvPicPr>
        <p:blipFill>
          <a:blip r:embed="rId3"/>
          <a:srcRect/>
          <a:stretch>
            <a:fillRect/>
          </a:stretch>
        </p:blipFill>
        <p:spPr bwMode="auto">
          <a:xfrm>
            <a:off x="2652795" y="1109179"/>
            <a:ext cx="2650825" cy="841089"/>
          </a:xfrm>
          <a:prstGeom prst="rect">
            <a:avLst/>
          </a:prstGeom>
          <a:noFill/>
          <a:ln w="9525">
            <a:noFill/>
            <a:miter lim="800000"/>
            <a:headEnd/>
            <a:tailEnd/>
          </a:ln>
        </p:spPr>
      </p:pic>
      <p:sp>
        <p:nvSpPr>
          <p:cNvPr id="7" name="Rectangle 12"/>
          <p:cNvSpPr>
            <a:spLocks noChangeArrowheads="1"/>
          </p:cNvSpPr>
          <p:nvPr/>
        </p:nvSpPr>
        <p:spPr bwMode="auto">
          <a:xfrm>
            <a:off x="2909387" y="550302"/>
            <a:ext cx="2394233" cy="428625"/>
          </a:xfrm>
          <a:prstGeom prst="rect">
            <a:avLst/>
          </a:prstGeom>
          <a:noFill/>
          <a:ln w="9525">
            <a:noFill/>
            <a:miter lim="800000"/>
            <a:headEnd/>
            <a:tailEnd/>
          </a:ln>
          <a:effectLst/>
        </p:spPr>
        <p:txBody>
          <a:bodyPr anchor="ctr"/>
          <a:lstStyle/>
          <a:p>
            <a:pPr algn="ctr"/>
            <a:r>
              <a:rPr lang="en-US" altLang="en-US" sz="1400" b="1" cap="all" dirty="0" err="1"/>
              <a:t>Wideröe</a:t>
            </a:r>
            <a:r>
              <a:rPr lang="en-US" altLang="en-US" sz="1400" b="1" cap="all" dirty="0"/>
              <a:t> : RF ACCELERATION</a:t>
            </a:r>
          </a:p>
        </p:txBody>
      </p:sp>
      <mc:AlternateContent xmlns:mc="http://schemas.openxmlformats.org/markup-compatibility/2006" xmlns:a14="http://schemas.microsoft.com/office/drawing/2010/main">
        <mc:Choice Requires="a14">
          <p:sp>
            <p:nvSpPr>
              <p:cNvPr id="9" name="Oggetto 8"/>
              <p:cNvSpPr txBox="1"/>
              <p:nvPr/>
            </p:nvSpPr>
            <p:spPr bwMode="auto">
              <a:xfrm>
                <a:off x="2305615" y="2329388"/>
                <a:ext cx="3780753" cy="449990"/>
              </a:xfrm>
              <a:prstGeom prst="rect">
                <a:avLst/>
              </a:prstGeom>
              <a:noFill/>
              <a:ln w="19050">
                <a:noFill/>
              </a:ln>
            </p:spPr>
            <p:txBody>
              <a:bodyPr>
                <a:noAutofit/>
              </a:bodyPr>
              <a:lstStyle/>
              <a:p>
                <a:pPr/>
                <a14:m>
                  <m:oMathPara xmlns:m="http://schemas.openxmlformats.org/officeDocument/2006/math">
                    <m:oMathParaPr>
                      <m:jc m:val="left"/>
                    </m:oMathParaPr>
                    <m:oMath xmlns:m="http://schemas.openxmlformats.org/officeDocument/2006/math">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𝐸</m:t>
                      </m:r>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𝑉</m:t>
                          </m:r>
                        </m:e>
                        <m:sub>
                          <m:r>
                            <a:rPr lang="en-US" sz="1600" i="1">
                              <a:solidFill>
                                <a:srgbClr val="000000"/>
                              </a:solidFill>
                              <a:latin typeface="Cambria Math" panose="02040503050406030204" pitchFamily="18" charset="0"/>
                            </a:rPr>
                            <m:t>𝑅𝐹</m:t>
                          </m:r>
                        </m:sub>
                      </m:sSub>
                      <m:r>
                        <a:rPr lang="en-US" sz="1600" i="1">
                          <a:solidFill>
                            <a:srgbClr val="000000"/>
                          </a:solidFill>
                          <a:latin typeface="Cambria Math" panose="02040503050406030204" pitchFamily="18" charset="0"/>
                        </a:rPr>
                        <m:t>𝑇</m:t>
                      </m:r>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smtClean="0">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𝑖𝑛𝑗</m:t>
                                  </m:r>
                                </m:sub>
                              </m:sSub>
                            </m:e>
                          </m:d>
                        </m:e>
                      </m:func>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𝑉</m:t>
                              </m:r>
                            </m:e>
                          </m:acc>
                        </m:e>
                        <m:sub>
                          <m:r>
                            <a:rPr lang="en-US" sz="1600" i="1">
                              <a:solidFill>
                                <a:srgbClr val="000000"/>
                              </a:solidFill>
                              <a:latin typeface="Cambria Math" panose="02040503050406030204" pitchFamily="18" charset="0"/>
                            </a:rPr>
                            <m:t>𝑎𝑐𝑐</m:t>
                          </m:r>
                        </m:sub>
                      </m:sSub>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smtClean="0">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𝑖𝑛𝑗</m:t>
                                  </m:r>
                                </m:sub>
                              </m:sSub>
                            </m:e>
                          </m:d>
                        </m:e>
                      </m:func>
                    </m:oMath>
                  </m:oMathPara>
                </a14:m>
                <a:endParaRPr lang="en-US" sz="1600" dirty="0"/>
              </a:p>
            </p:txBody>
          </p:sp>
        </mc:Choice>
        <mc:Fallback xmlns="">
          <p:sp>
            <p:nvSpPr>
              <p:cNvPr id="9" name="Oggetto 8"/>
              <p:cNvSpPr txBox="1">
                <a:spLocks noRot="1" noChangeAspect="1" noMove="1" noResize="1" noEditPoints="1" noAdjustHandles="1" noChangeArrowheads="1" noChangeShapeType="1" noTextEdit="1"/>
              </p:cNvSpPr>
              <p:nvPr/>
            </p:nvSpPr>
            <p:spPr bwMode="auto">
              <a:xfrm>
                <a:off x="2305615" y="2329388"/>
                <a:ext cx="3780753" cy="449990"/>
              </a:xfrm>
              <a:prstGeom prst="rect">
                <a:avLst/>
              </a:prstGeom>
              <a:blipFill>
                <a:blip r:embed="rId4"/>
                <a:stretch>
                  <a:fillRect/>
                </a:stretch>
              </a:blipFill>
              <a:ln w="1905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Oggetto 14"/>
              <p:cNvSpPr txBox="1"/>
              <p:nvPr/>
            </p:nvSpPr>
            <p:spPr bwMode="auto">
              <a:xfrm>
                <a:off x="7320000" y="1965325"/>
                <a:ext cx="1247738" cy="377825"/>
              </a:xfrm>
              <a:prstGeom prst="rect">
                <a:avLst/>
              </a:prstGeom>
              <a:noFill/>
              <a:ln w="19050">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𝐿</m:t>
                          </m:r>
                        </m:e>
                        <m:sub>
                          <m:r>
                            <a:rPr lang="en-US" sz="1600" i="1">
                              <a:solidFill>
                                <a:srgbClr val="000000"/>
                              </a:solidFill>
                              <a:latin typeface="Cambria Math" panose="02040503050406030204" pitchFamily="18" charset="0"/>
                            </a:rPr>
                            <m:t>𝑛</m:t>
                          </m:r>
                        </m:sub>
                      </m:sSub>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𝛽</m:t>
                              </m:r>
                            </m:e>
                          </m:acc>
                        </m:e>
                        <m:sub>
                          <m:r>
                            <a:rPr lang="en-US" sz="1600" i="1">
                              <a:solidFill>
                                <a:srgbClr val="000000"/>
                              </a:solidFill>
                              <a:latin typeface="Cambria Math" panose="02040503050406030204" pitchFamily="18" charset="0"/>
                            </a:rPr>
                            <m:t>𝑛</m:t>
                          </m:r>
                        </m:sub>
                      </m:sSub>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𝜆</m:t>
                          </m:r>
                        </m:e>
                        <m:sub>
                          <m:r>
                            <a:rPr lang="en-US" sz="1600" i="1">
                              <a:solidFill>
                                <a:srgbClr val="000000"/>
                              </a:solidFill>
                              <a:latin typeface="Cambria Math" panose="02040503050406030204" pitchFamily="18" charset="0"/>
                            </a:rPr>
                            <m:t>𝑅𝐹</m:t>
                          </m:r>
                        </m:sub>
                      </m:sSub>
                    </m:oMath>
                  </m:oMathPara>
                </a14:m>
                <a:endParaRPr lang="en-US" sz="1600" dirty="0"/>
              </a:p>
            </p:txBody>
          </p:sp>
        </mc:Choice>
        <mc:Fallback xmlns="">
          <p:sp>
            <p:nvSpPr>
              <p:cNvPr id="15" name="Oggetto 14"/>
              <p:cNvSpPr txBox="1">
                <a:spLocks noRot="1" noChangeAspect="1" noMove="1" noResize="1" noEditPoints="1" noAdjustHandles="1" noChangeArrowheads="1" noChangeShapeType="1" noTextEdit="1"/>
              </p:cNvSpPr>
              <p:nvPr/>
            </p:nvSpPr>
            <p:spPr bwMode="auto">
              <a:xfrm>
                <a:off x="7320000" y="1965325"/>
                <a:ext cx="1247738" cy="377825"/>
              </a:xfrm>
              <a:prstGeom prst="rect">
                <a:avLst/>
              </a:prstGeom>
              <a:blipFill>
                <a:blip r:embed="rId5"/>
                <a:stretch>
                  <a:fillRect b="-1613"/>
                </a:stretch>
              </a:blipFill>
              <a:ln w="19050">
                <a:noFill/>
              </a:ln>
            </p:spPr>
            <p:txBody>
              <a:bodyPr/>
              <a:lstStyle/>
              <a:p>
                <a:r>
                  <a:rPr lang="en-US">
                    <a:noFill/>
                  </a:rPr>
                  <a:t> </a:t>
                </a:r>
              </a:p>
            </p:txBody>
          </p:sp>
        </mc:Fallback>
      </mc:AlternateContent>
      <p:sp>
        <p:nvSpPr>
          <p:cNvPr id="16" name="Freccia a destra 15"/>
          <p:cNvSpPr/>
          <p:nvPr/>
        </p:nvSpPr>
        <p:spPr>
          <a:xfrm rot="5400000">
            <a:off x="8234234" y="2597592"/>
            <a:ext cx="893204" cy="8067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ctangle 12"/>
          <p:cNvSpPr>
            <a:spLocks noChangeArrowheads="1"/>
          </p:cNvSpPr>
          <p:nvPr/>
        </p:nvSpPr>
        <p:spPr bwMode="auto">
          <a:xfrm>
            <a:off x="6851611" y="3447589"/>
            <a:ext cx="3771566" cy="428625"/>
          </a:xfrm>
          <a:prstGeom prst="rect">
            <a:avLst/>
          </a:prstGeom>
          <a:noFill/>
          <a:ln w="9525">
            <a:noFill/>
            <a:miter lim="800000"/>
            <a:headEnd/>
            <a:tailEnd/>
          </a:ln>
          <a:effectLst/>
        </p:spPr>
        <p:txBody>
          <a:bodyPr anchor="ctr"/>
          <a:lstStyle/>
          <a:p>
            <a:pPr algn="ctr"/>
            <a:r>
              <a:rPr lang="en-US" altLang="en-US" sz="1400" b="1" cap="all" dirty="0"/>
              <a:t>HIGH </a:t>
            </a:r>
            <a:r>
              <a:rPr lang="en-US" altLang="en-US" sz="1400" b="1" cap="all" dirty="0">
                <a:sym typeface="Symbol" panose="05050102010706020507" pitchFamily="18" charset="2"/>
              </a:rPr>
              <a:t> </a:t>
            </a:r>
            <a:r>
              <a:rPr lang="en-US" altLang="en-US" sz="1400" b="1" cap="all" dirty="0"/>
              <a:t>RF CYLINDRICAL CAVITIES (PILLBOX-like)</a:t>
            </a:r>
          </a:p>
        </p:txBody>
      </p:sp>
      <p:graphicFrame>
        <p:nvGraphicFramePr>
          <p:cNvPr id="31" name="Oggetto 30"/>
          <p:cNvGraphicFramePr>
            <a:graphicFrameLocks noChangeAspect="1"/>
          </p:cNvGraphicFramePr>
          <p:nvPr>
            <p:extLst>
              <p:ext uri="{D42A27DB-BD31-4B8C-83A1-F6EECF244321}">
                <p14:modId xmlns:p14="http://schemas.microsoft.com/office/powerpoint/2010/main" val="2008134727"/>
              </p:ext>
            </p:extLst>
          </p:nvPr>
        </p:nvGraphicFramePr>
        <p:xfrm>
          <a:off x="8690893" y="5617948"/>
          <a:ext cx="970201" cy="496176"/>
        </p:xfrm>
        <a:graphic>
          <a:graphicData uri="http://schemas.openxmlformats.org/presentationml/2006/ole">
            <mc:AlternateContent xmlns:mc="http://schemas.openxmlformats.org/markup-compatibility/2006">
              <mc:Choice xmlns:v="urn:schemas-microsoft-com:vml" Requires="v">
                <p:oleObj name="Equazione" r:id="rId6" imgW="901440" imgH="457200" progId="Equation.3">
                  <p:embed/>
                </p:oleObj>
              </mc:Choice>
              <mc:Fallback>
                <p:oleObj name="Equazione" r:id="rId6" imgW="901440" imgH="457200" progId="Equation.3">
                  <p:embed/>
                  <p:pic>
                    <p:nvPicPr>
                      <p:cNvPr id="31" name="Oggetto 30"/>
                      <p:cNvPicPr>
                        <a:picLocks noChangeAspect="1" noChangeArrowheads="1"/>
                      </p:cNvPicPr>
                      <p:nvPr/>
                    </p:nvPicPr>
                    <p:blipFill>
                      <a:blip r:embed="rId7"/>
                      <a:srcRect/>
                      <a:stretch>
                        <a:fillRect/>
                      </a:stretch>
                    </p:blipFill>
                    <p:spPr bwMode="auto">
                      <a:xfrm>
                        <a:off x="8690893" y="5617948"/>
                        <a:ext cx="970201" cy="496176"/>
                      </a:xfrm>
                      <a:prstGeom prst="rect">
                        <a:avLst/>
                      </a:prstGeom>
                      <a:noFill/>
                      <a:ln w="19050">
                        <a:noFill/>
                      </a:ln>
                    </p:spPr>
                  </p:pic>
                </p:oleObj>
              </mc:Fallback>
            </mc:AlternateContent>
          </a:graphicData>
        </a:graphic>
      </p:graphicFrame>
      <p:graphicFrame>
        <p:nvGraphicFramePr>
          <p:cNvPr id="34" name="Oggetto 33"/>
          <p:cNvGraphicFramePr>
            <a:graphicFrameLocks noChangeAspect="1"/>
          </p:cNvGraphicFramePr>
          <p:nvPr>
            <p:extLst>
              <p:ext uri="{D42A27DB-BD31-4B8C-83A1-F6EECF244321}">
                <p14:modId xmlns:p14="http://schemas.microsoft.com/office/powerpoint/2010/main" val="1949274026"/>
              </p:ext>
            </p:extLst>
          </p:nvPr>
        </p:nvGraphicFramePr>
        <p:xfrm>
          <a:off x="7567428" y="5632074"/>
          <a:ext cx="1044321" cy="467924"/>
        </p:xfrm>
        <a:graphic>
          <a:graphicData uri="http://schemas.openxmlformats.org/presentationml/2006/ole">
            <mc:AlternateContent xmlns:mc="http://schemas.openxmlformats.org/markup-compatibility/2006">
              <mc:Choice xmlns:v="urn:schemas-microsoft-com:vml" Requires="v">
                <p:oleObj name="Equazione" r:id="rId8" imgW="1143000" imgH="507960" progId="Equation.3">
                  <p:embed/>
                </p:oleObj>
              </mc:Choice>
              <mc:Fallback>
                <p:oleObj name="Equazione" r:id="rId8" imgW="1143000" imgH="507960" progId="Equation.3">
                  <p:embed/>
                  <p:pic>
                    <p:nvPicPr>
                      <p:cNvPr id="34" name="Oggetto 33"/>
                      <p:cNvPicPr>
                        <a:picLocks noChangeAspect="1" noChangeArrowheads="1"/>
                      </p:cNvPicPr>
                      <p:nvPr/>
                    </p:nvPicPr>
                    <p:blipFill>
                      <a:blip r:embed="rId9"/>
                      <a:srcRect/>
                      <a:stretch>
                        <a:fillRect/>
                      </a:stretch>
                    </p:blipFill>
                    <p:spPr bwMode="auto">
                      <a:xfrm>
                        <a:off x="7567428" y="5632074"/>
                        <a:ext cx="1044321" cy="467924"/>
                      </a:xfrm>
                      <a:prstGeom prst="rect">
                        <a:avLst/>
                      </a:prstGeom>
                      <a:noFill/>
                      <a:ln w="19050">
                        <a:noFill/>
                      </a:ln>
                    </p:spPr>
                  </p:pic>
                </p:oleObj>
              </mc:Fallback>
            </mc:AlternateContent>
          </a:graphicData>
        </a:graphic>
      </p:graphicFrame>
      <p:graphicFrame>
        <p:nvGraphicFramePr>
          <p:cNvPr id="36" name="Oggetto 35"/>
          <p:cNvGraphicFramePr>
            <a:graphicFrameLocks noChangeAspect="1"/>
          </p:cNvGraphicFramePr>
          <p:nvPr>
            <p:extLst>
              <p:ext uri="{D42A27DB-BD31-4B8C-83A1-F6EECF244321}">
                <p14:modId xmlns:p14="http://schemas.microsoft.com/office/powerpoint/2010/main" val="2695815776"/>
              </p:ext>
            </p:extLst>
          </p:nvPr>
        </p:nvGraphicFramePr>
        <p:xfrm>
          <a:off x="7613555" y="4955202"/>
          <a:ext cx="755650" cy="525463"/>
        </p:xfrm>
        <a:graphic>
          <a:graphicData uri="http://schemas.openxmlformats.org/presentationml/2006/ole">
            <mc:AlternateContent xmlns:mc="http://schemas.openxmlformats.org/markup-compatibility/2006">
              <mc:Choice xmlns:v="urn:schemas-microsoft-com:vml" Requires="v">
                <p:oleObj name="Equazione" r:id="rId10" imgW="647640" imgH="431640" progId="Equation.3">
                  <p:embed/>
                </p:oleObj>
              </mc:Choice>
              <mc:Fallback>
                <p:oleObj name="Equazione" r:id="rId10" imgW="647640" imgH="431640" progId="Equation.3">
                  <p:embed/>
                  <p:pic>
                    <p:nvPicPr>
                      <p:cNvPr id="36" name="Oggetto 35"/>
                      <p:cNvPicPr>
                        <a:picLocks noChangeAspect="1" noChangeArrowheads="1"/>
                      </p:cNvPicPr>
                      <p:nvPr/>
                    </p:nvPicPr>
                    <p:blipFill>
                      <a:blip r:embed="rId11"/>
                      <a:srcRect/>
                      <a:stretch>
                        <a:fillRect/>
                      </a:stretch>
                    </p:blipFill>
                    <p:spPr bwMode="auto">
                      <a:xfrm>
                        <a:off x="7613555" y="4955202"/>
                        <a:ext cx="755650" cy="525463"/>
                      </a:xfrm>
                      <a:prstGeom prst="rect">
                        <a:avLst/>
                      </a:prstGeom>
                      <a:noFill/>
                      <a:ln w="19050">
                        <a:noFill/>
                      </a:ln>
                    </p:spPr>
                  </p:pic>
                </p:oleObj>
              </mc:Fallback>
            </mc:AlternateContent>
          </a:graphicData>
        </a:graphic>
      </p:graphicFrame>
      <p:pic>
        <p:nvPicPr>
          <p:cNvPr id="45" name="Picture 3" descr="mario01"/>
          <p:cNvPicPr>
            <a:picLocks noChangeAspect="1" noChangeArrowheads="1"/>
          </p:cNvPicPr>
          <p:nvPr/>
        </p:nvPicPr>
        <p:blipFill>
          <a:blip r:embed="rId12" cstate="print">
            <a:extLst>
              <a:ext uri="{28A0092B-C50C-407E-A947-70E740481C1C}">
                <a14:useLocalDpi xmlns:a14="http://schemas.microsoft.com/office/drawing/2010/main" val="0"/>
              </a:ext>
            </a:extLst>
          </a:blip>
          <a:srcRect t="1428" b="-1169"/>
          <a:stretch>
            <a:fillRect/>
          </a:stretch>
        </p:blipFill>
        <p:spPr>
          <a:xfrm>
            <a:off x="268038" y="5239452"/>
            <a:ext cx="1776207" cy="1149856"/>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6" name="CasellaDiTesto 45"/>
          <p:cNvSpPr txBox="1"/>
          <p:nvPr/>
        </p:nvSpPr>
        <p:spPr>
          <a:xfrm>
            <a:off x="452485" y="4876647"/>
            <a:ext cx="973343" cy="307777"/>
          </a:xfrm>
          <a:prstGeom prst="rect">
            <a:avLst/>
          </a:prstGeom>
          <a:noFill/>
        </p:spPr>
        <p:txBody>
          <a:bodyPr wrap="none" rtlCol="0">
            <a:spAutoFit/>
          </a:bodyPr>
          <a:lstStyle/>
          <a:p>
            <a:r>
              <a:rPr lang="en-US" sz="1400" b="1" dirty="0">
                <a:sym typeface="Symbol"/>
              </a:rPr>
              <a:t>/2 MODE</a:t>
            </a:r>
            <a:endParaRPr lang="en-US" sz="1400" b="1" dirty="0"/>
          </a:p>
        </p:txBody>
      </p:sp>
      <p:grpSp>
        <p:nvGrpSpPr>
          <p:cNvPr id="37" name="Gruppo 36"/>
          <p:cNvGrpSpPr/>
          <p:nvPr/>
        </p:nvGrpSpPr>
        <p:grpSpPr>
          <a:xfrm>
            <a:off x="6851611" y="966229"/>
            <a:ext cx="3719409" cy="911908"/>
            <a:chOff x="4588248" y="1188663"/>
            <a:chExt cx="4473685" cy="1093527"/>
          </a:xfrm>
        </p:grpSpPr>
        <p:pic>
          <p:nvPicPr>
            <p:cNvPr id="42" name="Immagine 41"/>
            <p:cNvPicPr>
              <a:picLocks noChangeAspect="1"/>
            </p:cNvPicPr>
            <p:nvPr/>
          </p:nvPicPr>
          <p:blipFill rotWithShape="1">
            <a:blip r:embed="rId13">
              <a:extLst>
                <a:ext uri="{28A0092B-C50C-407E-A947-70E740481C1C}">
                  <a14:useLocalDpi xmlns:a14="http://schemas.microsoft.com/office/drawing/2010/main" val="0"/>
                </a:ext>
              </a:extLst>
            </a:blip>
            <a:srcRect b="9406"/>
            <a:stretch/>
          </p:blipFill>
          <p:spPr>
            <a:xfrm>
              <a:off x="4588248" y="1188663"/>
              <a:ext cx="4473685" cy="1093527"/>
            </a:xfrm>
            <a:prstGeom prst="rect">
              <a:avLst/>
            </a:prstGeom>
          </p:spPr>
        </p:pic>
        <p:sp>
          <p:nvSpPr>
            <p:cNvPr id="43" name="Rettangolo 42"/>
            <p:cNvSpPr/>
            <p:nvPr/>
          </p:nvSpPr>
          <p:spPr>
            <a:xfrm>
              <a:off x="4693920" y="1697728"/>
              <a:ext cx="144780" cy="127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ttangolo 46"/>
            <p:cNvSpPr/>
            <p:nvPr/>
          </p:nvSpPr>
          <p:spPr>
            <a:xfrm>
              <a:off x="4621530" y="1939291"/>
              <a:ext cx="331470" cy="2080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Freccia a destra 47"/>
          <p:cNvSpPr/>
          <p:nvPr/>
        </p:nvSpPr>
        <p:spPr>
          <a:xfrm>
            <a:off x="5914352" y="1232189"/>
            <a:ext cx="829647" cy="72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Rectangle 12"/>
          <p:cNvSpPr>
            <a:spLocks noChangeArrowheads="1"/>
          </p:cNvSpPr>
          <p:nvPr/>
        </p:nvSpPr>
        <p:spPr bwMode="auto">
          <a:xfrm>
            <a:off x="7758640" y="333001"/>
            <a:ext cx="1905349" cy="428625"/>
          </a:xfrm>
          <a:prstGeom prst="rect">
            <a:avLst/>
          </a:prstGeom>
          <a:noFill/>
          <a:ln w="9525">
            <a:noFill/>
            <a:miter lim="800000"/>
            <a:headEnd/>
            <a:tailEnd/>
          </a:ln>
          <a:effectLst/>
        </p:spPr>
        <p:txBody>
          <a:bodyPr anchor="ctr"/>
          <a:lstStyle/>
          <a:p>
            <a:pPr algn="ctr"/>
            <a:r>
              <a:rPr lang="en-US" altLang="en-US" sz="1400" b="1" cap="all" dirty="0"/>
              <a:t>ALVAREZ DTL</a:t>
            </a:r>
          </a:p>
        </p:txBody>
      </p:sp>
      <p:sp>
        <p:nvSpPr>
          <p:cNvPr id="8" name="Rettangolo 7"/>
          <p:cNvSpPr/>
          <p:nvPr/>
        </p:nvSpPr>
        <p:spPr>
          <a:xfrm>
            <a:off x="7751269" y="638329"/>
            <a:ext cx="2210862" cy="307777"/>
          </a:xfrm>
          <a:prstGeom prst="rect">
            <a:avLst/>
          </a:prstGeom>
        </p:spPr>
        <p:txBody>
          <a:bodyPr wrap="none">
            <a:spAutoFit/>
          </a:bodyPr>
          <a:lstStyle/>
          <a:p>
            <a:r>
              <a:rPr lang="en-US" altLang="en-US" sz="1400" dirty="0">
                <a:sym typeface="Symbol"/>
              </a:rPr>
              <a:t></a:t>
            </a:r>
            <a:r>
              <a:rPr lang="en-US" altLang="en-US" sz="1400" dirty="0"/>
              <a:t>=0.05-0.5, </a:t>
            </a:r>
            <a:r>
              <a:rPr lang="en-US" altLang="en-US" sz="1400" dirty="0" err="1"/>
              <a:t>f</a:t>
            </a:r>
            <a:r>
              <a:rPr lang="en-US" altLang="en-US" sz="1400" baseline="-25000" dirty="0" err="1"/>
              <a:t>RF</a:t>
            </a:r>
            <a:r>
              <a:rPr lang="en-US" altLang="en-US" sz="1400" dirty="0"/>
              <a:t>=50-400 MHz</a:t>
            </a:r>
            <a:endParaRPr lang="it-IT" sz="1400" dirty="0"/>
          </a:p>
        </p:txBody>
      </p:sp>
      <mc:AlternateContent xmlns:mc="http://schemas.openxmlformats.org/markup-compatibility/2006" xmlns:a14="http://schemas.microsoft.com/office/drawing/2010/main">
        <mc:Choice Requires="a14">
          <p:sp>
            <p:nvSpPr>
              <p:cNvPr id="50" name="Object 32"/>
              <p:cNvSpPr txBox="1"/>
              <p:nvPr/>
            </p:nvSpPr>
            <p:spPr bwMode="auto">
              <a:xfrm>
                <a:off x="8770938" y="1965325"/>
                <a:ext cx="1293812" cy="388938"/>
              </a:xfrm>
              <a:prstGeom prst="rect">
                <a:avLst/>
              </a:prstGeom>
              <a:noFill/>
              <a:ln w="19050">
                <a:noFill/>
                <a:miter lim="800000"/>
                <a:headEnd/>
                <a:tailEnd/>
              </a:ln>
            </p:spPr>
            <p:txBody>
              <a:bodyPr>
                <a:normAutofit fontScale="92500"/>
              </a:bodyPr>
              <a:lstStyle/>
              <a:p>
                <a:pPr/>
                <a14:m>
                  <m:oMathPara xmlns:m="http://schemas.openxmlformats.org/officeDocument/2006/math">
                    <m:oMathParaPr>
                      <m:jc m:val="left"/>
                    </m:oMathParaPr>
                    <m:oMath xmlns:m="http://schemas.openxmlformats.org/officeDocument/2006/math">
                      <m:r>
                        <m:rPr>
                          <m:sty m:val="p"/>
                        </m:rPr>
                        <a:rPr lang="en-US" i="1">
                          <a:solidFill>
                            <a:srgbClr val="000000"/>
                          </a:solidFill>
                          <a:latin typeface="Cambria Math" panose="02040503050406030204" pitchFamily="18" charset="0"/>
                        </a:rPr>
                        <m:t>Δ</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𝑛</m:t>
                          </m:r>
                        </m:sub>
                      </m:sSub>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r>
                        <m:rPr>
                          <m:sty m:val="p"/>
                        </m:rPr>
                        <a:rPr lang="en-US" i="1">
                          <a:solidFill>
                            <a:srgbClr val="000000"/>
                          </a:solidFill>
                          <a:latin typeface="Cambria Math" panose="02040503050406030204" pitchFamily="18" charset="0"/>
                        </a:rPr>
                        <m:t>Δ</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𝑛</m:t>
                          </m:r>
                        </m:sub>
                      </m:sSub>
                    </m:oMath>
                  </m:oMathPara>
                </a14:m>
                <a:endParaRPr lang="en-US" dirty="0"/>
              </a:p>
            </p:txBody>
          </p:sp>
        </mc:Choice>
        <mc:Fallback xmlns="">
          <p:sp>
            <p:nvSpPr>
              <p:cNvPr id="50" name="Object 32"/>
              <p:cNvSpPr txBox="1">
                <a:spLocks noRot="1" noChangeAspect="1" noMove="1" noResize="1" noEditPoints="1" noAdjustHandles="1" noChangeArrowheads="1" noChangeShapeType="1" noTextEdit="1"/>
              </p:cNvSpPr>
              <p:nvPr/>
            </p:nvSpPr>
            <p:spPr bwMode="auto">
              <a:xfrm>
                <a:off x="8770938" y="1965325"/>
                <a:ext cx="1293812" cy="388938"/>
              </a:xfrm>
              <a:prstGeom prst="rect">
                <a:avLst/>
              </a:prstGeom>
              <a:blipFill>
                <a:blip r:embed="rId14"/>
                <a:stretch>
                  <a:fillRect/>
                </a:stretch>
              </a:blipFill>
              <a:ln w="19050">
                <a:noFill/>
                <a:miter lim="800000"/>
                <a:headEnd/>
                <a:tailEnd/>
              </a:ln>
            </p:spPr>
            <p:txBody>
              <a:bodyPr/>
              <a:lstStyle/>
              <a:p>
                <a:r>
                  <a:rPr lang="en-US">
                    <a:noFill/>
                  </a:rPr>
                  <a:t> </a:t>
                </a:r>
              </a:p>
            </p:txBody>
          </p:sp>
        </mc:Fallback>
      </mc:AlternateContent>
      <p:sp>
        <p:nvSpPr>
          <p:cNvPr id="51" name="Rectangle 12"/>
          <p:cNvSpPr>
            <a:spLocks noChangeArrowheads="1"/>
          </p:cNvSpPr>
          <p:nvPr/>
        </p:nvSpPr>
        <p:spPr bwMode="auto">
          <a:xfrm>
            <a:off x="2531247" y="1915471"/>
            <a:ext cx="3150511" cy="428625"/>
          </a:xfrm>
          <a:prstGeom prst="rect">
            <a:avLst/>
          </a:prstGeom>
          <a:noFill/>
          <a:ln w="9525">
            <a:noFill/>
            <a:miter lim="800000"/>
            <a:headEnd/>
            <a:tailEnd/>
          </a:ln>
          <a:effectLst/>
        </p:spPr>
        <p:txBody>
          <a:bodyPr anchor="ctr"/>
          <a:lstStyle/>
          <a:p>
            <a:pPr algn="ctr"/>
            <a:r>
              <a:rPr lang="en-US" altLang="en-US" sz="1400" b="1" dirty="0"/>
              <a:t>Transit time factor and bunched beam</a:t>
            </a:r>
          </a:p>
        </p:txBody>
      </p:sp>
      <p:pic>
        <p:nvPicPr>
          <p:cNvPr id="52" name="Picture 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454025" y="5534670"/>
            <a:ext cx="2434084" cy="579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5"/>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0309384" y="4065879"/>
            <a:ext cx="712913" cy="553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Rettangolo 53"/>
          <p:cNvSpPr/>
          <p:nvPr/>
        </p:nvSpPr>
        <p:spPr>
          <a:xfrm>
            <a:off x="7319627" y="4385658"/>
            <a:ext cx="2450414" cy="307777"/>
          </a:xfrm>
          <a:prstGeom prst="rect">
            <a:avLst/>
          </a:prstGeom>
        </p:spPr>
        <p:txBody>
          <a:bodyPr wrap="none">
            <a:spAutoFit/>
          </a:bodyPr>
          <a:lstStyle/>
          <a:p>
            <a:r>
              <a:rPr lang="en-US" altLang="en-US" sz="1400" dirty="0">
                <a:sym typeface="Symbol"/>
              </a:rPr>
              <a:t>&gt;</a:t>
            </a:r>
            <a:r>
              <a:rPr lang="en-US" altLang="en-US" sz="1400" dirty="0"/>
              <a:t>0.5, </a:t>
            </a:r>
            <a:r>
              <a:rPr lang="en-US" altLang="en-US" sz="1400" dirty="0" err="1"/>
              <a:t>f</a:t>
            </a:r>
            <a:r>
              <a:rPr lang="en-US" altLang="en-US" sz="1400" baseline="-25000" dirty="0" err="1"/>
              <a:t>RF</a:t>
            </a:r>
            <a:r>
              <a:rPr lang="en-US" altLang="en-US" sz="1400" dirty="0"/>
              <a:t>=0.3-3 GHz (or above)</a:t>
            </a:r>
            <a:endParaRPr lang="it-IT" sz="1400" dirty="0"/>
          </a:p>
        </p:txBody>
      </p:sp>
      <p:sp>
        <p:nvSpPr>
          <p:cNvPr id="55" name="CasellaDiTesto 54"/>
          <p:cNvSpPr txBox="1"/>
          <p:nvPr/>
        </p:nvSpPr>
        <p:spPr>
          <a:xfrm>
            <a:off x="4866745" y="5639776"/>
            <a:ext cx="431528" cy="369332"/>
          </a:xfrm>
          <a:prstGeom prst="rect">
            <a:avLst/>
          </a:prstGeom>
          <a:noFill/>
          <a:ln w="19050">
            <a:solidFill>
              <a:srgbClr val="FF0000"/>
            </a:solidFill>
          </a:ln>
        </p:spPr>
        <p:txBody>
          <a:bodyPr wrap="none" rtlCol="0">
            <a:spAutoFit/>
          </a:bodyPr>
          <a:lstStyle/>
          <a:p>
            <a:r>
              <a:rPr lang="en-US" dirty="0" err="1"/>
              <a:t>nR</a:t>
            </a:r>
            <a:endParaRPr lang="en-US" dirty="0"/>
          </a:p>
        </p:txBody>
      </p:sp>
      <p:graphicFrame>
        <p:nvGraphicFramePr>
          <p:cNvPr id="56" name="Oggetto 55"/>
          <p:cNvGraphicFramePr>
            <a:graphicFrameLocks noChangeAspect="1"/>
          </p:cNvGraphicFramePr>
          <p:nvPr>
            <p:extLst>
              <p:ext uri="{D42A27DB-BD31-4B8C-83A1-F6EECF244321}">
                <p14:modId xmlns:p14="http://schemas.microsoft.com/office/powerpoint/2010/main" val="1989502981"/>
              </p:ext>
            </p:extLst>
          </p:nvPr>
        </p:nvGraphicFramePr>
        <p:xfrm>
          <a:off x="8491468" y="4955909"/>
          <a:ext cx="1369053" cy="540729"/>
        </p:xfrm>
        <a:graphic>
          <a:graphicData uri="http://schemas.openxmlformats.org/presentationml/2006/ole">
            <mc:AlternateContent xmlns:mc="http://schemas.openxmlformats.org/markup-compatibility/2006">
              <mc:Choice xmlns:v="urn:schemas-microsoft-com:vml" Requires="v">
                <p:oleObj name="Equazione" r:id="rId17" imgW="1358640" imgH="533160" progId="Equation.3">
                  <p:embed/>
                </p:oleObj>
              </mc:Choice>
              <mc:Fallback>
                <p:oleObj name="Equazione" r:id="rId17" imgW="1358640" imgH="533160" progId="Equation.3">
                  <p:embed/>
                  <p:pic>
                    <p:nvPicPr>
                      <p:cNvPr id="56" name="Oggetto 55"/>
                      <p:cNvPicPr>
                        <a:picLocks noChangeAspect="1" noChangeArrowheads="1"/>
                      </p:cNvPicPr>
                      <p:nvPr/>
                    </p:nvPicPr>
                    <p:blipFill>
                      <a:blip r:embed="rId18"/>
                      <a:srcRect/>
                      <a:stretch>
                        <a:fillRect/>
                      </a:stretch>
                    </p:blipFill>
                    <p:spPr bwMode="auto">
                      <a:xfrm>
                        <a:off x="8491468" y="4955909"/>
                        <a:ext cx="1369053" cy="540729"/>
                      </a:xfrm>
                      <a:prstGeom prst="rect">
                        <a:avLst/>
                      </a:prstGeom>
                      <a:noFill/>
                      <a:ln w="19050">
                        <a:noFill/>
                      </a:ln>
                    </p:spPr>
                  </p:pic>
                </p:oleObj>
              </mc:Fallback>
            </mc:AlternateContent>
          </a:graphicData>
        </a:graphic>
      </p:graphicFrame>
      <p:graphicFrame>
        <p:nvGraphicFramePr>
          <p:cNvPr id="57" name="Oggetto 56"/>
          <p:cNvGraphicFramePr>
            <a:graphicFrameLocks noChangeAspect="1"/>
          </p:cNvGraphicFramePr>
          <p:nvPr>
            <p:extLst>
              <p:ext uri="{D42A27DB-BD31-4B8C-83A1-F6EECF244321}">
                <p14:modId xmlns:p14="http://schemas.microsoft.com/office/powerpoint/2010/main" val="489367464"/>
              </p:ext>
            </p:extLst>
          </p:nvPr>
        </p:nvGraphicFramePr>
        <p:xfrm>
          <a:off x="2701025" y="4762014"/>
          <a:ext cx="770061" cy="477438"/>
        </p:xfrm>
        <a:graphic>
          <a:graphicData uri="http://schemas.openxmlformats.org/presentationml/2006/ole">
            <mc:AlternateContent xmlns:mc="http://schemas.openxmlformats.org/markup-compatibility/2006">
              <mc:Choice xmlns:v="urn:schemas-microsoft-com:vml" Requires="v">
                <p:oleObj name="Equazione" r:id="rId19" imgW="634680" imgH="393480" progId="Equation.3">
                  <p:embed/>
                </p:oleObj>
              </mc:Choice>
              <mc:Fallback>
                <p:oleObj name="Equazione" r:id="rId19" imgW="634680" imgH="393480" progId="Equation.3">
                  <p:embed/>
                  <p:pic>
                    <p:nvPicPr>
                      <p:cNvPr id="57" name="Oggetto 56"/>
                      <p:cNvPicPr>
                        <a:picLocks noChangeAspect="1" noChangeArrowheads="1"/>
                      </p:cNvPicPr>
                      <p:nvPr/>
                    </p:nvPicPr>
                    <p:blipFill>
                      <a:blip r:embed="rId20"/>
                      <a:srcRect/>
                      <a:stretch>
                        <a:fillRect/>
                      </a:stretch>
                    </p:blipFill>
                    <p:spPr bwMode="auto">
                      <a:xfrm>
                        <a:off x="2701025" y="4762014"/>
                        <a:ext cx="770061" cy="477438"/>
                      </a:xfrm>
                      <a:prstGeom prst="rect">
                        <a:avLst/>
                      </a:prstGeom>
                      <a:noFill/>
                      <a:ln>
                        <a:noFill/>
                      </a:ln>
                    </p:spPr>
                  </p:pic>
                </p:oleObj>
              </mc:Fallback>
            </mc:AlternateContent>
          </a:graphicData>
        </a:graphic>
      </p:graphicFrame>
      <p:cxnSp>
        <p:nvCxnSpPr>
          <p:cNvPr id="11" name="Connettore 2 10"/>
          <p:cNvCxnSpPr/>
          <p:nvPr/>
        </p:nvCxnSpPr>
        <p:spPr>
          <a:xfrm>
            <a:off x="2944642" y="5458511"/>
            <a:ext cx="275583"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2682736" y="5239452"/>
            <a:ext cx="306494" cy="369332"/>
          </a:xfrm>
          <a:prstGeom prst="rect">
            <a:avLst/>
          </a:prstGeom>
          <a:noFill/>
        </p:spPr>
        <p:txBody>
          <a:bodyPr wrap="none" rtlCol="0">
            <a:spAutoFit/>
          </a:bodyPr>
          <a:lstStyle/>
          <a:p>
            <a:r>
              <a:rPr lang="it-IT" dirty="0"/>
              <a:t>d</a:t>
            </a:r>
          </a:p>
        </p:txBody>
      </p:sp>
      <p:sp>
        <p:nvSpPr>
          <p:cNvPr id="21" name="CasellaDiTesto 20">
            <a:extLst>
              <a:ext uri="{FF2B5EF4-FFF2-40B4-BE49-F238E27FC236}">
                <a16:creationId xmlns:a16="http://schemas.microsoft.com/office/drawing/2014/main" id="{96A2101C-6F31-7021-23D0-AB9D4EBF6EC5}"/>
              </a:ext>
            </a:extLst>
          </p:cNvPr>
          <p:cNvSpPr txBox="1"/>
          <p:nvPr/>
        </p:nvSpPr>
        <p:spPr>
          <a:xfrm>
            <a:off x="3639925" y="4855951"/>
            <a:ext cx="805029" cy="307777"/>
          </a:xfrm>
          <a:prstGeom prst="rect">
            <a:avLst/>
          </a:prstGeom>
          <a:noFill/>
        </p:spPr>
        <p:txBody>
          <a:bodyPr wrap="none" rtlCol="0">
            <a:spAutoFit/>
          </a:bodyPr>
          <a:lstStyle/>
          <a:p>
            <a:r>
              <a:rPr lang="en-US" sz="1400" b="1" dirty="0">
                <a:sym typeface="Symbol"/>
              </a:rPr>
              <a:t> MODE</a:t>
            </a:r>
            <a:endParaRPr lang="en-US" sz="1400" b="1" dirty="0"/>
          </a:p>
        </p:txBody>
      </p:sp>
      <p:sp>
        <p:nvSpPr>
          <p:cNvPr id="22" name="Rectangle 12">
            <a:extLst>
              <a:ext uri="{FF2B5EF4-FFF2-40B4-BE49-F238E27FC236}">
                <a16:creationId xmlns:a16="http://schemas.microsoft.com/office/drawing/2014/main" id="{93DC7A4F-7B1A-F399-8BC6-01A28709E1F0}"/>
              </a:ext>
            </a:extLst>
          </p:cNvPr>
          <p:cNvSpPr>
            <a:spLocks noChangeArrowheads="1"/>
          </p:cNvSpPr>
          <p:nvPr/>
        </p:nvSpPr>
        <p:spPr bwMode="auto">
          <a:xfrm>
            <a:off x="1160284" y="4328929"/>
            <a:ext cx="3771566" cy="428625"/>
          </a:xfrm>
          <a:prstGeom prst="rect">
            <a:avLst/>
          </a:prstGeom>
          <a:noFill/>
          <a:ln w="9525">
            <a:noFill/>
            <a:miter lim="800000"/>
            <a:headEnd/>
            <a:tailEnd/>
          </a:ln>
          <a:effectLst/>
        </p:spPr>
        <p:txBody>
          <a:bodyPr anchor="ctr"/>
          <a:lstStyle/>
          <a:p>
            <a:pPr algn="ctr"/>
            <a:r>
              <a:rPr lang="en-US" altLang="en-US" sz="1400" b="1" cap="all" dirty="0" err="1"/>
              <a:t>MULTi</a:t>
            </a:r>
            <a:r>
              <a:rPr lang="en-US" altLang="en-US" sz="1400" b="1" cap="all" dirty="0"/>
              <a:t> CELL STRUCTURES</a:t>
            </a:r>
          </a:p>
        </p:txBody>
      </p:sp>
      <p:graphicFrame>
        <p:nvGraphicFramePr>
          <p:cNvPr id="23" name="Oggetto 22">
            <a:extLst>
              <a:ext uri="{FF2B5EF4-FFF2-40B4-BE49-F238E27FC236}">
                <a16:creationId xmlns:a16="http://schemas.microsoft.com/office/drawing/2014/main" id="{5929F247-69AC-F591-29EF-D8E7DE0F4EB0}"/>
              </a:ext>
            </a:extLst>
          </p:cNvPr>
          <p:cNvGraphicFramePr>
            <a:graphicFrameLocks noChangeAspect="1"/>
          </p:cNvGraphicFramePr>
          <p:nvPr>
            <p:extLst>
              <p:ext uri="{D42A27DB-BD31-4B8C-83A1-F6EECF244321}">
                <p14:modId xmlns:p14="http://schemas.microsoft.com/office/powerpoint/2010/main" val="4112271573"/>
              </p:ext>
            </p:extLst>
          </p:nvPr>
        </p:nvGraphicFramePr>
        <p:xfrm>
          <a:off x="10302463" y="4795229"/>
          <a:ext cx="1439667" cy="641183"/>
        </p:xfrm>
        <a:graphic>
          <a:graphicData uri="http://schemas.openxmlformats.org/presentationml/2006/ole">
            <mc:AlternateContent xmlns:mc="http://schemas.openxmlformats.org/markup-compatibility/2006">
              <mc:Choice xmlns:v="urn:schemas-microsoft-com:vml" Requires="v">
                <p:oleObj name="Equazione" r:id="rId21" imgW="965160" imgH="431640" progId="Equation.3">
                  <p:embed/>
                </p:oleObj>
              </mc:Choice>
              <mc:Fallback>
                <p:oleObj name="Equazione" r:id="rId21" imgW="965160" imgH="431640" progId="Equation.3">
                  <p:embed/>
                  <p:pic>
                    <p:nvPicPr>
                      <p:cNvPr id="136" name="Oggetto 135"/>
                      <p:cNvPicPr>
                        <a:picLocks noChangeAspect="1" noChangeArrowheads="1"/>
                      </p:cNvPicPr>
                      <p:nvPr/>
                    </p:nvPicPr>
                    <p:blipFill>
                      <a:blip r:embed="rId22"/>
                      <a:srcRect/>
                      <a:stretch>
                        <a:fillRect/>
                      </a:stretch>
                    </p:blipFill>
                    <p:spPr bwMode="auto">
                      <a:xfrm>
                        <a:off x="10302463" y="4795229"/>
                        <a:ext cx="1439667" cy="641183"/>
                      </a:xfrm>
                      <a:prstGeom prst="rect">
                        <a:avLst/>
                      </a:prstGeom>
                      <a:noFill/>
                    </p:spPr>
                  </p:pic>
                </p:oleObj>
              </mc:Fallback>
            </mc:AlternateContent>
          </a:graphicData>
        </a:graphic>
      </p:graphicFrame>
      <p:graphicFrame>
        <p:nvGraphicFramePr>
          <p:cNvPr id="24" name="Oggetto 23">
            <a:extLst>
              <a:ext uri="{FF2B5EF4-FFF2-40B4-BE49-F238E27FC236}">
                <a16:creationId xmlns:a16="http://schemas.microsoft.com/office/drawing/2014/main" id="{CD5808CC-35E7-8ED2-C29C-EB8A38F67EC5}"/>
              </a:ext>
            </a:extLst>
          </p:cNvPr>
          <p:cNvGraphicFramePr>
            <a:graphicFrameLocks noChangeAspect="1"/>
          </p:cNvGraphicFramePr>
          <p:nvPr>
            <p:extLst>
              <p:ext uri="{D42A27DB-BD31-4B8C-83A1-F6EECF244321}">
                <p14:modId xmlns:p14="http://schemas.microsoft.com/office/powerpoint/2010/main" val="3200527130"/>
              </p:ext>
            </p:extLst>
          </p:nvPr>
        </p:nvGraphicFramePr>
        <p:xfrm>
          <a:off x="10346897" y="5436412"/>
          <a:ext cx="994188" cy="508443"/>
        </p:xfrm>
        <a:graphic>
          <a:graphicData uri="http://schemas.openxmlformats.org/presentationml/2006/ole">
            <mc:AlternateContent xmlns:mc="http://schemas.openxmlformats.org/markup-compatibility/2006">
              <mc:Choice xmlns:v="urn:schemas-microsoft-com:vml" Requires="v">
                <p:oleObj name="Equazione" r:id="rId23" imgW="901440" imgH="457200" progId="Equation.3">
                  <p:embed/>
                </p:oleObj>
              </mc:Choice>
              <mc:Fallback>
                <p:oleObj name="Equazione" r:id="rId23" imgW="901440" imgH="457200" progId="Equation.3">
                  <p:embed/>
                  <p:pic>
                    <p:nvPicPr>
                      <p:cNvPr id="26" name="Oggetto 25"/>
                      <p:cNvPicPr>
                        <a:picLocks noChangeAspect="1" noChangeArrowheads="1"/>
                      </p:cNvPicPr>
                      <p:nvPr/>
                    </p:nvPicPr>
                    <p:blipFill>
                      <a:blip r:embed="rId7"/>
                      <a:srcRect/>
                      <a:stretch>
                        <a:fillRect/>
                      </a:stretch>
                    </p:blipFill>
                    <p:spPr bwMode="auto">
                      <a:xfrm>
                        <a:off x="10346897" y="5436412"/>
                        <a:ext cx="994188" cy="508443"/>
                      </a:xfrm>
                      <a:prstGeom prst="rect">
                        <a:avLst/>
                      </a:prstGeom>
                      <a:noFill/>
                    </p:spPr>
                  </p:pic>
                </p:oleObj>
              </mc:Fallback>
            </mc:AlternateContent>
          </a:graphicData>
        </a:graphic>
      </p:graphicFrame>
      <p:graphicFrame>
        <p:nvGraphicFramePr>
          <p:cNvPr id="25" name="Oggetto 24">
            <a:extLst>
              <a:ext uri="{FF2B5EF4-FFF2-40B4-BE49-F238E27FC236}">
                <a16:creationId xmlns:a16="http://schemas.microsoft.com/office/drawing/2014/main" id="{985E6D88-484C-634B-B760-FA1A40998818}"/>
              </a:ext>
            </a:extLst>
          </p:cNvPr>
          <p:cNvGraphicFramePr>
            <a:graphicFrameLocks noChangeAspect="1"/>
          </p:cNvGraphicFramePr>
          <p:nvPr>
            <p:extLst>
              <p:ext uri="{D42A27DB-BD31-4B8C-83A1-F6EECF244321}">
                <p14:modId xmlns:p14="http://schemas.microsoft.com/office/powerpoint/2010/main" val="2380337174"/>
              </p:ext>
            </p:extLst>
          </p:nvPr>
        </p:nvGraphicFramePr>
        <p:xfrm>
          <a:off x="9661094" y="6089196"/>
          <a:ext cx="2210800" cy="625865"/>
        </p:xfrm>
        <a:graphic>
          <a:graphicData uri="http://schemas.openxmlformats.org/presentationml/2006/ole">
            <mc:AlternateContent xmlns:mc="http://schemas.openxmlformats.org/markup-compatibility/2006">
              <mc:Choice xmlns:v="urn:schemas-microsoft-com:vml" Requires="v">
                <p:oleObj name="Equazione" r:id="rId24" imgW="1765080" imgH="495000" progId="Equation.3">
                  <p:embed/>
                </p:oleObj>
              </mc:Choice>
              <mc:Fallback>
                <p:oleObj name="Equazione" r:id="rId24" imgW="1765080" imgH="495000" progId="Equation.3">
                  <p:embed/>
                  <p:pic>
                    <p:nvPicPr>
                      <p:cNvPr id="27" name="Oggetto 26"/>
                      <p:cNvPicPr>
                        <a:picLocks noChangeAspect="1" noChangeArrowheads="1"/>
                      </p:cNvPicPr>
                      <p:nvPr/>
                    </p:nvPicPr>
                    <p:blipFill>
                      <a:blip r:embed="rId25"/>
                      <a:srcRect/>
                      <a:stretch>
                        <a:fillRect/>
                      </a:stretch>
                    </p:blipFill>
                    <p:spPr bwMode="auto">
                      <a:xfrm>
                        <a:off x="9661094" y="6089196"/>
                        <a:ext cx="2210800" cy="625865"/>
                      </a:xfrm>
                      <a:prstGeom prst="rect">
                        <a:avLst/>
                      </a:prstGeom>
                      <a:noFill/>
                      <a:ln>
                        <a:noFill/>
                      </a:ln>
                    </p:spPr>
                  </p:pic>
                </p:oleObj>
              </mc:Fallback>
            </mc:AlternateContent>
          </a:graphicData>
        </a:graphic>
      </p:graphicFrame>
      <p:sp>
        <p:nvSpPr>
          <p:cNvPr id="26" name="Freccia a destra 25">
            <a:extLst>
              <a:ext uri="{FF2B5EF4-FFF2-40B4-BE49-F238E27FC236}">
                <a16:creationId xmlns:a16="http://schemas.microsoft.com/office/drawing/2014/main" id="{FA6BB3E5-30FC-5F59-0F76-F9DB21F18228}"/>
              </a:ext>
            </a:extLst>
          </p:cNvPr>
          <p:cNvSpPr/>
          <p:nvPr/>
        </p:nvSpPr>
        <p:spPr>
          <a:xfrm rot="10800000">
            <a:off x="5815877" y="5282406"/>
            <a:ext cx="893204" cy="8067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27" name="Oggetto 26">
                <a:extLst>
                  <a:ext uri="{FF2B5EF4-FFF2-40B4-BE49-F238E27FC236}">
                    <a16:creationId xmlns:a16="http://schemas.microsoft.com/office/drawing/2014/main" id="{A20B6254-81D2-EB96-6F0B-9ABCFFD841AB}"/>
                  </a:ext>
                </a:extLst>
              </p:cNvPr>
              <p:cNvSpPr txBox="1"/>
              <p:nvPr/>
            </p:nvSpPr>
            <p:spPr bwMode="auto">
              <a:xfrm>
                <a:off x="397358" y="3134368"/>
                <a:ext cx="1196474" cy="370912"/>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rPr>
                        <m:t>𝐸</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rPr>
                        <m:t>𝑉</m:t>
                      </m:r>
                    </m:oMath>
                  </m:oMathPara>
                </a14:m>
                <a:endParaRPr lang="en-US" dirty="0"/>
              </a:p>
            </p:txBody>
          </p:sp>
        </mc:Choice>
        <mc:Fallback xmlns="">
          <p:sp>
            <p:nvSpPr>
              <p:cNvPr id="27" name="Oggetto 26">
                <a:extLst>
                  <a:ext uri="{FF2B5EF4-FFF2-40B4-BE49-F238E27FC236}">
                    <a16:creationId xmlns:a16="http://schemas.microsoft.com/office/drawing/2014/main" id="{A20B6254-81D2-EB96-6F0B-9ABCFFD841AB}"/>
                  </a:ext>
                </a:extLst>
              </p:cNvPr>
              <p:cNvSpPr txBox="1">
                <a:spLocks noRot="1" noChangeAspect="1" noMove="1" noResize="1" noEditPoints="1" noAdjustHandles="1" noChangeArrowheads="1" noChangeShapeType="1" noTextEdit="1"/>
              </p:cNvSpPr>
              <p:nvPr/>
            </p:nvSpPr>
            <p:spPr bwMode="auto">
              <a:xfrm>
                <a:off x="397358" y="3134368"/>
                <a:ext cx="1196474" cy="370912"/>
              </a:xfrm>
              <a:prstGeom prst="rect">
                <a:avLst/>
              </a:prstGeom>
              <a:blipFill>
                <a:blip r:embed="rId26"/>
                <a:stretch>
                  <a:fillRect b="-11475"/>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Oggetto 27">
                <a:extLst>
                  <a:ext uri="{FF2B5EF4-FFF2-40B4-BE49-F238E27FC236}">
                    <a16:creationId xmlns:a16="http://schemas.microsoft.com/office/drawing/2014/main" id="{D6A81C55-A677-3150-1E45-97199F9C7D91}"/>
                  </a:ext>
                </a:extLst>
              </p:cNvPr>
              <p:cNvSpPr txBox="1"/>
              <p:nvPr/>
            </p:nvSpPr>
            <p:spPr bwMode="auto">
              <a:xfrm>
                <a:off x="440022" y="2471838"/>
                <a:ext cx="1278087" cy="615079"/>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𝑑𝐸</m:t>
                          </m:r>
                        </m:num>
                        <m:den>
                          <m:r>
                            <a:rPr lang="en-US" i="1">
                              <a:solidFill>
                                <a:srgbClr val="000000"/>
                              </a:solidFill>
                              <a:latin typeface="Cambria Math" panose="02040503050406030204" pitchFamily="18" charset="0"/>
                            </a:rPr>
                            <m:t>𝑑𝑧</m:t>
                          </m:r>
                        </m:den>
                      </m:f>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𝑧</m:t>
                          </m:r>
                        </m:sub>
                      </m:sSub>
                    </m:oMath>
                  </m:oMathPara>
                </a14:m>
                <a:endParaRPr lang="en-US" dirty="0"/>
              </a:p>
            </p:txBody>
          </p:sp>
        </mc:Choice>
        <mc:Fallback xmlns="">
          <p:sp>
            <p:nvSpPr>
              <p:cNvPr id="28" name="Oggetto 27">
                <a:extLst>
                  <a:ext uri="{FF2B5EF4-FFF2-40B4-BE49-F238E27FC236}">
                    <a16:creationId xmlns:a16="http://schemas.microsoft.com/office/drawing/2014/main" id="{D6A81C55-A677-3150-1E45-97199F9C7D91}"/>
                  </a:ext>
                </a:extLst>
              </p:cNvPr>
              <p:cNvSpPr txBox="1">
                <a:spLocks noRot="1" noChangeAspect="1" noMove="1" noResize="1" noEditPoints="1" noAdjustHandles="1" noChangeArrowheads="1" noChangeShapeType="1" noTextEdit="1"/>
              </p:cNvSpPr>
              <p:nvPr/>
            </p:nvSpPr>
            <p:spPr bwMode="auto">
              <a:xfrm>
                <a:off x="440022" y="2471838"/>
                <a:ext cx="1278087" cy="615079"/>
              </a:xfrm>
              <a:prstGeom prst="rect">
                <a:avLst/>
              </a:prstGeom>
              <a:blipFill>
                <a:blip r:embed="rId27"/>
                <a:stretch>
                  <a:fillRect/>
                </a:stretch>
              </a:blipFill>
              <a:ln>
                <a:noFill/>
              </a:ln>
            </p:spPr>
            <p:txBody>
              <a:bodyPr/>
              <a:lstStyle/>
              <a:p>
                <a:r>
                  <a:rPr lang="en-US">
                    <a:noFill/>
                  </a:rPr>
                  <a:t> </a:t>
                </a:r>
              </a:p>
            </p:txBody>
          </p:sp>
        </mc:Fallback>
      </mc:AlternateContent>
      <p:graphicFrame>
        <p:nvGraphicFramePr>
          <p:cNvPr id="35" name="Oggetto 34">
            <a:extLst>
              <a:ext uri="{FF2B5EF4-FFF2-40B4-BE49-F238E27FC236}">
                <a16:creationId xmlns:a16="http://schemas.microsoft.com/office/drawing/2014/main" id="{D3937D1F-1386-6136-8FE0-18060CE1C26B}"/>
              </a:ext>
            </a:extLst>
          </p:cNvPr>
          <p:cNvGraphicFramePr>
            <a:graphicFrameLocks noChangeAspect="1"/>
          </p:cNvGraphicFramePr>
          <p:nvPr>
            <p:extLst>
              <p:ext uri="{D42A27DB-BD31-4B8C-83A1-F6EECF244321}">
                <p14:modId xmlns:p14="http://schemas.microsoft.com/office/powerpoint/2010/main" val="609915855"/>
              </p:ext>
            </p:extLst>
          </p:nvPr>
        </p:nvGraphicFramePr>
        <p:xfrm>
          <a:off x="2877997" y="2935304"/>
          <a:ext cx="2380959" cy="303226"/>
        </p:xfrm>
        <a:graphic>
          <a:graphicData uri="http://schemas.openxmlformats.org/presentationml/2006/ole">
            <mc:AlternateContent xmlns:mc="http://schemas.openxmlformats.org/markup-compatibility/2006">
              <mc:Choice xmlns:v="urn:schemas-microsoft-com:vml" Requires="v">
                <p:oleObj name="Equazione" r:id="rId28" imgW="1688760" imgH="215640" progId="Equation.3">
                  <p:embed/>
                </p:oleObj>
              </mc:Choice>
              <mc:Fallback>
                <p:oleObj name="Equazione" r:id="rId28" imgW="1688760" imgH="215640" progId="Equation.3">
                  <p:embed/>
                  <p:pic>
                    <p:nvPicPr>
                      <p:cNvPr id="23" name="Oggetto 22"/>
                      <p:cNvPicPr>
                        <a:picLocks noChangeAspect="1" noChangeArrowheads="1"/>
                      </p:cNvPicPr>
                      <p:nvPr/>
                    </p:nvPicPr>
                    <p:blipFill>
                      <a:blip r:embed="rId29"/>
                      <a:srcRect/>
                      <a:stretch>
                        <a:fillRect/>
                      </a:stretch>
                    </p:blipFill>
                    <p:spPr bwMode="auto">
                      <a:xfrm>
                        <a:off x="2877997" y="2935304"/>
                        <a:ext cx="2380959" cy="303226"/>
                      </a:xfrm>
                      <a:prstGeom prst="rect">
                        <a:avLst/>
                      </a:prstGeom>
                      <a:noFill/>
                      <a:ln>
                        <a:noFill/>
                      </a:ln>
                    </p:spPr>
                  </p:pic>
                </p:oleObj>
              </mc:Fallback>
            </mc:AlternateContent>
          </a:graphicData>
        </a:graphic>
      </p:graphicFrame>
      <p:sp>
        <p:nvSpPr>
          <p:cNvPr id="10" name="Rettangolo 9">
            <a:extLst>
              <a:ext uri="{FF2B5EF4-FFF2-40B4-BE49-F238E27FC236}">
                <a16:creationId xmlns:a16="http://schemas.microsoft.com/office/drawing/2014/main" id="{57F3CDB8-8515-11A0-AC4C-029CF2BFA568}"/>
              </a:ext>
            </a:extLst>
          </p:cNvPr>
          <p:cNvSpPr/>
          <p:nvPr/>
        </p:nvSpPr>
        <p:spPr>
          <a:xfrm>
            <a:off x="10824702" y="3694200"/>
            <a:ext cx="1559625" cy="307777"/>
          </a:xfrm>
          <a:prstGeom prst="rect">
            <a:avLst/>
          </a:prstGeom>
        </p:spPr>
        <p:txBody>
          <a:bodyPr wrap="square">
            <a:spAutoFit/>
          </a:bodyPr>
          <a:lstStyle/>
          <a:p>
            <a:pPr>
              <a:defRPr/>
            </a:pPr>
            <a:r>
              <a:rPr lang="en-US" sz="1400" dirty="0">
                <a:solidFill>
                  <a:prstClr val="black"/>
                </a:solidFill>
                <a:latin typeface="Calibri"/>
              </a:rPr>
              <a:t>MODE TM</a:t>
            </a:r>
            <a:r>
              <a:rPr lang="en-US" sz="1400" baseline="-25000" dirty="0">
                <a:solidFill>
                  <a:prstClr val="black"/>
                </a:solidFill>
                <a:latin typeface="Calibri"/>
              </a:rPr>
              <a:t>010</a:t>
            </a:r>
          </a:p>
        </p:txBody>
      </p:sp>
      <p:pic>
        <p:nvPicPr>
          <p:cNvPr id="13" name="Picture 869">
            <a:extLst>
              <a:ext uri="{FF2B5EF4-FFF2-40B4-BE49-F238E27FC236}">
                <a16:creationId xmlns:a16="http://schemas.microsoft.com/office/drawing/2014/main" id="{7C30C3E2-6709-3E74-76B6-2C6CA7ECFC30}"/>
              </a:ext>
            </a:extLst>
          </p:cNvPr>
          <p:cNvPicPr>
            <a:picLocks noChangeAspect="1" noChangeArrowheads="1"/>
          </p:cNvPicPr>
          <p:nvPr/>
        </p:nvPicPr>
        <p:blipFill rotWithShape="1">
          <a:blip r:embed="rId30" cstate="print">
            <a:extLst>
              <a:ext uri="{28A0092B-C50C-407E-A947-70E740481C1C}">
                <a14:useLocalDpi xmlns:a14="http://schemas.microsoft.com/office/drawing/2010/main" val="0"/>
              </a:ext>
            </a:extLst>
          </a:blip>
          <a:srcRect l="26925" t="409" r="26861" b="19765"/>
          <a:stretch/>
        </p:blipFill>
        <p:spPr bwMode="auto">
          <a:xfrm>
            <a:off x="11307289" y="2779378"/>
            <a:ext cx="775033" cy="87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75">
            <a:extLst>
              <a:ext uri="{FF2B5EF4-FFF2-40B4-BE49-F238E27FC236}">
                <a16:creationId xmlns:a16="http://schemas.microsoft.com/office/drawing/2014/main" id="{5ACA45FB-D84E-0632-9D85-89D9EDF0C102}"/>
              </a:ext>
            </a:extLst>
          </p:cNvPr>
          <p:cNvPicPr>
            <a:picLocks noChangeAspect="1" noChangeArrowheads="1"/>
          </p:cNvPicPr>
          <p:nvPr/>
        </p:nvPicPr>
        <p:blipFill rotWithShape="1">
          <a:blip r:embed="rId31" cstate="print">
            <a:extLst>
              <a:ext uri="{28A0092B-C50C-407E-A947-70E740481C1C}">
                <a14:useLocalDpi xmlns:a14="http://schemas.microsoft.com/office/drawing/2010/main" val="0"/>
              </a:ext>
            </a:extLst>
          </a:blip>
          <a:srcRect l="26170" r="24395" b="19765"/>
          <a:stretch/>
        </p:blipFill>
        <p:spPr bwMode="auto">
          <a:xfrm>
            <a:off x="10498753" y="2808206"/>
            <a:ext cx="808537" cy="860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CasellaDiTesto 16">
            <a:extLst>
              <a:ext uri="{FF2B5EF4-FFF2-40B4-BE49-F238E27FC236}">
                <a16:creationId xmlns:a16="http://schemas.microsoft.com/office/drawing/2014/main" id="{A2E36C5D-FC94-81CA-1FA1-9FEB2A125D0C}"/>
              </a:ext>
            </a:extLst>
          </p:cNvPr>
          <p:cNvSpPr txBox="1"/>
          <p:nvPr/>
        </p:nvSpPr>
        <p:spPr>
          <a:xfrm>
            <a:off x="10631852" y="2492007"/>
            <a:ext cx="222861" cy="270513"/>
          </a:xfrm>
          <a:prstGeom prst="rect">
            <a:avLst/>
          </a:prstGeom>
          <a:noFill/>
        </p:spPr>
        <p:txBody>
          <a:bodyPr wrap="none" rtlCol="0">
            <a:spAutoFit/>
          </a:bodyPr>
          <a:lstStyle/>
          <a:p>
            <a:pPr>
              <a:defRPr/>
            </a:pPr>
            <a:r>
              <a:rPr lang="en-US" dirty="0">
                <a:solidFill>
                  <a:prstClr val="black"/>
                </a:solidFill>
                <a:latin typeface="Calibri"/>
              </a:rPr>
              <a:t>B</a:t>
            </a:r>
          </a:p>
        </p:txBody>
      </p:sp>
      <p:sp>
        <p:nvSpPr>
          <p:cNvPr id="18" name="CasellaDiTesto 17">
            <a:extLst>
              <a:ext uri="{FF2B5EF4-FFF2-40B4-BE49-F238E27FC236}">
                <a16:creationId xmlns:a16="http://schemas.microsoft.com/office/drawing/2014/main" id="{4FC04698-5C90-8E8D-EC82-3ED1A70E61C3}"/>
              </a:ext>
            </a:extLst>
          </p:cNvPr>
          <p:cNvSpPr txBox="1"/>
          <p:nvPr/>
        </p:nvSpPr>
        <p:spPr>
          <a:xfrm>
            <a:off x="11423637" y="2492548"/>
            <a:ext cx="213633" cy="270513"/>
          </a:xfrm>
          <a:prstGeom prst="rect">
            <a:avLst/>
          </a:prstGeom>
          <a:noFill/>
        </p:spPr>
        <p:txBody>
          <a:bodyPr wrap="none" rtlCol="0">
            <a:spAutoFit/>
          </a:bodyPr>
          <a:lstStyle/>
          <a:p>
            <a:pPr>
              <a:defRPr/>
            </a:pPr>
            <a:r>
              <a:rPr lang="en-US" dirty="0">
                <a:solidFill>
                  <a:prstClr val="black"/>
                </a:solidFill>
                <a:latin typeface="Calibri"/>
              </a:rPr>
              <a:t>E</a:t>
            </a:r>
          </a:p>
        </p:txBody>
      </p:sp>
    </p:spTree>
    <p:extLst>
      <p:ext uri="{BB962C8B-B14F-4D97-AF65-F5344CB8AC3E}">
        <p14:creationId xmlns:p14="http://schemas.microsoft.com/office/powerpoint/2010/main" val="4053945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742510"/>
            <a:ext cx="12192000" cy="2766911"/>
          </a:xfrm>
          <a:prstGeom prst="rect">
            <a:avLst/>
          </a:prstGeom>
        </p:spPr>
        <p:txBody>
          <a:bodyPr wrap="square">
            <a:spAutoFit/>
          </a:bodyPr>
          <a:lstStyle/>
          <a:p>
            <a:pPr algn="just">
              <a:lnSpc>
                <a:spcPct val="110000"/>
              </a:lnSpc>
            </a:pPr>
            <a:r>
              <a:rPr lang="en-US" dirty="0">
                <a:latin typeface="Calibri" panose="020F0502020204030204" pitchFamily="34" charset="0"/>
                <a:ea typeface="Calibri" panose="020F0502020204030204" pitchFamily="34" charset="0"/>
                <a:cs typeface="Times New Roman" panose="02020603050405020304" pitchFamily="18" charset="0"/>
              </a:rPr>
              <a:t>A SLAC-type TW structure accelerate ultra-relativistic electrons. The structure length is L=3m and it can be simplified as a structure with a group velocity is v</a:t>
            </a:r>
            <a:r>
              <a:rPr lang="en-US" baseline="-25000" dirty="0">
                <a:latin typeface="Calibri" panose="020F0502020204030204" pitchFamily="34" charset="0"/>
                <a:ea typeface="Calibri" panose="020F0502020204030204" pitchFamily="34" charset="0"/>
                <a:cs typeface="Times New Roman" panose="02020603050405020304" pitchFamily="18" charset="0"/>
              </a:rPr>
              <a:t>g</a:t>
            </a:r>
            <a:r>
              <a:rPr lang="en-US" dirty="0">
                <a:latin typeface="Calibri" panose="020F0502020204030204" pitchFamily="34" charset="0"/>
                <a:ea typeface="Calibri" panose="020F0502020204030204" pitchFamily="34" charset="0"/>
                <a:cs typeface="Times New Roman" panose="02020603050405020304" pitchFamily="18" charset="0"/>
              </a:rPr>
              <a:t>=1.1% the velocity of light. Calculate:</a:t>
            </a:r>
          </a:p>
          <a:p>
            <a:pPr algn="just">
              <a:lnSpc>
                <a:spcPct val="110000"/>
              </a:lnSpc>
            </a:pP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filling time;</a:t>
            </a:r>
            <a:endParaRPr lang="it-IT"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if we suppose that the structure has a field attenuation constant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=0.2 m</a:t>
            </a:r>
            <a:r>
              <a:rPr lang="en-US" baseline="30000" dirty="0">
                <a:latin typeface="Calibri" panose="020F0502020204030204" pitchFamily="34" charset="0"/>
                <a:ea typeface="Calibri" panose="020F0502020204030204" pitchFamily="34" charset="0"/>
                <a:cs typeface="Times New Roman" panose="02020603050405020304" pitchFamily="18" charset="0"/>
              </a:rPr>
              <a:t>-1</a:t>
            </a:r>
            <a:r>
              <a:rPr lang="en-US" dirty="0">
                <a:latin typeface="Calibri" panose="020F0502020204030204" pitchFamily="34" charset="0"/>
                <a:ea typeface="Calibri" panose="020F0502020204030204" pitchFamily="34" charset="0"/>
                <a:cs typeface="Times New Roman" panose="02020603050405020304" pitchFamily="18" charset="0"/>
              </a:rPr>
              <a:t>, calculate the total accelerating voltage if the accelerating field at the beginning of the structure is E</a:t>
            </a:r>
            <a:r>
              <a:rPr lang="en-US" baseline="-25000" dirty="0">
                <a:latin typeface="Calibri" panose="020F0502020204030204" pitchFamily="34" charset="0"/>
                <a:ea typeface="Calibri" panose="020F0502020204030204" pitchFamily="34" charset="0"/>
                <a:cs typeface="Times New Roman" panose="02020603050405020304" pitchFamily="18" charset="0"/>
              </a:rPr>
              <a:t>INPUT</a:t>
            </a:r>
            <a:r>
              <a:rPr lang="en-US" dirty="0">
                <a:latin typeface="Calibri" panose="020F0502020204030204" pitchFamily="34" charset="0"/>
                <a:ea typeface="Calibri" panose="020F0502020204030204" pitchFamily="34" charset="0"/>
                <a:cs typeface="Times New Roman" panose="02020603050405020304" pitchFamily="18" charset="0"/>
              </a:rPr>
              <a:t>=20 MV/m;</a:t>
            </a: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Calculate the average accelerating field</a:t>
            </a:r>
            <a:endParaRPr lang="it-IT"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if the average dissipated power per unit length in the structure, corresponding to the previous value of the accelerating field, is </a:t>
            </a:r>
            <a:r>
              <a:rPr lang="en-US" dirty="0" err="1">
                <a:latin typeface="Calibri" panose="020F0502020204030204" pitchFamily="34" charset="0"/>
                <a:ea typeface="Calibri" panose="020F0502020204030204" pitchFamily="34" charset="0"/>
                <a:cs typeface="Times New Roman" panose="02020603050405020304" pitchFamily="18" charset="0"/>
              </a:rPr>
              <a:t>p</a:t>
            </a:r>
            <a:r>
              <a:rPr lang="en-US" baseline="-25000" dirty="0" err="1">
                <a:latin typeface="Calibri" panose="020F0502020204030204" pitchFamily="34" charset="0"/>
                <a:ea typeface="Calibri" panose="020F0502020204030204" pitchFamily="34" charset="0"/>
                <a:cs typeface="Times New Roman" panose="02020603050405020304" pitchFamily="18" charset="0"/>
              </a:rPr>
              <a:t>diss</a:t>
            </a:r>
            <a:r>
              <a:rPr lang="en-US">
                <a:latin typeface="Calibri" panose="020F0502020204030204" pitchFamily="34" charset="0"/>
                <a:ea typeface="Calibri" panose="020F0502020204030204" pitchFamily="34" charset="0"/>
                <a:cs typeface="Times New Roman" panose="02020603050405020304" pitchFamily="18" charset="0"/>
              </a:rPr>
              <a:t>= 4 </a:t>
            </a:r>
            <a:r>
              <a:rPr lang="en-US" dirty="0">
                <a:latin typeface="Calibri" panose="020F0502020204030204" pitchFamily="34" charset="0"/>
                <a:ea typeface="Calibri" panose="020F0502020204030204" pitchFamily="34" charset="0"/>
                <a:cs typeface="Times New Roman" panose="02020603050405020304" pitchFamily="18" charset="0"/>
              </a:rPr>
              <a:t>MW/m calculate the shunt impedance per unit length.</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ttangolo 2"/>
          <p:cNvSpPr/>
          <p:nvPr/>
        </p:nvSpPr>
        <p:spPr>
          <a:xfrm>
            <a:off x="3823840" y="0"/>
            <a:ext cx="4826449" cy="553998"/>
          </a:xfrm>
          <a:prstGeom prst="rect">
            <a:avLst/>
          </a:prstGeom>
        </p:spPr>
        <p:txBody>
          <a:bodyPr wrap="none">
            <a:spAutoFit/>
          </a:bodyPr>
          <a:lstStyle/>
          <a:p>
            <a:r>
              <a:rPr lang="en-US" sz="3000" b="1" cap="all" dirty="0">
                <a:latin typeface="Calibri" panose="020F0502020204030204" pitchFamily="34" charset="0"/>
                <a:ea typeface="Calibri" panose="020F0502020204030204" pitchFamily="34" charset="0"/>
                <a:cs typeface="Times New Roman" panose="02020603050405020304" pitchFamily="18" charset="0"/>
              </a:rPr>
              <a:t>Exercise 7: TW STRUCTURES</a:t>
            </a:r>
            <a:endParaRPr lang="en-GB" sz="3000" cap="all" dirty="0"/>
          </a:p>
        </p:txBody>
      </p:sp>
    </p:spTree>
    <p:extLst>
      <p:ext uri="{BB962C8B-B14F-4D97-AF65-F5344CB8AC3E}">
        <p14:creationId xmlns:p14="http://schemas.microsoft.com/office/powerpoint/2010/main" val="1556325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2280" y="765707"/>
            <a:ext cx="12192000" cy="1380378"/>
          </a:xfrm>
          <a:prstGeom prst="rect">
            <a:avLst/>
          </a:prstGeom>
        </p:spPr>
        <p:txBody>
          <a:bodyPr wrap="square">
            <a:spAutoFit/>
          </a:bodyPr>
          <a:lstStyle/>
          <a:p>
            <a:pPr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 constant impedance TW structure, accelerates ultra-relativistic electrons (β=1). The cavity has the following parameters: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=0.25 m</a:t>
            </a:r>
            <a:r>
              <a:rPr lang="en-US" baseline="30000" dirty="0">
                <a:latin typeface="Calibri" panose="020F0502020204030204" pitchFamily="34" charset="0"/>
                <a:ea typeface="Calibri" panose="020F0502020204030204" pitchFamily="34" charset="0"/>
                <a:cs typeface="Times New Roman" panose="02020603050405020304" pitchFamily="18" charset="0"/>
              </a:rPr>
              <a:t>-1 </a:t>
            </a:r>
            <a:r>
              <a:rPr lang="en-US" dirty="0">
                <a:latin typeface="Calibri" panose="020F0502020204030204" pitchFamily="34" charset="0"/>
                <a:ea typeface="Calibri" panose="020F0502020204030204" pitchFamily="34" charset="0"/>
                <a:cs typeface="Times New Roman" panose="02020603050405020304" pitchFamily="18" charset="0"/>
              </a:rPr>
              <a:t>; shunt impedance r=65 </a:t>
            </a:r>
            <a:r>
              <a:rPr lang="en-US" dirty="0" err="1">
                <a:latin typeface="Calibri" panose="020F0502020204030204" pitchFamily="34" charset="0"/>
                <a:ea typeface="Calibri" panose="020F0502020204030204" pitchFamily="34" charset="0"/>
                <a:cs typeface="Times New Roman" panose="02020603050405020304" pitchFamily="18" charset="0"/>
              </a:rPr>
              <a:t>MOhm</a:t>
            </a:r>
            <a:r>
              <a:rPr lang="en-US" dirty="0">
                <a:latin typeface="Calibri" panose="020F0502020204030204" pitchFamily="34" charset="0"/>
                <a:ea typeface="Calibri" panose="020F0502020204030204" pitchFamily="34" charset="0"/>
                <a:cs typeface="Times New Roman" panose="02020603050405020304" pitchFamily="18" charset="0"/>
              </a:rPr>
              <a:t>/m and a total length of 2 m. Calculate: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input power to have an energy gain of the particles of 60 MeV</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if the group velocity v</a:t>
            </a:r>
            <a:r>
              <a:rPr lang="en-US" baseline="-25000" dirty="0">
                <a:latin typeface="Calibri" panose="020F0502020204030204" pitchFamily="34" charset="0"/>
                <a:ea typeface="Calibri" panose="020F0502020204030204" pitchFamily="34" charset="0"/>
                <a:cs typeface="Times New Roman" panose="02020603050405020304" pitchFamily="18" charset="0"/>
              </a:rPr>
              <a:t>g</a:t>
            </a:r>
            <a:r>
              <a:rPr lang="en-US" dirty="0">
                <a:latin typeface="Calibri" panose="020F0502020204030204" pitchFamily="34" charset="0"/>
                <a:ea typeface="Calibri" panose="020F0502020204030204" pitchFamily="34" charset="0"/>
                <a:cs typeface="Times New Roman" panose="02020603050405020304" pitchFamily="18" charset="0"/>
              </a:rPr>
              <a:t> is 1% the speed of light, which is the filling time of the structure?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ttangolo 2"/>
          <p:cNvSpPr/>
          <p:nvPr/>
        </p:nvSpPr>
        <p:spPr>
          <a:xfrm>
            <a:off x="3823840" y="0"/>
            <a:ext cx="4826449" cy="553998"/>
          </a:xfrm>
          <a:prstGeom prst="rect">
            <a:avLst/>
          </a:prstGeom>
        </p:spPr>
        <p:txBody>
          <a:bodyPr wrap="none">
            <a:spAutoFit/>
          </a:bodyPr>
          <a:lstStyle/>
          <a:p>
            <a:r>
              <a:rPr lang="en-US" sz="3000" b="1" cap="all" dirty="0">
                <a:latin typeface="Calibri" panose="020F0502020204030204" pitchFamily="34" charset="0"/>
                <a:ea typeface="Calibri" panose="020F0502020204030204" pitchFamily="34" charset="0"/>
                <a:cs typeface="Times New Roman" panose="02020603050405020304" pitchFamily="18" charset="0"/>
              </a:rPr>
              <a:t>Exercise 8: TW STRUCTURES</a:t>
            </a:r>
            <a:endParaRPr lang="en-GB" sz="3000" cap="all" dirty="0"/>
          </a:p>
        </p:txBody>
      </p:sp>
    </p:spTree>
    <p:extLst>
      <p:ext uri="{BB962C8B-B14F-4D97-AF65-F5344CB8AC3E}">
        <p14:creationId xmlns:p14="http://schemas.microsoft.com/office/powerpoint/2010/main" val="1323787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magine 11"/>
          <p:cNvPicPr>
            <a:picLocks noChangeAspect="1"/>
          </p:cNvPicPr>
          <p:nvPr/>
        </p:nvPicPr>
        <p:blipFill rotWithShape="1">
          <a:blip r:embed="rId2">
            <a:extLst>
              <a:ext uri="{28A0092B-C50C-407E-A947-70E740481C1C}">
                <a14:useLocalDpi xmlns:a14="http://schemas.microsoft.com/office/drawing/2010/main" val="0"/>
              </a:ext>
            </a:extLst>
          </a:blip>
          <a:srcRect l="3458" t="50357" r="6937"/>
          <a:stretch/>
        </p:blipFill>
        <p:spPr>
          <a:xfrm>
            <a:off x="6676034" y="3498850"/>
            <a:ext cx="4868898" cy="2095595"/>
          </a:xfrm>
          <a:prstGeom prst="rect">
            <a:avLst/>
          </a:prstGeom>
        </p:spPr>
      </p:pic>
      <p:sp>
        <p:nvSpPr>
          <p:cNvPr id="2" name="CasellaDiTesto 1"/>
          <p:cNvSpPr txBox="1"/>
          <p:nvPr/>
        </p:nvSpPr>
        <p:spPr>
          <a:xfrm>
            <a:off x="3655780" y="0"/>
            <a:ext cx="5941370" cy="553998"/>
          </a:xfrm>
          <a:prstGeom prst="rect">
            <a:avLst/>
          </a:prstGeom>
          <a:noFill/>
        </p:spPr>
        <p:txBody>
          <a:bodyPr wrap="none" rtlCol="0">
            <a:spAutoFit/>
          </a:bodyPr>
          <a:lstStyle/>
          <a:p>
            <a:pPr>
              <a:defRPr/>
            </a:pPr>
            <a:r>
              <a:rPr lang="en-US" sz="3000" b="1" dirty="0">
                <a:solidFill>
                  <a:prstClr val="black"/>
                </a:solidFill>
                <a:latin typeface="Calibri"/>
              </a:rPr>
              <a:t>TW CAVITIES: PERFORMANCES (1/2)</a:t>
            </a:r>
          </a:p>
        </p:txBody>
      </p:sp>
      <p:pic>
        <p:nvPicPr>
          <p:cNvPr id="10" name="Picture 5" descr="C:\Users\David\Desktop\MASTER LEZIONI\CAS_2016\slide_5.jpg"/>
          <p:cNvPicPr>
            <a:picLocks noChangeAspect="1" noChangeArrowheads="1"/>
          </p:cNvPicPr>
          <p:nvPr/>
        </p:nvPicPr>
        <p:blipFill rotWithShape="1">
          <a:blip r:embed="rId3">
            <a:extLst>
              <a:ext uri="{28A0092B-C50C-407E-A947-70E740481C1C}">
                <a14:useLocalDpi xmlns:a14="http://schemas.microsoft.com/office/drawing/2010/main" val="0"/>
              </a:ext>
            </a:extLst>
          </a:blip>
          <a:srcRect l="49066" t="27394" r="8935" b="43976"/>
          <a:stretch/>
        </p:blipFill>
        <p:spPr bwMode="auto">
          <a:xfrm>
            <a:off x="264000" y="908367"/>
            <a:ext cx="3923928" cy="1512168"/>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p:cNvPicPr>
            <a:picLocks noChangeAspect="1"/>
          </p:cNvPicPr>
          <p:nvPr/>
        </p:nvPicPr>
        <p:blipFill rotWithShape="1">
          <a:blip r:embed="rId4">
            <a:extLst>
              <a:ext uri="{28A0092B-C50C-407E-A947-70E740481C1C}">
                <a14:useLocalDpi xmlns:a14="http://schemas.microsoft.com/office/drawing/2010/main" val="0"/>
              </a:ext>
            </a:extLst>
          </a:blip>
          <a:srcRect l="2806" t="3837" r="6284"/>
          <a:stretch/>
        </p:blipFill>
        <p:spPr>
          <a:xfrm>
            <a:off x="347372" y="2426175"/>
            <a:ext cx="3449144" cy="2698667"/>
          </a:xfrm>
          <a:prstGeom prst="rect">
            <a:avLst/>
          </a:prstGeom>
        </p:spPr>
      </p:pic>
      <p:sp>
        <p:nvSpPr>
          <p:cNvPr id="13" name="CasellaDiTesto 12"/>
          <p:cNvSpPr txBox="1"/>
          <p:nvPr/>
        </p:nvSpPr>
        <p:spPr>
          <a:xfrm>
            <a:off x="1" y="461665"/>
            <a:ext cx="6536842" cy="523220"/>
          </a:xfrm>
          <a:prstGeom prst="rect">
            <a:avLst/>
          </a:prstGeom>
          <a:noFill/>
        </p:spPr>
        <p:txBody>
          <a:bodyPr wrap="square" rtlCol="0">
            <a:spAutoFit/>
          </a:bodyPr>
          <a:lstStyle/>
          <a:p>
            <a:pPr algn="just">
              <a:defRPr/>
            </a:pPr>
            <a:r>
              <a:rPr lang="en-US" sz="1400" dirty="0">
                <a:solidFill>
                  <a:prstClr val="black"/>
                </a:solidFill>
                <a:latin typeface="Calibri"/>
              </a:rPr>
              <a:t>Just as an example we can consider a C-band (5.712 GHz) accelerating cavity of L=2 m long made in </a:t>
            </a:r>
            <a:r>
              <a:rPr lang="en-US" sz="1400" b="1" dirty="0">
                <a:solidFill>
                  <a:prstClr val="black"/>
                </a:solidFill>
                <a:latin typeface="Calibri"/>
              </a:rPr>
              <a:t>copper</a:t>
            </a:r>
            <a:r>
              <a:rPr lang="en-US" sz="1400" dirty="0">
                <a:solidFill>
                  <a:prstClr val="black"/>
                </a:solidFill>
                <a:latin typeface="Calibri"/>
              </a:rPr>
              <a:t>.</a:t>
            </a:r>
          </a:p>
        </p:txBody>
      </p:sp>
      <p:sp>
        <p:nvSpPr>
          <p:cNvPr id="14" name="CasellaDiTesto 13"/>
          <p:cNvSpPr txBox="1"/>
          <p:nvPr/>
        </p:nvSpPr>
        <p:spPr>
          <a:xfrm>
            <a:off x="8011692" y="461665"/>
            <a:ext cx="3700308" cy="1077218"/>
          </a:xfrm>
          <a:prstGeom prst="rect">
            <a:avLst/>
          </a:prstGeom>
          <a:noFill/>
        </p:spPr>
        <p:txBody>
          <a:bodyPr wrap="none" rtlCol="0">
            <a:spAutoFit/>
          </a:bodyPr>
          <a:lstStyle/>
          <a:p>
            <a:pPr>
              <a:defRPr/>
            </a:pPr>
            <a:r>
              <a:rPr lang="en-US" sz="1600" dirty="0">
                <a:solidFill>
                  <a:prstClr val="black"/>
                </a:solidFill>
                <a:latin typeface="Calibri"/>
              </a:rPr>
              <a:t>r=82 [M</a:t>
            </a:r>
            <a:r>
              <a:rPr lang="en-US" sz="1600" dirty="0">
                <a:solidFill>
                  <a:prstClr val="black"/>
                </a:solidFill>
                <a:latin typeface="Calibri"/>
                <a:sym typeface="Symbol"/>
              </a:rPr>
              <a:t>/m</a:t>
            </a:r>
            <a:r>
              <a:rPr lang="en-US" sz="1600" dirty="0">
                <a:solidFill>
                  <a:prstClr val="black"/>
                </a:solidFill>
                <a:latin typeface="Calibri"/>
              </a:rPr>
              <a:t>]</a:t>
            </a:r>
          </a:p>
          <a:p>
            <a:pPr>
              <a:defRPr/>
            </a:pPr>
            <a:r>
              <a:rPr lang="en-US" sz="1600" dirty="0">
                <a:solidFill>
                  <a:prstClr val="black"/>
                </a:solidFill>
                <a:latin typeface="Calibri"/>
                <a:sym typeface="Symbol"/>
              </a:rPr>
              <a:t>=0.36 [1/m]</a:t>
            </a:r>
          </a:p>
          <a:p>
            <a:pPr>
              <a:defRPr/>
            </a:pPr>
            <a:r>
              <a:rPr lang="en-US" sz="1600" dirty="0">
                <a:solidFill>
                  <a:prstClr val="black"/>
                </a:solidFill>
                <a:latin typeface="Calibri"/>
                <a:sym typeface="Symbol"/>
              </a:rPr>
              <a:t>v</a:t>
            </a:r>
            <a:r>
              <a:rPr lang="en-US" sz="1600" baseline="-25000" dirty="0">
                <a:solidFill>
                  <a:prstClr val="black"/>
                </a:solidFill>
                <a:latin typeface="Calibri"/>
                <a:sym typeface="Symbol"/>
              </a:rPr>
              <a:t>g</a:t>
            </a:r>
            <a:r>
              <a:rPr lang="en-US" sz="1600" dirty="0">
                <a:solidFill>
                  <a:prstClr val="black"/>
                </a:solidFill>
                <a:latin typeface="Calibri"/>
                <a:sym typeface="Symbol"/>
              </a:rPr>
              <a:t>/c=1.7%</a:t>
            </a:r>
          </a:p>
          <a:p>
            <a:pPr>
              <a:defRPr/>
            </a:pPr>
            <a:r>
              <a:rPr lang="en-US" sz="1600" dirty="0">
                <a:solidFill>
                  <a:prstClr val="black"/>
                </a:solidFill>
                <a:latin typeface="Calibri"/>
                <a:sym typeface="Symbol"/>
              </a:rPr>
              <a:t></a:t>
            </a:r>
            <a:r>
              <a:rPr lang="en-US" sz="1600" baseline="-25000" dirty="0">
                <a:solidFill>
                  <a:prstClr val="black"/>
                </a:solidFill>
                <a:latin typeface="Calibri"/>
                <a:sym typeface="Symbol"/>
              </a:rPr>
              <a:t>F</a:t>
            </a:r>
            <a:r>
              <a:rPr lang="en-US" sz="1600" dirty="0">
                <a:solidFill>
                  <a:prstClr val="black"/>
                </a:solidFill>
                <a:latin typeface="Calibri"/>
                <a:sym typeface="Symbol"/>
              </a:rPr>
              <a:t>=400 ns (</a:t>
            </a:r>
            <a:r>
              <a:rPr lang="en-US" sz="1600" b="1" dirty="0">
                <a:solidFill>
                  <a:prstClr val="black"/>
                </a:solidFill>
                <a:latin typeface="Calibri"/>
                <a:sym typeface="Symbol"/>
              </a:rPr>
              <a:t>very short if compared to SW</a:t>
            </a:r>
            <a:r>
              <a:rPr lang="en-US" sz="1600" dirty="0">
                <a:solidFill>
                  <a:prstClr val="black"/>
                </a:solidFill>
                <a:latin typeface="Calibri"/>
                <a:sym typeface="Symbol"/>
              </a:rPr>
              <a:t>!)</a:t>
            </a:r>
            <a:endParaRPr lang="en-US" sz="1600" dirty="0">
              <a:solidFill>
                <a:prstClr val="black"/>
              </a:solidFill>
              <a:latin typeface="Calibri"/>
            </a:endParaRPr>
          </a:p>
        </p:txBody>
      </p:sp>
      <p:cxnSp>
        <p:nvCxnSpPr>
          <p:cNvPr id="16" name="Connettore 2 15"/>
          <p:cNvCxnSpPr/>
          <p:nvPr/>
        </p:nvCxnSpPr>
        <p:spPr>
          <a:xfrm flipV="1">
            <a:off x="3119650" y="4644520"/>
            <a:ext cx="511172" cy="8609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1750979" y="5523214"/>
            <a:ext cx="3744972" cy="1169551"/>
          </a:xfrm>
          <a:prstGeom prst="rect">
            <a:avLst/>
          </a:prstGeom>
          <a:noFill/>
        </p:spPr>
        <p:txBody>
          <a:bodyPr wrap="square" rtlCol="0">
            <a:spAutoFit/>
          </a:bodyPr>
          <a:lstStyle/>
          <a:p>
            <a:pPr algn="just">
              <a:defRPr/>
            </a:pPr>
            <a:r>
              <a:rPr lang="en-US" sz="1400" b="1" i="1" dirty="0">
                <a:solidFill>
                  <a:prstClr val="black"/>
                </a:solidFill>
                <a:latin typeface="Calibri"/>
              </a:rPr>
              <a:t>Output power </a:t>
            </a:r>
            <a:r>
              <a:rPr lang="en-US" sz="1400" dirty="0">
                <a:solidFill>
                  <a:prstClr val="black"/>
                </a:solidFill>
                <a:latin typeface="Calibri"/>
              </a:rPr>
              <a:t>(dissipated into the RF load): it is not convenient to have very long RF structures because their efficiency decreases over a certain length (2-3 m depending on the operating frequency).</a:t>
            </a:r>
          </a:p>
        </p:txBody>
      </p:sp>
      <p:cxnSp>
        <p:nvCxnSpPr>
          <p:cNvPr id="20" name="Connettore 2 19"/>
          <p:cNvCxnSpPr/>
          <p:nvPr/>
        </p:nvCxnSpPr>
        <p:spPr>
          <a:xfrm flipV="1">
            <a:off x="803551" y="4105696"/>
            <a:ext cx="0" cy="125334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47373" y="5358467"/>
            <a:ext cx="1467551" cy="307777"/>
          </a:xfrm>
          <a:prstGeom prst="rect">
            <a:avLst/>
          </a:prstGeom>
          <a:noFill/>
        </p:spPr>
        <p:txBody>
          <a:bodyPr wrap="square" rtlCol="0">
            <a:spAutoFit/>
          </a:bodyPr>
          <a:lstStyle/>
          <a:p>
            <a:pPr>
              <a:defRPr/>
            </a:pPr>
            <a:r>
              <a:rPr lang="en-US" sz="1400" b="1" i="1" dirty="0">
                <a:solidFill>
                  <a:prstClr val="black"/>
                </a:solidFill>
                <a:latin typeface="Calibri"/>
              </a:rPr>
              <a:t>Input power</a:t>
            </a:r>
          </a:p>
        </p:txBody>
      </p:sp>
      <p:cxnSp>
        <p:nvCxnSpPr>
          <p:cNvPr id="23" name="Connettore 2 22"/>
          <p:cNvCxnSpPr>
            <a:stCxn id="24" idx="1"/>
          </p:cNvCxnSpPr>
          <p:nvPr/>
        </p:nvCxnSpPr>
        <p:spPr>
          <a:xfrm flipH="1" flipV="1">
            <a:off x="1955681" y="2962459"/>
            <a:ext cx="1840836" cy="10754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3796517" y="2377504"/>
            <a:ext cx="990358" cy="1384995"/>
          </a:xfrm>
          <a:prstGeom prst="rect">
            <a:avLst/>
          </a:prstGeom>
          <a:noFill/>
        </p:spPr>
        <p:txBody>
          <a:bodyPr wrap="square" rtlCol="0">
            <a:spAutoFit/>
          </a:bodyPr>
          <a:lstStyle/>
          <a:p>
            <a:pPr>
              <a:defRPr/>
            </a:pPr>
            <a:r>
              <a:rPr lang="en-US" sz="1400" dirty="0">
                <a:solidFill>
                  <a:prstClr val="black"/>
                </a:solidFill>
                <a:latin typeface="Calibri"/>
              </a:rPr>
              <a:t>Field attenuation due to the copper dissipations</a:t>
            </a:r>
          </a:p>
        </p:txBody>
      </p:sp>
      <p:cxnSp>
        <p:nvCxnSpPr>
          <p:cNvPr id="27" name="Connettore 2 26"/>
          <p:cNvCxnSpPr/>
          <p:nvPr/>
        </p:nvCxnSpPr>
        <p:spPr>
          <a:xfrm flipH="1">
            <a:off x="8188034" y="5585546"/>
            <a:ext cx="391302" cy="586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Rettangolo 29"/>
          <p:cNvSpPr/>
          <p:nvPr/>
        </p:nvSpPr>
        <p:spPr>
          <a:xfrm>
            <a:off x="7529095" y="5435668"/>
            <a:ext cx="356188" cy="369332"/>
          </a:xfrm>
          <a:prstGeom prst="rect">
            <a:avLst/>
          </a:prstGeom>
        </p:spPr>
        <p:txBody>
          <a:bodyPr wrap="none">
            <a:spAutoFit/>
          </a:bodyPr>
          <a:lstStyle/>
          <a:p>
            <a:pPr>
              <a:defRPr/>
            </a:pPr>
            <a:r>
              <a:rPr lang="en-US" dirty="0">
                <a:solidFill>
                  <a:prstClr val="black"/>
                </a:solidFill>
                <a:latin typeface="Calibri"/>
                <a:sym typeface="Symbol"/>
              </a:rPr>
              <a:t></a:t>
            </a:r>
            <a:r>
              <a:rPr lang="en-US" baseline="-25000" dirty="0">
                <a:solidFill>
                  <a:prstClr val="black"/>
                </a:solidFill>
                <a:latin typeface="Calibri"/>
                <a:sym typeface="Symbol"/>
              </a:rPr>
              <a:t>F</a:t>
            </a:r>
            <a:endParaRPr lang="en-US" baseline="-25000" dirty="0">
              <a:solidFill>
                <a:prstClr val="black"/>
              </a:solidFill>
              <a:latin typeface="Calibri"/>
            </a:endParaRPr>
          </a:p>
        </p:txBody>
      </p:sp>
      <p:cxnSp>
        <p:nvCxnSpPr>
          <p:cNvPr id="32" name="Connettore 1 31"/>
          <p:cNvCxnSpPr/>
          <p:nvPr/>
        </p:nvCxnSpPr>
        <p:spPr>
          <a:xfrm flipV="1">
            <a:off x="8226404" y="3717000"/>
            <a:ext cx="0" cy="186268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flipH="1" flipV="1">
            <a:off x="7378211" y="3861000"/>
            <a:ext cx="3016" cy="171868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a:off x="6986909" y="5579685"/>
            <a:ext cx="391302" cy="586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Freccia in giù 3"/>
          <p:cNvSpPr/>
          <p:nvPr/>
        </p:nvSpPr>
        <p:spPr>
          <a:xfrm rot="10800000">
            <a:off x="9700034" y="1646668"/>
            <a:ext cx="576000" cy="6661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22" name="Oggetto 21"/>
          <p:cNvGraphicFramePr>
            <a:graphicFrameLocks noChangeAspect="1"/>
          </p:cNvGraphicFramePr>
          <p:nvPr>
            <p:extLst>
              <p:ext uri="{D42A27DB-BD31-4B8C-83A1-F6EECF244321}">
                <p14:modId xmlns:p14="http://schemas.microsoft.com/office/powerpoint/2010/main" val="3535176843"/>
              </p:ext>
            </p:extLst>
          </p:nvPr>
        </p:nvGraphicFramePr>
        <p:xfrm>
          <a:off x="6905860" y="2516189"/>
          <a:ext cx="4702175" cy="527473"/>
        </p:xfrm>
        <a:graphic>
          <a:graphicData uri="http://schemas.openxmlformats.org/presentationml/2006/ole">
            <mc:AlternateContent xmlns:mc="http://schemas.openxmlformats.org/markup-compatibility/2006">
              <mc:Choice xmlns:v="urn:schemas-microsoft-com:vml" Requires="v">
                <p:oleObj name="Equazione" r:id="rId5" imgW="3708360" imgH="419040" progId="Equation.3">
                  <p:embed/>
                </p:oleObj>
              </mc:Choice>
              <mc:Fallback>
                <p:oleObj name="Equazione" r:id="rId5" imgW="3708360" imgH="419040" progId="Equation.3">
                  <p:embed/>
                  <p:pic>
                    <p:nvPicPr>
                      <p:cNvPr id="48" name="Oggetto 47"/>
                      <p:cNvPicPr>
                        <a:picLocks noChangeAspect="1" noChangeArrowheads="1"/>
                      </p:cNvPicPr>
                      <p:nvPr/>
                    </p:nvPicPr>
                    <p:blipFill>
                      <a:blip r:embed="rId6"/>
                      <a:srcRect/>
                      <a:stretch>
                        <a:fillRect/>
                      </a:stretch>
                    </p:blipFill>
                    <p:spPr bwMode="auto">
                      <a:xfrm>
                        <a:off x="6905860" y="2516189"/>
                        <a:ext cx="4702175" cy="527473"/>
                      </a:xfrm>
                      <a:prstGeom prst="rect">
                        <a:avLst/>
                      </a:prstGeom>
                      <a:noFill/>
                      <a:ln>
                        <a:noFill/>
                      </a:ln>
                    </p:spPr>
                  </p:pic>
                </p:oleObj>
              </mc:Fallback>
            </mc:AlternateContent>
          </a:graphicData>
        </a:graphic>
      </p:graphicFrame>
      <p:cxnSp>
        <p:nvCxnSpPr>
          <p:cNvPr id="28" name="Connettore 2 27"/>
          <p:cNvCxnSpPr/>
          <p:nvPr/>
        </p:nvCxnSpPr>
        <p:spPr>
          <a:xfrm flipH="1">
            <a:off x="9529068" y="2962458"/>
            <a:ext cx="1033418" cy="80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5" name="Oggetto 24"/>
          <p:cNvGraphicFramePr>
            <a:graphicFrameLocks noChangeAspect="1"/>
          </p:cNvGraphicFramePr>
          <p:nvPr>
            <p:extLst>
              <p:ext uri="{D42A27DB-BD31-4B8C-83A1-F6EECF244321}">
                <p14:modId xmlns:p14="http://schemas.microsoft.com/office/powerpoint/2010/main" val="3966078598"/>
              </p:ext>
            </p:extLst>
          </p:nvPr>
        </p:nvGraphicFramePr>
        <p:xfrm>
          <a:off x="6455746" y="5843610"/>
          <a:ext cx="3249613" cy="322263"/>
        </p:xfrm>
        <a:graphic>
          <a:graphicData uri="http://schemas.openxmlformats.org/presentationml/2006/ole">
            <mc:AlternateContent xmlns:mc="http://schemas.openxmlformats.org/markup-compatibility/2006">
              <mc:Choice xmlns:v="urn:schemas-microsoft-com:vml" Requires="v">
                <p:oleObj name="Equazione" r:id="rId7" imgW="2425680" imgH="241200" progId="Equation.3">
                  <p:embed/>
                </p:oleObj>
              </mc:Choice>
              <mc:Fallback>
                <p:oleObj name="Equazione" r:id="rId7" imgW="2425680" imgH="241200" progId="Equation.3">
                  <p:embed/>
                  <p:pic>
                    <p:nvPicPr>
                      <p:cNvPr id="22" name="Oggetto 21"/>
                      <p:cNvPicPr>
                        <a:picLocks noChangeAspect="1" noChangeArrowheads="1"/>
                      </p:cNvPicPr>
                      <p:nvPr/>
                    </p:nvPicPr>
                    <p:blipFill>
                      <a:blip r:embed="rId8"/>
                      <a:srcRect/>
                      <a:stretch>
                        <a:fillRect/>
                      </a:stretch>
                    </p:blipFill>
                    <p:spPr bwMode="auto">
                      <a:xfrm>
                        <a:off x="6455746" y="5843610"/>
                        <a:ext cx="3249613" cy="322263"/>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3495407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10" presetClass="entr" presetSubtype="0"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par>
                                <p:cTn id="58" presetID="10" presetClass="entr" presetSubtype="0" fill="hold"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4"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17985" y="21894"/>
            <a:ext cx="9973308" cy="523220"/>
          </a:xfrm>
          <a:prstGeom prst="rect">
            <a:avLst/>
          </a:prstGeom>
          <a:noFill/>
        </p:spPr>
        <p:txBody>
          <a:bodyPr wrap="none" rtlCol="0">
            <a:spAutoFit/>
          </a:bodyPr>
          <a:lstStyle/>
          <a:p>
            <a:pPr>
              <a:defRPr/>
            </a:pPr>
            <a:r>
              <a:rPr lang="en-US" sz="2800" b="1" dirty="0">
                <a:solidFill>
                  <a:prstClr val="black"/>
                </a:solidFill>
                <a:latin typeface="Calibri"/>
              </a:rPr>
              <a:t>TW CAVITIES: CONSTANT GRADIENT STRUCTURES INTRODUCTION</a:t>
            </a:r>
          </a:p>
        </p:txBody>
      </p:sp>
      <p:sp>
        <p:nvSpPr>
          <p:cNvPr id="3" name="Text Box 2"/>
          <p:cNvSpPr txBox="1">
            <a:spLocks noChangeArrowheads="1"/>
          </p:cNvSpPr>
          <p:nvPr/>
        </p:nvSpPr>
        <p:spPr bwMode="auto">
          <a:xfrm>
            <a:off x="0" y="523247"/>
            <a:ext cx="8089415" cy="523220"/>
          </a:xfrm>
          <a:prstGeom prst="rect">
            <a:avLst/>
          </a:prstGeom>
          <a:noFill/>
          <a:ln w="9525">
            <a:noFill/>
            <a:miter lim="800000"/>
            <a:headEnd/>
            <a:tailEnd/>
          </a:ln>
          <a:effectLst/>
        </p:spPr>
        <p:txBody>
          <a:bodyPr wrap="square">
            <a:spAutoFit/>
          </a:bodyPr>
          <a:lstStyle/>
          <a:p>
            <a:pPr algn="just">
              <a:defRPr/>
            </a:pPr>
            <a:r>
              <a:rPr lang="en-US" sz="1400" dirty="0">
                <a:solidFill>
                  <a:prstClr val="black"/>
                </a:solidFill>
                <a:latin typeface="Calibri"/>
                <a:cs typeface="Times New Roman" pitchFamily="18" charset="0"/>
              </a:rPr>
              <a:t>In order to keep the </a:t>
            </a:r>
            <a:r>
              <a:rPr lang="en-US" sz="1400" b="1" dirty="0">
                <a:solidFill>
                  <a:prstClr val="black"/>
                </a:solidFill>
                <a:latin typeface="Calibri"/>
                <a:cs typeface="Times New Roman" pitchFamily="18" charset="0"/>
              </a:rPr>
              <a:t>accelerating field constant along the LINAC structure, </a:t>
            </a:r>
            <a:r>
              <a:rPr lang="en-US" sz="1400" dirty="0">
                <a:solidFill>
                  <a:prstClr val="black"/>
                </a:solidFill>
                <a:latin typeface="Calibri"/>
                <a:cs typeface="Times New Roman" pitchFamily="18" charset="0"/>
              </a:rPr>
              <a:t>the group velocity has to be reduced along the structure itself. This can be achieved by a reduction of the iris diameters.</a:t>
            </a:r>
            <a:endParaRPr lang="en-US" altLang="en-US" sz="1400" dirty="0">
              <a:solidFill>
                <a:prstClr val="black"/>
              </a:solidFill>
              <a:latin typeface="Calibri"/>
            </a:endParaRPr>
          </a:p>
        </p:txBody>
      </p:sp>
      <p:sp>
        <p:nvSpPr>
          <p:cNvPr id="4" name="TextBox 1"/>
          <p:cNvSpPr txBox="1"/>
          <p:nvPr/>
        </p:nvSpPr>
        <p:spPr>
          <a:xfrm>
            <a:off x="6786494" y="6119336"/>
            <a:ext cx="4925506" cy="738664"/>
          </a:xfrm>
          <a:prstGeom prst="rect">
            <a:avLst/>
          </a:prstGeom>
          <a:noFill/>
        </p:spPr>
        <p:txBody>
          <a:bodyPr wrap="square" rtlCol="0">
            <a:spAutoFit/>
          </a:bodyPr>
          <a:lstStyle/>
          <a:p>
            <a:pPr algn="just">
              <a:defRPr/>
            </a:pPr>
            <a:r>
              <a:rPr lang="en-US" sz="1400" dirty="0">
                <a:solidFill>
                  <a:prstClr val="black"/>
                </a:solidFill>
                <a:latin typeface="Calibri"/>
                <a:cs typeface="Times New Roman" pitchFamily="18" charset="0"/>
              </a:rPr>
              <a:t>In general constant gradient structures are </a:t>
            </a:r>
            <a:r>
              <a:rPr lang="en-US" sz="1400" b="1" dirty="0">
                <a:solidFill>
                  <a:prstClr val="black"/>
                </a:solidFill>
                <a:latin typeface="Calibri"/>
                <a:cs typeface="Times New Roman" pitchFamily="18" charset="0"/>
              </a:rPr>
              <a:t>more efficient</a:t>
            </a:r>
            <a:r>
              <a:rPr lang="en-US" sz="1400" dirty="0">
                <a:solidFill>
                  <a:prstClr val="black"/>
                </a:solidFill>
                <a:latin typeface="Calibri"/>
                <a:cs typeface="Times New Roman" pitchFamily="18" charset="0"/>
              </a:rPr>
              <a:t> than constant impedance ones, because of the more uniform distribution of the RF power along them.</a:t>
            </a:r>
          </a:p>
        </p:txBody>
      </p:sp>
      <p:pic>
        <p:nvPicPr>
          <p:cNvPr id="6" name="Immagine 5"/>
          <p:cNvPicPr>
            <a:picLocks noChangeAspect="1"/>
          </p:cNvPicPr>
          <p:nvPr/>
        </p:nvPicPr>
        <p:blipFill rotWithShape="1">
          <a:blip r:embed="rId2">
            <a:extLst>
              <a:ext uri="{28A0092B-C50C-407E-A947-70E740481C1C}">
                <a14:useLocalDpi xmlns:a14="http://schemas.microsoft.com/office/drawing/2010/main" val="0"/>
              </a:ext>
            </a:extLst>
          </a:blip>
          <a:srcRect l="1147" t="5229" r="5937" b="4182"/>
          <a:stretch/>
        </p:blipFill>
        <p:spPr>
          <a:xfrm>
            <a:off x="840000" y="2377108"/>
            <a:ext cx="3763173" cy="4480892"/>
          </a:xfrm>
          <a:prstGeom prst="rect">
            <a:avLst/>
          </a:prstGeom>
        </p:spPr>
      </p:pic>
      <p:grpSp>
        <p:nvGrpSpPr>
          <p:cNvPr id="49" name="Gruppo 48"/>
          <p:cNvGrpSpPr/>
          <p:nvPr/>
        </p:nvGrpSpPr>
        <p:grpSpPr>
          <a:xfrm>
            <a:off x="7516768" y="3767252"/>
            <a:ext cx="3667421" cy="594359"/>
            <a:chOff x="4743450" y="1596390"/>
            <a:chExt cx="3667421" cy="594359"/>
          </a:xfrm>
        </p:grpSpPr>
        <p:sp>
          <p:nvSpPr>
            <p:cNvPr id="10" name="Ritardo 9"/>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2" name="Ritardo 11"/>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4" name="Ritardo 13"/>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6" name="Ritardo 15"/>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8" name="Ritardo 17"/>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0" name="Ritardo 19"/>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2" name="Ritardo 21"/>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4" name="Ritardo 23"/>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6" name="Ritardo 25"/>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8" name="Ritardo 27"/>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0" name="Ritardo 29"/>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2" name="Ritardo 31"/>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4" name="Ritardo 33"/>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6" name="Ritardo 35"/>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8" name="Ritardo 37"/>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40" name="Ritardo 39"/>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cxnSp>
          <p:nvCxnSpPr>
            <p:cNvPr id="41" name="Connettore 1 40"/>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0" name="Gruppo 49"/>
          <p:cNvGrpSpPr/>
          <p:nvPr/>
        </p:nvGrpSpPr>
        <p:grpSpPr>
          <a:xfrm flipV="1">
            <a:off x="7516768" y="3029433"/>
            <a:ext cx="3667421" cy="594359"/>
            <a:chOff x="4743450" y="1596390"/>
            <a:chExt cx="3667421" cy="594359"/>
          </a:xfrm>
        </p:grpSpPr>
        <p:sp>
          <p:nvSpPr>
            <p:cNvPr id="51" name="Ritardo 50"/>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2" name="Ritardo 51"/>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3" name="Ritardo 52"/>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4" name="Ritardo 53"/>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5" name="Ritardo 54"/>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6" name="Ritardo 55"/>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7" name="Ritardo 56"/>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8" name="Ritardo 57"/>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9" name="Ritardo 58"/>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0" name="Ritardo 59"/>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1" name="Ritardo 60"/>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2" name="Ritardo 61"/>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3" name="Ritardo 62"/>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4" name="Ritardo 63"/>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5" name="Ritardo 64"/>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6" name="Ritardo 65"/>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cxnSp>
          <p:nvCxnSpPr>
            <p:cNvPr id="67" name="Connettore 1 66"/>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 name="Connettore 2 6"/>
          <p:cNvCxnSpPr/>
          <p:nvPr/>
        </p:nvCxnSpPr>
        <p:spPr>
          <a:xfrm>
            <a:off x="7320000" y="3491705"/>
            <a:ext cx="0" cy="491671"/>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flipV="1">
            <a:off x="11361410" y="3753092"/>
            <a:ext cx="0" cy="304968"/>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11361410" y="3284285"/>
            <a:ext cx="0" cy="356817"/>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pic>
        <p:nvPicPr>
          <p:cNvPr id="29698" name="Picture 2" descr="C:\Users\David\Desktop\SPARC\SPARC_OLD_PC\banda_C\articolo\figure\fig18bi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276" r="14587" b="35823"/>
          <a:stretch/>
        </p:blipFill>
        <p:spPr bwMode="auto">
          <a:xfrm>
            <a:off x="8486527" y="1122414"/>
            <a:ext cx="2610316" cy="1693979"/>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C:\Users\David\Desktop\MASTER LEZIONI\CAS_2016\images4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65429" y="4812830"/>
            <a:ext cx="2534761" cy="129159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8" name="Oggetto 47"/>
          <p:cNvGraphicFramePr>
            <a:graphicFrameLocks noChangeAspect="1"/>
          </p:cNvGraphicFramePr>
          <p:nvPr>
            <p:extLst>
              <p:ext uri="{D42A27DB-BD31-4B8C-83A1-F6EECF244321}">
                <p14:modId xmlns:p14="http://schemas.microsoft.com/office/powerpoint/2010/main" val="1634649780"/>
              </p:ext>
            </p:extLst>
          </p:nvPr>
        </p:nvGraphicFramePr>
        <p:xfrm>
          <a:off x="3501721" y="1354139"/>
          <a:ext cx="1584325" cy="788987"/>
        </p:xfrm>
        <a:graphic>
          <a:graphicData uri="http://schemas.openxmlformats.org/presentationml/2006/ole">
            <mc:AlternateContent xmlns:mc="http://schemas.openxmlformats.org/markup-compatibility/2006">
              <mc:Choice xmlns:v="urn:schemas-microsoft-com:vml" Requires="v">
                <p:oleObj name="Equazione" r:id="rId5" imgW="888840" imgH="444240" progId="Equation.3">
                  <p:embed/>
                </p:oleObj>
              </mc:Choice>
              <mc:Fallback>
                <p:oleObj name="Equazione" r:id="rId5" imgW="888840" imgH="444240" progId="Equation.3">
                  <p:embed/>
                  <p:pic>
                    <p:nvPicPr>
                      <p:cNvPr id="53" name="Oggetto 52"/>
                      <p:cNvPicPr>
                        <a:picLocks noChangeAspect="1" noChangeArrowheads="1"/>
                      </p:cNvPicPr>
                      <p:nvPr/>
                    </p:nvPicPr>
                    <p:blipFill>
                      <a:blip r:embed="rId6"/>
                      <a:srcRect/>
                      <a:stretch>
                        <a:fillRect/>
                      </a:stretch>
                    </p:blipFill>
                    <p:spPr bwMode="auto">
                      <a:xfrm>
                        <a:off x="3501721" y="1354139"/>
                        <a:ext cx="1584325" cy="788987"/>
                      </a:xfrm>
                      <a:prstGeom prst="rect">
                        <a:avLst/>
                      </a:prstGeom>
                      <a:noFill/>
                      <a:ln>
                        <a:noFill/>
                      </a:ln>
                    </p:spPr>
                  </p:pic>
                </p:oleObj>
              </mc:Fallback>
            </mc:AlternateContent>
          </a:graphicData>
        </a:graphic>
      </p:graphicFrame>
      <p:cxnSp>
        <p:nvCxnSpPr>
          <p:cNvPr id="8" name="Connettore 2 7"/>
          <p:cNvCxnSpPr>
            <a:cxnSpLocks/>
          </p:cNvCxnSpPr>
          <p:nvPr/>
        </p:nvCxnSpPr>
        <p:spPr>
          <a:xfrm flipV="1">
            <a:off x="2513002" y="1535274"/>
            <a:ext cx="988719" cy="5384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959867" y="1246779"/>
            <a:ext cx="1832663" cy="523220"/>
          </a:xfrm>
          <a:prstGeom prst="rect">
            <a:avLst/>
          </a:prstGeom>
          <a:noFill/>
        </p:spPr>
        <p:txBody>
          <a:bodyPr wrap="square" rtlCol="0">
            <a:spAutoFit/>
          </a:bodyPr>
          <a:lstStyle/>
          <a:p>
            <a:r>
              <a:rPr lang="it-IT" sz="1400" dirty="0" err="1"/>
              <a:t>Reduction</a:t>
            </a:r>
            <a:r>
              <a:rPr lang="it-IT" sz="1400" dirty="0"/>
              <a:t> due to the </a:t>
            </a:r>
            <a:r>
              <a:rPr lang="it-IT" sz="1400" dirty="0" err="1"/>
              <a:t>attenuation</a:t>
            </a:r>
            <a:r>
              <a:rPr lang="it-IT" sz="1400" dirty="0"/>
              <a:t> (</a:t>
            </a:r>
            <a:r>
              <a:rPr lang="it-IT" sz="1400" dirty="0" err="1"/>
              <a:t>losses</a:t>
            </a:r>
            <a:r>
              <a:rPr lang="it-IT" sz="1400" dirty="0"/>
              <a:t>)</a:t>
            </a:r>
          </a:p>
        </p:txBody>
      </p:sp>
      <p:cxnSp>
        <p:nvCxnSpPr>
          <p:cNvPr id="68" name="Connettore 2 67"/>
          <p:cNvCxnSpPr>
            <a:cxnSpLocks/>
          </p:cNvCxnSpPr>
          <p:nvPr/>
        </p:nvCxnSpPr>
        <p:spPr>
          <a:xfrm flipV="1">
            <a:off x="2678265" y="1902555"/>
            <a:ext cx="823456" cy="10326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9" name="CasellaDiTesto 68"/>
          <p:cNvSpPr txBox="1"/>
          <p:nvPr/>
        </p:nvSpPr>
        <p:spPr>
          <a:xfrm>
            <a:off x="1217985" y="1833468"/>
            <a:ext cx="1656000" cy="523220"/>
          </a:xfrm>
          <a:prstGeom prst="rect">
            <a:avLst/>
          </a:prstGeom>
          <a:noFill/>
        </p:spPr>
        <p:txBody>
          <a:bodyPr wrap="square" rtlCol="0">
            <a:spAutoFit/>
          </a:bodyPr>
          <a:lstStyle/>
          <a:p>
            <a:r>
              <a:rPr lang="it-IT" sz="1400" dirty="0" err="1"/>
              <a:t>Reduction</a:t>
            </a:r>
            <a:r>
              <a:rPr lang="it-IT" sz="1400" dirty="0"/>
              <a:t> due to </a:t>
            </a:r>
            <a:r>
              <a:rPr lang="it-IT" sz="1400" dirty="0" err="1"/>
              <a:t>irises</a:t>
            </a:r>
            <a:r>
              <a:rPr lang="it-IT" sz="1400" dirty="0"/>
              <a:t> </a:t>
            </a:r>
            <a:r>
              <a:rPr lang="it-IT" sz="1400" dirty="0" err="1"/>
              <a:t>modulation</a:t>
            </a:r>
            <a:endParaRPr lang="it-IT" sz="1400" dirty="0"/>
          </a:p>
        </p:txBody>
      </p:sp>
      <p:cxnSp>
        <p:nvCxnSpPr>
          <p:cNvPr id="70" name="Connettore 2 69"/>
          <p:cNvCxnSpPr/>
          <p:nvPr/>
        </p:nvCxnSpPr>
        <p:spPr>
          <a:xfrm flipH="1" flipV="1">
            <a:off x="4785587" y="1902555"/>
            <a:ext cx="376274" cy="3850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1" name="CasellaDiTesto 70"/>
          <p:cNvSpPr txBox="1"/>
          <p:nvPr/>
        </p:nvSpPr>
        <p:spPr>
          <a:xfrm>
            <a:off x="4513727" y="2253672"/>
            <a:ext cx="1656000" cy="523220"/>
          </a:xfrm>
          <a:prstGeom prst="rect">
            <a:avLst/>
          </a:prstGeom>
          <a:noFill/>
        </p:spPr>
        <p:txBody>
          <a:bodyPr wrap="square" rtlCol="0">
            <a:spAutoFit/>
          </a:bodyPr>
          <a:lstStyle/>
          <a:p>
            <a:r>
              <a:rPr lang="it-IT" sz="1400" dirty="0" err="1"/>
              <a:t>Constant</a:t>
            </a:r>
            <a:r>
              <a:rPr lang="it-IT" sz="1400" dirty="0"/>
              <a:t> </a:t>
            </a:r>
            <a:r>
              <a:rPr lang="it-IT" sz="1400" dirty="0" err="1"/>
              <a:t>along</a:t>
            </a:r>
            <a:r>
              <a:rPr lang="it-IT" sz="1400" dirty="0"/>
              <a:t> the </a:t>
            </a:r>
            <a:r>
              <a:rPr lang="it-IT" sz="1400" dirty="0" err="1"/>
              <a:t>linac</a:t>
            </a:r>
            <a:endParaRPr lang="it-IT" sz="1400" dirty="0"/>
          </a:p>
        </p:txBody>
      </p:sp>
      <p:graphicFrame>
        <p:nvGraphicFramePr>
          <p:cNvPr id="73" name="Oggetto 72"/>
          <p:cNvGraphicFramePr>
            <a:graphicFrameLocks noChangeAspect="1"/>
          </p:cNvGraphicFramePr>
          <p:nvPr>
            <p:extLst>
              <p:ext uri="{D42A27DB-BD31-4B8C-83A1-F6EECF244321}">
                <p14:modId xmlns:p14="http://schemas.microsoft.com/office/powerpoint/2010/main" val="2094530805"/>
              </p:ext>
            </p:extLst>
          </p:nvPr>
        </p:nvGraphicFramePr>
        <p:xfrm>
          <a:off x="9337838" y="556440"/>
          <a:ext cx="654050" cy="493712"/>
        </p:xfrm>
        <a:graphic>
          <a:graphicData uri="http://schemas.openxmlformats.org/presentationml/2006/ole">
            <mc:AlternateContent xmlns:mc="http://schemas.openxmlformats.org/markup-compatibility/2006">
              <mc:Choice xmlns:v="urn:schemas-microsoft-com:vml" Requires="v">
                <p:oleObj name="Equazione" r:id="rId7" imgW="520560" imgH="393480" progId="Equation.3">
                  <p:embed/>
                </p:oleObj>
              </mc:Choice>
              <mc:Fallback>
                <p:oleObj name="Equazione" r:id="rId7" imgW="520560" imgH="393480" progId="Equation.3">
                  <p:embed/>
                  <p:pic>
                    <p:nvPicPr>
                      <p:cNvPr id="53" name="Oggetto 52"/>
                      <p:cNvPicPr>
                        <a:picLocks noChangeAspect="1" noChangeArrowheads="1"/>
                      </p:cNvPicPr>
                      <p:nvPr/>
                    </p:nvPicPr>
                    <p:blipFill>
                      <a:blip r:embed="rId8"/>
                      <a:srcRect/>
                      <a:stretch>
                        <a:fillRect/>
                      </a:stretch>
                    </p:blipFill>
                    <p:spPr bwMode="auto">
                      <a:xfrm>
                        <a:off x="9337838" y="556440"/>
                        <a:ext cx="654050" cy="493712"/>
                      </a:xfrm>
                      <a:prstGeom prst="rect">
                        <a:avLst/>
                      </a:prstGeom>
                      <a:noFill/>
                      <a:ln>
                        <a:noFill/>
                      </a:ln>
                    </p:spPr>
                  </p:pic>
                </p:oleObj>
              </mc:Fallback>
            </mc:AlternateContent>
          </a:graphicData>
        </a:graphic>
      </p:graphicFrame>
      <p:sp>
        <p:nvSpPr>
          <p:cNvPr id="75" name="Freccia a destra 74"/>
          <p:cNvSpPr/>
          <p:nvPr/>
        </p:nvSpPr>
        <p:spPr>
          <a:xfrm>
            <a:off x="10110239" y="703138"/>
            <a:ext cx="290285" cy="24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graphicFrame>
        <p:nvGraphicFramePr>
          <p:cNvPr id="77" name="Oggetto 76"/>
          <p:cNvGraphicFramePr>
            <a:graphicFrameLocks noChangeAspect="1"/>
          </p:cNvGraphicFramePr>
          <p:nvPr>
            <p:extLst>
              <p:ext uri="{D42A27DB-BD31-4B8C-83A1-F6EECF244321}">
                <p14:modId xmlns:p14="http://schemas.microsoft.com/office/powerpoint/2010/main" val="238955230"/>
              </p:ext>
            </p:extLst>
          </p:nvPr>
        </p:nvGraphicFramePr>
        <p:xfrm>
          <a:off x="10553119" y="542550"/>
          <a:ext cx="1117600" cy="557212"/>
        </p:xfrm>
        <a:graphic>
          <a:graphicData uri="http://schemas.openxmlformats.org/presentationml/2006/ole">
            <mc:AlternateContent xmlns:mc="http://schemas.openxmlformats.org/markup-compatibility/2006">
              <mc:Choice xmlns:v="urn:schemas-microsoft-com:vml" Requires="v">
                <p:oleObj name="Equazione" r:id="rId9" imgW="888840" imgH="444240" progId="Equation.3">
                  <p:embed/>
                </p:oleObj>
              </mc:Choice>
              <mc:Fallback>
                <p:oleObj name="Equazione" r:id="rId9" imgW="888840" imgH="444240" progId="Equation.3">
                  <p:embed/>
                  <p:pic>
                    <p:nvPicPr>
                      <p:cNvPr id="73" name="Oggetto 72"/>
                      <p:cNvPicPr>
                        <a:picLocks noChangeAspect="1" noChangeArrowheads="1"/>
                      </p:cNvPicPr>
                      <p:nvPr/>
                    </p:nvPicPr>
                    <p:blipFill>
                      <a:blip r:embed="rId10"/>
                      <a:srcRect/>
                      <a:stretch>
                        <a:fillRect/>
                      </a:stretch>
                    </p:blipFill>
                    <p:spPr bwMode="auto">
                      <a:xfrm>
                        <a:off x="10553119" y="542550"/>
                        <a:ext cx="1117600" cy="55721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66104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10" presetClass="entr" presetSubtype="0" fill="hold"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par>
                                <p:cTn id="31" presetID="10" presetClass="entr" presetSubtype="0"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500"/>
                                        <p:tgtEl>
                                          <p:spTgt spid="50"/>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cTn>
                              </p:par>
                              <p:par>
                                <p:cTn id="43" presetID="10"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500"/>
                                        <p:tgtEl>
                                          <p:spTgt spid="4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 presetClass="entr" presetSubtype="0"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childTnLst>
                                </p:cTn>
                              </p:par>
                              <p:par>
                                <p:cTn id="53" presetID="10" presetClass="entr" presetSubtype="0" fill="hold" nodeType="with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fade">
                                      <p:cBhvr>
                                        <p:cTn id="55" dur="500"/>
                                        <p:tgtEl>
                                          <p:spTgt spid="7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childTnLst>
                                </p:cTn>
                              </p:par>
                              <p:par>
                                <p:cTn id="59" presetID="10" presetClass="entr" presetSubtype="0" fill="hold" nodeType="withEffect">
                                  <p:stCondLst>
                                    <p:cond delay="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69" grpId="0"/>
      <p:bldP spid="71" grpId="0"/>
      <p:bldP spid="7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52062" y="245013"/>
            <a:ext cx="6983130" cy="707886"/>
          </a:xfrm>
          <a:prstGeom prst="rect">
            <a:avLst/>
          </a:prstGeom>
          <a:noFill/>
        </p:spPr>
        <p:txBody>
          <a:bodyPr wrap="none" rtlCol="0">
            <a:spAutoFit/>
          </a:bodyPr>
          <a:lstStyle/>
          <a:p>
            <a:pPr algn="ctr"/>
            <a:r>
              <a:rPr lang="en-US" sz="4000" dirty="0"/>
              <a:t>LINAC TECHNOLOGY: MATERIALS</a:t>
            </a: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5684" y="2709000"/>
            <a:ext cx="5346604" cy="2881503"/>
          </a:xfrm>
          <a:prstGeom prst="rect">
            <a:avLst/>
          </a:prstGeom>
        </p:spPr>
      </p:pic>
      <p:pic>
        <p:nvPicPr>
          <p:cNvPr id="5"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53021" r="17210"/>
          <a:stretch/>
        </p:blipFill>
        <p:spPr>
          <a:xfrm>
            <a:off x="8847929" y="1337122"/>
            <a:ext cx="2272141" cy="5088421"/>
          </a:xfrm>
          <a:prstGeom prst="rect">
            <a:avLst/>
          </a:prstGeom>
          <a:noFill/>
          <a:ln w="635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94434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p:cNvSpPr txBox="1"/>
          <p:nvPr/>
        </p:nvSpPr>
        <p:spPr>
          <a:xfrm>
            <a:off x="0" y="426404"/>
            <a:ext cx="8787441" cy="2246769"/>
          </a:xfrm>
          <a:prstGeom prst="rect">
            <a:avLst/>
          </a:prstGeom>
          <a:noFill/>
        </p:spPr>
        <p:txBody>
          <a:bodyPr wrap="square" rtlCol="0">
            <a:spAutoFit/>
          </a:bodyPr>
          <a:lstStyle/>
          <a:p>
            <a:pPr algn="just"/>
            <a:r>
              <a:rPr lang="en-US" sz="1400" dirty="0">
                <a:sym typeface="Symbol"/>
              </a:rPr>
              <a:t></a:t>
            </a:r>
            <a:r>
              <a:rPr lang="en-US" sz="1400" dirty="0"/>
              <a:t>The cavities (and the related LINAC technology) can be of different material: </a:t>
            </a:r>
          </a:p>
          <a:p>
            <a:pPr marL="285750" indent="-285750" algn="just">
              <a:buFont typeface="Symbol" pitchFamily="18" charset="2"/>
              <a:buChar char="·"/>
            </a:pPr>
            <a:r>
              <a:rPr lang="en-US" sz="1400" b="1" dirty="0">
                <a:solidFill>
                  <a:srgbClr val="FF0000"/>
                </a:solidFill>
              </a:rPr>
              <a:t>copper</a:t>
            </a:r>
            <a:r>
              <a:rPr lang="en-US" sz="1400" dirty="0"/>
              <a:t> for </a:t>
            </a:r>
            <a:r>
              <a:rPr lang="en-US" sz="1400" b="1" dirty="0"/>
              <a:t>normal conducting (NC, both SW than TW) </a:t>
            </a:r>
            <a:r>
              <a:rPr lang="en-US" sz="1400" dirty="0"/>
              <a:t>cavities;</a:t>
            </a:r>
          </a:p>
          <a:p>
            <a:pPr marL="285750" indent="-285750" algn="just">
              <a:buFont typeface="Symbol" pitchFamily="18" charset="2"/>
              <a:buChar char="·"/>
            </a:pPr>
            <a:r>
              <a:rPr lang="en-US" sz="1400" b="1" dirty="0">
                <a:solidFill>
                  <a:srgbClr val="FF0000"/>
                </a:solidFill>
              </a:rPr>
              <a:t>Niobium</a:t>
            </a:r>
            <a:r>
              <a:rPr lang="en-US" sz="1400" dirty="0"/>
              <a:t> for </a:t>
            </a:r>
            <a:r>
              <a:rPr lang="en-US" sz="1400" b="1" dirty="0"/>
              <a:t>superconducting cavities (SC, SW)</a:t>
            </a:r>
            <a:r>
              <a:rPr lang="en-US" sz="1400" dirty="0"/>
              <a:t>;</a:t>
            </a:r>
          </a:p>
          <a:p>
            <a:pPr algn="just"/>
            <a:endParaRPr lang="en-US" sz="1400" dirty="0"/>
          </a:p>
          <a:p>
            <a:pPr algn="just"/>
            <a:r>
              <a:rPr lang="en-US" sz="1400" dirty="0">
                <a:sym typeface="Symbol"/>
              </a:rPr>
              <a:t></a:t>
            </a:r>
            <a:r>
              <a:rPr lang="en-US" sz="1400" dirty="0"/>
              <a:t>We can choose between NC or the SC technology depending on the required performances in term of:</a:t>
            </a:r>
          </a:p>
          <a:p>
            <a:pPr marL="263525" indent="-263525" algn="just">
              <a:buFont typeface="Symbol" pitchFamily="18" charset="2"/>
              <a:buChar char="·"/>
            </a:pPr>
            <a:r>
              <a:rPr lang="en-US" sz="1400" b="1" dirty="0"/>
              <a:t>accelerating gradient </a:t>
            </a:r>
            <a:r>
              <a:rPr lang="en-US" sz="1400" dirty="0"/>
              <a:t>(MV/m);</a:t>
            </a:r>
          </a:p>
          <a:p>
            <a:pPr marL="263525" indent="-263525" algn="just">
              <a:buFont typeface="Symbol" pitchFamily="18" charset="2"/>
              <a:buChar char="·"/>
            </a:pPr>
            <a:r>
              <a:rPr lang="en-US" sz="1400" b="1" dirty="0"/>
              <a:t>RF pulse length </a:t>
            </a:r>
            <a:r>
              <a:rPr lang="en-US" sz="1400" dirty="0"/>
              <a:t>(how many bunches we can contemporary accelerate);</a:t>
            </a:r>
          </a:p>
          <a:p>
            <a:pPr marL="263525" indent="-263525" algn="just">
              <a:buFont typeface="Symbol" pitchFamily="18" charset="2"/>
              <a:buChar char="·"/>
            </a:pPr>
            <a:r>
              <a:rPr lang="en-US" sz="1400" b="1" dirty="0"/>
              <a:t>Duty cycle (see next slide)</a:t>
            </a:r>
            <a:r>
              <a:rPr lang="en-US" sz="1400" dirty="0"/>
              <a:t>: pulsed operation (i.e. 10-100 Hz) or continuous wave (CW) operation;</a:t>
            </a:r>
          </a:p>
          <a:p>
            <a:pPr marL="263525" indent="-263525" algn="just">
              <a:buFont typeface="Symbol" pitchFamily="18" charset="2"/>
              <a:buChar char="·"/>
            </a:pPr>
            <a:r>
              <a:rPr lang="en-US" sz="1400" b="1" dirty="0"/>
              <a:t>Average beam current</a:t>
            </a:r>
            <a:r>
              <a:rPr lang="en-US" sz="1400" dirty="0"/>
              <a:t>.</a:t>
            </a:r>
          </a:p>
          <a:p>
            <a:pPr marL="263525" indent="-263525" algn="just">
              <a:buFont typeface="Symbol" pitchFamily="18" charset="2"/>
              <a:buChar char="·"/>
            </a:pPr>
            <a:r>
              <a:rPr lang="en-US" sz="1400" dirty="0"/>
              <a:t>…</a:t>
            </a:r>
          </a:p>
        </p:txBody>
      </p:sp>
      <p:sp>
        <p:nvSpPr>
          <p:cNvPr id="2" name="CasellaDiTesto 1"/>
          <p:cNvSpPr txBox="1"/>
          <p:nvPr/>
        </p:nvSpPr>
        <p:spPr>
          <a:xfrm>
            <a:off x="2552243" y="-91558"/>
            <a:ext cx="7250511" cy="646331"/>
          </a:xfrm>
          <a:prstGeom prst="rect">
            <a:avLst/>
          </a:prstGeom>
          <a:noFill/>
        </p:spPr>
        <p:txBody>
          <a:bodyPr wrap="none" rtlCol="0">
            <a:spAutoFit/>
          </a:bodyPr>
          <a:lstStyle/>
          <a:p>
            <a:r>
              <a:rPr lang="en-US" sz="3600" b="1" dirty="0"/>
              <a:t>ACCELERATING CAVITY TECHNOLOGY</a:t>
            </a:r>
          </a:p>
        </p:txBody>
      </p:sp>
      <p:sp>
        <p:nvSpPr>
          <p:cNvPr id="3" name="Rectangle 9"/>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27" name="Picture 7" descr="C:\Users\David\Desktop\MASTER LEZIONI\CAS_2016\3d9c2213f8.jpg"/>
          <p:cNvPicPr>
            <a:picLocks noChangeAspect="1" noChangeArrowheads="1"/>
          </p:cNvPicPr>
          <p:nvPr/>
        </p:nvPicPr>
        <p:blipFill rotWithShape="1">
          <a:blip r:embed="rId2">
            <a:extLst>
              <a:ext uri="{28A0092B-C50C-407E-A947-70E740481C1C}">
                <a14:useLocalDpi xmlns:a14="http://schemas.microsoft.com/office/drawing/2010/main" val="0"/>
              </a:ext>
            </a:extLst>
          </a:blip>
          <a:srcRect t="7143" b="11380"/>
          <a:stretch/>
        </p:blipFill>
        <p:spPr bwMode="auto">
          <a:xfrm>
            <a:off x="10007223" y="2102540"/>
            <a:ext cx="2025057" cy="905323"/>
          </a:xfrm>
          <a:prstGeom prst="rect">
            <a:avLst/>
          </a:prstGeom>
          <a:noFill/>
          <a:extLst>
            <a:ext uri="{909E8E84-426E-40DD-AFC4-6F175D3DCCD1}">
              <a14:hiddenFill xmlns:a14="http://schemas.microsoft.com/office/drawing/2010/main">
                <a:solidFill>
                  <a:srgbClr val="FFFFFF"/>
                </a:solidFill>
              </a14:hiddenFill>
            </a:ext>
          </a:extLst>
        </p:spPr>
      </p:pic>
      <p:pic>
        <p:nvPicPr>
          <p:cNvPr id="30728" name="Picture 8" descr="C:\Users\David\Desktop\MASTER LEZIONI\CAS_2016\2016(Feb)1-4-6.png"/>
          <p:cNvPicPr>
            <a:picLocks noChangeAspect="1" noChangeArrowheads="1"/>
          </p:cNvPicPr>
          <p:nvPr/>
        </p:nvPicPr>
        <p:blipFill rotWithShape="1">
          <a:blip r:embed="rId3">
            <a:extLst>
              <a:ext uri="{28A0092B-C50C-407E-A947-70E740481C1C}">
                <a14:useLocalDpi xmlns:a14="http://schemas.microsoft.com/office/drawing/2010/main" val="0"/>
              </a:ext>
            </a:extLst>
          </a:blip>
          <a:srcRect t="24484" r="46733"/>
          <a:stretch/>
        </p:blipFill>
        <p:spPr bwMode="auto">
          <a:xfrm>
            <a:off x="9967795" y="441036"/>
            <a:ext cx="2025057" cy="1498773"/>
          </a:xfrm>
          <a:prstGeom prst="rect">
            <a:avLst/>
          </a:prstGeom>
          <a:noFill/>
          <a:extLst>
            <a:ext uri="{909E8E84-426E-40DD-AFC4-6F175D3DCCD1}">
              <a14:hiddenFill xmlns:a14="http://schemas.microsoft.com/office/drawing/2010/main">
                <a:solidFill>
                  <a:srgbClr val="FFFFFF"/>
                </a:solidFill>
              </a14:hiddenFill>
            </a:ext>
          </a:extLst>
        </p:spPr>
      </p:pic>
      <p:cxnSp>
        <p:nvCxnSpPr>
          <p:cNvPr id="95" name="Connettore 2 94"/>
          <p:cNvCxnSpPr>
            <a:endCxn id="30728" idx="1"/>
          </p:cNvCxnSpPr>
          <p:nvPr/>
        </p:nvCxnSpPr>
        <p:spPr>
          <a:xfrm>
            <a:off x="5127430" y="799687"/>
            <a:ext cx="4840365" cy="3907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0" name="Connettore 2 99"/>
          <p:cNvCxnSpPr/>
          <p:nvPr/>
        </p:nvCxnSpPr>
        <p:spPr>
          <a:xfrm>
            <a:off x="3971365" y="1042807"/>
            <a:ext cx="5834787" cy="139784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1084591" y="2995166"/>
            <a:ext cx="1730189" cy="830997"/>
          </a:xfrm>
          <a:prstGeom prst="rect">
            <a:avLst/>
          </a:prstGeom>
          <a:noFill/>
        </p:spPr>
        <p:txBody>
          <a:bodyPr wrap="square" rtlCol="0">
            <a:spAutoFit/>
          </a:bodyPr>
          <a:lstStyle/>
          <a:p>
            <a:pPr algn="just"/>
            <a:r>
              <a:rPr lang="en-US" sz="1200" dirty="0"/>
              <a:t>Dissipated power into the cavity walls is related to the surface currents</a:t>
            </a:r>
          </a:p>
        </p:txBody>
      </p:sp>
      <p:sp>
        <p:nvSpPr>
          <p:cNvPr id="34" name="Freccia a destra 33"/>
          <p:cNvSpPr/>
          <p:nvPr/>
        </p:nvSpPr>
        <p:spPr>
          <a:xfrm>
            <a:off x="2976144" y="3227650"/>
            <a:ext cx="582706" cy="3496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1"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2172" t="1594"/>
          <a:stretch/>
        </p:blipFill>
        <p:spPr bwMode="auto">
          <a:xfrm>
            <a:off x="6522070" y="3284542"/>
            <a:ext cx="3952020" cy="2253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uppo 7"/>
          <p:cNvGrpSpPr/>
          <p:nvPr/>
        </p:nvGrpSpPr>
        <p:grpSpPr>
          <a:xfrm>
            <a:off x="456449" y="3869241"/>
            <a:ext cx="4239391" cy="1697761"/>
            <a:chOff x="89033" y="4101966"/>
            <a:chExt cx="4239391" cy="1697761"/>
          </a:xfrm>
        </p:grpSpPr>
        <p:grpSp>
          <p:nvGrpSpPr>
            <p:cNvPr id="7" name="Gruppo 6"/>
            <p:cNvGrpSpPr/>
            <p:nvPr/>
          </p:nvGrpSpPr>
          <p:grpSpPr>
            <a:xfrm>
              <a:off x="89033" y="4101966"/>
              <a:ext cx="4239391" cy="1502810"/>
              <a:chOff x="121604" y="4100278"/>
              <a:chExt cx="4239391" cy="1502810"/>
            </a:xfrm>
          </p:grpSpPr>
          <p:pic>
            <p:nvPicPr>
              <p:cNvPr id="4" name="Immagine 3"/>
              <p:cNvPicPr>
                <a:picLocks noChangeAspect="1"/>
              </p:cNvPicPr>
              <p:nvPr/>
            </p:nvPicPr>
            <p:blipFill rotWithShape="1">
              <a:blip r:embed="rId5">
                <a:extLst>
                  <a:ext uri="{28A0092B-C50C-407E-A947-70E740481C1C}">
                    <a14:useLocalDpi xmlns:a14="http://schemas.microsoft.com/office/drawing/2010/main" val="0"/>
                  </a:ext>
                </a:extLst>
              </a:blip>
              <a:srcRect l="44488" b="55359"/>
              <a:stretch/>
            </p:blipFill>
            <p:spPr>
              <a:xfrm>
                <a:off x="121604" y="4100278"/>
                <a:ext cx="4239391" cy="1502810"/>
              </a:xfrm>
              <a:prstGeom prst="rect">
                <a:avLst/>
              </a:prstGeom>
            </p:spPr>
          </p:pic>
          <p:sp>
            <p:nvSpPr>
              <p:cNvPr id="6" name="Rettangolo 5"/>
              <p:cNvSpPr/>
              <p:nvPr/>
            </p:nvSpPr>
            <p:spPr>
              <a:xfrm>
                <a:off x="3636000" y="4851683"/>
                <a:ext cx="359920" cy="4493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51" name="CasellaDiTesto 50"/>
            <p:cNvSpPr txBox="1"/>
            <p:nvPr/>
          </p:nvSpPr>
          <p:spPr>
            <a:xfrm>
              <a:off x="1574668" y="5491950"/>
              <a:ext cx="1392561" cy="307777"/>
            </a:xfrm>
            <a:prstGeom prst="rect">
              <a:avLst/>
            </a:prstGeom>
            <a:noFill/>
          </p:spPr>
          <p:txBody>
            <a:bodyPr wrap="none" rtlCol="0">
              <a:spAutoFit/>
            </a:bodyPr>
            <a:lstStyle/>
            <a:p>
              <a:r>
                <a:rPr lang="en-US" sz="1400" dirty="0"/>
                <a:t>Frequency [GHz]</a:t>
              </a:r>
            </a:p>
          </p:txBody>
        </p:sp>
      </p:grpSp>
      <p:sp>
        <p:nvSpPr>
          <p:cNvPr id="94" name="CasellaDiTesto 93"/>
          <p:cNvSpPr txBox="1"/>
          <p:nvPr/>
        </p:nvSpPr>
        <p:spPr>
          <a:xfrm>
            <a:off x="8239053" y="3041333"/>
            <a:ext cx="1096775" cy="369332"/>
          </a:xfrm>
          <a:prstGeom prst="rect">
            <a:avLst/>
          </a:prstGeom>
          <a:noFill/>
        </p:spPr>
        <p:txBody>
          <a:bodyPr wrap="none" rtlCol="0">
            <a:spAutoFit/>
          </a:bodyPr>
          <a:lstStyle/>
          <a:p>
            <a:r>
              <a:rPr lang="en-US" b="1" dirty="0"/>
              <a:t>NIOBIUM</a:t>
            </a:r>
          </a:p>
        </p:txBody>
      </p:sp>
      <p:sp>
        <p:nvSpPr>
          <p:cNvPr id="52" name="CasellaDiTesto 51"/>
          <p:cNvSpPr txBox="1"/>
          <p:nvPr/>
        </p:nvSpPr>
        <p:spPr>
          <a:xfrm>
            <a:off x="5121511" y="5593204"/>
            <a:ext cx="1584503" cy="1077218"/>
          </a:xfrm>
          <a:prstGeom prst="rect">
            <a:avLst/>
          </a:prstGeom>
          <a:noFill/>
        </p:spPr>
        <p:txBody>
          <a:bodyPr wrap="square" rtlCol="0">
            <a:spAutoFit/>
          </a:bodyPr>
          <a:lstStyle/>
          <a:p>
            <a:r>
              <a:rPr lang="en-US" sz="1600" b="1" dirty="0"/>
              <a:t>Between copper and Niobium there is a factor 10</a:t>
            </a:r>
            <a:r>
              <a:rPr lang="en-US" sz="1600" b="1" baseline="30000" dirty="0"/>
              <a:t>5</a:t>
            </a:r>
            <a:r>
              <a:rPr lang="en-US" sz="1600" b="1" dirty="0"/>
              <a:t>-10</a:t>
            </a:r>
            <a:r>
              <a:rPr lang="en-US" sz="1600" b="1" baseline="30000" dirty="0"/>
              <a:t>6</a:t>
            </a:r>
          </a:p>
        </p:txBody>
      </p:sp>
      <p:pic>
        <p:nvPicPr>
          <p:cNvPr id="20"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57076" y="5772111"/>
            <a:ext cx="1498152" cy="994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75045" y="5606905"/>
            <a:ext cx="2088290" cy="912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descr="C:\Users\David\Desktop\SPARC\SPARC_OLD_PC\banda_C\articolo\figure\fig18bis.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2327" r="10061" b="41564"/>
          <a:stretch/>
        </p:blipFill>
        <p:spPr bwMode="auto">
          <a:xfrm>
            <a:off x="456449" y="5607766"/>
            <a:ext cx="1672015" cy="943762"/>
          </a:xfrm>
          <a:prstGeom prst="rect">
            <a:avLst/>
          </a:prstGeom>
          <a:noFill/>
          <a:extLst>
            <a:ext uri="{909E8E84-426E-40DD-AFC4-6F175D3DCCD1}">
              <a14:hiddenFill xmlns:a14="http://schemas.microsoft.com/office/drawing/2010/main">
                <a:solidFill>
                  <a:srgbClr val="FFFFFF"/>
                </a:solidFill>
              </a14:hiddenFill>
            </a:ext>
          </a:extLst>
        </p:spPr>
      </p:pic>
      <p:pic>
        <p:nvPicPr>
          <p:cNvPr id="23" name="Immagine 22"/>
          <p:cNvPicPr>
            <a:picLocks noChangeAspect="1"/>
          </p:cNvPicPr>
          <p:nvPr/>
        </p:nvPicPr>
        <p:blipFill rotWithShape="1">
          <a:blip r:embed="rId9" cstate="print">
            <a:extLst>
              <a:ext uri="{28A0092B-C50C-407E-A947-70E740481C1C}">
                <a14:useLocalDpi xmlns:a14="http://schemas.microsoft.com/office/drawing/2010/main" val="0"/>
              </a:ext>
            </a:extLst>
          </a:blip>
          <a:srcRect t="6164"/>
          <a:stretch/>
        </p:blipFill>
        <p:spPr>
          <a:xfrm>
            <a:off x="7464191" y="5603088"/>
            <a:ext cx="1239383" cy="1185712"/>
          </a:xfrm>
          <a:prstGeom prst="rect">
            <a:avLst/>
          </a:prstGeom>
        </p:spPr>
      </p:pic>
      <p:graphicFrame>
        <p:nvGraphicFramePr>
          <p:cNvPr id="86" name="Oggetto 85"/>
          <p:cNvGraphicFramePr>
            <a:graphicFrameLocks noChangeAspect="1"/>
          </p:cNvGraphicFramePr>
          <p:nvPr>
            <p:extLst>
              <p:ext uri="{D42A27DB-BD31-4B8C-83A1-F6EECF244321}">
                <p14:modId xmlns:p14="http://schemas.microsoft.com/office/powerpoint/2010/main" val="1761457208"/>
              </p:ext>
            </p:extLst>
          </p:nvPr>
        </p:nvGraphicFramePr>
        <p:xfrm>
          <a:off x="3673172" y="2871335"/>
          <a:ext cx="1936750" cy="955675"/>
        </p:xfrm>
        <a:graphic>
          <a:graphicData uri="http://schemas.openxmlformats.org/presentationml/2006/ole">
            <mc:AlternateContent xmlns:mc="http://schemas.openxmlformats.org/markup-compatibility/2006">
              <mc:Choice xmlns:v="urn:schemas-microsoft-com:vml" Requires="v">
                <p:oleObj name="Equazione" r:id="rId10" imgW="1460160" imgH="723600" progId="Equation.3">
                  <p:embed/>
                </p:oleObj>
              </mc:Choice>
              <mc:Fallback>
                <p:oleObj name="Equazione" r:id="rId10" imgW="1460160" imgH="723600" progId="Equation.3">
                  <p:embed/>
                  <p:pic>
                    <p:nvPicPr>
                      <p:cNvPr id="0" name=""/>
                      <p:cNvPicPr>
                        <a:picLocks noChangeAspect="1" noChangeArrowheads="1"/>
                      </p:cNvPicPr>
                      <p:nvPr/>
                    </p:nvPicPr>
                    <p:blipFill>
                      <a:blip r:embed="rId11"/>
                      <a:srcRect/>
                      <a:stretch>
                        <a:fillRect/>
                      </a:stretch>
                    </p:blipFill>
                    <p:spPr bwMode="auto">
                      <a:xfrm>
                        <a:off x="3673172" y="2871335"/>
                        <a:ext cx="1936750" cy="955675"/>
                      </a:xfrm>
                      <a:prstGeom prst="rect">
                        <a:avLst/>
                      </a:prstGeom>
                      <a:noFill/>
                    </p:spPr>
                  </p:pic>
                </p:oleObj>
              </mc:Fallback>
            </mc:AlternateContent>
          </a:graphicData>
        </a:graphic>
      </p:graphicFrame>
      <p:sp>
        <p:nvSpPr>
          <p:cNvPr id="38" name="CasellaDiTesto 37"/>
          <p:cNvSpPr txBox="1"/>
          <p:nvPr/>
        </p:nvSpPr>
        <p:spPr>
          <a:xfrm>
            <a:off x="2118817" y="3717150"/>
            <a:ext cx="949234" cy="369332"/>
          </a:xfrm>
          <a:prstGeom prst="rect">
            <a:avLst/>
          </a:prstGeom>
          <a:noFill/>
        </p:spPr>
        <p:txBody>
          <a:bodyPr wrap="none" rtlCol="0">
            <a:spAutoFit/>
          </a:bodyPr>
          <a:lstStyle/>
          <a:p>
            <a:r>
              <a:rPr lang="en-US" b="1" dirty="0"/>
              <a:t>COPPER</a:t>
            </a:r>
          </a:p>
        </p:txBody>
      </p:sp>
    </p:spTree>
    <p:extLst>
      <p:ext uri="{BB962C8B-B14F-4D97-AF65-F5344CB8AC3E}">
        <p14:creationId xmlns:p14="http://schemas.microsoft.com/office/powerpoint/2010/main" val="39734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nodeType="withEffect">
                                  <p:stCondLst>
                                    <p:cond delay="0"/>
                                  </p:stCondLst>
                                  <p:childTnLst>
                                    <p:set>
                                      <p:cBhvr>
                                        <p:cTn id="15" dur="1" fill="hold">
                                          <p:stCondLst>
                                            <p:cond delay="0"/>
                                          </p:stCondLst>
                                        </p:cTn>
                                        <p:tgtEl>
                                          <p:spTgt spid="30728"/>
                                        </p:tgtEl>
                                        <p:attrNameLst>
                                          <p:attrName>style.visibility</p:attrName>
                                        </p:attrNameLst>
                                      </p:cBhvr>
                                      <p:to>
                                        <p:strVal val="visible"/>
                                      </p:to>
                                    </p:set>
                                    <p:animEffect transition="in" filter="fade">
                                      <p:cBhvr>
                                        <p:cTn id="16" dur="500"/>
                                        <p:tgtEl>
                                          <p:spTgt spid="3072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nodeType="with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4"/>
                                        </p:tgtEl>
                                        <p:attrNameLst>
                                          <p:attrName>style.visibility</p:attrName>
                                        </p:attrNameLst>
                                      </p:cBhvr>
                                      <p:to>
                                        <p:strVal val="visible"/>
                                      </p:to>
                                    </p:set>
                                    <p:animEffect transition="in" filter="fade">
                                      <p:cBhvr>
                                        <p:cTn id="36" dur="500"/>
                                        <p:tgtEl>
                                          <p:spTgt spid="94"/>
                                        </p:tgtEl>
                                      </p:cBhvr>
                                    </p:animEffect>
                                  </p:childTnLst>
                                </p:cTn>
                              </p:par>
                              <p:par>
                                <p:cTn id="37" presetID="10" presetClass="entr" presetSubtype="0" fill="hold" nodeType="withEffect">
                                  <p:stCondLst>
                                    <p:cond delay="0"/>
                                  </p:stCondLst>
                                  <p:childTnLst>
                                    <p:set>
                                      <p:cBhvr>
                                        <p:cTn id="38" dur="1" fill="hold">
                                          <p:stCondLst>
                                            <p:cond delay="0"/>
                                          </p:stCondLst>
                                        </p:cTn>
                                        <p:tgtEl>
                                          <p:spTgt spid="30727"/>
                                        </p:tgtEl>
                                        <p:attrNameLst>
                                          <p:attrName>style.visibility</p:attrName>
                                        </p:attrNameLst>
                                      </p:cBhvr>
                                      <p:to>
                                        <p:strVal val="visible"/>
                                      </p:to>
                                    </p:set>
                                    <p:animEffect transition="in" filter="fade">
                                      <p:cBhvr>
                                        <p:cTn id="39" dur="500"/>
                                        <p:tgtEl>
                                          <p:spTgt spid="30727"/>
                                        </p:tgtEl>
                                      </p:cBhvr>
                                    </p:animEffect>
                                  </p:childTnLst>
                                </p:cTn>
                              </p:par>
                              <p:par>
                                <p:cTn id="40" presetID="10" presetClass="entr" presetSubtype="0" fill="hold" nodeType="with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fade">
                                      <p:cBhvr>
                                        <p:cTn id="42" dur="500"/>
                                        <p:tgtEl>
                                          <p:spTgt spid="100"/>
                                        </p:tgtEl>
                                      </p:cBhvr>
                                    </p:animEffect>
                                  </p:childTnLst>
                                </p:cTn>
                              </p:par>
                              <p:par>
                                <p:cTn id="43" presetID="10" presetClass="entr" presetSubtype="0" fill="hold" nodeType="withEffect">
                                  <p:stCondLst>
                                    <p:cond delay="0"/>
                                  </p:stCondLst>
                                  <p:childTnLst>
                                    <p:set>
                                      <p:cBhvr>
                                        <p:cTn id="44" dur="1" fill="hold">
                                          <p:stCondLst>
                                            <p:cond delay="0"/>
                                          </p:stCondLst>
                                        </p:cTn>
                                        <p:tgtEl>
                                          <p:spTgt spid="91"/>
                                        </p:tgtEl>
                                        <p:attrNameLst>
                                          <p:attrName>style.visibility</p:attrName>
                                        </p:attrNameLst>
                                      </p:cBhvr>
                                      <p:to>
                                        <p:strVal val="visible"/>
                                      </p:to>
                                    </p:set>
                                    <p:animEffect transition="in" filter="fade">
                                      <p:cBhvr>
                                        <p:cTn id="45" dur="500"/>
                                        <p:tgtEl>
                                          <p:spTgt spid="91"/>
                                        </p:tgtEl>
                                      </p:cBhvr>
                                    </p:animEffect>
                                  </p:childTnLst>
                                </p:cTn>
                              </p:par>
                              <p:par>
                                <p:cTn id="46" presetID="10"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3">
                                            <p:txEl>
                                              <p:pRg st="4" end="4"/>
                                            </p:txEl>
                                          </p:spTgt>
                                        </p:tgtEl>
                                        <p:attrNameLst>
                                          <p:attrName>style.visibility</p:attrName>
                                        </p:attrNameLst>
                                      </p:cBhvr>
                                      <p:to>
                                        <p:strVal val="visible"/>
                                      </p:to>
                                    </p:set>
                                    <p:animEffect transition="in" filter="fade">
                                      <p:cBhvr>
                                        <p:cTn id="61" dur="500"/>
                                        <p:tgtEl>
                                          <p:spTgt spid="13">
                                            <p:txEl>
                                              <p:pRg st="4" end="4"/>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xEl>
                                              <p:pRg st="5" end="5"/>
                                            </p:txEl>
                                          </p:spTgt>
                                        </p:tgtEl>
                                        <p:attrNameLst>
                                          <p:attrName>style.visibility</p:attrName>
                                        </p:attrNameLst>
                                      </p:cBhvr>
                                      <p:to>
                                        <p:strVal val="visible"/>
                                      </p:to>
                                    </p:set>
                                    <p:animEffect transition="in" filter="fade">
                                      <p:cBhvr>
                                        <p:cTn id="64" dur="500"/>
                                        <p:tgtEl>
                                          <p:spTgt spid="13">
                                            <p:txEl>
                                              <p:pRg st="5" end="5"/>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13">
                                            <p:txEl>
                                              <p:pRg st="6" end="6"/>
                                            </p:txEl>
                                          </p:spTgt>
                                        </p:tgtEl>
                                        <p:attrNameLst>
                                          <p:attrName>style.visibility</p:attrName>
                                        </p:attrNameLst>
                                      </p:cBhvr>
                                      <p:to>
                                        <p:strVal val="visible"/>
                                      </p:to>
                                    </p:set>
                                    <p:animEffect transition="in" filter="fade">
                                      <p:cBhvr>
                                        <p:cTn id="67" dur="500"/>
                                        <p:tgtEl>
                                          <p:spTgt spid="13">
                                            <p:txEl>
                                              <p:pRg st="6" end="6"/>
                                            </p:txEl>
                                          </p:spTgt>
                                        </p:tgtEl>
                                      </p:cBhvr>
                                    </p:animEffect>
                                  </p:childTnLst>
                                </p:cTn>
                              </p:par>
                              <p:par>
                                <p:cTn id="68" presetID="10" presetClass="entr" presetSubtype="0" fill="hold" nodeType="withEffect">
                                  <p:stCondLst>
                                    <p:cond delay="0"/>
                                  </p:stCondLst>
                                  <p:childTnLst>
                                    <p:set>
                                      <p:cBhvr>
                                        <p:cTn id="69" dur="1" fill="hold">
                                          <p:stCondLst>
                                            <p:cond delay="0"/>
                                          </p:stCondLst>
                                        </p:cTn>
                                        <p:tgtEl>
                                          <p:spTgt spid="13">
                                            <p:txEl>
                                              <p:pRg st="7" end="7"/>
                                            </p:txEl>
                                          </p:spTgt>
                                        </p:tgtEl>
                                        <p:attrNameLst>
                                          <p:attrName>style.visibility</p:attrName>
                                        </p:attrNameLst>
                                      </p:cBhvr>
                                      <p:to>
                                        <p:strVal val="visible"/>
                                      </p:to>
                                    </p:set>
                                    <p:animEffect transition="in" filter="fade">
                                      <p:cBhvr>
                                        <p:cTn id="70" dur="500"/>
                                        <p:tgtEl>
                                          <p:spTgt spid="13">
                                            <p:txEl>
                                              <p:pRg st="7" end="7"/>
                                            </p:txEl>
                                          </p:spTgt>
                                        </p:tgtEl>
                                      </p:cBhvr>
                                    </p:animEffect>
                                  </p:childTnLst>
                                </p:cTn>
                              </p:par>
                              <p:par>
                                <p:cTn id="71" presetID="10" presetClass="entr" presetSubtype="0" fill="hold" nodeType="withEffect">
                                  <p:stCondLst>
                                    <p:cond delay="0"/>
                                  </p:stCondLst>
                                  <p:childTnLst>
                                    <p:set>
                                      <p:cBhvr>
                                        <p:cTn id="72" dur="1" fill="hold">
                                          <p:stCondLst>
                                            <p:cond delay="0"/>
                                          </p:stCondLst>
                                        </p:cTn>
                                        <p:tgtEl>
                                          <p:spTgt spid="13">
                                            <p:txEl>
                                              <p:pRg st="8" end="8"/>
                                            </p:txEl>
                                          </p:spTgt>
                                        </p:tgtEl>
                                        <p:attrNameLst>
                                          <p:attrName>style.visibility</p:attrName>
                                        </p:attrNameLst>
                                      </p:cBhvr>
                                      <p:to>
                                        <p:strVal val="visible"/>
                                      </p:to>
                                    </p:set>
                                    <p:animEffect transition="in" filter="fade">
                                      <p:cBhvr>
                                        <p:cTn id="73" dur="500"/>
                                        <p:tgtEl>
                                          <p:spTgt spid="13">
                                            <p:txEl>
                                              <p:pRg st="8" end="8"/>
                                            </p:txEl>
                                          </p:spTgt>
                                        </p:tgtEl>
                                      </p:cBhvr>
                                    </p:animEffect>
                                  </p:childTnLst>
                                </p:cTn>
                              </p:par>
                              <p:par>
                                <p:cTn id="74" presetID="10" presetClass="entr" presetSubtype="0" fill="hold" nodeType="withEffect">
                                  <p:stCondLst>
                                    <p:cond delay="0"/>
                                  </p:stCondLst>
                                  <p:childTnLst>
                                    <p:set>
                                      <p:cBhvr>
                                        <p:cTn id="75" dur="1" fill="hold">
                                          <p:stCondLst>
                                            <p:cond delay="0"/>
                                          </p:stCondLst>
                                        </p:cTn>
                                        <p:tgtEl>
                                          <p:spTgt spid="13">
                                            <p:txEl>
                                              <p:pRg st="9" end="9"/>
                                            </p:txEl>
                                          </p:spTgt>
                                        </p:tgtEl>
                                        <p:attrNameLst>
                                          <p:attrName>style.visibility</p:attrName>
                                        </p:attrNameLst>
                                      </p:cBhvr>
                                      <p:to>
                                        <p:strVal val="visible"/>
                                      </p:to>
                                    </p:set>
                                    <p:animEffect transition="in" filter="fade">
                                      <p:cBhvr>
                                        <p:cTn id="76" dur="500"/>
                                        <p:tgtEl>
                                          <p:spTgt spid="1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animBg="1"/>
      <p:bldP spid="94" grpId="0"/>
      <p:bldP spid="52"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73476" y="-69634"/>
            <a:ext cx="9489842" cy="646331"/>
          </a:xfrm>
          <a:prstGeom prst="rect">
            <a:avLst/>
          </a:prstGeom>
          <a:noFill/>
        </p:spPr>
        <p:txBody>
          <a:bodyPr wrap="none" rtlCol="0">
            <a:spAutoFit/>
          </a:bodyPr>
          <a:lstStyle/>
          <a:p>
            <a:r>
              <a:rPr lang="en-US" sz="3600" b="1" dirty="0"/>
              <a:t>RF STRUCTURE AND BEAM STRUCTURE: NC vs SC</a:t>
            </a:r>
            <a:endParaRPr lang="en-US" sz="3600" b="1" baseline="-25000" dirty="0"/>
          </a:p>
        </p:txBody>
      </p:sp>
      <p:pic>
        <p:nvPicPr>
          <p:cNvPr id="307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343" t="22385" r="6571" b="19964"/>
          <a:stretch/>
        </p:blipFill>
        <p:spPr bwMode="auto">
          <a:xfrm>
            <a:off x="7007095" y="1565901"/>
            <a:ext cx="4843605" cy="2402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70254" y="465292"/>
            <a:ext cx="9054353" cy="954107"/>
          </a:xfrm>
          <a:prstGeom prst="rect">
            <a:avLst/>
          </a:prstGeom>
          <a:noFill/>
        </p:spPr>
        <p:txBody>
          <a:bodyPr wrap="square" rtlCol="0">
            <a:spAutoFit/>
          </a:bodyPr>
          <a:lstStyle/>
          <a:p>
            <a:pPr algn="just"/>
            <a:r>
              <a:rPr lang="en-US" sz="1400" dirty="0"/>
              <a:t>The “</a:t>
            </a:r>
            <a:r>
              <a:rPr lang="en-US" sz="1400" b="1" dirty="0"/>
              <a:t>beam structure</a:t>
            </a:r>
            <a:r>
              <a:rPr lang="en-US" sz="1400" dirty="0"/>
              <a:t>” in a LINAC is directly related to the “</a:t>
            </a:r>
            <a:r>
              <a:rPr lang="en-US" sz="1400" b="1" dirty="0"/>
              <a:t>RF structure</a:t>
            </a:r>
            <a:r>
              <a:rPr lang="en-US" sz="1400" dirty="0"/>
              <a:t>”. There are two possible type of operations:</a:t>
            </a:r>
          </a:p>
          <a:p>
            <a:pPr algn="just"/>
            <a:r>
              <a:rPr lang="en-US" sz="1400" dirty="0"/>
              <a:t> </a:t>
            </a:r>
          </a:p>
          <a:p>
            <a:pPr marL="285750" indent="-285750" algn="just">
              <a:buFont typeface="Arial" pitchFamily="34" charset="0"/>
              <a:buChar char="•"/>
            </a:pPr>
            <a:r>
              <a:rPr lang="en-US" sz="1400" b="1" dirty="0"/>
              <a:t>CW</a:t>
            </a:r>
            <a:r>
              <a:rPr lang="en-US" sz="1400" dirty="0"/>
              <a:t> (Continuous Wave) operation </a:t>
            </a:r>
            <a:r>
              <a:rPr lang="en-US" sz="1400" dirty="0">
                <a:sym typeface="Symbol"/>
              </a:rPr>
              <a:t> allow, in principle, to operate with a continuous (bunched) beam</a:t>
            </a:r>
          </a:p>
          <a:p>
            <a:pPr marL="285750" indent="-285750" algn="just">
              <a:buFont typeface="Arial" pitchFamily="34" charset="0"/>
              <a:buChar char="•"/>
            </a:pPr>
            <a:r>
              <a:rPr lang="en-US" sz="1400" b="1" dirty="0">
                <a:sym typeface="Symbol"/>
              </a:rPr>
              <a:t>PULSED</a:t>
            </a:r>
            <a:r>
              <a:rPr lang="en-US" sz="1400" dirty="0">
                <a:sym typeface="Symbol"/>
              </a:rPr>
              <a:t> operation  there are RF pulses at a certain repetition rate  (</a:t>
            </a:r>
            <a:r>
              <a:rPr lang="en-US" sz="1400" b="1" dirty="0">
                <a:sym typeface="Symbol"/>
              </a:rPr>
              <a:t>Duty Cycle (DC)=pulsed width/period</a:t>
            </a:r>
            <a:r>
              <a:rPr lang="en-US" sz="1400" dirty="0">
                <a:sym typeface="Symbol"/>
              </a:rPr>
              <a:t>)</a:t>
            </a:r>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2402" y="1926747"/>
            <a:ext cx="3902202" cy="1935858"/>
          </a:xfrm>
          <a:prstGeom prst="rect">
            <a:avLst/>
          </a:prstGeom>
        </p:spPr>
      </p:pic>
      <p:sp>
        <p:nvSpPr>
          <p:cNvPr id="5" name="Freccia a destra 4"/>
          <p:cNvSpPr/>
          <p:nvPr/>
        </p:nvSpPr>
        <p:spPr>
          <a:xfrm>
            <a:off x="4963370" y="2571627"/>
            <a:ext cx="2029872" cy="4821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asellaDiTesto 5"/>
          <p:cNvSpPr txBox="1"/>
          <p:nvPr/>
        </p:nvSpPr>
        <p:spPr>
          <a:xfrm>
            <a:off x="4771289" y="4864707"/>
            <a:ext cx="7272000" cy="1815882"/>
          </a:xfrm>
          <a:prstGeom prst="rect">
            <a:avLst/>
          </a:prstGeom>
          <a:noFill/>
        </p:spPr>
        <p:txBody>
          <a:bodyPr wrap="square" rtlCol="0">
            <a:spAutoFit/>
          </a:bodyPr>
          <a:lstStyle/>
          <a:p>
            <a:pPr algn="just"/>
            <a:r>
              <a:rPr lang="en-US" sz="1400" dirty="0">
                <a:sym typeface="Symbol"/>
              </a:rPr>
              <a:t></a:t>
            </a:r>
            <a:r>
              <a:rPr lang="en-US" sz="1400" b="1" dirty="0"/>
              <a:t>SC structures allow operation at very high Duty Cycle (&gt;1%) up to a CW operation (DC=100%) </a:t>
            </a:r>
            <a:r>
              <a:rPr lang="en-US" sz="1400" dirty="0"/>
              <a:t>(because of the extremely low dissipated power) </a:t>
            </a:r>
            <a:r>
              <a:rPr lang="en-US" sz="1400" b="1" dirty="0"/>
              <a:t>with relatively high gradient (&gt;20 MV/m)</a:t>
            </a:r>
            <a:r>
              <a:rPr lang="en-US" sz="1400" dirty="0"/>
              <a:t>. This means that a continuous (bunched) beam can be accelerated.</a:t>
            </a:r>
          </a:p>
          <a:p>
            <a:pPr algn="just"/>
            <a:endParaRPr lang="en-US" sz="1400" dirty="0"/>
          </a:p>
          <a:p>
            <a:pPr algn="just"/>
            <a:r>
              <a:rPr lang="en-US" sz="1400" dirty="0">
                <a:sym typeface="Symbol"/>
              </a:rPr>
              <a:t></a:t>
            </a:r>
            <a:r>
              <a:rPr lang="en-US" sz="1400" b="1" dirty="0"/>
              <a:t>NC structures can operate in pulsed mode </a:t>
            </a:r>
            <a:r>
              <a:rPr lang="en-US" sz="1400" dirty="0"/>
              <a:t>at </a:t>
            </a:r>
            <a:r>
              <a:rPr lang="en-US" sz="1400" b="1" dirty="0"/>
              <a:t>very low DC </a:t>
            </a:r>
            <a:r>
              <a:rPr lang="en-US" sz="1400" dirty="0">
                <a:solidFill>
                  <a:prstClr val="black"/>
                </a:solidFill>
              </a:rPr>
              <a:t>(10</a:t>
            </a:r>
            <a:r>
              <a:rPr lang="en-US" sz="1400" baseline="30000" dirty="0">
                <a:solidFill>
                  <a:prstClr val="black"/>
                </a:solidFill>
              </a:rPr>
              <a:t>-2</a:t>
            </a:r>
            <a:r>
              <a:rPr lang="en-US" sz="1400" dirty="0">
                <a:solidFill>
                  <a:prstClr val="black"/>
                </a:solidFill>
              </a:rPr>
              <a:t>-10</a:t>
            </a:r>
            <a:r>
              <a:rPr lang="en-US" sz="1400" baseline="30000" dirty="0">
                <a:solidFill>
                  <a:prstClr val="black"/>
                </a:solidFill>
              </a:rPr>
              <a:t>-1 </a:t>
            </a:r>
            <a:r>
              <a:rPr lang="en-US" sz="1400" dirty="0">
                <a:solidFill>
                  <a:prstClr val="black"/>
                </a:solidFill>
              </a:rPr>
              <a:t>%)</a:t>
            </a:r>
            <a:r>
              <a:rPr lang="en-US" sz="1400" dirty="0"/>
              <a:t> (because of the higher dissipated power)</a:t>
            </a:r>
            <a:r>
              <a:rPr lang="en-US" sz="1400" dirty="0">
                <a:solidFill>
                  <a:prstClr val="black"/>
                </a:solidFill>
              </a:rPr>
              <a:t> </a:t>
            </a:r>
            <a:r>
              <a:rPr lang="en-US" sz="1400" dirty="0"/>
              <a:t>with, in principle, </a:t>
            </a:r>
            <a:r>
              <a:rPr lang="en-US" sz="1400" b="1" dirty="0"/>
              <a:t>larger peak accelerating gradient</a:t>
            </a:r>
            <a:r>
              <a:rPr lang="en-US" sz="1400" dirty="0"/>
              <a:t>(&gt;30 MV/m). This means that one or few tens of bunches can be, in general, accelerated. NB: NC structures can also operate in CW but at very low gradient because of the dissipated power. </a:t>
            </a:r>
          </a:p>
        </p:txBody>
      </p:sp>
      <p:cxnSp>
        <p:nvCxnSpPr>
          <p:cNvPr id="8" name="Connettore 2 7"/>
          <p:cNvCxnSpPr/>
          <p:nvPr/>
        </p:nvCxnSpPr>
        <p:spPr>
          <a:xfrm>
            <a:off x="8884560" y="4128579"/>
            <a:ext cx="838127" cy="0"/>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CasellaDiTesto 9"/>
          <p:cNvSpPr txBox="1"/>
          <p:nvPr/>
        </p:nvSpPr>
        <p:spPr>
          <a:xfrm>
            <a:off x="8664103" y="4162161"/>
            <a:ext cx="1529586" cy="369332"/>
          </a:xfrm>
          <a:prstGeom prst="rect">
            <a:avLst/>
          </a:prstGeom>
          <a:noFill/>
        </p:spPr>
        <p:txBody>
          <a:bodyPr wrap="none" rtlCol="0">
            <a:spAutoFit/>
          </a:bodyPr>
          <a:lstStyle/>
          <a:p>
            <a:r>
              <a:rPr lang="en-US" dirty="0"/>
              <a:t>Bunch spacing</a:t>
            </a:r>
          </a:p>
        </p:txBody>
      </p:sp>
      <p:sp>
        <p:nvSpPr>
          <p:cNvPr id="11" name="CasellaDiTesto 10"/>
          <p:cNvSpPr txBox="1"/>
          <p:nvPr/>
        </p:nvSpPr>
        <p:spPr>
          <a:xfrm>
            <a:off x="2340426" y="1636344"/>
            <a:ext cx="1059906" cy="369332"/>
          </a:xfrm>
          <a:prstGeom prst="rect">
            <a:avLst/>
          </a:prstGeom>
          <a:noFill/>
        </p:spPr>
        <p:txBody>
          <a:bodyPr wrap="none" rtlCol="0">
            <a:spAutoFit/>
          </a:bodyPr>
          <a:lstStyle/>
          <a:p>
            <a:r>
              <a:rPr lang="en-US" dirty="0"/>
              <a:t>RF pulses</a:t>
            </a:r>
          </a:p>
        </p:txBody>
      </p:sp>
      <p:sp>
        <p:nvSpPr>
          <p:cNvPr id="12" name="Ovale 11"/>
          <p:cNvSpPr/>
          <p:nvPr/>
        </p:nvSpPr>
        <p:spPr>
          <a:xfrm>
            <a:off x="1166474" y="1919505"/>
            <a:ext cx="265176" cy="4846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Connettore 1 13"/>
          <p:cNvCxnSpPr>
            <a:stCxn id="12" idx="5"/>
          </p:cNvCxnSpPr>
          <p:nvPr/>
        </p:nvCxnSpPr>
        <p:spPr>
          <a:xfrm>
            <a:off x="1392816" y="2333165"/>
            <a:ext cx="294352" cy="2868911"/>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853266" y="6657930"/>
            <a:ext cx="251002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V="1">
            <a:off x="871554" y="5432634"/>
            <a:ext cx="0" cy="124358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a:off x="871554" y="6625926"/>
            <a:ext cx="6080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V="1">
            <a:off x="1479630" y="5670378"/>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1479631" y="5670378"/>
            <a:ext cx="9444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2424049" y="5670378"/>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2424050" y="6625926"/>
            <a:ext cx="509477"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Figura a mano libera 40"/>
          <p:cNvSpPr/>
          <p:nvPr/>
        </p:nvSpPr>
        <p:spPr>
          <a:xfrm>
            <a:off x="1478106" y="5665806"/>
            <a:ext cx="922020" cy="975360"/>
          </a:xfrm>
          <a:custGeom>
            <a:avLst/>
            <a:gdLst>
              <a:gd name="connsiteX0" fmla="*/ 0 w 922020"/>
              <a:gd name="connsiteY0" fmla="*/ 960120 h 975360"/>
              <a:gd name="connsiteX1" fmla="*/ 49530 w 922020"/>
              <a:gd name="connsiteY1" fmla="*/ 3810 h 975360"/>
              <a:gd name="connsiteX2" fmla="*/ 80010 w 922020"/>
              <a:gd name="connsiteY2" fmla="*/ 952500 h 975360"/>
              <a:gd name="connsiteX3" fmla="*/ 110490 w 922020"/>
              <a:gd name="connsiteY3" fmla="*/ 3810 h 975360"/>
              <a:gd name="connsiteX4" fmla="*/ 148590 w 922020"/>
              <a:gd name="connsiteY4" fmla="*/ 952500 h 975360"/>
              <a:gd name="connsiteX5" fmla="*/ 175260 w 922020"/>
              <a:gd name="connsiteY5" fmla="*/ 11430 h 975360"/>
              <a:gd name="connsiteX6" fmla="*/ 209550 w 922020"/>
              <a:gd name="connsiteY6" fmla="*/ 960120 h 975360"/>
              <a:gd name="connsiteX7" fmla="*/ 228600 w 922020"/>
              <a:gd name="connsiteY7" fmla="*/ 3810 h 975360"/>
              <a:gd name="connsiteX8" fmla="*/ 262890 w 922020"/>
              <a:gd name="connsiteY8" fmla="*/ 963930 h 975360"/>
              <a:gd name="connsiteX9" fmla="*/ 289560 w 922020"/>
              <a:gd name="connsiteY9" fmla="*/ 0 h 975360"/>
              <a:gd name="connsiteX10" fmla="*/ 323850 w 922020"/>
              <a:gd name="connsiteY10" fmla="*/ 967740 h 975360"/>
              <a:gd name="connsiteX11" fmla="*/ 342900 w 922020"/>
              <a:gd name="connsiteY11" fmla="*/ 7620 h 975360"/>
              <a:gd name="connsiteX12" fmla="*/ 384810 w 922020"/>
              <a:gd name="connsiteY12" fmla="*/ 967740 h 975360"/>
              <a:gd name="connsiteX13" fmla="*/ 407670 w 922020"/>
              <a:gd name="connsiteY13" fmla="*/ 7620 h 975360"/>
              <a:gd name="connsiteX14" fmla="*/ 445770 w 922020"/>
              <a:gd name="connsiteY14" fmla="*/ 971550 h 975360"/>
              <a:gd name="connsiteX15" fmla="*/ 468630 w 922020"/>
              <a:gd name="connsiteY15" fmla="*/ 3810 h 975360"/>
              <a:gd name="connsiteX16" fmla="*/ 510540 w 922020"/>
              <a:gd name="connsiteY16" fmla="*/ 971550 h 975360"/>
              <a:gd name="connsiteX17" fmla="*/ 533400 w 922020"/>
              <a:gd name="connsiteY17" fmla="*/ 3810 h 975360"/>
              <a:gd name="connsiteX18" fmla="*/ 586740 w 922020"/>
              <a:gd name="connsiteY18" fmla="*/ 967740 h 975360"/>
              <a:gd name="connsiteX19" fmla="*/ 594360 w 922020"/>
              <a:gd name="connsiteY19" fmla="*/ 7620 h 975360"/>
              <a:gd name="connsiteX20" fmla="*/ 647700 w 922020"/>
              <a:gd name="connsiteY20" fmla="*/ 975360 h 975360"/>
              <a:gd name="connsiteX21" fmla="*/ 659130 w 922020"/>
              <a:gd name="connsiteY21" fmla="*/ 3810 h 975360"/>
              <a:gd name="connsiteX22" fmla="*/ 708660 w 922020"/>
              <a:gd name="connsiteY22" fmla="*/ 975360 h 975360"/>
              <a:gd name="connsiteX23" fmla="*/ 727710 w 922020"/>
              <a:gd name="connsiteY23" fmla="*/ 7620 h 975360"/>
              <a:gd name="connsiteX24" fmla="*/ 773430 w 922020"/>
              <a:gd name="connsiteY24" fmla="*/ 971550 h 975360"/>
              <a:gd name="connsiteX25" fmla="*/ 792480 w 922020"/>
              <a:gd name="connsiteY25" fmla="*/ 3810 h 975360"/>
              <a:gd name="connsiteX26" fmla="*/ 842010 w 922020"/>
              <a:gd name="connsiteY26" fmla="*/ 971550 h 975360"/>
              <a:gd name="connsiteX27" fmla="*/ 857250 w 922020"/>
              <a:gd name="connsiteY27" fmla="*/ 7620 h 975360"/>
              <a:gd name="connsiteX28" fmla="*/ 899160 w 922020"/>
              <a:gd name="connsiteY28" fmla="*/ 975360 h 975360"/>
              <a:gd name="connsiteX29" fmla="*/ 922020 w 922020"/>
              <a:gd name="connsiteY29" fmla="*/ 7620 h 975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22020" h="975360">
                <a:moveTo>
                  <a:pt x="0" y="960120"/>
                </a:moveTo>
                <a:cubicBezTo>
                  <a:pt x="18097" y="482600"/>
                  <a:pt x="36195" y="5080"/>
                  <a:pt x="49530" y="3810"/>
                </a:cubicBezTo>
                <a:cubicBezTo>
                  <a:pt x="62865" y="2540"/>
                  <a:pt x="69850" y="952500"/>
                  <a:pt x="80010" y="952500"/>
                </a:cubicBezTo>
                <a:cubicBezTo>
                  <a:pt x="90170" y="952500"/>
                  <a:pt x="99060" y="3810"/>
                  <a:pt x="110490" y="3810"/>
                </a:cubicBezTo>
                <a:cubicBezTo>
                  <a:pt x="121920" y="3810"/>
                  <a:pt x="137795" y="951230"/>
                  <a:pt x="148590" y="952500"/>
                </a:cubicBezTo>
                <a:cubicBezTo>
                  <a:pt x="159385" y="953770"/>
                  <a:pt x="165100" y="10160"/>
                  <a:pt x="175260" y="11430"/>
                </a:cubicBezTo>
                <a:cubicBezTo>
                  <a:pt x="185420" y="12700"/>
                  <a:pt x="200660" y="961390"/>
                  <a:pt x="209550" y="960120"/>
                </a:cubicBezTo>
                <a:cubicBezTo>
                  <a:pt x="218440" y="958850"/>
                  <a:pt x="219710" y="3175"/>
                  <a:pt x="228600" y="3810"/>
                </a:cubicBezTo>
                <a:cubicBezTo>
                  <a:pt x="237490" y="4445"/>
                  <a:pt x="252730" y="964565"/>
                  <a:pt x="262890" y="963930"/>
                </a:cubicBezTo>
                <a:cubicBezTo>
                  <a:pt x="273050" y="963295"/>
                  <a:pt x="279400" y="-635"/>
                  <a:pt x="289560" y="0"/>
                </a:cubicBezTo>
                <a:cubicBezTo>
                  <a:pt x="299720" y="635"/>
                  <a:pt x="314960" y="966470"/>
                  <a:pt x="323850" y="967740"/>
                </a:cubicBezTo>
                <a:cubicBezTo>
                  <a:pt x="332740" y="969010"/>
                  <a:pt x="332740" y="7620"/>
                  <a:pt x="342900" y="7620"/>
                </a:cubicBezTo>
                <a:cubicBezTo>
                  <a:pt x="353060" y="7620"/>
                  <a:pt x="374015" y="967740"/>
                  <a:pt x="384810" y="967740"/>
                </a:cubicBezTo>
                <a:cubicBezTo>
                  <a:pt x="395605" y="967740"/>
                  <a:pt x="397510" y="6985"/>
                  <a:pt x="407670" y="7620"/>
                </a:cubicBezTo>
                <a:cubicBezTo>
                  <a:pt x="417830" y="8255"/>
                  <a:pt x="435610" y="972185"/>
                  <a:pt x="445770" y="971550"/>
                </a:cubicBezTo>
                <a:cubicBezTo>
                  <a:pt x="455930" y="970915"/>
                  <a:pt x="457835" y="3810"/>
                  <a:pt x="468630" y="3810"/>
                </a:cubicBezTo>
                <a:cubicBezTo>
                  <a:pt x="479425" y="3810"/>
                  <a:pt x="499745" y="971550"/>
                  <a:pt x="510540" y="971550"/>
                </a:cubicBezTo>
                <a:cubicBezTo>
                  <a:pt x="521335" y="971550"/>
                  <a:pt x="520700" y="4445"/>
                  <a:pt x="533400" y="3810"/>
                </a:cubicBezTo>
                <a:cubicBezTo>
                  <a:pt x="546100" y="3175"/>
                  <a:pt x="576580" y="967105"/>
                  <a:pt x="586740" y="967740"/>
                </a:cubicBezTo>
                <a:cubicBezTo>
                  <a:pt x="596900" y="968375"/>
                  <a:pt x="584200" y="6350"/>
                  <a:pt x="594360" y="7620"/>
                </a:cubicBezTo>
                <a:cubicBezTo>
                  <a:pt x="604520" y="8890"/>
                  <a:pt x="636905" y="975995"/>
                  <a:pt x="647700" y="975360"/>
                </a:cubicBezTo>
                <a:cubicBezTo>
                  <a:pt x="658495" y="974725"/>
                  <a:pt x="648970" y="3810"/>
                  <a:pt x="659130" y="3810"/>
                </a:cubicBezTo>
                <a:cubicBezTo>
                  <a:pt x="669290" y="3810"/>
                  <a:pt x="697230" y="974725"/>
                  <a:pt x="708660" y="975360"/>
                </a:cubicBezTo>
                <a:cubicBezTo>
                  <a:pt x="720090" y="975995"/>
                  <a:pt x="716915" y="8255"/>
                  <a:pt x="727710" y="7620"/>
                </a:cubicBezTo>
                <a:cubicBezTo>
                  <a:pt x="738505" y="6985"/>
                  <a:pt x="762635" y="972185"/>
                  <a:pt x="773430" y="971550"/>
                </a:cubicBezTo>
                <a:cubicBezTo>
                  <a:pt x="784225" y="970915"/>
                  <a:pt x="781050" y="3810"/>
                  <a:pt x="792480" y="3810"/>
                </a:cubicBezTo>
                <a:cubicBezTo>
                  <a:pt x="803910" y="3810"/>
                  <a:pt x="831215" y="970915"/>
                  <a:pt x="842010" y="971550"/>
                </a:cubicBezTo>
                <a:cubicBezTo>
                  <a:pt x="852805" y="972185"/>
                  <a:pt x="847725" y="6985"/>
                  <a:pt x="857250" y="7620"/>
                </a:cubicBezTo>
                <a:cubicBezTo>
                  <a:pt x="866775" y="8255"/>
                  <a:pt x="888365" y="975360"/>
                  <a:pt x="899160" y="975360"/>
                </a:cubicBezTo>
                <a:cubicBezTo>
                  <a:pt x="909955" y="975360"/>
                  <a:pt x="915987" y="491490"/>
                  <a:pt x="922020" y="7620"/>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43" name="Connettore 2 42"/>
          <p:cNvCxnSpPr/>
          <p:nvPr/>
        </p:nvCxnSpPr>
        <p:spPr>
          <a:xfrm>
            <a:off x="540582" y="3874035"/>
            <a:ext cx="410154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Connettore 2 44"/>
          <p:cNvCxnSpPr/>
          <p:nvPr/>
        </p:nvCxnSpPr>
        <p:spPr>
          <a:xfrm flipV="1">
            <a:off x="540582" y="1660649"/>
            <a:ext cx="0" cy="221338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CasellaDiTesto 48"/>
          <p:cNvSpPr txBox="1"/>
          <p:nvPr/>
        </p:nvSpPr>
        <p:spPr>
          <a:xfrm>
            <a:off x="629051" y="1553813"/>
            <a:ext cx="871649" cy="307777"/>
          </a:xfrm>
          <a:prstGeom prst="rect">
            <a:avLst/>
          </a:prstGeom>
          <a:noFill/>
        </p:spPr>
        <p:txBody>
          <a:bodyPr wrap="none" rtlCol="0">
            <a:spAutoFit/>
          </a:bodyPr>
          <a:lstStyle/>
          <a:p>
            <a:r>
              <a:rPr lang="en-US" sz="1400" dirty="0"/>
              <a:t>RF power</a:t>
            </a:r>
          </a:p>
        </p:txBody>
      </p:sp>
      <p:sp>
        <p:nvSpPr>
          <p:cNvPr id="50" name="CasellaDiTesto 49"/>
          <p:cNvSpPr txBox="1"/>
          <p:nvPr/>
        </p:nvSpPr>
        <p:spPr>
          <a:xfrm>
            <a:off x="3202096" y="6288598"/>
            <a:ext cx="261610" cy="369332"/>
          </a:xfrm>
          <a:prstGeom prst="rect">
            <a:avLst/>
          </a:prstGeom>
          <a:noFill/>
        </p:spPr>
        <p:txBody>
          <a:bodyPr wrap="none" rtlCol="0">
            <a:spAutoFit/>
          </a:bodyPr>
          <a:lstStyle/>
          <a:p>
            <a:r>
              <a:rPr lang="en-US" dirty="0"/>
              <a:t>t</a:t>
            </a:r>
          </a:p>
        </p:txBody>
      </p:sp>
      <p:sp>
        <p:nvSpPr>
          <p:cNvPr id="51" name="CasellaDiTesto 50"/>
          <p:cNvSpPr txBox="1"/>
          <p:nvPr/>
        </p:nvSpPr>
        <p:spPr>
          <a:xfrm>
            <a:off x="372791" y="5223156"/>
            <a:ext cx="949299" cy="307777"/>
          </a:xfrm>
          <a:prstGeom prst="rect">
            <a:avLst/>
          </a:prstGeom>
          <a:noFill/>
        </p:spPr>
        <p:txBody>
          <a:bodyPr wrap="none" rtlCol="0">
            <a:spAutoFit/>
          </a:bodyPr>
          <a:lstStyle/>
          <a:p>
            <a:r>
              <a:rPr lang="en-US" sz="1400" dirty="0"/>
              <a:t>Amplitude</a:t>
            </a:r>
          </a:p>
        </p:txBody>
      </p:sp>
      <p:sp>
        <p:nvSpPr>
          <p:cNvPr id="52" name="Parentesi graffa aperta 51"/>
          <p:cNvSpPr/>
          <p:nvPr/>
        </p:nvSpPr>
        <p:spPr>
          <a:xfrm rot="5400000">
            <a:off x="1890006" y="5049198"/>
            <a:ext cx="190500" cy="9497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CasellaDiTesto 52"/>
          <p:cNvSpPr txBox="1"/>
          <p:nvPr/>
        </p:nvSpPr>
        <p:spPr>
          <a:xfrm>
            <a:off x="1510380" y="5181937"/>
            <a:ext cx="1534394" cy="307777"/>
          </a:xfrm>
          <a:prstGeom prst="rect">
            <a:avLst/>
          </a:prstGeom>
          <a:noFill/>
        </p:spPr>
        <p:txBody>
          <a:bodyPr wrap="none" rtlCol="0">
            <a:spAutoFit/>
          </a:bodyPr>
          <a:lstStyle/>
          <a:p>
            <a:r>
              <a:rPr lang="en-US" sz="1400" dirty="0"/>
              <a:t>10</a:t>
            </a:r>
            <a:r>
              <a:rPr lang="en-US" sz="1400" baseline="30000" dirty="0"/>
              <a:t>3</a:t>
            </a:r>
            <a:r>
              <a:rPr lang="en-US" sz="1400" dirty="0"/>
              <a:t>-10</a:t>
            </a:r>
            <a:r>
              <a:rPr lang="en-US" sz="1400" baseline="30000" dirty="0"/>
              <a:t>8</a:t>
            </a:r>
            <a:r>
              <a:rPr lang="en-US" sz="1400" dirty="0"/>
              <a:t> RF periods</a:t>
            </a:r>
          </a:p>
        </p:txBody>
      </p:sp>
      <p:sp>
        <p:nvSpPr>
          <p:cNvPr id="9" name="CasellaDiTesto 8"/>
          <p:cNvSpPr txBox="1"/>
          <p:nvPr/>
        </p:nvSpPr>
        <p:spPr>
          <a:xfrm>
            <a:off x="4039996" y="3885466"/>
            <a:ext cx="614271" cy="369332"/>
          </a:xfrm>
          <a:prstGeom prst="rect">
            <a:avLst/>
          </a:prstGeom>
          <a:noFill/>
        </p:spPr>
        <p:txBody>
          <a:bodyPr wrap="none" rtlCol="0">
            <a:spAutoFit/>
          </a:bodyPr>
          <a:lstStyle/>
          <a:p>
            <a:r>
              <a:rPr lang="it-IT" dirty="0"/>
              <a:t>time</a:t>
            </a:r>
          </a:p>
        </p:txBody>
      </p:sp>
    </p:spTree>
    <p:extLst>
      <p:ext uri="{BB962C8B-B14F-4D97-AF65-F5344CB8AC3E}">
        <p14:creationId xmlns:p14="http://schemas.microsoft.com/office/powerpoint/2010/main" val="1955708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par>
                                <p:cTn id="52" presetID="10" presetClass="entr" presetSubtype="0" fill="hold" nodeType="withEffect">
                                  <p:stCondLst>
                                    <p:cond delay="0"/>
                                  </p:stCondLst>
                                  <p:childTnLst>
                                    <p:set>
                                      <p:cBhvr>
                                        <p:cTn id="53" dur="1" fill="hold">
                                          <p:stCondLst>
                                            <p:cond delay="0"/>
                                          </p:stCondLst>
                                        </p:cTn>
                                        <p:tgtEl>
                                          <p:spTgt spid="30722"/>
                                        </p:tgtEl>
                                        <p:attrNameLst>
                                          <p:attrName>style.visibility</p:attrName>
                                        </p:attrNameLst>
                                      </p:cBhvr>
                                      <p:to>
                                        <p:strVal val="visible"/>
                                      </p:to>
                                    </p:set>
                                    <p:animEffect transition="in" filter="fade">
                                      <p:cBhvr>
                                        <p:cTn id="54" dur="500"/>
                                        <p:tgtEl>
                                          <p:spTgt spid="30722"/>
                                        </p:tgtEl>
                                      </p:cBhvr>
                                    </p:animEffect>
                                  </p:childTnLst>
                                </p:cTn>
                              </p:par>
                              <p:par>
                                <p:cTn id="55" presetID="10" presetClass="entr" presetSubtype="0"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0" grpId="0"/>
      <p:bldP spid="12" grpId="0" animBg="1"/>
      <p:bldP spid="41" grpId="0" animBg="1"/>
      <p:bldP spid="50" grpId="0"/>
      <p:bldP spid="51" grpId="0"/>
      <p:bldP spid="52" grpId="0" animBg="1"/>
      <p:bldP spid="5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693000"/>
            <a:ext cx="12192000" cy="2269467"/>
          </a:xfrm>
          <a:prstGeom prst="rect">
            <a:avLst/>
          </a:prstGeom>
        </p:spPr>
        <p:txBody>
          <a:bodyPr wrap="square">
            <a:spAutoFit/>
          </a:bodyPr>
          <a:lstStyle/>
          <a:p>
            <a:pPr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 multi cell SW cavity, operating on the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-mode at 1 GHz, accelerates protons at β=0.5. The cavity is a 9 cell structure. Assuming a negligible variation of the particle velocity through the cavity itself calculate: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distance between the centers of the accelerating cells;</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assuming a shunt impedance of the single cell (R) of 1 M</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 calculate the dissipated power to have an effective accelerating voltage on the overall structure of </a:t>
            </a:r>
            <a:r>
              <a:rPr lang="en-US" dirty="0" err="1">
                <a:latin typeface="Calibri" panose="020F0502020204030204" pitchFamily="34" charset="0"/>
                <a:ea typeface="Calibri" panose="020F0502020204030204" pitchFamily="34" charset="0"/>
                <a:cs typeface="Times New Roman" panose="02020603050405020304" pitchFamily="18" charset="0"/>
              </a:rPr>
              <a:t>V</a:t>
            </a:r>
            <a:r>
              <a:rPr lang="en-US" baseline="-25000" dirty="0" err="1">
                <a:latin typeface="Calibri" panose="020F0502020204030204" pitchFamily="34" charset="0"/>
                <a:ea typeface="Calibri" panose="020F0502020204030204" pitchFamily="34" charset="0"/>
                <a:cs typeface="Times New Roman" panose="02020603050405020304" pitchFamily="18" charset="0"/>
              </a:rPr>
              <a:t>acc</a:t>
            </a:r>
            <a:r>
              <a:rPr lang="en-US" dirty="0">
                <a:latin typeface="Calibri" panose="020F0502020204030204" pitchFamily="34" charset="0"/>
                <a:ea typeface="Calibri" panose="020F0502020204030204" pitchFamily="34" charset="0"/>
                <a:cs typeface="Times New Roman" panose="02020603050405020304" pitchFamily="18" charset="0"/>
              </a:rPr>
              <a:t>=10 MV;</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Calculate the average accelerating field;</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If the cavity is fed by 4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s </a:t>
            </a:r>
            <a:r>
              <a:rPr lang="en-US" dirty="0" err="1">
                <a:latin typeface="Calibri" panose="020F0502020204030204" pitchFamily="34" charset="0"/>
                <a:ea typeface="Calibri" panose="020F0502020204030204" pitchFamily="34" charset="0"/>
                <a:cs typeface="Times New Roman" panose="02020603050405020304" pitchFamily="18" charset="0"/>
              </a:rPr>
              <a:t>rf</a:t>
            </a:r>
            <a:r>
              <a:rPr lang="en-US" dirty="0">
                <a:latin typeface="Calibri" panose="020F0502020204030204" pitchFamily="34" charset="0"/>
                <a:ea typeface="Calibri" panose="020F0502020204030204" pitchFamily="34" charset="0"/>
                <a:cs typeface="Times New Roman" panose="02020603050405020304" pitchFamily="18" charset="0"/>
              </a:rPr>
              <a:t> pulses with a repetition rate of 100 Hz, calculate the Duty Cycle.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asellaDiTesto 2"/>
          <p:cNvSpPr txBox="1"/>
          <p:nvPr/>
        </p:nvSpPr>
        <p:spPr>
          <a:xfrm>
            <a:off x="1776000" y="-16474"/>
            <a:ext cx="8985665" cy="584775"/>
          </a:xfrm>
          <a:prstGeom prst="rect">
            <a:avLst/>
          </a:prstGeom>
          <a:noFill/>
        </p:spPr>
        <p:txBody>
          <a:bodyPr wrap="none" rtlCol="0">
            <a:spAutoFit/>
          </a:bodyPr>
          <a:lstStyle/>
          <a:p>
            <a:r>
              <a:rPr lang="en-US" sz="3200" b="1" dirty="0">
                <a:sym typeface="Symbol"/>
              </a:rPr>
              <a:t>EXERCISE 9:  MODE STRUCTURES AND DUTY CYCLE</a:t>
            </a:r>
            <a:endParaRPr lang="en-US" sz="3200" b="1" dirty="0"/>
          </a:p>
        </p:txBody>
      </p:sp>
    </p:spTree>
    <p:extLst>
      <p:ext uri="{BB962C8B-B14F-4D97-AF65-F5344CB8AC3E}">
        <p14:creationId xmlns:p14="http://schemas.microsoft.com/office/powerpoint/2010/main" val="30307246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189907" y="-52201"/>
            <a:ext cx="5741652" cy="584775"/>
          </a:xfrm>
          <a:prstGeom prst="rect">
            <a:avLst/>
          </a:prstGeom>
          <a:noFill/>
        </p:spPr>
        <p:txBody>
          <a:bodyPr wrap="square" rtlCol="0">
            <a:spAutoFit/>
          </a:bodyPr>
          <a:lstStyle/>
          <a:p>
            <a:r>
              <a:rPr lang="en-US" sz="3200" b="1" dirty="0"/>
              <a:t>EXAMPLE: SWISSFEL LINAC (PSI)</a:t>
            </a:r>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9508" y="450015"/>
            <a:ext cx="6664443" cy="2116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8064" y="5199540"/>
            <a:ext cx="3564198" cy="155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4078" y="2855371"/>
            <a:ext cx="1452282" cy="208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uppo 3"/>
          <p:cNvGrpSpPr/>
          <p:nvPr/>
        </p:nvGrpSpPr>
        <p:grpSpPr>
          <a:xfrm>
            <a:off x="1721613" y="2855370"/>
            <a:ext cx="2097741" cy="2049334"/>
            <a:chOff x="1885305" y="2999859"/>
            <a:chExt cx="2507401" cy="2468612"/>
          </a:xfrm>
        </p:grpSpPr>
        <p:pic>
          <p:nvPicPr>
            <p:cNvPr id="3379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85305" y="2999859"/>
              <a:ext cx="2340753" cy="2348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3263153" y="4760259"/>
              <a:ext cx="1129553" cy="7082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379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65503" y="5199540"/>
            <a:ext cx="2587821" cy="155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0"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36835" y="5634746"/>
            <a:ext cx="1569945" cy="1122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uppo 4"/>
          <p:cNvGrpSpPr/>
          <p:nvPr/>
        </p:nvGrpSpPr>
        <p:grpSpPr>
          <a:xfrm>
            <a:off x="8185140" y="2254748"/>
            <a:ext cx="3807645" cy="2584004"/>
            <a:chOff x="5020234" y="2583074"/>
            <a:chExt cx="3807645" cy="2584004"/>
          </a:xfrm>
        </p:grpSpPr>
        <p:pic>
          <p:nvPicPr>
            <p:cNvPr id="33798"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20234" y="2583074"/>
              <a:ext cx="3807645" cy="2584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ttangolo 11"/>
            <p:cNvSpPr/>
            <p:nvPr/>
          </p:nvSpPr>
          <p:spPr>
            <a:xfrm>
              <a:off x="7781365" y="4514032"/>
              <a:ext cx="1046514" cy="587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 name="Connettore 2 6"/>
          <p:cNvCxnSpPr/>
          <p:nvPr/>
        </p:nvCxnSpPr>
        <p:spPr>
          <a:xfrm flipH="1" flipV="1">
            <a:off x="1990165" y="1676400"/>
            <a:ext cx="76201" cy="117897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flipH="1" flipV="1">
            <a:off x="3948485" y="1639307"/>
            <a:ext cx="4224497" cy="171472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H="1" flipV="1">
            <a:off x="5602941" y="1676400"/>
            <a:ext cx="2570041" cy="16776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33801"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46983" y="3340705"/>
            <a:ext cx="1876988" cy="1539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Connettore 2 13"/>
          <p:cNvCxnSpPr/>
          <p:nvPr/>
        </p:nvCxnSpPr>
        <p:spPr>
          <a:xfrm>
            <a:off x="6553324" y="4588574"/>
            <a:ext cx="3046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5251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864082" y="-70271"/>
            <a:ext cx="5830779" cy="646331"/>
          </a:xfrm>
          <a:prstGeom prst="rect">
            <a:avLst/>
          </a:prstGeom>
          <a:noFill/>
        </p:spPr>
        <p:txBody>
          <a:bodyPr wrap="square" rtlCol="0">
            <a:spAutoFit/>
          </a:bodyPr>
          <a:lstStyle/>
          <a:p>
            <a:r>
              <a:rPr lang="en-US" sz="3600" b="1" dirty="0"/>
              <a:t>EXAMPLES: EUROPEAN XFEL</a:t>
            </a:r>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70" y="466611"/>
            <a:ext cx="4853020" cy="2699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0576" y="533159"/>
            <a:ext cx="3829050" cy="198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40576" y="2519826"/>
            <a:ext cx="3829050" cy="55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8890" y="3333126"/>
            <a:ext cx="29337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5"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2755" y="3647451"/>
            <a:ext cx="5191287" cy="1221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6"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8203" y="6081570"/>
            <a:ext cx="25146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8"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33081" y="4581053"/>
            <a:ext cx="1530960" cy="939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9" name="Picture 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51208" y="4941567"/>
            <a:ext cx="3831866" cy="850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10" name="Picture 1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12803" y="6081571"/>
            <a:ext cx="2827773" cy="729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ttore 1 4"/>
          <p:cNvCxnSpPr>
            <a:cxnSpLocks/>
          </p:cNvCxnSpPr>
          <p:nvPr/>
        </p:nvCxnSpPr>
        <p:spPr>
          <a:xfrm flipH="1">
            <a:off x="2451209" y="4160430"/>
            <a:ext cx="690102"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Connettore 1 18"/>
          <p:cNvCxnSpPr>
            <a:cxnSpLocks/>
          </p:cNvCxnSpPr>
          <p:nvPr/>
        </p:nvCxnSpPr>
        <p:spPr>
          <a:xfrm>
            <a:off x="4234991" y="4160430"/>
            <a:ext cx="1683560"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flipH="1">
            <a:off x="5468398" y="5520260"/>
            <a:ext cx="64610" cy="8470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5918552" y="5520260"/>
            <a:ext cx="1444031" cy="6568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Connettore 1 33"/>
          <p:cNvCxnSpPr>
            <a:cxnSpLocks/>
          </p:cNvCxnSpPr>
          <p:nvPr/>
        </p:nvCxnSpPr>
        <p:spPr>
          <a:xfrm>
            <a:off x="2451208" y="1991639"/>
            <a:ext cx="690103" cy="195406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58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29705"/>
                                        </p:tgtEl>
                                        <p:attrNameLst>
                                          <p:attrName>style.visibility</p:attrName>
                                        </p:attrNameLst>
                                      </p:cBhvr>
                                      <p:to>
                                        <p:strVal val="visible"/>
                                      </p:to>
                                    </p:set>
                                    <p:animEffect transition="in" filter="fade">
                                      <p:cBhvr>
                                        <p:cTn id="10" dur="500"/>
                                        <p:tgtEl>
                                          <p:spTgt spid="29705"/>
                                        </p:tgtEl>
                                      </p:cBhvr>
                                    </p:animEffect>
                                  </p:childTnLst>
                                </p:cTn>
                              </p:par>
                              <p:par>
                                <p:cTn id="11" presetID="10" presetClass="entr" presetSubtype="0" fill="hold" nodeType="withEffect">
                                  <p:stCondLst>
                                    <p:cond delay="0"/>
                                  </p:stCondLst>
                                  <p:childTnLst>
                                    <p:set>
                                      <p:cBhvr>
                                        <p:cTn id="12" dur="1" fill="hold">
                                          <p:stCondLst>
                                            <p:cond delay="0"/>
                                          </p:stCondLst>
                                        </p:cTn>
                                        <p:tgtEl>
                                          <p:spTgt spid="29704"/>
                                        </p:tgtEl>
                                        <p:attrNameLst>
                                          <p:attrName>style.visibility</p:attrName>
                                        </p:attrNameLst>
                                      </p:cBhvr>
                                      <p:to>
                                        <p:strVal val="visible"/>
                                      </p:to>
                                    </p:set>
                                    <p:animEffect transition="in" filter="fade">
                                      <p:cBhvr>
                                        <p:cTn id="13" dur="500"/>
                                        <p:tgtEl>
                                          <p:spTgt spid="29704"/>
                                        </p:tgtEl>
                                      </p:cBhvr>
                                    </p:animEffect>
                                  </p:childTnLst>
                                </p:cTn>
                              </p:par>
                              <p:par>
                                <p:cTn id="14" presetID="10" presetClass="entr" presetSubtype="0" fill="hold" nodeType="withEffect">
                                  <p:stCondLst>
                                    <p:cond delay="0"/>
                                  </p:stCondLst>
                                  <p:childTnLst>
                                    <p:set>
                                      <p:cBhvr>
                                        <p:cTn id="15" dur="1" fill="hold">
                                          <p:stCondLst>
                                            <p:cond delay="0"/>
                                          </p:stCondLst>
                                        </p:cTn>
                                        <p:tgtEl>
                                          <p:spTgt spid="29708"/>
                                        </p:tgtEl>
                                        <p:attrNameLst>
                                          <p:attrName>style.visibility</p:attrName>
                                        </p:attrNameLst>
                                      </p:cBhvr>
                                      <p:to>
                                        <p:strVal val="visible"/>
                                      </p:to>
                                    </p:set>
                                    <p:animEffect transition="in" filter="fade">
                                      <p:cBhvr>
                                        <p:cTn id="16" dur="500"/>
                                        <p:tgtEl>
                                          <p:spTgt spid="2970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29709"/>
                                        </p:tgtEl>
                                        <p:attrNameLst>
                                          <p:attrName>style.visibility</p:attrName>
                                        </p:attrNameLst>
                                      </p:cBhvr>
                                      <p:to>
                                        <p:strVal val="visible"/>
                                      </p:to>
                                    </p:set>
                                    <p:animEffect transition="in" filter="fade">
                                      <p:cBhvr>
                                        <p:cTn id="24" dur="500"/>
                                        <p:tgtEl>
                                          <p:spTgt spid="29709"/>
                                        </p:tgtEl>
                                      </p:cBhvr>
                                    </p:animEffect>
                                  </p:childTnLst>
                                </p:cTn>
                              </p:par>
                              <p:par>
                                <p:cTn id="25" presetID="10"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nodeType="withEffect">
                                  <p:stCondLst>
                                    <p:cond delay="0"/>
                                  </p:stCondLst>
                                  <p:childTnLst>
                                    <p:set>
                                      <p:cBhvr>
                                        <p:cTn id="34" dur="1" fill="hold">
                                          <p:stCondLst>
                                            <p:cond delay="0"/>
                                          </p:stCondLst>
                                        </p:cTn>
                                        <p:tgtEl>
                                          <p:spTgt spid="29710"/>
                                        </p:tgtEl>
                                        <p:attrNameLst>
                                          <p:attrName>style.visibility</p:attrName>
                                        </p:attrNameLst>
                                      </p:cBhvr>
                                      <p:to>
                                        <p:strVal val="visible"/>
                                      </p:to>
                                    </p:set>
                                    <p:animEffect transition="in" filter="fade">
                                      <p:cBhvr>
                                        <p:cTn id="35" dur="500"/>
                                        <p:tgtEl>
                                          <p:spTgt spid="29710"/>
                                        </p:tgtEl>
                                      </p:cBhvr>
                                    </p:animEffect>
                                  </p:childTnLst>
                                </p:cTn>
                              </p:par>
                              <p:par>
                                <p:cTn id="36" presetID="10" presetClass="entr" presetSubtype="0"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nodeType="withEffect">
                                  <p:stCondLst>
                                    <p:cond delay="0"/>
                                  </p:stCondLst>
                                  <p:childTnLst>
                                    <p:set>
                                      <p:cBhvr>
                                        <p:cTn id="40" dur="1" fill="hold">
                                          <p:stCondLst>
                                            <p:cond delay="0"/>
                                          </p:stCondLst>
                                        </p:cTn>
                                        <p:tgtEl>
                                          <p:spTgt spid="29706"/>
                                        </p:tgtEl>
                                        <p:attrNameLst>
                                          <p:attrName>style.visibility</p:attrName>
                                        </p:attrNameLst>
                                      </p:cBhvr>
                                      <p:to>
                                        <p:strVal val="visible"/>
                                      </p:to>
                                    </p:set>
                                    <p:animEffect transition="in" filter="fade">
                                      <p:cBhvr>
                                        <p:cTn id="41" dur="500"/>
                                        <p:tgtEl>
                                          <p:spTgt spid="29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48070" y="-16609"/>
            <a:ext cx="5745484" cy="646331"/>
          </a:xfrm>
          <a:prstGeom prst="rect">
            <a:avLst/>
          </a:prstGeom>
          <a:noFill/>
        </p:spPr>
        <p:txBody>
          <a:bodyPr wrap="none" rtlCol="0">
            <a:spAutoFit/>
          </a:bodyPr>
          <a:lstStyle/>
          <a:p>
            <a:r>
              <a:rPr lang="en-US" sz="3600" b="1" dirty="0"/>
              <a:t>SCC STRUCTURES: EXAMPLES</a:t>
            </a:r>
          </a:p>
        </p:txBody>
      </p:sp>
      <p:sp>
        <p:nvSpPr>
          <p:cNvPr id="3" name="Rettangolo 2"/>
          <p:cNvSpPr/>
          <p:nvPr/>
        </p:nvSpPr>
        <p:spPr>
          <a:xfrm>
            <a:off x="120000" y="811892"/>
            <a:ext cx="5587103" cy="369332"/>
          </a:xfrm>
          <a:prstGeom prst="rect">
            <a:avLst/>
          </a:prstGeom>
        </p:spPr>
        <p:txBody>
          <a:bodyPr wrap="square">
            <a:spAutoFit/>
          </a:bodyPr>
          <a:lstStyle/>
          <a:p>
            <a:r>
              <a:rPr lang="en-US" dirty="0"/>
              <a:t>Spallation Neutron Source Coupled Cavity Linac (protons)</a:t>
            </a:r>
          </a:p>
        </p:txBody>
      </p:sp>
      <p:pic>
        <p:nvPicPr>
          <p:cNvPr id="1607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54" y="1314343"/>
            <a:ext cx="5905446" cy="1410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ttore 2 4"/>
          <p:cNvCxnSpPr>
            <a:stCxn id="7" idx="4"/>
          </p:cNvCxnSpPr>
          <p:nvPr/>
        </p:nvCxnSpPr>
        <p:spPr>
          <a:xfrm>
            <a:off x="2423623" y="2450013"/>
            <a:ext cx="1" cy="62063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7" name="Ovale 6"/>
          <p:cNvSpPr/>
          <p:nvPr/>
        </p:nvSpPr>
        <p:spPr>
          <a:xfrm>
            <a:off x="1982720" y="1481014"/>
            <a:ext cx="881805" cy="968999"/>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07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132" y="3932118"/>
            <a:ext cx="4663544" cy="2664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ttangolo 8"/>
          <p:cNvSpPr/>
          <p:nvPr/>
        </p:nvSpPr>
        <p:spPr>
          <a:xfrm>
            <a:off x="120000" y="3070647"/>
            <a:ext cx="6774112" cy="738664"/>
          </a:xfrm>
          <a:prstGeom prst="rect">
            <a:avLst/>
          </a:prstGeom>
        </p:spPr>
        <p:txBody>
          <a:bodyPr wrap="square">
            <a:spAutoFit/>
          </a:bodyPr>
          <a:lstStyle/>
          <a:p>
            <a:pPr algn="just"/>
            <a:r>
              <a:rPr lang="en-US" sz="1400" dirty="0"/>
              <a:t>4 modules, each containing 12 accelerator segments CCL and 11 bridge couplers. The CCL section is a RF Linac, operating at </a:t>
            </a:r>
            <a:r>
              <a:rPr lang="en-US" sz="1400" b="1" dirty="0"/>
              <a:t>805 MHz </a:t>
            </a:r>
            <a:r>
              <a:rPr lang="en-US" sz="1400" dirty="0"/>
              <a:t>that accelerates the beam </a:t>
            </a:r>
            <a:r>
              <a:rPr lang="en-US" sz="1400" b="1" dirty="0"/>
              <a:t>from 87 to 186 MeV </a:t>
            </a:r>
            <a:r>
              <a:rPr lang="en-US" sz="1400" dirty="0"/>
              <a:t>and has a physical installed length of slightly over </a:t>
            </a:r>
            <a:r>
              <a:rPr lang="en-US" sz="1400" b="1" dirty="0"/>
              <a:t>55 meters.</a:t>
            </a:r>
          </a:p>
        </p:txBody>
      </p:sp>
      <p:pic>
        <p:nvPicPr>
          <p:cNvPr id="1607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4384" y="1472117"/>
            <a:ext cx="5018559" cy="2123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Parentesi graffa aperta 9"/>
          <p:cNvSpPr/>
          <p:nvPr/>
        </p:nvSpPr>
        <p:spPr>
          <a:xfrm rot="5400000">
            <a:off x="10441890" y="426907"/>
            <a:ext cx="332111" cy="1776107"/>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asellaDiTesto 11"/>
          <p:cNvSpPr txBox="1"/>
          <p:nvPr/>
        </p:nvSpPr>
        <p:spPr>
          <a:xfrm>
            <a:off x="10103052" y="811892"/>
            <a:ext cx="995272" cy="369332"/>
          </a:xfrm>
          <a:prstGeom prst="rect">
            <a:avLst/>
          </a:prstGeom>
          <a:noFill/>
        </p:spPr>
        <p:txBody>
          <a:bodyPr wrap="none" rtlCol="0">
            <a:spAutoFit/>
          </a:bodyPr>
          <a:lstStyle/>
          <a:p>
            <a:r>
              <a:rPr lang="en-US" dirty="0"/>
              <a:t>segment</a:t>
            </a:r>
          </a:p>
        </p:txBody>
      </p:sp>
      <p:pic>
        <p:nvPicPr>
          <p:cNvPr id="1607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83248" y="3918353"/>
            <a:ext cx="4142262" cy="2431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Connettore 2 5"/>
          <p:cNvCxnSpPr/>
          <p:nvPr/>
        </p:nvCxnSpPr>
        <p:spPr>
          <a:xfrm flipV="1">
            <a:off x="7145186" y="5064601"/>
            <a:ext cx="2478814" cy="9016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5955126" y="5966224"/>
            <a:ext cx="1713482" cy="369332"/>
          </a:xfrm>
          <a:prstGeom prst="rect">
            <a:avLst/>
          </a:prstGeom>
          <a:noFill/>
        </p:spPr>
        <p:txBody>
          <a:bodyPr wrap="none" rtlCol="0">
            <a:spAutoFit/>
          </a:bodyPr>
          <a:lstStyle/>
          <a:p>
            <a:r>
              <a:rPr lang="en-US" dirty="0"/>
              <a:t>Accelerating cell</a:t>
            </a:r>
          </a:p>
        </p:txBody>
      </p:sp>
      <p:cxnSp>
        <p:nvCxnSpPr>
          <p:cNvPr id="17" name="Connettore 2 16"/>
          <p:cNvCxnSpPr/>
          <p:nvPr/>
        </p:nvCxnSpPr>
        <p:spPr>
          <a:xfrm>
            <a:off x="6391613" y="4525297"/>
            <a:ext cx="1507145" cy="31053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5429757" y="4164127"/>
            <a:ext cx="1382110" cy="369332"/>
          </a:xfrm>
          <a:prstGeom prst="rect">
            <a:avLst/>
          </a:prstGeom>
          <a:noFill/>
        </p:spPr>
        <p:txBody>
          <a:bodyPr wrap="none" rtlCol="0">
            <a:spAutoFit/>
          </a:bodyPr>
          <a:lstStyle/>
          <a:p>
            <a:r>
              <a:rPr lang="en-US" dirty="0"/>
              <a:t>Coupling cell</a:t>
            </a:r>
          </a:p>
        </p:txBody>
      </p:sp>
    </p:spTree>
    <p:extLst>
      <p:ext uri="{BB962C8B-B14F-4D97-AF65-F5344CB8AC3E}">
        <p14:creationId xmlns:p14="http://schemas.microsoft.com/office/powerpoint/2010/main" val="3505295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ttangolo 40"/>
          <p:cNvSpPr/>
          <p:nvPr/>
        </p:nvSpPr>
        <p:spPr>
          <a:xfrm>
            <a:off x="320148" y="1044797"/>
            <a:ext cx="4874513" cy="1686381"/>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967651" y="2843929"/>
            <a:ext cx="6486197"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684307" y="12282"/>
            <a:ext cx="11522094" cy="707886"/>
          </a:xfrm>
          <a:prstGeom prst="rect">
            <a:avLst/>
          </a:prstGeom>
          <a:noFill/>
        </p:spPr>
        <p:txBody>
          <a:bodyPr wrap="square" rtlCol="0">
            <a:spAutoFit/>
          </a:bodyPr>
          <a:lstStyle/>
          <a:p>
            <a:r>
              <a:rPr lang="en-US" sz="4000" b="1" dirty="0"/>
              <a:t>LINAC: BASIC DEFINITION AND MAIN COMPONENTS</a:t>
            </a:r>
          </a:p>
        </p:txBody>
      </p:sp>
      <p:sp>
        <p:nvSpPr>
          <p:cNvPr id="37" name="Rettangolo 36"/>
          <p:cNvSpPr/>
          <p:nvPr/>
        </p:nvSpPr>
        <p:spPr>
          <a:xfrm>
            <a:off x="336000" y="619957"/>
            <a:ext cx="11749501"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684306" y="3259019"/>
            <a:ext cx="1373167"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2057473" y="3673227"/>
            <a:ext cx="91017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967652" y="3674889"/>
            <a:ext cx="7210249"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10140327" y="3351725"/>
            <a:ext cx="2051673"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830244" y="4970831"/>
            <a:ext cx="3164295"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7678795" y="4668526"/>
            <a:ext cx="3137585"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3665421" y="3883677"/>
            <a:ext cx="746972" cy="10871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a:endCxn id="26" idx="0"/>
          </p:cNvCxnSpPr>
          <p:nvPr/>
        </p:nvCxnSpPr>
        <p:spPr>
          <a:xfrm>
            <a:off x="7095250" y="3961076"/>
            <a:ext cx="2152338" cy="7074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1277617" y="3998055"/>
            <a:ext cx="93273" cy="2091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942393" y="3366064"/>
            <a:ext cx="6396014"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5870766" y="1479858"/>
            <a:ext cx="2715468"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7228500" y="2064632"/>
            <a:ext cx="1277454" cy="13025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404499" y="1479858"/>
            <a:ext cx="2565467"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2246369" y="2303930"/>
            <a:ext cx="2152134" cy="137096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50302" y="4233500"/>
            <a:ext cx="1428767" cy="106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988645" y="5513727"/>
            <a:ext cx="2168687" cy="101063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4545554" y="5335655"/>
            <a:ext cx="1964513" cy="1289535"/>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p:cNvPicPr>
          <p:nvPr/>
        </p:nvPicPr>
        <p:blipFill>
          <a:blip r:embed="rId5">
            <a:extLst>
              <a:ext uri="{28A0092B-C50C-407E-A947-70E740481C1C}">
                <a14:useLocalDpi xmlns:a14="http://schemas.microsoft.com/office/drawing/2010/main" val="0"/>
              </a:ext>
            </a:extLst>
          </a:blip>
          <a:stretch>
            <a:fillRect/>
          </a:stretch>
        </p:blipFill>
        <p:spPr>
          <a:xfrm>
            <a:off x="7241255" y="5291551"/>
            <a:ext cx="1721892" cy="1314729"/>
          </a:xfrm>
          <a:prstGeom prst="rect">
            <a:avLst/>
          </a:prstGeom>
        </p:spPr>
      </p:pic>
      <p:pic>
        <p:nvPicPr>
          <p:cNvPr id="14" name="Immagine 13"/>
          <p:cNvPicPr>
            <a:picLocks/>
          </p:cNvPicPr>
          <p:nvPr/>
        </p:nvPicPr>
        <p:blipFill>
          <a:blip r:embed="rId6">
            <a:extLst>
              <a:ext uri="{28A0092B-C50C-407E-A947-70E740481C1C}">
                <a14:useLocalDpi xmlns:a14="http://schemas.microsoft.com/office/drawing/2010/main" val="0"/>
              </a:ext>
            </a:extLst>
          </a:blip>
          <a:stretch>
            <a:fillRect/>
          </a:stretch>
        </p:blipFill>
        <p:spPr>
          <a:xfrm>
            <a:off x="9151659" y="5300563"/>
            <a:ext cx="1726215" cy="1256616"/>
          </a:xfrm>
          <a:prstGeom prst="rect">
            <a:avLst/>
          </a:prstGeom>
        </p:spPr>
      </p:pic>
      <p:pic>
        <p:nvPicPr>
          <p:cNvPr id="34" name="Immagine 33"/>
          <p:cNvPicPr>
            <a:picLocks/>
          </p:cNvPicPr>
          <p:nvPr/>
        </p:nvPicPr>
        <p:blipFill>
          <a:blip r:embed="rId7">
            <a:extLst>
              <a:ext uri="{28A0092B-C50C-407E-A947-70E740481C1C}">
                <a14:useLocalDpi xmlns:a14="http://schemas.microsoft.com/office/drawing/2010/main" val="0"/>
              </a:ext>
            </a:extLst>
          </a:blip>
          <a:stretch>
            <a:fillRect/>
          </a:stretch>
        </p:blipFill>
        <p:spPr>
          <a:xfrm>
            <a:off x="2757405" y="1257073"/>
            <a:ext cx="2070800" cy="1321447"/>
          </a:xfrm>
          <a:prstGeom prst="rect">
            <a:avLst/>
          </a:prstGeom>
        </p:spPr>
      </p:pic>
      <p:pic>
        <p:nvPicPr>
          <p:cNvPr id="35" name="Immagine 34"/>
          <p:cNvPicPr>
            <a:picLocks/>
          </p:cNvPicPr>
          <p:nvPr/>
        </p:nvPicPr>
        <p:blipFill>
          <a:blip r:embed="rId8">
            <a:extLst>
              <a:ext uri="{28A0092B-C50C-407E-A947-70E740481C1C}">
                <a14:useLocalDpi xmlns:a14="http://schemas.microsoft.com/office/drawing/2010/main" val="0"/>
              </a:ext>
            </a:extLst>
          </a:blip>
          <a:stretch>
            <a:fillRect/>
          </a:stretch>
        </p:blipFill>
        <p:spPr>
          <a:xfrm>
            <a:off x="8523445" y="1194933"/>
            <a:ext cx="2087880" cy="1402080"/>
          </a:xfrm>
          <a:prstGeom prst="rect">
            <a:avLst/>
          </a:prstGeom>
        </p:spPr>
      </p:pic>
      <p:sp>
        <p:nvSpPr>
          <p:cNvPr id="57" name="Parentesi graffa chiusa 56"/>
          <p:cNvSpPr/>
          <p:nvPr/>
        </p:nvSpPr>
        <p:spPr>
          <a:xfrm>
            <a:off x="11085311" y="4562681"/>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10574975" y="1846313"/>
            <a:ext cx="2304571" cy="436636"/>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10642339" y="5180443"/>
            <a:ext cx="2636300" cy="754189"/>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10866633" y="966456"/>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332888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842257" y="-18541"/>
            <a:ext cx="6507487" cy="646331"/>
          </a:xfrm>
          <a:prstGeom prst="rect">
            <a:avLst/>
          </a:prstGeom>
          <a:noFill/>
        </p:spPr>
        <p:txBody>
          <a:bodyPr wrap="none" rtlCol="0">
            <a:spAutoFit/>
          </a:bodyPr>
          <a:lstStyle/>
          <a:p>
            <a:r>
              <a:rPr lang="en-US" sz="3600" b="1" dirty="0"/>
              <a:t>SYNCHRONOUS PARTICLE/PHASE</a:t>
            </a:r>
          </a:p>
        </p:txBody>
      </p:sp>
      <p:sp>
        <p:nvSpPr>
          <p:cNvPr id="3" name="Rettangolo 2"/>
          <p:cNvSpPr/>
          <p:nvPr/>
        </p:nvSpPr>
        <p:spPr>
          <a:xfrm>
            <a:off x="-28050" y="3005688"/>
            <a:ext cx="7039020" cy="2699200"/>
          </a:xfrm>
          <a:prstGeom prst="rect">
            <a:avLst/>
          </a:prstGeom>
        </p:spPr>
        <p:txBody>
          <a:bodyPr wrap="square">
            <a:spAutoFit/>
          </a:bodyPr>
          <a:lstStyle/>
          <a:p>
            <a:pPr algn="just">
              <a:lnSpc>
                <a:spcPct val="110000"/>
              </a:lnSpc>
            </a:pPr>
            <a:r>
              <a:rPr lang="en-US" sz="1400" dirty="0">
                <a:sym typeface="Symbol"/>
              </a:rPr>
              <a:t></a:t>
            </a:r>
            <a:r>
              <a:rPr lang="en-US" sz="1400" dirty="0"/>
              <a:t>Let’s assume that </a:t>
            </a:r>
            <a:r>
              <a:rPr lang="en-US" sz="1400" b="1" dirty="0"/>
              <a:t>the “perfect” synchronism condition is fulfilled for a phase </a:t>
            </a:r>
            <a:r>
              <a:rPr lang="en-US" sz="1400" b="1" dirty="0">
                <a:sym typeface="Symbol" charset="2"/>
              </a:rPr>
              <a:t></a:t>
            </a:r>
            <a:r>
              <a:rPr lang="en-US" sz="1400" b="1" baseline="-25000" dirty="0">
                <a:sym typeface="Symbol" charset="2"/>
              </a:rPr>
              <a:t>s </a:t>
            </a:r>
            <a:r>
              <a:rPr lang="en-US" sz="1400" dirty="0">
                <a:sym typeface="Symbol" charset="2"/>
              </a:rPr>
              <a:t>(called </a:t>
            </a:r>
            <a:r>
              <a:rPr lang="en-US" sz="1400" b="1" i="1" dirty="0">
                <a:sym typeface="Symbol" charset="2"/>
              </a:rPr>
              <a:t>synchronous phase</a:t>
            </a:r>
            <a:r>
              <a:rPr lang="en-US" sz="1400" dirty="0">
                <a:sym typeface="Symbol" charset="2"/>
              </a:rPr>
              <a:t>)</a:t>
            </a:r>
            <a:r>
              <a:rPr lang="en-US" sz="1400" b="1" dirty="0">
                <a:sym typeface="Symbol" charset="2"/>
              </a:rPr>
              <a:t>. </a:t>
            </a:r>
            <a:r>
              <a:rPr lang="en-US" sz="1400" dirty="0">
                <a:sym typeface="Symbol" charset="2"/>
              </a:rPr>
              <a:t>This means that a particle (called </a:t>
            </a:r>
            <a:r>
              <a:rPr lang="en-US" sz="1400" b="1" i="1" dirty="0">
                <a:sym typeface="Symbol" charset="2"/>
              </a:rPr>
              <a:t>synchronous particle</a:t>
            </a:r>
            <a:r>
              <a:rPr lang="en-US" sz="1400" dirty="0">
                <a:sym typeface="Symbol" charset="2"/>
              </a:rPr>
              <a:t>) entering in a gap with a phase </a:t>
            </a:r>
            <a:r>
              <a:rPr lang="en-US" sz="1400" baseline="-25000" dirty="0">
                <a:sym typeface="Symbol" charset="2"/>
              </a:rPr>
              <a:t>s</a:t>
            </a:r>
            <a:r>
              <a:rPr lang="en-US" sz="1400" dirty="0">
                <a:sym typeface="Symbol" charset="2"/>
              </a:rPr>
              <a:t>  (</a:t>
            </a:r>
            <a:r>
              <a:rPr lang="en-US" sz="1400" baseline="-25000" dirty="0">
                <a:sym typeface="Symbol" charset="2"/>
              </a:rPr>
              <a:t>s</a:t>
            </a:r>
            <a:r>
              <a:rPr lang="en-US" sz="1400" dirty="0">
                <a:sym typeface="Symbol" charset="2"/>
              </a:rPr>
              <a:t>=</a:t>
            </a:r>
            <a:r>
              <a:rPr lang="en-US" sz="1400" dirty="0">
                <a:sym typeface="Symbol"/>
              </a:rPr>
              <a:t></a:t>
            </a:r>
            <a:r>
              <a:rPr lang="en-US" sz="1400" baseline="-25000" dirty="0" err="1">
                <a:sym typeface="Symbol"/>
              </a:rPr>
              <a:t>RF</a:t>
            </a:r>
            <a:r>
              <a:rPr lang="en-US" sz="1400" dirty="0" err="1">
                <a:sym typeface="Symbol"/>
              </a:rPr>
              <a:t>t</a:t>
            </a:r>
            <a:r>
              <a:rPr lang="en-US" sz="1400" baseline="-25000" dirty="0" err="1">
                <a:sym typeface="Symbol"/>
              </a:rPr>
              <a:t>s</a:t>
            </a:r>
            <a:r>
              <a:rPr lang="en-US" sz="1400" dirty="0">
                <a:sym typeface="Symbol" charset="2"/>
              </a:rPr>
              <a:t>) with respect to the RF voltage receive an </a:t>
            </a:r>
            <a:r>
              <a:rPr lang="en-US" sz="1400" b="1" dirty="0">
                <a:sym typeface="Symbol" charset="2"/>
              </a:rPr>
              <a:t>energy gain </a:t>
            </a:r>
            <a:r>
              <a:rPr lang="en-US" sz="1400" dirty="0">
                <a:sym typeface="Symbol" charset="2"/>
              </a:rPr>
              <a:t>(and a consequent change in velocity) that allow entering in the subsequent gap with the </a:t>
            </a:r>
            <a:r>
              <a:rPr lang="en-US" sz="1400" b="1" dirty="0">
                <a:sym typeface="Symbol" charset="2"/>
              </a:rPr>
              <a:t>same phase </a:t>
            </a:r>
            <a:r>
              <a:rPr lang="en-US" sz="1400" b="1" baseline="-25000" dirty="0">
                <a:sym typeface="Symbol" charset="2"/>
              </a:rPr>
              <a:t>s</a:t>
            </a:r>
            <a:r>
              <a:rPr lang="en-US" sz="1400" b="1" dirty="0">
                <a:sym typeface="Symbol" charset="2"/>
              </a:rPr>
              <a:t> </a:t>
            </a:r>
            <a:r>
              <a:rPr lang="en-US" sz="1400" dirty="0">
                <a:sym typeface="Symbol" charset="2"/>
              </a:rPr>
              <a:t>and so on.</a:t>
            </a:r>
          </a:p>
          <a:p>
            <a:pPr algn="just">
              <a:lnSpc>
                <a:spcPct val="110000"/>
              </a:lnSpc>
            </a:pPr>
            <a:endParaRPr lang="en-US" sz="1400" dirty="0">
              <a:sym typeface="Symbol" charset="2"/>
            </a:endParaRPr>
          </a:p>
          <a:p>
            <a:pPr algn="just">
              <a:lnSpc>
                <a:spcPct val="110000"/>
              </a:lnSpc>
            </a:pPr>
            <a:r>
              <a:rPr lang="en-US" sz="1400" dirty="0">
                <a:sym typeface="Symbol" charset="2"/>
              </a:rPr>
              <a:t>for this particle the energy gain in each gap is:</a:t>
            </a:r>
          </a:p>
          <a:p>
            <a:pPr algn="just">
              <a:lnSpc>
                <a:spcPct val="110000"/>
              </a:lnSpc>
            </a:pPr>
            <a:endParaRPr lang="en-US" sz="1400" dirty="0">
              <a:sym typeface="Symbol" charset="2"/>
            </a:endParaRPr>
          </a:p>
          <a:p>
            <a:pPr algn="just">
              <a:lnSpc>
                <a:spcPct val="110000"/>
              </a:lnSpc>
            </a:pPr>
            <a:endParaRPr lang="en-US" sz="1400" dirty="0">
              <a:sym typeface="Symbol" charset="2"/>
            </a:endParaRPr>
          </a:p>
          <a:p>
            <a:pPr algn="just">
              <a:lnSpc>
                <a:spcPct val="110000"/>
              </a:lnSpc>
            </a:pPr>
            <a:endParaRPr lang="en-US" sz="1400" dirty="0">
              <a:sym typeface="Symbol" charset="2"/>
            </a:endParaRPr>
          </a:p>
          <a:p>
            <a:pPr algn="just">
              <a:lnSpc>
                <a:spcPct val="110000"/>
              </a:lnSpc>
            </a:pPr>
            <a:endParaRPr lang="en-US" sz="1400" dirty="0">
              <a:sym typeface="Symbol" charset="2"/>
            </a:endParaRPr>
          </a:p>
        </p:txBody>
      </p:sp>
      <p:sp>
        <p:nvSpPr>
          <p:cNvPr id="4" name="Memoria ad accesso diretto 3"/>
          <p:cNvSpPr/>
          <p:nvPr/>
        </p:nvSpPr>
        <p:spPr>
          <a:xfrm>
            <a:off x="9046978" y="1006373"/>
            <a:ext cx="456839"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Memoria ad accesso diretto 4"/>
          <p:cNvSpPr/>
          <p:nvPr/>
        </p:nvSpPr>
        <p:spPr>
          <a:xfrm>
            <a:off x="9685676" y="1006373"/>
            <a:ext cx="501036"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emoria ad accesso diretto 5"/>
          <p:cNvSpPr/>
          <p:nvPr/>
        </p:nvSpPr>
        <p:spPr>
          <a:xfrm>
            <a:off x="10378449" y="1006373"/>
            <a:ext cx="540568"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emoria ad accesso diretto 6"/>
          <p:cNvSpPr/>
          <p:nvPr/>
        </p:nvSpPr>
        <p:spPr>
          <a:xfrm>
            <a:off x="11131301" y="1004828"/>
            <a:ext cx="625512"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emoria ad accesso diretto 7"/>
          <p:cNvSpPr/>
          <p:nvPr/>
        </p:nvSpPr>
        <p:spPr>
          <a:xfrm>
            <a:off x="8495038" y="998486"/>
            <a:ext cx="349311"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uppo 8"/>
          <p:cNvGrpSpPr/>
          <p:nvPr/>
        </p:nvGrpSpPr>
        <p:grpSpPr>
          <a:xfrm>
            <a:off x="8817540" y="998487"/>
            <a:ext cx="2351447" cy="314957"/>
            <a:chOff x="4606536" y="2496038"/>
            <a:chExt cx="3578807" cy="478322"/>
          </a:xfrm>
        </p:grpSpPr>
        <p:cxnSp>
          <p:nvCxnSpPr>
            <p:cNvPr id="10" name="Connettore 2 9"/>
            <p:cNvCxnSpPr/>
            <p:nvPr/>
          </p:nvCxnSpPr>
          <p:spPr>
            <a:xfrm>
              <a:off x="5598623"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5607767"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6635499"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6644643"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Connettore 2 13"/>
            <p:cNvCxnSpPr/>
            <p:nvPr/>
          </p:nvCxnSpPr>
          <p:spPr>
            <a:xfrm>
              <a:off x="7795756"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a:off x="7804900"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a:off x="4606536" y="249603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4615680" y="296238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41" name="Connettore 1 40"/>
          <p:cNvCxnSpPr/>
          <p:nvPr/>
        </p:nvCxnSpPr>
        <p:spPr>
          <a:xfrm>
            <a:off x="8537646" y="769229"/>
            <a:ext cx="3114170" cy="752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2" name="Arco 41"/>
          <p:cNvSpPr/>
          <p:nvPr/>
        </p:nvSpPr>
        <p:spPr>
          <a:xfrm rot="10800000">
            <a:off x="8415614" y="770484"/>
            <a:ext cx="254078" cy="772692"/>
          </a:xfrm>
          <a:prstGeom prst="arc">
            <a:avLst>
              <a:gd name="adj1" fmla="val 16110145"/>
              <a:gd name="adj2" fmla="val 5440223"/>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3" name="Connettore 1 42"/>
          <p:cNvCxnSpPr/>
          <p:nvPr/>
        </p:nvCxnSpPr>
        <p:spPr>
          <a:xfrm>
            <a:off x="8542652" y="1543176"/>
            <a:ext cx="3114170" cy="752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4" name="Arco 43"/>
          <p:cNvSpPr/>
          <p:nvPr/>
        </p:nvSpPr>
        <p:spPr>
          <a:xfrm rot="10800000">
            <a:off x="11479105" y="778009"/>
            <a:ext cx="334797" cy="772692"/>
          </a:xfrm>
          <a:prstGeom prst="arc">
            <a:avLst>
              <a:gd name="adj1" fmla="val 16110145"/>
              <a:gd name="adj2" fmla="val 1608436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5" name="Connettore 1 44"/>
          <p:cNvCxnSpPr>
            <a:stCxn id="8" idx="2"/>
          </p:cNvCxnSpPr>
          <p:nvPr/>
        </p:nvCxnSpPr>
        <p:spPr>
          <a:xfrm flipH="1">
            <a:off x="8669693" y="1305554"/>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flipH="1">
            <a:off x="9269326" y="1313081"/>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 name="Connettore 1 46"/>
          <p:cNvCxnSpPr/>
          <p:nvPr/>
        </p:nvCxnSpPr>
        <p:spPr>
          <a:xfrm flipH="1">
            <a:off x="9936194" y="1309317"/>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H="1">
            <a:off x="10648733" y="1305554"/>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Connettore 1 48"/>
          <p:cNvCxnSpPr/>
          <p:nvPr/>
        </p:nvCxnSpPr>
        <p:spPr>
          <a:xfrm flipH="1">
            <a:off x="11444058" y="1309319"/>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1" y="580627"/>
            <a:ext cx="8078689" cy="1169551"/>
          </a:xfrm>
          <a:prstGeom prst="rect">
            <a:avLst/>
          </a:prstGeom>
          <a:noFill/>
        </p:spPr>
        <p:txBody>
          <a:bodyPr wrap="square" rtlCol="0">
            <a:spAutoFit/>
          </a:bodyPr>
          <a:lstStyle/>
          <a:p>
            <a:pPr algn="just"/>
            <a:r>
              <a:rPr lang="en-US" sz="1400" dirty="0">
                <a:sym typeface="Symbol"/>
              </a:rPr>
              <a:t></a:t>
            </a:r>
            <a:r>
              <a:rPr lang="en-US" sz="1400" dirty="0"/>
              <a:t>Let us consider a </a:t>
            </a:r>
            <a:r>
              <a:rPr lang="en-US" sz="1400" b="1" dirty="0"/>
              <a:t>SW linac structure </a:t>
            </a:r>
            <a:r>
              <a:rPr lang="en-US" sz="1400" dirty="0"/>
              <a:t>made by accelerating </a:t>
            </a:r>
            <a:r>
              <a:rPr lang="en-US" sz="1400" b="1" dirty="0"/>
              <a:t>gaps</a:t>
            </a:r>
            <a:r>
              <a:rPr lang="en-US" sz="1400" dirty="0"/>
              <a:t> (like in DTL) or </a:t>
            </a:r>
            <a:r>
              <a:rPr lang="en-US" sz="1400" b="1" dirty="0"/>
              <a:t>cavities</a:t>
            </a:r>
            <a:r>
              <a:rPr lang="en-US" sz="1400" dirty="0"/>
              <a:t>. </a:t>
            </a:r>
          </a:p>
          <a:p>
            <a:pPr algn="just"/>
            <a:endParaRPr lang="en-US" sz="1400" dirty="0"/>
          </a:p>
          <a:p>
            <a:pPr algn="just"/>
            <a:endParaRPr lang="en-US" sz="1400" dirty="0"/>
          </a:p>
          <a:p>
            <a:pPr algn="just"/>
            <a:r>
              <a:rPr lang="en-US" sz="1400" dirty="0">
                <a:sym typeface="Symbol"/>
              </a:rPr>
              <a:t></a:t>
            </a:r>
            <a:r>
              <a:rPr lang="en-US" sz="1400" dirty="0"/>
              <a:t>In </a:t>
            </a:r>
            <a:r>
              <a:rPr lang="en-US" sz="1400" b="1" dirty="0"/>
              <a:t>each gap we have an accelerating field </a:t>
            </a:r>
            <a:r>
              <a:rPr lang="en-US" sz="1400" dirty="0"/>
              <a:t>oscillating in time and an integrated accelerating voltage (</a:t>
            </a:r>
            <a:r>
              <a:rPr lang="en-US" sz="1400" dirty="0" err="1"/>
              <a:t>V</a:t>
            </a:r>
            <a:r>
              <a:rPr lang="en-US" sz="1400" baseline="-25000" dirty="0" err="1"/>
              <a:t>acc</a:t>
            </a:r>
            <a:r>
              <a:rPr lang="en-US" sz="1400" dirty="0"/>
              <a:t>) still oscillating in time than can be expressed as:</a:t>
            </a:r>
          </a:p>
        </p:txBody>
      </p:sp>
      <p:cxnSp>
        <p:nvCxnSpPr>
          <p:cNvPr id="57" name="Connettore 2 56"/>
          <p:cNvCxnSpPr/>
          <p:nvPr/>
        </p:nvCxnSpPr>
        <p:spPr>
          <a:xfrm flipH="1" flipV="1">
            <a:off x="9350750" y="3142874"/>
            <a:ext cx="11913" cy="27991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Connettore 2 58"/>
          <p:cNvCxnSpPr/>
          <p:nvPr/>
        </p:nvCxnSpPr>
        <p:spPr>
          <a:xfrm>
            <a:off x="7248986" y="4692326"/>
            <a:ext cx="4647956"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Figura a mano libera 61"/>
          <p:cNvSpPr/>
          <p:nvPr/>
        </p:nvSpPr>
        <p:spPr>
          <a:xfrm>
            <a:off x="7192378" y="3631995"/>
            <a:ext cx="4350865" cy="2190654"/>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4" name="Connettore 2 63"/>
          <p:cNvCxnSpPr/>
          <p:nvPr/>
        </p:nvCxnSpPr>
        <p:spPr>
          <a:xfrm>
            <a:off x="7192377" y="6312490"/>
            <a:ext cx="2166814" cy="0"/>
          </a:xfrm>
          <a:prstGeom prst="straightConnector1">
            <a:avLst/>
          </a:prstGeom>
          <a:ln w="28575">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Connettore 1 67"/>
          <p:cNvCxnSpPr>
            <a:stCxn id="62" idx="0"/>
          </p:cNvCxnSpPr>
          <p:nvPr/>
        </p:nvCxnSpPr>
        <p:spPr>
          <a:xfrm flipV="1">
            <a:off x="7192378" y="3635805"/>
            <a:ext cx="1261775" cy="194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70" name="CasellaDiTesto 69"/>
          <p:cNvSpPr txBox="1"/>
          <p:nvPr/>
        </p:nvSpPr>
        <p:spPr>
          <a:xfrm>
            <a:off x="7968838" y="5944336"/>
            <a:ext cx="450764" cy="369332"/>
          </a:xfrm>
          <a:prstGeom prst="rect">
            <a:avLst/>
          </a:prstGeom>
          <a:noFill/>
        </p:spPr>
        <p:txBody>
          <a:bodyPr wrap="none" rtlCol="0">
            <a:spAutoFit/>
          </a:bodyPr>
          <a:lstStyle/>
          <a:p>
            <a:r>
              <a:rPr lang="en-US" dirty="0">
                <a:sym typeface="Symbol"/>
              </a:rPr>
              <a:t>T</a:t>
            </a:r>
            <a:r>
              <a:rPr lang="en-US" baseline="-25000" dirty="0"/>
              <a:t>RF</a:t>
            </a:r>
          </a:p>
        </p:txBody>
      </p:sp>
      <p:cxnSp>
        <p:nvCxnSpPr>
          <p:cNvPr id="72" name="Connettore 2 71"/>
          <p:cNvCxnSpPr/>
          <p:nvPr/>
        </p:nvCxnSpPr>
        <p:spPr>
          <a:xfrm flipH="1">
            <a:off x="7925720" y="3631996"/>
            <a:ext cx="27" cy="1060331"/>
          </a:xfrm>
          <a:prstGeom prst="straightConnector1">
            <a:avLst/>
          </a:prstGeom>
          <a:ln w="28575">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8" name="Oggetto 87"/>
              <p:cNvSpPr txBox="1"/>
              <p:nvPr/>
            </p:nvSpPr>
            <p:spPr bwMode="auto">
              <a:xfrm>
                <a:off x="2085974" y="4914900"/>
                <a:ext cx="3074025" cy="758825"/>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rPr>
                        <m:t>𝐸</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limLow>
                        <m:limLowPr>
                          <m:ctrlPr>
                            <a:rPr lang="en-US" i="1">
                              <a:solidFill>
                                <a:srgbClr val="000000"/>
                              </a:solidFill>
                              <a:latin typeface="Cambria Math" panose="02040503050406030204" pitchFamily="18" charset="0"/>
                            </a:rPr>
                          </m:ctrlPr>
                        </m:limLowPr>
                        <m:e>
                          <m:groupChr>
                            <m:groupChrPr>
                              <m:chr m:val="⏟"/>
                              <m:ctrlPr>
                                <a:rPr lang="en-US" i="1">
                                  <a:solidFill>
                                    <a:srgbClr val="000000"/>
                                  </a:solidFill>
                                  <a:latin typeface="Cambria Math" panose="02040503050406030204" pitchFamily="18" charset="0"/>
                                </a:rPr>
                              </m:ctrlPr>
                            </m:groupChrPr>
                            <m:e>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smtClean="0">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e>
                                  </m:d>
                                </m:e>
                              </m:func>
                            </m:e>
                          </m:groupChr>
                        </m:e>
                        <m:li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r>
                                <a:rPr lang="en-US" i="1">
                                  <a:solidFill>
                                    <a:srgbClr val="000000"/>
                                  </a:solidFill>
                                  <a:latin typeface="Cambria Math" panose="02040503050406030204" pitchFamily="18" charset="0"/>
                                </a:rPr>
                                <m:t>_</m:t>
                              </m:r>
                              <m:r>
                                <a:rPr lang="en-US" i="1">
                                  <a:solidFill>
                                    <a:srgbClr val="000000"/>
                                  </a:solidFill>
                                  <a:latin typeface="Cambria Math" panose="02040503050406030204" pitchFamily="18" charset="0"/>
                                </a:rPr>
                                <m:t>𝑠</m:t>
                              </m:r>
                            </m:sub>
                          </m:sSub>
                        </m:lim>
                      </m:limLow>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r>
                            <a:rPr lang="en-US" i="1">
                              <a:solidFill>
                                <a:srgbClr val="000000"/>
                              </a:solidFill>
                              <a:latin typeface="Cambria Math" panose="02040503050406030204" pitchFamily="18" charset="0"/>
                            </a:rPr>
                            <m:t>_</m:t>
                          </m:r>
                          <m:r>
                            <a:rPr lang="en-US" i="1">
                              <a:solidFill>
                                <a:srgbClr val="000000"/>
                              </a:solidFill>
                              <a:latin typeface="Cambria Math" panose="02040503050406030204" pitchFamily="18" charset="0"/>
                            </a:rPr>
                            <m:t>𝑠</m:t>
                          </m:r>
                        </m:sub>
                      </m:sSub>
                    </m:oMath>
                  </m:oMathPara>
                </a14:m>
                <a:endParaRPr lang="en-US" dirty="0"/>
              </a:p>
            </p:txBody>
          </p:sp>
        </mc:Choice>
        <mc:Fallback xmlns="">
          <p:sp>
            <p:nvSpPr>
              <p:cNvPr id="88" name="Oggetto 87"/>
              <p:cNvSpPr txBox="1">
                <a:spLocks noRot="1" noChangeAspect="1" noMove="1" noResize="1" noEditPoints="1" noAdjustHandles="1" noChangeArrowheads="1" noChangeShapeType="1" noTextEdit="1"/>
              </p:cNvSpPr>
              <p:nvPr/>
            </p:nvSpPr>
            <p:spPr bwMode="auto">
              <a:xfrm>
                <a:off x="2085974" y="4914900"/>
                <a:ext cx="3074025" cy="758825"/>
              </a:xfrm>
              <a:prstGeom prst="rect">
                <a:avLst/>
              </a:prstGeom>
              <a:blipFill>
                <a:blip r:embed="rId2"/>
                <a:stretch>
                  <a:fillRect/>
                </a:stretch>
              </a:blipFill>
              <a:ln>
                <a:noFill/>
              </a:ln>
            </p:spPr>
            <p:txBody>
              <a:bodyPr/>
              <a:lstStyle/>
              <a:p>
                <a:r>
                  <a:rPr lang="en-US">
                    <a:noFill/>
                  </a:rPr>
                  <a:t> </a:t>
                </a:r>
              </a:p>
            </p:txBody>
          </p:sp>
        </mc:Fallback>
      </mc:AlternateContent>
      <p:graphicFrame>
        <p:nvGraphicFramePr>
          <p:cNvPr id="89" name="Oggetto 88"/>
          <p:cNvGraphicFramePr>
            <a:graphicFrameLocks noChangeAspect="1"/>
          </p:cNvGraphicFramePr>
          <p:nvPr>
            <p:extLst>
              <p:ext uri="{D42A27DB-BD31-4B8C-83A1-F6EECF244321}">
                <p14:modId xmlns:p14="http://schemas.microsoft.com/office/powerpoint/2010/main" val="263815808"/>
              </p:ext>
            </p:extLst>
          </p:nvPr>
        </p:nvGraphicFramePr>
        <p:xfrm>
          <a:off x="10373294" y="2596605"/>
          <a:ext cx="1509179" cy="547447"/>
        </p:xfrm>
        <a:graphic>
          <a:graphicData uri="http://schemas.openxmlformats.org/presentationml/2006/ole">
            <mc:AlternateContent xmlns:mc="http://schemas.openxmlformats.org/markup-compatibility/2006">
              <mc:Choice xmlns:v="urn:schemas-microsoft-com:vml" Requires="v">
                <p:oleObj name="Equazione" r:id="rId3" imgW="1193760" imgH="431640" progId="Equation.3">
                  <p:embed/>
                </p:oleObj>
              </mc:Choice>
              <mc:Fallback>
                <p:oleObj name="Equazione" r:id="rId3" imgW="1193760" imgH="431640" progId="Equation.3">
                  <p:embed/>
                  <p:pic>
                    <p:nvPicPr>
                      <p:cNvPr id="0" name="Oggetto 87"/>
                      <p:cNvPicPr>
                        <a:picLocks noChangeAspect="1" noChangeArrowheads="1"/>
                      </p:cNvPicPr>
                      <p:nvPr/>
                    </p:nvPicPr>
                    <p:blipFill>
                      <a:blip r:embed="rId4"/>
                      <a:srcRect/>
                      <a:stretch>
                        <a:fillRect/>
                      </a:stretch>
                    </p:blipFill>
                    <p:spPr bwMode="auto">
                      <a:xfrm>
                        <a:off x="10373294" y="2596605"/>
                        <a:ext cx="1509179" cy="547447"/>
                      </a:xfrm>
                      <a:prstGeom prst="rect">
                        <a:avLst/>
                      </a:prstGeom>
                      <a:noFill/>
                      <a:ln>
                        <a:noFill/>
                      </a:ln>
                    </p:spPr>
                  </p:pic>
                </p:oleObj>
              </mc:Fallback>
            </mc:AlternateContent>
          </a:graphicData>
        </a:graphic>
      </p:graphicFrame>
      <p:sp>
        <p:nvSpPr>
          <p:cNvPr id="90" name="CasellaDiTesto 89"/>
          <p:cNvSpPr txBox="1"/>
          <p:nvPr/>
        </p:nvSpPr>
        <p:spPr>
          <a:xfrm>
            <a:off x="9105269" y="2744160"/>
            <a:ext cx="508473" cy="369332"/>
          </a:xfrm>
          <a:prstGeom prst="rect">
            <a:avLst/>
          </a:prstGeom>
          <a:noFill/>
        </p:spPr>
        <p:txBody>
          <a:bodyPr wrap="none" rtlCol="0">
            <a:spAutoFit/>
          </a:bodyPr>
          <a:lstStyle/>
          <a:p>
            <a:r>
              <a:rPr lang="en-US" dirty="0" err="1">
                <a:sym typeface="Symbol"/>
              </a:rPr>
              <a:t>V</a:t>
            </a:r>
            <a:r>
              <a:rPr lang="en-US" baseline="-25000" dirty="0" err="1">
                <a:sym typeface="Symbol"/>
              </a:rPr>
              <a:t>acc</a:t>
            </a:r>
            <a:endParaRPr lang="en-US" baseline="-25000" dirty="0"/>
          </a:p>
        </p:txBody>
      </p:sp>
      <p:sp>
        <p:nvSpPr>
          <p:cNvPr id="91" name="CasellaDiTesto 90"/>
          <p:cNvSpPr txBox="1"/>
          <p:nvPr/>
        </p:nvSpPr>
        <p:spPr>
          <a:xfrm>
            <a:off x="11626044" y="4730098"/>
            <a:ext cx="261610" cy="369332"/>
          </a:xfrm>
          <a:prstGeom prst="rect">
            <a:avLst/>
          </a:prstGeom>
          <a:noFill/>
        </p:spPr>
        <p:txBody>
          <a:bodyPr wrap="none" rtlCol="0">
            <a:spAutoFit/>
          </a:bodyPr>
          <a:lstStyle/>
          <a:p>
            <a:r>
              <a:rPr lang="en-US" dirty="0"/>
              <a:t>t</a:t>
            </a:r>
          </a:p>
        </p:txBody>
      </p:sp>
      <p:sp>
        <p:nvSpPr>
          <p:cNvPr id="94" name="Parentesi graffa aperta 93"/>
          <p:cNvSpPr/>
          <p:nvPr/>
        </p:nvSpPr>
        <p:spPr>
          <a:xfrm rot="16200000">
            <a:off x="8891957" y="1533272"/>
            <a:ext cx="130992" cy="23213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6" name="Connettore 4 95"/>
          <p:cNvCxnSpPr>
            <a:stCxn id="94" idx="1"/>
            <a:endCxn id="90" idx="0"/>
          </p:cNvCxnSpPr>
          <p:nvPr/>
        </p:nvCxnSpPr>
        <p:spPr>
          <a:xfrm rot="16200000" flipH="1">
            <a:off x="8643817" y="2028470"/>
            <a:ext cx="1029327" cy="402052"/>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7" name="Parentesi graffa aperta 96"/>
          <p:cNvSpPr/>
          <p:nvPr/>
        </p:nvSpPr>
        <p:spPr>
          <a:xfrm rot="16200000">
            <a:off x="9507210" y="1521174"/>
            <a:ext cx="130674" cy="305637"/>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Parentesi graffa aperta 97"/>
          <p:cNvSpPr/>
          <p:nvPr/>
        </p:nvSpPr>
        <p:spPr>
          <a:xfrm rot="16200000">
            <a:off x="10216161" y="1513866"/>
            <a:ext cx="130992" cy="31993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4" name="Connettore 1 123"/>
          <p:cNvCxnSpPr/>
          <p:nvPr/>
        </p:nvCxnSpPr>
        <p:spPr>
          <a:xfrm flipV="1">
            <a:off x="9094902" y="3959462"/>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Connettore 1 124"/>
          <p:cNvCxnSpPr/>
          <p:nvPr/>
        </p:nvCxnSpPr>
        <p:spPr>
          <a:xfrm flipV="1">
            <a:off x="9654898" y="3962361"/>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7" name="Connettore 1 126"/>
          <p:cNvCxnSpPr/>
          <p:nvPr/>
        </p:nvCxnSpPr>
        <p:spPr>
          <a:xfrm>
            <a:off x="9094902" y="3962360"/>
            <a:ext cx="136819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8" name="CasellaDiTesto 127"/>
          <p:cNvSpPr txBox="1"/>
          <p:nvPr/>
        </p:nvSpPr>
        <p:spPr>
          <a:xfrm>
            <a:off x="9468333" y="4678091"/>
            <a:ext cx="442750" cy="369332"/>
          </a:xfrm>
          <a:prstGeom prst="rect">
            <a:avLst/>
          </a:prstGeom>
          <a:noFill/>
        </p:spPr>
        <p:txBody>
          <a:bodyPr wrap="none" rtlCol="0">
            <a:spAutoFit/>
          </a:bodyPr>
          <a:lstStyle/>
          <a:p>
            <a:r>
              <a:rPr lang="en-US" dirty="0">
                <a:sym typeface="Symbol"/>
              </a:rPr>
              <a:t></a:t>
            </a:r>
            <a:r>
              <a:rPr lang="en-US" baseline="-25000" dirty="0">
                <a:sym typeface="Symbol"/>
              </a:rPr>
              <a:t>s</a:t>
            </a:r>
            <a:r>
              <a:rPr lang="en-US" baseline="30000" dirty="0">
                <a:sym typeface="Symbol"/>
              </a:rPr>
              <a:t>*</a:t>
            </a:r>
            <a:endParaRPr lang="en-US" baseline="30000" dirty="0"/>
          </a:p>
        </p:txBody>
      </p:sp>
      <p:sp>
        <p:nvSpPr>
          <p:cNvPr id="129" name="CasellaDiTesto 128"/>
          <p:cNvSpPr txBox="1"/>
          <p:nvPr/>
        </p:nvSpPr>
        <p:spPr>
          <a:xfrm>
            <a:off x="8917753" y="4640135"/>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131" name="CasellaDiTesto 130"/>
          <p:cNvSpPr txBox="1"/>
          <p:nvPr/>
        </p:nvSpPr>
        <p:spPr>
          <a:xfrm>
            <a:off x="10418907" y="3967059"/>
            <a:ext cx="646331" cy="369332"/>
          </a:xfrm>
          <a:prstGeom prst="rect">
            <a:avLst/>
          </a:prstGeom>
          <a:noFill/>
        </p:spPr>
        <p:txBody>
          <a:bodyPr wrap="none" rtlCol="0">
            <a:spAutoFit/>
          </a:bodyPr>
          <a:lstStyle/>
          <a:p>
            <a:r>
              <a:rPr lang="en-US" dirty="0" err="1"/>
              <a:t>V</a:t>
            </a:r>
            <a:r>
              <a:rPr lang="en-US" baseline="-25000" dirty="0" err="1"/>
              <a:t>acc_s</a:t>
            </a:r>
            <a:endParaRPr lang="en-US" baseline="-25000" dirty="0"/>
          </a:p>
        </p:txBody>
      </p:sp>
      <p:cxnSp>
        <p:nvCxnSpPr>
          <p:cNvPr id="132" name="Connettore 2 131"/>
          <p:cNvCxnSpPr/>
          <p:nvPr/>
        </p:nvCxnSpPr>
        <p:spPr>
          <a:xfrm flipH="1">
            <a:off x="10281658" y="3959462"/>
            <a:ext cx="26" cy="740463"/>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Ovale 134"/>
          <p:cNvSpPr/>
          <p:nvPr/>
        </p:nvSpPr>
        <p:spPr>
          <a:xfrm>
            <a:off x="9024978" y="3895049"/>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e 135"/>
          <p:cNvSpPr/>
          <p:nvPr/>
        </p:nvSpPr>
        <p:spPr>
          <a:xfrm>
            <a:off x="9592812" y="3887451"/>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ttangolo 136"/>
          <p:cNvSpPr/>
          <p:nvPr/>
        </p:nvSpPr>
        <p:spPr>
          <a:xfrm>
            <a:off x="0" y="6061883"/>
            <a:ext cx="3993594" cy="329321"/>
          </a:xfrm>
          <a:prstGeom prst="rect">
            <a:avLst/>
          </a:prstGeom>
        </p:spPr>
        <p:txBody>
          <a:bodyPr wrap="none">
            <a:spAutoFit/>
          </a:bodyPr>
          <a:lstStyle/>
          <a:p>
            <a:pPr algn="just">
              <a:lnSpc>
                <a:spcPct val="110000"/>
              </a:lnSpc>
            </a:pPr>
            <a:r>
              <a:rPr lang="en-US" sz="1400" dirty="0">
                <a:sym typeface="Symbol" charset="2"/>
              </a:rPr>
              <a:t>obviously both </a:t>
            </a:r>
            <a:r>
              <a:rPr lang="en-US" sz="1400" baseline="-25000" dirty="0">
                <a:sym typeface="Symbol" charset="2"/>
              </a:rPr>
              <a:t>s </a:t>
            </a:r>
            <a:r>
              <a:rPr lang="en-US" sz="1400" dirty="0">
                <a:sym typeface="Symbol" charset="2"/>
              </a:rPr>
              <a:t>and </a:t>
            </a:r>
            <a:r>
              <a:rPr lang="en-US" sz="1400" baseline="-25000" dirty="0">
                <a:sym typeface="Symbol" charset="2"/>
              </a:rPr>
              <a:t>s</a:t>
            </a:r>
            <a:r>
              <a:rPr lang="en-US" sz="1400" baseline="30000" dirty="0">
                <a:sym typeface="Symbol" charset="2"/>
              </a:rPr>
              <a:t>*</a:t>
            </a:r>
            <a:r>
              <a:rPr lang="en-US" sz="1400" dirty="0">
                <a:sym typeface="Symbol" charset="2"/>
              </a:rPr>
              <a:t> are synchronous phases.</a:t>
            </a:r>
            <a:endParaRPr lang="fr-FR" sz="1400" dirty="0"/>
          </a:p>
        </p:txBody>
      </p:sp>
      <p:cxnSp>
        <p:nvCxnSpPr>
          <p:cNvPr id="140" name="Connettore 4 139"/>
          <p:cNvCxnSpPr>
            <a:stCxn id="98" idx="1"/>
            <a:endCxn id="90" idx="0"/>
          </p:cNvCxnSpPr>
          <p:nvPr/>
        </p:nvCxnSpPr>
        <p:spPr>
          <a:xfrm rot="5400000">
            <a:off x="9318167" y="1780668"/>
            <a:ext cx="1004831" cy="922152"/>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cxnSp>
        <p:nvCxnSpPr>
          <p:cNvPr id="142" name="Connettore 4 141"/>
          <p:cNvCxnSpPr>
            <a:stCxn id="97" idx="1"/>
            <a:endCxn id="90" idx="0"/>
          </p:cNvCxnSpPr>
          <p:nvPr/>
        </p:nvCxnSpPr>
        <p:spPr>
          <a:xfrm rot="5400000">
            <a:off x="8963613" y="2135224"/>
            <a:ext cx="1004831" cy="213043"/>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1" name="Oggetto 160"/>
              <p:cNvSpPr txBox="1"/>
              <p:nvPr/>
            </p:nvSpPr>
            <p:spPr bwMode="auto">
              <a:xfrm>
                <a:off x="2703512" y="2192338"/>
                <a:ext cx="2456488" cy="388937"/>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r>
                        <a:rPr lang="en-US" i="0">
                          <a:solidFill>
                            <a:srgbClr val="000000"/>
                          </a:solidFill>
                          <a:latin typeface="Cambria Math" panose="02040503050406030204" pitchFamily="18" charset="0"/>
                        </a:rPr>
                        <m:t> </m:t>
                      </m:r>
                    </m:oMath>
                  </m:oMathPara>
                </a14:m>
                <a:endParaRPr lang="en-US" dirty="0"/>
              </a:p>
            </p:txBody>
          </p:sp>
        </mc:Choice>
        <mc:Fallback xmlns="">
          <p:sp>
            <p:nvSpPr>
              <p:cNvPr id="161" name="Oggetto 160"/>
              <p:cNvSpPr txBox="1">
                <a:spLocks noRot="1" noChangeAspect="1" noMove="1" noResize="1" noEditPoints="1" noAdjustHandles="1" noChangeArrowheads="1" noChangeShapeType="1" noTextEdit="1"/>
              </p:cNvSpPr>
              <p:nvPr/>
            </p:nvSpPr>
            <p:spPr bwMode="auto">
              <a:xfrm>
                <a:off x="2703512" y="2192338"/>
                <a:ext cx="2456488" cy="388937"/>
              </a:xfrm>
              <a:prstGeom prst="rect">
                <a:avLst/>
              </a:prstGeom>
              <a:blipFill>
                <a:blip r:embed="rId5"/>
                <a:stretch>
                  <a:fillRect t="-1587"/>
                </a:stretch>
              </a:blipFill>
              <a:ln>
                <a:noFill/>
              </a:ln>
            </p:spPr>
            <p:txBody>
              <a:bodyPr/>
              <a:lstStyle/>
              <a:p>
                <a:r>
                  <a:rPr lang="en-US">
                    <a:noFill/>
                  </a:rPr>
                  <a:t> </a:t>
                </a:r>
              </a:p>
            </p:txBody>
          </p:sp>
        </mc:Fallback>
      </mc:AlternateContent>
      <p:graphicFrame>
        <p:nvGraphicFramePr>
          <p:cNvPr id="58" name="Oggetto 57"/>
          <p:cNvGraphicFramePr>
            <a:graphicFrameLocks noChangeAspect="1"/>
          </p:cNvGraphicFramePr>
          <p:nvPr>
            <p:extLst>
              <p:ext uri="{D42A27DB-BD31-4B8C-83A1-F6EECF244321}">
                <p14:modId xmlns:p14="http://schemas.microsoft.com/office/powerpoint/2010/main" val="1864125591"/>
              </p:ext>
            </p:extLst>
          </p:nvPr>
        </p:nvGraphicFramePr>
        <p:xfrm>
          <a:off x="7961292" y="3887452"/>
          <a:ext cx="388937" cy="388937"/>
        </p:xfrm>
        <a:graphic>
          <a:graphicData uri="http://schemas.openxmlformats.org/presentationml/2006/ole">
            <mc:AlternateContent xmlns:mc="http://schemas.openxmlformats.org/markup-compatibility/2006">
              <mc:Choice xmlns:v="urn:schemas-microsoft-com:vml" Requires="v">
                <p:oleObj name="Equazione" r:id="rId6" imgW="253800" imgH="253800" progId="Equation.3">
                  <p:embed/>
                </p:oleObj>
              </mc:Choice>
              <mc:Fallback>
                <p:oleObj name="Equazione" r:id="rId6" imgW="253800" imgH="253800" progId="Equation.3">
                  <p:embed/>
                  <p:pic>
                    <p:nvPicPr>
                      <p:cNvPr id="161" name="Oggetto 160"/>
                      <p:cNvPicPr>
                        <a:picLocks noChangeAspect="1" noChangeArrowheads="1"/>
                      </p:cNvPicPr>
                      <p:nvPr/>
                    </p:nvPicPr>
                    <p:blipFill>
                      <a:blip r:embed="rId7"/>
                      <a:srcRect/>
                      <a:stretch>
                        <a:fillRect/>
                      </a:stretch>
                    </p:blipFill>
                    <p:spPr bwMode="auto">
                      <a:xfrm>
                        <a:off x="7961292" y="3887452"/>
                        <a:ext cx="388937" cy="38893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88757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500"/>
                                        <p:tgtEl>
                                          <p:spTgt spid="72"/>
                                        </p:tgtEl>
                                      </p:cBhvr>
                                    </p:animEffect>
                                  </p:childTnLst>
                                </p:cTn>
                              </p:par>
                              <p:par>
                                <p:cTn id="26" presetID="10" presetClass="entr" presetSubtype="0" fill="hold" nodeType="with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fade">
                                      <p:cBhvr>
                                        <p:cTn id="28" dur="500"/>
                                        <p:tgtEl>
                                          <p:spTgt spid="8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fade">
                                      <p:cBhvr>
                                        <p:cTn id="34" dur="500"/>
                                        <p:tgtEl>
                                          <p:spTgt spid="9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fade">
                                      <p:cBhvr>
                                        <p:cTn id="37" dur="500"/>
                                        <p:tgtEl>
                                          <p:spTgt spid="94"/>
                                        </p:tgtEl>
                                      </p:cBhvr>
                                    </p:animEffect>
                                  </p:childTnLst>
                                </p:cTn>
                              </p:par>
                              <p:par>
                                <p:cTn id="38" presetID="10" presetClass="entr" presetSubtype="0" fill="hold" nodeType="with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fade">
                                      <p:cBhvr>
                                        <p:cTn id="40" dur="500"/>
                                        <p:tgtEl>
                                          <p:spTgt spid="9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7"/>
                                        </p:tgtEl>
                                        <p:attrNameLst>
                                          <p:attrName>style.visibility</p:attrName>
                                        </p:attrNameLst>
                                      </p:cBhvr>
                                      <p:to>
                                        <p:strVal val="visible"/>
                                      </p:to>
                                    </p:set>
                                    <p:animEffect transition="in" filter="fade">
                                      <p:cBhvr>
                                        <p:cTn id="43" dur="500"/>
                                        <p:tgtEl>
                                          <p:spTgt spid="9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fade">
                                      <p:cBhvr>
                                        <p:cTn id="46" dur="500"/>
                                        <p:tgtEl>
                                          <p:spTgt spid="98"/>
                                        </p:tgtEl>
                                      </p:cBhvr>
                                    </p:animEffect>
                                  </p:childTnLst>
                                </p:cTn>
                              </p:par>
                              <p:par>
                                <p:cTn id="47" presetID="10" presetClass="entr" presetSubtype="0" fill="hold" nodeType="withEffect">
                                  <p:stCondLst>
                                    <p:cond delay="0"/>
                                  </p:stCondLst>
                                  <p:childTnLst>
                                    <p:set>
                                      <p:cBhvr>
                                        <p:cTn id="48" dur="1" fill="hold">
                                          <p:stCondLst>
                                            <p:cond delay="0"/>
                                          </p:stCondLst>
                                        </p:cTn>
                                        <p:tgtEl>
                                          <p:spTgt spid="140"/>
                                        </p:tgtEl>
                                        <p:attrNameLst>
                                          <p:attrName>style.visibility</p:attrName>
                                        </p:attrNameLst>
                                      </p:cBhvr>
                                      <p:to>
                                        <p:strVal val="visible"/>
                                      </p:to>
                                    </p:set>
                                    <p:animEffect transition="in" filter="fade">
                                      <p:cBhvr>
                                        <p:cTn id="49" dur="500"/>
                                        <p:tgtEl>
                                          <p:spTgt spid="140"/>
                                        </p:tgtEl>
                                      </p:cBhvr>
                                    </p:animEffect>
                                  </p:childTnLst>
                                </p:cTn>
                              </p:par>
                              <p:par>
                                <p:cTn id="50" presetID="10" presetClass="entr" presetSubtype="0" fill="hold" nodeType="withEffect">
                                  <p:stCondLst>
                                    <p:cond delay="0"/>
                                  </p:stCondLst>
                                  <p:childTnLst>
                                    <p:set>
                                      <p:cBhvr>
                                        <p:cTn id="51" dur="1" fill="hold">
                                          <p:stCondLst>
                                            <p:cond delay="0"/>
                                          </p:stCondLst>
                                        </p:cTn>
                                        <p:tgtEl>
                                          <p:spTgt spid="142"/>
                                        </p:tgtEl>
                                        <p:attrNameLst>
                                          <p:attrName>style.visibility</p:attrName>
                                        </p:attrNameLst>
                                      </p:cBhvr>
                                      <p:to>
                                        <p:strVal val="visible"/>
                                      </p:to>
                                    </p:set>
                                    <p:animEffect transition="in" filter="fade">
                                      <p:cBhvr>
                                        <p:cTn id="52" dur="500"/>
                                        <p:tgtEl>
                                          <p:spTgt spid="142"/>
                                        </p:tgtEl>
                                      </p:cBhvr>
                                    </p:animEffect>
                                  </p:childTnLst>
                                </p:cTn>
                              </p:par>
                              <p:par>
                                <p:cTn id="53" presetID="10" presetClass="entr" presetSubtype="0" fill="hold"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5"/>
                                        </p:tgtEl>
                                        <p:attrNameLst>
                                          <p:attrName>style.visibility</p:attrName>
                                        </p:attrNameLst>
                                      </p:cBhvr>
                                      <p:to>
                                        <p:strVal val="visible"/>
                                      </p:to>
                                    </p:set>
                                    <p:animEffect transition="in" filter="fade">
                                      <p:cBhvr>
                                        <p:cTn id="60" dur="500"/>
                                        <p:tgtEl>
                                          <p:spTgt spid="135"/>
                                        </p:tgtEl>
                                      </p:cBhvr>
                                    </p:animEffect>
                                  </p:childTnLst>
                                </p:cTn>
                              </p:par>
                              <p:par>
                                <p:cTn id="61" presetID="10" presetClass="entr" presetSubtype="0" fill="hold" nodeType="withEffect">
                                  <p:stCondLst>
                                    <p:cond delay="0"/>
                                  </p:stCondLst>
                                  <p:childTnLst>
                                    <p:set>
                                      <p:cBhvr>
                                        <p:cTn id="62" dur="1" fill="hold">
                                          <p:stCondLst>
                                            <p:cond delay="0"/>
                                          </p:stCondLst>
                                        </p:cTn>
                                        <p:tgtEl>
                                          <p:spTgt spid="124"/>
                                        </p:tgtEl>
                                        <p:attrNameLst>
                                          <p:attrName>style.visibility</p:attrName>
                                        </p:attrNameLst>
                                      </p:cBhvr>
                                      <p:to>
                                        <p:strVal val="visible"/>
                                      </p:to>
                                    </p:set>
                                    <p:animEffect transition="in" filter="fade">
                                      <p:cBhvr>
                                        <p:cTn id="63" dur="500"/>
                                        <p:tgtEl>
                                          <p:spTgt spid="1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9"/>
                                        </p:tgtEl>
                                        <p:attrNameLst>
                                          <p:attrName>style.visibility</p:attrName>
                                        </p:attrNameLst>
                                      </p:cBhvr>
                                      <p:to>
                                        <p:strVal val="visible"/>
                                      </p:to>
                                    </p:set>
                                    <p:animEffect transition="in" filter="fade">
                                      <p:cBhvr>
                                        <p:cTn id="66" dur="500"/>
                                        <p:tgtEl>
                                          <p:spTgt spid="129"/>
                                        </p:tgtEl>
                                      </p:cBhvr>
                                    </p:animEffect>
                                  </p:childTnLst>
                                </p:cTn>
                              </p:par>
                              <p:par>
                                <p:cTn id="67" presetID="10" presetClass="entr" presetSubtype="0" fill="hold" nodeType="with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fade">
                                      <p:cBhvr>
                                        <p:cTn id="69" dur="500"/>
                                        <p:tgtEl>
                                          <p:spTgt spid="127"/>
                                        </p:tgtEl>
                                      </p:cBhvr>
                                    </p:animEffect>
                                  </p:childTnLst>
                                </p:cTn>
                              </p:par>
                              <p:par>
                                <p:cTn id="70" presetID="10" presetClass="entr" presetSubtype="0" fill="hold" nodeType="withEffect">
                                  <p:stCondLst>
                                    <p:cond delay="0"/>
                                  </p:stCondLst>
                                  <p:childTnLst>
                                    <p:set>
                                      <p:cBhvr>
                                        <p:cTn id="71" dur="1" fill="hold">
                                          <p:stCondLst>
                                            <p:cond delay="0"/>
                                          </p:stCondLst>
                                        </p:cTn>
                                        <p:tgtEl>
                                          <p:spTgt spid="132"/>
                                        </p:tgtEl>
                                        <p:attrNameLst>
                                          <p:attrName>style.visibility</p:attrName>
                                        </p:attrNameLst>
                                      </p:cBhvr>
                                      <p:to>
                                        <p:strVal val="visible"/>
                                      </p:to>
                                    </p:set>
                                    <p:animEffect transition="in" filter="fade">
                                      <p:cBhvr>
                                        <p:cTn id="72" dur="500"/>
                                        <p:tgtEl>
                                          <p:spTgt spid="1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1"/>
                                        </p:tgtEl>
                                        <p:attrNameLst>
                                          <p:attrName>style.visibility</p:attrName>
                                        </p:attrNameLst>
                                      </p:cBhvr>
                                      <p:to>
                                        <p:strVal val="visible"/>
                                      </p:to>
                                    </p:set>
                                    <p:animEffect transition="in" filter="fade">
                                      <p:cBhvr>
                                        <p:cTn id="75" dur="500"/>
                                        <p:tgtEl>
                                          <p:spTgt spid="131"/>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36"/>
                                        </p:tgtEl>
                                        <p:attrNameLst>
                                          <p:attrName>style.visibility</p:attrName>
                                        </p:attrNameLst>
                                      </p:cBhvr>
                                      <p:to>
                                        <p:strVal val="visible"/>
                                      </p:to>
                                    </p:set>
                                    <p:animEffect transition="in" filter="fade">
                                      <p:cBhvr>
                                        <p:cTn id="80" dur="500"/>
                                        <p:tgtEl>
                                          <p:spTgt spid="136"/>
                                        </p:tgtEl>
                                      </p:cBhvr>
                                    </p:animEffect>
                                  </p:childTnLst>
                                </p:cTn>
                              </p:par>
                              <p:par>
                                <p:cTn id="81" presetID="10" presetClass="entr" presetSubtype="0" fill="hold" nodeType="withEffect">
                                  <p:stCondLst>
                                    <p:cond delay="0"/>
                                  </p:stCondLst>
                                  <p:childTnLst>
                                    <p:set>
                                      <p:cBhvr>
                                        <p:cTn id="82" dur="1" fill="hold">
                                          <p:stCondLst>
                                            <p:cond delay="0"/>
                                          </p:stCondLst>
                                        </p:cTn>
                                        <p:tgtEl>
                                          <p:spTgt spid="125"/>
                                        </p:tgtEl>
                                        <p:attrNameLst>
                                          <p:attrName>style.visibility</p:attrName>
                                        </p:attrNameLst>
                                      </p:cBhvr>
                                      <p:to>
                                        <p:strVal val="visible"/>
                                      </p:to>
                                    </p:set>
                                    <p:animEffect transition="in" filter="fade">
                                      <p:cBhvr>
                                        <p:cTn id="83" dur="500"/>
                                        <p:tgtEl>
                                          <p:spTgt spid="12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28"/>
                                        </p:tgtEl>
                                        <p:attrNameLst>
                                          <p:attrName>style.visibility</p:attrName>
                                        </p:attrNameLst>
                                      </p:cBhvr>
                                      <p:to>
                                        <p:strVal val="visible"/>
                                      </p:to>
                                    </p:set>
                                    <p:animEffect transition="in" filter="fade">
                                      <p:cBhvr>
                                        <p:cTn id="86"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0" grpId="0"/>
      <p:bldP spid="90" grpId="0"/>
      <p:bldP spid="91" grpId="0"/>
      <p:bldP spid="94" grpId="0" animBg="1"/>
      <p:bldP spid="97" grpId="0" animBg="1"/>
      <p:bldP spid="98" grpId="0" animBg="1"/>
      <p:bldP spid="128" grpId="0"/>
      <p:bldP spid="129" grpId="0"/>
      <p:bldP spid="131" grpId="0"/>
      <p:bldP spid="135" grpId="0" animBg="1"/>
      <p:bldP spid="13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856602" y="21607"/>
            <a:ext cx="10128000" cy="1077218"/>
          </a:xfrm>
          <a:prstGeom prst="rect">
            <a:avLst/>
          </a:prstGeom>
          <a:noFill/>
        </p:spPr>
        <p:txBody>
          <a:bodyPr wrap="square" rtlCol="0">
            <a:spAutoFit/>
          </a:bodyPr>
          <a:lstStyle/>
          <a:p>
            <a:pPr algn="ctr"/>
            <a:r>
              <a:rPr lang="en-US" sz="3200" b="1" cap="all" dirty="0"/>
              <a:t>LINAC-SYNCHROTRON Phase Conventions FOR BEAM DYNAMICS CALCULATIONS</a:t>
            </a:r>
          </a:p>
        </p:txBody>
      </p:sp>
      <p:sp>
        <p:nvSpPr>
          <p:cNvPr id="3" name="Rettangolo 2"/>
          <p:cNvSpPr/>
          <p:nvPr/>
        </p:nvSpPr>
        <p:spPr>
          <a:xfrm>
            <a:off x="12997" y="1241842"/>
            <a:ext cx="10489200" cy="923330"/>
          </a:xfrm>
          <a:prstGeom prst="rect">
            <a:avLst/>
          </a:prstGeom>
        </p:spPr>
        <p:txBody>
          <a:bodyPr wrap="square">
            <a:spAutoFit/>
          </a:bodyPr>
          <a:lstStyle/>
          <a:p>
            <a:pPr marL="285750" indent="-285750">
              <a:buFont typeface="Symbol" panose="05050102010706020507" pitchFamily="18" charset="2"/>
              <a:buChar char="Þ"/>
            </a:pPr>
            <a:r>
              <a:rPr lang="en-GB" dirty="0"/>
              <a:t>For </a:t>
            </a:r>
            <a:r>
              <a:rPr lang="en-GB" b="1" dirty="0"/>
              <a:t>circular accelerators</a:t>
            </a:r>
            <a:r>
              <a:rPr lang="en-GB" dirty="0"/>
              <a:t>, the origin of time is taken at the zero crossing of the RF voltage with positive slope</a:t>
            </a:r>
          </a:p>
          <a:p>
            <a:pPr marL="285750" indent="-285750">
              <a:buFont typeface="Symbol" panose="05050102010706020507" pitchFamily="18" charset="2"/>
              <a:buChar char="Þ"/>
            </a:pPr>
            <a:endParaRPr lang="en-GB" dirty="0"/>
          </a:p>
          <a:p>
            <a:pPr marL="285750" indent="-285750">
              <a:buFont typeface="Symbol" panose="05050102010706020507" pitchFamily="18" charset="2"/>
              <a:buChar char="Þ"/>
            </a:pPr>
            <a:r>
              <a:rPr lang="en-US" dirty="0"/>
              <a:t>For </a:t>
            </a:r>
            <a:r>
              <a:rPr lang="en-US" b="1" dirty="0"/>
              <a:t>linear accelerators</a:t>
            </a:r>
            <a:r>
              <a:rPr lang="en-US" dirty="0"/>
              <a:t>, the origin of time is taken at the maximum of the positive crest of the RF voltage</a:t>
            </a:r>
          </a:p>
        </p:txBody>
      </p:sp>
      <p:cxnSp>
        <p:nvCxnSpPr>
          <p:cNvPr id="21" name="Connettore 2 20"/>
          <p:cNvCxnSpPr/>
          <p:nvPr/>
        </p:nvCxnSpPr>
        <p:spPr>
          <a:xfrm flipH="1" flipV="1">
            <a:off x="2259807" y="3221122"/>
            <a:ext cx="11913" cy="27991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662089" y="4735578"/>
            <a:ext cx="4647956"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Figura a mano libera 22"/>
          <p:cNvSpPr/>
          <p:nvPr/>
        </p:nvSpPr>
        <p:spPr>
          <a:xfrm>
            <a:off x="605481" y="3675247"/>
            <a:ext cx="4350865" cy="2190654"/>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CasellaDiTesto 25"/>
          <p:cNvSpPr txBox="1"/>
          <p:nvPr/>
        </p:nvSpPr>
        <p:spPr>
          <a:xfrm>
            <a:off x="1642729" y="3256422"/>
            <a:ext cx="508473" cy="369332"/>
          </a:xfrm>
          <a:prstGeom prst="rect">
            <a:avLst/>
          </a:prstGeom>
          <a:noFill/>
        </p:spPr>
        <p:txBody>
          <a:bodyPr wrap="none" rtlCol="0">
            <a:spAutoFit/>
          </a:bodyPr>
          <a:lstStyle/>
          <a:p>
            <a:r>
              <a:rPr lang="en-US">
                <a:sym typeface="Symbol"/>
              </a:rPr>
              <a:t>V</a:t>
            </a:r>
            <a:r>
              <a:rPr lang="en-US" baseline="-25000">
                <a:sym typeface="Symbol"/>
              </a:rPr>
              <a:t>acc</a:t>
            </a:r>
            <a:endParaRPr lang="en-US" baseline="-25000" dirty="0"/>
          </a:p>
        </p:txBody>
      </p:sp>
      <p:sp>
        <p:nvSpPr>
          <p:cNvPr id="27" name="CasellaDiTesto 26"/>
          <p:cNvSpPr txBox="1"/>
          <p:nvPr/>
        </p:nvSpPr>
        <p:spPr>
          <a:xfrm>
            <a:off x="5039147" y="4773350"/>
            <a:ext cx="261610" cy="369332"/>
          </a:xfrm>
          <a:prstGeom prst="rect">
            <a:avLst/>
          </a:prstGeom>
          <a:noFill/>
        </p:spPr>
        <p:txBody>
          <a:bodyPr wrap="none" rtlCol="0">
            <a:spAutoFit/>
          </a:bodyPr>
          <a:lstStyle/>
          <a:p>
            <a:r>
              <a:rPr lang="en-US" dirty="0"/>
              <a:t>t</a:t>
            </a:r>
          </a:p>
        </p:txBody>
      </p:sp>
      <p:cxnSp>
        <p:nvCxnSpPr>
          <p:cNvPr id="28" name="Connettore 1 123"/>
          <p:cNvCxnSpPr/>
          <p:nvPr/>
        </p:nvCxnSpPr>
        <p:spPr>
          <a:xfrm flipV="1">
            <a:off x="2508005" y="4002714"/>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2330856" y="4683387"/>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35" name="Ovale 34"/>
          <p:cNvSpPr/>
          <p:nvPr/>
        </p:nvSpPr>
        <p:spPr>
          <a:xfrm>
            <a:off x="2438081" y="3938301"/>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Connettore 2 37"/>
          <p:cNvCxnSpPr/>
          <p:nvPr/>
        </p:nvCxnSpPr>
        <p:spPr>
          <a:xfrm flipH="1" flipV="1">
            <a:off x="8902590" y="3166682"/>
            <a:ext cx="11913" cy="27991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Connettore 2 38"/>
          <p:cNvCxnSpPr/>
          <p:nvPr/>
        </p:nvCxnSpPr>
        <p:spPr>
          <a:xfrm>
            <a:off x="6785216" y="4735578"/>
            <a:ext cx="4647956"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Figura a mano libera 39"/>
          <p:cNvSpPr/>
          <p:nvPr/>
        </p:nvSpPr>
        <p:spPr>
          <a:xfrm>
            <a:off x="6728608" y="3675247"/>
            <a:ext cx="4350865" cy="2190654"/>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CasellaDiTesto 40"/>
          <p:cNvSpPr txBox="1"/>
          <p:nvPr/>
        </p:nvSpPr>
        <p:spPr>
          <a:xfrm>
            <a:off x="8285512" y="3221122"/>
            <a:ext cx="508473" cy="369332"/>
          </a:xfrm>
          <a:prstGeom prst="rect">
            <a:avLst/>
          </a:prstGeom>
          <a:noFill/>
        </p:spPr>
        <p:txBody>
          <a:bodyPr wrap="none" rtlCol="0">
            <a:spAutoFit/>
          </a:bodyPr>
          <a:lstStyle/>
          <a:p>
            <a:r>
              <a:rPr lang="en-US" dirty="0" err="1">
                <a:sym typeface="Symbol"/>
              </a:rPr>
              <a:t>V</a:t>
            </a:r>
            <a:r>
              <a:rPr lang="en-US" baseline="-25000" dirty="0" err="1">
                <a:sym typeface="Symbol"/>
              </a:rPr>
              <a:t>acc</a:t>
            </a:r>
            <a:endParaRPr lang="en-US" baseline="-25000" dirty="0"/>
          </a:p>
        </p:txBody>
      </p:sp>
      <p:sp>
        <p:nvSpPr>
          <p:cNvPr id="42" name="CasellaDiTesto 41"/>
          <p:cNvSpPr txBox="1"/>
          <p:nvPr/>
        </p:nvSpPr>
        <p:spPr>
          <a:xfrm>
            <a:off x="11162274" y="4773350"/>
            <a:ext cx="261610" cy="369332"/>
          </a:xfrm>
          <a:prstGeom prst="rect">
            <a:avLst/>
          </a:prstGeom>
          <a:noFill/>
        </p:spPr>
        <p:txBody>
          <a:bodyPr wrap="none" rtlCol="0">
            <a:spAutoFit/>
          </a:bodyPr>
          <a:lstStyle/>
          <a:p>
            <a:r>
              <a:rPr lang="en-US" dirty="0"/>
              <a:t>t</a:t>
            </a:r>
          </a:p>
        </p:txBody>
      </p:sp>
      <p:cxnSp>
        <p:nvCxnSpPr>
          <p:cNvPr id="43" name="Connettore 1 123"/>
          <p:cNvCxnSpPr/>
          <p:nvPr/>
        </p:nvCxnSpPr>
        <p:spPr>
          <a:xfrm flipV="1">
            <a:off x="8631132" y="4002714"/>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8453983" y="4683387"/>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45" name="Ovale 44"/>
          <p:cNvSpPr/>
          <p:nvPr/>
        </p:nvSpPr>
        <p:spPr>
          <a:xfrm>
            <a:off x="8561208" y="3938301"/>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ttangolo 45"/>
          <p:cNvSpPr/>
          <p:nvPr/>
        </p:nvSpPr>
        <p:spPr>
          <a:xfrm>
            <a:off x="1284480" y="2794757"/>
            <a:ext cx="2092752" cy="369332"/>
          </a:xfrm>
          <a:prstGeom prst="rect">
            <a:avLst/>
          </a:prstGeom>
        </p:spPr>
        <p:txBody>
          <a:bodyPr wrap="none">
            <a:spAutoFit/>
          </a:bodyPr>
          <a:lstStyle/>
          <a:p>
            <a:r>
              <a:rPr lang="en-GB" b="1" dirty="0">
                <a:solidFill>
                  <a:srgbClr val="FF0000"/>
                </a:solidFill>
              </a:rPr>
              <a:t>circular accelerators</a:t>
            </a:r>
            <a:endParaRPr lang="en-GB" dirty="0">
              <a:solidFill>
                <a:srgbClr val="FF0000"/>
              </a:solidFill>
            </a:endParaRPr>
          </a:p>
        </p:txBody>
      </p:sp>
      <p:sp>
        <p:nvSpPr>
          <p:cNvPr id="47" name="Rettangolo 46"/>
          <p:cNvSpPr/>
          <p:nvPr/>
        </p:nvSpPr>
        <p:spPr>
          <a:xfrm>
            <a:off x="8024608" y="2839830"/>
            <a:ext cx="1937325" cy="369332"/>
          </a:xfrm>
          <a:prstGeom prst="rect">
            <a:avLst/>
          </a:prstGeom>
        </p:spPr>
        <p:txBody>
          <a:bodyPr wrap="none">
            <a:spAutoFit/>
          </a:bodyPr>
          <a:lstStyle/>
          <a:p>
            <a:r>
              <a:rPr lang="en-US" b="1" dirty="0">
                <a:solidFill>
                  <a:srgbClr val="FF0000"/>
                </a:solidFill>
              </a:rPr>
              <a:t>linear accelerators</a:t>
            </a:r>
            <a:endParaRPr lang="en-GB" dirty="0">
              <a:solidFill>
                <a:srgbClr val="FF0000"/>
              </a:solidFill>
            </a:endParaRPr>
          </a:p>
        </p:txBody>
      </p:sp>
      <mc:AlternateContent xmlns:mc="http://schemas.openxmlformats.org/markup-compatibility/2006" xmlns:a14="http://schemas.microsoft.com/office/drawing/2010/main">
        <mc:Choice Requires="a14">
          <p:sp>
            <p:nvSpPr>
              <p:cNvPr id="48" name="Oggetto 47"/>
              <p:cNvSpPr txBox="1"/>
              <p:nvPr/>
            </p:nvSpPr>
            <p:spPr bwMode="auto">
              <a:xfrm>
                <a:off x="7950199" y="6067425"/>
                <a:ext cx="2400787" cy="38893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r>
                        <a:rPr lang="en-US" i="0">
                          <a:solidFill>
                            <a:srgbClr val="000000"/>
                          </a:solidFill>
                          <a:latin typeface="Cambria Math" panose="02040503050406030204" pitchFamily="18" charset="0"/>
                        </a:rPr>
                        <m:t> </m:t>
                      </m:r>
                    </m:oMath>
                  </m:oMathPara>
                </a14:m>
                <a:endParaRPr lang="en-US" dirty="0"/>
              </a:p>
            </p:txBody>
          </p:sp>
        </mc:Choice>
        <mc:Fallback xmlns="">
          <p:sp>
            <p:nvSpPr>
              <p:cNvPr id="48" name="Oggetto 47"/>
              <p:cNvSpPr txBox="1">
                <a:spLocks noRot="1" noChangeAspect="1" noMove="1" noResize="1" noEditPoints="1" noAdjustHandles="1" noChangeArrowheads="1" noChangeShapeType="1" noTextEdit="1"/>
              </p:cNvSpPr>
              <p:nvPr/>
            </p:nvSpPr>
            <p:spPr bwMode="auto">
              <a:xfrm>
                <a:off x="7950199" y="6067425"/>
                <a:ext cx="2400787" cy="388938"/>
              </a:xfrm>
              <a:prstGeom prst="rect">
                <a:avLst/>
              </a:prstGeom>
              <a:blipFill>
                <a:blip r:embed="rId2"/>
                <a:stretch>
                  <a:fillRect t="-1563"/>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Oggetto 48"/>
              <p:cNvSpPr txBox="1"/>
              <p:nvPr/>
            </p:nvSpPr>
            <p:spPr bwMode="auto">
              <a:xfrm>
                <a:off x="1319212" y="6013450"/>
                <a:ext cx="2400787" cy="38893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r>
                        <a:rPr lang="en-US" i="0">
                          <a:solidFill>
                            <a:srgbClr val="000000"/>
                          </a:solidFill>
                          <a:latin typeface="Cambria Math" panose="02040503050406030204" pitchFamily="18" charset="0"/>
                        </a:rPr>
                        <m:t> </m:t>
                      </m:r>
                    </m:oMath>
                  </m:oMathPara>
                </a14:m>
                <a:endParaRPr lang="en-US" dirty="0"/>
              </a:p>
            </p:txBody>
          </p:sp>
        </mc:Choice>
        <mc:Fallback xmlns="">
          <p:sp>
            <p:nvSpPr>
              <p:cNvPr id="49" name="Oggetto 48"/>
              <p:cNvSpPr txBox="1">
                <a:spLocks noRot="1" noChangeAspect="1" noMove="1" noResize="1" noEditPoints="1" noAdjustHandles="1" noChangeArrowheads="1" noChangeShapeType="1" noTextEdit="1"/>
              </p:cNvSpPr>
              <p:nvPr/>
            </p:nvSpPr>
            <p:spPr bwMode="auto">
              <a:xfrm>
                <a:off x="1319212" y="6013450"/>
                <a:ext cx="2400787" cy="388938"/>
              </a:xfrm>
              <a:prstGeom prst="rect">
                <a:avLst/>
              </a:prstGeom>
              <a:blipFill>
                <a:blip r:embed="rId3"/>
                <a:stretch>
                  <a:fillRect t="-1563"/>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49485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childTnLst>
                                </p:cTn>
                              </p:par>
                              <p:par>
                                <p:cTn id="28" presetID="10" presetClass="entr" presetSubtype="0"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500"/>
                                        <p:tgtEl>
                                          <p:spTgt spid="38"/>
                                        </p:tgtEl>
                                      </p:cBhvr>
                                    </p:animEffect>
                                  </p:childTnLst>
                                </p:cTn>
                              </p:par>
                              <p:par>
                                <p:cTn id="42" presetID="10" presetClass="entr" presetSubtype="0"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500"/>
                                        <p:tgtEl>
                                          <p:spTgt spid="3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par>
                                <p:cTn id="62" presetID="10" presetClass="entr" presetSubtype="0" fill="hold"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500"/>
                                        <p:tgtEl>
                                          <p:spTgt spid="4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p:bldP spid="27" grpId="0"/>
      <p:bldP spid="32" grpId="0"/>
      <p:bldP spid="35" grpId="0" animBg="1"/>
      <p:bldP spid="40" grpId="0" animBg="1"/>
      <p:bldP spid="41" grpId="0"/>
      <p:bldP spid="42" grpId="0"/>
      <p:bldP spid="44" grpId="0"/>
      <p:bldP spid="45" grpId="0" animBg="1"/>
      <p:bldP spid="46" grpId="0"/>
      <p:bldP spid="47" grpId="0"/>
      <p:bldP spid="48" grpId="0"/>
      <p:bldP spid="4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951442" y="-72172"/>
            <a:ext cx="6103850" cy="646331"/>
          </a:xfrm>
          <a:prstGeom prst="rect">
            <a:avLst/>
          </a:prstGeom>
          <a:noFill/>
        </p:spPr>
        <p:txBody>
          <a:bodyPr wrap="none" rtlCol="0">
            <a:spAutoFit/>
          </a:bodyPr>
          <a:lstStyle/>
          <a:p>
            <a:r>
              <a:rPr lang="en-US" sz="3600" b="1" dirty="0"/>
              <a:t>PRINCIPLE OF PHASE STABILITY</a:t>
            </a:r>
          </a:p>
        </p:txBody>
      </p:sp>
      <p:cxnSp>
        <p:nvCxnSpPr>
          <p:cNvPr id="3" name="Connettore 2 2"/>
          <p:cNvCxnSpPr/>
          <p:nvPr/>
        </p:nvCxnSpPr>
        <p:spPr>
          <a:xfrm flipH="1" flipV="1">
            <a:off x="9396932" y="861961"/>
            <a:ext cx="20082" cy="31366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Connettore 2 3"/>
          <p:cNvCxnSpPr/>
          <p:nvPr/>
        </p:nvCxnSpPr>
        <p:spPr>
          <a:xfrm>
            <a:off x="7674023" y="2825172"/>
            <a:ext cx="36005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Figura a mano libera 4"/>
          <p:cNvSpPr/>
          <p:nvPr/>
        </p:nvSpPr>
        <p:spPr>
          <a:xfrm>
            <a:off x="6894492" y="1388724"/>
            <a:ext cx="5040699" cy="2800887"/>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152650"/>
              <a:gd name="connsiteY0" fmla="*/ 1443990 h 1451610"/>
              <a:gd name="connsiteX1" fmla="*/ 716280 w 2152650"/>
              <a:gd name="connsiteY1" fmla="*/ 3810 h 1451610"/>
              <a:gd name="connsiteX2" fmla="*/ 1436370 w 2152650"/>
              <a:gd name="connsiteY2" fmla="*/ 1451610 h 1451610"/>
              <a:gd name="connsiteX3" fmla="*/ 2152650 w 2152650"/>
              <a:gd name="connsiteY3" fmla="*/ 0 h 1451610"/>
              <a:gd name="connsiteX0" fmla="*/ 0 w 1436370"/>
              <a:gd name="connsiteY0" fmla="*/ 1440184 h 1447804"/>
              <a:gd name="connsiteX1" fmla="*/ 716280 w 1436370"/>
              <a:gd name="connsiteY1" fmla="*/ 4 h 1447804"/>
              <a:gd name="connsiteX2" fmla="*/ 1436370 w 1436370"/>
              <a:gd name="connsiteY2" fmla="*/ 1447804 h 1447804"/>
            </a:gdLst>
            <a:ahLst/>
            <a:cxnLst>
              <a:cxn ang="0">
                <a:pos x="connsiteX0" y="connsiteY0"/>
              </a:cxn>
              <a:cxn ang="0">
                <a:pos x="connsiteX1" y="connsiteY1"/>
              </a:cxn>
              <a:cxn ang="0">
                <a:pos x="connsiteX2" y="connsiteY2"/>
              </a:cxn>
            </a:cxnLst>
            <a:rect l="l" t="t" r="r" b="b"/>
            <a:pathLst>
              <a:path w="1436370" h="1447804">
                <a:moveTo>
                  <a:pt x="0" y="1440184"/>
                </a:moveTo>
                <a:cubicBezTo>
                  <a:pt x="282575" y="1440184"/>
                  <a:pt x="442595" y="2544"/>
                  <a:pt x="716280" y="4"/>
                </a:cubicBezTo>
                <a:cubicBezTo>
                  <a:pt x="989965" y="-2536"/>
                  <a:pt x="1143635" y="1448439"/>
                  <a:pt x="1436370" y="14478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9514898" y="757575"/>
            <a:ext cx="508473" cy="369332"/>
          </a:xfrm>
          <a:prstGeom prst="rect">
            <a:avLst/>
          </a:prstGeom>
          <a:noFill/>
        </p:spPr>
        <p:txBody>
          <a:bodyPr wrap="none" rtlCol="0">
            <a:spAutoFit/>
          </a:bodyPr>
          <a:lstStyle/>
          <a:p>
            <a:r>
              <a:rPr lang="en-US" dirty="0" err="1">
                <a:sym typeface="Symbol"/>
              </a:rPr>
              <a:t>V</a:t>
            </a:r>
            <a:r>
              <a:rPr lang="en-US" baseline="-25000" dirty="0" err="1">
                <a:sym typeface="Symbol"/>
              </a:rPr>
              <a:t>acc</a:t>
            </a:r>
            <a:endParaRPr lang="en-US" baseline="-25000" dirty="0"/>
          </a:p>
        </p:txBody>
      </p:sp>
      <p:sp>
        <p:nvSpPr>
          <p:cNvPr id="12" name="CasellaDiTesto 11"/>
          <p:cNvSpPr txBox="1"/>
          <p:nvPr/>
        </p:nvSpPr>
        <p:spPr>
          <a:xfrm>
            <a:off x="11071328" y="2870742"/>
            <a:ext cx="261610" cy="369332"/>
          </a:xfrm>
          <a:prstGeom prst="rect">
            <a:avLst/>
          </a:prstGeom>
          <a:noFill/>
        </p:spPr>
        <p:txBody>
          <a:bodyPr wrap="none" rtlCol="0">
            <a:spAutoFit/>
          </a:bodyPr>
          <a:lstStyle/>
          <a:p>
            <a:r>
              <a:rPr lang="en-US" dirty="0"/>
              <a:t>t</a:t>
            </a:r>
          </a:p>
        </p:txBody>
      </p:sp>
      <p:cxnSp>
        <p:nvCxnSpPr>
          <p:cNvPr id="13" name="Connettore 1 12"/>
          <p:cNvCxnSpPr>
            <a:endCxn id="20" idx="4"/>
          </p:cNvCxnSpPr>
          <p:nvPr/>
        </p:nvCxnSpPr>
        <p:spPr>
          <a:xfrm flipV="1">
            <a:off x="8786148" y="1838730"/>
            <a:ext cx="0" cy="986443"/>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flipV="1">
            <a:off x="10023370" y="1766720"/>
            <a:ext cx="0" cy="1045953"/>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CasellaDiTesto 15"/>
          <p:cNvSpPr txBox="1"/>
          <p:nvPr/>
        </p:nvSpPr>
        <p:spPr>
          <a:xfrm>
            <a:off x="9864142" y="2825172"/>
            <a:ext cx="442750" cy="369332"/>
          </a:xfrm>
          <a:prstGeom prst="rect">
            <a:avLst/>
          </a:prstGeom>
          <a:noFill/>
        </p:spPr>
        <p:txBody>
          <a:bodyPr wrap="none" rtlCol="0">
            <a:spAutoFit/>
          </a:bodyPr>
          <a:lstStyle/>
          <a:p>
            <a:r>
              <a:rPr lang="en-US" dirty="0">
                <a:sym typeface="Symbol"/>
              </a:rPr>
              <a:t></a:t>
            </a:r>
            <a:r>
              <a:rPr lang="en-US" baseline="-25000" dirty="0">
                <a:sym typeface="Symbol"/>
              </a:rPr>
              <a:t>s</a:t>
            </a:r>
            <a:r>
              <a:rPr lang="en-US" baseline="30000" dirty="0">
                <a:sym typeface="Symbol"/>
              </a:rPr>
              <a:t>*</a:t>
            </a:r>
            <a:endParaRPr lang="en-US" baseline="30000" dirty="0"/>
          </a:p>
        </p:txBody>
      </p:sp>
      <p:sp>
        <p:nvSpPr>
          <p:cNvPr id="17" name="CasellaDiTesto 16"/>
          <p:cNvSpPr txBox="1"/>
          <p:nvPr/>
        </p:nvSpPr>
        <p:spPr>
          <a:xfrm>
            <a:off x="8607051" y="2790474"/>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20" name="Ovale 19"/>
          <p:cNvSpPr/>
          <p:nvPr/>
        </p:nvSpPr>
        <p:spPr>
          <a:xfrm>
            <a:off x="8724062" y="1694709"/>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9961284" y="1694709"/>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 Box 28"/>
          <p:cNvSpPr txBox="1">
            <a:spLocks noChangeArrowheads="1"/>
          </p:cNvSpPr>
          <p:nvPr/>
        </p:nvSpPr>
        <p:spPr bwMode="auto">
          <a:xfrm>
            <a:off x="0" y="903574"/>
            <a:ext cx="5457835" cy="5509200"/>
          </a:xfrm>
          <a:prstGeom prst="rect">
            <a:avLst/>
          </a:prstGeom>
          <a:noFill/>
          <a:ln w="9525">
            <a:noFill/>
            <a:miter lim="800000"/>
            <a:headEnd/>
            <a:tailEnd/>
          </a:ln>
          <a:effectLst/>
        </p:spPr>
        <p:txBody>
          <a:bodyPr wrap="square">
            <a:spAutoFit/>
          </a:bodyPr>
          <a:lstStyle/>
          <a:p>
            <a:pPr algn="just"/>
            <a:r>
              <a:rPr lang="en-GB" sz="1600" dirty="0">
                <a:sym typeface="Symbol"/>
              </a:rPr>
              <a:t>Let us consider now the first synchronous phase </a:t>
            </a:r>
            <a:r>
              <a:rPr lang="en-GB" sz="1600" baseline="-25000" dirty="0">
                <a:sym typeface="Symbol"/>
              </a:rPr>
              <a:t>s</a:t>
            </a:r>
            <a:r>
              <a:rPr lang="en-GB" sz="1600" dirty="0">
                <a:sym typeface="Symbol"/>
              </a:rPr>
              <a:t> (on the positive slope of the RF voltage). If we consider </a:t>
            </a:r>
            <a:r>
              <a:rPr lang="en-GB" sz="1600" b="1" dirty="0">
                <a:sym typeface="Symbol"/>
              </a:rPr>
              <a:t>another particle</a:t>
            </a:r>
            <a:r>
              <a:rPr lang="en-GB" sz="1600" dirty="0">
                <a:sym typeface="Symbol"/>
              </a:rPr>
              <a:t> “near” to the synchronous one </a:t>
            </a:r>
            <a:r>
              <a:rPr lang="en-GB" sz="1600" b="1" dirty="0">
                <a:sym typeface="Symbol"/>
              </a:rPr>
              <a:t>that arrives  later in the gap </a:t>
            </a:r>
            <a:r>
              <a:rPr lang="en-GB" sz="1600" dirty="0">
                <a:sym typeface="Symbol"/>
              </a:rPr>
              <a:t>(t</a:t>
            </a:r>
            <a:r>
              <a:rPr lang="en-GB" sz="1600" baseline="-25000" dirty="0">
                <a:sym typeface="Symbol"/>
              </a:rPr>
              <a:t>1</a:t>
            </a:r>
            <a:r>
              <a:rPr lang="en-GB" sz="1600" dirty="0">
                <a:sym typeface="Symbol"/>
              </a:rPr>
              <a:t>&gt;</a:t>
            </a:r>
            <a:r>
              <a:rPr lang="en-GB" sz="1600" dirty="0" err="1">
                <a:sym typeface="Symbol"/>
              </a:rPr>
              <a:t>t</a:t>
            </a:r>
            <a:r>
              <a:rPr lang="en-GB" sz="1600" baseline="-25000" dirty="0" err="1">
                <a:sym typeface="Symbol"/>
              </a:rPr>
              <a:t>s</a:t>
            </a:r>
            <a:r>
              <a:rPr lang="en-GB" sz="1600" dirty="0">
                <a:sym typeface="Symbol"/>
              </a:rPr>
              <a:t>, </a:t>
            </a:r>
            <a:r>
              <a:rPr lang="en-GB" sz="1600" baseline="-25000" dirty="0">
                <a:sym typeface="Symbol"/>
              </a:rPr>
              <a:t>1</a:t>
            </a:r>
            <a:r>
              <a:rPr lang="en-GB" sz="1600" dirty="0">
                <a:sym typeface="Symbol"/>
              </a:rPr>
              <a:t>&gt;</a:t>
            </a:r>
            <a:r>
              <a:rPr lang="en-GB" sz="1600" baseline="-25000" dirty="0">
                <a:sym typeface="Symbol"/>
              </a:rPr>
              <a:t>s</a:t>
            </a:r>
            <a:r>
              <a:rPr lang="en-GB" sz="1600" dirty="0">
                <a:sym typeface="Symbol"/>
              </a:rPr>
              <a:t>), it will see </a:t>
            </a:r>
            <a:r>
              <a:rPr lang="en-GB" sz="1600" dirty="0"/>
              <a:t>an higher voltage, it will gain an higher energy and an higher velocity with respect to the </a:t>
            </a:r>
            <a:r>
              <a:rPr lang="en-GB" sz="1600" dirty="0">
                <a:sym typeface="Symbol"/>
              </a:rPr>
              <a:t>synchronous one</a:t>
            </a:r>
            <a:r>
              <a:rPr lang="en-GB" sz="1600" dirty="0"/>
              <a:t>. As a consequence its time of flight to next gap will be shorter, partially </a:t>
            </a:r>
            <a:r>
              <a:rPr lang="en-GB" sz="1600" b="1" dirty="0"/>
              <a:t>compensating its initial delay</a:t>
            </a:r>
            <a:r>
              <a:rPr lang="en-GB" sz="1600" dirty="0"/>
              <a:t>. </a:t>
            </a:r>
          </a:p>
          <a:p>
            <a:pPr algn="just"/>
            <a:endParaRPr lang="en-GB" sz="1600" dirty="0"/>
          </a:p>
          <a:p>
            <a:pPr algn="just"/>
            <a:r>
              <a:rPr lang="en-GB" sz="1600" b="1" dirty="0">
                <a:sym typeface="Symbol"/>
              </a:rPr>
              <a:t></a:t>
            </a:r>
            <a:r>
              <a:rPr lang="en-GB" sz="1600" b="1" dirty="0"/>
              <a:t>Similarly</a:t>
            </a:r>
            <a:r>
              <a:rPr lang="en-GB" sz="1600" dirty="0"/>
              <a:t> </a:t>
            </a:r>
            <a:r>
              <a:rPr lang="en-GB" sz="1600" dirty="0">
                <a:sym typeface="Symbol"/>
              </a:rPr>
              <a:t>if we consider another particle “near” to the synchronous one that arrives before in the gap (t</a:t>
            </a:r>
            <a:r>
              <a:rPr lang="en-GB" sz="1600" baseline="-25000" dirty="0">
                <a:sym typeface="Symbol"/>
              </a:rPr>
              <a:t>1</a:t>
            </a:r>
            <a:r>
              <a:rPr lang="en-GB" sz="1600" dirty="0">
                <a:sym typeface="Symbol"/>
              </a:rPr>
              <a:t>&lt;</a:t>
            </a:r>
            <a:r>
              <a:rPr lang="en-GB" sz="1600" dirty="0" err="1">
                <a:sym typeface="Symbol"/>
              </a:rPr>
              <a:t>t</a:t>
            </a:r>
            <a:r>
              <a:rPr lang="en-GB" sz="1600" baseline="-25000" dirty="0" err="1">
                <a:sym typeface="Symbol"/>
              </a:rPr>
              <a:t>s</a:t>
            </a:r>
            <a:r>
              <a:rPr lang="en-GB" sz="1600" dirty="0">
                <a:sym typeface="Symbol"/>
              </a:rPr>
              <a:t>, </a:t>
            </a:r>
            <a:r>
              <a:rPr lang="en-GB" sz="1600" baseline="-25000" dirty="0">
                <a:sym typeface="Symbol"/>
              </a:rPr>
              <a:t>1</a:t>
            </a:r>
            <a:r>
              <a:rPr lang="en-GB" sz="1600" dirty="0">
                <a:sym typeface="Symbol"/>
              </a:rPr>
              <a:t>&lt;</a:t>
            </a:r>
            <a:r>
              <a:rPr lang="en-GB" sz="1600" baseline="-25000" dirty="0">
                <a:sym typeface="Symbol"/>
              </a:rPr>
              <a:t>s</a:t>
            </a:r>
            <a:r>
              <a:rPr lang="en-GB" sz="1600" dirty="0">
                <a:sym typeface="Symbol"/>
              </a:rPr>
              <a:t>), it will see </a:t>
            </a:r>
            <a:r>
              <a:rPr lang="en-GB" sz="1600" dirty="0"/>
              <a:t>a smaller voltage, it will gain a smaller energy and a smaller velocity with respect to the </a:t>
            </a:r>
            <a:r>
              <a:rPr lang="en-GB" sz="1600" dirty="0">
                <a:sym typeface="Symbol"/>
              </a:rPr>
              <a:t>synchronous one</a:t>
            </a:r>
            <a:r>
              <a:rPr lang="en-GB" sz="1600" dirty="0"/>
              <a:t>. As a consequence its time of flight to next gap will be longer, compensating the initial advantage. </a:t>
            </a:r>
          </a:p>
          <a:p>
            <a:pPr algn="just"/>
            <a:endParaRPr lang="en-GB" sz="1600" dirty="0"/>
          </a:p>
          <a:p>
            <a:pPr algn="just"/>
            <a:endParaRPr lang="en-GB" sz="1600" dirty="0"/>
          </a:p>
          <a:p>
            <a:pPr algn="just"/>
            <a:endParaRPr lang="en-GB" sz="1600" dirty="0"/>
          </a:p>
          <a:p>
            <a:pPr algn="just"/>
            <a:r>
              <a:rPr lang="en-GB" sz="1600" dirty="0">
                <a:sym typeface="Symbol"/>
              </a:rPr>
              <a:t></a:t>
            </a:r>
            <a:r>
              <a:rPr lang="en-GB" sz="1600" b="1" dirty="0">
                <a:sym typeface="Symbol"/>
              </a:rPr>
              <a:t>On the contrary </a:t>
            </a:r>
            <a:r>
              <a:rPr lang="en-GB" sz="1600" dirty="0">
                <a:sym typeface="Symbol"/>
              </a:rPr>
              <a:t>if we consider now the synchronous particle at phase </a:t>
            </a:r>
            <a:r>
              <a:rPr lang="en-GB" sz="1600" baseline="-25000" dirty="0">
                <a:sym typeface="Symbol"/>
              </a:rPr>
              <a:t>s</a:t>
            </a:r>
            <a:r>
              <a:rPr lang="en-GB" sz="1600" baseline="30000" dirty="0">
                <a:sym typeface="Symbol"/>
              </a:rPr>
              <a:t>*</a:t>
            </a:r>
            <a:r>
              <a:rPr lang="en-GB" sz="1600" dirty="0">
                <a:sym typeface="Symbol"/>
              </a:rPr>
              <a:t> and another particle “near” to the synchronous one that arrives later or before in the gap, it will receive an energy gain that will increase further its distance form the  synchronous one</a:t>
            </a:r>
            <a:endParaRPr lang="en-GB" sz="1600" dirty="0"/>
          </a:p>
        </p:txBody>
      </p:sp>
      <p:sp>
        <p:nvSpPr>
          <p:cNvPr id="34" name="Rectangle 33"/>
          <p:cNvSpPr>
            <a:spLocks noChangeArrowheads="1"/>
          </p:cNvSpPr>
          <p:nvPr/>
        </p:nvSpPr>
        <p:spPr bwMode="auto">
          <a:xfrm>
            <a:off x="6456001" y="4511485"/>
            <a:ext cx="5513432" cy="2246769"/>
          </a:xfrm>
          <a:prstGeom prst="rect">
            <a:avLst/>
          </a:prstGeom>
          <a:noFill/>
          <a:ln w="9525">
            <a:noFill/>
            <a:miter lim="800000"/>
            <a:headEnd/>
            <a:tailEnd/>
          </a:ln>
          <a:effectLst/>
        </p:spPr>
        <p:txBody>
          <a:bodyPr wrap="square" anchor="ctr">
            <a:spAutoFit/>
          </a:bodyPr>
          <a:lstStyle/>
          <a:p>
            <a:pPr algn="just"/>
            <a:r>
              <a:rPr lang="en-GB" sz="1400" dirty="0">
                <a:cs typeface="Times New Roman" pitchFamily="18" charset="0"/>
                <a:sym typeface="Symbol"/>
              </a:rPr>
              <a:t></a:t>
            </a:r>
            <a:r>
              <a:rPr lang="en-GB" sz="1400" dirty="0">
                <a:cs typeface="Times New Roman" pitchFamily="18" charset="0"/>
              </a:rPr>
              <a:t>The choice of the </a:t>
            </a:r>
            <a:r>
              <a:rPr lang="en-GB" sz="1400" dirty="0">
                <a:sym typeface="Symbol"/>
              </a:rPr>
              <a:t>synchronous phase in the positive slope of the RF voltage </a:t>
            </a:r>
            <a:r>
              <a:rPr lang="en-GB" sz="1400" dirty="0">
                <a:cs typeface="Times New Roman" pitchFamily="18" charset="0"/>
              </a:rPr>
              <a:t>provides longitudinal focusing of the beam: </a:t>
            </a:r>
            <a:r>
              <a:rPr lang="en-GB" sz="1400" b="1" dirty="0">
                <a:cs typeface="Times New Roman" pitchFamily="18" charset="0"/>
              </a:rPr>
              <a:t>phase stability principle</a:t>
            </a:r>
            <a:r>
              <a:rPr lang="en-GB" sz="1400" dirty="0">
                <a:cs typeface="Times New Roman" pitchFamily="18" charset="0"/>
              </a:rPr>
              <a:t>. </a:t>
            </a:r>
          </a:p>
          <a:p>
            <a:pPr algn="just"/>
            <a:endParaRPr lang="en-GB" sz="1400" dirty="0"/>
          </a:p>
          <a:p>
            <a:pPr algn="just"/>
            <a:r>
              <a:rPr lang="en-GB" sz="1400" dirty="0">
                <a:cs typeface="Times New Roman" pitchFamily="18" charset="0"/>
                <a:sym typeface="Symbol"/>
              </a:rPr>
              <a:t></a:t>
            </a:r>
            <a:r>
              <a:rPr lang="en-GB" sz="1400" dirty="0">
                <a:cs typeface="Times New Roman" pitchFamily="18" charset="0"/>
              </a:rPr>
              <a:t>The </a:t>
            </a:r>
            <a:r>
              <a:rPr lang="en-GB" sz="1400" dirty="0">
                <a:sym typeface="Symbol"/>
              </a:rPr>
              <a:t>synchronous phase on the negative slope of the RF voltage </a:t>
            </a:r>
            <a:r>
              <a:rPr lang="en-GB" sz="1400" dirty="0">
                <a:cs typeface="Times New Roman" pitchFamily="18" charset="0"/>
              </a:rPr>
              <a:t>is, on the contrary, </a:t>
            </a:r>
            <a:r>
              <a:rPr lang="en-GB" sz="1400" b="1" dirty="0">
                <a:cs typeface="Times New Roman" pitchFamily="18" charset="0"/>
              </a:rPr>
              <a:t>unstable</a:t>
            </a:r>
            <a:endParaRPr lang="en-GB" sz="1400" b="1" dirty="0"/>
          </a:p>
          <a:p>
            <a:pPr algn="just"/>
            <a:endParaRPr lang="en-GB" sz="1400" dirty="0"/>
          </a:p>
          <a:p>
            <a:pPr algn="just" eaLnBrk="0" hangingPunct="0"/>
            <a:r>
              <a:rPr lang="en-GB" sz="1400" dirty="0">
                <a:cs typeface="Times New Roman" pitchFamily="18" charset="0"/>
                <a:sym typeface="Symbol"/>
              </a:rPr>
              <a:t></a:t>
            </a:r>
            <a:r>
              <a:rPr lang="en-GB" sz="1400" dirty="0">
                <a:cs typeface="Times New Roman" pitchFamily="18" charset="0"/>
              </a:rPr>
              <a:t>Relying on particle velocity variations, </a:t>
            </a:r>
            <a:r>
              <a:rPr lang="en-GB" sz="1400" b="1" dirty="0">
                <a:cs typeface="Times New Roman" pitchFamily="18" charset="0"/>
              </a:rPr>
              <a:t>longitudinal focusing does not work for fully relativistic beams </a:t>
            </a:r>
            <a:r>
              <a:rPr lang="en-GB" sz="1400" dirty="0">
                <a:cs typeface="Times New Roman" pitchFamily="18" charset="0"/>
              </a:rPr>
              <a:t>(electrons)</a:t>
            </a:r>
            <a:r>
              <a:rPr lang="en-GB" sz="1400" dirty="0"/>
              <a:t>. In this case acceleration “on crest” is more convenient.</a:t>
            </a:r>
          </a:p>
        </p:txBody>
      </p:sp>
      <p:cxnSp>
        <p:nvCxnSpPr>
          <p:cNvPr id="36" name="Connettore 1 35"/>
          <p:cNvCxnSpPr>
            <a:endCxn id="38" idx="4"/>
          </p:cNvCxnSpPr>
          <p:nvPr/>
        </p:nvCxnSpPr>
        <p:spPr>
          <a:xfrm flipV="1">
            <a:off x="9102060" y="1560552"/>
            <a:ext cx="0" cy="1228615"/>
          </a:xfrm>
          <a:prstGeom prst="line">
            <a:avLst/>
          </a:prstGeom>
          <a:ln w="19050">
            <a:solidFill>
              <a:srgbClr val="00B05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a:off x="8900847" y="2790474"/>
            <a:ext cx="383438" cy="369332"/>
          </a:xfrm>
          <a:prstGeom prst="rect">
            <a:avLst/>
          </a:prstGeom>
          <a:noFill/>
        </p:spPr>
        <p:txBody>
          <a:bodyPr wrap="none" rtlCol="0">
            <a:spAutoFit/>
          </a:bodyPr>
          <a:lstStyle/>
          <a:p>
            <a:r>
              <a:rPr lang="en-US" dirty="0">
                <a:sym typeface="Symbol"/>
              </a:rPr>
              <a:t></a:t>
            </a:r>
            <a:r>
              <a:rPr lang="en-US" baseline="-25000" dirty="0">
                <a:sym typeface="Symbol"/>
              </a:rPr>
              <a:t>1</a:t>
            </a:r>
            <a:endParaRPr lang="en-US" baseline="-25000" dirty="0"/>
          </a:p>
        </p:txBody>
      </p:sp>
      <p:sp>
        <p:nvSpPr>
          <p:cNvPr id="38" name="Ovale 37"/>
          <p:cNvSpPr/>
          <p:nvPr/>
        </p:nvSpPr>
        <p:spPr>
          <a:xfrm>
            <a:off x="9039974" y="1416531"/>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ccia a destra 43"/>
          <p:cNvSpPr/>
          <p:nvPr/>
        </p:nvSpPr>
        <p:spPr>
          <a:xfrm>
            <a:off x="5683345" y="5382834"/>
            <a:ext cx="573426" cy="5040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ttore 1 44"/>
          <p:cNvCxnSpPr>
            <a:endCxn id="47" idx="4"/>
          </p:cNvCxnSpPr>
          <p:nvPr/>
        </p:nvCxnSpPr>
        <p:spPr>
          <a:xfrm flipV="1">
            <a:off x="8531839" y="2174858"/>
            <a:ext cx="9494" cy="650314"/>
          </a:xfrm>
          <a:prstGeom prst="line">
            <a:avLst/>
          </a:prstGeom>
          <a:ln w="19050">
            <a:solidFill>
              <a:srgbClr val="00B05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CasellaDiTesto 45"/>
          <p:cNvSpPr txBox="1"/>
          <p:nvPr/>
        </p:nvSpPr>
        <p:spPr>
          <a:xfrm>
            <a:off x="8331149" y="2794011"/>
            <a:ext cx="383438" cy="369332"/>
          </a:xfrm>
          <a:prstGeom prst="rect">
            <a:avLst/>
          </a:prstGeom>
          <a:noFill/>
        </p:spPr>
        <p:txBody>
          <a:bodyPr wrap="none" rtlCol="0">
            <a:spAutoFit/>
          </a:bodyPr>
          <a:lstStyle/>
          <a:p>
            <a:r>
              <a:rPr lang="en-US" dirty="0">
                <a:sym typeface="Symbol"/>
              </a:rPr>
              <a:t></a:t>
            </a:r>
            <a:r>
              <a:rPr lang="en-US" baseline="-25000" dirty="0">
                <a:sym typeface="Symbol"/>
              </a:rPr>
              <a:t>2</a:t>
            </a:r>
            <a:endParaRPr lang="en-US" baseline="-25000" dirty="0"/>
          </a:p>
        </p:txBody>
      </p:sp>
      <p:sp>
        <p:nvSpPr>
          <p:cNvPr id="47" name="Ovale 46"/>
          <p:cNvSpPr/>
          <p:nvPr/>
        </p:nvSpPr>
        <p:spPr>
          <a:xfrm>
            <a:off x="8479247" y="2030838"/>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e 48"/>
          <p:cNvSpPr/>
          <p:nvPr/>
        </p:nvSpPr>
        <p:spPr>
          <a:xfrm>
            <a:off x="9739970" y="1462299"/>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e 49"/>
          <p:cNvSpPr/>
          <p:nvPr/>
        </p:nvSpPr>
        <p:spPr>
          <a:xfrm>
            <a:off x="10120747" y="1941152"/>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Croce 54"/>
          <p:cNvSpPr/>
          <p:nvPr/>
        </p:nvSpPr>
        <p:spPr>
          <a:xfrm rot="18931787">
            <a:off x="9648076" y="1416753"/>
            <a:ext cx="750591" cy="730681"/>
          </a:xfrm>
          <a:prstGeom prst="plus">
            <a:avLst>
              <a:gd name="adj" fmla="val 4535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asellaDiTesto 25"/>
          <p:cNvSpPr txBox="1"/>
          <p:nvPr/>
        </p:nvSpPr>
        <p:spPr>
          <a:xfrm>
            <a:off x="3365770" y="395298"/>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178743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grpId="0" nodeType="clickEffect">
                                  <p:stCondLst>
                                    <p:cond delay="0"/>
                                  </p:stCondLst>
                                  <p:childTnLst>
                                    <p:animMotion origin="layout" path="M -4.375E-6 1.85185E-6 L -0.02578 0.03981 " pathEditMode="relative" rAng="0" ptsTypes="AA">
                                      <p:cBhvr>
                                        <p:cTn id="17" dur="2000" fill="hold"/>
                                        <p:tgtEl>
                                          <p:spTgt spid="38"/>
                                        </p:tgtEl>
                                        <p:attrNameLst>
                                          <p:attrName>ppt_x</p:attrName>
                                          <p:attrName>ppt_y</p:attrName>
                                        </p:attrNameLst>
                                      </p:cBhvr>
                                      <p:rCtr x="-1289" y="1991"/>
                                    </p:animMotion>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10" presetClass="exit" presetSubtype="0" fill="hold" grpId="3" nodeType="withEffect">
                                  <p:stCondLst>
                                    <p:cond delay="0"/>
                                  </p:stCondLst>
                                  <p:childTnLst>
                                    <p:animEffect transition="out" filter="fade">
                                      <p:cBhvr>
                                        <p:cTn id="30" dur="500"/>
                                        <p:tgtEl>
                                          <p:spTgt spid="38"/>
                                        </p:tgtEl>
                                      </p:cBhvr>
                                    </p:animEffect>
                                    <p:set>
                                      <p:cBhvr>
                                        <p:cTn id="31" dur="1" fill="hold">
                                          <p:stCondLst>
                                            <p:cond delay="499"/>
                                          </p:stCondLst>
                                        </p:cTn>
                                        <p:tgtEl>
                                          <p:spTgt spid="38"/>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36"/>
                                        </p:tgtEl>
                                      </p:cBhvr>
                                    </p:animEffect>
                                    <p:set>
                                      <p:cBhvr>
                                        <p:cTn id="34" dur="1" fill="hold">
                                          <p:stCondLst>
                                            <p:cond delay="499"/>
                                          </p:stCondLst>
                                        </p:cTn>
                                        <p:tgtEl>
                                          <p:spTgt spid="36"/>
                                        </p:tgtEl>
                                        <p:attrNameLst>
                                          <p:attrName>style.visibility</p:attrName>
                                        </p:attrNameLst>
                                      </p:cBhvr>
                                      <p:to>
                                        <p:strVal val="hidden"/>
                                      </p:to>
                                    </p:set>
                                  </p:childTnLst>
                                </p:cTn>
                              </p:par>
                              <p:par>
                                <p:cTn id="35" presetID="10" presetClass="exit" presetSubtype="0" fill="hold" grpId="2" nodeType="withEffect">
                                  <p:stCondLst>
                                    <p:cond delay="0"/>
                                  </p:stCondLst>
                                  <p:childTnLst>
                                    <p:animEffect transition="out" filter="fade">
                                      <p:cBhvr>
                                        <p:cTn id="36" dur="500"/>
                                        <p:tgtEl>
                                          <p:spTgt spid="37"/>
                                        </p:tgtEl>
                                      </p:cBhvr>
                                    </p:animEffect>
                                    <p:set>
                                      <p:cBhvr>
                                        <p:cTn id="37" dur="1" fill="hold">
                                          <p:stCondLst>
                                            <p:cond delay="499"/>
                                          </p:stCondLst>
                                        </p:cTn>
                                        <p:tgtEl>
                                          <p:spTgt spid="37"/>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grpId="0" nodeType="clickEffect">
                                  <p:stCondLst>
                                    <p:cond delay="0"/>
                                  </p:stCondLst>
                                  <p:childTnLst>
                                    <p:animMotion origin="layout" path="M -8.33333E-7 -1.48148E-6 L 0.02018 -0.04861 " pathEditMode="relative" rAng="0" ptsTypes="AA">
                                      <p:cBhvr>
                                        <p:cTn id="41" dur="2000" fill="hold"/>
                                        <p:tgtEl>
                                          <p:spTgt spid="47"/>
                                        </p:tgtEl>
                                        <p:attrNameLst>
                                          <p:attrName>ppt_x</p:attrName>
                                          <p:attrName>ppt_y</p:attrName>
                                        </p:attrNameLst>
                                      </p:cBhvr>
                                      <p:rCtr x="1003" y="-2431"/>
                                    </p:animMotion>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par>
                                <p:cTn id="53" presetID="10" presetClass="exit" presetSubtype="0" fill="hold" grpId="2" nodeType="withEffect">
                                  <p:stCondLst>
                                    <p:cond delay="0"/>
                                  </p:stCondLst>
                                  <p:childTnLst>
                                    <p:animEffect transition="out" filter="fade">
                                      <p:cBhvr>
                                        <p:cTn id="54" dur="500"/>
                                        <p:tgtEl>
                                          <p:spTgt spid="47"/>
                                        </p:tgtEl>
                                      </p:cBhvr>
                                    </p:animEffect>
                                    <p:set>
                                      <p:cBhvr>
                                        <p:cTn id="55" dur="1" fill="hold">
                                          <p:stCondLst>
                                            <p:cond delay="499"/>
                                          </p:stCondLst>
                                        </p:cTn>
                                        <p:tgtEl>
                                          <p:spTgt spid="47"/>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45"/>
                                        </p:tgtEl>
                                      </p:cBhvr>
                                    </p:animEffect>
                                    <p:set>
                                      <p:cBhvr>
                                        <p:cTn id="58" dur="1" fill="hold">
                                          <p:stCondLst>
                                            <p:cond delay="499"/>
                                          </p:stCondLst>
                                        </p:cTn>
                                        <p:tgtEl>
                                          <p:spTgt spid="45"/>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46"/>
                                        </p:tgtEl>
                                      </p:cBhvr>
                                    </p:animEffect>
                                    <p:set>
                                      <p:cBhvr>
                                        <p:cTn id="61" dur="1" fill="hold">
                                          <p:stCondLst>
                                            <p:cond delay="499"/>
                                          </p:stCondLst>
                                        </p:cTn>
                                        <p:tgtEl>
                                          <p:spTgt spid="46"/>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2" nodeType="click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path" presetSubtype="0" accel="50000" decel="50000" fill="hold" grpId="0" nodeType="clickEffect">
                                  <p:stCondLst>
                                    <p:cond delay="0"/>
                                  </p:stCondLst>
                                  <p:childTnLst>
                                    <p:animMotion origin="layout" path="M 3.75E-6 -1.11111E-6 L -0.03256 -0.02106 " pathEditMode="relative" rAng="0" ptsTypes="AA">
                                      <p:cBhvr>
                                        <p:cTn id="73" dur="2000" fill="hold"/>
                                        <p:tgtEl>
                                          <p:spTgt spid="49"/>
                                        </p:tgtEl>
                                        <p:attrNameLst>
                                          <p:attrName>ppt_x</p:attrName>
                                          <p:attrName>ppt_y</p:attrName>
                                        </p:attrNameLst>
                                      </p:cBhvr>
                                      <p:rCtr x="-1628" y="-1065"/>
                                    </p:animMotion>
                                  </p:childTnLst>
                                </p:cTn>
                              </p:par>
                              <p:par>
                                <p:cTn id="74" presetID="42" presetClass="path" presetSubtype="0" accel="50000" decel="50000" fill="hold" grpId="0" nodeType="withEffect">
                                  <p:stCondLst>
                                    <p:cond delay="0"/>
                                  </p:stCondLst>
                                  <p:childTnLst>
                                    <p:animMotion origin="layout" path="M 3.75E-6 1.48148E-6 L 0.01914 0.04722 " pathEditMode="relative" rAng="0" ptsTypes="AA">
                                      <p:cBhvr>
                                        <p:cTn id="75" dur="2000" fill="hold"/>
                                        <p:tgtEl>
                                          <p:spTgt spid="50"/>
                                        </p:tgtEl>
                                        <p:attrNameLst>
                                          <p:attrName>ppt_x</p:attrName>
                                          <p:attrName>ppt_y</p:attrName>
                                        </p:attrNameLst>
                                      </p:cBhvr>
                                      <p:rCtr x="951" y="2361"/>
                                    </p:animMotion>
                                  </p:childTnLst>
                                </p:cTn>
                              </p:par>
                            </p:childTnLst>
                          </p:cTn>
                        </p:par>
                      </p:childTnLst>
                    </p:cTn>
                  </p:par>
                  <p:par>
                    <p:cTn id="76" fill="hold">
                      <p:stCondLst>
                        <p:cond delay="indefinite"/>
                      </p:stCondLst>
                      <p:childTnLst>
                        <p:par>
                          <p:cTn id="77" fill="hold">
                            <p:stCondLst>
                              <p:cond delay="0"/>
                            </p:stCondLst>
                            <p:childTnLst>
                              <p:par>
                                <p:cTn id="78" presetID="10" presetClass="exit" presetSubtype="0" fill="hold" grpId="3" nodeType="clickEffect">
                                  <p:stCondLst>
                                    <p:cond delay="0"/>
                                  </p:stCondLst>
                                  <p:childTnLst>
                                    <p:animEffect transition="out" filter="fade">
                                      <p:cBhvr>
                                        <p:cTn id="79" dur="500"/>
                                        <p:tgtEl>
                                          <p:spTgt spid="49"/>
                                        </p:tgtEl>
                                      </p:cBhvr>
                                    </p:animEffect>
                                    <p:set>
                                      <p:cBhvr>
                                        <p:cTn id="80" dur="1" fill="hold">
                                          <p:stCondLst>
                                            <p:cond delay="499"/>
                                          </p:stCondLst>
                                        </p:cTn>
                                        <p:tgtEl>
                                          <p:spTgt spid="49"/>
                                        </p:tgtEl>
                                        <p:attrNameLst>
                                          <p:attrName>style.visibility</p:attrName>
                                        </p:attrNameLst>
                                      </p:cBhvr>
                                      <p:to>
                                        <p:strVal val="hidden"/>
                                      </p:to>
                                    </p:set>
                                  </p:childTnLst>
                                </p:cTn>
                              </p:par>
                              <p:par>
                                <p:cTn id="81" presetID="10" presetClass="exit" presetSubtype="0" fill="hold" grpId="2" nodeType="withEffect">
                                  <p:stCondLst>
                                    <p:cond delay="0"/>
                                  </p:stCondLst>
                                  <p:childTnLst>
                                    <p:animEffect transition="out" filter="fade">
                                      <p:cBhvr>
                                        <p:cTn id="82" dur="500"/>
                                        <p:tgtEl>
                                          <p:spTgt spid="50"/>
                                        </p:tgtEl>
                                      </p:cBhvr>
                                    </p:animEffect>
                                    <p:set>
                                      <p:cBhvr>
                                        <p:cTn id="83" dur="1" fill="hold">
                                          <p:stCondLst>
                                            <p:cond delay="499"/>
                                          </p:stCondLst>
                                        </p:cTn>
                                        <p:tgtEl>
                                          <p:spTgt spid="50"/>
                                        </p:tgtEl>
                                        <p:attrNameLst>
                                          <p:attrName>style.visibility</p:attrName>
                                        </p:attrNameLst>
                                      </p:cBhvr>
                                      <p:to>
                                        <p:strVal val="hidden"/>
                                      </p:to>
                                    </p:set>
                                  </p:childTnLst>
                                </p:cTn>
                              </p:par>
                              <p:par>
                                <p:cTn id="84" presetID="10" presetClass="entr" presetSubtype="0"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500"/>
                                        <p:tgtEl>
                                          <p:spTgt spid="55"/>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44"/>
                                        </p:tgtEl>
                                        <p:attrNameLst>
                                          <p:attrName>style.visibility</p:attrName>
                                        </p:attrNameLst>
                                      </p:cBhvr>
                                      <p:to>
                                        <p:strVal val="visible"/>
                                      </p:to>
                                    </p:set>
                                    <p:animEffect transition="in" filter="fade">
                                      <p:cBhvr>
                                        <p:cTn id="91" dur="500"/>
                                        <p:tgtEl>
                                          <p:spTgt spid="4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fade">
                                      <p:cBhvr>
                                        <p:cTn id="9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animBg="1"/>
      <p:bldP spid="34" grpId="0"/>
      <p:bldP spid="37" grpId="0"/>
      <p:bldP spid="37" grpId="2"/>
      <p:bldP spid="38" grpId="0" animBg="1"/>
      <p:bldP spid="38" grpId="2" animBg="1"/>
      <p:bldP spid="38" grpId="3" animBg="1"/>
      <p:bldP spid="44" grpId="0" animBg="1"/>
      <p:bldP spid="46" grpId="0"/>
      <p:bldP spid="46" grpId="1"/>
      <p:bldP spid="47" grpId="0" animBg="1"/>
      <p:bldP spid="47" grpId="1" animBg="1"/>
      <p:bldP spid="47" grpId="2" animBg="1"/>
      <p:bldP spid="49" grpId="0" animBg="1"/>
      <p:bldP spid="49" grpId="2" animBg="1"/>
      <p:bldP spid="49" grpId="3" animBg="1"/>
      <p:bldP spid="50" grpId="0" animBg="1"/>
      <p:bldP spid="50" grpId="1" animBg="1"/>
      <p:bldP spid="50" grpId="2" animBg="1"/>
      <p:bldP spid="5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064000" y="22732"/>
            <a:ext cx="8273996" cy="707886"/>
          </a:xfrm>
          <a:prstGeom prst="rect">
            <a:avLst/>
          </a:prstGeom>
        </p:spPr>
        <p:txBody>
          <a:bodyPr wrap="none">
            <a:spAutoFit/>
          </a:bodyPr>
          <a:lstStyle/>
          <a:p>
            <a:r>
              <a:rPr lang="en-GB" sz="4000" b="1" cap="all" dirty="0"/>
              <a:t>Phase Stability in a Synchrotron </a:t>
            </a:r>
          </a:p>
        </p:txBody>
      </p:sp>
      <p:sp>
        <p:nvSpPr>
          <p:cNvPr id="3" name="Rettangolo 2"/>
          <p:cNvSpPr/>
          <p:nvPr/>
        </p:nvSpPr>
        <p:spPr>
          <a:xfrm>
            <a:off x="-1" y="837000"/>
            <a:ext cx="12180278" cy="1200329"/>
          </a:xfrm>
          <a:prstGeom prst="rect">
            <a:avLst/>
          </a:prstGeom>
        </p:spPr>
        <p:txBody>
          <a:bodyPr wrap="square">
            <a:spAutoFit/>
          </a:bodyPr>
          <a:lstStyle/>
          <a:p>
            <a:pPr algn="just"/>
            <a:r>
              <a:rPr lang="en-GB" dirty="0"/>
              <a:t>From the definition of the </a:t>
            </a:r>
            <a:r>
              <a:rPr lang="en-GB" b="1" dirty="0"/>
              <a:t>slip factor </a:t>
            </a:r>
            <a:r>
              <a:rPr lang="en-GB" b="1" dirty="0">
                <a:sym typeface="Symbol" panose="05050102010706020507" pitchFamily="18" charset="2"/>
              </a:rPr>
              <a:t> </a:t>
            </a:r>
            <a:r>
              <a:rPr lang="en-GB" dirty="0"/>
              <a:t>it is clear that an increase in momentum gives, </a:t>
            </a:r>
            <a:r>
              <a:rPr lang="en-GB" b="1" dirty="0"/>
              <a:t>below transition </a:t>
            </a:r>
            <a:r>
              <a:rPr lang="en-GB" dirty="0"/>
              <a:t>(</a:t>
            </a:r>
            <a:r>
              <a:rPr lang="en-GB" dirty="0">
                <a:sym typeface="Symbol" panose="05050102010706020507" pitchFamily="18" charset="2"/>
              </a:rPr>
              <a:t></a:t>
            </a:r>
            <a:r>
              <a:rPr lang="en-GB" dirty="0"/>
              <a:t>&lt;0), a higher revolution frequency (increase in velocity dominates) while </a:t>
            </a:r>
            <a:r>
              <a:rPr lang="en-GB" b="1" dirty="0"/>
              <a:t>above transition </a:t>
            </a:r>
            <a:r>
              <a:rPr lang="en-GB" dirty="0"/>
              <a:t>(</a:t>
            </a:r>
            <a:r>
              <a:rPr lang="en-GB" dirty="0">
                <a:sym typeface="Symbol" panose="05050102010706020507" pitchFamily="18" charset="2"/>
              </a:rPr>
              <a:t></a:t>
            </a:r>
            <a:r>
              <a:rPr lang="en-GB" dirty="0"/>
              <a:t>&gt;0) a lower revolution frequency (</a:t>
            </a:r>
            <a:r>
              <a:rPr lang="en-GB" dirty="0" err="1"/>
              <a:t>v</a:t>
            </a:r>
            <a:r>
              <a:rPr lang="en-GB" dirty="0" err="1">
                <a:sym typeface="Symbol" panose="05050102010706020507" pitchFamily="18" charset="2"/>
              </a:rPr>
              <a:t></a:t>
            </a:r>
            <a:r>
              <a:rPr lang="en-GB" dirty="0" err="1"/>
              <a:t>c</a:t>
            </a:r>
            <a:r>
              <a:rPr lang="en-GB" dirty="0"/>
              <a:t> and longer path) where the momentum compaction (generally &gt; 0) dominates. </a:t>
            </a:r>
            <a:r>
              <a:rPr lang="en-GB" b="1" dirty="0"/>
              <a:t>LINAC phase stability</a:t>
            </a:r>
            <a:r>
              <a:rPr lang="en-GB" dirty="0"/>
              <a:t> is similar to the synchrotron phase stability below transition.</a:t>
            </a:r>
          </a:p>
        </p:txBody>
      </p:sp>
      <mc:AlternateContent xmlns:mc="http://schemas.openxmlformats.org/markup-compatibility/2006" xmlns:a14="http://schemas.microsoft.com/office/drawing/2010/main">
        <mc:Choice Requires="a14">
          <p:sp>
            <p:nvSpPr>
              <p:cNvPr id="4" name="TextBox 24">
                <a:extLst>
                  <a:ext uri="{FF2B5EF4-FFF2-40B4-BE49-F238E27FC236}">
                    <a16:creationId xmlns:a16="http://schemas.microsoft.com/office/drawing/2014/main" id="{E868E205-F8EC-A148-8AB5-C25265A859AA}"/>
                  </a:ext>
                </a:extLst>
              </p:cNvPr>
              <p:cNvSpPr txBox="1"/>
              <p:nvPr/>
            </p:nvSpPr>
            <p:spPr>
              <a:xfrm>
                <a:off x="10488000" y="2653501"/>
                <a:ext cx="1385389" cy="563744"/>
              </a:xfrm>
              <a:prstGeom prst="rect">
                <a:avLst/>
              </a:prstGeom>
              <a:solidFill>
                <a:srgbClr val="FFFFCC"/>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charset="0"/>
                          <a:ea typeface="Cambria Math" charset="0"/>
                          <a:cs typeface="Cambria Math" charset="0"/>
                        </a:rPr>
                        <m:t>𝜂</m:t>
                      </m:r>
                      <m:r>
                        <a:rPr lang="en-US" i="1">
                          <a:latin typeface="Cambria Math" charset="0"/>
                          <a:ea typeface="Cambria Math" charset="0"/>
                          <a:cs typeface="Cambria Math" charset="0"/>
                        </a:rPr>
                        <m:t>=</m:t>
                      </m:r>
                      <m:sSub>
                        <m:sSubPr>
                          <m:ctrlPr>
                            <a:rPr lang="en-US" i="1">
                              <a:latin typeface="Cambria Math" panose="02040503050406030204" pitchFamily="18" charset="0"/>
                              <a:ea typeface="Cambria Math" charset="0"/>
                              <a:cs typeface="Cambria Math" charset="0"/>
                            </a:rPr>
                          </m:ctrlPr>
                        </m:sSubPr>
                        <m:e>
                          <m:r>
                            <a:rPr lang="en-US" i="1">
                              <a:latin typeface="Cambria Math" charset="0"/>
                              <a:ea typeface="Cambria Math" charset="0"/>
                              <a:cs typeface="Cambria Math" charset="0"/>
                            </a:rPr>
                            <m:t>𝛼</m:t>
                          </m:r>
                        </m:e>
                        <m:sub>
                          <m:r>
                            <a:rPr lang="en-US" i="1">
                              <a:latin typeface="Cambria Math" charset="0"/>
                              <a:ea typeface="Cambria Math" charset="0"/>
                              <a:cs typeface="Cambria Math" charset="0"/>
                            </a:rPr>
                            <m:t>𝑐</m:t>
                          </m:r>
                        </m:sub>
                      </m:sSub>
                      <m:r>
                        <a:rPr lang="en-US" i="1">
                          <a:latin typeface="Cambria Math" panose="02040503050406030204" pitchFamily="18" charset="0"/>
                          <a:ea typeface="Cambria Math" charset="0"/>
                          <a:cs typeface="Cambria Math" charset="0"/>
                        </a:rPr>
                        <m:t>−</m:t>
                      </m:r>
                      <m:f>
                        <m:fPr>
                          <m:ctrlPr>
                            <a:rPr lang="bg-BG" i="1">
                              <a:latin typeface="Cambria Math" panose="02040503050406030204" pitchFamily="18" charset="0"/>
                              <a:ea typeface="Cambria Math" charset="0"/>
                              <a:cs typeface="Cambria Math" charset="0"/>
                            </a:rPr>
                          </m:ctrlPr>
                        </m:fPr>
                        <m:num>
                          <m:r>
                            <a:rPr lang="en-US" i="1">
                              <a:latin typeface="Cambria Math" charset="0"/>
                              <a:ea typeface="Cambria Math" charset="0"/>
                              <a:cs typeface="Cambria Math" charset="0"/>
                            </a:rPr>
                            <m:t>1</m:t>
                          </m:r>
                        </m:num>
                        <m:den>
                          <m:sSup>
                            <m:sSupPr>
                              <m:ctrlPr>
                                <a:rPr lang="bg-BG" i="1">
                                  <a:latin typeface="Cambria Math" panose="02040503050406030204" pitchFamily="18" charset="0"/>
                                  <a:ea typeface="Cambria Math" charset="0"/>
                                  <a:cs typeface="Cambria Math" charset="0"/>
                                </a:rPr>
                              </m:ctrlPr>
                            </m:sSupPr>
                            <m:e>
                              <m:r>
                                <a:rPr lang="bg-BG" i="1">
                                  <a:latin typeface="Cambria Math" charset="0"/>
                                  <a:ea typeface="Cambria Math" charset="0"/>
                                  <a:cs typeface="Cambria Math" charset="0"/>
                                </a:rPr>
                                <m:t>𝛾</m:t>
                              </m:r>
                            </m:e>
                            <m:sup>
                              <m:r>
                                <a:rPr lang="en-US" i="1">
                                  <a:latin typeface="Cambria Math" charset="0"/>
                                  <a:ea typeface="Cambria Math" charset="0"/>
                                  <a:cs typeface="Cambria Math" charset="0"/>
                                </a:rPr>
                                <m:t>2</m:t>
                              </m:r>
                            </m:sup>
                          </m:sSup>
                        </m:den>
                      </m:f>
                    </m:oMath>
                  </m:oMathPara>
                </a14:m>
                <a:endParaRPr lang="en-US" dirty="0"/>
              </a:p>
            </p:txBody>
          </p:sp>
        </mc:Choice>
        <mc:Fallback xmlns="">
          <p:sp>
            <p:nvSpPr>
              <p:cNvPr id="4" name="TextBox 24">
                <a:extLst>
                  <a:ext uri="{FF2B5EF4-FFF2-40B4-BE49-F238E27FC236}">
                    <a16:creationId xmlns:a16="http://schemas.microsoft.com/office/drawing/2014/main" id="{E868E205-F8EC-A148-8AB5-C25265A859AA}"/>
                  </a:ext>
                </a:extLst>
              </p:cNvPr>
              <p:cNvSpPr txBox="1">
                <a:spLocks noRot="1" noChangeAspect="1" noMove="1" noResize="1" noEditPoints="1" noAdjustHandles="1" noChangeArrowheads="1" noChangeShapeType="1" noTextEdit="1"/>
              </p:cNvSpPr>
              <p:nvPr/>
            </p:nvSpPr>
            <p:spPr>
              <a:xfrm>
                <a:off x="10488000" y="2653501"/>
                <a:ext cx="1385389" cy="563744"/>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24">
                <a:extLst>
                  <a:ext uri="{FF2B5EF4-FFF2-40B4-BE49-F238E27FC236}">
                    <a16:creationId xmlns:a16="http://schemas.microsoft.com/office/drawing/2014/main" id="{EC5115D6-3B3D-B249-A921-689CF33B8845}"/>
                  </a:ext>
                </a:extLst>
              </p:cNvPr>
              <p:cNvSpPr txBox="1"/>
              <p:nvPr/>
            </p:nvSpPr>
            <p:spPr>
              <a:xfrm>
                <a:off x="10482000" y="1857350"/>
                <a:ext cx="1531850" cy="572721"/>
              </a:xfrm>
              <a:prstGeom prst="rect">
                <a:avLst/>
              </a:prstGeom>
              <a:solidFill>
                <a:srgbClr val="FFFFCC"/>
              </a:solid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b="0" i="1" smtClean="0">
                              <a:latin typeface="Cambria Math" panose="02040503050406030204" pitchFamily="18" charset="0"/>
                              <a:ea typeface="Cambria Math" charset="0"/>
                            </a:rPr>
                          </m:ctrlPr>
                        </m:fPr>
                        <m:num>
                          <m:sSub>
                            <m:sSubPr>
                              <m:ctrlPr>
                                <a:rPr lang="en-US" b="0"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charset="0"/>
                                </a:rPr>
                                <m:t>𝑑</m:t>
                              </m:r>
                              <m:r>
                                <a:rPr lang="en-US" i="1">
                                  <a:latin typeface="Cambria Math" panose="02040503050406030204" pitchFamily="18" charset="0"/>
                                  <a:ea typeface="Cambria Math" panose="02040503050406030204" pitchFamily="18" charset="0"/>
                                </a:rPr>
                                <m:t>𝑇</m:t>
                              </m:r>
                            </m:e>
                            <m:sub>
                              <m:r>
                                <a:rPr lang="it-IT" i="1">
                                  <a:latin typeface="Cambria Math" panose="02040503050406030204" pitchFamily="18" charset="0"/>
                                  <a:ea typeface="Cambria Math" panose="02040503050406030204" pitchFamily="18" charset="0"/>
                                </a:rPr>
                                <m:t>𝑟𝑒𝑣</m:t>
                              </m:r>
                            </m:sub>
                          </m:sSub>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𝑇</m:t>
                              </m:r>
                            </m:e>
                            <m:sub>
                              <m:r>
                                <a:rPr lang="it-IT" i="1">
                                  <a:latin typeface="Cambria Math" panose="02040503050406030204" pitchFamily="18" charset="0"/>
                                  <a:ea typeface="Cambria Math" panose="02040503050406030204" pitchFamily="18" charset="0"/>
                                </a:rPr>
                                <m:t>𝑟𝑒𝑣</m:t>
                              </m:r>
                            </m:sub>
                          </m:sSub>
                        </m:den>
                      </m:f>
                      <m:r>
                        <a:rPr lang="en-US" b="0" i="1" smtClean="0">
                          <a:latin typeface="Cambria Math" charset="0"/>
                          <a:ea typeface="Cambria Math" charset="0"/>
                          <a:cs typeface="Cambria Math" charset="0"/>
                        </a:rPr>
                        <m:t>=</m:t>
                      </m:r>
                      <m:r>
                        <a:rPr lang="en-US" i="1">
                          <a:latin typeface="Cambria Math" charset="0"/>
                          <a:ea typeface="Cambria Math" charset="0"/>
                          <a:cs typeface="Cambria Math" charset="0"/>
                        </a:rPr>
                        <m:t>𝜂</m:t>
                      </m:r>
                      <m:f>
                        <m:fPr>
                          <m:ctrlPr>
                            <a:rPr lang="en-US" b="0" i="1" smtClean="0">
                              <a:latin typeface="Cambria Math" panose="02040503050406030204" pitchFamily="18" charset="0"/>
                              <a:ea typeface="Cambria Math" charset="0"/>
                            </a:rPr>
                          </m:ctrlPr>
                        </m:fPr>
                        <m:num>
                          <m:r>
                            <a:rPr lang="en-US" b="0" i="1" smtClean="0">
                              <a:latin typeface="Cambria Math" panose="02040503050406030204" pitchFamily="18" charset="0"/>
                              <a:ea typeface="Cambria Math" charset="0"/>
                            </a:rPr>
                            <m:t>𝑑𝑝</m:t>
                          </m:r>
                        </m:num>
                        <m:den>
                          <m:r>
                            <a:rPr lang="en-US" b="0" i="1" smtClean="0">
                              <a:latin typeface="Cambria Math" panose="02040503050406030204" pitchFamily="18" charset="0"/>
                              <a:ea typeface="Cambria Math" charset="0"/>
                            </a:rPr>
                            <m:t>𝑝</m:t>
                          </m:r>
                        </m:den>
                      </m:f>
                    </m:oMath>
                  </m:oMathPara>
                </a14:m>
                <a:endParaRPr lang="en-US" dirty="0"/>
              </a:p>
            </p:txBody>
          </p:sp>
        </mc:Choice>
        <mc:Fallback xmlns="">
          <p:sp>
            <p:nvSpPr>
              <p:cNvPr id="5" name="TextBox 24">
                <a:extLst>
                  <a:ext uri="{FF2B5EF4-FFF2-40B4-BE49-F238E27FC236}">
                    <a16:creationId xmlns:a16="http://schemas.microsoft.com/office/drawing/2014/main" id="{EC5115D6-3B3D-B249-A921-689CF33B8845}"/>
                  </a:ext>
                </a:extLst>
              </p:cNvPr>
              <p:cNvSpPr txBox="1">
                <a:spLocks noRot="1" noChangeAspect="1" noMove="1" noResize="1" noEditPoints="1" noAdjustHandles="1" noChangeArrowheads="1" noChangeShapeType="1" noTextEdit="1"/>
              </p:cNvSpPr>
              <p:nvPr/>
            </p:nvSpPr>
            <p:spPr>
              <a:xfrm>
                <a:off x="10482000" y="1857350"/>
                <a:ext cx="1531850" cy="572721"/>
              </a:xfrm>
              <a:prstGeom prst="rect">
                <a:avLst/>
              </a:prstGeom>
              <a:blipFill>
                <a:blip r:embed="rId3"/>
                <a:stretch>
                  <a:fillRect/>
                </a:stretch>
              </a:blipFill>
            </p:spPr>
            <p:txBody>
              <a:bodyPr/>
              <a:lstStyle/>
              <a:p>
                <a:r>
                  <a:rPr lang="en-GB">
                    <a:noFill/>
                  </a:rPr>
                  <a:t> </a:t>
                </a:r>
              </a:p>
            </p:txBody>
          </p:sp>
        </mc:Fallback>
      </mc:AlternateContent>
      <p:grpSp>
        <p:nvGrpSpPr>
          <p:cNvPr id="6" name="Group 3">
            <a:extLst>
              <a:ext uri="{FF2B5EF4-FFF2-40B4-BE49-F238E27FC236}">
                <a16:creationId xmlns:a16="http://schemas.microsoft.com/office/drawing/2014/main" id="{7F66C669-D833-B746-AB56-6BDB113AF553}"/>
              </a:ext>
            </a:extLst>
          </p:cNvPr>
          <p:cNvGrpSpPr/>
          <p:nvPr/>
        </p:nvGrpSpPr>
        <p:grpSpPr>
          <a:xfrm>
            <a:off x="1420539" y="2061000"/>
            <a:ext cx="8346437" cy="4381568"/>
            <a:chOff x="467544" y="2996462"/>
            <a:chExt cx="7467726" cy="3096834"/>
          </a:xfrm>
        </p:grpSpPr>
        <p:grpSp>
          <p:nvGrpSpPr>
            <p:cNvPr id="7" name="Group 18">
              <a:extLst>
                <a:ext uri="{FF2B5EF4-FFF2-40B4-BE49-F238E27FC236}">
                  <a16:creationId xmlns:a16="http://schemas.microsoft.com/office/drawing/2014/main" id="{159ECD59-5086-4441-9823-21DA305D40ED}"/>
                </a:ext>
              </a:extLst>
            </p:cNvPr>
            <p:cNvGrpSpPr/>
            <p:nvPr/>
          </p:nvGrpSpPr>
          <p:grpSpPr>
            <a:xfrm>
              <a:off x="723963" y="3260234"/>
              <a:ext cx="7160406" cy="2833062"/>
              <a:chOff x="2500532" y="2270315"/>
              <a:chExt cx="6391948" cy="2814869"/>
            </a:xfrm>
          </p:grpSpPr>
          <p:pic>
            <p:nvPicPr>
              <p:cNvPr id="14" name="Picture 39" descr="fig13">
                <a:extLst>
                  <a:ext uri="{FF2B5EF4-FFF2-40B4-BE49-F238E27FC236}">
                    <a16:creationId xmlns:a16="http://schemas.microsoft.com/office/drawing/2014/main" id="{ECBE847C-CDF6-9A4C-8B5B-A3D5081E1564}"/>
                  </a:ext>
                </a:extLst>
              </p:cNvPr>
              <p:cNvPicPr>
                <a:picLocks noChangeAspect="1" noChangeArrowheads="1"/>
              </p:cNvPicPr>
              <p:nvPr/>
            </p:nvPicPr>
            <p:blipFill>
              <a:blip r:embed="rId4"/>
              <a:srcRect/>
              <a:stretch>
                <a:fillRect/>
              </a:stretch>
            </p:blipFill>
            <p:spPr bwMode="auto">
              <a:xfrm>
                <a:off x="2529207" y="2344937"/>
                <a:ext cx="6363273" cy="2740247"/>
              </a:xfrm>
              <a:prstGeom prst="rect">
                <a:avLst/>
              </a:prstGeom>
              <a:noFill/>
              <a:ln w="9525">
                <a:noFill/>
                <a:miter lim="800000"/>
                <a:headEnd/>
                <a:tailEnd/>
              </a:ln>
            </p:spPr>
          </p:pic>
          <p:sp>
            <p:nvSpPr>
              <p:cNvPr id="15" name="Line 61">
                <a:extLst>
                  <a:ext uri="{FF2B5EF4-FFF2-40B4-BE49-F238E27FC236}">
                    <a16:creationId xmlns:a16="http://schemas.microsoft.com/office/drawing/2014/main" id="{4FB530FE-7D4B-474A-BA2B-AAC3514E3EBD}"/>
                  </a:ext>
                </a:extLst>
              </p:cNvPr>
              <p:cNvSpPr>
                <a:spLocks noChangeShapeType="1"/>
              </p:cNvSpPr>
              <p:nvPr/>
            </p:nvSpPr>
            <p:spPr bwMode="auto">
              <a:xfrm flipH="1" flipV="1">
                <a:off x="5806308" y="4013809"/>
                <a:ext cx="899821" cy="0"/>
              </a:xfrm>
              <a:prstGeom prst="line">
                <a:avLst/>
              </a:prstGeom>
              <a:noFill/>
              <a:ln w="19050">
                <a:solidFill>
                  <a:schemeClr val="bg2"/>
                </a:solidFill>
                <a:prstDash val="dash"/>
                <a:round/>
                <a:headEnd type="stealth"/>
                <a:tailEnd type="stealth" w="med" len="med"/>
              </a:ln>
            </p:spPr>
            <p:txBody>
              <a:bodyPr>
                <a:prstTxWarp prst="textNoShape">
                  <a:avLst/>
                </a:prstTxWarp>
              </a:bodyPr>
              <a:lstStyle/>
              <a:p>
                <a:endParaRPr lang="en-US"/>
              </a:p>
            </p:txBody>
          </p:sp>
          <p:sp>
            <p:nvSpPr>
              <p:cNvPr id="16" name="Rectangle 65">
                <a:extLst>
                  <a:ext uri="{FF2B5EF4-FFF2-40B4-BE49-F238E27FC236}">
                    <a16:creationId xmlns:a16="http://schemas.microsoft.com/office/drawing/2014/main" id="{46BB179F-3A64-384A-A8A4-B30EF7BB840B}"/>
                  </a:ext>
                </a:extLst>
              </p:cNvPr>
              <p:cNvSpPr>
                <a:spLocks noChangeArrowheads="1"/>
              </p:cNvSpPr>
              <p:nvPr/>
            </p:nvSpPr>
            <p:spPr bwMode="auto">
              <a:xfrm>
                <a:off x="6666522" y="3847315"/>
                <a:ext cx="396664" cy="256706"/>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late</a:t>
                </a:r>
              </a:p>
            </p:txBody>
          </p:sp>
          <p:sp>
            <p:nvSpPr>
              <p:cNvPr id="17" name="Rectangle 66">
                <a:extLst>
                  <a:ext uri="{FF2B5EF4-FFF2-40B4-BE49-F238E27FC236}">
                    <a16:creationId xmlns:a16="http://schemas.microsoft.com/office/drawing/2014/main" id="{5835D789-5DEF-9249-A84B-28014C947E5E}"/>
                  </a:ext>
                </a:extLst>
              </p:cNvPr>
              <p:cNvSpPr>
                <a:spLocks noChangeArrowheads="1"/>
              </p:cNvSpPr>
              <p:nvPr/>
            </p:nvSpPr>
            <p:spPr bwMode="auto">
              <a:xfrm>
                <a:off x="5314279" y="3847315"/>
                <a:ext cx="525452" cy="256706"/>
              </a:xfrm>
              <a:prstGeom prst="rect">
                <a:avLst/>
              </a:prstGeom>
              <a:noFill/>
              <a:ln w="9525">
                <a:noFill/>
                <a:miter lim="800000"/>
                <a:headEnd/>
                <a:tailEnd/>
              </a:ln>
            </p:spPr>
            <p:txBody>
              <a:bodyPr wrap="none">
                <a:prstTxWarp prst="textNoShape">
                  <a:avLst/>
                </a:prstTxWarp>
                <a:spAutoFit/>
              </a:bodyPr>
              <a:lstStyle/>
              <a:p>
                <a:pPr algn="ctr"/>
                <a:r>
                  <a:rPr lang="en-US" sz="1400" dirty="0">
                    <a:latin typeface="Times New Roman" panose="02020603050405020304" pitchFamily="18" charset="0"/>
                    <a:cs typeface="Times New Roman" panose="02020603050405020304" pitchFamily="18" charset="0"/>
                  </a:rPr>
                  <a:t> </a:t>
                </a:r>
                <a:r>
                  <a:rPr lang="en-US" sz="1400" noProof="1">
                    <a:latin typeface="Times New Roman" panose="02020603050405020304" pitchFamily="18" charset="0"/>
                    <a:cs typeface="Times New Roman" panose="02020603050405020304" pitchFamily="18" charset="0"/>
                  </a:rPr>
                  <a:t>early</a:t>
                </a:r>
                <a:endParaRPr lang="en-US" sz="1400" dirty="0">
                  <a:latin typeface="Times New Roman" panose="02020603050405020304" pitchFamily="18" charset="0"/>
                  <a:cs typeface="Times New Roman" panose="02020603050405020304" pitchFamily="18" charset="0"/>
                </a:endParaRPr>
              </a:p>
            </p:txBody>
          </p:sp>
          <p:sp>
            <p:nvSpPr>
              <p:cNvPr id="18" name="Rectangle 72">
                <a:extLst>
                  <a:ext uri="{FF2B5EF4-FFF2-40B4-BE49-F238E27FC236}">
                    <a16:creationId xmlns:a16="http://schemas.microsoft.com/office/drawing/2014/main" id="{A57A4B50-0AC2-DB46-A4B8-363EC5E5F28B}"/>
                  </a:ext>
                </a:extLst>
              </p:cNvPr>
              <p:cNvSpPr>
                <a:spLocks noChangeArrowheads="1"/>
              </p:cNvSpPr>
              <p:nvPr/>
            </p:nvSpPr>
            <p:spPr bwMode="auto">
              <a:xfrm>
                <a:off x="3131840" y="3823200"/>
                <a:ext cx="307944" cy="274190"/>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19" name="Rectangle 72">
                <a:extLst>
                  <a:ext uri="{FF2B5EF4-FFF2-40B4-BE49-F238E27FC236}">
                    <a16:creationId xmlns:a16="http://schemas.microsoft.com/office/drawing/2014/main" id="{FA55752C-4C2C-914D-AC8B-EF3A8C6E5107}"/>
                  </a:ext>
                </a:extLst>
              </p:cNvPr>
              <p:cNvSpPr>
                <a:spLocks noChangeArrowheads="1"/>
              </p:cNvSpPr>
              <p:nvPr/>
            </p:nvSpPr>
            <p:spPr bwMode="auto">
              <a:xfrm>
                <a:off x="4427984" y="3823200"/>
                <a:ext cx="508280" cy="274190"/>
              </a:xfrm>
              <a:prstGeom prst="rect">
                <a:avLst/>
              </a:prstGeom>
              <a:solidFill>
                <a:schemeClr val="bg1"/>
              </a:solidFill>
              <a:ln w="9525">
                <a:noFill/>
                <a:miter lim="800000"/>
                <a:headEnd/>
                <a:tailEnd/>
              </a:ln>
            </p:spPr>
            <p:txBody>
              <a:bodyPr wrap="none" tIns="36000">
                <a:prstTxWarp prst="textNoShape">
                  <a:avLst/>
                </a:prstTxWarp>
                <a:spAutoFit/>
              </a:bodyPr>
              <a:lstStyle/>
              <a:p>
                <a:r>
                  <a:rPr lang="en-US" sz="1600" i="1" dirty="0">
                    <a:latin typeface="Symbol" pitchFamily="-110" charset="2"/>
                  </a:rPr>
                  <a:t>p-f</a:t>
                </a:r>
                <a:r>
                  <a:rPr lang="en-US" sz="1600" baseline="-25000" dirty="0">
                    <a:latin typeface="Times New Roman" panose="02020603050405020304" pitchFamily="18" charset="0"/>
                    <a:cs typeface="Times New Roman" panose="02020603050405020304" pitchFamily="18" charset="0"/>
                  </a:rPr>
                  <a:t>s</a:t>
                </a:r>
                <a:endParaRPr sz="1600" noProof="1">
                  <a:latin typeface="Times New Roman" panose="02020603050405020304" pitchFamily="18" charset="0"/>
                  <a:cs typeface="Times New Roman" panose="02020603050405020304" pitchFamily="18" charset="0"/>
                </a:endParaRPr>
              </a:p>
            </p:txBody>
          </p:sp>
          <p:sp>
            <p:nvSpPr>
              <p:cNvPr id="20" name="Rectangle 72">
                <a:extLst>
                  <a:ext uri="{FF2B5EF4-FFF2-40B4-BE49-F238E27FC236}">
                    <a16:creationId xmlns:a16="http://schemas.microsoft.com/office/drawing/2014/main" id="{8DAB6163-8817-7149-A840-9A048C515FC5}"/>
                  </a:ext>
                </a:extLst>
              </p:cNvPr>
              <p:cNvSpPr>
                <a:spLocks noChangeArrowheads="1"/>
              </p:cNvSpPr>
              <p:nvPr/>
            </p:nvSpPr>
            <p:spPr bwMode="auto">
              <a:xfrm>
                <a:off x="2500532" y="2270315"/>
                <a:ext cx="299931" cy="308047"/>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i="1" noProof="1">
                    <a:latin typeface="Times New Roman" panose="02020603050405020304" pitchFamily="18" charset="0"/>
                    <a:cs typeface="Times New Roman" panose="02020603050405020304" pitchFamily="18" charset="0"/>
                  </a:rPr>
                  <a:t>eV</a:t>
                </a:r>
                <a:endParaRPr noProof="1">
                  <a:latin typeface="Times New Roman" panose="02020603050405020304" pitchFamily="18" charset="0"/>
                  <a:cs typeface="Times New Roman" panose="02020603050405020304" pitchFamily="18" charset="0"/>
                </a:endParaRPr>
              </a:p>
            </p:txBody>
          </p:sp>
          <p:sp>
            <p:nvSpPr>
              <p:cNvPr id="21" name="Rectangle 72">
                <a:extLst>
                  <a:ext uri="{FF2B5EF4-FFF2-40B4-BE49-F238E27FC236}">
                    <a16:creationId xmlns:a16="http://schemas.microsoft.com/office/drawing/2014/main" id="{152DFAE2-D35F-334D-BAB6-58623F8D8ACA}"/>
                  </a:ext>
                </a:extLst>
              </p:cNvPr>
              <p:cNvSpPr>
                <a:spLocks noChangeArrowheads="1"/>
              </p:cNvSpPr>
              <p:nvPr/>
            </p:nvSpPr>
            <p:spPr bwMode="auto">
              <a:xfrm>
                <a:off x="2522579" y="2872800"/>
                <a:ext cx="322826" cy="282376"/>
              </a:xfrm>
              <a:prstGeom prst="rect">
                <a:avLst/>
              </a:prstGeom>
              <a:solidFill>
                <a:schemeClr val="bg1"/>
              </a:solidFill>
              <a:ln w="9525">
                <a:noFill/>
                <a:miter lim="800000"/>
                <a:headEnd/>
                <a:tailEnd/>
              </a:ln>
            </p:spPr>
            <p:txBody>
              <a:bodyPr wrap="none" rIns="0">
                <a:prstTxWarp prst="textNoShape">
                  <a:avLst/>
                </a:prstTxWarp>
                <a:spAutoFit/>
              </a:bodyPr>
              <a:lstStyle/>
              <a:p>
                <a:pPr algn="r"/>
                <a:r>
                  <a:rPr lang="en-US" sz="1600" i="1" noProof="1">
                    <a:latin typeface="Times New Roman" panose="02020603050405020304" pitchFamily="18" charset="0"/>
                    <a:cs typeface="Times New Roman" panose="02020603050405020304" pitchFamily="18" charset="0"/>
                  </a:rPr>
                  <a:t>eV</a:t>
                </a:r>
                <a:r>
                  <a:rPr lang="en-US" sz="1600" baseline="-25000" noProof="1">
                    <a:latin typeface="Times New Roman" panose="02020603050405020304" pitchFamily="18" charset="0"/>
                    <a:cs typeface="Times New Roman" panose="02020603050405020304" pitchFamily="18" charset="0"/>
                  </a:rPr>
                  <a:t>s</a:t>
                </a:r>
                <a:endParaRPr sz="1600" baseline="-25000" noProof="1">
                  <a:latin typeface="Times New Roman" panose="02020603050405020304" pitchFamily="18" charset="0"/>
                  <a:cs typeface="Times New Roman" panose="02020603050405020304" pitchFamily="18" charset="0"/>
                </a:endParaRPr>
              </a:p>
            </p:txBody>
          </p:sp>
        </p:grpSp>
        <p:sp>
          <p:nvSpPr>
            <p:cNvPr id="8" name="Text Box 1042"/>
            <p:cNvSpPr txBox="1">
              <a:spLocks noChangeArrowheads="1"/>
            </p:cNvSpPr>
            <p:nvPr/>
          </p:nvSpPr>
          <p:spPr bwMode="auto">
            <a:xfrm>
              <a:off x="3780836" y="2996462"/>
              <a:ext cx="2869569" cy="576461"/>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dirty="0">
                  <a:solidFill>
                    <a:schemeClr val="accent2"/>
                  </a:solidFill>
                  <a:latin typeface="Times New Roman" panose="02020603050405020304" pitchFamily="18" charset="0"/>
                  <a:cs typeface="Times New Roman" panose="02020603050405020304" pitchFamily="18" charset="0"/>
                </a:rPr>
                <a:t>stable </a:t>
              </a:r>
              <a:r>
                <a:rPr lang="en-US" dirty="0" err="1">
                  <a:solidFill>
                    <a:schemeClr val="accent2"/>
                  </a:solidFill>
                  <a:latin typeface="Times New Roman" panose="02020603050405020304" pitchFamily="18" charset="0"/>
                  <a:cs typeface="Times New Roman" panose="02020603050405020304" pitchFamily="18" charset="0"/>
                </a:rPr>
                <a:t>synchr</a:t>
              </a:r>
              <a:r>
                <a:rPr lang="en-US" dirty="0">
                  <a:solidFill>
                    <a:schemeClr val="accent2"/>
                  </a:solidFill>
                  <a:latin typeface="Times New Roman" panose="02020603050405020304" pitchFamily="18" charset="0"/>
                  <a:cs typeface="Times New Roman" panose="02020603050405020304" pitchFamily="18" charset="0"/>
                </a:rPr>
                <a:t>. particle for </a:t>
              </a:r>
              <a:r>
                <a:rPr lang="en-US" sz="2000" i="1" dirty="0">
                  <a:solidFill>
                    <a:schemeClr val="accent2"/>
                  </a:solidFill>
                  <a:latin typeface="Times New Roman" panose="02020603050405020304" pitchFamily="18" charset="0"/>
                  <a:cs typeface="Times New Roman" panose="02020603050405020304" pitchFamily="18" charset="0"/>
                  <a:sym typeface="Symbol" charset="2"/>
                </a:rPr>
                <a:t></a:t>
              </a:r>
              <a:r>
                <a:rPr lang="en-US" sz="2000" dirty="0">
                  <a:solidFill>
                    <a:schemeClr val="accent2"/>
                  </a:solidFill>
                  <a:latin typeface="Times New Roman" panose="02020603050405020304" pitchFamily="18" charset="0"/>
                  <a:cs typeface="Times New Roman" panose="02020603050405020304" pitchFamily="18" charset="0"/>
                  <a:sym typeface="Symbol" charset="2"/>
                </a:rPr>
                <a:t> &gt; 0</a:t>
              </a:r>
            </a:p>
            <a:p>
              <a:pPr algn="ctr">
                <a:spcBef>
                  <a:spcPct val="50000"/>
                </a:spcBef>
              </a:pPr>
              <a:r>
                <a:rPr lang="en-US" dirty="0">
                  <a:solidFill>
                    <a:schemeClr val="accent2"/>
                  </a:solidFill>
                  <a:latin typeface="Times New Roman" panose="02020603050405020304" pitchFamily="18" charset="0"/>
                  <a:cs typeface="Times New Roman" panose="02020603050405020304" pitchFamily="18" charset="0"/>
                  <a:sym typeface="Symbol" charset="2"/>
                </a:rPr>
                <a:t>above transition</a:t>
              </a:r>
              <a:endParaRPr lang="fr-FR" dirty="0">
                <a:solidFill>
                  <a:schemeClr val="accent2"/>
                </a:solidFill>
                <a:latin typeface="Times New Roman" panose="02020603050405020304" pitchFamily="18" charset="0"/>
                <a:cs typeface="Times New Roman" panose="02020603050405020304" pitchFamily="18" charset="0"/>
              </a:endParaRPr>
            </a:p>
          </p:txBody>
        </p:sp>
        <p:sp>
          <p:nvSpPr>
            <p:cNvPr id="9" name="Line 1043"/>
            <p:cNvSpPr>
              <a:spLocks noChangeShapeType="1"/>
            </p:cNvSpPr>
            <p:nvPr/>
          </p:nvSpPr>
          <p:spPr bwMode="auto">
            <a:xfrm flipH="1">
              <a:off x="3419871" y="3419164"/>
              <a:ext cx="920961" cy="531352"/>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10" name="Text Box 1046"/>
            <p:cNvSpPr txBox="1">
              <a:spLocks noChangeArrowheads="1"/>
            </p:cNvSpPr>
            <p:nvPr/>
          </p:nvSpPr>
          <p:spPr bwMode="auto">
            <a:xfrm>
              <a:off x="1788598" y="4981080"/>
              <a:ext cx="1992238" cy="594240"/>
            </a:xfrm>
            <a:prstGeom prst="rect">
              <a:avLst/>
            </a:prstGeom>
            <a:noFill/>
            <a:ln w="9525">
              <a:noFill/>
              <a:miter lim="800000"/>
              <a:headEnd/>
              <a:tailEnd/>
            </a:ln>
          </p:spPr>
          <p:txBody>
            <a:bodyPr wrap="square">
              <a:prstTxWarp prst="textNoShape">
                <a:avLst/>
              </a:prstTxWarp>
              <a:spAutoFit/>
            </a:bodyPr>
            <a:lstStyle/>
            <a:p>
              <a:pPr>
                <a:spcBef>
                  <a:spcPct val="50000"/>
                </a:spcBef>
              </a:pPr>
              <a:r>
                <a:rPr lang="fr-FR" sz="1600" i="1" dirty="0">
                  <a:solidFill>
                    <a:schemeClr val="accent2"/>
                  </a:solidFill>
                  <a:latin typeface="Times New Roman" panose="02020603050405020304" pitchFamily="18" charset="0"/>
                  <a:cs typeface="Times New Roman" panose="02020603050405020304" pitchFamily="18" charset="0"/>
                  <a:sym typeface="Symbol" charset="2"/>
                </a:rPr>
                <a:t></a:t>
              </a:r>
              <a:r>
                <a:rPr lang="fr-FR" sz="1600" dirty="0">
                  <a:solidFill>
                    <a:schemeClr val="accent2"/>
                  </a:solidFill>
                  <a:latin typeface="Times New Roman" panose="02020603050405020304" pitchFamily="18" charset="0"/>
                  <a:cs typeface="Times New Roman" panose="02020603050405020304" pitchFamily="18" charset="0"/>
                  <a:sym typeface="Symbol" charset="2"/>
                </a:rPr>
                <a:t> &lt; 0</a:t>
              </a:r>
            </a:p>
            <a:p>
              <a:pPr>
                <a:spcBef>
                  <a:spcPct val="50000"/>
                </a:spcBef>
              </a:pPr>
              <a:r>
                <a:rPr lang="fr-FR" sz="1600" dirty="0" err="1">
                  <a:solidFill>
                    <a:schemeClr val="accent2"/>
                  </a:solidFill>
                  <a:latin typeface="Times New Roman" panose="02020603050405020304" pitchFamily="18" charset="0"/>
                  <a:cs typeface="Times New Roman" panose="02020603050405020304" pitchFamily="18" charset="0"/>
                </a:rPr>
                <a:t>Below</a:t>
              </a:r>
              <a:r>
                <a:rPr lang="fr-FR" sz="1600" dirty="0">
                  <a:solidFill>
                    <a:schemeClr val="accent2"/>
                  </a:solidFill>
                  <a:latin typeface="Times New Roman" panose="02020603050405020304" pitchFamily="18" charset="0"/>
                  <a:cs typeface="Times New Roman" panose="02020603050405020304" pitchFamily="18" charset="0"/>
                </a:rPr>
                <a:t> transition</a:t>
              </a:r>
            </a:p>
          </p:txBody>
        </p:sp>
        <p:sp>
          <p:nvSpPr>
            <p:cNvPr id="11" name="Line 1047"/>
            <p:cNvSpPr>
              <a:spLocks noChangeShapeType="1"/>
            </p:cNvSpPr>
            <p:nvPr/>
          </p:nvSpPr>
          <p:spPr bwMode="auto">
            <a:xfrm flipH="1" flipV="1">
              <a:off x="1679545" y="4034862"/>
              <a:ext cx="520050" cy="980134"/>
            </a:xfrm>
            <a:prstGeom prst="line">
              <a:avLst/>
            </a:prstGeom>
            <a:noFill/>
            <a:ln w="9525">
              <a:solidFill>
                <a:schemeClr val="accent2"/>
              </a:solidFill>
              <a:round/>
              <a:headEnd/>
              <a:tailEnd type="triangle" w="med" len="med"/>
            </a:ln>
          </p:spPr>
          <p:txBody>
            <a:bodyPr>
              <a:prstTxWarp prst="textNoShape">
                <a:avLst/>
              </a:prstTxWarp>
            </a:bodyPr>
            <a:lstStyle/>
            <a:p>
              <a:endParaRPr lang="en-US"/>
            </a:p>
          </p:txBody>
        </p:sp>
        <p:sp>
          <p:nvSpPr>
            <p:cNvPr id="12" name="Rectangle 45"/>
            <p:cNvSpPr>
              <a:spLocks noChangeArrowheads="1"/>
            </p:cNvSpPr>
            <p:nvPr/>
          </p:nvSpPr>
          <p:spPr bwMode="auto">
            <a:xfrm>
              <a:off x="467544" y="3193812"/>
              <a:ext cx="625009" cy="439220"/>
            </a:xfrm>
            <a:prstGeom prst="rect">
              <a:avLst/>
            </a:prstGeom>
            <a:solidFill>
              <a:schemeClr val="bg1"/>
            </a:solidFill>
            <a:ln w="9525">
              <a:noFill/>
              <a:miter lim="800000"/>
              <a:headEnd/>
              <a:tailEnd/>
            </a:ln>
          </p:spPr>
          <p:txBody>
            <a:bodyPr wrap="none" rIns="18000">
              <a:prstTxWarp prst="textNoShape">
                <a:avLst/>
              </a:prstTxWarp>
              <a:spAutoFit/>
            </a:bodyPr>
            <a:lstStyle/>
            <a:p>
              <a:r>
                <a:rPr lang="en-US" sz="1400" noProof="1">
                  <a:latin typeface="Times New Roman" panose="02020603050405020304" pitchFamily="18" charset="0"/>
                  <a:cs typeface="Times New Roman" panose="02020603050405020304" pitchFamily="18" charset="0"/>
                </a:rPr>
                <a:t>Energy</a:t>
              </a:r>
              <a:br>
                <a:rPr lang="en-US" sz="1400" noProof="1">
                  <a:latin typeface="Times New Roman" panose="02020603050405020304" pitchFamily="18" charset="0"/>
                  <a:cs typeface="Times New Roman" panose="02020603050405020304" pitchFamily="18" charset="0"/>
                </a:rPr>
              </a:br>
              <a:r>
                <a:rPr lang="en-US" sz="1400" noProof="1">
                  <a:latin typeface="Times New Roman" panose="02020603050405020304" pitchFamily="18" charset="0"/>
                  <a:cs typeface="Times New Roman" panose="02020603050405020304" pitchFamily="18" charset="0"/>
                </a:rPr>
                <a:t>Gain</a:t>
              </a:r>
              <a:endParaRPr sz="1400" noProof="1">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3" name="Rectangle 72">
                  <a:extLst>
                    <a:ext uri="{FF2B5EF4-FFF2-40B4-BE49-F238E27FC236}">
                      <a16:creationId xmlns:a16="http://schemas.microsoft.com/office/drawing/2014/main" id="{7777FECC-7641-5C46-A6C2-97DE09E6ADFA}"/>
                    </a:ext>
                  </a:extLst>
                </p:cNvPr>
                <p:cNvSpPr>
                  <a:spLocks noChangeArrowheads="1"/>
                </p:cNvSpPr>
                <p:nvPr/>
              </p:nvSpPr>
              <p:spPr bwMode="auto">
                <a:xfrm>
                  <a:off x="6711134" y="4865166"/>
                  <a:ext cx="1224136" cy="271283"/>
                </a:xfrm>
                <a:prstGeom prst="rect">
                  <a:avLst/>
                </a:prstGeom>
                <a:solidFill>
                  <a:schemeClr val="bg1"/>
                </a:solidFill>
                <a:ln w="9525">
                  <a:noFill/>
                  <a:miter lim="800000"/>
                  <a:headEnd/>
                  <a:tailEnd/>
                </a:ln>
              </p:spPr>
              <p:txBody>
                <a:bodyPr wrap="square" tIns="0">
                  <a:prstTxWarp prst="textNoShape">
                    <a:avLst/>
                  </a:prstTxWarp>
                  <a:spAutoFit/>
                </a:bodyPr>
                <a:lstStyle/>
                <a:p>
                  <a:pPr/>
                  <a14:m>
                    <m:oMathPara xmlns:m="http://schemas.openxmlformats.org/officeDocument/2006/math">
                      <m:oMathParaPr>
                        <m:jc m:val="centerGroup"/>
                      </m:oMathParaPr>
                      <m:oMath xmlns:m="http://schemas.openxmlformats.org/officeDocument/2006/math">
                        <m:r>
                          <m:rPr>
                            <m:nor/>
                          </m:rPr>
                          <a:rPr lang="en-US" i="1" dirty="0">
                            <a:latin typeface="Symbol" pitchFamily="-110" charset="2"/>
                          </a:rPr>
                          <m:t>f</m:t>
                        </m:r>
                        <m:r>
                          <a:rPr lang="en-US" i="1">
                            <a:latin typeface="Cambria Math" panose="02040503050406030204" pitchFamily="18" charset="0"/>
                            <a:ea typeface="Cambria Math" panose="02040503050406030204" pitchFamily="18" charset="0"/>
                            <a:cs typeface="Times New Roman" panose="02020603050405020304" pitchFamily="18" charset="0"/>
                          </a:rPr>
                          <m:t>=</m:t>
                        </m:r>
                        <m:sSub>
                          <m:sSubPr>
                            <m:ctrlPr>
                              <a:rPr lang="en-US" i="1">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i="1" dirty="0">
                                <a:latin typeface="Symbol" pitchFamily="2" charset="2"/>
                                <a:cs typeface="Times New Roman" panose="02020603050405020304" pitchFamily="18" charset="0"/>
                              </a:rPr>
                              <m:t>w</m:t>
                            </m:r>
                          </m:e>
                          <m:sub>
                            <m:r>
                              <m:rPr>
                                <m:nor/>
                              </m:rPr>
                              <a:rPr lang="en-US" baseline="-25000" dirty="0">
                                <a:latin typeface="Times New Roman" panose="02020603050405020304" pitchFamily="18" charset="0"/>
                                <a:cs typeface="Times New Roman" panose="02020603050405020304" pitchFamily="18" charset="0"/>
                              </a:rPr>
                              <m:t>RF</m:t>
                            </m:r>
                            <m:r>
                              <a:rPr lang="en-US" i="1" baseline="-25000" dirty="0">
                                <a:latin typeface="Cambria Math" panose="02040503050406030204" pitchFamily="18" charset="0"/>
                                <a:cs typeface="Times New Roman" panose="02020603050405020304" pitchFamily="18" charset="0"/>
                              </a:rPr>
                              <m:t> </m:t>
                            </m:r>
                          </m:sub>
                        </m:sSub>
                        <m:r>
                          <m:rPr>
                            <m:nor/>
                          </m:rPr>
                          <a:rPr lang="en-US" i="1" dirty="0">
                            <a:latin typeface="Times New Roman" panose="02020603050405020304" pitchFamily="18" charset="0"/>
                            <a:cs typeface="Times New Roman" panose="02020603050405020304" pitchFamily="18" charset="0"/>
                          </a:rPr>
                          <m:t>t</m:t>
                        </m:r>
                      </m:oMath>
                    </m:oMathPara>
                  </a14:m>
                  <a:endParaRPr lang="en-US" i="1" dirty="0">
                    <a:latin typeface="Times New Roman" panose="02020603050405020304" pitchFamily="18" charset="0"/>
                    <a:cs typeface="Times New Roman" panose="02020603050405020304" pitchFamily="18" charset="0"/>
                  </a:endParaRPr>
                </a:p>
              </p:txBody>
            </p:sp>
          </mc:Choice>
          <mc:Fallback xmlns="">
            <p:sp>
              <p:nvSpPr>
                <p:cNvPr id="29" name="Rectangle 72">
                  <a:extLst>
                    <a:ext uri="{FF2B5EF4-FFF2-40B4-BE49-F238E27FC236}">
                      <a16:creationId xmlns:a16="http://schemas.microsoft.com/office/drawing/2014/main" id="{7777FECC-7641-5C46-A6C2-97DE09E6ADFA}"/>
                    </a:ext>
                  </a:extLst>
                </p:cNvPr>
                <p:cNvSpPr>
                  <a:spLocks noRot="1" noChangeAspect="1" noMove="1" noResize="1" noEditPoints="1" noAdjustHandles="1" noChangeArrowheads="1" noChangeShapeType="1" noTextEdit="1"/>
                </p:cNvSpPr>
                <p:nvPr/>
              </p:nvSpPr>
              <p:spPr bwMode="auto">
                <a:xfrm>
                  <a:off x="6711134" y="4865166"/>
                  <a:ext cx="1224136" cy="271283"/>
                </a:xfrm>
                <a:prstGeom prst="rect">
                  <a:avLst/>
                </a:prstGeom>
                <a:blipFill>
                  <a:blip r:embed="rId5"/>
                  <a:stretch>
                    <a:fillRect b="-16981"/>
                  </a:stretch>
                </a:blipFill>
                <a:ln w="9525">
                  <a:noFill/>
                  <a:miter lim="800000"/>
                  <a:headEnd/>
                  <a:tailEnd/>
                </a:ln>
              </p:spPr>
              <p:txBody>
                <a:bodyPr/>
                <a:lstStyle/>
                <a:p>
                  <a:r>
                    <a:rPr lang="en-GB">
                      <a:noFill/>
                    </a:rPr>
                    <a:t> </a:t>
                  </a:r>
                </a:p>
              </p:txBody>
            </p:sp>
          </mc:Fallback>
        </mc:AlternateContent>
      </p:grpSp>
    </p:spTree>
    <p:extLst>
      <p:ext uri="{BB962C8B-B14F-4D97-AF65-F5344CB8AC3E}">
        <p14:creationId xmlns:p14="http://schemas.microsoft.com/office/powerpoint/2010/main" val="39904474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824592" y="-83704"/>
            <a:ext cx="6542817" cy="646331"/>
          </a:xfrm>
          <a:prstGeom prst="rect">
            <a:avLst/>
          </a:prstGeom>
          <a:noFill/>
        </p:spPr>
        <p:txBody>
          <a:bodyPr wrap="none" rtlCol="0">
            <a:spAutoFit/>
          </a:bodyPr>
          <a:lstStyle/>
          <a:p>
            <a:r>
              <a:rPr lang="en-US" sz="3600" b="1" dirty="0"/>
              <a:t>ENERGY-PHASE EQUATIONS (1/2)</a:t>
            </a:r>
          </a:p>
        </p:txBody>
      </p:sp>
      <p:sp>
        <p:nvSpPr>
          <p:cNvPr id="31" name="Text Box 10"/>
          <p:cNvSpPr txBox="1">
            <a:spLocks noChangeArrowheads="1"/>
          </p:cNvSpPr>
          <p:nvPr/>
        </p:nvSpPr>
        <p:spPr bwMode="auto">
          <a:xfrm>
            <a:off x="0" y="704104"/>
            <a:ext cx="12192000" cy="523220"/>
          </a:xfrm>
          <a:prstGeom prst="rect">
            <a:avLst/>
          </a:prstGeom>
          <a:noFill/>
          <a:ln w="9525">
            <a:noFill/>
            <a:miter lim="800000"/>
            <a:headEnd/>
            <a:tailEnd/>
          </a:ln>
          <a:effectLst/>
        </p:spPr>
        <p:txBody>
          <a:bodyPr wrap="square">
            <a:spAutoFit/>
          </a:bodyPr>
          <a:lstStyle/>
          <a:p>
            <a:pPr algn="just"/>
            <a:r>
              <a:rPr lang="en-US" sz="1400" dirty="0"/>
              <a:t>In order to study the </a:t>
            </a:r>
            <a:r>
              <a:rPr lang="en-US" sz="1400" b="1" dirty="0"/>
              <a:t>longitudinal dynamics in a LINAC</a:t>
            </a:r>
            <a:r>
              <a:rPr lang="en-US" sz="1400" dirty="0"/>
              <a:t>, the following variables are used, which describe the generic particle </a:t>
            </a:r>
            <a:r>
              <a:rPr lang="en-US" sz="1400" b="1" dirty="0"/>
              <a:t>phase</a:t>
            </a:r>
            <a:r>
              <a:rPr lang="en-US" sz="1400" dirty="0"/>
              <a:t> (time of arrival) and </a:t>
            </a:r>
            <a:r>
              <a:rPr lang="en-US" sz="1400" b="1" dirty="0"/>
              <a:t>energy</a:t>
            </a:r>
            <a:r>
              <a:rPr lang="en-US" sz="1400" dirty="0"/>
              <a:t> </a:t>
            </a:r>
            <a:r>
              <a:rPr lang="en-US" sz="1400" b="1" dirty="0"/>
              <a:t>with respect to the synchronous particle</a:t>
            </a:r>
            <a:r>
              <a:rPr lang="en-US" sz="1400" dirty="0"/>
              <a:t>:</a:t>
            </a:r>
          </a:p>
        </p:txBody>
      </p:sp>
      <mc:AlternateContent xmlns:mc="http://schemas.openxmlformats.org/markup-compatibility/2006" xmlns:a14="http://schemas.microsoft.com/office/drawing/2010/main">
        <mc:Choice Requires="a14">
          <p:sp>
            <p:nvSpPr>
              <p:cNvPr id="32" name="Object 11"/>
              <p:cNvSpPr txBox="1"/>
              <p:nvPr/>
            </p:nvSpPr>
            <p:spPr bwMode="auto">
              <a:xfrm>
                <a:off x="789888" y="2055983"/>
                <a:ext cx="2219325" cy="696912"/>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r>
                                <a:rPr lang="en-US" i="1" smtClean="0">
                                  <a:solidFill>
                                    <a:srgbClr val="000000"/>
                                  </a:solidFill>
                                  <a:latin typeface="Cambria Math" panose="02040503050406030204" pitchFamily="18" charset="0"/>
                                  <a:ea typeface="Cambria Math" panose="02040503050406030204" pitchFamily="18" charset="0"/>
                                </a:rPr>
                                <m:t>𝜑</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ea typeface="Cambria Math" panose="02040503050406030204" pitchFamily="18" charset="0"/>
                                </a:rPr>
                                <m:t>𝜙</m:t>
                              </m:r>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𝑡</m:t>
                                  </m:r>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𝑡</m:t>
                                      </m:r>
                                    </m:e>
                                    <m:sub>
                                      <m:r>
                                        <a:rPr lang="en-US" i="1">
                                          <a:solidFill>
                                            <a:srgbClr val="000000"/>
                                          </a:solidFill>
                                          <a:latin typeface="Cambria Math" panose="02040503050406030204" pitchFamily="18" charset="0"/>
                                        </a:rPr>
                                        <m:t>𝑠</m:t>
                                      </m:r>
                                    </m:sub>
                                  </m:sSub>
                                </m:e>
                              </m:d>
                            </m:e>
                            <m:e>
                              <m:r>
                                <a:rPr lang="en-US" i="1">
                                  <a:solidFill>
                                    <a:srgbClr val="000000"/>
                                  </a:solidFill>
                                  <a:latin typeface="Cambria Math" panose="02040503050406030204" pitchFamily="18" charset="0"/>
                                </a:rPr>
                                <m:t>&amp;</m:t>
                              </m:r>
                              <m:r>
                                <a:rPr lang="en-US" i="1">
                                  <a:solidFill>
                                    <a:srgbClr val="000000"/>
                                  </a:solidFill>
                                  <a:latin typeface="Cambria Math" panose="02040503050406030204" pitchFamily="18" charset="0"/>
                                </a:rPr>
                                <m:t>𝑤</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𝐸</m:t>
                              </m:r>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𝑠</m:t>
                                  </m:r>
                                </m:sub>
                              </m:sSub>
                            </m:e>
                          </m:eqArr>
                        </m:e>
                      </m:d>
                    </m:oMath>
                  </m:oMathPara>
                </a14:m>
                <a:endParaRPr lang="en-US" dirty="0"/>
              </a:p>
            </p:txBody>
          </p:sp>
        </mc:Choice>
        <mc:Fallback xmlns="">
          <p:sp>
            <p:nvSpPr>
              <p:cNvPr id="32" name="Object 11"/>
              <p:cNvSpPr txBox="1">
                <a:spLocks noRot="1" noChangeAspect="1" noMove="1" noResize="1" noEditPoints="1" noAdjustHandles="1" noChangeArrowheads="1" noChangeShapeType="1" noTextEdit="1"/>
              </p:cNvSpPr>
              <p:nvPr/>
            </p:nvSpPr>
            <p:spPr bwMode="auto">
              <a:xfrm>
                <a:off x="789888" y="2055983"/>
                <a:ext cx="2219325" cy="696912"/>
              </a:xfrm>
              <a:prstGeom prst="rect">
                <a:avLst/>
              </a:prstGeom>
              <a:blipFill>
                <a:blip r:embed="rId2"/>
                <a:stretch>
                  <a:fillRect r="-24451"/>
                </a:stretch>
              </a:blipFill>
            </p:spPr>
            <p:txBody>
              <a:bodyPr/>
              <a:lstStyle/>
              <a:p>
                <a:r>
                  <a:rPr lang="en-US">
                    <a:noFill/>
                  </a:rPr>
                  <a:t> </a:t>
                </a:r>
              </a:p>
            </p:txBody>
          </p:sp>
        </mc:Fallback>
      </mc:AlternateContent>
      <p:sp>
        <p:nvSpPr>
          <p:cNvPr id="37" name="Text Box 19"/>
          <p:cNvSpPr txBox="1">
            <a:spLocks noChangeArrowheads="1"/>
          </p:cNvSpPr>
          <p:nvPr/>
        </p:nvSpPr>
        <p:spPr bwMode="auto">
          <a:xfrm>
            <a:off x="93889" y="3636615"/>
            <a:ext cx="6032091" cy="523220"/>
          </a:xfrm>
          <a:prstGeom prst="rect">
            <a:avLst/>
          </a:prstGeom>
          <a:noFill/>
          <a:ln w="9525">
            <a:noFill/>
            <a:miter lim="800000"/>
            <a:headEnd/>
            <a:tailEnd/>
          </a:ln>
          <a:effectLst/>
        </p:spPr>
        <p:txBody>
          <a:bodyPr wrap="square">
            <a:spAutoFit/>
          </a:bodyPr>
          <a:lstStyle/>
          <a:p>
            <a:pPr algn="just"/>
            <a:r>
              <a:rPr lang="en-US" sz="1400" dirty="0"/>
              <a:t>The </a:t>
            </a:r>
            <a:r>
              <a:rPr lang="en-US" sz="1400" b="1" dirty="0"/>
              <a:t>energy gain per cell (one gap + tube in case of a DTL) </a:t>
            </a:r>
            <a:r>
              <a:rPr lang="en-US" sz="1400" dirty="0"/>
              <a:t>of a generic particle and of a synchronous particle are:</a:t>
            </a:r>
          </a:p>
        </p:txBody>
      </p:sp>
      <mc:AlternateContent xmlns:mc="http://schemas.openxmlformats.org/markup-compatibility/2006" xmlns:a14="http://schemas.microsoft.com/office/drawing/2010/main">
        <mc:Choice Requires="a14">
          <p:sp>
            <p:nvSpPr>
              <p:cNvPr id="39" name="Object 25"/>
              <p:cNvSpPr txBox="1"/>
              <p:nvPr/>
            </p:nvSpPr>
            <p:spPr bwMode="auto">
              <a:xfrm>
                <a:off x="252361" y="4225466"/>
                <a:ext cx="2947988" cy="706437"/>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r>
                                <m:rPr>
                                  <m:sty m:val="p"/>
                                </m:rPr>
                                <a:rPr lang="en-US" i="1">
                                  <a:solidFill>
                                    <a:srgbClr val="000000"/>
                                  </a:solidFill>
                                  <a:latin typeface="Cambria Math" panose="02040503050406030204" pitchFamily="18" charset="0"/>
                                </a:rPr>
                                <m:t>Δ</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e>
                              </m:func>
                            </m:e>
                            <m:e>
                              <m:r>
                                <a:rPr lang="en-US" i="1">
                                  <a:solidFill>
                                    <a:srgbClr val="000000"/>
                                  </a:solidFill>
                                  <a:latin typeface="Cambria Math" panose="02040503050406030204" pitchFamily="18" charset="0"/>
                                </a:rPr>
                                <m:t>&amp;</m:t>
                              </m:r>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rPr>
                                <m:t>𝐸</m:t>
                              </m:r>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r>
                                    <a:rPr lang="en-US" i="1">
                                      <a:solidFill>
                                        <a:srgbClr val="000000"/>
                                      </a:solidFill>
                                      <a:latin typeface="Cambria Math" panose="02040503050406030204" pitchFamily="18" charset="0"/>
                                      <a:ea typeface="Cambria Math" panose="02040503050406030204" pitchFamily="18" charset="0"/>
                                    </a:rPr>
                                    <m:t>𝜙</m:t>
                                  </m:r>
                                </m:e>
                              </m:func>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m:t>
                                      </m:r>
                                      <m:r>
                                        <a:rPr lang="en-US" i="1" smtClean="0">
                                          <a:solidFill>
                                            <a:srgbClr val="000000"/>
                                          </a:solidFill>
                                          <a:latin typeface="Cambria Math" panose="02040503050406030204" pitchFamily="18" charset="0"/>
                                          <a:ea typeface="Cambria Math" panose="02040503050406030204" pitchFamily="18" charset="0"/>
                                        </a:rPr>
                                        <m:t>𝜑</m:t>
                                      </m:r>
                                    </m:e>
                                  </m:d>
                                </m:e>
                              </m:func>
                            </m:e>
                          </m:eqArr>
                        </m:e>
                      </m:d>
                    </m:oMath>
                  </m:oMathPara>
                </a14:m>
                <a:endParaRPr lang="en-US" dirty="0"/>
              </a:p>
            </p:txBody>
          </p:sp>
        </mc:Choice>
        <mc:Fallback xmlns="">
          <p:sp>
            <p:nvSpPr>
              <p:cNvPr id="39" name="Object 25"/>
              <p:cNvSpPr txBox="1">
                <a:spLocks noRot="1" noChangeAspect="1" noMove="1" noResize="1" noEditPoints="1" noAdjustHandles="1" noChangeArrowheads="1" noChangeShapeType="1" noTextEdit="1"/>
              </p:cNvSpPr>
              <p:nvPr/>
            </p:nvSpPr>
            <p:spPr bwMode="auto">
              <a:xfrm>
                <a:off x="252361" y="4225466"/>
                <a:ext cx="2947988" cy="706437"/>
              </a:xfrm>
              <a:prstGeom prst="rect">
                <a:avLst/>
              </a:prstGeom>
              <a:blipFill>
                <a:blip r:embed="rId3"/>
                <a:stretch>
                  <a:fillRect r="-30372" b="-8621"/>
                </a:stretch>
              </a:blipFill>
            </p:spPr>
            <p:txBody>
              <a:bodyPr/>
              <a:lstStyle/>
              <a:p>
                <a:r>
                  <a:rPr lang="en-US">
                    <a:noFill/>
                  </a:rPr>
                  <a:t> </a:t>
                </a:r>
              </a:p>
            </p:txBody>
          </p:sp>
        </mc:Fallback>
      </mc:AlternateContent>
      <p:cxnSp>
        <p:nvCxnSpPr>
          <p:cNvPr id="47" name="Connettore 2 46"/>
          <p:cNvCxnSpPr>
            <a:cxnSpLocks/>
          </p:cNvCxnSpPr>
          <p:nvPr/>
        </p:nvCxnSpPr>
        <p:spPr>
          <a:xfrm flipH="1" flipV="1">
            <a:off x="2136000" y="2592738"/>
            <a:ext cx="910592" cy="22440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0" name="CasellaDiTesto 49"/>
          <p:cNvSpPr txBox="1"/>
          <p:nvPr/>
        </p:nvSpPr>
        <p:spPr>
          <a:xfrm>
            <a:off x="3046589" y="2592738"/>
            <a:ext cx="3038029" cy="461665"/>
          </a:xfrm>
          <a:prstGeom prst="rect">
            <a:avLst/>
          </a:prstGeom>
          <a:noFill/>
        </p:spPr>
        <p:txBody>
          <a:bodyPr wrap="square" rtlCol="0">
            <a:spAutoFit/>
          </a:bodyPr>
          <a:lstStyle/>
          <a:p>
            <a:r>
              <a:rPr lang="en-US" sz="1200" dirty="0"/>
              <a:t>Energy of the </a:t>
            </a:r>
            <a:r>
              <a:rPr lang="en-US" sz="1200" b="1" dirty="0"/>
              <a:t>synchronous particle </a:t>
            </a:r>
            <a:r>
              <a:rPr lang="en-US" sz="1200" dirty="0"/>
              <a:t>at a certain position along the linac </a:t>
            </a:r>
          </a:p>
        </p:txBody>
      </p:sp>
      <p:cxnSp>
        <p:nvCxnSpPr>
          <p:cNvPr id="52" name="Connettore 2 51"/>
          <p:cNvCxnSpPr>
            <a:cxnSpLocks/>
          </p:cNvCxnSpPr>
          <p:nvPr/>
        </p:nvCxnSpPr>
        <p:spPr>
          <a:xfrm flipV="1">
            <a:off x="1348746" y="2672775"/>
            <a:ext cx="139254" cy="3451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435406" y="2937471"/>
            <a:ext cx="2159401" cy="461665"/>
          </a:xfrm>
          <a:prstGeom prst="rect">
            <a:avLst/>
          </a:prstGeom>
          <a:noFill/>
        </p:spPr>
        <p:txBody>
          <a:bodyPr wrap="square" rtlCol="0">
            <a:spAutoFit/>
          </a:bodyPr>
          <a:lstStyle/>
          <a:p>
            <a:r>
              <a:rPr lang="en-US" sz="1200" dirty="0"/>
              <a:t>Energy of a </a:t>
            </a:r>
            <a:r>
              <a:rPr lang="en-US" sz="1200" b="1" dirty="0"/>
              <a:t>generic particle </a:t>
            </a:r>
            <a:r>
              <a:rPr lang="en-US" sz="1200" dirty="0"/>
              <a:t>at a certain position along the linac </a:t>
            </a:r>
          </a:p>
        </p:txBody>
      </p:sp>
      <p:cxnSp>
        <p:nvCxnSpPr>
          <p:cNvPr id="62" name="Connettore 2 61"/>
          <p:cNvCxnSpPr>
            <a:cxnSpLocks/>
          </p:cNvCxnSpPr>
          <p:nvPr/>
        </p:nvCxnSpPr>
        <p:spPr>
          <a:xfrm flipH="1">
            <a:off x="3384877" y="1860926"/>
            <a:ext cx="938306" cy="35076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3384877" y="1377950"/>
            <a:ext cx="2644519" cy="461665"/>
          </a:xfrm>
          <a:prstGeom prst="rect">
            <a:avLst/>
          </a:prstGeom>
          <a:noFill/>
        </p:spPr>
        <p:txBody>
          <a:bodyPr wrap="square" rtlCol="0">
            <a:spAutoFit/>
          </a:bodyPr>
          <a:lstStyle/>
          <a:p>
            <a:r>
              <a:rPr lang="en-US" sz="1200" dirty="0"/>
              <a:t>Arrival time (phase) of the </a:t>
            </a:r>
            <a:r>
              <a:rPr lang="en-US" sz="1200" b="1" dirty="0"/>
              <a:t>synchronous particle</a:t>
            </a:r>
            <a:r>
              <a:rPr lang="en-US" sz="1200" dirty="0"/>
              <a:t> at a certain gap (or cavity)</a:t>
            </a:r>
          </a:p>
        </p:txBody>
      </p:sp>
      <p:cxnSp>
        <p:nvCxnSpPr>
          <p:cNvPr id="67" name="Connettore 2 66"/>
          <p:cNvCxnSpPr>
            <a:cxnSpLocks/>
            <a:stCxn id="73" idx="2"/>
          </p:cNvCxnSpPr>
          <p:nvPr/>
        </p:nvCxnSpPr>
        <p:spPr>
          <a:xfrm>
            <a:off x="1726354" y="1822437"/>
            <a:ext cx="1201646" cy="38925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73" name="CasellaDiTesto 72"/>
          <p:cNvSpPr txBox="1"/>
          <p:nvPr/>
        </p:nvSpPr>
        <p:spPr>
          <a:xfrm>
            <a:off x="429157" y="1360772"/>
            <a:ext cx="2594394" cy="461665"/>
          </a:xfrm>
          <a:prstGeom prst="rect">
            <a:avLst/>
          </a:prstGeom>
          <a:noFill/>
        </p:spPr>
        <p:txBody>
          <a:bodyPr wrap="square" rtlCol="0">
            <a:spAutoFit/>
          </a:bodyPr>
          <a:lstStyle/>
          <a:p>
            <a:r>
              <a:rPr lang="en-US" sz="1200" dirty="0"/>
              <a:t>Arrival time (phase) of a </a:t>
            </a:r>
            <a:r>
              <a:rPr lang="en-US" sz="1200" b="1" dirty="0"/>
              <a:t>generic particle </a:t>
            </a:r>
            <a:r>
              <a:rPr lang="en-US" sz="1200" dirty="0"/>
              <a:t>at a certain gap (or cavity)</a:t>
            </a:r>
          </a:p>
        </p:txBody>
      </p:sp>
      <p:cxnSp>
        <p:nvCxnSpPr>
          <p:cNvPr id="74" name="Connettore 2 73"/>
          <p:cNvCxnSpPr>
            <a:stCxn id="73" idx="2"/>
          </p:cNvCxnSpPr>
          <p:nvPr/>
        </p:nvCxnSpPr>
        <p:spPr>
          <a:xfrm flipH="1">
            <a:off x="1636786" y="1822436"/>
            <a:ext cx="89569" cy="3693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77" name="Connettore 2 76"/>
          <p:cNvCxnSpPr/>
          <p:nvPr/>
        </p:nvCxnSpPr>
        <p:spPr>
          <a:xfrm flipH="1">
            <a:off x="1996836" y="1860926"/>
            <a:ext cx="2353769" cy="3309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nvGrpSpPr>
          <p:cNvPr id="121" name="Gruppo 120"/>
          <p:cNvGrpSpPr/>
          <p:nvPr/>
        </p:nvGrpSpPr>
        <p:grpSpPr>
          <a:xfrm>
            <a:off x="8332155" y="1558592"/>
            <a:ext cx="2130788" cy="1150387"/>
            <a:chOff x="6617792" y="3358763"/>
            <a:chExt cx="1338037" cy="711848"/>
          </a:xfrm>
        </p:grpSpPr>
        <p:sp>
          <p:nvSpPr>
            <p:cNvPr id="82" name="Memoria ad accesso diretto 81"/>
            <p:cNvSpPr/>
            <p:nvPr/>
          </p:nvSpPr>
          <p:spPr>
            <a:xfrm>
              <a:off x="7004125" y="3574779"/>
              <a:ext cx="319766"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Memoria ad accesso diretto 82"/>
            <p:cNvSpPr/>
            <p:nvPr/>
          </p:nvSpPr>
          <p:spPr>
            <a:xfrm>
              <a:off x="7451186" y="3574779"/>
              <a:ext cx="350702"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Memoria ad accesso diretto 85"/>
            <p:cNvSpPr/>
            <p:nvPr/>
          </p:nvSpPr>
          <p:spPr>
            <a:xfrm>
              <a:off x="6617792" y="3567595"/>
              <a:ext cx="244502"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Connettore 2 87"/>
            <p:cNvCxnSpPr/>
            <p:nvPr/>
          </p:nvCxnSpPr>
          <p:spPr>
            <a:xfrm>
              <a:off x="7299793" y="3574779"/>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9" name="Connettore 2 88"/>
            <p:cNvCxnSpPr/>
            <p:nvPr/>
          </p:nvCxnSpPr>
          <p:spPr>
            <a:xfrm>
              <a:off x="7303999" y="3854491"/>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0" name="Connettore 2 89"/>
            <p:cNvCxnSpPr/>
            <p:nvPr/>
          </p:nvCxnSpPr>
          <p:spPr>
            <a:xfrm>
              <a:off x="7776656" y="3574779"/>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1" name="Connettore 2 90"/>
            <p:cNvCxnSpPr/>
            <p:nvPr/>
          </p:nvCxnSpPr>
          <p:spPr>
            <a:xfrm>
              <a:off x="7780862" y="3854491"/>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4" name="Connettore 2 93"/>
            <p:cNvCxnSpPr/>
            <p:nvPr/>
          </p:nvCxnSpPr>
          <p:spPr>
            <a:xfrm>
              <a:off x="6843529" y="3567595"/>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5" name="Connettore 2 94"/>
            <p:cNvCxnSpPr/>
            <p:nvPr/>
          </p:nvCxnSpPr>
          <p:spPr>
            <a:xfrm>
              <a:off x="6847734" y="3847307"/>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6" name="Connettore 1 95"/>
            <p:cNvCxnSpPr/>
            <p:nvPr/>
          </p:nvCxnSpPr>
          <p:spPr>
            <a:xfrm>
              <a:off x="6647617" y="3358763"/>
              <a:ext cx="1304006" cy="342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flipV="1">
              <a:off x="6651121" y="4062292"/>
              <a:ext cx="1304708" cy="146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0" name="Connettore 1 99"/>
            <p:cNvCxnSpPr>
              <a:stCxn id="86" idx="2"/>
            </p:cNvCxnSpPr>
            <p:nvPr/>
          </p:nvCxnSpPr>
          <p:spPr>
            <a:xfrm flipH="1">
              <a:off x="6740043" y="3847305"/>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1" name="Connettore 1 100"/>
            <p:cNvCxnSpPr/>
            <p:nvPr/>
          </p:nvCxnSpPr>
          <p:spPr>
            <a:xfrm flipH="1">
              <a:off x="7159759" y="3854161"/>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2" name="Connettore 1 101"/>
            <p:cNvCxnSpPr/>
            <p:nvPr/>
          </p:nvCxnSpPr>
          <p:spPr>
            <a:xfrm flipH="1">
              <a:off x="7626536" y="3850733"/>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5" name="Oggetto 104"/>
              <p:cNvSpPr txBox="1"/>
              <p:nvPr/>
            </p:nvSpPr>
            <p:spPr bwMode="auto">
              <a:xfrm>
                <a:off x="8772525" y="3105150"/>
                <a:ext cx="1603375" cy="327025"/>
              </a:xfrm>
              <a:prstGeom prst="rect">
                <a:avLst/>
              </a:prstGeom>
              <a:noFill/>
              <a:ln>
                <a:noFill/>
              </a:ln>
            </p:spPr>
            <p:txBody>
              <a:bodyPr>
                <a:normAutofit fontScale="62500" lnSpcReduction="20000"/>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𝑉</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r>
                        <a:rPr lang="en-US" i="0">
                          <a:solidFill>
                            <a:srgbClr val="000000"/>
                          </a:solidFill>
                          <a:latin typeface="Cambria Math" panose="02040503050406030204" pitchFamily="18" charset="0"/>
                        </a:rPr>
                        <m:t> </m:t>
                      </m:r>
                    </m:oMath>
                  </m:oMathPara>
                </a14:m>
                <a:endParaRPr lang="en-US" dirty="0"/>
              </a:p>
            </p:txBody>
          </p:sp>
        </mc:Choice>
        <mc:Fallback xmlns="">
          <p:sp>
            <p:nvSpPr>
              <p:cNvPr id="105" name="Oggetto 104"/>
              <p:cNvSpPr txBox="1">
                <a:spLocks noRot="1" noChangeAspect="1" noMove="1" noResize="1" noEditPoints="1" noAdjustHandles="1" noChangeArrowheads="1" noChangeShapeType="1" noTextEdit="1"/>
              </p:cNvSpPr>
              <p:nvPr/>
            </p:nvSpPr>
            <p:spPr bwMode="auto">
              <a:xfrm>
                <a:off x="8772525" y="3105150"/>
                <a:ext cx="1603375" cy="327025"/>
              </a:xfrm>
              <a:prstGeom prst="rect">
                <a:avLst/>
              </a:prstGeom>
              <a:blipFill>
                <a:blip r:embed="rId4"/>
                <a:stretch>
                  <a:fillRect/>
                </a:stretch>
              </a:blipFill>
              <a:ln>
                <a:noFill/>
              </a:ln>
            </p:spPr>
            <p:txBody>
              <a:bodyPr/>
              <a:lstStyle/>
              <a:p>
                <a:r>
                  <a:rPr lang="en-US">
                    <a:noFill/>
                  </a:rPr>
                  <a:t> </a:t>
                </a:r>
              </a:p>
            </p:txBody>
          </p:sp>
        </mc:Fallback>
      </mc:AlternateContent>
      <p:sp>
        <p:nvSpPr>
          <p:cNvPr id="106" name="Parentesi graffa aperta 105"/>
          <p:cNvSpPr/>
          <p:nvPr/>
        </p:nvSpPr>
        <p:spPr>
          <a:xfrm rot="16200000">
            <a:off x="8785747" y="2652374"/>
            <a:ext cx="130674" cy="33171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0" name="Connettore 2 109"/>
          <p:cNvCxnSpPr/>
          <p:nvPr/>
        </p:nvCxnSpPr>
        <p:spPr>
          <a:xfrm>
            <a:off x="8851084" y="2818232"/>
            <a:ext cx="0" cy="28033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1" name="Oggetto 110"/>
              <p:cNvSpPr txBox="1"/>
              <p:nvPr/>
            </p:nvSpPr>
            <p:spPr bwMode="auto">
              <a:xfrm>
                <a:off x="93889" y="5672138"/>
                <a:ext cx="4130111" cy="323850"/>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m:rPr>
                          <m:sty m:val="p"/>
                        </m:rPr>
                        <a:rPr lang="en-US" sz="1500" i="1">
                          <a:solidFill>
                            <a:srgbClr val="000000"/>
                          </a:solidFill>
                          <a:latin typeface="Cambria Math" panose="02040503050406030204" pitchFamily="18" charset="0"/>
                        </a:rPr>
                        <m:t>Δ</m:t>
                      </m:r>
                      <m:r>
                        <a:rPr lang="en-US" sz="1500" i="1">
                          <a:solidFill>
                            <a:srgbClr val="000000"/>
                          </a:solidFill>
                          <a:latin typeface="Cambria Math" panose="02040503050406030204" pitchFamily="18" charset="0"/>
                        </a:rPr>
                        <m:t>𝑤</m:t>
                      </m:r>
                      <m:r>
                        <a:rPr lang="en-US" sz="1500" i="1">
                          <a:solidFill>
                            <a:srgbClr val="000000"/>
                          </a:solidFill>
                          <a:latin typeface="Cambria Math" panose="02040503050406030204" pitchFamily="18" charset="0"/>
                        </a:rPr>
                        <m:t>=</m:t>
                      </m:r>
                      <m:r>
                        <m:rPr>
                          <m:sty m:val="p"/>
                        </m:rPr>
                        <a:rPr lang="en-US" sz="1500" i="1">
                          <a:solidFill>
                            <a:srgbClr val="000000"/>
                          </a:solidFill>
                          <a:latin typeface="Cambria Math" panose="02040503050406030204" pitchFamily="18" charset="0"/>
                        </a:rPr>
                        <m:t>Δ</m:t>
                      </m:r>
                      <m:r>
                        <a:rPr lang="en-US" sz="1500" i="1">
                          <a:solidFill>
                            <a:srgbClr val="000000"/>
                          </a:solidFill>
                          <a:latin typeface="Cambria Math" panose="02040503050406030204" pitchFamily="18" charset="0"/>
                        </a:rPr>
                        <m:t>𝐸</m:t>
                      </m:r>
                      <m:r>
                        <a:rPr lang="en-US" sz="1500" i="1">
                          <a:solidFill>
                            <a:srgbClr val="000000"/>
                          </a:solidFill>
                          <a:latin typeface="Cambria Math" panose="02040503050406030204" pitchFamily="18" charset="0"/>
                        </a:rPr>
                        <m:t>−</m:t>
                      </m:r>
                      <m:r>
                        <m:rPr>
                          <m:sty m:val="p"/>
                        </m:rPr>
                        <a:rPr lang="en-US" sz="1500" i="1">
                          <a:solidFill>
                            <a:srgbClr val="000000"/>
                          </a:solidFill>
                          <a:latin typeface="Cambria Math" panose="02040503050406030204" pitchFamily="18" charset="0"/>
                        </a:rPr>
                        <m:t>Δ</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𝐸</m:t>
                          </m:r>
                        </m:e>
                        <m:sub>
                          <m:r>
                            <a:rPr lang="en-US" sz="1500" i="1">
                              <a:solidFill>
                                <a:srgbClr val="000000"/>
                              </a:solidFill>
                              <a:latin typeface="Cambria Math" panose="02040503050406030204" pitchFamily="18" charset="0"/>
                            </a:rPr>
                            <m:t>𝑠</m:t>
                          </m:r>
                        </m:sub>
                      </m:sSub>
                      <m:r>
                        <a:rPr lang="en-US" sz="1500" i="1">
                          <a:solidFill>
                            <a:srgbClr val="000000"/>
                          </a:solidFill>
                          <a:latin typeface="Cambria Math" panose="02040503050406030204" pitchFamily="18" charset="0"/>
                        </a:rPr>
                        <m:t>=</m:t>
                      </m:r>
                      <m:r>
                        <a:rPr lang="en-US" sz="1500" i="1">
                          <a:solidFill>
                            <a:srgbClr val="000000"/>
                          </a:solidFill>
                          <a:latin typeface="Cambria Math" panose="02040503050406030204" pitchFamily="18" charset="0"/>
                        </a:rPr>
                        <m:t>𝑞</m:t>
                      </m:r>
                      <m:sSub>
                        <m:sSubPr>
                          <m:ctrlPr>
                            <a:rPr lang="en-US" sz="1500" i="1">
                              <a:solidFill>
                                <a:srgbClr val="000000"/>
                              </a:solidFill>
                              <a:latin typeface="Cambria Math" panose="02040503050406030204" pitchFamily="18" charset="0"/>
                            </a:rPr>
                          </m:ctrlPr>
                        </m:sSubPr>
                        <m:e>
                          <m:acc>
                            <m:accPr>
                              <m:chr m:val="̂"/>
                              <m:ctrlPr>
                                <a:rPr lang="en-US" sz="1500" i="1">
                                  <a:solidFill>
                                    <a:srgbClr val="000000"/>
                                  </a:solidFill>
                                  <a:latin typeface="Cambria Math" panose="02040503050406030204" pitchFamily="18" charset="0"/>
                                </a:rPr>
                              </m:ctrlPr>
                            </m:accPr>
                            <m:e>
                              <m:r>
                                <a:rPr lang="en-US" sz="1500" i="1">
                                  <a:solidFill>
                                    <a:srgbClr val="000000"/>
                                  </a:solidFill>
                                  <a:latin typeface="Cambria Math" panose="02040503050406030204" pitchFamily="18" charset="0"/>
                                </a:rPr>
                                <m:t>𝑉</m:t>
                              </m:r>
                            </m:e>
                          </m:acc>
                        </m:e>
                        <m:sub>
                          <m:r>
                            <a:rPr lang="en-US" sz="1500" i="1">
                              <a:solidFill>
                                <a:srgbClr val="000000"/>
                              </a:solidFill>
                              <a:latin typeface="Cambria Math" panose="02040503050406030204" pitchFamily="18" charset="0"/>
                            </a:rPr>
                            <m:t>𝑎𝑐𝑐</m:t>
                          </m:r>
                        </m:sub>
                      </m:sSub>
                      <m:d>
                        <m:dPr>
                          <m:begChr m:val="["/>
                          <m:endChr m:val="]"/>
                          <m:ctrlPr>
                            <a:rPr lang="en-US" sz="1500" i="1">
                              <a:solidFill>
                                <a:srgbClr val="000000"/>
                              </a:solidFill>
                              <a:latin typeface="Cambria Math" panose="02040503050406030204" pitchFamily="18" charset="0"/>
                            </a:rPr>
                          </m:ctrlPr>
                        </m:dPr>
                        <m:e>
                          <m:func>
                            <m:funcPr>
                              <m:ctrlPr>
                                <a:rPr lang="en-US" sz="1500" i="1">
                                  <a:solidFill>
                                    <a:srgbClr val="000000"/>
                                  </a:solidFill>
                                  <a:latin typeface="Cambria Math" panose="02040503050406030204" pitchFamily="18" charset="0"/>
                                </a:rPr>
                              </m:ctrlPr>
                            </m:funcPr>
                            <m:fName>
                              <m:r>
                                <m:rPr>
                                  <m:sty m:val="p"/>
                                </m:rPr>
                                <a:rPr lang="en-US" sz="1500" i="0">
                                  <a:solidFill>
                                    <a:srgbClr val="000000"/>
                                  </a:solidFill>
                                  <a:latin typeface="Cambria Math" panose="02040503050406030204" pitchFamily="18" charset="0"/>
                                </a:rPr>
                                <m:t>cos</m:t>
                              </m:r>
                            </m:fName>
                            <m:e>
                              <m:d>
                                <m:dPr>
                                  <m:ctrlPr>
                                    <a:rPr lang="en-US" sz="1500" i="1">
                                      <a:solidFill>
                                        <a:srgbClr val="000000"/>
                                      </a:solidFill>
                                      <a:latin typeface="Cambria Math" panose="02040503050406030204" pitchFamily="18" charset="0"/>
                                    </a:rPr>
                                  </m:ctrlPr>
                                </m:dPr>
                                <m:e>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ea typeface="Cambria Math" panose="02040503050406030204" pitchFamily="18" charset="0"/>
                                        </a:rPr>
                                        <m:t>𝜙</m:t>
                                      </m:r>
                                    </m:e>
                                    <m:sub>
                                      <m:r>
                                        <a:rPr lang="en-US" sz="1500" i="1">
                                          <a:solidFill>
                                            <a:srgbClr val="000000"/>
                                          </a:solidFill>
                                          <a:latin typeface="Cambria Math" panose="02040503050406030204" pitchFamily="18" charset="0"/>
                                        </a:rPr>
                                        <m:t>𝑠</m:t>
                                      </m:r>
                                    </m:sub>
                                  </m:sSub>
                                  <m:r>
                                    <a:rPr lang="en-US" sz="1500" i="1">
                                      <a:solidFill>
                                        <a:srgbClr val="000000"/>
                                      </a:solidFill>
                                      <a:latin typeface="Cambria Math" panose="02040503050406030204" pitchFamily="18" charset="0"/>
                                    </a:rPr>
                                    <m:t>+</m:t>
                                  </m:r>
                                  <m:r>
                                    <a:rPr lang="en-US" sz="1500" i="1" smtClean="0">
                                      <a:solidFill>
                                        <a:srgbClr val="000000"/>
                                      </a:solidFill>
                                      <a:latin typeface="Cambria Math" panose="02040503050406030204" pitchFamily="18" charset="0"/>
                                      <a:ea typeface="Cambria Math" panose="02040503050406030204" pitchFamily="18" charset="0"/>
                                    </a:rPr>
                                    <m:t>𝜑</m:t>
                                  </m:r>
                                </m:e>
                              </m:d>
                            </m:e>
                          </m:func>
                          <m:r>
                            <a:rPr lang="en-US" sz="1500" i="1">
                              <a:solidFill>
                                <a:srgbClr val="000000"/>
                              </a:solidFill>
                              <a:latin typeface="Cambria Math" panose="02040503050406030204" pitchFamily="18" charset="0"/>
                            </a:rPr>
                            <m:t>−</m:t>
                          </m:r>
                          <m:func>
                            <m:funcPr>
                              <m:ctrlPr>
                                <a:rPr lang="en-US" sz="1500" i="1">
                                  <a:solidFill>
                                    <a:srgbClr val="000000"/>
                                  </a:solidFill>
                                  <a:latin typeface="Cambria Math" panose="02040503050406030204" pitchFamily="18" charset="0"/>
                                </a:rPr>
                              </m:ctrlPr>
                            </m:funcPr>
                            <m:fName>
                              <m:r>
                                <m:rPr>
                                  <m:sty m:val="p"/>
                                </m:rPr>
                                <a:rPr lang="en-US" sz="1500" i="0">
                                  <a:solidFill>
                                    <a:srgbClr val="000000"/>
                                  </a:solidFill>
                                  <a:latin typeface="Cambria Math" panose="02040503050406030204" pitchFamily="18" charset="0"/>
                                </a:rPr>
                                <m:t>cos</m:t>
                              </m:r>
                            </m:fName>
                            <m:e>
                              <m:sSub>
                                <m:sSubPr>
                                  <m:ctrlPr>
                                    <a:rPr lang="en-US" sz="1500" i="1">
                                      <a:solidFill>
                                        <a:srgbClr val="000000"/>
                                      </a:solidFill>
                                      <a:latin typeface="Cambria Math" panose="02040503050406030204" pitchFamily="18" charset="0"/>
                                    </a:rPr>
                                  </m:ctrlPr>
                                </m:sSubPr>
                                <m:e>
                                  <m:r>
                                    <a:rPr lang="en-US" sz="1500" i="1" smtClean="0">
                                      <a:solidFill>
                                        <a:srgbClr val="000000"/>
                                      </a:solidFill>
                                      <a:latin typeface="Cambria Math" panose="02040503050406030204" pitchFamily="18" charset="0"/>
                                      <a:ea typeface="Cambria Math" panose="02040503050406030204" pitchFamily="18" charset="0"/>
                                    </a:rPr>
                                    <m:t>𝜙</m:t>
                                  </m:r>
                                </m:e>
                                <m:sub>
                                  <m:r>
                                    <a:rPr lang="en-US" sz="1500" i="1">
                                      <a:solidFill>
                                        <a:srgbClr val="000000"/>
                                      </a:solidFill>
                                      <a:latin typeface="Cambria Math" panose="02040503050406030204" pitchFamily="18" charset="0"/>
                                    </a:rPr>
                                    <m:t>𝑠</m:t>
                                  </m:r>
                                </m:sub>
                              </m:sSub>
                            </m:e>
                          </m:func>
                        </m:e>
                      </m:d>
                    </m:oMath>
                  </m:oMathPara>
                </a14:m>
                <a:endParaRPr lang="en-US" sz="1500" dirty="0"/>
              </a:p>
            </p:txBody>
          </p:sp>
        </mc:Choice>
        <mc:Fallback xmlns="">
          <p:sp>
            <p:nvSpPr>
              <p:cNvPr id="111" name="Oggetto 110"/>
              <p:cNvSpPr txBox="1">
                <a:spLocks noRot="1" noChangeAspect="1" noMove="1" noResize="1" noEditPoints="1" noAdjustHandles="1" noChangeArrowheads="1" noChangeShapeType="1" noTextEdit="1"/>
              </p:cNvSpPr>
              <p:nvPr/>
            </p:nvSpPr>
            <p:spPr bwMode="auto">
              <a:xfrm>
                <a:off x="93889" y="5672138"/>
                <a:ext cx="4130111" cy="323850"/>
              </a:xfrm>
              <a:prstGeom prst="rect">
                <a:avLst/>
              </a:prstGeom>
              <a:blipFill>
                <a:blip r:embed="rId5"/>
                <a:stretch>
                  <a:fillRect t="-1852" b="-12963"/>
                </a:stretch>
              </a:blipFill>
              <a:ln>
                <a:noFill/>
              </a:ln>
            </p:spPr>
            <p:txBody>
              <a:bodyPr/>
              <a:lstStyle/>
              <a:p>
                <a:r>
                  <a:rPr lang="en-US">
                    <a:noFill/>
                  </a:rPr>
                  <a:t> </a:t>
                </a:r>
              </a:p>
            </p:txBody>
          </p:sp>
        </mc:Fallback>
      </mc:AlternateContent>
      <p:cxnSp>
        <p:nvCxnSpPr>
          <p:cNvPr id="128" name="Connettore 2 127"/>
          <p:cNvCxnSpPr/>
          <p:nvPr/>
        </p:nvCxnSpPr>
        <p:spPr>
          <a:xfrm>
            <a:off x="8492004" y="1453724"/>
            <a:ext cx="703219" cy="0"/>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CasellaDiTesto 128"/>
          <p:cNvSpPr txBox="1"/>
          <p:nvPr/>
        </p:nvSpPr>
        <p:spPr>
          <a:xfrm>
            <a:off x="8676832" y="1030622"/>
            <a:ext cx="2037289" cy="369332"/>
          </a:xfrm>
          <a:prstGeom prst="rect">
            <a:avLst/>
          </a:prstGeom>
          <a:noFill/>
        </p:spPr>
        <p:txBody>
          <a:bodyPr wrap="none" rtlCol="0">
            <a:spAutoFit/>
          </a:bodyPr>
          <a:lstStyle/>
          <a:p>
            <a:r>
              <a:rPr lang="en-US" dirty="0">
                <a:sym typeface="Symbol"/>
              </a:rPr>
              <a:t>L </a:t>
            </a:r>
            <a:r>
              <a:rPr lang="en-US" sz="1200" dirty="0">
                <a:sym typeface="Symbol"/>
              </a:rPr>
              <a:t>(accelerating cell length)</a:t>
            </a:r>
            <a:endParaRPr lang="en-US" sz="1200" dirty="0"/>
          </a:p>
        </p:txBody>
      </p:sp>
      <p:sp>
        <p:nvSpPr>
          <p:cNvPr id="132" name="Freccia in giù 131"/>
          <p:cNvSpPr/>
          <p:nvPr/>
        </p:nvSpPr>
        <p:spPr>
          <a:xfrm>
            <a:off x="1730967" y="5097778"/>
            <a:ext cx="236433" cy="5338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34" name="Oggetto 133"/>
              <p:cNvSpPr txBox="1"/>
              <p:nvPr/>
            </p:nvSpPr>
            <p:spPr bwMode="auto">
              <a:xfrm>
                <a:off x="8807213" y="5299075"/>
                <a:ext cx="3384788" cy="571500"/>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𝑤</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en-US" sz="1600" i="1">
                                      <a:solidFill>
                                        <a:srgbClr val="000000"/>
                                      </a:solidFill>
                                      <a:latin typeface="Cambria Math" panose="02040503050406030204" pitchFamily="18" charset="0"/>
                                    </a:rPr>
                                    <m:t>+</m:t>
                                  </m:r>
                                  <m:r>
                                    <a:rPr lang="en-US" sz="1600" i="1" smtClean="0">
                                      <a:solidFill>
                                        <a:srgbClr val="000000"/>
                                      </a:solidFill>
                                      <a:latin typeface="Cambria Math" panose="02040503050406030204" pitchFamily="18" charset="0"/>
                                      <a:ea typeface="Cambria Math" panose="02040503050406030204" pitchFamily="18" charset="0"/>
                                    </a:rPr>
                                    <m:t>𝜑</m:t>
                                  </m:r>
                                </m:e>
                              </m:d>
                            </m:e>
                          </m:func>
                          <m:r>
                            <a:rPr lang="en-US" sz="1600" i="1">
                              <a:solidFill>
                                <a:srgbClr val="000000"/>
                              </a:solidFill>
                              <a:latin typeface="Cambria Math" panose="02040503050406030204" pitchFamily="18" charset="0"/>
                            </a:rPr>
                            <m:t>−</m:t>
                          </m:r>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sSub>
                                <m:sSubPr>
                                  <m:ctrlPr>
                                    <a:rPr lang="en-US" sz="1600" i="1" smtClean="0">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oMath>
                  </m:oMathPara>
                </a14:m>
                <a:endParaRPr lang="en-US" sz="1600" dirty="0"/>
              </a:p>
            </p:txBody>
          </p:sp>
        </mc:Choice>
        <mc:Fallback xmlns="">
          <p:sp>
            <p:nvSpPr>
              <p:cNvPr id="134" name="Oggetto 133"/>
              <p:cNvSpPr txBox="1">
                <a:spLocks noRot="1" noChangeAspect="1" noMove="1" noResize="1" noEditPoints="1" noAdjustHandles="1" noChangeArrowheads="1" noChangeShapeType="1" noTextEdit="1"/>
              </p:cNvSpPr>
              <p:nvPr/>
            </p:nvSpPr>
            <p:spPr bwMode="auto">
              <a:xfrm>
                <a:off x="8807213" y="5299075"/>
                <a:ext cx="3384788" cy="571500"/>
              </a:xfrm>
              <a:prstGeom prst="rect">
                <a:avLst/>
              </a:prstGeom>
              <a:blipFill>
                <a:blip r:embed="rId6"/>
                <a:stretch>
                  <a:fillRect/>
                </a:stretch>
              </a:blipFill>
              <a:ln>
                <a:noFill/>
              </a:ln>
            </p:spPr>
            <p:txBody>
              <a:bodyPr/>
              <a:lstStyle/>
              <a:p>
                <a:r>
                  <a:rPr lang="en-US">
                    <a:noFill/>
                  </a:rPr>
                  <a:t> </a:t>
                </a:r>
              </a:p>
            </p:txBody>
          </p:sp>
        </mc:Fallback>
      </mc:AlternateContent>
      <p:cxnSp>
        <p:nvCxnSpPr>
          <p:cNvPr id="136" name="Connettore 2 135"/>
          <p:cNvCxnSpPr/>
          <p:nvPr/>
        </p:nvCxnSpPr>
        <p:spPr>
          <a:xfrm>
            <a:off x="8277015" y="3461328"/>
            <a:ext cx="2340865" cy="0"/>
          </a:xfrm>
          <a:prstGeom prst="straightConnector1">
            <a:avLst/>
          </a:prstGeom>
          <a:ln w="1905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37" name="CasellaDiTesto 136"/>
          <p:cNvSpPr txBox="1"/>
          <p:nvPr/>
        </p:nvSpPr>
        <p:spPr>
          <a:xfrm>
            <a:off x="10341841" y="3462753"/>
            <a:ext cx="276038" cy="369332"/>
          </a:xfrm>
          <a:prstGeom prst="rect">
            <a:avLst/>
          </a:prstGeom>
          <a:noFill/>
        </p:spPr>
        <p:txBody>
          <a:bodyPr wrap="none" rtlCol="0">
            <a:spAutoFit/>
          </a:bodyPr>
          <a:lstStyle/>
          <a:p>
            <a:r>
              <a:rPr lang="en-US" dirty="0"/>
              <a:t>z</a:t>
            </a:r>
          </a:p>
        </p:txBody>
      </p:sp>
      <mc:AlternateContent xmlns:mc="http://schemas.openxmlformats.org/markup-compatibility/2006" xmlns:a14="http://schemas.microsoft.com/office/drawing/2010/main">
        <mc:Choice Requires="a14">
          <p:sp>
            <p:nvSpPr>
              <p:cNvPr id="148" name="Oggetto 147"/>
              <p:cNvSpPr txBox="1"/>
              <p:nvPr/>
            </p:nvSpPr>
            <p:spPr bwMode="auto">
              <a:xfrm>
                <a:off x="5088000" y="4927600"/>
                <a:ext cx="1093725" cy="47783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400" i="1">
                              <a:solidFill>
                                <a:srgbClr val="000000"/>
                              </a:solidFill>
                              <a:latin typeface="Cambria Math" panose="02040503050406030204" pitchFamily="18" charset="0"/>
                            </a:rPr>
                          </m:ctrlPr>
                        </m:fPr>
                        <m:num>
                          <m:sSub>
                            <m:sSubPr>
                              <m:ctrlPr>
                                <a:rPr lang="en-US" sz="1400" i="1">
                                  <a:solidFill>
                                    <a:srgbClr val="000000"/>
                                  </a:solidFill>
                                  <a:latin typeface="Cambria Math" panose="02040503050406030204" pitchFamily="18" charset="0"/>
                                </a:rPr>
                              </m:ctrlPr>
                            </m:sSubPr>
                            <m:e>
                              <m:acc>
                                <m:accPr>
                                  <m:chr m:val="̂"/>
                                  <m:ctrlPr>
                                    <a:rPr lang="en-US" sz="1400" i="1">
                                      <a:solidFill>
                                        <a:srgbClr val="000000"/>
                                      </a:solidFill>
                                      <a:latin typeface="Cambria Math" panose="02040503050406030204" pitchFamily="18" charset="0"/>
                                    </a:rPr>
                                  </m:ctrlPr>
                                </m:accPr>
                                <m:e>
                                  <m:r>
                                    <a:rPr lang="en-US" sz="1400" i="1">
                                      <a:solidFill>
                                        <a:srgbClr val="000000"/>
                                      </a:solidFill>
                                      <a:latin typeface="Cambria Math" panose="02040503050406030204" pitchFamily="18" charset="0"/>
                                    </a:rPr>
                                    <m:t>𝑉</m:t>
                                  </m:r>
                                </m:e>
                              </m:acc>
                            </m:e>
                            <m:sub>
                              <m:r>
                                <a:rPr lang="en-US" sz="1400" i="1">
                                  <a:solidFill>
                                    <a:srgbClr val="000000"/>
                                  </a:solidFill>
                                  <a:latin typeface="Cambria Math" panose="02040503050406030204" pitchFamily="18" charset="0"/>
                                </a:rPr>
                                <m:t>𝑎𝑐𝑐</m:t>
                              </m:r>
                            </m:sub>
                          </m:sSub>
                        </m:num>
                        <m:den>
                          <m:r>
                            <m:rPr>
                              <m:sty m:val="p"/>
                            </m:rPr>
                            <a:rPr lang="en-US" sz="1400" i="1">
                              <a:solidFill>
                                <a:srgbClr val="000000"/>
                              </a:solidFill>
                              <a:latin typeface="Cambria Math" panose="02040503050406030204" pitchFamily="18" charset="0"/>
                            </a:rPr>
                            <m:t>Δ</m:t>
                          </m:r>
                          <m:r>
                            <a:rPr lang="en-US" sz="1400" i="1">
                              <a:solidFill>
                                <a:srgbClr val="000000"/>
                              </a:solidFill>
                              <a:latin typeface="Cambria Math" panose="02040503050406030204" pitchFamily="18" charset="0"/>
                            </a:rPr>
                            <m:t>𝐿</m:t>
                          </m:r>
                        </m:den>
                      </m:f>
                      <m:r>
                        <a:rPr lang="en-US" sz="1400" i="1">
                          <a:solidFill>
                            <a:srgbClr val="000000"/>
                          </a:solidFill>
                          <a:latin typeface="Cambria Math" panose="02040503050406030204" pitchFamily="18" charset="0"/>
                        </a:rPr>
                        <m:t>=</m:t>
                      </m:r>
                      <m:sSub>
                        <m:sSubPr>
                          <m:ctrlPr>
                            <a:rPr lang="en-US" sz="1400" i="1">
                              <a:solidFill>
                                <a:srgbClr val="000000"/>
                              </a:solidFill>
                              <a:latin typeface="Cambria Math" panose="02040503050406030204" pitchFamily="18" charset="0"/>
                            </a:rPr>
                          </m:ctrlPr>
                        </m:sSubPr>
                        <m:e>
                          <m:acc>
                            <m:accPr>
                              <m:chr m:val="̂"/>
                              <m:ctrlPr>
                                <a:rPr lang="en-US" sz="1400" i="1">
                                  <a:solidFill>
                                    <a:srgbClr val="000000"/>
                                  </a:solidFill>
                                  <a:latin typeface="Cambria Math" panose="02040503050406030204" pitchFamily="18" charset="0"/>
                                </a:rPr>
                              </m:ctrlPr>
                            </m:accPr>
                            <m:e>
                              <m:r>
                                <a:rPr lang="en-US" sz="1400" i="1">
                                  <a:solidFill>
                                    <a:srgbClr val="000000"/>
                                  </a:solidFill>
                                  <a:latin typeface="Cambria Math" panose="02040503050406030204" pitchFamily="18" charset="0"/>
                                </a:rPr>
                                <m:t>𝐸</m:t>
                              </m:r>
                            </m:e>
                          </m:acc>
                        </m:e>
                        <m:sub>
                          <m:r>
                            <a:rPr lang="en-US" sz="1400" i="1">
                              <a:solidFill>
                                <a:srgbClr val="000000"/>
                              </a:solidFill>
                              <a:latin typeface="Cambria Math" panose="02040503050406030204" pitchFamily="18" charset="0"/>
                            </a:rPr>
                            <m:t>𝑎𝑐𝑐</m:t>
                          </m:r>
                        </m:sub>
                      </m:sSub>
                    </m:oMath>
                  </m:oMathPara>
                </a14:m>
                <a:endParaRPr lang="en-US" sz="1400" dirty="0"/>
              </a:p>
            </p:txBody>
          </p:sp>
        </mc:Choice>
        <mc:Fallback xmlns="">
          <p:sp>
            <p:nvSpPr>
              <p:cNvPr id="148" name="Oggetto 147"/>
              <p:cNvSpPr txBox="1">
                <a:spLocks noRot="1" noChangeAspect="1" noMove="1" noResize="1" noEditPoints="1" noAdjustHandles="1" noChangeArrowheads="1" noChangeShapeType="1" noTextEdit="1"/>
              </p:cNvSpPr>
              <p:nvPr/>
            </p:nvSpPr>
            <p:spPr bwMode="auto">
              <a:xfrm>
                <a:off x="5088000" y="4927600"/>
                <a:ext cx="1093725" cy="477838"/>
              </a:xfrm>
              <a:prstGeom prst="rect">
                <a:avLst/>
              </a:prstGeom>
              <a:blipFill>
                <a:blip r:embed="rId7"/>
                <a:stretch>
                  <a:fillRect/>
                </a:stretch>
              </a:blipFill>
              <a:ln>
                <a:noFill/>
              </a:ln>
            </p:spPr>
            <p:txBody>
              <a:bodyPr/>
              <a:lstStyle/>
              <a:p>
                <a:r>
                  <a:rPr lang="en-US">
                    <a:noFill/>
                  </a:rPr>
                  <a:t> </a:t>
                </a:r>
              </a:p>
            </p:txBody>
          </p:sp>
        </mc:Fallback>
      </mc:AlternateContent>
      <p:sp>
        <p:nvSpPr>
          <p:cNvPr id="3" name="CasellaDiTesto 2"/>
          <p:cNvSpPr txBox="1"/>
          <p:nvPr/>
        </p:nvSpPr>
        <p:spPr>
          <a:xfrm>
            <a:off x="814946" y="5159849"/>
            <a:ext cx="884538" cy="276999"/>
          </a:xfrm>
          <a:prstGeom prst="rect">
            <a:avLst/>
          </a:prstGeom>
          <a:noFill/>
        </p:spPr>
        <p:txBody>
          <a:bodyPr wrap="none" rtlCol="0">
            <a:spAutoFit/>
          </a:bodyPr>
          <a:lstStyle/>
          <a:p>
            <a:r>
              <a:rPr lang="en-US" sz="1200" dirty="0"/>
              <a:t>subtracting</a:t>
            </a:r>
          </a:p>
        </p:txBody>
      </p:sp>
      <p:sp>
        <p:nvSpPr>
          <p:cNvPr id="58" name="CasellaDiTesto 57"/>
          <p:cNvSpPr txBox="1"/>
          <p:nvPr/>
        </p:nvSpPr>
        <p:spPr>
          <a:xfrm>
            <a:off x="4512000" y="4453082"/>
            <a:ext cx="2264419" cy="461665"/>
          </a:xfrm>
          <a:prstGeom prst="rect">
            <a:avLst/>
          </a:prstGeom>
          <a:noFill/>
        </p:spPr>
        <p:txBody>
          <a:bodyPr wrap="square" rtlCol="0">
            <a:spAutoFit/>
          </a:bodyPr>
          <a:lstStyle/>
          <a:p>
            <a:pPr algn="just"/>
            <a:r>
              <a:rPr lang="en-US" sz="1200" dirty="0"/>
              <a:t>Dividing by the accelerating cell length </a:t>
            </a:r>
            <a:r>
              <a:rPr lang="en-US" sz="1200" dirty="0">
                <a:sym typeface="Symbol"/>
              </a:rPr>
              <a:t>L</a:t>
            </a:r>
            <a:r>
              <a:rPr lang="en-US" sz="1200" dirty="0"/>
              <a:t> and assuming that:</a:t>
            </a:r>
          </a:p>
        </p:txBody>
      </p:sp>
      <p:sp>
        <p:nvSpPr>
          <p:cNvPr id="5" name="CasellaDiTesto 4"/>
          <p:cNvSpPr txBox="1"/>
          <p:nvPr/>
        </p:nvSpPr>
        <p:spPr>
          <a:xfrm>
            <a:off x="7485447" y="4388194"/>
            <a:ext cx="2139561" cy="646331"/>
          </a:xfrm>
          <a:prstGeom prst="rect">
            <a:avLst/>
          </a:prstGeom>
          <a:noFill/>
        </p:spPr>
        <p:txBody>
          <a:bodyPr wrap="square" rtlCol="0">
            <a:spAutoFit/>
          </a:bodyPr>
          <a:lstStyle/>
          <a:p>
            <a:pPr algn="just"/>
            <a:r>
              <a:rPr lang="en-US" sz="1200" dirty="0"/>
              <a:t>Average accelerating field over the cell (i.e. </a:t>
            </a:r>
            <a:r>
              <a:rPr lang="en-US" sz="1200" b="1" dirty="0"/>
              <a:t>average accelerating field</a:t>
            </a:r>
            <a:r>
              <a:rPr lang="en-US" sz="1200" dirty="0"/>
              <a:t>)</a:t>
            </a:r>
          </a:p>
        </p:txBody>
      </p:sp>
      <p:sp>
        <p:nvSpPr>
          <p:cNvPr id="64" name="Freccia in giù 63"/>
          <p:cNvSpPr/>
          <p:nvPr/>
        </p:nvSpPr>
        <p:spPr>
          <a:xfrm rot="16200000">
            <a:off x="6249069" y="3292560"/>
            <a:ext cx="282389" cy="47645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Connettore 2 10"/>
          <p:cNvCxnSpPr>
            <a:stCxn id="5" idx="1"/>
          </p:cNvCxnSpPr>
          <p:nvPr/>
        </p:nvCxnSpPr>
        <p:spPr>
          <a:xfrm flipH="1">
            <a:off x="6181441" y="4711360"/>
            <a:ext cx="1304006" cy="38641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9" name="CasellaDiTesto 68"/>
          <p:cNvSpPr txBox="1"/>
          <p:nvPr/>
        </p:nvSpPr>
        <p:spPr>
          <a:xfrm>
            <a:off x="10096573" y="5769064"/>
            <a:ext cx="1136337" cy="276999"/>
          </a:xfrm>
          <a:prstGeom prst="rect">
            <a:avLst/>
          </a:prstGeom>
          <a:noFill/>
        </p:spPr>
        <p:txBody>
          <a:bodyPr wrap="none" rtlCol="0">
            <a:spAutoFit/>
          </a:bodyPr>
          <a:lstStyle/>
          <a:p>
            <a:r>
              <a:rPr lang="en-US" sz="1200" dirty="0"/>
              <a:t>Approximating </a:t>
            </a:r>
          </a:p>
        </p:txBody>
      </p:sp>
      <mc:AlternateContent xmlns:mc="http://schemas.openxmlformats.org/markup-compatibility/2006" xmlns:a14="http://schemas.microsoft.com/office/drawing/2010/main">
        <mc:Choice Requires="a14">
          <p:sp>
            <p:nvSpPr>
              <p:cNvPr id="12" name="Oggetto 11"/>
              <p:cNvSpPr txBox="1"/>
              <p:nvPr/>
            </p:nvSpPr>
            <p:spPr bwMode="auto">
              <a:xfrm>
                <a:off x="10171113" y="6069013"/>
                <a:ext cx="1061797" cy="571500"/>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𝑤</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𝑑𝑤</m:t>
                          </m:r>
                        </m:num>
                        <m:den>
                          <m:r>
                            <a:rPr lang="en-US" sz="1600" i="1">
                              <a:solidFill>
                                <a:srgbClr val="000000"/>
                              </a:solidFill>
                              <a:latin typeface="Cambria Math" panose="02040503050406030204" pitchFamily="18" charset="0"/>
                            </a:rPr>
                            <m:t>𝑑𝑧</m:t>
                          </m:r>
                        </m:den>
                      </m:f>
                    </m:oMath>
                  </m:oMathPara>
                </a14:m>
                <a:endParaRPr lang="en-US" sz="1600" dirty="0"/>
              </a:p>
            </p:txBody>
          </p:sp>
        </mc:Choice>
        <mc:Fallback xmlns="">
          <p:sp>
            <p:nvSpPr>
              <p:cNvPr id="12" name="Oggetto 11"/>
              <p:cNvSpPr txBox="1">
                <a:spLocks noRot="1" noChangeAspect="1" noMove="1" noResize="1" noEditPoints="1" noAdjustHandles="1" noChangeArrowheads="1" noChangeShapeType="1" noTextEdit="1"/>
              </p:cNvSpPr>
              <p:nvPr/>
            </p:nvSpPr>
            <p:spPr bwMode="auto">
              <a:xfrm>
                <a:off x="10171113" y="6069013"/>
                <a:ext cx="1061797" cy="571500"/>
              </a:xfrm>
              <a:prstGeom prst="rect">
                <a:avLst/>
              </a:prstGeom>
              <a:blipFill>
                <a:blip r:embed="rId8"/>
                <a:stretch>
                  <a:fillRect/>
                </a:stretch>
              </a:blipFill>
              <a:ln>
                <a:noFill/>
              </a:ln>
            </p:spPr>
            <p:txBody>
              <a:bodyPr/>
              <a:lstStyle/>
              <a:p>
                <a:r>
                  <a:rPr lang="en-US">
                    <a:noFill/>
                  </a:rPr>
                  <a:t> </a:t>
                </a:r>
              </a:p>
            </p:txBody>
          </p:sp>
        </mc:Fallback>
      </mc:AlternateContent>
      <p:sp>
        <p:nvSpPr>
          <p:cNvPr id="13" name="Freccia angolare in su 12"/>
          <p:cNvSpPr/>
          <p:nvPr/>
        </p:nvSpPr>
        <p:spPr>
          <a:xfrm rot="5400000" flipV="1">
            <a:off x="8073992" y="4832997"/>
            <a:ext cx="748206" cy="2980915"/>
          </a:xfrm>
          <a:prstGeom prst="bentUpArrow">
            <a:avLst>
              <a:gd name="adj1" fmla="val 16528"/>
              <a:gd name="adj2" fmla="val 14527"/>
              <a:gd name="adj3" fmla="val 262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4" name="Oggetto 13"/>
              <p:cNvSpPr txBox="1"/>
              <p:nvPr/>
            </p:nvSpPr>
            <p:spPr bwMode="auto">
              <a:xfrm>
                <a:off x="3667663" y="6237000"/>
                <a:ext cx="3276273" cy="571500"/>
              </a:xfrm>
              <a:prstGeom prst="rect">
                <a:avLst/>
              </a:prstGeom>
              <a:solidFill>
                <a:srgbClr val="FFC000"/>
              </a:solid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𝑑𝑤</m:t>
                          </m:r>
                        </m:num>
                        <m:den>
                          <m:r>
                            <a:rPr lang="en-US" sz="1600" i="1">
                              <a:solidFill>
                                <a:srgbClr val="000000"/>
                              </a:solidFill>
                              <a:latin typeface="Cambria Math" panose="02040503050406030204" pitchFamily="18" charset="0"/>
                            </a:rPr>
                            <m:t>𝑑𝑧</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en-US" sz="1600" i="1">
                                      <a:solidFill>
                                        <a:srgbClr val="000000"/>
                                      </a:solidFill>
                                      <a:latin typeface="Cambria Math" panose="02040503050406030204" pitchFamily="18" charset="0"/>
                                    </a:rPr>
                                    <m:t>+</m:t>
                                  </m:r>
                                  <m:r>
                                    <a:rPr lang="en-US" sz="1600" i="1" smtClean="0">
                                      <a:solidFill>
                                        <a:srgbClr val="000000"/>
                                      </a:solidFill>
                                      <a:latin typeface="Cambria Math" panose="02040503050406030204" pitchFamily="18" charset="0"/>
                                      <a:ea typeface="Cambria Math" panose="02040503050406030204" pitchFamily="18" charset="0"/>
                                    </a:rPr>
                                    <m:t>𝜑</m:t>
                                  </m:r>
                                </m:e>
                              </m:d>
                            </m:e>
                          </m:func>
                          <m:r>
                            <a:rPr lang="en-US" sz="1600" i="1">
                              <a:solidFill>
                                <a:srgbClr val="000000"/>
                              </a:solidFill>
                              <a:latin typeface="Cambria Math" panose="02040503050406030204" pitchFamily="18" charset="0"/>
                            </a:rPr>
                            <m:t>−</m:t>
                          </m:r>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oMath>
                  </m:oMathPara>
                </a14:m>
                <a:endParaRPr lang="en-US" sz="1600" dirty="0"/>
              </a:p>
            </p:txBody>
          </p:sp>
        </mc:Choice>
        <mc:Fallback xmlns="">
          <p:sp>
            <p:nvSpPr>
              <p:cNvPr id="14" name="Oggetto 13"/>
              <p:cNvSpPr txBox="1">
                <a:spLocks noRot="1" noChangeAspect="1" noMove="1" noResize="1" noEditPoints="1" noAdjustHandles="1" noChangeArrowheads="1" noChangeShapeType="1" noTextEdit="1"/>
              </p:cNvSpPr>
              <p:nvPr/>
            </p:nvSpPr>
            <p:spPr bwMode="auto">
              <a:xfrm>
                <a:off x="3667663" y="6237000"/>
                <a:ext cx="3276273" cy="571500"/>
              </a:xfrm>
              <a:prstGeom prst="rect">
                <a:avLst/>
              </a:prstGeom>
              <a:blipFill>
                <a:blip r:embed="rId9"/>
                <a:stretch>
                  <a:fillRect/>
                </a:stretch>
              </a:blipFill>
              <a:ln>
                <a:noFill/>
              </a:ln>
            </p:spPr>
            <p:txBody>
              <a:bodyPr/>
              <a:lstStyle/>
              <a:p>
                <a:r>
                  <a:rPr lang="en-US">
                    <a:noFill/>
                  </a:rPr>
                  <a:t> </a:t>
                </a:r>
              </a:p>
            </p:txBody>
          </p:sp>
        </mc:Fallback>
      </mc:AlternateContent>
      <p:sp>
        <p:nvSpPr>
          <p:cNvPr id="54" name="CasellaDiTesto 53"/>
          <p:cNvSpPr txBox="1"/>
          <p:nvPr/>
        </p:nvSpPr>
        <p:spPr>
          <a:xfrm>
            <a:off x="3314233" y="417540"/>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11405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nodeType="withEffect">
                                  <p:stCondLst>
                                    <p:cond delay="0"/>
                                  </p:stCondLst>
                                  <p:childTnLst>
                                    <p:set>
                                      <p:cBhvr>
                                        <p:cTn id="9" dur="1" fill="hold">
                                          <p:stCondLst>
                                            <p:cond delay="0"/>
                                          </p:stCondLst>
                                        </p:cTn>
                                        <p:tgtEl>
                                          <p:spTgt spid="62"/>
                                        </p:tgtEl>
                                        <p:attrNameLst>
                                          <p:attrName>style.visibility</p:attrName>
                                        </p:attrNameLst>
                                      </p:cBhvr>
                                      <p:to>
                                        <p:strVal val="visible"/>
                                      </p:to>
                                    </p:set>
                                    <p:animEffect transition="in" filter="fade">
                                      <p:cBhvr>
                                        <p:cTn id="10" dur="500"/>
                                        <p:tgtEl>
                                          <p:spTgt spid="6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500"/>
                                        <p:tgtEl>
                                          <p:spTgt spid="73"/>
                                        </p:tgtEl>
                                      </p:cBhvr>
                                    </p:animEffect>
                                  </p:childTnLst>
                                </p:cTn>
                              </p:par>
                              <p:par>
                                <p:cTn id="19" presetID="10"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500"/>
                                        <p:tgtEl>
                                          <p:spTgt spid="74"/>
                                        </p:tgtEl>
                                      </p:cBhvr>
                                    </p:animEffect>
                                  </p:childTnLst>
                                </p:cTn>
                              </p:par>
                              <p:par>
                                <p:cTn id="22" presetID="10" presetClass="entr" presetSubtype="0" fill="hold" nodeType="with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500"/>
                                        <p:tgtEl>
                                          <p:spTgt spid="4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500"/>
                                        <p:tgtEl>
                                          <p:spTgt spid="5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21"/>
                                        </p:tgtEl>
                                        <p:attrNameLst>
                                          <p:attrName>style.visibility</p:attrName>
                                        </p:attrNameLst>
                                      </p:cBhvr>
                                      <p:to>
                                        <p:strVal val="visible"/>
                                      </p:to>
                                    </p:set>
                                    <p:animEffect transition="in" filter="fade">
                                      <p:cBhvr>
                                        <p:cTn id="45" dur="500"/>
                                        <p:tgtEl>
                                          <p:spTgt spid="12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6"/>
                                        </p:tgtEl>
                                        <p:attrNameLst>
                                          <p:attrName>style.visibility</p:attrName>
                                        </p:attrNameLst>
                                      </p:cBhvr>
                                      <p:to>
                                        <p:strVal val="visible"/>
                                      </p:to>
                                    </p:set>
                                    <p:animEffect transition="in" filter="fade">
                                      <p:cBhvr>
                                        <p:cTn id="48" dur="500"/>
                                        <p:tgtEl>
                                          <p:spTgt spid="10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5"/>
                                        </p:tgtEl>
                                        <p:attrNameLst>
                                          <p:attrName>style.visibility</p:attrName>
                                        </p:attrNameLst>
                                      </p:cBhvr>
                                      <p:to>
                                        <p:strVal val="visible"/>
                                      </p:to>
                                    </p:set>
                                    <p:animEffect transition="in" filter="fade">
                                      <p:cBhvr>
                                        <p:cTn id="51" dur="500"/>
                                        <p:tgtEl>
                                          <p:spTgt spid="105"/>
                                        </p:tgtEl>
                                      </p:cBhvr>
                                    </p:animEffect>
                                  </p:childTnLst>
                                </p:cTn>
                              </p:par>
                              <p:par>
                                <p:cTn id="52" presetID="10" presetClass="entr" presetSubtype="0" fill="hold" nodeType="with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fade">
                                      <p:cBhvr>
                                        <p:cTn id="54" dur="500"/>
                                        <p:tgtEl>
                                          <p:spTgt spid="110"/>
                                        </p:tgtEl>
                                      </p:cBhvr>
                                    </p:animEffect>
                                  </p:childTnLst>
                                </p:cTn>
                              </p:par>
                              <p:par>
                                <p:cTn id="55" presetID="10" presetClass="entr" presetSubtype="0" fill="hold" nodeType="with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29"/>
                                        </p:tgtEl>
                                        <p:attrNameLst>
                                          <p:attrName>style.visibility</p:attrName>
                                        </p:attrNameLst>
                                      </p:cBhvr>
                                      <p:to>
                                        <p:strVal val="visible"/>
                                      </p:to>
                                    </p:set>
                                    <p:animEffect transition="in" filter="fade">
                                      <p:cBhvr>
                                        <p:cTn id="60" dur="500"/>
                                        <p:tgtEl>
                                          <p:spTgt spid="129"/>
                                        </p:tgtEl>
                                      </p:cBhvr>
                                    </p:animEffect>
                                  </p:childTnLst>
                                </p:cTn>
                              </p:par>
                              <p:par>
                                <p:cTn id="61" presetID="10" presetClass="entr" presetSubtype="0" fill="hold" nodeType="withEffect">
                                  <p:stCondLst>
                                    <p:cond delay="0"/>
                                  </p:stCondLst>
                                  <p:childTnLst>
                                    <p:set>
                                      <p:cBhvr>
                                        <p:cTn id="62" dur="1" fill="hold">
                                          <p:stCondLst>
                                            <p:cond delay="0"/>
                                          </p:stCondLst>
                                        </p:cTn>
                                        <p:tgtEl>
                                          <p:spTgt spid="136"/>
                                        </p:tgtEl>
                                        <p:attrNameLst>
                                          <p:attrName>style.visibility</p:attrName>
                                        </p:attrNameLst>
                                      </p:cBhvr>
                                      <p:to>
                                        <p:strVal val="visible"/>
                                      </p:to>
                                    </p:set>
                                    <p:animEffect transition="in" filter="fade">
                                      <p:cBhvr>
                                        <p:cTn id="63" dur="500"/>
                                        <p:tgtEl>
                                          <p:spTgt spid="13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7"/>
                                        </p:tgtEl>
                                        <p:attrNameLst>
                                          <p:attrName>style.visibility</p:attrName>
                                        </p:attrNameLst>
                                      </p:cBhvr>
                                      <p:to>
                                        <p:strVal val="visible"/>
                                      </p:to>
                                    </p:set>
                                    <p:animEffect transition="in" filter="fade">
                                      <p:cBhvr>
                                        <p:cTn id="66" dur="500"/>
                                        <p:tgtEl>
                                          <p:spTgt spid="13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500"/>
                                        <p:tgtEl>
                                          <p:spTgt spid="3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500"/>
                                        <p:tgtEl>
                                          <p:spTgt spid="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11"/>
                                        </p:tgtEl>
                                        <p:attrNameLst>
                                          <p:attrName>style.visibility</p:attrName>
                                        </p:attrNameLst>
                                      </p:cBhvr>
                                      <p:to>
                                        <p:strVal val="visible"/>
                                      </p:to>
                                    </p:set>
                                    <p:animEffect transition="in" filter="fade">
                                      <p:cBhvr>
                                        <p:cTn id="82" dur="500"/>
                                        <p:tgtEl>
                                          <p:spTgt spid="11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32"/>
                                        </p:tgtEl>
                                        <p:attrNameLst>
                                          <p:attrName>style.visibility</p:attrName>
                                        </p:attrNameLst>
                                      </p:cBhvr>
                                      <p:to>
                                        <p:strVal val="visible"/>
                                      </p:to>
                                    </p:set>
                                    <p:animEffect transition="in" filter="fade">
                                      <p:cBhvr>
                                        <p:cTn id="85" dur="500"/>
                                        <p:tgtEl>
                                          <p:spTgt spid="13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fade">
                                      <p:cBhvr>
                                        <p:cTn id="88" dur="500"/>
                                        <p:tgtEl>
                                          <p:spTgt spid="58"/>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fade">
                                      <p:cBhvr>
                                        <p:cTn id="91" dur="500"/>
                                        <p:tgtEl>
                                          <p:spTgt spid="64"/>
                                        </p:tgtEl>
                                      </p:cBhvr>
                                    </p:animEffect>
                                  </p:childTnLst>
                                </p:cTn>
                              </p:par>
                              <p:par>
                                <p:cTn id="92" presetID="10" presetClass="entr" presetSubtype="0" fill="hold" nodeType="with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fade">
                                      <p:cBhvr>
                                        <p:cTn id="94" dur="500"/>
                                        <p:tgtEl>
                                          <p:spTgt spid="1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par>
                                <p:cTn id="98" presetID="16" presetClass="entr" presetSubtype="21" fill="hold" grpId="0" nodeType="withEffect">
                                  <p:stCondLst>
                                    <p:cond delay="0"/>
                                  </p:stCondLst>
                                  <p:childTnLst>
                                    <p:set>
                                      <p:cBhvr>
                                        <p:cTn id="99" dur="1" fill="hold">
                                          <p:stCondLst>
                                            <p:cond delay="0"/>
                                          </p:stCondLst>
                                        </p:cTn>
                                        <p:tgtEl>
                                          <p:spTgt spid="148"/>
                                        </p:tgtEl>
                                        <p:attrNameLst>
                                          <p:attrName>style.visibility</p:attrName>
                                        </p:attrNameLst>
                                      </p:cBhvr>
                                      <p:to>
                                        <p:strVal val="visible"/>
                                      </p:to>
                                    </p:set>
                                    <p:animEffect transition="in" filter="barn(inVertical)">
                                      <p:cBhvr>
                                        <p:cTn id="100" dur="500"/>
                                        <p:tgtEl>
                                          <p:spTgt spid="148"/>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13"/>
                                        </p:tgtEl>
                                        <p:attrNameLst>
                                          <p:attrName>style.visibility</p:attrName>
                                        </p:attrNameLst>
                                      </p:cBhvr>
                                      <p:to>
                                        <p:strVal val="visible"/>
                                      </p:to>
                                    </p:set>
                                    <p:animEffect transition="in" filter="fade">
                                      <p:cBhvr>
                                        <p:cTn id="108" dur="500"/>
                                        <p:tgtEl>
                                          <p:spTgt spid="13"/>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69"/>
                                        </p:tgtEl>
                                        <p:attrNameLst>
                                          <p:attrName>style.visibility</p:attrName>
                                        </p:attrNameLst>
                                      </p:cBhvr>
                                      <p:to>
                                        <p:strVal val="visible"/>
                                      </p:to>
                                    </p:set>
                                    <p:animEffect transition="in" filter="fade">
                                      <p:cBhvr>
                                        <p:cTn id="111" dur="500"/>
                                        <p:tgtEl>
                                          <p:spTgt spid="69"/>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2"/>
                                        </p:tgtEl>
                                        <p:attrNameLst>
                                          <p:attrName>style.visibility</p:attrName>
                                        </p:attrNameLst>
                                      </p:cBhvr>
                                      <p:to>
                                        <p:strVal val="visible"/>
                                      </p:to>
                                    </p:set>
                                    <p:animEffect transition="in" filter="fade">
                                      <p:cBhvr>
                                        <p:cTn id="114" dur="500"/>
                                        <p:tgtEl>
                                          <p:spTgt spid="12"/>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50" grpId="0"/>
      <p:bldP spid="53" grpId="0"/>
      <p:bldP spid="63" grpId="0"/>
      <p:bldP spid="73" grpId="0"/>
      <p:bldP spid="105" grpId="0"/>
      <p:bldP spid="106" grpId="0" animBg="1"/>
      <p:bldP spid="111" grpId="0"/>
      <p:bldP spid="129" grpId="0"/>
      <p:bldP spid="132" grpId="0" animBg="1"/>
      <p:bldP spid="134" grpId="0"/>
      <p:bldP spid="137" grpId="0"/>
      <p:bldP spid="148" grpId="0"/>
      <p:bldP spid="3" grpId="0"/>
      <p:bldP spid="58" grpId="0"/>
      <p:bldP spid="5" grpId="0"/>
      <p:bldP spid="64" grpId="0" animBg="1"/>
      <p:bldP spid="69" grpId="0"/>
      <p:bldP spid="12" grpId="0"/>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0" name="Object 28"/>
              <p:cNvSpPr txBox="1"/>
              <p:nvPr/>
            </p:nvSpPr>
            <p:spPr bwMode="auto">
              <a:xfrm>
                <a:off x="147363" y="2272593"/>
                <a:ext cx="2018255" cy="319087"/>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m:rPr>
                          <m:sty m:val="p"/>
                        </m:rPr>
                        <a:rPr lang="en-US" sz="1600" i="1">
                          <a:solidFill>
                            <a:srgbClr val="000000"/>
                          </a:solidFill>
                          <a:latin typeface="Cambria Math" panose="02040503050406030204" pitchFamily="18" charset="0"/>
                        </a:rPr>
                        <m:t>Δ</m:t>
                      </m:r>
                      <m:r>
                        <a:rPr lang="en-US" sz="1600" i="1" smtClean="0">
                          <a:solidFill>
                            <a:srgbClr val="000000"/>
                          </a:solidFill>
                          <a:latin typeface="Cambria Math" panose="02040503050406030204" pitchFamily="18" charset="0"/>
                          <a:ea typeface="Cambria Math" panose="02040503050406030204" pitchFamily="18" charset="0"/>
                        </a:rPr>
                        <m:t>𝜑</m:t>
                      </m:r>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d>
                        <m:dPr>
                          <m:ctrlPr>
                            <a:rPr lang="en-US" sz="1600" i="1">
                              <a:solidFill>
                                <a:srgbClr val="000000"/>
                              </a:solidFill>
                              <a:latin typeface="Cambria Math" panose="02040503050406030204" pitchFamily="18" charset="0"/>
                            </a:rPr>
                          </m:ctrlPr>
                        </m:dPr>
                        <m:e>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𝑡</m:t>
                          </m:r>
                          <m:r>
                            <a:rPr lang="en-US" sz="1600" i="1">
                              <a:solidFill>
                                <a:srgbClr val="000000"/>
                              </a:solidFill>
                              <a:latin typeface="Cambria Math" panose="02040503050406030204" pitchFamily="18" charset="0"/>
                            </a:rPr>
                            <m:t>−</m:t>
                          </m:r>
                          <m:r>
                            <m:rPr>
                              <m:sty m:val="p"/>
                            </m:rPr>
                            <a:rPr lang="en-US" sz="1600" i="1">
                              <a:solidFill>
                                <a:srgbClr val="000000"/>
                              </a:solidFill>
                              <a:latin typeface="Cambria Math" panose="02040503050406030204" pitchFamily="18" charset="0"/>
                            </a:rPr>
                            <m:t>Δ</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𝑡</m:t>
                              </m:r>
                            </m:e>
                            <m:sub>
                              <m:r>
                                <a:rPr lang="en-US" sz="1600" i="1">
                                  <a:solidFill>
                                    <a:srgbClr val="000000"/>
                                  </a:solidFill>
                                  <a:latin typeface="Cambria Math" panose="02040503050406030204" pitchFamily="18" charset="0"/>
                                </a:rPr>
                                <m:t>𝑠</m:t>
                              </m:r>
                            </m:sub>
                          </m:sSub>
                        </m:e>
                      </m:d>
                    </m:oMath>
                  </m:oMathPara>
                </a14:m>
                <a:endParaRPr lang="en-US" sz="1600" dirty="0"/>
              </a:p>
            </p:txBody>
          </p:sp>
        </mc:Choice>
        <mc:Fallback xmlns="">
          <p:sp>
            <p:nvSpPr>
              <p:cNvPr id="40" name="Object 28"/>
              <p:cNvSpPr txBox="1">
                <a:spLocks noRot="1" noChangeAspect="1" noMove="1" noResize="1" noEditPoints="1" noAdjustHandles="1" noChangeArrowheads="1" noChangeShapeType="1" noTextEdit="1"/>
              </p:cNvSpPr>
              <p:nvPr/>
            </p:nvSpPr>
            <p:spPr bwMode="auto">
              <a:xfrm>
                <a:off x="147363" y="2272593"/>
                <a:ext cx="2018255" cy="319087"/>
              </a:xfrm>
              <a:prstGeom prst="rect">
                <a:avLst/>
              </a:prstGeom>
              <a:blipFill>
                <a:blip r:embed="rId2"/>
                <a:stretch>
                  <a:fillRect b="-9615"/>
                </a:stretch>
              </a:blipFill>
            </p:spPr>
            <p:txBody>
              <a:bodyPr/>
              <a:lstStyle/>
              <a:p>
                <a:r>
                  <a:rPr lang="en-US">
                    <a:noFill/>
                  </a:rPr>
                  <a:t> </a:t>
                </a:r>
              </a:p>
            </p:txBody>
          </p:sp>
        </mc:Fallback>
      </mc:AlternateContent>
      <p:sp>
        <p:nvSpPr>
          <p:cNvPr id="113" name="Text Box 19"/>
          <p:cNvSpPr txBox="1">
            <a:spLocks noChangeArrowheads="1"/>
          </p:cNvSpPr>
          <p:nvPr/>
        </p:nvSpPr>
        <p:spPr bwMode="auto">
          <a:xfrm>
            <a:off x="15333" y="749952"/>
            <a:ext cx="9108630" cy="307777"/>
          </a:xfrm>
          <a:prstGeom prst="rect">
            <a:avLst/>
          </a:prstGeom>
          <a:noFill/>
          <a:ln w="9525">
            <a:noFill/>
            <a:miter lim="800000"/>
            <a:headEnd/>
            <a:tailEnd/>
          </a:ln>
          <a:effectLst/>
        </p:spPr>
        <p:txBody>
          <a:bodyPr wrap="square">
            <a:spAutoFit/>
          </a:bodyPr>
          <a:lstStyle/>
          <a:p>
            <a:pPr algn="just"/>
            <a:r>
              <a:rPr lang="en-US" sz="1400" dirty="0"/>
              <a:t>On the other hand we have that the</a:t>
            </a:r>
            <a:r>
              <a:rPr lang="en-US" sz="1400" b="1" dirty="0"/>
              <a:t> phase variation per cell </a:t>
            </a:r>
            <a:r>
              <a:rPr lang="en-US" sz="1400" dirty="0"/>
              <a:t>of a generic particle and of a synchronous particle are:</a:t>
            </a:r>
          </a:p>
        </p:txBody>
      </p:sp>
      <mc:AlternateContent xmlns:mc="http://schemas.openxmlformats.org/markup-compatibility/2006" xmlns:a14="http://schemas.microsoft.com/office/drawing/2010/main">
        <mc:Choice Requires="a14">
          <p:sp>
            <p:nvSpPr>
              <p:cNvPr id="130" name="Oggetto 129"/>
              <p:cNvSpPr txBox="1"/>
              <p:nvPr/>
            </p:nvSpPr>
            <p:spPr bwMode="auto">
              <a:xfrm>
                <a:off x="264000" y="1077913"/>
                <a:ext cx="1370013" cy="6969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r>
                                <m:rPr>
                                  <m:sty m:val="p"/>
                                </m:rPr>
                                <a:rPr lang="en-US" i="1">
                                  <a:solidFill>
                                    <a:srgbClr val="000000"/>
                                  </a:solidFill>
                                  <a:latin typeface="Cambria Math" panose="02040503050406030204" pitchFamily="18" charset="0"/>
                                </a:rPr>
                                <m:t>Δ</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𝜙</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m:rPr>
                                  <m:sty m:val="p"/>
                                </m:rPr>
                                <a:rPr lang="en-US" i="1">
                                  <a:solidFill>
                                    <a:srgbClr val="000000"/>
                                  </a:solidFill>
                                  <a:latin typeface="Cambria Math" panose="02040503050406030204" pitchFamily="18" charset="0"/>
                                </a:rPr>
                                <m:t>Δ</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𝑡</m:t>
                                  </m:r>
                                </m:e>
                                <m:sub>
                                  <m:r>
                                    <a:rPr lang="en-US" i="1">
                                      <a:solidFill>
                                        <a:srgbClr val="000000"/>
                                      </a:solidFill>
                                      <a:latin typeface="Cambria Math" panose="02040503050406030204" pitchFamily="18" charset="0"/>
                                    </a:rPr>
                                    <m:t>𝑠</m:t>
                                  </m:r>
                                </m:sub>
                              </m:sSub>
                            </m:e>
                            <m:e>
                              <m:r>
                                <a:rPr lang="en-US" i="1">
                                  <a:solidFill>
                                    <a:srgbClr val="000000"/>
                                  </a:solidFill>
                                  <a:latin typeface="Cambria Math" panose="02040503050406030204" pitchFamily="18" charset="0"/>
                                </a:rPr>
                                <m:t>&amp;</m:t>
                              </m:r>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ea typeface="Cambria Math" panose="02040503050406030204" pitchFamily="18" charset="0"/>
                                </a:rPr>
                                <m:t>𝜙</m:t>
                              </m:r>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m:rPr>
                                  <m:sty m:val="p"/>
                                </m:rPr>
                                <a:rPr lang="en-US" i="1">
                                  <a:solidFill>
                                    <a:srgbClr val="000000"/>
                                  </a:solidFill>
                                  <a:latin typeface="Cambria Math" panose="02040503050406030204" pitchFamily="18" charset="0"/>
                                </a:rPr>
                                <m:t>Δ</m:t>
                              </m:r>
                              <m:r>
                                <a:rPr lang="en-US" i="1">
                                  <a:solidFill>
                                    <a:srgbClr val="000000"/>
                                  </a:solidFill>
                                  <a:latin typeface="Cambria Math" panose="02040503050406030204" pitchFamily="18" charset="0"/>
                                </a:rPr>
                                <m:t>𝑡</m:t>
                              </m:r>
                            </m:e>
                          </m:eqArr>
                        </m:e>
                      </m:d>
                    </m:oMath>
                  </m:oMathPara>
                </a14:m>
                <a:endParaRPr lang="en-US" dirty="0"/>
              </a:p>
            </p:txBody>
          </p:sp>
        </mc:Choice>
        <mc:Fallback xmlns="">
          <p:sp>
            <p:nvSpPr>
              <p:cNvPr id="130" name="Oggetto 129"/>
              <p:cNvSpPr txBox="1">
                <a:spLocks noRot="1" noChangeAspect="1" noMove="1" noResize="1" noEditPoints="1" noAdjustHandles="1" noChangeArrowheads="1" noChangeShapeType="1" noTextEdit="1"/>
              </p:cNvSpPr>
              <p:nvPr/>
            </p:nvSpPr>
            <p:spPr bwMode="auto">
              <a:xfrm>
                <a:off x="264000" y="1077913"/>
                <a:ext cx="1370013" cy="696912"/>
              </a:xfrm>
              <a:prstGeom prst="rect">
                <a:avLst/>
              </a:prstGeom>
              <a:blipFill>
                <a:blip r:embed="rId3"/>
                <a:stretch>
                  <a:fillRect r="-15556"/>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1" name="Oggetto 130"/>
              <p:cNvSpPr txBox="1"/>
              <p:nvPr/>
            </p:nvSpPr>
            <p:spPr bwMode="auto">
              <a:xfrm>
                <a:off x="6162764" y="2093001"/>
                <a:ext cx="5607700" cy="68103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smtClean="0">
                              <a:solidFill>
                                <a:srgbClr val="000000"/>
                              </a:solidFill>
                              <a:latin typeface="Cambria Math" panose="02040503050406030204" pitchFamily="18" charset="0"/>
                              <a:ea typeface="Cambria Math" panose="02040503050406030204" pitchFamily="18" charset="0"/>
                            </a:rPr>
                            <m:t>𝜑</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d>
                        <m:dPr>
                          <m:ctrlPr>
                            <a:rPr lang="en-US" sz="1600" i="1">
                              <a:solidFill>
                                <a:srgbClr val="000000"/>
                              </a:solidFill>
                              <a:latin typeface="Cambria Math" panose="02040503050406030204" pitchFamily="18" charset="0"/>
                            </a:rPr>
                          </m:ctrlPr>
                        </m:dPr>
                        <m:e>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𝑡</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𝑡</m:t>
                                  </m:r>
                                </m:e>
                                <m:sub>
                                  <m:r>
                                    <a:rPr lang="en-US" sz="1600" i="1">
                                      <a:solidFill>
                                        <a:srgbClr val="000000"/>
                                      </a:solidFill>
                                      <a:latin typeface="Cambria Math" panose="02040503050406030204" pitchFamily="18" charset="0"/>
                                    </a:rPr>
                                    <m:t>𝑠</m:t>
                                  </m:r>
                                </m:sub>
                              </m:sSub>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e>
                      </m:d>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d>
                        <m:dPr>
                          <m:ctrlPr>
                            <a:rPr lang="en-US" sz="1600" i="1">
                              <a:solidFill>
                                <a:srgbClr val="000000"/>
                              </a:solidFill>
                              <a:latin typeface="Cambria Math" panose="02040503050406030204" pitchFamily="18" charset="0"/>
                            </a:rPr>
                          </m:ctrlPr>
                        </m:dPr>
                        <m:e>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𝑣</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𝑣</m:t>
                                  </m:r>
                                </m:e>
                                <m:sub>
                                  <m:r>
                                    <a:rPr lang="en-US" sz="1600" i="1">
                                      <a:solidFill>
                                        <a:srgbClr val="000000"/>
                                      </a:solidFill>
                                      <a:latin typeface="Cambria Math" panose="02040503050406030204" pitchFamily="18" charset="0"/>
                                    </a:rPr>
                                    <m:t>𝑠</m:t>
                                  </m:r>
                                </m:sub>
                              </m:sSub>
                            </m:den>
                          </m:f>
                        </m:e>
                      </m:d>
                      <m:r>
                        <a:rPr lang="en-US" sz="1600" i="1">
                          <a:solidFill>
                            <a:srgbClr val="000000"/>
                          </a:solidFill>
                          <a:latin typeface="Cambria Math" panose="02040503050406030204" pitchFamily="18" charset="0"/>
                        </a:rPr>
                        <m:t>⥂</m:t>
                      </m:r>
                      <m:limLow>
                        <m:limLowPr>
                          <m:ctrlPr>
                            <a:rPr lang="en-US" sz="1600" i="1">
                              <a:solidFill>
                                <a:srgbClr val="000000"/>
                              </a:solidFill>
                              <a:latin typeface="Cambria Math" panose="02040503050406030204" pitchFamily="18" charset="0"/>
                            </a:rPr>
                          </m:ctrlPr>
                        </m:limLowPr>
                        <m:e>
                          <m:groupChr>
                            <m:groupChrPr>
                              <m:chr m:val="⏟"/>
                              <m:ctrlPr>
                                <a:rPr lang="en-US" sz="1600" i="1">
                                  <a:solidFill>
                                    <a:srgbClr val="000000"/>
                                  </a:solidFill>
                                  <a:latin typeface="Cambria Math" panose="02040503050406030204" pitchFamily="18" charset="0"/>
                                </a:rPr>
                              </m:ctrlPr>
                            </m:groupChrPr>
                            <m:e>
                              <m:r>
                                <a:rPr lang="en-US" sz="1600" i="1">
                                  <a:solidFill>
                                    <a:srgbClr val="000000"/>
                                  </a:solidFill>
                                  <a:latin typeface="Cambria Math" panose="02040503050406030204" pitchFamily="18" charset="0"/>
                                </a:rPr>
                                <m:t>≅</m:t>
                              </m:r>
                            </m:e>
                          </m:groupChr>
                        </m:e>
                        <m:lim>
                          <m:r>
                            <a:rPr lang="en-US" sz="1600" i="1">
                              <a:solidFill>
                                <a:srgbClr val="000000"/>
                              </a:solidFill>
                              <a:latin typeface="Cambria Math" panose="02040503050406030204" pitchFamily="18" charset="0"/>
                            </a:rPr>
                            <m:t>𝑀𝐴𝑇</m:t>
                          </m:r>
                        </m:lim>
                      </m:limLow>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r>
                        <a:rPr lang="en-US" sz="1600" i="1">
                          <a:solidFill>
                            <a:srgbClr val="000000"/>
                          </a:solidFill>
                          <a:latin typeface="Cambria Math" panose="02040503050406030204" pitchFamily="18" charset="0"/>
                        </a:rPr>
                        <m:t>𝑤</m:t>
                      </m:r>
                    </m:oMath>
                  </m:oMathPara>
                </a14:m>
                <a:endParaRPr lang="en-US" sz="1600" dirty="0"/>
              </a:p>
            </p:txBody>
          </p:sp>
        </mc:Choice>
        <mc:Fallback xmlns="">
          <p:sp>
            <p:nvSpPr>
              <p:cNvPr id="131" name="Oggetto 130"/>
              <p:cNvSpPr txBox="1">
                <a:spLocks noRot="1" noChangeAspect="1" noMove="1" noResize="1" noEditPoints="1" noAdjustHandles="1" noChangeArrowheads="1" noChangeShapeType="1" noTextEdit="1"/>
              </p:cNvSpPr>
              <p:nvPr/>
            </p:nvSpPr>
            <p:spPr bwMode="auto">
              <a:xfrm>
                <a:off x="6162764" y="2093001"/>
                <a:ext cx="5607700" cy="681038"/>
              </a:xfrm>
              <a:prstGeom prst="rect">
                <a:avLst/>
              </a:prstGeom>
              <a:blipFill>
                <a:blip r:embed="rId4"/>
                <a:stretch>
                  <a:fillRect/>
                </a:stretch>
              </a:blipFill>
              <a:ln>
                <a:noFill/>
              </a:ln>
            </p:spPr>
            <p:txBody>
              <a:bodyPr/>
              <a:lstStyle/>
              <a:p>
                <a:r>
                  <a:rPr lang="en-US">
                    <a:noFill/>
                  </a:rPr>
                  <a:t> </a:t>
                </a:r>
              </a:p>
            </p:txBody>
          </p:sp>
        </mc:Fallback>
      </mc:AlternateContent>
      <p:sp>
        <p:nvSpPr>
          <p:cNvPr id="160" name="CasellaDiTesto 159"/>
          <p:cNvSpPr txBox="1"/>
          <p:nvPr/>
        </p:nvSpPr>
        <p:spPr>
          <a:xfrm>
            <a:off x="8386015" y="1300320"/>
            <a:ext cx="1775859" cy="523220"/>
          </a:xfrm>
          <a:prstGeom prst="rect">
            <a:avLst/>
          </a:prstGeom>
          <a:noFill/>
        </p:spPr>
        <p:txBody>
          <a:bodyPr wrap="square" rtlCol="0">
            <a:spAutoFit/>
          </a:bodyPr>
          <a:lstStyle/>
          <a:p>
            <a:r>
              <a:rPr lang="en-US" sz="1400" dirty="0"/>
              <a:t>v, </a:t>
            </a:r>
            <a:r>
              <a:rPr lang="en-US" sz="1400" dirty="0" err="1"/>
              <a:t>v</a:t>
            </a:r>
            <a:r>
              <a:rPr lang="en-US" sz="1400" baseline="-25000" dirty="0" err="1"/>
              <a:t>s</a:t>
            </a:r>
            <a:r>
              <a:rPr lang="en-US" sz="1400" dirty="0"/>
              <a:t> are the average particles velocities</a:t>
            </a:r>
          </a:p>
        </p:txBody>
      </p:sp>
      <p:cxnSp>
        <p:nvCxnSpPr>
          <p:cNvPr id="161" name="Connettore 2 160"/>
          <p:cNvCxnSpPr/>
          <p:nvPr/>
        </p:nvCxnSpPr>
        <p:spPr>
          <a:xfrm>
            <a:off x="9169502" y="1823540"/>
            <a:ext cx="0" cy="32550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2" name="Rettangolo 171"/>
          <p:cNvSpPr/>
          <p:nvPr/>
        </p:nvSpPr>
        <p:spPr>
          <a:xfrm>
            <a:off x="819982" y="3874751"/>
            <a:ext cx="3450046" cy="1169551"/>
          </a:xfrm>
          <a:prstGeom prst="rect">
            <a:avLst/>
          </a:prstGeom>
        </p:spPr>
        <p:txBody>
          <a:bodyPr wrap="square">
            <a:spAutoFit/>
          </a:bodyPr>
          <a:lstStyle/>
          <a:p>
            <a:pPr algn="just"/>
            <a:r>
              <a:rPr lang="en-US" sz="1400" dirty="0"/>
              <a:t>This system of coupled (non linear) differential equations</a:t>
            </a:r>
            <a:r>
              <a:rPr lang="en-US" sz="1400" b="1" dirty="0"/>
              <a:t> describe the motion of a non synchronous particles </a:t>
            </a:r>
            <a:r>
              <a:rPr lang="en-US" sz="1400" dirty="0"/>
              <a:t>in the longitudinal plane with respect to the synchronous one.</a:t>
            </a:r>
          </a:p>
        </p:txBody>
      </p:sp>
      <p:sp>
        <p:nvSpPr>
          <p:cNvPr id="3" name="Rettangolo 2"/>
          <p:cNvSpPr/>
          <p:nvPr/>
        </p:nvSpPr>
        <p:spPr>
          <a:xfrm>
            <a:off x="2310872" y="1128507"/>
            <a:ext cx="1959156" cy="646331"/>
          </a:xfrm>
          <a:prstGeom prst="rect">
            <a:avLst/>
          </a:prstGeom>
        </p:spPr>
        <p:txBody>
          <a:bodyPr wrap="square">
            <a:spAutoFit/>
          </a:bodyPr>
          <a:lstStyle/>
          <a:p>
            <a:pPr algn="just"/>
            <a:r>
              <a:rPr lang="en-US" sz="1200" dirty="0">
                <a:sym typeface="Symbol"/>
              </a:rPr>
              <a:t>t is basically the </a:t>
            </a:r>
            <a:r>
              <a:rPr lang="en-US" sz="1200" b="1" dirty="0">
                <a:sym typeface="Symbol"/>
              </a:rPr>
              <a:t>time of flight</a:t>
            </a:r>
            <a:r>
              <a:rPr lang="en-US" sz="1200" dirty="0">
                <a:sym typeface="Symbol"/>
              </a:rPr>
              <a:t> between two accelerating cells</a:t>
            </a:r>
            <a:endParaRPr lang="en-US" sz="1200" dirty="0"/>
          </a:p>
        </p:txBody>
      </p:sp>
      <p:sp>
        <p:nvSpPr>
          <p:cNvPr id="57" name="Freccia in giù 56"/>
          <p:cNvSpPr/>
          <p:nvPr/>
        </p:nvSpPr>
        <p:spPr>
          <a:xfrm>
            <a:off x="1072007" y="1856040"/>
            <a:ext cx="236433" cy="3724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166306" y="1845942"/>
            <a:ext cx="884538" cy="276999"/>
          </a:xfrm>
          <a:prstGeom prst="rect">
            <a:avLst/>
          </a:prstGeom>
          <a:noFill/>
        </p:spPr>
        <p:txBody>
          <a:bodyPr wrap="none" rtlCol="0">
            <a:spAutoFit/>
          </a:bodyPr>
          <a:lstStyle/>
          <a:p>
            <a:r>
              <a:rPr lang="en-US" sz="1200" dirty="0"/>
              <a:t>subtracting</a:t>
            </a:r>
          </a:p>
        </p:txBody>
      </p:sp>
      <p:sp>
        <p:nvSpPr>
          <p:cNvPr id="59" name="CasellaDiTesto 58"/>
          <p:cNvSpPr txBox="1"/>
          <p:nvPr/>
        </p:nvSpPr>
        <p:spPr>
          <a:xfrm>
            <a:off x="2454834" y="2497040"/>
            <a:ext cx="3281167" cy="276999"/>
          </a:xfrm>
          <a:prstGeom prst="rect">
            <a:avLst/>
          </a:prstGeom>
          <a:noFill/>
        </p:spPr>
        <p:txBody>
          <a:bodyPr wrap="square" rtlCol="0">
            <a:spAutoFit/>
          </a:bodyPr>
          <a:lstStyle/>
          <a:p>
            <a:pPr algn="just"/>
            <a:r>
              <a:rPr lang="en-US" sz="1200" dirty="0"/>
              <a:t>Dividing by the accelerating cell length </a:t>
            </a:r>
            <a:r>
              <a:rPr lang="en-US" sz="1200" dirty="0">
                <a:sym typeface="Symbol"/>
              </a:rPr>
              <a:t>L</a:t>
            </a:r>
            <a:endParaRPr lang="en-US" sz="1200" dirty="0"/>
          </a:p>
        </p:txBody>
      </p:sp>
      <p:sp>
        <p:nvSpPr>
          <p:cNvPr id="60" name="Freccia in giù 59"/>
          <p:cNvSpPr/>
          <p:nvPr/>
        </p:nvSpPr>
        <p:spPr>
          <a:xfrm rot="16200000">
            <a:off x="3938648" y="501159"/>
            <a:ext cx="236433" cy="37902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Connettore 2 4"/>
          <p:cNvCxnSpPr>
            <a:stCxn id="3" idx="1"/>
          </p:cNvCxnSpPr>
          <p:nvPr/>
        </p:nvCxnSpPr>
        <p:spPr>
          <a:xfrm flipH="1" flipV="1">
            <a:off x="1903362" y="1341946"/>
            <a:ext cx="407510" cy="10972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p:cNvCxnSpPr/>
          <p:nvPr/>
        </p:nvCxnSpPr>
        <p:spPr>
          <a:xfrm flipH="1">
            <a:off x="1734792" y="1451672"/>
            <a:ext cx="576080" cy="152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Oggetto 7"/>
              <p:cNvSpPr txBox="1"/>
              <p:nvPr/>
            </p:nvSpPr>
            <p:spPr bwMode="auto">
              <a:xfrm>
                <a:off x="-62048" y="6064250"/>
                <a:ext cx="12254047" cy="793750"/>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d>
                        <m:dPr>
                          <m:ctrlPr>
                            <a:rPr lang="en-US" sz="1300" i="1">
                              <a:solidFill>
                                <a:srgbClr val="000000"/>
                              </a:solidFill>
                              <a:latin typeface="Cambria Math" panose="02040503050406030204" pitchFamily="18" charset="0"/>
                            </a:rPr>
                          </m:ctrlPr>
                        </m:dPr>
                        <m:e>
                          <m:f>
                            <m:fPr>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1</m:t>
                              </m:r>
                            </m:num>
                            <m:den>
                              <m:r>
                                <a:rPr lang="en-US" sz="1300" i="1">
                                  <a:solidFill>
                                    <a:srgbClr val="000000"/>
                                  </a:solidFill>
                                  <a:latin typeface="Cambria Math" panose="02040503050406030204" pitchFamily="18" charset="0"/>
                                </a:rPr>
                                <m:t>𝑣</m:t>
                              </m:r>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1</m:t>
                              </m:r>
                            </m:num>
                            <m:den>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den>
                          </m:f>
                        </m:e>
                      </m:d>
                      <m:r>
                        <a:rPr lang="en-US" sz="1300" i="1">
                          <a:solidFill>
                            <a:srgbClr val="000000"/>
                          </a:solidFill>
                          <a:latin typeface="Cambria Math" panose="02040503050406030204" pitchFamily="18" charset="0"/>
                        </a:rPr>
                        <m:t>=</m:t>
                      </m:r>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d>
                        <m:dPr>
                          <m:ctrlPr>
                            <a:rPr lang="en-US" sz="1300" i="1">
                              <a:solidFill>
                                <a:srgbClr val="000000"/>
                              </a:solidFill>
                              <a:latin typeface="Cambria Math" panose="02040503050406030204" pitchFamily="18" charset="0"/>
                            </a:rPr>
                          </m:ctrlPr>
                        </m:dPr>
                        <m:e>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r>
                                <a:rPr lang="en-US" sz="1300" i="1">
                                  <a:solidFill>
                                    <a:srgbClr val="000000"/>
                                  </a:solidFill>
                                  <a:latin typeface="Cambria Math" panose="02040503050406030204" pitchFamily="18" charset="0"/>
                                </a:rPr>
                                <m:t>−</m:t>
                              </m:r>
                              <m:r>
                                <a:rPr lang="en-US" sz="1300" i="1">
                                  <a:solidFill>
                                    <a:srgbClr val="000000"/>
                                  </a:solidFill>
                                  <a:latin typeface="Cambria Math" panose="02040503050406030204" pitchFamily="18" charset="0"/>
                                </a:rPr>
                                <m:t>𝑣</m:t>
                              </m:r>
                            </m:num>
                            <m:den>
                              <m:r>
                                <a:rPr lang="en-US" sz="1300" i="1">
                                  <a:solidFill>
                                    <a:srgbClr val="000000"/>
                                  </a:solidFill>
                                  <a:latin typeface="Cambria Math" panose="02040503050406030204" pitchFamily="18" charset="0"/>
                                </a:rPr>
                                <m:t>𝑣</m:t>
                              </m:r>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den>
                          </m:f>
                        </m:e>
                      </m:d>
                      <m:r>
                        <a:rPr lang="en-US" sz="1300" i="1">
                          <a:solidFill>
                            <a:srgbClr val="000000"/>
                          </a:solidFill>
                          <a:latin typeface="Cambria Math" panose="02040503050406030204" pitchFamily="18" charset="0"/>
                        </a:rPr>
                        <m:t>⥂</m:t>
                      </m:r>
                      <m:limLow>
                        <m:limLowPr>
                          <m:ctrlPr>
                            <a:rPr lang="en-US" sz="1300" i="1">
                              <a:solidFill>
                                <a:srgbClr val="000000"/>
                              </a:solidFill>
                              <a:latin typeface="Cambria Math" panose="02040503050406030204" pitchFamily="18" charset="0"/>
                            </a:rPr>
                          </m:ctrlPr>
                        </m:limLowPr>
                        <m:e>
                          <m:groupChr>
                            <m:groupChrPr>
                              <m:chr m:val="⏟"/>
                              <m:ctrlPr>
                                <a:rPr lang="en-US" sz="1300" i="1">
                                  <a:solidFill>
                                    <a:srgbClr val="000000"/>
                                  </a:solidFill>
                                  <a:latin typeface="Cambria Math" panose="02040503050406030204" pitchFamily="18" charset="0"/>
                                </a:rPr>
                              </m:ctrlPr>
                            </m:groupChrPr>
                            <m:e>
                              <m:r>
                                <a:rPr lang="en-US" sz="1300" i="1">
                                  <a:solidFill>
                                    <a:srgbClr val="000000"/>
                                  </a:solidFill>
                                  <a:latin typeface="Cambria Math" panose="02040503050406030204" pitchFamily="18" charset="0"/>
                                </a:rPr>
                                <m:t>≅</m:t>
                              </m:r>
                            </m:e>
                          </m:groupChr>
                        </m:e>
                        <m:lim>
                          <m:eqArr>
                            <m:eqArrPr>
                              <m:ctrlPr>
                                <a:rPr lang="en-US" sz="1300" i="1">
                                  <a:solidFill>
                                    <a:srgbClr val="000000"/>
                                  </a:solidFill>
                                  <a:latin typeface="Cambria Math" panose="02040503050406030204" pitchFamily="18" charset="0"/>
                                </a:rPr>
                              </m:ctrlPr>
                            </m:eqArrPr>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𝑣</m:t>
                              </m:r>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r>
                                <a:rPr lang="en-US" sz="1300" i="1">
                                  <a:solidFill>
                                    <a:srgbClr val="000000"/>
                                  </a:solidFill>
                                  <a:latin typeface="Cambria Math" panose="02040503050406030204" pitchFamily="18" charset="0"/>
                                </a:rPr>
                                <m:t>≅</m:t>
                              </m:r>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2</m:t>
                                  </m:r>
                                </m:sup>
                              </m:sSubSup>
                            </m:e>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𝑣</m:t>
                              </m:r>
                              <m:r>
                                <a:rPr lang="en-US" sz="1300" i="1">
                                  <a:solidFill>
                                    <a:srgbClr val="000000"/>
                                  </a:solidFill>
                                  <a:latin typeface="Cambria Math" panose="02040503050406030204" pitchFamily="18" charset="0"/>
                                </a:rPr>
                                <m:t>−</m:t>
                              </m:r>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Sub>
                              <m:r>
                                <a:rPr lang="en-US" sz="1300" i="1">
                                  <a:solidFill>
                                    <a:srgbClr val="000000"/>
                                  </a:solidFill>
                                  <a:latin typeface="Cambria Math" panose="02040503050406030204" pitchFamily="18" charset="0"/>
                                </a:rPr>
                                <m:t>≅</m:t>
                              </m:r>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𝑣</m:t>
                              </m:r>
                            </m:e>
                          </m:eqArr>
                        </m:lim>
                      </m:limLow>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𝑣</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2</m:t>
                              </m:r>
                            </m:sup>
                          </m:sSubSup>
                        </m:den>
                      </m:f>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𝑣</m:t>
                      </m:r>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𝑐</m:t>
                          </m:r>
                        </m:den>
                      </m:f>
                      <m:f>
                        <m:fPr>
                          <m:ctrlPr>
                            <a:rPr lang="en-US" sz="1300" i="1">
                              <a:solidFill>
                                <a:srgbClr val="000000"/>
                              </a:solidFill>
                              <a:latin typeface="Cambria Math" panose="02040503050406030204" pitchFamily="18" charset="0"/>
                            </a:rPr>
                          </m:ctrlPr>
                        </m:fPr>
                        <m:num>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𝛽</m:t>
                          </m:r>
                        </m:num>
                        <m:den>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𝛽</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2</m:t>
                              </m:r>
                            </m:sup>
                          </m:sSubSup>
                        </m:den>
                      </m:f>
                      <m:r>
                        <m:rPr>
                          <m:nor/>
                        </m:rPr>
                        <a:rPr lang="en-US" sz="1300" i="0">
                          <a:solidFill>
                            <a:srgbClr val="000000"/>
                          </a:solidFill>
                          <a:latin typeface="Cambria Math" panose="02040503050406030204" pitchFamily="18" charset="0"/>
                        </a:rPr>
                        <m:t>   </m:t>
                      </m:r>
                      <m:r>
                        <m:rPr>
                          <m:nor/>
                        </m:rPr>
                        <a:rPr lang="en-US" sz="1300" i="0">
                          <a:solidFill>
                            <a:srgbClr val="000000"/>
                          </a:solidFill>
                          <a:latin typeface="Cambria Math" panose="02040503050406030204" pitchFamily="18" charset="0"/>
                        </a:rPr>
                        <m:t>remembering</m:t>
                      </m:r>
                      <m:r>
                        <m:rPr>
                          <m:nor/>
                        </m:rPr>
                        <a:rPr lang="en-US" sz="1300" i="0">
                          <a:solidFill>
                            <a:srgbClr val="000000"/>
                          </a:solidFill>
                          <a:latin typeface="Cambria Math" panose="02040503050406030204" pitchFamily="18" charset="0"/>
                        </a:rPr>
                        <m:t> </m:t>
                      </m:r>
                      <m:r>
                        <m:rPr>
                          <m:nor/>
                        </m:rPr>
                        <a:rPr lang="en-US" sz="1300" i="0">
                          <a:solidFill>
                            <a:srgbClr val="000000"/>
                          </a:solidFill>
                          <a:latin typeface="Cambria Math" panose="02040503050406030204" pitchFamily="18" charset="0"/>
                        </a:rPr>
                        <m:t>that</m:t>
                      </m:r>
                      <m:r>
                        <m:rPr>
                          <m:nor/>
                        </m:rPr>
                        <a:rPr lang="en-US" sz="1300" i="0">
                          <a:solidFill>
                            <a:srgbClr val="000000"/>
                          </a:solidFill>
                          <a:latin typeface="Cambria Math" panose="02040503050406030204" pitchFamily="18" charset="0"/>
                        </a:rPr>
                        <m:t>   </m:t>
                      </m:r>
                      <m:r>
                        <m:rPr>
                          <m:sty m:val="p"/>
                        </m:rPr>
                        <a:rPr lang="en-US" sz="1300" i="1">
                          <a:solidFill>
                            <a:srgbClr val="000000"/>
                          </a:solidFill>
                          <a:latin typeface="Cambria Math" panose="02040503050406030204" pitchFamily="18" charset="0"/>
                        </a:rPr>
                        <m:t>β</m:t>
                      </m:r>
                      <m:r>
                        <a:rPr lang="en-US" sz="1300" i="1">
                          <a:solidFill>
                            <a:srgbClr val="000000"/>
                          </a:solidFill>
                          <a:latin typeface="Cambria Math" panose="02040503050406030204" pitchFamily="18" charset="0"/>
                        </a:rPr>
                        <m:t>=</m:t>
                      </m:r>
                      <m:rad>
                        <m:radPr>
                          <m:degHide m:val="on"/>
                          <m:ctrlPr>
                            <a:rPr lang="en-US" sz="1300" i="1">
                              <a:solidFill>
                                <a:srgbClr val="000000"/>
                              </a:solidFill>
                              <a:latin typeface="Cambria Math" panose="02040503050406030204" pitchFamily="18" charset="0"/>
                            </a:rPr>
                          </m:ctrlPr>
                        </m:radPr>
                        <m:deg/>
                        <m:e>
                          <m:r>
                            <a:rPr lang="en-US" sz="1300" i="1">
                              <a:solidFill>
                                <a:srgbClr val="000000"/>
                              </a:solidFill>
                              <a:latin typeface="Cambria Math" panose="02040503050406030204" pitchFamily="18" charset="0"/>
                            </a:rPr>
                            <m:t>1−</m:t>
                          </m:r>
                          <m:f>
                            <m:fPr>
                              <m:type m:val="lin"/>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1</m:t>
                              </m:r>
                            </m:num>
                            <m:den>
                              <m:sSup>
                                <m:sSupPr>
                                  <m:ctrlPr>
                                    <a:rPr lang="en-US" sz="1300" i="1">
                                      <a:solidFill>
                                        <a:srgbClr val="000000"/>
                                      </a:solidFill>
                                      <a:latin typeface="Cambria Math" panose="02040503050406030204" pitchFamily="18" charset="0"/>
                                    </a:rPr>
                                  </m:ctrlPr>
                                </m:sSupPr>
                                <m:e>
                                  <m:r>
                                    <a:rPr lang="en-US" sz="1300" i="1">
                                      <a:solidFill>
                                        <a:srgbClr val="000000"/>
                                      </a:solidFill>
                                      <a:latin typeface="Cambria Math" panose="02040503050406030204" pitchFamily="18" charset="0"/>
                                    </a:rPr>
                                    <m:t>𝛾</m:t>
                                  </m:r>
                                </m:e>
                                <m:sup>
                                  <m:r>
                                    <a:rPr lang="en-US" sz="1300" i="1">
                                      <a:solidFill>
                                        <a:srgbClr val="000000"/>
                                      </a:solidFill>
                                      <a:latin typeface="Cambria Math" panose="02040503050406030204" pitchFamily="18" charset="0"/>
                                    </a:rPr>
                                    <m:t>2</m:t>
                                  </m:r>
                                </m:sup>
                              </m:sSup>
                            </m:den>
                          </m:f>
                        </m:e>
                      </m:rad>
                      <m:r>
                        <a:rPr lang="en-US" sz="1300" i="1">
                          <a:solidFill>
                            <a:srgbClr val="000000"/>
                          </a:solidFill>
                          <a:latin typeface="Cambria Math" panose="02040503050406030204" pitchFamily="18" charset="0"/>
                        </a:rPr>
                        <m:t>⇒</m:t>
                      </m:r>
                      <m:r>
                        <a:rPr lang="en-US" sz="1300" i="1">
                          <a:solidFill>
                            <a:srgbClr val="000000"/>
                          </a:solidFill>
                          <a:latin typeface="Cambria Math" panose="02040503050406030204" pitchFamily="18" charset="0"/>
                        </a:rPr>
                        <m:t>𝛽</m:t>
                      </m:r>
                      <m:r>
                        <a:rPr lang="en-US" sz="1300" i="1">
                          <a:solidFill>
                            <a:srgbClr val="000000"/>
                          </a:solidFill>
                          <a:latin typeface="Cambria Math" panose="02040503050406030204" pitchFamily="18" charset="0"/>
                        </a:rPr>
                        <m:t>𝑑</m:t>
                      </m:r>
                      <m:r>
                        <a:rPr lang="en-US" sz="1300" i="1">
                          <a:solidFill>
                            <a:srgbClr val="000000"/>
                          </a:solidFill>
                          <a:latin typeface="Cambria Math" panose="02040503050406030204" pitchFamily="18" charset="0"/>
                        </a:rPr>
                        <m:t>𝛽</m:t>
                      </m:r>
                      <m:r>
                        <a:rPr lang="en-US" sz="1300" i="1">
                          <a:solidFill>
                            <a:srgbClr val="000000"/>
                          </a:solidFill>
                          <a:latin typeface="Cambria Math" panose="02040503050406030204" pitchFamily="18" charset="0"/>
                        </a:rPr>
                        <m:t>=</m:t>
                      </m:r>
                      <m:f>
                        <m:fPr>
                          <m:type m:val="lin"/>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𝑑</m:t>
                          </m:r>
                          <m:r>
                            <a:rPr lang="en-US" sz="1300" i="1">
                              <a:solidFill>
                                <a:srgbClr val="000000"/>
                              </a:solidFill>
                              <a:latin typeface="Cambria Math" panose="02040503050406030204" pitchFamily="18" charset="0"/>
                            </a:rPr>
                            <m:t>𝛾</m:t>
                          </m:r>
                        </m:num>
                        <m:den>
                          <m:sSup>
                            <m:sSupPr>
                              <m:ctrlPr>
                                <a:rPr lang="en-US" sz="1300" i="1">
                                  <a:solidFill>
                                    <a:srgbClr val="000000"/>
                                  </a:solidFill>
                                  <a:latin typeface="Cambria Math" panose="02040503050406030204" pitchFamily="18" charset="0"/>
                                </a:rPr>
                              </m:ctrlPr>
                            </m:sSupPr>
                            <m:e>
                              <m:r>
                                <a:rPr lang="en-US" sz="1300" i="1">
                                  <a:solidFill>
                                    <a:srgbClr val="000000"/>
                                  </a:solidFill>
                                  <a:latin typeface="Cambria Math" panose="02040503050406030204" pitchFamily="18" charset="0"/>
                                </a:rPr>
                                <m:t>𝛾</m:t>
                              </m:r>
                            </m:e>
                            <m:sup>
                              <m:r>
                                <a:rPr lang="en-US" sz="1300" i="1">
                                  <a:solidFill>
                                    <a:srgbClr val="000000"/>
                                  </a:solidFill>
                                  <a:latin typeface="Cambria Math" panose="02040503050406030204" pitchFamily="18" charset="0"/>
                                </a:rPr>
                                <m:t>3</m:t>
                              </m:r>
                            </m:sup>
                          </m:sSup>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𝑐</m:t>
                          </m:r>
                        </m:den>
                      </m:f>
                      <m:f>
                        <m:fPr>
                          <m:ctrlPr>
                            <a:rPr lang="en-US" sz="1300" i="1">
                              <a:solidFill>
                                <a:srgbClr val="000000"/>
                              </a:solidFill>
                              <a:latin typeface="Cambria Math" panose="02040503050406030204" pitchFamily="18" charset="0"/>
                            </a:rPr>
                          </m:ctrlPr>
                        </m:fPr>
                        <m:num>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𝛽</m:t>
                          </m:r>
                        </m:num>
                        <m:den>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𝛽</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2</m:t>
                              </m:r>
                            </m:sup>
                          </m:sSubSup>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𝑐</m:t>
                          </m:r>
                        </m:den>
                      </m:f>
                      <m:f>
                        <m:fPr>
                          <m:ctrlPr>
                            <a:rPr lang="en-US" sz="1300" i="1">
                              <a:solidFill>
                                <a:srgbClr val="000000"/>
                              </a:solidFill>
                              <a:latin typeface="Cambria Math" panose="02040503050406030204" pitchFamily="18" charset="0"/>
                            </a:rPr>
                          </m:ctrlPr>
                        </m:fPr>
                        <m:num>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𝛾</m:t>
                          </m:r>
                        </m:num>
                        <m:den>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𝛽</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3</m:t>
                              </m:r>
                            </m:sup>
                          </m:sSubSup>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𝛾</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3</m:t>
                              </m:r>
                            </m:sup>
                          </m:sSubSup>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𝑐</m:t>
                          </m:r>
                        </m:den>
                      </m:f>
                      <m:f>
                        <m:fPr>
                          <m:ctrlPr>
                            <a:rPr lang="en-US" sz="1300" i="1">
                              <a:solidFill>
                                <a:srgbClr val="000000"/>
                              </a:solidFill>
                              <a:latin typeface="Cambria Math" panose="02040503050406030204" pitchFamily="18" charset="0"/>
                            </a:rPr>
                          </m:ctrlPr>
                        </m:fPr>
                        <m:num>
                          <m:limUpp>
                            <m:limUppPr>
                              <m:ctrlPr>
                                <a:rPr lang="en-US" sz="1300" i="1">
                                  <a:solidFill>
                                    <a:srgbClr val="000000"/>
                                  </a:solidFill>
                                  <a:latin typeface="Cambria Math" panose="02040503050406030204" pitchFamily="18" charset="0"/>
                                </a:rPr>
                              </m:ctrlPr>
                            </m:limUppPr>
                            <m:e>
                              <m:groupChr>
                                <m:groupChrPr>
                                  <m:chr m:val="⏞"/>
                                  <m:pos m:val="top"/>
                                  <m:vertJc m:val="bot"/>
                                  <m:ctrlPr>
                                    <a:rPr lang="en-US" sz="1300" i="1">
                                      <a:solidFill>
                                        <a:srgbClr val="000000"/>
                                      </a:solidFill>
                                      <a:latin typeface="Cambria Math" panose="02040503050406030204" pitchFamily="18" charset="0"/>
                                    </a:rPr>
                                  </m:ctrlPr>
                                </m:groupChrPr>
                                <m:e>
                                  <m:r>
                                    <m:rPr>
                                      <m:sty m:val="p"/>
                                    </m:rPr>
                                    <a:rPr lang="en-US" sz="1300" i="1">
                                      <a:solidFill>
                                        <a:srgbClr val="000000"/>
                                      </a:solidFill>
                                      <a:latin typeface="Cambria Math" panose="02040503050406030204" pitchFamily="18" charset="0"/>
                                    </a:rPr>
                                    <m:t>Δ</m:t>
                                  </m:r>
                                  <m:r>
                                    <a:rPr lang="en-US" sz="1300" i="1">
                                      <a:solidFill>
                                        <a:srgbClr val="000000"/>
                                      </a:solidFill>
                                      <a:latin typeface="Cambria Math" panose="02040503050406030204" pitchFamily="18" charset="0"/>
                                    </a:rPr>
                                    <m:t>𝐸</m:t>
                                  </m:r>
                                </m:e>
                              </m:groupChr>
                            </m:e>
                            <m:lim>
                              <m:r>
                                <a:rPr lang="en-US" sz="1300" i="1">
                                  <a:solidFill>
                                    <a:srgbClr val="000000"/>
                                  </a:solidFill>
                                  <a:latin typeface="Cambria Math" panose="02040503050406030204" pitchFamily="18" charset="0"/>
                                </a:rPr>
                                <m:t>𝑤</m:t>
                              </m:r>
                            </m:lim>
                          </m:limUpp>
                        </m:num>
                        <m:den>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𝐸</m:t>
                              </m:r>
                            </m:e>
                            <m:sub>
                              <m:r>
                                <a:rPr lang="en-US" sz="1300" i="1">
                                  <a:solidFill>
                                    <a:srgbClr val="000000"/>
                                  </a:solidFill>
                                  <a:latin typeface="Cambria Math" panose="02040503050406030204" pitchFamily="18" charset="0"/>
                                </a:rPr>
                                <m:t>0</m:t>
                              </m:r>
                            </m:sub>
                          </m:sSub>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𝛽</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3</m:t>
                              </m:r>
                            </m:sup>
                          </m:sSubSup>
                          <m:sSubSup>
                            <m:sSubSupPr>
                              <m:ctrlPr>
                                <a:rPr lang="en-US" sz="1300" i="1">
                                  <a:solidFill>
                                    <a:srgbClr val="000000"/>
                                  </a:solidFill>
                                  <a:latin typeface="Cambria Math" panose="02040503050406030204" pitchFamily="18" charset="0"/>
                                </a:rPr>
                              </m:ctrlPr>
                            </m:sSubSupPr>
                            <m:e>
                              <m:r>
                                <a:rPr lang="en-US" sz="1300" i="1">
                                  <a:solidFill>
                                    <a:srgbClr val="000000"/>
                                  </a:solidFill>
                                  <a:latin typeface="Cambria Math" panose="02040503050406030204" pitchFamily="18" charset="0"/>
                                </a:rPr>
                                <m:t>𝛾</m:t>
                              </m:r>
                            </m:e>
                            <m:sub>
                              <m:r>
                                <a:rPr lang="en-US" sz="1300" i="1">
                                  <a:solidFill>
                                    <a:srgbClr val="000000"/>
                                  </a:solidFill>
                                  <a:latin typeface="Cambria Math" panose="02040503050406030204" pitchFamily="18" charset="0"/>
                                </a:rPr>
                                <m:t>𝑠</m:t>
                              </m:r>
                            </m:sub>
                            <m:sup>
                              <m:r>
                                <a:rPr lang="en-US" sz="1300" i="1">
                                  <a:solidFill>
                                    <a:srgbClr val="000000"/>
                                  </a:solidFill>
                                  <a:latin typeface="Cambria Math" panose="02040503050406030204" pitchFamily="18" charset="0"/>
                                </a:rPr>
                                <m:t>3</m:t>
                              </m:r>
                            </m:sup>
                          </m:sSubSup>
                        </m:den>
                      </m:f>
                    </m:oMath>
                  </m:oMathPara>
                </a14:m>
                <a:endParaRPr lang="en-US" sz="1300" dirty="0"/>
              </a:p>
            </p:txBody>
          </p:sp>
        </mc:Choice>
        <mc:Fallback xmlns="">
          <p:sp>
            <p:nvSpPr>
              <p:cNvPr id="8" name="Oggetto 7"/>
              <p:cNvSpPr txBox="1">
                <a:spLocks noRot="1" noChangeAspect="1" noMove="1" noResize="1" noEditPoints="1" noAdjustHandles="1" noChangeArrowheads="1" noChangeShapeType="1" noTextEdit="1"/>
              </p:cNvSpPr>
              <p:nvPr/>
            </p:nvSpPr>
            <p:spPr bwMode="auto">
              <a:xfrm>
                <a:off x="-62048" y="6064250"/>
                <a:ext cx="12254047" cy="793750"/>
              </a:xfrm>
              <a:prstGeom prst="rect">
                <a:avLst/>
              </a:prstGeom>
              <a:blipFill>
                <a:blip r:embed="rId5"/>
                <a:stretch>
                  <a:fillRect b="-6154"/>
                </a:stretch>
              </a:blipFill>
              <a:ln>
                <a:noFill/>
              </a:ln>
            </p:spPr>
            <p:txBody>
              <a:bodyPr/>
              <a:lstStyle/>
              <a:p>
                <a:r>
                  <a:rPr lang="en-US">
                    <a:noFill/>
                  </a:rPr>
                  <a:t> </a:t>
                </a:r>
              </a:p>
            </p:txBody>
          </p:sp>
        </mc:Fallback>
      </mc:AlternateContent>
      <p:sp>
        <p:nvSpPr>
          <p:cNvPr id="9" name="CasellaDiTesto 8"/>
          <p:cNvSpPr txBox="1"/>
          <p:nvPr/>
        </p:nvSpPr>
        <p:spPr>
          <a:xfrm>
            <a:off x="-22315" y="5763810"/>
            <a:ext cx="609077" cy="369332"/>
          </a:xfrm>
          <a:prstGeom prst="rect">
            <a:avLst/>
          </a:prstGeom>
          <a:noFill/>
        </p:spPr>
        <p:txBody>
          <a:bodyPr wrap="none" rtlCol="0">
            <a:spAutoFit/>
          </a:bodyPr>
          <a:lstStyle/>
          <a:p>
            <a:r>
              <a:rPr lang="en-US" i="1" dirty="0"/>
              <a:t>MAT</a:t>
            </a:r>
          </a:p>
        </p:txBody>
      </p:sp>
      <mc:AlternateContent xmlns:mc="http://schemas.openxmlformats.org/markup-compatibility/2006" xmlns:a14="http://schemas.microsoft.com/office/drawing/2010/main">
        <mc:Choice Requires="a14">
          <p:sp>
            <p:nvSpPr>
              <p:cNvPr id="10" name="Oggetto 9"/>
              <p:cNvSpPr txBox="1"/>
              <p:nvPr/>
            </p:nvSpPr>
            <p:spPr>
              <a:xfrm>
                <a:off x="10783888" y="3213100"/>
                <a:ext cx="986576" cy="508000"/>
              </a:xfrm>
              <a:prstGeom prst="rect">
                <a:avLst/>
              </a:prstGeom>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m:rPr>
                              <m:sty m:val="p"/>
                            </m:rPr>
                            <a:rPr lang="en-US" sz="1600" i="1">
                              <a:solidFill>
                                <a:srgbClr val="000000"/>
                              </a:solidFill>
                              <a:latin typeface="Cambria Math" panose="02040503050406030204" pitchFamily="18" charset="0"/>
                            </a:rPr>
                            <m:t>Δ</m:t>
                          </m:r>
                          <m:r>
                            <a:rPr lang="en-US" sz="1600" i="1" smtClean="0">
                              <a:solidFill>
                                <a:srgbClr val="000000"/>
                              </a:solidFill>
                              <a:latin typeface="Cambria Math" panose="02040503050406030204" pitchFamily="18" charset="0"/>
                              <a:ea typeface="Cambria Math" panose="02040503050406030204" pitchFamily="18" charset="0"/>
                            </a:rPr>
                            <m:t>𝜑</m:t>
                          </m:r>
                        </m:num>
                        <m:den>
                          <m:r>
                            <m:rPr>
                              <m:sty m:val="p"/>
                            </m:rPr>
                            <a:rPr lang="en-US" sz="1600" i="1">
                              <a:solidFill>
                                <a:srgbClr val="000000"/>
                              </a:solidFill>
                              <a:latin typeface="Cambria Math" panose="02040503050406030204" pitchFamily="18" charset="0"/>
                            </a:rPr>
                            <m:t>Δ</m:t>
                          </m:r>
                          <m:r>
                            <a:rPr lang="en-US" sz="1600" i="1">
                              <a:solidFill>
                                <a:srgbClr val="000000"/>
                              </a:solidFill>
                              <a:latin typeface="Cambria Math" panose="02040503050406030204" pitchFamily="18" charset="0"/>
                            </a:rPr>
                            <m:t>𝐿</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m:t>
                          </m:r>
                          <m:r>
                            <a:rPr lang="en-US" sz="1600" i="1" smtClean="0">
                              <a:solidFill>
                                <a:srgbClr val="000000"/>
                              </a:solidFill>
                              <a:latin typeface="Cambria Math" panose="02040503050406030204" pitchFamily="18" charset="0"/>
                              <a:ea typeface="Cambria Math" panose="02040503050406030204" pitchFamily="18" charset="0"/>
                            </a:rPr>
                            <m:t>𝜑</m:t>
                          </m:r>
                        </m:num>
                        <m:den>
                          <m:r>
                            <a:rPr lang="en-US" sz="1600" i="1">
                              <a:solidFill>
                                <a:srgbClr val="000000"/>
                              </a:solidFill>
                              <a:latin typeface="Cambria Math" panose="02040503050406030204" pitchFamily="18" charset="0"/>
                            </a:rPr>
                            <m:t>𝑑𝑧</m:t>
                          </m:r>
                        </m:den>
                      </m:f>
                    </m:oMath>
                  </m:oMathPara>
                </a14:m>
                <a:endParaRPr lang="en-US" sz="1600" dirty="0"/>
              </a:p>
            </p:txBody>
          </p:sp>
        </mc:Choice>
        <mc:Fallback xmlns="">
          <p:sp>
            <p:nvSpPr>
              <p:cNvPr id="10" name="Oggetto 9"/>
              <p:cNvSpPr txBox="1">
                <a:spLocks noRot="1" noChangeAspect="1" noMove="1" noResize="1" noEditPoints="1" noAdjustHandles="1" noChangeArrowheads="1" noChangeShapeType="1" noTextEdit="1"/>
              </p:cNvSpPr>
              <p:nvPr/>
            </p:nvSpPr>
            <p:spPr>
              <a:xfrm>
                <a:off x="10783888" y="3213100"/>
                <a:ext cx="986576" cy="508000"/>
              </a:xfrm>
              <a:prstGeom prst="rect">
                <a:avLst/>
              </a:prstGeom>
              <a:blipFill>
                <a:blip r:embed="rId6"/>
                <a:stretch>
                  <a:fillRect/>
                </a:stretch>
              </a:blipFill>
            </p:spPr>
            <p:txBody>
              <a:bodyPr/>
              <a:lstStyle/>
              <a:p>
                <a:r>
                  <a:rPr lang="en-US">
                    <a:noFill/>
                  </a:rPr>
                  <a:t> </a:t>
                </a:r>
              </a:p>
            </p:txBody>
          </p:sp>
        </mc:Fallback>
      </mc:AlternateContent>
      <p:sp>
        <p:nvSpPr>
          <p:cNvPr id="69" name="CasellaDiTesto 68"/>
          <p:cNvSpPr txBox="1"/>
          <p:nvPr/>
        </p:nvSpPr>
        <p:spPr>
          <a:xfrm>
            <a:off x="10634127" y="2936364"/>
            <a:ext cx="1136337" cy="276999"/>
          </a:xfrm>
          <a:prstGeom prst="rect">
            <a:avLst/>
          </a:prstGeom>
          <a:noFill/>
        </p:spPr>
        <p:txBody>
          <a:bodyPr wrap="none" rtlCol="0">
            <a:spAutoFit/>
          </a:bodyPr>
          <a:lstStyle/>
          <a:p>
            <a:r>
              <a:rPr lang="en-US" sz="1200" dirty="0"/>
              <a:t>Approximating </a:t>
            </a:r>
          </a:p>
        </p:txBody>
      </p:sp>
      <mc:AlternateContent xmlns:mc="http://schemas.openxmlformats.org/markup-compatibility/2006" xmlns:a14="http://schemas.microsoft.com/office/drawing/2010/main">
        <mc:Choice Requires="a14">
          <p:sp>
            <p:nvSpPr>
              <p:cNvPr id="11" name="Oggetto 10"/>
              <p:cNvSpPr txBox="1"/>
              <p:nvPr/>
            </p:nvSpPr>
            <p:spPr bwMode="auto">
              <a:xfrm>
                <a:off x="4719706" y="4619496"/>
                <a:ext cx="1944000" cy="642937"/>
              </a:xfrm>
              <a:prstGeom prst="rect">
                <a:avLst/>
              </a:prstGeom>
              <a:solidFill>
                <a:srgbClr val="FFC000"/>
              </a:solid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m:t>
                          </m:r>
                          <m:r>
                            <a:rPr lang="en-US" sz="1600" i="1" smtClean="0">
                              <a:solidFill>
                                <a:srgbClr val="000000"/>
                              </a:solidFill>
                              <a:latin typeface="Cambria Math" panose="02040503050406030204" pitchFamily="18" charset="0"/>
                              <a:ea typeface="Cambria Math" panose="02040503050406030204" pitchFamily="18" charset="0"/>
                            </a:rPr>
                            <m:t>𝜑</m:t>
                          </m:r>
                        </m:num>
                        <m:den>
                          <m:r>
                            <a:rPr lang="en-US" sz="1600" i="1">
                              <a:solidFill>
                                <a:srgbClr val="000000"/>
                              </a:solidFill>
                              <a:latin typeface="Cambria Math" panose="02040503050406030204" pitchFamily="18" charset="0"/>
                            </a:rPr>
                            <m:t>𝑑𝑧</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r>
                        <a:rPr lang="en-US" sz="1600" i="1">
                          <a:solidFill>
                            <a:srgbClr val="000000"/>
                          </a:solidFill>
                          <a:latin typeface="Cambria Math" panose="02040503050406030204" pitchFamily="18" charset="0"/>
                        </a:rPr>
                        <m:t>𝑤</m:t>
                      </m:r>
                    </m:oMath>
                  </m:oMathPara>
                </a14:m>
                <a:endParaRPr lang="en-US" sz="1600" dirty="0"/>
              </a:p>
            </p:txBody>
          </p:sp>
        </mc:Choice>
        <mc:Fallback xmlns="">
          <p:sp>
            <p:nvSpPr>
              <p:cNvPr id="11" name="Oggetto 10"/>
              <p:cNvSpPr txBox="1">
                <a:spLocks noRot="1" noChangeAspect="1" noMove="1" noResize="1" noEditPoints="1" noAdjustHandles="1" noChangeArrowheads="1" noChangeShapeType="1" noTextEdit="1"/>
              </p:cNvSpPr>
              <p:nvPr/>
            </p:nvSpPr>
            <p:spPr bwMode="auto">
              <a:xfrm>
                <a:off x="4719706" y="4619496"/>
                <a:ext cx="1944000" cy="642937"/>
              </a:xfrm>
              <a:prstGeom prst="rect">
                <a:avLst/>
              </a:prstGeom>
              <a:blipFill>
                <a:blip r:embed="rId7"/>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Oggetto 11"/>
              <p:cNvSpPr txBox="1"/>
              <p:nvPr/>
            </p:nvSpPr>
            <p:spPr bwMode="auto">
              <a:xfrm>
                <a:off x="4728001" y="3705847"/>
                <a:ext cx="3779413" cy="571500"/>
              </a:xfrm>
              <a:prstGeom prst="rect">
                <a:avLst/>
              </a:prstGeom>
              <a:solidFill>
                <a:srgbClr val="FFC000"/>
              </a:solidFill>
              <a:ln>
                <a:noFill/>
              </a:ln>
            </p:spPr>
            <p:txBody>
              <a:bodyPr>
                <a:norm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𝑑𝑤</m:t>
                          </m:r>
                        </m:num>
                        <m:den>
                          <m:r>
                            <a:rPr lang="en-US" sz="1600" i="1">
                              <a:solidFill>
                                <a:srgbClr val="000000"/>
                              </a:solidFill>
                              <a:latin typeface="Cambria Math" panose="02040503050406030204" pitchFamily="18" charset="0"/>
                            </a:rPr>
                            <m:t>𝑑𝑧</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en-US" sz="1600" i="1">
                                      <a:solidFill>
                                        <a:srgbClr val="000000"/>
                                      </a:solidFill>
                                      <a:latin typeface="Cambria Math" panose="02040503050406030204" pitchFamily="18" charset="0"/>
                                    </a:rPr>
                                    <m:t>+</m:t>
                                  </m:r>
                                  <m:r>
                                    <a:rPr lang="en-US" sz="1600" i="1" smtClean="0">
                                      <a:solidFill>
                                        <a:srgbClr val="000000"/>
                                      </a:solidFill>
                                      <a:latin typeface="Cambria Math" panose="02040503050406030204" pitchFamily="18" charset="0"/>
                                      <a:ea typeface="Cambria Math" panose="02040503050406030204" pitchFamily="18" charset="0"/>
                                    </a:rPr>
                                    <m:t>𝜑</m:t>
                                  </m:r>
                                </m:e>
                              </m:d>
                            </m:e>
                          </m:func>
                          <m:r>
                            <a:rPr lang="en-US" sz="1600" i="1">
                              <a:solidFill>
                                <a:srgbClr val="000000"/>
                              </a:solidFill>
                              <a:latin typeface="Cambria Math" panose="02040503050406030204" pitchFamily="18" charset="0"/>
                            </a:rPr>
                            <m:t>−</m:t>
                          </m:r>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oMath>
                  </m:oMathPara>
                </a14:m>
                <a:endParaRPr lang="en-US" sz="1600" dirty="0"/>
              </a:p>
            </p:txBody>
          </p:sp>
        </mc:Choice>
        <mc:Fallback xmlns="">
          <p:sp>
            <p:nvSpPr>
              <p:cNvPr id="12" name="Oggetto 11"/>
              <p:cNvSpPr txBox="1">
                <a:spLocks noRot="1" noChangeAspect="1" noMove="1" noResize="1" noEditPoints="1" noAdjustHandles="1" noChangeArrowheads="1" noChangeShapeType="1" noTextEdit="1"/>
              </p:cNvSpPr>
              <p:nvPr/>
            </p:nvSpPr>
            <p:spPr bwMode="auto">
              <a:xfrm>
                <a:off x="4728001" y="3705847"/>
                <a:ext cx="3779413" cy="571500"/>
              </a:xfrm>
              <a:prstGeom prst="rect">
                <a:avLst/>
              </a:prstGeom>
              <a:blipFill>
                <a:blip r:embed="rId8"/>
                <a:stretch>
                  <a:fillRect/>
                </a:stretch>
              </a:blipFill>
              <a:ln>
                <a:noFill/>
              </a:ln>
            </p:spPr>
            <p:txBody>
              <a:bodyPr/>
              <a:lstStyle/>
              <a:p>
                <a:r>
                  <a:rPr lang="en-US">
                    <a:noFill/>
                  </a:rPr>
                  <a:t> </a:t>
                </a:r>
              </a:p>
            </p:txBody>
          </p:sp>
        </mc:Fallback>
      </mc:AlternateContent>
      <p:sp>
        <p:nvSpPr>
          <p:cNvPr id="72" name="Freccia angolare in su 71"/>
          <p:cNvSpPr/>
          <p:nvPr/>
        </p:nvSpPr>
        <p:spPr>
          <a:xfrm rot="5400000" flipV="1">
            <a:off x="7557551" y="2185858"/>
            <a:ext cx="2407023" cy="3746126"/>
          </a:xfrm>
          <a:prstGeom prst="bentUpArrow">
            <a:avLst>
              <a:gd name="adj1" fmla="val 6664"/>
              <a:gd name="adj2" fmla="val 10278"/>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arentesi graffa aperta 12"/>
          <p:cNvSpPr/>
          <p:nvPr/>
        </p:nvSpPr>
        <p:spPr>
          <a:xfrm>
            <a:off x="4292053" y="3490197"/>
            <a:ext cx="588661" cy="193865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CasellaDiTesto 24"/>
          <p:cNvSpPr txBox="1"/>
          <p:nvPr/>
        </p:nvSpPr>
        <p:spPr>
          <a:xfrm>
            <a:off x="2824592" y="-65337"/>
            <a:ext cx="6542817" cy="646331"/>
          </a:xfrm>
          <a:prstGeom prst="rect">
            <a:avLst/>
          </a:prstGeom>
          <a:noFill/>
        </p:spPr>
        <p:txBody>
          <a:bodyPr wrap="none" rtlCol="0">
            <a:spAutoFit/>
          </a:bodyPr>
          <a:lstStyle/>
          <a:p>
            <a:r>
              <a:rPr lang="en-US" sz="3600" b="1" dirty="0"/>
              <a:t>ENERGY-PHASE EQUATIONS (2/2)</a:t>
            </a:r>
          </a:p>
        </p:txBody>
      </p:sp>
      <p:sp>
        <p:nvSpPr>
          <p:cNvPr id="26" name="CasellaDiTesto 25"/>
          <p:cNvSpPr txBox="1"/>
          <p:nvPr/>
        </p:nvSpPr>
        <p:spPr>
          <a:xfrm>
            <a:off x="3349511" y="410127"/>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360673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1"/>
                                        </p:tgtEl>
                                        <p:attrNameLst>
                                          <p:attrName>style.visibility</p:attrName>
                                        </p:attrNameLst>
                                      </p:cBhvr>
                                      <p:to>
                                        <p:strVal val="visible"/>
                                      </p:to>
                                    </p:set>
                                    <p:animEffect transition="in" filter="fade">
                                      <p:cBhvr>
                                        <p:cTn id="24" dur="500"/>
                                        <p:tgtEl>
                                          <p:spTgt spid="13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0"/>
                                        </p:tgtEl>
                                        <p:attrNameLst>
                                          <p:attrName>style.visibility</p:attrName>
                                        </p:attrNameLst>
                                      </p:cBhvr>
                                      <p:to>
                                        <p:strVal val="visible"/>
                                      </p:to>
                                    </p:set>
                                    <p:animEffect transition="in" filter="fade">
                                      <p:cBhvr>
                                        <p:cTn id="30" dur="500"/>
                                        <p:tgtEl>
                                          <p:spTgt spid="6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9"/>
                                        </p:tgtEl>
                                        <p:attrNameLst>
                                          <p:attrName>style.visibility</p:attrName>
                                        </p:attrNameLst>
                                      </p:cBhvr>
                                      <p:to>
                                        <p:strVal val="visible"/>
                                      </p:to>
                                    </p:set>
                                    <p:animEffect transition="in" filter="fade">
                                      <p:cBhvr>
                                        <p:cTn id="33" dur="500"/>
                                        <p:tgtEl>
                                          <p:spTgt spid="59"/>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60"/>
                                        </p:tgtEl>
                                        <p:attrNameLst>
                                          <p:attrName>style.visibility</p:attrName>
                                        </p:attrNameLst>
                                      </p:cBhvr>
                                      <p:to>
                                        <p:strVal val="visible"/>
                                      </p:to>
                                    </p:set>
                                    <p:animEffect transition="in" filter="fade">
                                      <p:cBhvr>
                                        <p:cTn id="38" dur="500"/>
                                        <p:tgtEl>
                                          <p:spTgt spid="160"/>
                                        </p:tgtEl>
                                      </p:cBhvr>
                                    </p:animEffect>
                                  </p:childTnLst>
                                </p:cTn>
                              </p:par>
                              <p:par>
                                <p:cTn id="39" presetID="10" presetClass="entr" presetSubtype="0" fill="hold" nodeType="withEffect">
                                  <p:stCondLst>
                                    <p:cond delay="0"/>
                                  </p:stCondLst>
                                  <p:childTnLst>
                                    <p:set>
                                      <p:cBhvr>
                                        <p:cTn id="40" dur="1" fill="hold">
                                          <p:stCondLst>
                                            <p:cond delay="0"/>
                                          </p:stCondLst>
                                        </p:cTn>
                                        <p:tgtEl>
                                          <p:spTgt spid="161"/>
                                        </p:tgtEl>
                                        <p:attrNameLst>
                                          <p:attrName>style.visibility</p:attrName>
                                        </p:attrNameLst>
                                      </p:cBhvr>
                                      <p:to>
                                        <p:strVal val="visible"/>
                                      </p:to>
                                    </p:set>
                                    <p:animEffect transition="in" filter="fade">
                                      <p:cBhvr>
                                        <p:cTn id="41" dur="500"/>
                                        <p:tgtEl>
                                          <p:spTgt spid="16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500"/>
                                        <p:tgtEl>
                                          <p:spTgt spid="6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500"/>
                                        <p:tgtEl>
                                          <p:spTgt spid="1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72"/>
                                        </p:tgtEl>
                                        <p:attrNameLst>
                                          <p:attrName>style.visibility</p:attrName>
                                        </p:attrNameLst>
                                      </p:cBhvr>
                                      <p:to>
                                        <p:strVal val="visible"/>
                                      </p:to>
                                    </p:set>
                                    <p:animEffect transition="in" filter="fade">
                                      <p:cBhvr>
                                        <p:cTn id="71" dur="500"/>
                                        <p:tgtEl>
                                          <p:spTgt spid="172"/>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fade">
                                      <p:cBhvr>
                                        <p:cTn id="7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131" grpId="0"/>
      <p:bldP spid="160" grpId="0"/>
      <p:bldP spid="172" grpId="0"/>
      <p:bldP spid="3" grpId="0"/>
      <p:bldP spid="57" grpId="0" animBg="1"/>
      <p:bldP spid="58" grpId="0"/>
      <p:bldP spid="59" grpId="0"/>
      <p:bldP spid="60" grpId="0" animBg="1"/>
      <p:bldP spid="8" grpId="0"/>
      <p:bldP spid="9" grpId="0"/>
      <p:bldP spid="10" grpId="0"/>
      <p:bldP spid="69" grpId="0"/>
      <p:bldP spid="11" grpId="0" animBg="1"/>
      <p:bldP spid="12" grpId="0" animBg="1"/>
      <p:bldP spid="72" grpId="0" animBg="1"/>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22679" y="-1"/>
            <a:ext cx="9746643" cy="646331"/>
          </a:xfrm>
          <a:prstGeom prst="rect">
            <a:avLst/>
          </a:prstGeom>
          <a:noFill/>
        </p:spPr>
        <p:txBody>
          <a:bodyPr wrap="none" rtlCol="0">
            <a:spAutoFit/>
          </a:bodyPr>
          <a:lstStyle/>
          <a:p>
            <a:r>
              <a:rPr lang="en-US" sz="3600" b="1" dirty="0"/>
              <a:t>SMALL AMPLITUDE ENERGY-PHASE OSCILLATIONS</a:t>
            </a:r>
          </a:p>
        </p:txBody>
      </p:sp>
      <mc:AlternateContent xmlns:mc="http://schemas.openxmlformats.org/markup-compatibility/2006" xmlns:a14="http://schemas.microsoft.com/office/drawing/2010/main">
        <mc:Choice Requires="a14">
          <p:sp>
            <p:nvSpPr>
              <p:cNvPr id="3" name="Oggetto 2"/>
              <p:cNvSpPr txBox="1"/>
              <p:nvPr/>
            </p:nvSpPr>
            <p:spPr bwMode="auto">
              <a:xfrm>
                <a:off x="-3975" y="704175"/>
                <a:ext cx="2682875" cy="2159568"/>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d>
                        <m:dPr>
                          <m:begChr m:val="{"/>
                          <m:endChr m:val=""/>
                          <m:ctrlPr>
                            <a:rPr lang="en-US" sz="1500" i="1" smtClean="0">
                              <a:solidFill>
                                <a:srgbClr val="000000"/>
                              </a:solidFill>
                              <a:latin typeface="Cambria Math" panose="02040503050406030204" pitchFamily="18" charset="0"/>
                            </a:rPr>
                          </m:ctrlPr>
                        </m:dPr>
                        <m:e>
                          <m:eqArr>
                            <m:eqArrPr>
                              <m:ctrlPr>
                                <a:rPr lang="en-US" sz="1500" i="1">
                                  <a:solidFill>
                                    <a:srgbClr val="000000"/>
                                  </a:solidFill>
                                  <a:latin typeface="Cambria Math" panose="02040503050406030204" pitchFamily="18" charset="0"/>
                                </a:rPr>
                              </m:ctrlPr>
                            </m:eqArrPr>
                            <m:e>
                              <m:r>
                                <a:rPr lang="en-US" sz="1500" i="1">
                                  <a:solidFill>
                                    <a:srgbClr val="000000"/>
                                  </a:solidFill>
                                  <a:latin typeface="Cambria Math" panose="02040503050406030204" pitchFamily="18" charset="0"/>
                                </a:rPr>
                                <m:t>&amp;</m:t>
                              </m:r>
                              <m:f>
                                <m:fPr>
                                  <m:ctrlPr>
                                    <a:rPr lang="en-US" sz="1500" i="1">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𝑑𝑤</m:t>
                                  </m:r>
                                </m:num>
                                <m:den>
                                  <m:r>
                                    <a:rPr lang="en-US" sz="1500" i="1">
                                      <a:solidFill>
                                        <a:srgbClr val="000000"/>
                                      </a:solidFill>
                                      <a:latin typeface="Cambria Math" panose="02040503050406030204" pitchFamily="18" charset="0"/>
                                    </a:rPr>
                                    <m:t>𝑑𝑧</m:t>
                                  </m:r>
                                </m:den>
                              </m:f>
                              <m:r>
                                <a:rPr lang="en-US" sz="1500" i="1">
                                  <a:solidFill>
                                    <a:srgbClr val="000000"/>
                                  </a:solidFill>
                                  <a:latin typeface="Cambria Math" panose="02040503050406030204" pitchFamily="18" charset="0"/>
                                </a:rPr>
                                <m:t>=</m:t>
                              </m:r>
                              <m:r>
                                <a:rPr lang="en-US" sz="1500" i="1">
                                  <a:solidFill>
                                    <a:srgbClr val="000000"/>
                                  </a:solidFill>
                                  <a:latin typeface="Cambria Math" panose="02040503050406030204" pitchFamily="18" charset="0"/>
                                </a:rPr>
                                <m:t>𝑞</m:t>
                              </m:r>
                              <m:sSub>
                                <m:sSubPr>
                                  <m:ctrlPr>
                                    <a:rPr lang="en-US" sz="1500" i="1">
                                      <a:solidFill>
                                        <a:srgbClr val="000000"/>
                                      </a:solidFill>
                                      <a:latin typeface="Cambria Math" panose="02040503050406030204" pitchFamily="18" charset="0"/>
                                    </a:rPr>
                                  </m:ctrlPr>
                                </m:sSubPr>
                                <m:e>
                                  <m:acc>
                                    <m:accPr>
                                      <m:chr m:val="̂"/>
                                      <m:ctrlPr>
                                        <a:rPr lang="en-US" sz="1500" i="1">
                                          <a:solidFill>
                                            <a:srgbClr val="000000"/>
                                          </a:solidFill>
                                          <a:latin typeface="Cambria Math" panose="02040503050406030204" pitchFamily="18" charset="0"/>
                                        </a:rPr>
                                      </m:ctrlPr>
                                    </m:accPr>
                                    <m:e>
                                      <m:r>
                                        <a:rPr lang="en-US" sz="1500" i="1">
                                          <a:solidFill>
                                            <a:srgbClr val="000000"/>
                                          </a:solidFill>
                                          <a:latin typeface="Cambria Math" panose="02040503050406030204" pitchFamily="18" charset="0"/>
                                        </a:rPr>
                                        <m:t>𝐸</m:t>
                                      </m:r>
                                    </m:e>
                                  </m:acc>
                                </m:e>
                                <m:sub>
                                  <m:r>
                                    <a:rPr lang="en-US" sz="1500" i="1">
                                      <a:solidFill>
                                        <a:srgbClr val="000000"/>
                                      </a:solidFill>
                                      <a:latin typeface="Cambria Math" panose="02040503050406030204" pitchFamily="18" charset="0"/>
                                    </a:rPr>
                                    <m:t>𝑎𝑐𝑐</m:t>
                                  </m:r>
                                </m:sub>
                              </m:sSub>
                              <m:d>
                                <m:dPr>
                                  <m:begChr m:val="["/>
                                  <m:endChr m:val="]"/>
                                  <m:ctrlPr>
                                    <a:rPr lang="en-US" sz="1500" i="1">
                                      <a:solidFill>
                                        <a:srgbClr val="000000"/>
                                      </a:solidFill>
                                      <a:latin typeface="Cambria Math" panose="02040503050406030204" pitchFamily="18" charset="0"/>
                                    </a:rPr>
                                  </m:ctrlPr>
                                </m:dPr>
                                <m:e>
                                  <m:func>
                                    <m:funcPr>
                                      <m:ctrlPr>
                                        <a:rPr lang="en-US" sz="1500" i="1">
                                          <a:solidFill>
                                            <a:srgbClr val="000000"/>
                                          </a:solidFill>
                                          <a:latin typeface="Cambria Math" panose="02040503050406030204" pitchFamily="18" charset="0"/>
                                        </a:rPr>
                                      </m:ctrlPr>
                                    </m:funcPr>
                                    <m:fName>
                                      <m:r>
                                        <m:rPr>
                                          <m:sty m:val="p"/>
                                        </m:rPr>
                                        <a:rPr lang="en-US" sz="1500" i="0">
                                          <a:solidFill>
                                            <a:srgbClr val="000000"/>
                                          </a:solidFill>
                                          <a:latin typeface="Cambria Math" panose="02040503050406030204" pitchFamily="18" charset="0"/>
                                        </a:rPr>
                                        <m:t>cos</m:t>
                                      </m:r>
                                    </m:fName>
                                    <m:e>
                                      <m:d>
                                        <m:dPr>
                                          <m:ctrlPr>
                                            <a:rPr lang="en-US" sz="1500" i="1">
                                              <a:solidFill>
                                                <a:srgbClr val="000000"/>
                                              </a:solidFill>
                                              <a:latin typeface="Cambria Math" panose="02040503050406030204" pitchFamily="18" charset="0"/>
                                            </a:rPr>
                                          </m:ctrlPr>
                                        </m:dPr>
                                        <m:e>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𝜑</m:t>
                                              </m:r>
                                            </m:e>
                                            <m:sub>
                                              <m:r>
                                                <a:rPr lang="en-US" sz="1500" i="1">
                                                  <a:solidFill>
                                                    <a:srgbClr val="000000"/>
                                                  </a:solidFill>
                                                  <a:latin typeface="Cambria Math" panose="02040503050406030204" pitchFamily="18" charset="0"/>
                                                </a:rPr>
                                                <m:t>𝑠</m:t>
                                              </m:r>
                                            </m:sub>
                                          </m:sSub>
                                          <m:r>
                                            <a:rPr lang="en-US" sz="1500" i="1">
                                              <a:solidFill>
                                                <a:srgbClr val="000000"/>
                                              </a:solidFill>
                                              <a:latin typeface="Cambria Math" panose="02040503050406030204" pitchFamily="18" charset="0"/>
                                            </a:rPr>
                                            <m:t>+</m:t>
                                          </m:r>
                                          <m:r>
                                            <a:rPr lang="en-US" sz="1500" i="1">
                                              <a:solidFill>
                                                <a:srgbClr val="000000"/>
                                              </a:solidFill>
                                              <a:latin typeface="Cambria Math" panose="02040503050406030204" pitchFamily="18" charset="0"/>
                                            </a:rPr>
                                            <m:t>𝜙</m:t>
                                          </m:r>
                                        </m:e>
                                      </m:d>
                                    </m:e>
                                  </m:func>
                                  <m:r>
                                    <a:rPr lang="en-US" sz="1500" i="1">
                                      <a:solidFill>
                                        <a:srgbClr val="000000"/>
                                      </a:solidFill>
                                      <a:latin typeface="Cambria Math" panose="02040503050406030204" pitchFamily="18" charset="0"/>
                                    </a:rPr>
                                    <m:t>−</m:t>
                                  </m:r>
                                  <m:func>
                                    <m:funcPr>
                                      <m:ctrlPr>
                                        <a:rPr lang="en-US" sz="1500" i="1">
                                          <a:solidFill>
                                            <a:srgbClr val="000000"/>
                                          </a:solidFill>
                                          <a:latin typeface="Cambria Math" panose="02040503050406030204" pitchFamily="18" charset="0"/>
                                        </a:rPr>
                                      </m:ctrlPr>
                                    </m:funcPr>
                                    <m:fName>
                                      <m:r>
                                        <m:rPr>
                                          <m:sty m:val="p"/>
                                        </m:rPr>
                                        <a:rPr lang="en-US" sz="1500" i="0">
                                          <a:solidFill>
                                            <a:srgbClr val="000000"/>
                                          </a:solidFill>
                                          <a:latin typeface="Cambria Math" panose="02040503050406030204" pitchFamily="18" charset="0"/>
                                        </a:rPr>
                                        <m:t>cos</m:t>
                                      </m:r>
                                    </m:fName>
                                    <m:e>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𝜙</m:t>
                                          </m:r>
                                        </m:e>
                                        <m:sub>
                                          <m:r>
                                            <a:rPr lang="en-US" sz="1500" i="1">
                                              <a:solidFill>
                                                <a:srgbClr val="000000"/>
                                              </a:solidFill>
                                              <a:latin typeface="Cambria Math" panose="02040503050406030204" pitchFamily="18" charset="0"/>
                                            </a:rPr>
                                            <m:t>𝑠</m:t>
                                          </m:r>
                                        </m:sub>
                                      </m:sSub>
                                    </m:e>
                                  </m:func>
                                </m:e>
                              </m:d>
                            </m:e>
                            <m:e/>
                            <m:e>
                              <m:r>
                                <a:rPr lang="en-US" sz="1500" i="1">
                                  <a:solidFill>
                                    <a:srgbClr val="000000"/>
                                  </a:solidFill>
                                  <a:latin typeface="Cambria Math" panose="02040503050406030204" pitchFamily="18" charset="0"/>
                                </a:rPr>
                                <m:t>&amp;</m:t>
                              </m:r>
                            </m:e>
                            <m:e>
                              <m:r>
                                <a:rPr lang="en-US" sz="1500" i="1">
                                  <a:solidFill>
                                    <a:srgbClr val="000000"/>
                                  </a:solidFill>
                                  <a:latin typeface="Cambria Math" panose="02040503050406030204" pitchFamily="18" charset="0"/>
                                </a:rPr>
                                <m:t>&amp;</m:t>
                              </m:r>
                            </m:e>
                            <m:e>
                              <m:r>
                                <a:rPr lang="en-US" sz="1500" i="1">
                                  <a:solidFill>
                                    <a:srgbClr val="000000"/>
                                  </a:solidFill>
                                  <a:latin typeface="Cambria Math" panose="02040503050406030204" pitchFamily="18" charset="0"/>
                                </a:rPr>
                                <m:t>&amp;</m:t>
                              </m:r>
                            </m:e>
                            <m:e>
                              <m:r>
                                <a:rPr lang="en-US" sz="1500" i="1">
                                  <a:solidFill>
                                    <a:srgbClr val="000000"/>
                                  </a:solidFill>
                                  <a:latin typeface="Cambria Math" panose="02040503050406030204" pitchFamily="18" charset="0"/>
                                </a:rPr>
                                <m:t>&amp;</m:t>
                              </m:r>
                              <m:f>
                                <m:fPr>
                                  <m:ctrlPr>
                                    <a:rPr lang="en-US" sz="1500" i="1">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𝑑</m:t>
                                  </m:r>
                                  <m:r>
                                    <a:rPr lang="en-US" sz="1500" i="1" smtClean="0">
                                      <a:solidFill>
                                        <a:srgbClr val="000000"/>
                                      </a:solidFill>
                                      <a:latin typeface="Cambria Math" panose="02040503050406030204" pitchFamily="18" charset="0"/>
                                      <a:ea typeface="Cambria Math" panose="02040503050406030204" pitchFamily="18" charset="0"/>
                                    </a:rPr>
                                    <m:t>𝜑</m:t>
                                  </m:r>
                                </m:num>
                                <m:den>
                                  <m:r>
                                    <a:rPr lang="en-US" sz="1500" i="1">
                                      <a:solidFill>
                                        <a:srgbClr val="000000"/>
                                      </a:solidFill>
                                      <a:latin typeface="Cambria Math" panose="02040503050406030204" pitchFamily="18" charset="0"/>
                                    </a:rPr>
                                    <m:t>𝑑𝑧</m:t>
                                  </m:r>
                                </m:den>
                              </m:f>
                              <m:r>
                                <a:rPr lang="en-US" sz="1500" i="1">
                                  <a:solidFill>
                                    <a:srgbClr val="000000"/>
                                  </a:solidFill>
                                  <a:latin typeface="Cambria Math" panose="02040503050406030204" pitchFamily="18" charset="0"/>
                                </a:rPr>
                                <m:t>=−</m:t>
                              </m:r>
                              <m:f>
                                <m:fPr>
                                  <m:ctrlPr>
                                    <a:rPr lang="en-US" sz="1500" i="1">
                                      <a:solidFill>
                                        <a:srgbClr val="000000"/>
                                      </a:solidFill>
                                      <a:latin typeface="Cambria Math" panose="02040503050406030204" pitchFamily="18" charset="0"/>
                                    </a:rPr>
                                  </m:ctrlPr>
                                </m:fPr>
                                <m:num>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𝜔</m:t>
                                      </m:r>
                                    </m:e>
                                    <m:sub>
                                      <m:r>
                                        <a:rPr lang="en-US" sz="1500" i="1">
                                          <a:solidFill>
                                            <a:srgbClr val="000000"/>
                                          </a:solidFill>
                                          <a:latin typeface="Cambria Math" panose="02040503050406030204" pitchFamily="18" charset="0"/>
                                        </a:rPr>
                                        <m:t>𝑅𝐹</m:t>
                                      </m:r>
                                    </m:sub>
                                  </m:sSub>
                                </m:num>
                                <m:den>
                                  <m:r>
                                    <a:rPr lang="en-US" sz="1500" i="1">
                                      <a:solidFill>
                                        <a:srgbClr val="000000"/>
                                      </a:solidFill>
                                      <a:latin typeface="Cambria Math" panose="02040503050406030204" pitchFamily="18" charset="0"/>
                                    </a:rPr>
                                    <m:t>𝑐</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𝐸</m:t>
                                      </m:r>
                                    </m:e>
                                    <m:sub>
                                      <m:r>
                                        <a:rPr lang="en-US" sz="1500" i="1">
                                          <a:solidFill>
                                            <a:srgbClr val="000000"/>
                                          </a:solidFill>
                                          <a:latin typeface="Cambria Math" panose="02040503050406030204" pitchFamily="18" charset="0"/>
                                        </a:rPr>
                                        <m:t>0</m:t>
                                      </m:r>
                                    </m:sub>
                                  </m:sSub>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𝛽</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𝛾</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den>
                              </m:f>
                              <m:r>
                                <a:rPr lang="en-US" sz="1500" i="1">
                                  <a:solidFill>
                                    <a:srgbClr val="000000"/>
                                  </a:solidFill>
                                  <a:latin typeface="Cambria Math" panose="02040503050406030204" pitchFamily="18" charset="0"/>
                                </a:rPr>
                                <m:t>𝑤</m:t>
                              </m:r>
                              <m:r>
                                <a:rPr lang="en-US" sz="1500" i="1" smtClean="0">
                                  <a:solidFill>
                                    <a:srgbClr val="000000"/>
                                  </a:solidFill>
                                  <a:latin typeface="Cambria Math" panose="02040503050406030204" pitchFamily="18" charset="0"/>
                                  <a:ea typeface="Cambria Math" panose="02040503050406030204" pitchFamily="18" charset="0"/>
                                </a:rPr>
                                <m:t>→</m:t>
                              </m:r>
                              <m:r>
                                <a:rPr lang="en-US" sz="1500" i="1">
                                  <a:solidFill>
                                    <a:srgbClr val="000000"/>
                                  </a:solidFill>
                                  <a:latin typeface="Cambria Math" panose="02040503050406030204" pitchFamily="18" charset="0"/>
                                </a:rPr>
                                <m:t>𝑐</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𝐸</m:t>
                                  </m:r>
                                </m:e>
                                <m:sub>
                                  <m:r>
                                    <a:rPr lang="en-US" sz="1500" i="1">
                                      <a:solidFill>
                                        <a:srgbClr val="000000"/>
                                      </a:solidFill>
                                      <a:latin typeface="Cambria Math" panose="02040503050406030204" pitchFamily="18" charset="0"/>
                                    </a:rPr>
                                    <m:t>0</m:t>
                                  </m:r>
                                </m:sub>
                              </m:sSub>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𝛽</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𝛾</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f>
                                <m:fPr>
                                  <m:ctrlPr>
                                    <a:rPr lang="en-US" sz="1500" i="1">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𝑑</m:t>
                                  </m:r>
                                  <m:r>
                                    <a:rPr lang="en-US" sz="1500" i="1" smtClean="0">
                                      <a:solidFill>
                                        <a:srgbClr val="000000"/>
                                      </a:solidFill>
                                      <a:latin typeface="Cambria Math" panose="02040503050406030204" pitchFamily="18" charset="0"/>
                                      <a:ea typeface="Cambria Math" panose="02040503050406030204" pitchFamily="18" charset="0"/>
                                    </a:rPr>
                                    <m:t>𝜑</m:t>
                                  </m:r>
                                </m:num>
                                <m:den>
                                  <m:r>
                                    <a:rPr lang="en-US" sz="1500" i="1">
                                      <a:solidFill>
                                        <a:srgbClr val="000000"/>
                                      </a:solidFill>
                                      <a:latin typeface="Cambria Math" panose="02040503050406030204" pitchFamily="18" charset="0"/>
                                    </a:rPr>
                                    <m:t>𝑑𝑧</m:t>
                                  </m:r>
                                </m:den>
                              </m:f>
                              <m:r>
                                <a:rPr lang="en-US" sz="1500" i="1">
                                  <a:solidFill>
                                    <a:srgbClr val="000000"/>
                                  </a:solidFill>
                                  <a:latin typeface="Cambria Math" panose="02040503050406030204" pitchFamily="18" charset="0"/>
                                </a:rPr>
                                <m:t>=−</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𝜔</m:t>
                                  </m:r>
                                </m:e>
                                <m:sub>
                                  <m:r>
                                    <a:rPr lang="en-US" sz="1500" i="1">
                                      <a:solidFill>
                                        <a:srgbClr val="000000"/>
                                      </a:solidFill>
                                      <a:latin typeface="Cambria Math" panose="02040503050406030204" pitchFamily="18" charset="0"/>
                                    </a:rPr>
                                    <m:t>𝑅𝐹</m:t>
                                  </m:r>
                                </m:sub>
                              </m:sSub>
                              <m:r>
                                <a:rPr lang="en-US" sz="1500" i="1">
                                  <a:solidFill>
                                    <a:srgbClr val="000000"/>
                                  </a:solidFill>
                                  <a:latin typeface="Cambria Math" panose="02040503050406030204" pitchFamily="18" charset="0"/>
                                </a:rPr>
                                <m:t>𝑤</m:t>
                              </m:r>
                            </m:e>
                          </m:eqArr>
                        </m:e>
                      </m:d>
                    </m:oMath>
                  </m:oMathPara>
                </a14:m>
                <a:endParaRPr lang="en-US" sz="1500" dirty="0"/>
              </a:p>
            </p:txBody>
          </p:sp>
        </mc:Choice>
        <mc:Fallback xmlns="">
          <p:sp>
            <p:nvSpPr>
              <p:cNvPr id="3" name="Oggetto 2"/>
              <p:cNvSpPr txBox="1">
                <a:spLocks noRot="1" noChangeAspect="1" noMove="1" noResize="1" noEditPoints="1" noAdjustHandles="1" noChangeArrowheads="1" noChangeShapeType="1" noTextEdit="1"/>
              </p:cNvSpPr>
              <p:nvPr/>
            </p:nvSpPr>
            <p:spPr bwMode="auto">
              <a:xfrm>
                <a:off x="-3975" y="704175"/>
                <a:ext cx="2682875" cy="2159568"/>
              </a:xfrm>
              <a:prstGeom prst="rect">
                <a:avLst/>
              </a:prstGeom>
              <a:blipFill>
                <a:blip r:embed="rId2"/>
                <a:stretch>
                  <a:fillRect r="-44545"/>
                </a:stretch>
              </a:blipFill>
              <a:ln>
                <a:noFill/>
              </a:ln>
            </p:spPr>
            <p:txBody>
              <a:bodyPr/>
              <a:lstStyle/>
              <a:p>
                <a:r>
                  <a:rPr lang="en-US">
                    <a:noFill/>
                  </a:rPr>
                  <a:t> </a:t>
                </a:r>
              </a:p>
            </p:txBody>
          </p:sp>
        </mc:Fallback>
      </mc:AlternateContent>
      <p:sp>
        <p:nvSpPr>
          <p:cNvPr id="5" name="Text Box 10"/>
          <p:cNvSpPr txBox="1">
            <a:spLocks noChangeArrowheads="1"/>
          </p:cNvSpPr>
          <p:nvPr/>
        </p:nvSpPr>
        <p:spPr bwMode="auto">
          <a:xfrm>
            <a:off x="3545300" y="3692839"/>
            <a:ext cx="2471322" cy="461665"/>
          </a:xfrm>
          <a:prstGeom prst="rect">
            <a:avLst/>
          </a:prstGeom>
          <a:noFill/>
          <a:ln w="9525">
            <a:noFill/>
            <a:miter lim="800000"/>
            <a:headEnd/>
            <a:tailEnd/>
          </a:ln>
          <a:effectLst/>
        </p:spPr>
        <p:txBody>
          <a:bodyPr wrap="square">
            <a:spAutoFit/>
          </a:bodyPr>
          <a:lstStyle/>
          <a:p>
            <a:pPr algn="just"/>
            <a:r>
              <a:rPr lang="en-US" sz="1200" dirty="0"/>
              <a:t>Assuming </a:t>
            </a:r>
            <a:r>
              <a:rPr lang="en-US" sz="1200" b="1" dirty="0"/>
              <a:t>small oscillations </a:t>
            </a:r>
            <a:r>
              <a:rPr lang="en-US" sz="1200" dirty="0"/>
              <a:t>around the synchronous particle</a:t>
            </a:r>
          </a:p>
        </p:txBody>
      </p:sp>
      <p:cxnSp>
        <p:nvCxnSpPr>
          <p:cNvPr id="7" name="Connettore 2 6"/>
          <p:cNvCxnSpPr>
            <a:cxnSpLocks/>
          </p:cNvCxnSpPr>
          <p:nvPr/>
        </p:nvCxnSpPr>
        <p:spPr>
          <a:xfrm>
            <a:off x="4019199" y="2389596"/>
            <a:ext cx="3472055"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aphicFrame>
        <p:nvGraphicFramePr>
          <p:cNvPr id="11" name="Oggetto 10"/>
          <p:cNvGraphicFramePr>
            <a:graphicFrameLocks noChangeAspect="1"/>
          </p:cNvGraphicFramePr>
          <p:nvPr>
            <p:extLst>
              <p:ext uri="{D42A27DB-BD31-4B8C-83A1-F6EECF244321}">
                <p14:modId xmlns:p14="http://schemas.microsoft.com/office/powerpoint/2010/main" val="2569354137"/>
              </p:ext>
            </p:extLst>
          </p:nvPr>
        </p:nvGraphicFramePr>
        <p:xfrm>
          <a:off x="3956459" y="4154504"/>
          <a:ext cx="1803400" cy="228600"/>
        </p:xfrm>
        <a:graphic>
          <a:graphicData uri="http://schemas.openxmlformats.org/presentationml/2006/ole">
            <mc:AlternateContent xmlns:mc="http://schemas.openxmlformats.org/markup-compatibility/2006">
              <mc:Choice xmlns:v="urn:schemas-microsoft-com:vml" Requires="v">
                <p:oleObj name="Equazione" r:id="rId3" imgW="1803240" imgH="228600" progId="Equation.3">
                  <p:embed/>
                </p:oleObj>
              </mc:Choice>
              <mc:Fallback>
                <p:oleObj name="Equazione" r:id="rId3" imgW="1803240" imgH="228600" progId="Equation.3">
                  <p:embed/>
                  <p:pic>
                    <p:nvPicPr>
                      <p:cNvPr id="0" name=""/>
                      <p:cNvPicPr/>
                      <p:nvPr/>
                    </p:nvPicPr>
                    <p:blipFill>
                      <a:blip r:embed="rId4"/>
                      <a:stretch>
                        <a:fillRect/>
                      </a:stretch>
                    </p:blipFill>
                    <p:spPr>
                      <a:xfrm>
                        <a:off x="3956459" y="4154504"/>
                        <a:ext cx="1803400" cy="228600"/>
                      </a:xfrm>
                      <a:prstGeom prst="rect">
                        <a:avLst/>
                      </a:prstGeom>
                    </p:spPr>
                  </p:pic>
                </p:oleObj>
              </mc:Fallback>
            </mc:AlternateContent>
          </a:graphicData>
        </a:graphic>
      </p:graphicFrame>
      <p:sp>
        <p:nvSpPr>
          <p:cNvPr id="27" name="Figura a mano libera 26"/>
          <p:cNvSpPr/>
          <p:nvPr/>
        </p:nvSpPr>
        <p:spPr>
          <a:xfrm flipV="1">
            <a:off x="3216000" y="992530"/>
            <a:ext cx="8352000" cy="890437"/>
          </a:xfrm>
          <a:custGeom>
            <a:avLst/>
            <a:gdLst>
              <a:gd name="connsiteX0" fmla="*/ 0 w 4263886"/>
              <a:gd name="connsiteY0" fmla="*/ 1709530 h 1709530"/>
              <a:gd name="connsiteX1" fmla="*/ 4263886 w 4263886"/>
              <a:gd name="connsiteY1" fmla="*/ 1709530 h 1709530"/>
              <a:gd name="connsiteX2" fmla="*/ 4263886 w 4263886"/>
              <a:gd name="connsiteY2" fmla="*/ 0 h 1709530"/>
            </a:gdLst>
            <a:ahLst/>
            <a:cxnLst>
              <a:cxn ang="0">
                <a:pos x="connsiteX0" y="connsiteY0"/>
              </a:cxn>
              <a:cxn ang="0">
                <a:pos x="connsiteX1" y="connsiteY1"/>
              </a:cxn>
              <a:cxn ang="0">
                <a:pos x="connsiteX2" y="connsiteY2"/>
              </a:cxn>
            </a:cxnLst>
            <a:rect l="l" t="t" r="r" b="b"/>
            <a:pathLst>
              <a:path w="4263886" h="1709530">
                <a:moveTo>
                  <a:pt x="0" y="1709530"/>
                </a:moveTo>
                <a:lnTo>
                  <a:pt x="4263886" y="1709530"/>
                </a:lnTo>
                <a:lnTo>
                  <a:pt x="4263886"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9" name="Oggetto 28"/>
              <p:cNvSpPr txBox="1"/>
              <p:nvPr/>
            </p:nvSpPr>
            <p:spPr bwMode="auto">
              <a:xfrm>
                <a:off x="140031" y="2836118"/>
                <a:ext cx="3405269" cy="1037245"/>
              </a:xfrm>
              <a:prstGeom prst="rect">
                <a:avLst/>
              </a:prstGeom>
              <a:solidFill>
                <a:srgbClr val="FFBA5F"/>
              </a:solidFill>
              <a:ln w="25400">
                <a:solidFill>
                  <a:srgbClr val="339966"/>
                </a:solidFill>
                <a:miter lim="800000"/>
                <a:headEnd/>
                <a:tailEnd/>
              </a:ln>
            </p:spPr>
            <p:txBody>
              <a:bodyPr>
                <a:normAutofit/>
              </a:bodyPr>
              <a:lstStyle/>
              <a:p>
                <a:pPr/>
                <a14:m>
                  <m:oMathPara xmlns:m="http://schemas.openxmlformats.org/officeDocument/2006/math">
                    <m:oMathParaPr>
                      <m:jc m:val="left"/>
                    </m:oMathParaPr>
                    <m:oMath xmlns:m="http://schemas.openxmlformats.org/officeDocument/2006/math">
                      <m:f>
                        <m:fPr>
                          <m:ctrlPr>
                            <a:rPr lang="en-US" i="1">
                              <a:solidFill>
                                <a:srgbClr val="000000"/>
                              </a:solidFill>
                              <a:latin typeface="Cambria Math" panose="02040503050406030204" pitchFamily="18" charset="0"/>
                            </a:rPr>
                          </m:ctrlPr>
                        </m:fPr>
                        <m:num>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𝑑</m:t>
                              </m:r>
                            </m:e>
                            <m:sup>
                              <m:r>
                                <a:rPr lang="en-US" i="1">
                                  <a:solidFill>
                                    <a:srgbClr val="000000"/>
                                  </a:solidFill>
                                  <a:latin typeface="Cambria Math" panose="02040503050406030204" pitchFamily="18" charset="0"/>
                                </a:rPr>
                                <m:t>2</m:t>
                              </m:r>
                            </m:sup>
                          </m:sSup>
                          <m:r>
                            <a:rPr lang="en-US" i="1" smtClean="0">
                              <a:solidFill>
                                <a:srgbClr val="000000"/>
                              </a:solidFill>
                              <a:latin typeface="Cambria Math" panose="02040503050406030204" pitchFamily="18" charset="0"/>
                              <a:ea typeface="Cambria Math" panose="02040503050406030204" pitchFamily="18" charset="0"/>
                            </a:rPr>
                            <m:t>𝜑</m:t>
                          </m:r>
                        </m:num>
                        <m:den>
                          <m:r>
                            <a:rPr lang="en-US" i="1">
                              <a:solidFill>
                                <a:srgbClr val="000000"/>
                              </a:solidFill>
                              <a:latin typeface="Cambria Math" panose="02040503050406030204" pitchFamily="18" charset="0"/>
                            </a:rPr>
                            <m:t>𝑑</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𝑧</m:t>
                              </m:r>
                            </m:e>
                            <m:sup>
                              <m:r>
                                <a:rPr lang="en-US" i="1">
                                  <a:solidFill>
                                    <a:srgbClr val="000000"/>
                                  </a:solidFill>
                                  <a:latin typeface="Cambria Math" panose="02040503050406030204" pitchFamily="18" charset="0"/>
                                </a:rPr>
                                <m:t>2</m:t>
                              </m:r>
                            </m:sup>
                          </m:sSup>
                        </m:den>
                      </m:f>
                      <m:r>
                        <a:rPr lang="en-US" i="1">
                          <a:solidFill>
                            <a:srgbClr val="000000"/>
                          </a:solidFill>
                          <a:latin typeface="Cambria Math" panose="02040503050406030204" pitchFamily="18" charset="0"/>
                        </a:rPr>
                        <m:t>+</m:t>
                      </m:r>
                      <m:limLow>
                        <m:limLowPr>
                          <m:ctrlPr>
                            <a:rPr lang="en-US" i="1">
                              <a:solidFill>
                                <a:srgbClr val="000000"/>
                              </a:solidFill>
                              <a:latin typeface="Cambria Math" panose="02040503050406030204" pitchFamily="18" charset="0"/>
                            </a:rPr>
                          </m:ctrlPr>
                        </m:limLowPr>
                        <m:e>
                          <m:groupChr>
                            <m:groupChrPr>
                              <m:chr m:val="⏟"/>
                              <m:ctrlPr>
                                <a:rPr lang="en-US" i="1">
                                  <a:solidFill>
                                    <a:srgbClr val="000000"/>
                                  </a:solidFill>
                                  <a:latin typeface="Cambria Math" panose="02040503050406030204" pitchFamily="18" charset="0"/>
                                </a:rPr>
                              </m:ctrlPr>
                            </m:groupChrPr>
                            <m:e>
                              <m:r>
                                <a:rPr lang="en-US" i="1">
                                  <a:solidFill>
                                    <a:srgbClr val="000000"/>
                                  </a:solidFill>
                                  <a:latin typeface="Cambria Math" panose="02040503050406030204" pitchFamily="18" charset="0"/>
                                </a:rPr>
                                <m:t>𝑞</m:t>
                              </m:r>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d>
                                    </m:e>
                                  </m:func>
                                </m:num>
                                <m:den>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den>
                              </m:f>
                            </m:e>
                          </m:groupChr>
                        </m:e>
                        <m:lim>
                          <m:sSubSup>
                            <m:sSubSupPr>
                              <m:ctrlPr>
                                <a:rPr lang="en-US" i="1">
                                  <a:solidFill>
                                    <a:srgbClr val="000000"/>
                                  </a:solidFill>
                                  <a:latin typeface="Cambria Math" panose="02040503050406030204" pitchFamily="18" charset="0"/>
                                </a:rPr>
                              </m:ctrlPr>
                            </m:sSubSupPr>
                            <m:e>
                              <m:r>
                                <m:rPr>
                                  <m:sty m:val="p"/>
                                </m:rPr>
                                <a:rPr lang="en-US" i="1">
                                  <a:solidFill>
                                    <a:srgbClr val="000000"/>
                                  </a:solidFill>
                                  <a:latin typeface="Cambria Math" panose="02040503050406030204" pitchFamily="18" charset="0"/>
                                </a:rPr>
                                <m:t>Ω</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2</m:t>
                              </m:r>
                            </m:sup>
                          </m:sSubSup>
                        </m:lim>
                      </m:limLow>
                      <m:r>
                        <a:rPr lang="en-US" i="1">
                          <a:solidFill>
                            <a:srgbClr val="000000"/>
                          </a:solidFill>
                          <a:latin typeface="Cambria Math" panose="02040503050406030204" pitchFamily="18" charset="0"/>
                          <a:ea typeface="Cambria Math" panose="02040503050406030204" pitchFamily="18" charset="0"/>
                        </a:rPr>
                        <m:t>𝜑</m:t>
                      </m:r>
                      <m:r>
                        <a:rPr lang="en-US" i="1">
                          <a:solidFill>
                            <a:srgbClr val="000000"/>
                          </a:solidFill>
                          <a:latin typeface="Cambria Math" panose="02040503050406030204" pitchFamily="18" charset="0"/>
                        </a:rPr>
                        <m:t>=0</m:t>
                      </m:r>
                    </m:oMath>
                  </m:oMathPara>
                </a14:m>
                <a:endParaRPr lang="en-US" dirty="0"/>
              </a:p>
            </p:txBody>
          </p:sp>
        </mc:Choice>
        <mc:Fallback xmlns="">
          <p:sp>
            <p:nvSpPr>
              <p:cNvPr id="29" name="Oggetto 28"/>
              <p:cNvSpPr txBox="1">
                <a:spLocks noRot="1" noChangeAspect="1" noMove="1" noResize="1" noEditPoints="1" noAdjustHandles="1" noChangeArrowheads="1" noChangeShapeType="1" noTextEdit="1"/>
              </p:cNvSpPr>
              <p:nvPr/>
            </p:nvSpPr>
            <p:spPr bwMode="auto">
              <a:xfrm>
                <a:off x="140031" y="2836118"/>
                <a:ext cx="3405269" cy="1037245"/>
              </a:xfrm>
              <a:prstGeom prst="rect">
                <a:avLst/>
              </a:prstGeom>
              <a:blipFill>
                <a:blip r:embed="rId5"/>
                <a:stretch>
                  <a:fillRect/>
                </a:stretch>
              </a:blipFill>
              <a:ln w="25400">
                <a:solidFill>
                  <a:srgbClr val="339966"/>
                </a:solidFill>
                <a:miter lim="800000"/>
                <a:headEnd/>
                <a:tailEnd/>
              </a:ln>
            </p:spPr>
            <p:txBody>
              <a:bodyPr/>
              <a:lstStyle/>
              <a:p>
                <a:r>
                  <a:rPr lang="en-US">
                    <a:noFill/>
                  </a:rPr>
                  <a:t> </a:t>
                </a:r>
              </a:p>
            </p:txBody>
          </p:sp>
        </mc:Fallback>
      </mc:AlternateContent>
      <p:sp>
        <p:nvSpPr>
          <p:cNvPr id="32" name="Text Box 12"/>
          <p:cNvSpPr txBox="1">
            <a:spLocks noChangeArrowheads="1"/>
          </p:cNvSpPr>
          <p:nvPr/>
        </p:nvSpPr>
        <p:spPr bwMode="auto">
          <a:xfrm>
            <a:off x="13112" y="4357844"/>
            <a:ext cx="3337696" cy="461665"/>
          </a:xfrm>
          <a:prstGeom prst="rect">
            <a:avLst/>
          </a:prstGeom>
          <a:noFill/>
          <a:ln w="9525">
            <a:noFill/>
            <a:miter lim="800000"/>
            <a:headEnd/>
            <a:tailEnd/>
          </a:ln>
          <a:effectLst/>
        </p:spPr>
        <p:txBody>
          <a:bodyPr wrap="square">
            <a:spAutoFit/>
          </a:bodyPr>
          <a:lstStyle/>
          <a:p>
            <a:pPr algn="just"/>
            <a:r>
              <a:rPr lang="en-US" sz="1200" dirty="0">
                <a:sym typeface="Symbol"/>
              </a:rPr>
              <a:t></a:t>
            </a:r>
            <a:r>
              <a:rPr lang="en-US" sz="1200" dirty="0"/>
              <a:t>The condition to have stable longitudinal oscillations and  acceleration at the same time is: </a:t>
            </a:r>
          </a:p>
        </p:txBody>
      </p:sp>
      <mc:AlternateContent xmlns:mc="http://schemas.openxmlformats.org/markup-compatibility/2006" xmlns:a14="http://schemas.microsoft.com/office/drawing/2010/main">
        <mc:Choice Requires="a14">
          <p:sp>
            <p:nvSpPr>
              <p:cNvPr id="33" name="Object 13"/>
              <p:cNvSpPr txBox="1"/>
              <p:nvPr/>
            </p:nvSpPr>
            <p:spPr bwMode="auto">
              <a:xfrm>
                <a:off x="31877" y="4884793"/>
                <a:ext cx="3576638" cy="690562"/>
              </a:xfrm>
              <a:prstGeom prst="rect">
                <a:avLst/>
              </a:prstGeom>
              <a:noFill/>
            </p:spPr>
            <p:txBody>
              <a:bodyPr>
                <a:normAutofit fontScale="85000" lnSpcReduction="10000"/>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sSubSup>
                                <m:sSubSupPr>
                                  <m:ctrlPr>
                                    <a:rPr lang="en-US" i="1">
                                      <a:solidFill>
                                        <a:srgbClr val="000000"/>
                                      </a:solidFill>
                                      <a:latin typeface="Cambria Math" panose="02040503050406030204" pitchFamily="18" charset="0"/>
                                    </a:rPr>
                                  </m:ctrlPr>
                                </m:sSubSupPr>
                                <m:e>
                                  <m:r>
                                    <m:rPr>
                                      <m:sty m:val="p"/>
                                    </m:rPr>
                                    <a:rPr lang="en-US" i="1">
                                      <a:solidFill>
                                        <a:srgbClr val="000000"/>
                                      </a:solidFill>
                                      <a:latin typeface="Cambria Math" panose="02040503050406030204" pitchFamily="18" charset="0"/>
                                    </a:rPr>
                                    <m:t>Ω</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2</m:t>
                                  </m:r>
                                </m:sup>
                              </m:sSubSup>
                              <m:r>
                                <a:rPr lang="en-US" i="1">
                                  <a:solidFill>
                                    <a:srgbClr val="000000"/>
                                  </a:solidFill>
                                  <a:latin typeface="Cambria Math" panose="02040503050406030204" pitchFamily="18" charset="0"/>
                                </a:rPr>
                                <m:t>&gt;0⇒</m:t>
                              </m:r>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d>
                                </m:e>
                              </m:func>
                              <m:r>
                                <a:rPr lang="en-US" i="1">
                                  <a:solidFill>
                                    <a:srgbClr val="000000"/>
                                  </a:solidFill>
                                  <a:latin typeface="Cambria Math" panose="02040503050406030204" pitchFamily="18" charset="0"/>
                                </a:rPr>
                                <m:t>&gt;0</m:t>
                              </m:r>
                            </m:e>
                            <m:e>
                              <m:r>
                                <a:rPr lang="en-US" i="1">
                                  <a:solidFill>
                                    <a:srgbClr val="000000"/>
                                  </a:solidFill>
                                  <a:latin typeface="Cambria Math" panose="02040503050406030204" pitchFamily="18" charset="0"/>
                                </a:rPr>
                                <m:t>&amp;</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𝑉</m:t>
                                  </m:r>
                                </m:e>
                                <m:sub>
                                  <m:r>
                                    <a:rPr lang="en-US" i="1">
                                      <a:solidFill>
                                        <a:srgbClr val="000000"/>
                                      </a:solidFill>
                                      <a:latin typeface="Cambria Math" panose="02040503050406030204" pitchFamily="18" charset="0"/>
                                    </a:rPr>
                                    <m:t>𝑎𝑐𝑐</m:t>
                                  </m:r>
                                </m:sub>
                              </m:sSub>
                              <m:r>
                                <a:rPr lang="en-US" i="1">
                                  <a:solidFill>
                                    <a:srgbClr val="000000"/>
                                  </a:solidFill>
                                  <a:latin typeface="Cambria Math" panose="02040503050406030204" pitchFamily="18" charset="0"/>
                                </a:rPr>
                                <m:t>&gt;0⇒</m:t>
                              </m:r>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r>
                                <a:rPr lang="en-US" i="1">
                                  <a:solidFill>
                                    <a:srgbClr val="000000"/>
                                  </a:solidFill>
                                  <a:latin typeface="Cambria Math" panose="02040503050406030204" pitchFamily="18" charset="0"/>
                                </a:rPr>
                                <m:t>&gt;0</m:t>
                              </m:r>
                            </m:e>
                          </m:eqArr>
                        </m:e>
                      </m:d>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𝜋</m:t>
                          </m:r>
                        </m:num>
                        <m:den>
                          <m:r>
                            <a:rPr lang="en-US" i="1">
                              <a:solidFill>
                                <a:srgbClr val="000000"/>
                              </a:solidFill>
                              <a:latin typeface="Cambria Math" panose="02040503050406030204" pitchFamily="18" charset="0"/>
                            </a:rPr>
                            <m:t>2</m:t>
                          </m:r>
                        </m:den>
                      </m:f>
                      <m:r>
                        <a:rPr lang="en-US" i="1">
                          <a:solidFill>
                            <a:srgbClr val="000000"/>
                          </a:solidFill>
                          <a:latin typeface="Cambria Math" panose="02040503050406030204" pitchFamily="18" charset="0"/>
                        </a:rPr>
                        <m:t>&lt;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&lt;0</m:t>
                      </m:r>
                    </m:oMath>
                  </m:oMathPara>
                </a14:m>
                <a:endParaRPr lang="en-US" dirty="0"/>
              </a:p>
            </p:txBody>
          </p:sp>
        </mc:Choice>
        <mc:Fallback xmlns="">
          <p:sp>
            <p:nvSpPr>
              <p:cNvPr id="33" name="Object 13"/>
              <p:cNvSpPr txBox="1">
                <a:spLocks noRot="1" noChangeAspect="1" noMove="1" noResize="1" noEditPoints="1" noAdjustHandles="1" noChangeArrowheads="1" noChangeShapeType="1" noTextEdit="1"/>
              </p:cNvSpPr>
              <p:nvPr/>
            </p:nvSpPr>
            <p:spPr bwMode="auto">
              <a:xfrm>
                <a:off x="31877" y="4884793"/>
                <a:ext cx="3576638" cy="690562"/>
              </a:xfrm>
              <a:prstGeom prst="rect">
                <a:avLst/>
              </a:prstGeom>
              <a:blipFill>
                <a:blip r:embed="rId6"/>
                <a:stretch>
                  <a:fillRect t="-121930" b="-159649"/>
                </a:stretch>
              </a:blipFill>
            </p:spPr>
            <p:txBody>
              <a:bodyPr/>
              <a:lstStyle/>
              <a:p>
                <a:r>
                  <a:rPr lang="en-US">
                    <a:noFill/>
                  </a:rPr>
                  <a:t> </a:t>
                </a:r>
              </a:p>
            </p:txBody>
          </p:sp>
        </mc:Fallback>
      </mc:AlternateContent>
      <p:cxnSp>
        <p:nvCxnSpPr>
          <p:cNvPr id="45" name="Connettore 2 44"/>
          <p:cNvCxnSpPr/>
          <p:nvPr/>
        </p:nvCxnSpPr>
        <p:spPr>
          <a:xfrm flipH="1" flipV="1">
            <a:off x="1476363" y="5660424"/>
            <a:ext cx="6551" cy="1212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324169" y="6331310"/>
            <a:ext cx="255597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Figura a mano libera 46"/>
          <p:cNvSpPr/>
          <p:nvPr/>
        </p:nvSpPr>
        <p:spPr>
          <a:xfrm>
            <a:off x="293040" y="5871856"/>
            <a:ext cx="2392601" cy="949236"/>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8" name="Connettore 1 47"/>
          <p:cNvCxnSpPr>
            <a:stCxn id="47" idx="0"/>
          </p:cNvCxnSpPr>
          <p:nvPr/>
        </p:nvCxnSpPr>
        <p:spPr>
          <a:xfrm flipV="1">
            <a:off x="293039" y="5873508"/>
            <a:ext cx="693868" cy="841"/>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0" name="Connettore 2 49"/>
          <p:cNvCxnSpPr/>
          <p:nvPr/>
        </p:nvCxnSpPr>
        <p:spPr>
          <a:xfrm flipH="1">
            <a:off x="696315" y="5871856"/>
            <a:ext cx="15" cy="459454"/>
          </a:xfrm>
          <a:prstGeom prst="straightConnector1">
            <a:avLst/>
          </a:prstGeom>
          <a:ln w="190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CasellaDiTesto 50"/>
          <p:cNvSpPr txBox="1"/>
          <p:nvPr/>
        </p:nvSpPr>
        <p:spPr>
          <a:xfrm>
            <a:off x="1417671" y="5421820"/>
            <a:ext cx="520135" cy="369332"/>
          </a:xfrm>
          <a:prstGeom prst="rect">
            <a:avLst/>
          </a:prstGeom>
          <a:noFill/>
          <a:ln w="19050">
            <a:noFill/>
          </a:ln>
        </p:spPr>
        <p:txBody>
          <a:bodyPr wrap="square" rtlCol="0">
            <a:spAutoFit/>
          </a:bodyPr>
          <a:lstStyle/>
          <a:p>
            <a:r>
              <a:rPr lang="en-US" dirty="0" err="1">
                <a:sym typeface="Symbol"/>
              </a:rPr>
              <a:t>V</a:t>
            </a:r>
            <a:r>
              <a:rPr lang="en-US" baseline="-25000" dirty="0" err="1">
                <a:sym typeface="Symbol"/>
              </a:rPr>
              <a:t>acc</a:t>
            </a:r>
            <a:endParaRPr lang="en-US" baseline="-25000" dirty="0"/>
          </a:p>
        </p:txBody>
      </p:sp>
      <p:sp>
        <p:nvSpPr>
          <p:cNvPr id="52" name="CasellaDiTesto 51"/>
          <p:cNvSpPr txBox="1"/>
          <p:nvPr/>
        </p:nvSpPr>
        <p:spPr>
          <a:xfrm>
            <a:off x="2731174" y="6347677"/>
            <a:ext cx="261610" cy="369332"/>
          </a:xfrm>
          <a:prstGeom prst="rect">
            <a:avLst/>
          </a:prstGeom>
          <a:noFill/>
          <a:ln w="19050">
            <a:noFill/>
          </a:ln>
        </p:spPr>
        <p:txBody>
          <a:bodyPr wrap="none" rtlCol="0">
            <a:spAutoFit/>
          </a:bodyPr>
          <a:lstStyle/>
          <a:p>
            <a:r>
              <a:rPr lang="en-US" dirty="0"/>
              <a:t>t</a:t>
            </a:r>
          </a:p>
        </p:txBody>
      </p:sp>
      <p:cxnSp>
        <p:nvCxnSpPr>
          <p:cNvPr id="53" name="Connettore 1 52"/>
          <p:cNvCxnSpPr/>
          <p:nvPr/>
        </p:nvCxnSpPr>
        <p:spPr>
          <a:xfrm flipV="1">
            <a:off x="1339264" y="6013752"/>
            <a:ext cx="0" cy="317559"/>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flipV="1">
            <a:off x="1339265" y="6012707"/>
            <a:ext cx="768967" cy="230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a:off x="1168444" y="6308695"/>
            <a:ext cx="365806" cy="369332"/>
          </a:xfrm>
          <a:prstGeom prst="rect">
            <a:avLst/>
          </a:prstGeom>
          <a:noFill/>
          <a:ln w="19050">
            <a:noFill/>
          </a:ln>
        </p:spPr>
        <p:txBody>
          <a:bodyPr wrap="none" rtlCol="0">
            <a:spAutoFit/>
          </a:bodyPr>
          <a:lstStyle/>
          <a:p>
            <a:r>
              <a:rPr lang="en-US" dirty="0">
                <a:sym typeface="Symbol"/>
              </a:rPr>
              <a:t></a:t>
            </a:r>
            <a:r>
              <a:rPr lang="en-US" baseline="-25000" dirty="0">
                <a:sym typeface="Symbol"/>
              </a:rPr>
              <a:t>s</a:t>
            </a:r>
            <a:endParaRPr lang="en-US" baseline="-25000" dirty="0"/>
          </a:p>
        </p:txBody>
      </p:sp>
      <p:sp>
        <p:nvSpPr>
          <p:cNvPr id="56" name="CasellaDiTesto 55"/>
          <p:cNvSpPr txBox="1"/>
          <p:nvPr/>
        </p:nvSpPr>
        <p:spPr>
          <a:xfrm>
            <a:off x="1850681" y="5977287"/>
            <a:ext cx="646331" cy="369332"/>
          </a:xfrm>
          <a:prstGeom prst="rect">
            <a:avLst/>
          </a:prstGeom>
          <a:noFill/>
          <a:ln w="19050">
            <a:noFill/>
          </a:ln>
        </p:spPr>
        <p:txBody>
          <a:bodyPr wrap="none" rtlCol="0">
            <a:spAutoFit/>
          </a:bodyPr>
          <a:lstStyle/>
          <a:p>
            <a:r>
              <a:rPr lang="en-US" dirty="0" err="1"/>
              <a:t>V</a:t>
            </a:r>
            <a:r>
              <a:rPr lang="en-US" baseline="-25000" dirty="0" err="1"/>
              <a:t>acc_s</a:t>
            </a:r>
            <a:endParaRPr lang="en-US" baseline="-25000" dirty="0"/>
          </a:p>
        </p:txBody>
      </p:sp>
      <p:cxnSp>
        <p:nvCxnSpPr>
          <p:cNvPr id="57" name="Connettore 2 56"/>
          <p:cNvCxnSpPr/>
          <p:nvPr/>
        </p:nvCxnSpPr>
        <p:spPr>
          <a:xfrm flipH="1">
            <a:off x="1863862" y="6013752"/>
            <a:ext cx="14" cy="320851"/>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Ovale 57"/>
          <p:cNvSpPr/>
          <p:nvPr/>
        </p:nvSpPr>
        <p:spPr>
          <a:xfrm>
            <a:off x="1300812" y="5985840"/>
            <a:ext cx="68284" cy="62406"/>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ttangolo 59"/>
          <p:cNvSpPr/>
          <p:nvPr/>
        </p:nvSpPr>
        <p:spPr>
          <a:xfrm>
            <a:off x="4125891" y="5454136"/>
            <a:ext cx="3819481" cy="674031"/>
          </a:xfrm>
          <a:prstGeom prst="rect">
            <a:avLst/>
          </a:prstGeom>
        </p:spPr>
        <p:txBody>
          <a:bodyPr wrap="square">
            <a:spAutoFit/>
          </a:bodyPr>
          <a:lstStyle/>
          <a:p>
            <a:pPr algn="just">
              <a:lnSpc>
                <a:spcPct val="90000"/>
              </a:lnSpc>
            </a:pPr>
            <a:r>
              <a:rPr lang="en-US" altLang="en-US" sz="1400" dirty="0"/>
              <a:t>if we accelerate on the rising part of the positive RF wave we have a </a:t>
            </a:r>
            <a:r>
              <a:rPr lang="en-US" altLang="en-US" sz="1400" b="1" dirty="0"/>
              <a:t>longitudinal force keeping the beam bunched </a:t>
            </a:r>
            <a:r>
              <a:rPr lang="en-US" altLang="en-US" sz="1400" dirty="0"/>
              <a:t>around the synchronous phase. </a:t>
            </a:r>
          </a:p>
        </p:txBody>
      </p:sp>
      <p:sp>
        <p:nvSpPr>
          <p:cNvPr id="61" name="Freccia in giù 60"/>
          <p:cNvSpPr/>
          <p:nvPr/>
        </p:nvSpPr>
        <p:spPr>
          <a:xfrm>
            <a:off x="1267709" y="3965287"/>
            <a:ext cx="776474" cy="3784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7" name="Oggetto 76"/>
              <p:cNvSpPr txBox="1"/>
              <p:nvPr/>
            </p:nvSpPr>
            <p:spPr bwMode="auto">
              <a:xfrm>
                <a:off x="5139089" y="6261603"/>
                <a:ext cx="1508125" cy="687387"/>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d>
                        <m:dPr>
                          <m:begChr m:val="{"/>
                          <m:endChr m:val=""/>
                          <m:ctrlPr>
                            <a:rPr lang="en-US" i="1">
                              <a:solidFill>
                                <a:srgbClr val="000000"/>
                              </a:solidFill>
                              <a:latin typeface="Cambria Math" panose="02040503050406030204" pitchFamily="18" charset="0"/>
                            </a:rPr>
                          </m:ctrlPr>
                        </m:dPr>
                        <m:e>
                          <m:eqArr>
                            <m:eqArrPr>
                              <m:ctrlPr>
                                <a:rPr lang="en-US" i="1">
                                  <a:solidFill>
                                    <a:srgbClr val="000000"/>
                                  </a:solidFill>
                                  <a:latin typeface="Cambria Math" panose="02040503050406030204" pitchFamily="18" charset="0"/>
                                </a:rPr>
                              </m:ctrlPr>
                            </m:eqArrPr>
                            <m:e>
                              <m:r>
                                <a:rPr lang="en-US" i="1">
                                  <a:solidFill>
                                    <a:srgbClr val="000000"/>
                                  </a:solidFill>
                                  <a:latin typeface="Cambria Math" panose="02040503050406030204" pitchFamily="18" charset="0"/>
                                </a:rPr>
                                <m:t>&amp;</m:t>
                              </m:r>
                              <m:r>
                                <a:rPr lang="en-US" i="1">
                                  <a:solidFill>
                                    <a:srgbClr val="000000"/>
                                  </a:solidFill>
                                  <a:latin typeface="Cambria Math" panose="02040503050406030204" pitchFamily="18" charset="0"/>
                                  <a:ea typeface="Cambria Math" panose="02040503050406030204" pitchFamily="18" charset="0"/>
                                </a:rPr>
                                <m:t>𝜑</m:t>
                              </m:r>
                              <m:r>
                                <a:rPr lang="en-US" i="1">
                                  <a:solidFill>
                                    <a:srgbClr val="000000"/>
                                  </a:solidFill>
                                  <a:latin typeface="Cambria Math" panose="02040503050406030204" pitchFamily="18" charset="0"/>
                                </a:rPr>
                                <m:t>=</m:t>
                              </m:r>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ea typeface="Cambria Math" panose="02040503050406030204" pitchFamily="18" charset="0"/>
                                    </a:rPr>
                                    <m:t>𝜑</m:t>
                                  </m:r>
                                </m:e>
                              </m:acc>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m:rPr>
                                              <m:sty m:val="p"/>
                                            </m:rPr>
                                            <a:rPr lang="en-US" i="1">
                                              <a:solidFill>
                                                <a:srgbClr val="000000"/>
                                              </a:solidFill>
                                              <a:latin typeface="Cambria Math" panose="02040503050406030204" pitchFamily="18" charset="0"/>
                                            </a:rPr>
                                            <m:t>Ω</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𝑧</m:t>
                                      </m:r>
                                    </m:e>
                                  </m:d>
                                </m:e>
                              </m:func>
                            </m:e>
                            <m:e>
                              <m:r>
                                <a:rPr lang="en-US" i="1">
                                  <a:solidFill>
                                    <a:srgbClr val="000000"/>
                                  </a:solidFill>
                                  <a:latin typeface="Cambria Math" panose="02040503050406030204" pitchFamily="18" charset="0"/>
                                </a:rPr>
                                <m:t>&amp;</m:t>
                              </m:r>
                              <m:r>
                                <a:rPr lang="en-US" i="1">
                                  <a:solidFill>
                                    <a:srgbClr val="000000"/>
                                  </a:solidFill>
                                  <a:latin typeface="Cambria Math" panose="02040503050406030204" pitchFamily="18" charset="0"/>
                                </a:rPr>
                                <m:t>𝑤</m:t>
                              </m:r>
                              <m:r>
                                <a:rPr lang="en-US" i="1">
                                  <a:solidFill>
                                    <a:srgbClr val="000000"/>
                                  </a:solidFill>
                                  <a:latin typeface="Cambria Math" panose="02040503050406030204" pitchFamily="18" charset="0"/>
                                </a:rPr>
                                <m:t>=</m:t>
                              </m:r>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𝑤</m:t>
                                  </m:r>
                                </m:e>
                              </m:acc>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m:rPr>
                                              <m:sty m:val="p"/>
                                            </m:rPr>
                                            <a:rPr lang="en-US" i="1">
                                              <a:solidFill>
                                                <a:srgbClr val="000000"/>
                                              </a:solidFill>
                                              <a:latin typeface="Cambria Math" panose="02040503050406030204" pitchFamily="18" charset="0"/>
                                            </a:rPr>
                                            <m:t>Ω</m:t>
                                          </m:r>
                                        </m:e>
                                        <m:sub>
                                          <m:r>
                                            <a:rPr lang="en-US" i="1">
                                              <a:solidFill>
                                                <a:srgbClr val="000000"/>
                                              </a:solidFill>
                                              <a:latin typeface="Cambria Math" panose="02040503050406030204" pitchFamily="18" charset="0"/>
                                            </a:rPr>
                                            <m:t>𝑠</m:t>
                                          </m:r>
                                        </m:sub>
                                      </m:sSub>
                                      <m:r>
                                        <a:rPr lang="en-US" i="1">
                                          <a:solidFill>
                                            <a:srgbClr val="000000"/>
                                          </a:solidFill>
                                          <a:latin typeface="Cambria Math" panose="02040503050406030204" pitchFamily="18" charset="0"/>
                                        </a:rPr>
                                        <m:t>𝑧</m:t>
                                      </m:r>
                                    </m:e>
                                  </m:d>
                                </m:e>
                              </m:func>
                            </m:e>
                          </m:eqArr>
                        </m:e>
                      </m:d>
                    </m:oMath>
                  </m:oMathPara>
                </a14:m>
                <a:endParaRPr lang="en-US" dirty="0"/>
              </a:p>
            </p:txBody>
          </p:sp>
        </mc:Choice>
        <mc:Fallback xmlns="">
          <p:sp>
            <p:nvSpPr>
              <p:cNvPr id="77" name="Oggetto 76"/>
              <p:cNvSpPr txBox="1">
                <a:spLocks noRot="1" noChangeAspect="1" noMove="1" noResize="1" noEditPoints="1" noAdjustHandles="1" noChangeArrowheads="1" noChangeShapeType="1" noTextEdit="1"/>
              </p:cNvSpPr>
              <p:nvPr/>
            </p:nvSpPr>
            <p:spPr bwMode="auto">
              <a:xfrm>
                <a:off x="5139089" y="6261603"/>
                <a:ext cx="1508125" cy="687387"/>
              </a:xfrm>
              <a:prstGeom prst="rect">
                <a:avLst/>
              </a:prstGeom>
              <a:blipFill>
                <a:blip r:embed="rId7"/>
                <a:stretch>
                  <a:fillRect/>
                </a:stretch>
              </a:blipFill>
              <a:ln>
                <a:noFill/>
              </a:ln>
            </p:spPr>
            <p:txBody>
              <a:bodyPr/>
              <a:lstStyle/>
              <a:p>
                <a:r>
                  <a:rPr lang="en-US">
                    <a:noFill/>
                  </a:rPr>
                  <a:t> </a:t>
                </a:r>
              </a:p>
            </p:txBody>
          </p:sp>
        </mc:Fallback>
      </mc:AlternateContent>
      <p:sp>
        <p:nvSpPr>
          <p:cNvPr id="34" name="Freccia in giù 33"/>
          <p:cNvSpPr/>
          <p:nvPr/>
        </p:nvSpPr>
        <p:spPr>
          <a:xfrm rot="16200000">
            <a:off x="3446891" y="5632812"/>
            <a:ext cx="598372" cy="54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asellaDiTesto 35"/>
          <p:cNvSpPr txBox="1"/>
          <p:nvPr/>
        </p:nvSpPr>
        <p:spPr>
          <a:xfrm>
            <a:off x="3328435" y="448505"/>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graphicFrame>
        <p:nvGraphicFramePr>
          <p:cNvPr id="37" name="Oggetto 36"/>
          <p:cNvGraphicFramePr>
            <a:graphicFrameLocks noChangeAspect="1"/>
          </p:cNvGraphicFramePr>
          <p:nvPr>
            <p:extLst>
              <p:ext uri="{D42A27DB-BD31-4B8C-83A1-F6EECF244321}">
                <p14:modId xmlns:p14="http://schemas.microsoft.com/office/powerpoint/2010/main" val="1824120426"/>
              </p:ext>
            </p:extLst>
          </p:nvPr>
        </p:nvGraphicFramePr>
        <p:xfrm>
          <a:off x="749269" y="5902022"/>
          <a:ext cx="388937" cy="388937"/>
        </p:xfrm>
        <a:graphic>
          <a:graphicData uri="http://schemas.openxmlformats.org/presentationml/2006/ole">
            <mc:AlternateContent xmlns:mc="http://schemas.openxmlformats.org/markup-compatibility/2006">
              <mc:Choice xmlns:v="urn:schemas-microsoft-com:vml" Requires="v">
                <p:oleObj name="Equazione" r:id="rId8" imgW="253800" imgH="253800" progId="Equation.3">
                  <p:embed/>
                </p:oleObj>
              </mc:Choice>
              <mc:Fallback>
                <p:oleObj name="Equazione" r:id="rId8" imgW="253800" imgH="253800" progId="Equation.3">
                  <p:embed/>
                  <p:pic>
                    <p:nvPicPr>
                      <p:cNvPr id="58" name="Oggetto 57"/>
                      <p:cNvPicPr>
                        <a:picLocks noChangeAspect="1" noChangeArrowheads="1"/>
                      </p:cNvPicPr>
                      <p:nvPr/>
                    </p:nvPicPr>
                    <p:blipFill>
                      <a:blip r:embed="rId9"/>
                      <a:srcRect/>
                      <a:stretch>
                        <a:fillRect/>
                      </a:stretch>
                    </p:blipFill>
                    <p:spPr bwMode="auto">
                      <a:xfrm>
                        <a:off x="749269" y="5902022"/>
                        <a:ext cx="388937" cy="388937"/>
                      </a:xfrm>
                      <a:prstGeom prst="rect">
                        <a:avLst/>
                      </a:prstGeom>
                      <a:noFill/>
                      <a:ln>
                        <a:noFill/>
                      </a:ln>
                    </p:spPr>
                  </p:pic>
                </p:oleObj>
              </mc:Fallback>
            </mc:AlternateContent>
          </a:graphicData>
        </a:graphic>
      </p:graphicFrame>
      <p:sp>
        <p:nvSpPr>
          <p:cNvPr id="4" name="Rettangolo 3"/>
          <p:cNvSpPr/>
          <p:nvPr/>
        </p:nvSpPr>
        <p:spPr>
          <a:xfrm>
            <a:off x="8241862" y="4827186"/>
            <a:ext cx="3722959" cy="1169551"/>
          </a:xfrm>
          <a:prstGeom prst="rect">
            <a:avLst/>
          </a:prstGeom>
        </p:spPr>
        <p:txBody>
          <a:bodyPr wrap="square">
            <a:spAutoFit/>
          </a:bodyPr>
          <a:lstStyle/>
          <a:p>
            <a:pPr marL="285750" indent="-285750" algn="just">
              <a:buFont typeface="Symbol" panose="05050102010706020507" pitchFamily="18" charset="2"/>
              <a:buChar char="Þ"/>
            </a:pPr>
            <a:r>
              <a:rPr lang="en-US" sz="1400" dirty="0">
                <a:sym typeface="Symbol"/>
              </a:rPr>
              <a:t>The angular frequency is simply: </a:t>
            </a:r>
            <a:r>
              <a:rPr lang="en-US" sz="1400" dirty="0">
                <a:sym typeface="Symbol" panose="05050102010706020507" pitchFamily="18" charset="2"/>
              </a:rPr>
              <a:t></a:t>
            </a:r>
            <a:r>
              <a:rPr lang="en-US" sz="1400" baseline="-25000" dirty="0">
                <a:sym typeface="Symbol" panose="05050102010706020507" pitchFamily="18" charset="2"/>
              </a:rPr>
              <a:t>T</a:t>
            </a:r>
            <a:r>
              <a:rPr lang="en-US" sz="1400" dirty="0">
                <a:sym typeface="Symbol" panose="05050102010706020507" pitchFamily="18" charset="2"/>
              </a:rPr>
              <a:t>= </a:t>
            </a:r>
            <a:r>
              <a:rPr lang="en-US" sz="1400" baseline="-25000" dirty="0" err="1">
                <a:sym typeface="Symbol" panose="05050102010706020507" pitchFamily="18" charset="2"/>
              </a:rPr>
              <a:t>s</a:t>
            </a:r>
            <a:r>
              <a:rPr lang="en-US" sz="1400" dirty="0" err="1">
                <a:sym typeface="Symbol" panose="05050102010706020507" pitchFamily="18" charset="2"/>
              </a:rPr>
              <a:t></a:t>
            </a:r>
            <a:r>
              <a:rPr lang="en-US" sz="1400" baseline="-25000" dirty="0" err="1">
                <a:sym typeface="Symbol" panose="05050102010706020507" pitchFamily="18" charset="2"/>
              </a:rPr>
              <a:t>s</a:t>
            </a:r>
            <a:r>
              <a:rPr lang="en-US" sz="1400" dirty="0" err="1">
                <a:sym typeface="Symbol" panose="05050102010706020507" pitchFamily="18" charset="2"/>
              </a:rPr>
              <a:t>c</a:t>
            </a:r>
            <a:r>
              <a:rPr lang="en-US" sz="1400" dirty="0">
                <a:sym typeface="Symbol" panose="05050102010706020507" pitchFamily="18" charset="2"/>
              </a:rPr>
              <a:t>;</a:t>
            </a:r>
          </a:p>
          <a:p>
            <a:pPr marL="285750" indent="-285750" algn="just">
              <a:buFont typeface="Symbol" panose="05050102010706020507" pitchFamily="18" charset="2"/>
              <a:buChar char="Þ"/>
            </a:pPr>
            <a:endParaRPr lang="en-US" sz="1400" dirty="0">
              <a:sym typeface="Symbol" panose="05050102010706020507" pitchFamily="18" charset="2"/>
            </a:endParaRPr>
          </a:p>
          <a:p>
            <a:pPr marL="285750" indent="-285750" algn="just">
              <a:buFont typeface="Symbol" panose="05050102010706020507" pitchFamily="18" charset="2"/>
              <a:buChar char="Þ"/>
            </a:pPr>
            <a:r>
              <a:rPr lang="en-US" sz="1400" b="1" dirty="0">
                <a:sym typeface="Symbol" panose="05050102010706020507" pitchFamily="18" charset="2"/>
              </a:rPr>
              <a:t>The angular frequency scale with 1/</a:t>
            </a:r>
            <a:r>
              <a:rPr lang="en-US" sz="1400" b="1" baseline="30000" dirty="0">
                <a:sym typeface="Symbol" panose="05050102010706020507" pitchFamily="18" charset="2"/>
              </a:rPr>
              <a:t>3/2</a:t>
            </a:r>
            <a:r>
              <a:rPr lang="en-US" sz="1400" b="1" dirty="0">
                <a:sym typeface="Symbol" panose="05050102010706020507" pitchFamily="18" charset="2"/>
              </a:rPr>
              <a:t> </a:t>
            </a:r>
            <a:r>
              <a:rPr lang="en-US" sz="1400" dirty="0">
                <a:sym typeface="Symbol" panose="05050102010706020507" pitchFamily="18" charset="2"/>
              </a:rPr>
              <a:t>that means that for ultra relativistic electrons shrinks to 0 (the beam is frozen)</a:t>
            </a:r>
            <a:endParaRPr lang="en-US" sz="1400" baseline="30000" dirty="0"/>
          </a:p>
        </p:txBody>
      </p:sp>
      <p:sp>
        <p:nvSpPr>
          <p:cNvPr id="16" name="Text Box 10">
            <a:extLst>
              <a:ext uri="{FF2B5EF4-FFF2-40B4-BE49-F238E27FC236}">
                <a16:creationId xmlns:a16="http://schemas.microsoft.com/office/drawing/2014/main" id="{906C0B0B-434D-EB46-7884-D61C09DDE82F}"/>
              </a:ext>
            </a:extLst>
          </p:cNvPr>
          <p:cNvSpPr txBox="1">
            <a:spLocks noChangeArrowheads="1"/>
          </p:cNvSpPr>
          <p:nvPr/>
        </p:nvSpPr>
        <p:spPr bwMode="auto">
          <a:xfrm>
            <a:off x="4224000" y="2027668"/>
            <a:ext cx="2774580" cy="276999"/>
          </a:xfrm>
          <a:prstGeom prst="rect">
            <a:avLst/>
          </a:prstGeom>
          <a:noFill/>
          <a:ln w="9525">
            <a:noFill/>
            <a:miter lim="800000"/>
            <a:headEnd/>
            <a:tailEnd/>
          </a:ln>
          <a:effectLst/>
        </p:spPr>
        <p:txBody>
          <a:bodyPr wrap="square">
            <a:spAutoFit/>
          </a:bodyPr>
          <a:lstStyle/>
          <a:p>
            <a:pPr algn="just"/>
            <a:r>
              <a:rPr lang="en-US" sz="1200" dirty="0"/>
              <a:t>Deriving both terms with respect to z</a:t>
            </a:r>
          </a:p>
        </p:txBody>
      </p:sp>
      <mc:AlternateContent xmlns:mc="http://schemas.openxmlformats.org/markup-compatibility/2006" xmlns:a14="http://schemas.microsoft.com/office/drawing/2010/main">
        <mc:Choice Requires="a14">
          <p:sp>
            <p:nvSpPr>
              <p:cNvPr id="20" name="CasellaDiTesto 19">
                <a:extLst>
                  <a:ext uri="{FF2B5EF4-FFF2-40B4-BE49-F238E27FC236}">
                    <a16:creationId xmlns:a16="http://schemas.microsoft.com/office/drawing/2014/main" id="{D274FA5B-162D-66EA-ED2A-2E25186D6490}"/>
                  </a:ext>
                </a:extLst>
              </p:cNvPr>
              <p:cNvSpPr txBox="1"/>
              <p:nvPr/>
            </p:nvSpPr>
            <p:spPr>
              <a:xfrm>
                <a:off x="7491254" y="1913690"/>
                <a:ext cx="4362463" cy="64812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solidFill>
                            <a:srgbClr val="000000"/>
                          </a:solidFill>
                          <a:latin typeface="Cambria Math" panose="02040503050406030204" pitchFamily="18" charset="0"/>
                        </a:rPr>
                        <m:t>𝑐</m:t>
                      </m:r>
                      <m:sSub>
                        <m:sSubPr>
                          <m:ctrlPr>
                            <a:rPr lang="en-US" sz="1800" i="1">
                              <a:solidFill>
                                <a:srgbClr val="000000"/>
                              </a:solidFill>
                              <a:latin typeface="Cambria Math" panose="02040503050406030204" pitchFamily="18" charset="0"/>
                            </a:rPr>
                          </m:ctrlPr>
                        </m:sSubPr>
                        <m:e>
                          <m:r>
                            <a:rPr lang="en-US" sz="1800" i="1">
                              <a:solidFill>
                                <a:srgbClr val="000000"/>
                              </a:solidFill>
                              <a:latin typeface="Cambria Math" panose="02040503050406030204" pitchFamily="18" charset="0"/>
                            </a:rPr>
                            <m:t>𝐸</m:t>
                          </m:r>
                        </m:e>
                        <m:sub>
                          <m:r>
                            <a:rPr lang="en-US" sz="1800" i="1">
                              <a:solidFill>
                                <a:srgbClr val="000000"/>
                              </a:solidFill>
                              <a:latin typeface="Cambria Math" panose="02040503050406030204" pitchFamily="18" charset="0"/>
                            </a:rPr>
                            <m:t>0</m:t>
                          </m:r>
                        </m:sub>
                      </m:sSub>
                      <m:sSubSup>
                        <m:sSubSupPr>
                          <m:ctrlPr>
                            <a:rPr lang="en-US" sz="1800" i="1">
                              <a:solidFill>
                                <a:srgbClr val="000000"/>
                              </a:solidFill>
                              <a:latin typeface="Cambria Math" panose="02040503050406030204" pitchFamily="18" charset="0"/>
                            </a:rPr>
                          </m:ctrlPr>
                        </m:sSubSupPr>
                        <m:e>
                          <m:r>
                            <a:rPr lang="en-US" sz="1800" i="1">
                              <a:solidFill>
                                <a:srgbClr val="000000"/>
                              </a:solidFill>
                              <a:latin typeface="Cambria Math" panose="02040503050406030204" pitchFamily="18" charset="0"/>
                            </a:rPr>
                            <m:t>𝛽</m:t>
                          </m:r>
                        </m:e>
                        <m:sub>
                          <m:r>
                            <a:rPr lang="en-US" sz="1800" i="1">
                              <a:solidFill>
                                <a:srgbClr val="000000"/>
                              </a:solidFill>
                              <a:latin typeface="Cambria Math" panose="02040503050406030204" pitchFamily="18" charset="0"/>
                            </a:rPr>
                            <m:t>𝑠</m:t>
                          </m:r>
                        </m:sub>
                        <m:sup>
                          <m:r>
                            <a:rPr lang="en-US" sz="1800" i="1">
                              <a:solidFill>
                                <a:srgbClr val="000000"/>
                              </a:solidFill>
                              <a:latin typeface="Cambria Math" panose="02040503050406030204" pitchFamily="18" charset="0"/>
                            </a:rPr>
                            <m:t>3</m:t>
                          </m:r>
                        </m:sup>
                      </m:sSubSup>
                      <m:sSubSup>
                        <m:sSubSupPr>
                          <m:ctrlPr>
                            <a:rPr lang="en-US" sz="1800" i="1">
                              <a:solidFill>
                                <a:srgbClr val="000000"/>
                              </a:solidFill>
                              <a:latin typeface="Cambria Math" panose="02040503050406030204" pitchFamily="18" charset="0"/>
                            </a:rPr>
                          </m:ctrlPr>
                        </m:sSubSupPr>
                        <m:e>
                          <m:r>
                            <a:rPr lang="en-US" sz="1800" i="1">
                              <a:solidFill>
                                <a:srgbClr val="000000"/>
                              </a:solidFill>
                              <a:latin typeface="Cambria Math" panose="02040503050406030204" pitchFamily="18" charset="0"/>
                            </a:rPr>
                            <m:t>𝛾</m:t>
                          </m:r>
                        </m:e>
                        <m:sub>
                          <m:r>
                            <a:rPr lang="en-US" sz="1800" i="1">
                              <a:solidFill>
                                <a:srgbClr val="000000"/>
                              </a:solidFill>
                              <a:latin typeface="Cambria Math" panose="02040503050406030204" pitchFamily="18" charset="0"/>
                            </a:rPr>
                            <m:t>𝑠</m:t>
                          </m:r>
                        </m:sub>
                        <m:sup>
                          <m:r>
                            <a:rPr lang="en-US" sz="1800" i="1">
                              <a:solidFill>
                                <a:srgbClr val="000000"/>
                              </a:solidFill>
                              <a:latin typeface="Cambria Math" panose="02040503050406030204" pitchFamily="18" charset="0"/>
                            </a:rPr>
                            <m:t>3</m:t>
                          </m:r>
                        </m:sup>
                      </m:sSubSup>
                      <m:f>
                        <m:fPr>
                          <m:ctrlPr>
                            <a:rPr lang="en-US" i="1">
                              <a:solidFill>
                                <a:srgbClr val="000000"/>
                              </a:solidFill>
                              <a:latin typeface="Cambria Math" panose="02040503050406030204" pitchFamily="18" charset="0"/>
                            </a:rPr>
                          </m:ctrlPr>
                        </m:fPr>
                        <m:num>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𝑑</m:t>
                              </m:r>
                            </m:e>
                            <m:sup>
                              <m:r>
                                <a:rPr lang="en-US" i="1">
                                  <a:solidFill>
                                    <a:srgbClr val="000000"/>
                                  </a:solidFill>
                                  <a:latin typeface="Cambria Math" panose="02040503050406030204" pitchFamily="18" charset="0"/>
                                </a:rPr>
                                <m:t>2</m:t>
                              </m:r>
                            </m:sup>
                          </m:sSup>
                          <m:r>
                            <a:rPr lang="en-US" i="1">
                              <a:solidFill>
                                <a:srgbClr val="000000"/>
                              </a:solidFill>
                              <a:latin typeface="Cambria Math" panose="02040503050406030204" pitchFamily="18" charset="0"/>
                              <a:ea typeface="Cambria Math" panose="02040503050406030204" pitchFamily="18" charset="0"/>
                            </a:rPr>
                            <m:t>𝜑</m:t>
                          </m:r>
                        </m:num>
                        <m:den>
                          <m:r>
                            <a:rPr lang="en-US" i="1">
                              <a:solidFill>
                                <a:srgbClr val="000000"/>
                              </a:solidFill>
                              <a:latin typeface="Cambria Math" panose="02040503050406030204" pitchFamily="18" charset="0"/>
                            </a:rPr>
                            <m:t>𝑑</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𝑧</m:t>
                              </m:r>
                            </m:e>
                            <m:sup>
                              <m:r>
                                <a:rPr lang="en-US" i="1">
                                  <a:solidFill>
                                    <a:srgbClr val="000000"/>
                                  </a:solidFill>
                                  <a:latin typeface="Cambria Math" panose="02040503050406030204" pitchFamily="18" charset="0"/>
                                </a:rPr>
                                <m:t>2</m:t>
                              </m:r>
                            </m:sup>
                          </m:sSup>
                        </m:den>
                      </m:f>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num>
                        <m:den>
                          <m:r>
                            <a:rPr lang="en-US" i="1">
                              <a:solidFill>
                                <a:srgbClr val="000000"/>
                              </a:solidFill>
                              <a:latin typeface="Cambria Math" panose="02040503050406030204" pitchFamily="18" charset="0"/>
                            </a:rPr>
                            <m:t>𝑑𝑧</m:t>
                          </m:r>
                        </m:den>
                      </m:f>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ea typeface="Cambria Math" panose="02040503050406030204" pitchFamily="18" charset="0"/>
                            </a:rPr>
                            <m:t>𝜑</m:t>
                          </m:r>
                        </m:num>
                        <m:den>
                          <m:r>
                            <a:rPr lang="en-US" i="1">
                              <a:solidFill>
                                <a:srgbClr val="000000"/>
                              </a:solidFill>
                              <a:latin typeface="Cambria Math" panose="02040503050406030204" pitchFamily="18" charset="0"/>
                            </a:rPr>
                            <m:t>𝑑𝑧</m:t>
                          </m:r>
                        </m:den>
                      </m:f>
                      <m:r>
                        <a:rPr lang="en-US" sz="1800" i="1">
                          <a:solidFill>
                            <a:srgbClr val="000000"/>
                          </a:solidFill>
                          <a:latin typeface="Cambria Math" panose="02040503050406030204" pitchFamily="18" charset="0"/>
                        </a:rPr>
                        <m:t>=−</m:t>
                      </m:r>
                      <m:sSub>
                        <m:sSubPr>
                          <m:ctrlPr>
                            <a:rPr lang="en-US" sz="1800" i="1">
                              <a:solidFill>
                                <a:srgbClr val="000000"/>
                              </a:solidFill>
                              <a:latin typeface="Cambria Math" panose="02040503050406030204" pitchFamily="18" charset="0"/>
                            </a:rPr>
                          </m:ctrlPr>
                        </m:sSubPr>
                        <m:e>
                          <m:r>
                            <a:rPr lang="en-US" sz="1800" i="1">
                              <a:solidFill>
                                <a:srgbClr val="000000"/>
                              </a:solidFill>
                              <a:latin typeface="Cambria Math" panose="02040503050406030204" pitchFamily="18" charset="0"/>
                            </a:rPr>
                            <m:t>𝜔</m:t>
                          </m:r>
                        </m:e>
                        <m:sub>
                          <m:r>
                            <a:rPr lang="en-US" sz="1800" i="1">
                              <a:solidFill>
                                <a:srgbClr val="000000"/>
                              </a:solidFill>
                              <a:latin typeface="Cambria Math" panose="02040503050406030204" pitchFamily="18" charset="0"/>
                            </a:rPr>
                            <m:t>𝑅𝐹</m:t>
                          </m:r>
                        </m:sub>
                      </m:sSub>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𝑑𝑤</m:t>
                          </m:r>
                        </m:num>
                        <m:den>
                          <m:r>
                            <a:rPr lang="en-US" i="1">
                              <a:solidFill>
                                <a:srgbClr val="000000"/>
                              </a:solidFill>
                              <a:latin typeface="Cambria Math" panose="02040503050406030204" pitchFamily="18" charset="0"/>
                            </a:rPr>
                            <m:t>𝑑𝑧</m:t>
                          </m:r>
                        </m:den>
                      </m:f>
                    </m:oMath>
                  </m:oMathPara>
                </a14:m>
                <a:endParaRPr lang="en-US" dirty="0"/>
              </a:p>
            </p:txBody>
          </p:sp>
        </mc:Choice>
        <mc:Fallback xmlns="">
          <p:sp>
            <p:nvSpPr>
              <p:cNvPr id="20" name="CasellaDiTesto 19">
                <a:extLst>
                  <a:ext uri="{FF2B5EF4-FFF2-40B4-BE49-F238E27FC236}">
                    <a16:creationId xmlns:a16="http://schemas.microsoft.com/office/drawing/2014/main" id="{D274FA5B-162D-66EA-ED2A-2E25186D6490}"/>
                  </a:ext>
                </a:extLst>
              </p:cNvPr>
              <p:cNvSpPr txBox="1">
                <a:spLocks noRot="1" noChangeAspect="1" noMove="1" noResize="1" noEditPoints="1" noAdjustHandles="1" noChangeArrowheads="1" noChangeShapeType="1" noTextEdit="1"/>
              </p:cNvSpPr>
              <p:nvPr/>
            </p:nvSpPr>
            <p:spPr>
              <a:xfrm>
                <a:off x="7491254" y="1913690"/>
                <a:ext cx="4362463" cy="648126"/>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CasellaDiTesto 24">
                <a:extLst>
                  <a:ext uri="{FF2B5EF4-FFF2-40B4-BE49-F238E27FC236}">
                    <a16:creationId xmlns:a16="http://schemas.microsoft.com/office/drawing/2014/main" id="{B004A098-8234-3109-C3AE-AFE6FA92636F}"/>
                  </a:ext>
                </a:extLst>
              </p:cNvPr>
              <p:cNvSpPr txBox="1"/>
              <p:nvPr/>
            </p:nvSpPr>
            <p:spPr>
              <a:xfrm>
                <a:off x="5798391" y="3222800"/>
                <a:ext cx="6467988" cy="65056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smtClean="0">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f>
                        <m:fPr>
                          <m:ctrlPr>
                            <a:rPr lang="en-US" sz="1600" i="1">
                              <a:solidFill>
                                <a:srgbClr val="000000"/>
                              </a:solidFill>
                              <a:latin typeface="Cambria Math" panose="02040503050406030204" pitchFamily="18" charset="0"/>
                            </a:rPr>
                          </m:ctrlPr>
                        </m:fPr>
                        <m:num>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𝑑</m:t>
                              </m:r>
                            </m:e>
                            <m:sup>
                              <m:r>
                                <a:rPr lang="en-US" sz="1600" i="1">
                                  <a:solidFill>
                                    <a:srgbClr val="000000"/>
                                  </a:solidFill>
                                  <a:latin typeface="Cambria Math" panose="02040503050406030204" pitchFamily="18" charset="0"/>
                                </a:rPr>
                                <m:t>2</m:t>
                              </m:r>
                            </m:sup>
                          </m:sSup>
                          <m:r>
                            <a:rPr lang="en-US" sz="1600" i="1">
                              <a:solidFill>
                                <a:srgbClr val="000000"/>
                              </a:solidFill>
                              <a:latin typeface="Cambria Math" panose="02040503050406030204" pitchFamily="18" charset="0"/>
                              <a:ea typeface="Cambria Math" panose="02040503050406030204" pitchFamily="18" charset="0"/>
                            </a:rPr>
                            <m:t>𝜑</m:t>
                          </m:r>
                        </m:num>
                        <m:den>
                          <m:r>
                            <a:rPr lang="en-US" sz="1600" i="1">
                              <a:solidFill>
                                <a:srgbClr val="000000"/>
                              </a:solidFill>
                              <a:latin typeface="Cambria Math" panose="02040503050406030204" pitchFamily="18" charset="0"/>
                            </a:rPr>
                            <m:t>𝑑</m:t>
                          </m:r>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𝑧</m:t>
                              </m:r>
                            </m:e>
                            <m:sup>
                              <m:r>
                                <a:rPr lang="en-US" sz="1600" i="1">
                                  <a:solidFill>
                                    <a:srgbClr val="000000"/>
                                  </a:solidFill>
                                  <a:latin typeface="Cambria Math" panose="02040503050406030204" pitchFamily="18" charset="0"/>
                                </a:rPr>
                                <m:t>2</m:t>
                              </m:r>
                            </m:sup>
                          </m:sSup>
                        </m:den>
                      </m:f>
                      <m:r>
                        <a:rPr lang="it-IT" sz="1600" b="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d>
                        <m:dPr>
                          <m:ctrlPr>
                            <a:rPr lang="en-US" sz="1600" i="1" smtClean="0">
                              <a:solidFill>
                                <a:srgbClr val="000000"/>
                              </a:solidFill>
                              <a:latin typeface="Cambria Math" panose="02040503050406030204" pitchFamily="18" charset="0"/>
                            </a:rPr>
                          </m:ctrlPr>
                        </m:dPr>
                        <m:e>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m:t>
                              </m:r>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num>
                            <m:den>
                              <m:r>
                                <a:rPr lang="en-US" sz="1600" i="1">
                                  <a:solidFill>
                                    <a:srgbClr val="000000"/>
                                  </a:solidFill>
                                  <a:latin typeface="Cambria Math" panose="02040503050406030204" pitchFamily="18" charset="0"/>
                                </a:rPr>
                                <m:t>𝑑𝑧</m:t>
                              </m:r>
                            </m:den>
                          </m:f>
                        </m:e>
                      </m:d>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m:t>
                          </m:r>
                          <m:r>
                            <a:rPr lang="en-US" sz="1600" i="1">
                              <a:solidFill>
                                <a:srgbClr val="000000"/>
                              </a:solidFill>
                              <a:latin typeface="Cambria Math" panose="02040503050406030204" pitchFamily="18" charset="0"/>
                              <a:ea typeface="Cambria Math" panose="02040503050406030204" pitchFamily="18" charset="0"/>
                            </a:rPr>
                            <m:t>𝜑</m:t>
                          </m:r>
                        </m:num>
                        <m:den>
                          <m:r>
                            <a:rPr lang="en-US" sz="1600" i="1">
                              <a:solidFill>
                                <a:srgbClr val="000000"/>
                              </a:solidFill>
                              <a:latin typeface="Cambria Math" panose="02040503050406030204" pitchFamily="18" charset="0"/>
                            </a:rPr>
                            <m:t>𝑑𝑧</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en-US" sz="1600" i="1">
                                          <a:solidFill>
                                            <a:srgbClr val="000000"/>
                                          </a:solidFill>
                                          <a:latin typeface="Cambria Math" panose="02040503050406030204" pitchFamily="18" charset="0"/>
                                        </a:rPr>
                                        <m:t>𝑠</m:t>
                                      </m:r>
                                    </m:sub>
                                  </m:sSub>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𝜙</m:t>
                                  </m:r>
                                </m:e>
                              </m:d>
                            </m:e>
                          </m:func>
                          <m:r>
                            <a:rPr lang="en-US" sz="1600" i="1">
                              <a:solidFill>
                                <a:srgbClr val="000000"/>
                              </a:solidFill>
                              <a:latin typeface="Cambria Math" panose="02040503050406030204" pitchFamily="18" charset="0"/>
                            </a:rPr>
                            <m:t>−</m:t>
                          </m:r>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oMath>
                  </m:oMathPara>
                </a14:m>
                <a:endParaRPr lang="en-US" sz="1600" dirty="0"/>
              </a:p>
            </p:txBody>
          </p:sp>
        </mc:Choice>
        <mc:Fallback xmlns="">
          <p:sp>
            <p:nvSpPr>
              <p:cNvPr id="25" name="CasellaDiTesto 24">
                <a:extLst>
                  <a:ext uri="{FF2B5EF4-FFF2-40B4-BE49-F238E27FC236}">
                    <a16:creationId xmlns:a16="http://schemas.microsoft.com/office/drawing/2014/main" id="{B004A098-8234-3109-C3AE-AFE6FA92636F}"/>
                  </a:ext>
                </a:extLst>
              </p:cNvPr>
              <p:cNvSpPr txBox="1">
                <a:spLocks noRot="1" noChangeAspect="1" noMove="1" noResize="1" noEditPoints="1" noAdjustHandles="1" noChangeArrowheads="1" noChangeShapeType="1" noTextEdit="1"/>
              </p:cNvSpPr>
              <p:nvPr/>
            </p:nvSpPr>
            <p:spPr>
              <a:xfrm>
                <a:off x="5798391" y="3222800"/>
                <a:ext cx="6467988" cy="650563"/>
              </a:xfrm>
              <a:prstGeom prst="rect">
                <a:avLst/>
              </a:prstGeom>
              <a:blipFill>
                <a:blip r:embed="rId11"/>
                <a:stretch>
                  <a:fillRect/>
                </a:stretch>
              </a:blipFill>
            </p:spPr>
            <p:txBody>
              <a:bodyPr/>
              <a:lstStyle/>
              <a:p>
                <a:r>
                  <a:rPr lang="en-US">
                    <a:noFill/>
                  </a:rPr>
                  <a:t> </a:t>
                </a:r>
              </a:p>
            </p:txBody>
          </p:sp>
        </mc:Fallback>
      </mc:AlternateContent>
      <p:sp>
        <p:nvSpPr>
          <p:cNvPr id="26" name="Freccia in giù 25">
            <a:extLst>
              <a:ext uri="{FF2B5EF4-FFF2-40B4-BE49-F238E27FC236}">
                <a16:creationId xmlns:a16="http://schemas.microsoft.com/office/drawing/2014/main" id="{4F087329-592D-01FE-4364-917B7C154446}"/>
              </a:ext>
            </a:extLst>
          </p:cNvPr>
          <p:cNvSpPr/>
          <p:nvPr/>
        </p:nvSpPr>
        <p:spPr>
          <a:xfrm>
            <a:off x="9284380" y="2590621"/>
            <a:ext cx="598372" cy="3396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 Box 10">
            <a:extLst>
              <a:ext uri="{FF2B5EF4-FFF2-40B4-BE49-F238E27FC236}">
                <a16:creationId xmlns:a16="http://schemas.microsoft.com/office/drawing/2014/main" id="{4B528ED7-5ED6-4B96-F092-6D1B3BCCEC2E}"/>
              </a:ext>
            </a:extLst>
          </p:cNvPr>
          <p:cNvSpPr txBox="1">
            <a:spLocks noChangeArrowheads="1"/>
          </p:cNvSpPr>
          <p:nvPr/>
        </p:nvSpPr>
        <p:spPr bwMode="auto">
          <a:xfrm>
            <a:off x="7487149" y="2930250"/>
            <a:ext cx="4644839" cy="276999"/>
          </a:xfrm>
          <a:prstGeom prst="rect">
            <a:avLst/>
          </a:prstGeom>
          <a:noFill/>
          <a:ln w="9525">
            <a:noFill/>
            <a:miter lim="800000"/>
            <a:headEnd/>
            <a:tailEnd/>
          </a:ln>
          <a:effectLst/>
        </p:spPr>
        <p:txBody>
          <a:bodyPr wrap="square">
            <a:spAutoFit/>
          </a:bodyPr>
          <a:lstStyle/>
          <a:p>
            <a:pPr algn="just"/>
            <a:r>
              <a:rPr lang="en-US" sz="1200" dirty="0"/>
              <a:t>General non linear differential equation that gives the phase evolution</a:t>
            </a:r>
          </a:p>
        </p:txBody>
      </p:sp>
      <p:sp>
        <p:nvSpPr>
          <p:cNvPr id="43" name="Freccia in giù 42">
            <a:extLst>
              <a:ext uri="{FF2B5EF4-FFF2-40B4-BE49-F238E27FC236}">
                <a16:creationId xmlns:a16="http://schemas.microsoft.com/office/drawing/2014/main" id="{AFE475C7-7E1B-0D1D-A5B4-94B646D29FD4}"/>
              </a:ext>
            </a:extLst>
          </p:cNvPr>
          <p:cNvSpPr/>
          <p:nvPr/>
        </p:nvSpPr>
        <p:spPr>
          <a:xfrm rot="5400000">
            <a:off x="4563428" y="2474894"/>
            <a:ext cx="260472" cy="217029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Box 10">
            <a:extLst>
              <a:ext uri="{FF2B5EF4-FFF2-40B4-BE49-F238E27FC236}">
                <a16:creationId xmlns:a16="http://schemas.microsoft.com/office/drawing/2014/main" id="{0187A3E6-53A5-48DB-546D-1ECE8E52CA26}"/>
              </a:ext>
            </a:extLst>
          </p:cNvPr>
          <p:cNvSpPr txBox="1">
            <a:spLocks noChangeArrowheads="1"/>
          </p:cNvSpPr>
          <p:nvPr/>
        </p:nvSpPr>
        <p:spPr bwMode="auto">
          <a:xfrm>
            <a:off x="3545300" y="4365520"/>
            <a:ext cx="2733295" cy="461665"/>
          </a:xfrm>
          <a:prstGeom prst="rect">
            <a:avLst/>
          </a:prstGeom>
          <a:noFill/>
          <a:ln w="9525">
            <a:noFill/>
            <a:miter lim="800000"/>
            <a:headEnd/>
            <a:tailEnd/>
          </a:ln>
          <a:effectLst/>
        </p:spPr>
        <p:txBody>
          <a:bodyPr wrap="square">
            <a:spAutoFit/>
          </a:bodyPr>
          <a:lstStyle/>
          <a:p>
            <a:pPr algn="just"/>
            <a:r>
              <a:rPr lang="en-US" sz="1200" dirty="0"/>
              <a:t>Deriving both terms with respect to z and assuming an </a:t>
            </a:r>
            <a:r>
              <a:rPr lang="en-US" sz="1200" b="1" dirty="0"/>
              <a:t>adiabatic acceleration</a:t>
            </a:r>
            <a:endParaRPr lang="en-US" sz="1200" dirty="0"/>
          </a:p>
        </p:txBody>
      </p:sp>
      <mc:AlternateContent xmlns:mc="http://schemas.openxmlformats.org/markup-compatibility/2006" xmlns:a14="http://schemas.microsoft.com/office/drawing/2010/main">
        <mc:Choice Requires="a14">
          <p:sp>
            <p:nvSpPr>
              <p:cNvPr id="59" name="CasellaDiTesto 58">
                <a:extLst>
                  <a:ext uri="{FF2B5EF4-FFF2-40B4-BE49-F238E27FC236}">
                    <a16:creationId xmlns:a16="http://schemas.microsoft.com/office/drawing/2014/main" id="{CC0BBAF2-D8EA-B761-06FF-D4C13C127889}"/>
                  </a:ext>
                </a:extLst>
              </p:cNvPr>
              <p:cNvSpPr txBox="1"/>
              <p:nvPr/>
            </p:nvSpPr>
            <p:spPr>
              <a:xfrm>
                <a:off x="4247463" y="4741863"/>
                <a:ext cx="1126405" cy="454483"/>
              </a:xfrm>
              <a:prstGeom prst="rect">
                <a:avLst/>
              </a:prstGeom>
              <a:noFill/>
            </p:spPr>
            <p:txBody>
              <a:bodyPr wrap="square">
                <a:spAutoFit/>
              </a:bodyPr>
              <a:lstStyle/>
              <a:p>
                <a14:m>
                  <m:oMath xmlns:m="http://schemas.openxmlformats.org/officeDocument/2006/math">
                    <m:f>
                      <m:fPr>
                        <m:ctrlPr>
                          <a:rPr lang="en-US" sz="1500" i="1" smtClean="0">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𝑑</m:t>
                        </m:r>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𝛽</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sSubSup>
                          <m:sSubSupPr>
                            <m:ctrlPr>
                              <a:rPr lang="en-US" sz="1500" i="1">
                                <a:solidFill>
                                  <a:srgbClr val="000000"/>
                                </a:solidFill>
                                <a:latin typeface="Cambria Math" panose="02040503050406030204" pitchFamily="18" charset="0"/>
                              </a:rPr>
                            </m:ctrlPr>
                          </m:sSubSupPr>
                          <m:e>
                            <m:r>
                              <a:rPr lang="en-US" sz="1500" i="1">
                                <a:solidFill>
                                  <a:srgbClr val="000000"/>
                                </a:solidFill>
                                <a:latin typeface="Cambria Math" panose="02040503050406030204" pitchFamily="18" charset="0"/>
                              </a:rPr>
                              <m:t>𝛾</m:t>
                            </m:r>
                          </m:e>
                          <m:sub>
                            <m:r>
                              <a:rPr lang="en-US" sz="1500" i="1">
                                <a:solidFill>
                                  <a:srgbClr val="000000"/>
                                </a:solidFill>
                                <a:latin typeface="Cambria Math" panose="02040503050406030204" pitchFamily="18" charset="0"/>
                              </a:rPr>
                              <m:t>𝑠</m:t>
                            </m:r>
                          </m:sub>
                          <m:sup>
                            <m:r>
                              <a:rPr lang="en-US" sz="1500" i="1">
                                <a:solidFill>
                                  <a:srgbClr val="000000"/>
                                </a:solidFill>
                                <a:latin typeface="Cambria Math" panose="02040503050406030204" pitchFamily="18" charset="0"/>
                              </a:rPr>
                              <m:t>3</m:t>
                            </m:r>
                          </m:sup>
                        </m:sSubSup>
                      </m:num>
                      <m:den>
                        <m:r>
                          <a:rPr lang="en-US" sz="1500" i="1">
                            <a:solidFill>
                              <a:srgbClr val="000000"/>
                            </a:solidFill>
                            <a:latin typeface="Cambria Math" panose="02040503050406030204" pitchFamily="18" charset="0"/>
                          </a:rPr>
                          <m:t>𝑑𝑧</m:t>
                        </m:r>
                      </m:den>
                    </m:f>
                  </m:oMath>
                </a14:m>
                <a:r>
                  <a:rPr lang="en-US" sz="1500" dirty="0"/>
                  <a:t>&lt;&lt;1</a:t>
                </a:r>
              </a:p>
            </p:txBody>
          </p:sp>
        </mc:Choice>
        <mc:Fallback xmlns="">
          <p:sp>
            <p:nvSpPr>
              <p:cNvPr id="59" name="CasellaDiTesto 58">
                <a:extLst>
                  <a:ext uri="{FF2B5EF4-FFF2-40B4-BE49-F238E27FC236}">
                    <a16:creationId xmlns:a16="http://schemas.microsoft.com/office/drawing/2014/main" id="{CC0BBAF2-D8EA-B761-06FF-D4C13C127889}"/>
                  </a:ext>
                </a:extLst>
              </p:cNvPr>
              <p:cNvSpPr txBox="1">
                <a:spLocks noRot="1" noChangeAspect="1" noMove="1" noResize="1" noEditPoints="1" noAdjustHandles="1" noChangeArrowheads="1" noChangeShapeType="1" noTextEdit="1"/>
              </p:cNvSpPr>
              <p:nvPr/>
            </p:nvSpPr>
            <p:spPr>
              <a:xfrm>
                <a:off x="4247463" y="4741863"/>
                <a:ext cx="1126405" cy="454483"/>
              </a:xfrm>
              <a:prstGeom prst="rect">
                <a:avLst/>
              </a:prstGeom>
              <a:blipFill>
                <a:blip r:embed="rId12"/>
                <a:stretch>
                  <a:fillRect b="-4054"/>
                </a:stretch>
              </a:blipFill>
            </p:spPr>
            <p:txBody>
              <a:bodyPr/>
              <a:lstStyle/>
              <a:p>
                <a:r>
                  <a:rPr lang="en-US">
                    <a:noFill/>
                  </a:rPr>
                  <a:t> </a:t>
                </a:r>
              </a:p>
            </p:txBody>
          </p:sp>
        </mc:Fallback>
      </mc:AlternateContent>
    </p:spTree>
    <p:extLst>
      <p:ext uri="{BB962C8B-B14F-4D97-AF65-F5344CB8AC3E}">
        <p14:creationId xmlns:p14="http://schemas.microsoft.com/office/powerpoint/2010/main" val="149171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10"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500"/>
                                        <p:tgtEl>
                                          <p:spTgt spid="5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par>
                                <p:cTn id="56" presetID="10" presetClass="entr" presetSubtype="0" fill="hold"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10" presetClass="entr" presetSubtype="0" fill="hold"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500"/>
                                        <p:tgtEl>
                                          <p:spTgt spid="47"/>
                                        </p:tgtEl>
                                      </p:cBhvr>
                                    </p:animEffect>
                                  </p:childTnLst>
                                </p:cTn>
                              </p:par>
                              <p:par>
                                <p:cTn id="65" presetID="10" presetClass="entr" presetSubtype="0" fill="hold"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500"/>
                                        <p:tgtEl>
                                          <p:spTgt spid="48"/>
                                        </p:tgtEl>
                                      </p:cBhvr>
                                    </p:animEffect>
                                  </p:childTnLst>
                                </p:cTn>
                              </p:par>
                              <p:par>
                                <p:cTn id="68" presetID="10" presetClass="entr" presetSubtype="0" fill="hold" nodeType="with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fade">
                                      <p:cBhvr>
                                        <p:cTn id="70" dur="500"/>
                                        <p:tgtEl>
                                          <p:spTgt spid="5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childTnLst>
                                </p:cTn>
                              </p:par>
                              <p:par>
                                <p:cTn id="77" presetID="10" presetClass="entr" presetSubtype="0" fill="hold"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par>
                                <p:cTn id="80" presetID="10" presetClass="entr" presetSubtype="0" fill="hold" nodeType="withEffect">
                                  <p:stCondLst>
                                    <p:cond delay="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500"/>
                                        <p:tgtEl>
                                          <p:spTgt spid="5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fade">
                                      <p:cBhvr>
                                        <p:cTn id="88" dur="500"/>
                                        <p:tgtEl>
                                          <p:spTgt spid="56"/>
                                        </p:tgtEl>
                                      </p:cBhvr>
                                    </p:animEffect>
                                  </p:childTnLst>
                                </p:cTn>
                              </p:par>
                              <p:par>
                                <p:cTn id="89" presetID="10" presetClass="entr" presetSubtype="0" fill="hold" nodeType="with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fade">
                                      <p:cBhvr>
                                        <p:cTn id="91" dur="500"/>
                                        <p:tgtEl>
                                          <p:spTgt spid="57"/>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8"/>
                                        </p:tgtEl>
                                        <p:attrNameLst>
                                          <p:attrName>style.visibility</p:attrName>
                                        </p:attrNameLst>
                                      </p:cBhvr>
                                      <p:to>
                                        <p:strVal val="visible"/>
                                      </p:to>
                                    </p:set>
                                    <p:animEffect transition="in" filter="fade">
                                      <p:cBhvr>
                                        <p:cTn id="94" dur="500"/>
                                        <p:tgtEl>
                                          <p:spTgt spid="58"/>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1"/>
                                        </p:tgtEl>
                                        <p:attrNameLst>
                                          <p:attrName>style.visibility</p:attrName>
                                        </p:attrNameLst>
                                      </p:cBhvr>
                                      <p:to>
                                        <p:strVal val="visible"/>
                                      </p:to>
                                    </p:set>
                                    <p:animEffect transition="in" filter="fade">
                                      <p:cBhvr>
                                        <p:cTn id="97" dur="500"/>
                                        <p:tgtEl>
                                          <p:spTgt spid="61"/>
                                        </p:tgtEl>
                                      </p:cBhvr>
                                    </p:animEffect>
                                  </p:childTnLst>
                                </p:cTn>
                              </p:par>
                              <p:par>
                                <p:cTn id="98" presetID="10" presetClass="entr" presetSubtype="0" fill="hold"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500"/>
                                        <p:tgtEl>
                                          <p:spTgt spid="37"/>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fade">
                                      <p:cBhvr>
                                        <p:cTn id="105" dur="500"/>
                                        <p:tgtEl>
                                          <p:spTgt spid="3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fade">
                                      <p:cBhvr>
                                        <p:cTn id="108" dur="500"/>
                                        <p:tgtEl>
                                          <p:spTgt spid="60"/>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77"/>
                                        </p:tgtEl>
                                        <p:attrNameLst>
                                          <p:attrName>style.visibility</p:attrName>
                                        </p:attrNameLst>
                                      </p:cBhvr>
                                      <p:to>
                                        <p:strVal val="visible"/>
                                      </p:to>
                                    </p:set>
                                    <p:animEffect transition="in" filter="fade">
                                      <p:cBhvr>
                                        <p:cTn id="111" dur="500"/>
                                        <p:tgtEl>
                                          <p:spTgt spid="77"/>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
                                        </p:tgtEl>
                                        <p:attrNameLst>
                                          <p:attrName>style.visibility</p:attrName>
                                        </p:attrNameLst>
                                      </p:cBhvr>
                                      <p:to>
                                        <p:strVal val="visible"/>
                                      </p:to>
                                    </p:set>
                                    <p:animEffect transition="in" filter="fade">
                                      <p:cBhvr>
                                        <p:cTn id="1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animBg="1"/>
      <p:bldP spid="29" grpId="0" animBg="1"/>
      <p:bldP spid="32" grpId="0"/>
      <p:bldP spid="33" grpId="0"/>
      <p:bldP spid="47" grpId="0" animBg="1"/>
      <p:bldP spid="51" grpId="0"/>
      <p:bldP spid="52" grpId="0"/>
      <p:bldP spid="55" grpId="0"/>
      <p:bldP spid="56" grpId="0"/>
      <p:bldP spid="58" grpId="0" animBg="1"/>
      <p:bldP spid="60" grpId="0"/>
      <p:bldP spid="61" grpId="0" animBg="1"/>
      <p:bldP spid="77" grpId="0"/>
      <p:bldP spid="34" grpId="0" animBg="1"/>
      <p:bldP spid="4" grpId="0"/>
      <p:bldP spid="16" grpId="0"/>
      <p:bldP spid="20" grpId="0"/>
      <p:bldP spid="25" grpId="0"/>
      <p:bldP spid="26" grpId="0" animBg="1"/>
      <p:bldP spid="28" grpId="0"/>
      <p:bldP spid="43" grpId="0" animBg="1"/>
      <p:bldP spid="44" grpId="0"/>
      <p:bldP spid="5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ggetto 2"/>
          <p:cNvGraphicFramePr>
            <a:graphicFrameLocks noChangeAspect="1"/>
          </p:cNvGraphicFramePr>
          <p:nvPr>
            <p:extLst>
              <p:ext uri="{D42A27DB-BD31-4B8C-83A1-F6EECF244321}">
                <p14:modId xmlns:p14="http://schemas.microsoft.com/office/powerpoint/2010/main" val="314761611"/>
              </p:ext>
            </p:extLst>
          </p:nvPr>
        </p:nvGraphicFramePr>
        <p:xfrm>
          <a:off x="136464" y="2406913"/>
          <a:ext cx="3445884" cy="1037556"/>
        </p:xfrm>
        <a:graphic>
          <a:graphicData uri="http://schemas.openxmlformats.org/presentationml/2006/ole">
            <mc:AlternateContent xmlns:mc="http://schemas.openxmlformats.org/markup-compatibility/2006">
              <mc:Choice xmlns:v="urn:schemas-microsoft-com:vml" Requires="v">
                <p:oleObj name="Equazione" r:id="rId2" imgW="1562040" imgH="469800" progId="Equation.3">
                  <p:embed/>
                </p:oleObj>
              </mc:Choice>
              <mc:Fallback>
                <p:oleObj name="Equazione" r:id="rId2" imgW="1562040" imgH="469800" progId="Equation.3">
                  <p:embed/>
                  <p:pic>
                    <p:nvPicPr>
                      <p:cNvPr id="29" name="Oggetto 28"/>
                      <p:cNvPicPr>
                        <a:picLocks noChangeAspect="1" noChangeArrowheads="1"/>
                      </p:cNvPicPr>
                      <p:nvPr/>
                    </p:nvPicPr>
                    <p:blipFill>
                      <a:blip r:embed="rId3"/>
                      <a:srcRect/>
                      <a:stretch>
                        <a:fillRect/>
                      </a:stretch>
                    </p:blipFill>
                    <p:spPr bwMode="auto">
                      <a:xfrm>
                        <a:off x="136464" y="2406913"/>
                        <a:ext cx="3445884" cy="1037556"/>
                      </a:xfrm>
                      <a:prstGeom prst="rect">
                        <a:avLst/>
                      </a:prstGeom>
                      <a:solidFill>
                        <a:srgbClr val="FFBA5F"/>
                      </a:solidFill>
                      <a:ln w="25400">
                        <a:solidFill>
                          <a:srgbClr val="339966"/>
                        </a:solidFill>
                        <a:miter lim="800000"/>
                        <a:headEnd/>
                        <a:tailEnd/>
                      </a:ln>
                    </p:spPr>
                  </p:pic>
                </p:oleObj>
              </mc:Fallback>
            </mc:AlternateContent>
          </a:graphicData>
        </a:graphic>
      </p:graphicFrame>
      <p:graphicFrame>
        <p:nvGraphicFramePr>
          <p:cNvPr id="6" name="Oggetto 5"/>
          <p:cNvGraphicFramePr>
            <a:graphicFrameLocks noChangeAspect="1"/>
          </p:cNvGraphicFramePr>
          <p:nvPr>
            <p:extLst>
              <p:ext uri="{D42A27DB-BD31-4B8C-83A1-F6EECF244321}">
                <p14:modId xmlns:p14="http://schemas.microsoft.com/office/powerpoint/2010/main" val="2639952956"/>
              </p:ext>
            </p:extLst>
          </p:nvPr>
        </p:nvGraphicFramePr>
        <p:xfrm>
          <a:off x="3752850" y="2623560"/>
          <a:ext cx="2797175" cy="725488"/>
        </p:xfrm>
        <a:graphic>
          <a:graphicData uri="http://schemas.openxmlformats.org/presentationml/2006/ole">
            <mc:AlternateContent xmlns:mc="http://schemas.openxmlformats.org/markup-compatibility/2006">
              <mc:Choice xmlns:v="urn:schemas-microsoft-com:vml" Requires="v">
                <p:oleObj name="Equazione" r:id="rId4" imgW="1815840" imgH="469800" progId="Equation.3">
                  <p:embed/>
                </p:oleObj>
              </mc:Choice>
              <mc:Fallback>
                <p:oleObj name="Equazione" r:id="rId4" imgW="1815840" imgH="469800" progId="Equation.3">
                  <p:embed/>
                  <p:pic>
                    <p:nvPicPr>
                      <p:cNvPr id="5" name="Oggetto 4"/>
                      <p:cNvPicPr/>
                      <p:nvPr/>
                    </p:nvPicPr>
                    <p:blipFill>
                      <a:blip r:embed="rId5"/>
                      <a:stretch>
                        <a:fillRect/>
                      </a:stretch>
                    </p:blipFill>
                    <p:spPr>
                      <a:xfrm>
                        <a:off x="3752850" y="2623560"/>
                        <a:ext cx="2797175" cy="725488"/>
                      </a:xfrm>
                      <a:prstGeom prst="rect">
                        <a:avLst/>
                      </a:prstGeom>
                    </p:spPr>
                  </p:pic>
                </p:oleObj>
              </mc:Fallback>
            </mc:AlternateContent>
          </a:graphicData>
        </a:graphic>
      </p:graphicFrame>
      <p:graphicFrame>
        <p:nvGraphicFramePr>
          <p:cNvPr id="7" name="Oggetto 6"/>
          <p:cNvGraphicFramePr>
            <a:graphicFrameLocks noChangeAspect="1"/>
          </p:cNvGraphicFramePr>
          <p:nvPr>
            <p:extLst>
              <p:ext uri="{D42A27DB-BD31-4B8C-83A1-F6EECF244321}">
                <p14:modId xmlns:p14="http://schemas.microsoft.com/office/powerpoint/2010/main" val="2230738458"/>
              </p:ext>
            </p:extLst>
          </p:nvPr>
        </p:nvGraphicFramePr>
        <p:xfrm>
          <a:off x="9293578" y="3910445"/>
          <a:ext cx="1624013" cy="1066800"/>
        </p:xfrm>
        <a:graphic>
          <a:graphicData uri="http://schemas.openxmlformats.org/presentationml/2006/ole">
            <mc:AlternateContent xmlns:mc="http://schemas.openxmlformats.org/markup-compatibility/2006">
              <mc:Choice xmlns:v="urn:schemas-microsoft-com:vml" Requires="v">
                <p:oleObj name="Equazione" r:id="rId6" imgW="736560" imgH="482400" progId="Equation.3">
                  <p:embed/>
                </p:oleObj>
              </mc:Choice>
              <mc:Fallback>
                <p:oleObj name="Equazione" r:id="rId6" imgW="736560" imgH="482400" progId="Equation.3">
                  <p:embed/>
                  <p:pic>
                    <p:nvPicPr>
                      <p:cNvPr id="6" name="Oggetto 5"/>
                      <p:cNvPicPr/>
                      <p:nvPr/>
                    </p:nvPicPr>
                    <p:blipFill>
                      <a:blip r:embed="rId7"/>
                      <a:stretch>
                        <a:fillRect/>
                      </a:stretch>
                    </p:blipFill>
                    <p:spPr>
                      <a:xfrm>
                        <a:off x="9293578" y="3910445"/>
                        <a:ext cx="1624013" cy="1066800"/>
                      </a:xfrm>
                      <a:prstGeom prst="rect">
                        <a:avLst/>
                      </a:prstGeom>
                    </p:spPr>
                  </p:pic>
                </p:oleObj>
              </mc:Fallback>
            </mc:AlternateContent>
          </a:graphicData>
        </a:graphic>
      </p:graphicFrame>
      <p:sp>
        <p:nvSpPr>
          <p:cNvPr id="8" name="Freccia a destra 7"/>
          <p:cNvSpPr/>
          <p:nvPr/>
        </p:nvSpPr>
        <p:spPr>
          <a:xfrm>
            <a:off x="6672000" y="2769303"/>
            <a:ext cx="1427733" cy="504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sellaDiTesto 8"/>
          <p:cNvSpPr txBox="1"/>
          <p:nvPr/>
        </p:nvSpPr>
        <p:spPr>
          <a:xfrm>
            <a:off x="1343526" y="24158"/>
            <a:ext cx="9614555" cy="646331"/>
          </a:xfrm>
          <a:prstGeom prst="rect">
            <a:avLst/>
          </a:prstGeom>
          <a:noFill/>
        </p:spPr>
        <p:txBody>
          <a:bodyPr wrap="none" rtlCol="0">
            <a:spAutoFit/>
          </a:bodyPr>
          <a:lstStyle/>
          <a:p>
            <a:r>
              <a:rPr lang="en-US" sz="3600" b="1" dirty="0"/>
              <a:t>COMPARISON LINAC-SYNCHROTRON FREQUENCY</a:t>
            </a:r>
          </a:p>
        </p:txBody>
      </p:sp>
      <p:sp>
        <p:nvSpPr>
          <p:cNvPr id="11" name="CasellaDiTesto 10"/>
          <p:cNvSpPr txBox="1"/>
          <p:nvPr/>
        </p:nvSpPr>
        <p:spPr>
          <a:xfrm>
            <a:off x="6558617" y="3273303"/>
            <a:ext cx="1717906" cy="369332"/>
          </a:xfrm>
          <a:prstGeom prst="rect">
            <a:avLst/>
          </a:prstGeom>
          <a:noFill/>
        </p:spPr>
        <p:txBody>
          <a:bodyPr wrap="none" rtlCol="0">
            <a:spAutoFit/>
          </a:bodyPr>
          <a:lstStyle/>
          <a:p>
            <a:r>
              <a:rPr lang="en-GB" dirty="0"/>
              <a:t>Below transition</a:t>
            </a:r>
          </a:p>
        </p:txBody>
      </p:sp>
      <p:graphicFrame>
        <p:nvGraphicFramePr>
          <p:cNvPr id="10" name="Oggetto 9"/>
          <p:cNvGraphicFramePr>
            <a:graphicFrameLocks noChangeAspect="1"/>
          </p:cNvGraphicFramePr>
          <p:nvPr>
            <p:extLst>
              <p:ext uri="{D42A27DB-BD31-4B8C-83A1-F6EECF244321}">
                <p14:modId xmlns:p14="http://schemas.microsoft.com/office/powerpoint/2010/main" val="3228751007"/>
              </p:ext>
            </p:extLst>
          </p:nvPr>
        </p:nvGraphicFramePr>
        <p:xfrm>
          <a:off x="8383588" y="2455285"/>
          <a:ext cx="3444875" cy="1038225"/>
        </p:xfrm>
        <a:graphic>
          <a:graphicData uri="http://schemas.openxmlformats.org/presentationml/2006/ole">
            <mc:AlternateContent xmlns:mc="http://schemas.openxmlformats.org/markup-compatibility/2006">
              <mc:Choice xmlns:v="urn:schemas-microsoft-com:vml" Requires="v">
                <p:oleObj name="Equazione" r:id="rId8" imgW="1562040" imgH="469800" progId="Equation.3">
                  <p:embed/>
                </p:oleObj>
              </mc:Choice>
              <mc:Fallback>
                <p:oleObj name="Equazione" r:id="rId8" imgW="1562040" imgH="469800" progId="Equation.3">
                  <p:embed/>
                  <p:pic>
                    <p:nvPicPr>
                      <p:cNvPr id="7" name="Oggetto 6"/>
                      <p:cNvPicPr/>
                      <p:nvPr/>
                    </p:nvPicPr>
                    <p:blipFill>
                      <a:blip r:embed="rId9"/>
                      <a:stretch>
                        <a:fillRect/>
                      </a:stretch>
                    </p:blipFill>
                    <p:spPr>
                      <a:xfrm>
                        <a:off x="8383588" y="2455285"/>
                        <a:ext cx="3444875" cy="1038225"/>
                      </a:xfrm>
                      <a:prstGeom prst="rect">
                        <a:avLst/>
                      </a:prstGeom>
                      <a:solidFill>
                        <a:srgbClr val="FFFF00"/>
                      </a:solidFill>
                      <a:ln w="38100">
                        <a:solidFill>
                          <a:srgbClr val="FF0000"/>
                        </a:solidFill>
                      </a:ln>
                    </p:spPr>
                  </p:pic>
                </p:oleObj>
              </mc:Fallback>
            </mc:AlternateContent>
          </a:graphicData>
        </a:graphic>
      </p:graphicFrame>
      <p:sp>
        <p:nvSpPr>
          <p:cNvPr id="2" name="CasellaDiTesto 1"/>
          <p:cNvSpPr txBox="1"/>
          <p:nvPr/>
        </p:nvSpPr>
        <p:spPr>
          <a:xfrm>
            <a:off x="9970118" y="5316160"/>
            <a:ext cx="1975926" cy="369332"/>
          </a:xfrm>
          <a:prstGeom prst="rect">
            <a:avLst/>
          </a:prstGeom>
          <a:noFill/>
        </p:spPr>
        <p:txBody>
          <a:bodyPr wrap="none" rtlCol="0">
            <a:spAutoFit/>
          </a:bodyPr>
          <a:lstStyle/>
          <a:p>
            <a:r>
              <a:rPr lang="en-GB" dirty="0"/>
              <a:t>Synchrotron length</a:t>
            </a:r>
          </a:p>
        </p:txBody>
      </p:sp>
      <p:cxnSp>
        <p:nvCxnSpPr>
          <p:cNvPr id="5" name="Connettore 2 4"/>
          <p:cNvCxnSpPr>
            <a:stCxn id="2" idx="0"/>
          </p:cNvCxnSpPr>
          <p:nvPr/>
        </p:nvCxnSpPr>
        <p:spPr>
          <a:xfrm flipH="1" flipV="1">
            <a:off x="10560000" y="4977245"/>
            <a:ext cx="398081" cy="3389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2636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4D9ED7D3-B887-9979-199B-E6C5B909CCF1}"/>
              </a:ext>
            </a:extLst>
          </p:cNvPr>
          <p:cNvPicPr>
            <a:picLocks noChangeAspect="1"/>
          </p:cNvPicPr>
          <p:nvPr/>
        </p:nvPicPr>
        <p:blipFill>
          <a:blip r:embed="rId2"/>
          <a:stretch>
            <a:fillRect/>
          </a:stretch>
        </p:blipFill>
        <p:spPr>
          <a:xfrm>
            <a:off x="3365347" y="776004"/>
            <a:ext cx="6166530" cy="985991"/>
          </a:xfrm>
          <a:prstGeom prst="rect">
            <a:avLst/>
          </a:prstGeom>
        </p:spPr>
      </p:pic>
      <p:sp>
        <p:nvSpPr>
          <p:cNvPr id="4" name="CasellaDiTesto 3">
            <a:extLst>
              <a:ext uri="{FF2B5EF4-FFF2-40B4-BE49-F238E27FC236}">
                <a16:creationId xmlns:a16="http://schemas.microsoft.com/office/drawing/2014/main" id="{2C8DB6C6-779A-0241-9690-8AB73F2EE3EE}"/>
              </a:ext>
            </a:extLst>
          </p:cNvPr>
          <p:cNvSpPr txBox="1"/>
          <p:nvPr/>
        </p:nvSpPr>
        <p:spPr>
          <a:xfrm>
            <a:off x="1200000" y="24158"/>
            <a:ext cx="10108921" cy="646331"/>
          </a:xfrm>
          <a:prstGeom prst="rect">
            <a:avLst/>
          </a:prstGeom>
          <a:noFill/>
        </p:spPr>
        <p:txBody>
          <a:bodyPr wrap="none" rtlCol="0">
            <a:spAutoFit/>
          </a:bodyPr>
          <a:lstStyle/>
          <a:p>
            <a:r>
              <a:rPr lang="en-US" sz="3600" b="1" dirty="0"/>
              <a:t>LONGITUDINAL BEAM DYNAMICS CONSIDERATIONS</a:t>
            </a:r>
          </a:p>
        </p:txBody>
      </p:sp>
      <p:sp>
        <p:nvSpPr>
          <p:cNvPr id="5" name="CasellaDiTesto 4">
            <a:extLst>
              <a:ext uri="{FF2B5EF4-FFF2-40B4-BE49-F238E27FC236}">
                <a16:creationId xmlns:a16="http://schemas.microsoft.com/office/drawing/2014/main" id="{BF1B5F6F-B734-427F-9BD3-AFFDBFEE8DDC}"/>
              </a:ext>
            </a:extLst>
          </p:cNvPr>
          <p:cNvSpPr txBox="1"/>
          <p:nvPr/>
        </p:nvSpPr>
        <p:spPr>
          <a:xfrm>
            <a:off x="0" y="1802838"/>
            <a:ext cx="5664000" cy="1754326"/>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mj-lt"/>
              </a:rPr>
              <a:t>The approach we have used so far for the longitudinal beam dynamics calculation is a </a:t>
            </a:r>
            <a:r>
              <a:rPr lang="en-US" b="1" dirty="0">
                <a:latin typeface="+mj-lt"/>
              </a:rPr>
              <a:t>simplified approach</a:t>
            </a:r>
          </a:p>
          <a:p>
            <a:pPr marL="285750" indent="-285750" algn="just">
              <a:buFont typeface="Arial" panose="020B0604020202020204" pitchFamily="34" charset="0"/>
              <a:buChar char="•"/>
            </a:pPr>
            <a:r>
              <a:rPr lang="en-US" dirty="0">
                <a:latin typeface="+mj-lt"/>
              </a:rPr>
              <a:t>T</a:t>
            </a:r>
            <a:r>
              <a:rPr lang="en-US" sz="1800" b="0" i="0" u="none" strike="noStrike" baseline="0" dirty="0">
                <a:latin typeface="+mj-lt"/>
              </a:rPr>
              <a:t>he most accurate but computer-time consuming, consists in </a:t>
            </a:r>
            <a:r>
              <a:rPr lang="en-US" sz="1800" b="1" i="0" u="none" strike="noStrike" baseline="0" dirty="0">
                <a:latin typeface="+mj-lt"/>
              </a:rPr>
              <a:t>integrating the equation of motion (</a:t>
            </a:r>
            <a:r>
              <a:rPr lang="en-US" sz="1800" b="1" i="0" u="none" strike="noStrike" baseline="0" dirty="0" err="1">
                <a:latin typeface="+mj-lt"/>
              </a:rPr>
              <a:t>EoM</a:t>
            </a:r>
            <a:r>
              <a:rPr lang="en-US" sz="1800" b="1" i="0" u="none" strike="noStrike" baseline="0" dirty="0">
                <a:latin typeface="+mj-lt"/>
              </a:rPr>
              <a:t>) </a:t>
            </a:r>
            <a:r>
              <a:rPr lang="en-US" sz="1800" b="0" i="0" u="none" strike="noStrike" baseline="0" dirty="0">
                <a:latin typeface="+mj-lt"/>
              </a:rPr>
              <a:t>using field maps giving the amplitude of the rf accelerating field</a:t>
            </a:r>
            <a:endParaRPr lang="en-US" dirty="0">
              <a:latin typeface="+mj-lt"/>
            </a:endParaRPr>
          </a:p>
        </p:txBody>
      </p:sp>
      <p:pic>
        <p:nvPicPr>
          <p:cNvPr id="7" name="Immagine 6">
            <a:extLst>
              <a:ext uri="{FF2B5EF4-FFF2-40B4-BE49-F238E27FC236}">
                <a16:creationId xmlns:a16="http://schemas.microsoft.com/office/drawing/2014/main" id="{7BED0518-3659-BD70-6A83-4D4350D6B8E1}"/>
              </a:ext>
            </a:extLst>
          </p:cNvPr>
          <p:cNvPicPr>
            <a:picLocks noChangeAspect="1"/>
          </p:cNvPicPr>
          <p:nvPr/>
        </p:nvPicPr>
        <p:blipFill>
          <a:blip r:embed="rId3"/>
          <a:stretch>
            <a:fillRect/>
          </a:stretch>
        </p:blipFill>
        <p:spPr>
          <a:xfrm>
            <a:off x="6333114" y="1819471"/>
            <a:ext cx="5540087" cy="3539501"/>
          </a:xfrm>
          <a:prstGeom prst="rect">
            <a:avLst/>
          </a:prstGeom>
        </p:spPr>
      </p:pic>
      <p:pic>
        <p:nvPicPr>
          <p:cNvPr id="9" name="Immagine 8">
            <a:extLst>
              <a:ext uri="{FF2B5EF4-FFF2-40B4-BE49-F238E27FC236}">
                <a16:creationId xmlns:a16="http://schemas.microsoft.com/office/drawing/2014/main" id="{084959EB-1B65-8723-FF72-AF7D4ED75BBC}"/>
              </a:ext>
            </a:extLst>
          </p:cNvPr>
          <p:cNvPicPr>
            <a:picLocks noChangeAspect="1"/>
          </p:cNvPicPr>
          <p:nvPr/>
        </p:nvPicPr>
        <p:blipFill>
          <a:blip r:embed="rId4"/>
          <a:stretch>
            <a:fillRect/>
          </a:stretch>
        </p:blipFill>
        <p:spPr>
          <a:xfrm>
            <a:off x="1201975" y="3717000"/>
            <a:ext cx="3692106" cy="1190445"/>
          </a:xfrm>
          <a:prstGeom prst="rect">
            <a:avLst/>
          </a:prstGeom>
        </p:spPr>
      </p:pic>
      <p:sp>
        <p:nvSpPr>
          <p:cNvPr id="10" name="CasellaDiTesto 9">
            <a:extLst>
              <a:ext uri="{FF2B5EF4-FFF2-40B4-BE49-F238E27FC236}">
                <a16:creationId xmlns:a16="http://schemas.microsoft.com/office/drawing/2014/main" id="{CE89EB65-ECD5-D388-9377-BA8DA8CC9302}"/>
              </a:ext>
            </a:extLst>
          </p:cNvPr>
          <p:cNvSpPr txBox="1"/>
          <p:nvPr/>
        </p:nvSpPr>
        <p:spPr>
          <a:xfrm>
            <a:off x="0" y="5352342"/>
            <a:ext cx="12192000" cy="1477328"/>
          </a:xfrm>
          <a:prstGeom prst="rect">
            <a:avLst/>
          </a:prstGeom>
          <a:noFill/>
        </p:spPr>
        <p:txBody>
          <a:bodyPr wrap="square" rtlCol="0">
            <a:spAutoFit/>
          </a:bodyPr>
          <a:lstStyle/>
          <a:p>
            <a:pPr marL="285750" indent="-285750" algn="just">
              <a:buFont typeface="Arial" panose="020B0604020202020204" pitchFamily="34" charset="0"/>
              <a:buChar char="•"/>
            </a:pPr>
            <a:r>
              <a:rPr lang="en-US" dirty="0">
                <a:latin typeface="+mj-lt"/>
              </a:rPr>
              <a:t>Another possible approach is to assume </a:t>
            </a:r>
            <a:r>
              <a:rPr lang="en-US" b="1" dirty="0">
                <a:latin typeface="+mj-lt"/>
              </a:rPr>
              <a:t>concentrated energy kicks in the cavities </a:t>
            </a:r>
            <a:r>
              <a:rPr lang="en-US" dirty="0">
                <a:latin typeface="+mj-lt"/>
              </a:rPr>
              <a:t>(Panofsky approach) and integrate the equation of motion. </a:t>
            </a:r>
          </a:p>
          <a:p>
            <a:pPr marL="285750" indent="-285750" algn="just">
              <a:buFont typeface="Arial" panose="020B0604020202020204" pitchFamily="34" charset="0"/>
              <a:buChar char="•"/>
            </a:pPr>
            <a:r>
              <a:rPr lang="en-US" dirty="0">
                <a:latin typeface="+mj-lt"/>
              </a:rPr>
              <a:t>The approach we have used assumes basically an average effect of the acceleration (</a:t>
            </a:r>
            <a:r>
              <a:rPr lang="en-US" b="1" dirty="0">
                <a:latin typeface="+mj-lt"/>
              </a:rPr>
              <a:t>smooth approximation</a:t>
            </a:r>
            <a:r>
              <a:rPr lang="en-US" dirty="0">
                <a:latin typeface="+mj-lt"/>
              </a:rPr>
              <a:t>)</a:t>
            </a:r>
          </a:p>
          <a:p>
            <a:pPr marL="285750" indent="-285750" algn="just">
              <a:buFont typeface="Arial" panose="020B0604020202020204" pitchFamily="34" charset="0"/>
              <a:buChar char="•"/>
            </a:pPr>
            <a:r>
              <a:rPr lang="en-US" dirty="0">
                <a:latin typeface="+mj-lt"/>
              </a:rPr>
              <a:t>For </a:t>
            </a:r>
            <a:r>
              <a:rPr lang="en-US" b="1" dirty="0">
                <a:latin typeface="+mj-lt"/>
              </a:rPr>
              <a:t>large amplitude oscillations there are effects that only the correct approach can predict</a:t>
            </a:r>
          </a:p>
          <a:p>
            <a:pPr marL="285750" indent="-285750" algn="just">
              <a:buFont typeface="Arial" panose="020B0604020202020204" pitchFamily="34" charset="0"/>
              <a:buChar char="•"/>
            </a:pPr>
            <a:endParaRPr lang="en-US" dirty="0">
              <a:latin typeface="+mj-lt"/>
            </a:endParaRPr>
          </a:p>
        </p:txBody>
      </p:sp>
      <p:cxnSp>
        <p:nvCxnSpPr>
          <p:cNvPr id="12" name="Connettore 2 11">
            <a:extLst>
              <a:ext uri="{FF2B5EF4-FFF2-40B4-BE49-F238E27FC236}">
                <a16:creationId xmlns:a16="http://schemas.microsoft.com/office/drawing/2014/main" id="{92803FFC-7380-6287-E885-0E97826B0D76}"/>
              </a:ext>
            </a:extLst>
          </p:cNvPr>
          <p:cNvCxnSpPr>
            <a:cxnSpLocks/>
          </p:cNvCxnSpPr>
          <p:nvPr/>
        </p:nvCxnSpPr>
        <p:spPr>
          <a:xfrm>
            <a:off x="4894081" y="3285000"/>
            <a:ext cx="2569919" cy="1224000"/>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 name="Connettore 2 12">
            <a:extLst>
              <a:ext uri="{FF2B5EF4-FFF2-40B4-BE49-F238E27FC236}">
                <a16:creationId xmlns:a16="http://schemas.microsoft.com/office/drawing/2014/main" id="{119D4218-90D1-DF6B-8741-411B85395989}"/>
              </a:ext>
            </a:extLst>
          </p:cNvPr>
          <p:cNvCxnSpPr>
            <a:cxnSpLocks/>
          </p:cNvCxnSpPr>
          <p:nvPr/>
        </p:nvCxnSpPr>
        <p:spPr>
          <a:xfrm flipV="1">
            <a:off x="8256000" y="3429000"/>
            <a:ext cx="864000" cy="2016000"/>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Connettore 2 15">
            <a:extLst>
              <a:ext uri="{FF2B5EF4-FFF2-40B4-BE49-F238E27FC236}">
                <a16:creationId xmlns:a16="http://schemas.microsoft.com/office/drawing/2014/main" id="{852D0438-1386-B9DD-258F-87FA6DC11D29}"/>
              </a:ext>
            </a:extLst>
          </p:cNvPr>
          <p:cNvCxnSpPr>
            <a:cxnSpLocks/>
          </p:cNvCxnSpPr>
          <p:nvPr/>
        </p:nvCxnSpPr>
        <p:spPr>
          <a:xfrm flipV="1">
            <a:off x="8544000" y="2565000"/>
            <a:ext cx="1584000" cy="3456000"/>
          </a:xfrm>
          <a:prstGeom prst="straightConnector1">
            <a:avLst/>
          </a:prstGeom>
          <a:ln w="381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583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49070" y="-84526"/>
            <a:ext cx="7418634" cy="646331"/>
          </a:xfrm>
          <a:prstGeom prst="rect">
            <a:avLst/>
          </a:prstGeom>
          <a:noFill/>
        </p:spPr>
        <p:txBody>
          <a:bodyPr wrap="none" rtlCol="0">
            <a:spAutoFit/>
          </a:bodyPr>
          <a:lstStyle/>
          <a:p>
            <a:r>
              <a:rPr lang="it-IT" sz="3600" b="1" dirty="0"/>
              <a:t>TRAVELLING WAVE (TW) STRUCTURES</a:t>
            </a:r>
            <a:endParaRPr lang="en-US" sz="3600" b="1" dirty="0"/>
          </a:p>
        </p:txBody>
      </p:sp>
      <p:sp>
        <p:nvSpPr>
          <p:cNvPr id="3" name="Rectangle 9"/>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CasellaDiTesto 3"/>
          <p:cNvSpPr txBox="1"/>
          <p:nvPr/>
        </p:nvSpPr>
        <p:spPr>
          <a:xfrm>
            <a:off x="-34560" y="897130"/>
            <a:ext cx="8847883" cy="1600438"/>
          </a:xfrm>
          <a:prstGeom prst="rect">
            <a:avLst/>
          </a:prstGeom>
          <a:noFill/>
        </p:spPr>
        <p:txBody>
          <a:bodyPr wrap="square" rtlCol="0">
            <a:spAutoFit/>
          </a:bodyPr>
          <a:lstStyle/>
          <a:p>
            <a:pPr algn="just"/>
            <a:r>
              <a:rPr lang="en-US" sz="1400" dirty="0">
                <a:sym typeface="Symbol"/>
              </a:rPr>
              <a:t></a:t>
            </a:r>
            <a:r>
              <a:rPr lang="en-US" sz="1400" dirty="0"/>
              <a:t>To accelerate charged particles, the electromagnetic field must have an </a:t>
            </a:r>
            <a:r>
              <a:rPr lang="en-US" sz="1400" b="1" dirty="0"/>
              <a:t>electric field along the direction of propagation of the particle</a:t>
            </a:r>
            <a:r>
              <a:rPr lang="en-US" sz="1400" dirty="0"/>
              <a:t>. </a:t>
            </a:r>
          </a:p>
          <a:p>
            <a:pPr algn="just"/>
            <a:endParaRPr lang="en-US" sz="1400" dirty="0"/>
          </a:p>
          <a:p>
            <a:pPr algn="just"/>
            <a:r>
              <a:rPr lang="en-US" sz="1400" dirty="0">
                <a:sym typeface="Symbol"/>
              </a:rPr>
              <a:t></a:t>
            </a:r>
            <a:r>
              <a:rPr lang="en-US" sz="1400" dirty="0"/>
              <a:t>The field has to be synchronous with the particle velocity.</a:t>
            </a:r>
          </a:p>
          <a:p>
            <a:pPr algn="just"/>
            <a:endParaRPr lang="en-US" sz="1400" dirty="0"/>
          </a:p>
          <a:p>
            <a:pPr algn="just"/>
            <a:r>
              <a:rPr lang="en-US" sz="1400" dirty="0"/>
              <a:t> </a:t>
            </a:r>
            <a:r>
              <a:rPr lang="en-US" sz="1400" dirty="0">
                <a:sym typeface="Symbol"/>
              </a:rPr>
              <a:t>Up to now we have analyzed the standing </a:t>
            </a:r>
            <a:r>
              <a:rPr lang="en-US" sz="1400" b="1" dirty="0" err="1"/>
              <a:t>standing</a:t>
            </a:r>
            <a:r>
              <a:rPr lang="en-US" sz="1400" b="1" dirty="0"/>
              <a:t> wave (SW) </a:t>
            </a:r>
            <a:r>
              <a:rPr lang="en-US" sz="1400" dirty="0"/>
              <a:t>structures in which the field has basically a given profile and oscillate in time (as example in DTL or </a:t>
            </a:r>
            <a:r>
              <a:rPr lang="en-US" sz="1400" b="1" dirty="0"/>
              <a:t>resonant cavities operating on the </a:t>
            </a:r>
            <a:r>
              <a:rPr lang="en-US" sz="1400" dirty="0"/>
              <a:t>TM</a:t>
            </a:r>
            <a:r>
              <a:rPr lang="en-US" sz="1400" baseline="-25000" dirty="0"/>
              <a:t>010</a:t>
            </a:r>
            <a:r>
              <a:rPr lang="en-US" sz="1400" dirty="0"/>
              <a:t>-like). </a:t>
            </a:r>
          </a:p>
        </p:txBody>
      </p:sp>
      <p:pic>
        <p:nvPicPr>
          <p:cNvPr id="30725" name="Picture 5" descr="C:\Users\David\Desktop\MASTER LEZIONI\CAS_2016\slide_5.jpg"/>
          <p:cNvPicPr>
            <a:picLocks noChangeAspect="1" noChangeArrowheads="1"/>
          </p:cNvPicPr>
          <p:nvPr/>
        </p:nvPicPr>
        <p:blipFill rotWithShape="1">
          <a:blip r:embed="rId2">
            <a:extLst>
              <a:ext uri="{28A0092B-C50C-407E-A947-70E740481C1C}">
                <a14:useLocalDpi xmlns:a14="http://schemas.microsoft.com/office/drawing/2010/main" val="0"/>
              </a:ext>
            </a:extLst>
          </a:blip>
          <a:srcRect l="49066" t="27394" r="8935" b="43976"/>
          <a:stretch/>
        </p:blipFill>
        <p:spPr bwMode="auto">
          <a:xfrm>
            <a:off x="9391623" y="4234503"/>
            <a:ext cx="2245468" cy="1148004"/>
          </a:xfrm>
          <a:prstGeom prst="rect">
            <a:avLst/>
          </a:prstGeom>
          <a:noFill/>
          <a:extLst>
            <a:ext uri="{909E8E84-426E-40DD-AFC4-6F175D3DCCD1}">
              <a14:hiddenFill xmlns:a14="http://schemas.microsoft.com/office/drawing/2010/main">
                <a:solidFill>
                  <a:srgbClr val="FFFFFF"/>
                </a:solidFill>
              </a14:hiddenFill>
            </a:ext>
          </a:extLst>
        </p:spPr>
      </p:pic>
      <p:pic>
        <p:nvPicPr>
          <p:cNvPr id="30726" name="Picture 6" descr="C:\Users\David\Desktop\MASTER LEZIONI\CAS_2016\bnl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9357720" y="1127636"/>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Connettore 2 19"/>
          <p:cNvCxnSpPr/>
          <p:nvPr/>
        </p:nvCxnSpPr>
        <p:spPr>
          <a:xfrm>
            <a:off x="9554942" y="3131663"/>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V="1">
            <a:off x="9554942" y="2252561"/>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9203674" y="2140938"/>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27" name="CasellaDiTesto 26"/>
          <p:cNvSpPr txBox="1"/>
          <p:nvPr/>
        </p:nvSpPr>
        <p:spPr>
          <a:xfrm>
            <a:off x="11795962" y="2976045"/>
            <a:ext cx="276038" cy="369332"/>
          </a:xfrm>
          <a:prstGeom prst="rect">
            <a:avLst/>
          </a:prstGeom>
          <a:noFill/>
        </p:spPr>
        <p:txBody>
          <a:bodyPr wrap="none" rtlCol="0">
            <a:spAutoFit/>
          </a:bodyPr>
          <a:lstStyle/>
          <a:p>
            <a:r>
              <a:rPr lang="en-US" dirty="0"/>
              <a:t>z</a:t>
            </a:r>
          </a:p>
        </p:txBody>
      </p:sp>
      <p:grpSp>
        <p:nvGrpSpPr>
          <p:cNvPr id="39" name="Gruppo 38"/>
          <p:cNvGrpSpPr/>
          <p:nvPr/>
        </p:nvGrpSpPr>
        <p:grpSpPr>
          <a:xfrm>
            <a:off x="9569330" y="2695879"/>
            <a:ext cx="2021988" cy="835961"/>
            <a:chOff x="6593840" y="904983"/>
            <a:chExt cx="2021988" cy="835961"/>
          </a:xfrm>
        </p:grpSpPr>
        <p:grpSp>
          <p:nvGrpSpPr>
            <p:cNvPr id="25" name="Gruppo 24"/>
            <p:cNvGrpSpPr/>
            <p:nvPr/>
          </p:nvGrpSpPr>
          <p:grpSpPr>
            <a:xfrm>
              <a:off x="6593840" y="944837"/>
              <a:ext cx="2021988" cy="796107"/>
              <a:chOff x="6593840" y="944837"/>
              <a:chExt cx="2021988" cy="796107"/>
            </a:xfrm>
          </p:grpSpPr>
          <p:sp>
            <p:nvSpPr>
              <p:cNvPr id="23" name="Figura a mano libera 22"/>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igura a mano libera 29"/>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igura a mano libera 32"/>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igura a mano libera 3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igura a mano libera 3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8" name="Ovale 27"/>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uppo 39"/>
          <p:cNvGrpSpPr/>
          <p:nvPr/>
        </p:nvGrpSpPr>
        <p:grpSpPr>
          <a:xfrm>
            <a:off x="9580667" y="2701758"/>
            <a:ext cx="2021988" cy="825888"/>
            <a:chOff x="6593840" y="901216"/>
            <a:chExt cx="2021988" cy="825888"/>
          </a:xfrm>
        </p:grpSpPr>
        <p:grpSp>
          <p:nvGrpSpPr>
            <p:cNvPr id="41" name="Gruppo 40"/>
            <p:cNvGrpSpPr/>
            <p:nvPr/>
          </p:nvGrpSpPr>
          <p:grpSpPr>
            <a:xfrm flipV="1">
              <a:off x="6593840" y="930997"/>
              <a:ext cx="2021988" cy="796107"/>
              <a:chOff x="6593840" y="944837"/>
              <a:chExt cx="2021988" cy="796107"/>
            </a:xfrm>
          </p:grpSpPr>
          <p:sp>
            <p:nvSpPr>
              <p:cNvPr id="42" name="Figura a mano libera 4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Figura a mano libera 4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Figura a mano libera 4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igura a mano libera 4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igura a mano libera 4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7" name="Ovale 46"/>
            <p:cNvSpPr/>
            <p:nvPr/>
          </p:nvSpPr>
          <p:spPr>
            <a:xfrm>
              <a:off x="7101953" y="901216"/>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7" name="Connettore 2 36"/>
          <p:cNvCxnSpPr/>
          <p:nvPr/>
        </p:nvCxnSpPr>
        <p:spPr>
          <a:xfrm>
            <a:off x="9832623" y="2482867"/>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9" name="Gruppo 48"/>
          <p:cNvGrpSpPr/>
          <p:nvPr/>
        </p:nvGrpSpPr>
        <p:grpSpPr>
          <a:xfrm>
            <a:off x="9564324" y="2709717"/>
            <a:ext cx="2021988" cy="822122"/>
            <a:chOff x="6567770" y="1746801"/>
            <a:chExt cx="2021988" cy="822122"/>
          </a:xfrm>
        </p:grpSpPr>
        <p:sp>
          <p:nvSpPr>
            <p:cNvPr id="48" name="Ovale 47"/>
            <p:cNvSpPr/>
            <p:nvPr/>
          </p:nvSpPr>
          <p:spPr>
            <a:xfrm>
              <a:off x="7519284" y="1746801"/>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uppo 52"/>
            <p:cNvGrpSpPr/>
            <p:nvPr/>
          </p:nvGrpSpPr>
          <p:grpSpPr>
            <a:xfrm>
              <a:off x="6567770" y="1772816"/>
              <a:ext cx="2021988" cy="796107"/>
              <a:chOff x="6593840" y="944837"/>
              <a:chExt cx="2021988" cy="796107"/>
            </a:xfrm>
          </p:grpSpPr>
          <p:sp>
            <p:nvSpPr>
              <p:cNvPr id="54" name="Figura a mano libera 5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Figura a mano libera 5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Figura a mano libera 5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igura a mano libera 5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igura a mano libera 5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50" name="CasellaDiTesto 49"/>
          <p:cNvSpPr txBox="1"/>
          <p:nvPr/>
        </p:nvSpPr>
        <p:spPr>
          <a:xfrm>
            <a:off x="9707730" y="2203654"/>
            <a:ext cx="1711494" cy="276999"/>
          </a:xfrm>
          <a:prstGeom prst="rect">
            <a:avLst/>
          </a:prstGeom>
          <a:noFill/>
        </p:spPr>
        <p:txBody>
          <a:bodyPr wrap="none" rtlCol="0">
            <a:spAutoFit/>
          </a:bodyPr>
          <a:lstStyle/>
          <a:p>
            <a:r>
              <a:rPr lang="en-US" sz="1200" dirty="0"/>
              <a:t>Direction of propagation</a:t>
            </a:r>
          </a:p>
        </p:txBody>
      </p:sp>
      <p:cxnSp>
        <p:nvCxnSpPr>
          <p:cNvPr id="63" name="Connettore 2 62"/>
          <p:cNvCxnSpPr/>
          <p:nvPr/>
        </p:nvCxnSpPr>
        <p:spPr>
          <a:xfrm>
            <a:off x="9471329" y="6351637"/>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p:cNvCxnSpPr/>
          <p:nvPr/>
        </p:nvCxnSpPr>
        <p:spPr>
          <a:xfrm flipV="1">
            <a:off x="9474230" y="5466310"/>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9122962" y="5354687"/>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66" name="CasellaDiTesto 65"/>
          <p:cNvSpPr txBox="1"/>
          <p:nvPr/>
        </p:nvSpPr>
        <p:spPr>
          <a:xfrm>
            <a:off x="11712349" y="6196019"/>
            <a:ext cx="276038" cy="369332"/>
          </a:xfrm>
          <a:prstGeom prst="rect">
            <a:avLst/>
          </a:prstGeom>
          <a:noFill/>
        </p:spPr>
        <p:txBody>
          <a:bodyPr wrap="none" rtlCol="0">
            <a:spAutoFit/>
          </a:bodyPr>
          <a:lstStyle/>
          <a:p>
            <a:r>
              <a:rPr lang="en-US" dirty="0"/>
              <a:t>z</a:t>
            </a:r>
          </a:p>
        </p:txBody>
      </p:sp>
      <p:grpSp>
        <p:nvGrpSpPr>
          <p:cNvPr id="67" name="Gruppo 66"/>
          <p:cNvGrpSpPr/>
          <p:nvPr/>
        </p:nvGrpSpPr>
        <p:grpSpPr>
          <a:xfrm>
            <a:off x="9485717" y="5915853"/>
            <a:ext cx="2021988" cy="835961"/>
            <a:chOff x="6593840" y="904983"/>
            <a:chExt cx="2021988" cy="835961"/>
          </a:xfrm>
        </p:grpSpPr>
        <p:grpSp>
          <p:nvGrpSpPr>
            <p:cNvPr id="68" name="Gruppo 67"/>
            <p:cNvGrpSpPr/>
            <p:nvPr/>
          </p:nvGrpSpPr>
          <p:grpSpPr>
            <a:xfrm>
              <a:off x="6593840" y="944837"/>
              <a:ext cx="2021988" cy="796107"/>
              <a:chOff x="6593840" y="944837"/>
              <a:chExt cx="2021988" cy="796107"/>
            </a:xfrm>
          </p:grpSpPr>
          <p:sp>
            <p:nvSpPr>
              <p:cNvPr id="70" name="Figura a mano libera 6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igura a mano libera 7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igura a mano libera 7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igura a mano libera 7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Figura a mano libera 7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69" name="Ovale 68"/>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Freccia in giù 58"/>
          <p:cNvSpPr/>
          <p:nvPr/>
        </p:nvSpPr>
        <p:spPr>
          <a:xfrm>
            <a:off x="9523728" y="928762"/>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CasellaDiTesto 59"/>
          <p:cNvSpPr txBox="1"/>
          <p:nvPr/>
        </p:nvSpPr>
        <p:spPr>
          <a:xfrm>
            <a:off x="9314377" y="491895"/>
            <a:ext cx="643125" cy="369332"/>
          </a:xfrm>
          <a:prstGeom prst="rect">
            <a:avLst/>
          </a:prstGeom>
          <a:noFill/>
        </p:spPr>
        <p:txBody>
          <a:bodyPr wrap="none" rtlCol="0">
            <a:spAutoFit/>
          </a:bodyPr>
          <a:lstStyle/>
          <a:p>
            <a:r>
              <a:rPr lang="en-US" dirty="0"/>
              <a:t>P</a:t>
            </a:r>
            <a:r>
              <a:rPr lang="en-US" baseline="-25000" dirty="0"/>
              <a:t> RF in</a:t>
            </a:r>
          </a:p>
        </p:txBody>
      </p:sp>
      <p:sp>
        <p:nvSpPr>
          <p:cNvPr id="61" name="Freccia in giù 60"/>
          <p:cNvSpPr/>
          <p:nvPr/>
        </p:nvSpPr>
        <p:spPr>
          <a:xfrm>
            <a:off x="9602609" y="4083724"/>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CasellaDiTesto 61"/>
          <p:cNvSpPr txBox="1"/>
          <p:nvPr/>
        </p:nvSpPr>
        <p:spPr>
          <a:xfrm>
            <a:off x="9465266" y="3728374"/>
            <a:ext cx="643125" cy="369332"/>
          </a:xfrm>
          <a:prstGeom prst="rect">
            <a:avLst/>
          </a:prstGeom>
          <a:noFill/>
        </p:spPr>
        <p:txBody>
          <a:bodyPr wrap="none" rtlCol="0">
            <a:spAutoFit/>
          </a:bodyPr>
          <a:lstStyle/>
          <a:p>
            <a:r>
              <a:rPr lang="en-US" dirty="0"/>
              <a:t>P</a:t>
            </a:r>
            <a:r>
              <a:rPr lang="en-US" baseline="-25000" dirty="0"/>
              <a:t> RF in</a:t>
            </a:r>
          </a:p>
        </p:txBody>
      </p:sp>
      <p:sp>
        <p:nvSpPr>
          <p:cNvPr id="75" name="Freccia in giù 74"/>
          <p:cNvSpPr/>
          <p:nvPr/>
        </p:nvSpPr>
        <p:spPr>
          <a:xfrm flipV="1">
            <a:off x="11210640" y="4057057"/>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asellaDiTesto 75"/>
          <p:cNvSpPr txBox="1"/>
          <p:nvPr/>
        </p:nvSpPr>
        <p:spPr>
          <a:xfrm>
            <a:off x="10792643" y="3697016"/>
            <a:ext cx="740908" cy="369332"/>
          </a:xfrm>
          <a:prstGeom prst="rect">
            <a:avLst/>
          </a:prstGeom>
          <a:noFill/>
        </p:spPr>
        <p:txBody>
          <a:bodyPr wrap="none" rtlCol="0">
            <a:spAutoFit/>
          </a:bodyPr>
          <a:lstStyle/>
          <a:p>
            <a:r>
              <a:rPr lang="en-US" dirty="0"/>
              <a:t>P</a:t>
            </a:r>
            <a:r>
              <a:rPr lang="en-US" baseline="-25000" dirty="0"/>
              <a:t> RF out</a:t>
            </a:r>
          </a:p>
        </p:txBody>
      </p:sp>
      <p:sp>
        <p:nvSpPr>
          <p:cNvPr id="77" name="Freccia in giù 76"/>
          <p:cNvSpPr/>
          <p:nvPr/>
        </p:nvSpPr>
        <p:spPr>
          <a:xfrm rot="16200000">
            <a:off x="10399767" y="4260485"/>
            <a:ext cx="144016" cy="72388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CasellaDiTesto 77"/>
          <p:cNvSpPr txBox="1"/>
          <p:nvPr/>
        </p:nvSpPr>
        <p:spPr>
          <a:xfrm>
            <a:off x="10150213" y="4206436"/>
            <a:ext cx="739305" cy="369332"/>
          </a:xfrm>
          <a:prstGeom prst="rect">
            <a:avLst/>
          </a:prstGeom>
          <a:noFill/>
        </p:spPr>
        <p:txBody>
          <a:bodyPr wrap="none" rtlCol="0">
            <a:spAutoFit/>
          </a:bodyPr>
          <a:lstStyle/>
          <a:p>
            <a:r>
              <a:rPr lang="en-US" dirty="0"/>
              <a:t>P</a:t>
            </a:r>
            <a:r>
              <a:rPr lang="en-US" baseline="-25000" dirty="0"/>
              <a:t> RF TW</a:t>
            </a:r>
          </a:p>
        </p:txBody>
      </p:sp>
      <p:graphicFrame>
        <p:nvGraphicFramePr>
          <p:cNvPr id="6" name="Oggetto 5"/>
          <p:cNvGraphicFramePr>
            <a:graphicFrameLocks noChangeAspect="1"/>
          </p:cNvGraphicFramePr>
          <p:nvPr>
            <p:extLst>
              <p:ext uri="{D42A27DB-BD31-4B8C-83A1-F6EECF244321}">
                <p14:modId xmlns:p14="http://schemas.microsoft.com/office/powerpoint/2010/main" val="2334319083"/>
              </p:ext>
            </p:extLst>
          </p:nvPr>
        </p:nvGraphicFramePr>
        <p:xfrm>
          <a:off x="2946929" y="3150584"/>
          <a:ext cx="2560638" cy="325438"/>
        </p:xfrm>
        <a:graphic>
          <a:graphicData uri="http://schemas.openxmlformats.org/presentationml/2006/ole">
            <mc:AlternateContent xmlns:mc="http://schemas.openxmlformats.org/markup-compatibility/2006">
              <mc:Choice xmlns:v="urn:schemas-microsoft-com:vml" Requires="v">
                <p:oleObj name="Equazione" r:id="rId4" imgW="1688760" imgH="215640" progId="Equation.3">
                  <p:embed/>
                </p:oleObj>
              </mc:Choice>
              <mc:Fallback>
                <p:oleObj name="Equazione" r:id="rId4" imgW="1688760" imgH="215640" progId="Equation.3">
                  <p:embed/>
                  <p:pic>
                    <p:nvPicPr>
                      <p:cNvPr id="0" name="Oggetto 22"/>
                      <p:cNvPicPr>
                        <a:picLocks noChangeAspect="1" noChangeArrowheads="1"/>
                      </p:cNvPicPr>
                      <p:nvPr/>
                    </p:nvPicPr>
                    <p:blipFill>
                      <a:blip r:embed="rId5"/>
                      <a:srcRect/>
                      <a:stretch>
                        <a:fillRect/>
                      </a:stretch>
                    </p:blipFill>
                    <p:spPr bwMode="auto">
                      <a:xfrm>
                        <a:off x="2946929" y="3150584"/>
                        <a:ext cx="2560638" cy="325438"/>
                      </a:xfrm>
                      <a:prstGeom prst="rect">
                        <a:avLst/>
                      </a:prstGeom>
                      <a:noFill/>
                      <a:ln>
                        <a:noFill/>
                      </a:ln>
                    </p:spPr>
                  </p:pic>
                </p:oleObj>
              </mc:Fallback>
            </mc:AlternateContent>
          </a:graphicData>
        </a:graphic>
      </p:graphicFrame>
      <p:sp>
        <p:nvSpPr>
          <p:cNvPr id="7" name="Parentesi graffa aperta 6"/>
          <p:cNvSpPr/>
          <p:nvPr/>
        </p:nvSpPr>
        <p:spPr>
          <a:xfrm rot="16200000">
            <a:off x="4034384" y="3255750"/>
            <a:ext cx="281063" cy="59910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CasellaDiTesto 78"/>
          <p:cNvSpPr txBox="1"/>
          <p:nvPr/>
        </p:nvSpPr>
        <p:spPr>
          <a:xfrm>
            <a:off x="9000" y="4780247"/>
            <a:ext cx="8909318" cy="1600438"/>
          </a:xfrm>
          <a:prstGeom prst="rect">
            <a:avLst/>
          </a:prstGeom>
          <a:noFill/>
        </p:spPr>
        <p:txBody>
          <a:bodyPr wrap="square" rtlCol="0">
            <a:spAutoFit/>
          </a:bodyPr>
          <a:lstStyle/>
          <a:p>
            <a:pPr algn="just"/>
            <a:r>
              <a:rPr lang="en-US" sz="1400" dirty="0">
                <a:sym typeface="Symbol"/>
              </a:rPr>
              <a:t>There is another possibility to accelerate particles: </a:t>
            </a:r>
            <a:r>
              <a:rPr lang="en-US" sz="1400" dirty="0"/>
              <a:t>using a </a:t>
            </a:r>
            <a:r>
              <a:rPr lang="en-US" sz="1400" b="1" dirty="0"/>
              <a:t>travelling wave (TW) </a:t>
            </a:r>
            <a:r>
              <a:rPr lang="en-US" sz="1400" dirty="0"/>
              <a:t>structure in which the RF wave is </a:t>
            </a:r>
            <a:r>
              <a:rPr lang="en-US" sz="1400" b="1" dirty="0"/>
              <a:t>co-propagating</a:t>
            </a:r>
            <a:r>
              <a:rPr lang="en-US" sz="1400" dirty="0"/>
              <a:t> with the beam with a </a:t>
            </a:r>
            <a:r>
              <a:rPr lang="en-US" sz="1400" b="1" dirty="0"/>
              <a:t>phase velocity equal to the beam velocity</a:t>
            </a:r>
            <a:r>
              <a:rPr lang="en-US" sz="1400" dirty="0"/>
              <a:t>.</a:t>
            </a:r>
          </a:p>
          <a:p>
            <a:pPr algn="just"/>
            <a:endParaRPr lang="en-US" sz="1400" dirty="0"/>
          </a:p>
          <a:p>
            <a:pPr algn="just"/>
            <a:endParaRPr lang="en-US" sz="1400" dirty="0"/>
          </a:p>
          <a:p>
            <a:pPr algn="just"/>
            <a:r>
              <a:rPr lang="en-US" sz="1400" dirty="0">
                <a:sym typeface="Symbol"/>
              </a:rPr>
              <a:t>Typically these structures </a:t>
            </a:r>
            <a:r>
              <a:rPr lang="en-US" sz="1400" b="1" dirty="0">
                <a:sym typeface="Symbol"/>
              </a:rPr>
              <a:t>are used for electrons </a:t>
            </a:r>
            <a:r>
              <a:rPr lang="en-US" sz="1400" dirty="0">
                <a:sym typeface="Symbol"/>
              </a:rPr>
              <a:t>because in this case the </a:t>
            </a:r>
            <a:r>
              <a:rPr lang="en-US" sz="1400" b="1" dirty="0">
                <a:sym typeface="Symbol"/>
              </a:rPr>
              <a:t>phase velocity can be constant </a:t>
            </a:r>
            <a:r>
              <a:rPr lang="en-US" sz="1400" dirty="0">
                <a:sym typeface="Symbol"/>
              </a:rPr>
              <a:t>all over the structure and equal to c. On the other hand it is difficult to modulate the phase velocity itself very quickly for a low  particle that changes its velocity during acceleration.</a:t>
            </a:r>
            <a:endParaRPr lang="en-US" sz="1400" dirty="0"/>
          </a:p>
        </p:txBody>
      </p:sp>
      <p:sp>
        <p:nvSpPr>
          <p:cNvPr id="8" name="CasellaDiTesto 7"/>
          <p:cNvSpPr txBox="1"/>
          <p:nvPr/>
        </p:nvSpPr>
        <p:spPr>
          <a:xfrm>
            <a:off x="3590106" y="3741216"/>
            <a:ext cx="1169616" cy="338554"/>
          </a:xfrm>
          <a:prstGeom prst="rect">
            <a:avLst/>
          </a:prstGeom>
          <a:noFill/>
        </p:spPr>
        <p:txBody>
          <a:bodyPr wrap="none" rtlCol="0">
            <a:spAutoFit/>
          </a:bodyPr>
          <a:lstStyle/>
          <a:p>
            <a:r>
              <a:rPr lang="en-US" sz="1600" b="1" i="1" dirty="0"/>
              <a:t>field profile</a:t>
            </a:r>
          </a:p>
        </p:txBody>
      </p:sp>
      <p:sp>
        <p:nvSpPr>
          <p:cNvPr id="80" name="CasellaDiTesto 79"/>
          <p:cNvSpPr txBox="1"/>
          <p:nvPr/>
        </p:nvSpPr>
        <p:spPr>
          <a:xfrm>
            <a:off x="4248734" y="2660249"/>
            <a:ext cx="1518364" cy="338554"/>
          </a:xfrm>
          <a:prstGeom prst="rect">
            <a:avLst/>
          </a:prstGeom>
          <a:noFill/>
        </p:spPr>
        <p:txBody>
          <a:bodyPr wrap="none" rtlCol="0">
            <a:spAutoFit/>
          </a:bodyPr>
          <a:lstStyle/>
          <a:p>
            <a:r>
              <a:rPr lang="en-US" sz="1600" b="1" i="1" dirty="0"/>
              <a:t>Time oscillation</a:t>
            </a:r>
          </a:p>
        </p:txBody>
      </p:sp>
      <p:sp>
        <p:nvSpPr>
          <p:cNvPr id="81" name="Parentesi graffa aperta 80"/>
          <p:cNvSpPr/>
          <p:nvPr/>
        </p:nvSpPr>
        <p:spPr>
          <a:xfrm rot="5400000">
            <a:off x="4788782" y="2632015"/>
            <a:ext cx="281065" cy="89866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1" name="Gruppo 10"/>
          <p:cNvGrpSpPr/>
          <p:nvPr/>
        </p:nvGrpSpPr>
        <p:grpSpPr>
          <a:xfrm>
            <a:off x="9582367" y="2717449"/>
            <a:ext cx="2021988" cy="828428"/>
            <a:chOff x="6370366" y="3905347"/>
            <a:chExt cx="2021988" cy="828428"/>
          </a:xfrm>
        </p:grpSpPr>
        <p:grpSp>
          <p:nvGrpSpPr>
            <p:cNvPr id="83" name="Gruppo 82"/>
            <p:cNvGrpSpPr/>
            <p:nvPr/>
          </p:nvGrpSpPr>
          <p:grpSpPr>
            <a:xfrm flipV="1">
              <a:off x="6370366" y="3937668"/>
              <a:ext cx="2021988" cy="796107"/>
              <a:chOff x="6593840" y="944837"/>
              <a:chExt cx="2021988" cy="796107"/>
            </a:xfrm>
          </p:grpSpPr>
          <p:sp>
            <p:nvSpPr>
              <p:cNvPr id="85" name="Figura a mano libera 84"/>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Figura a mano libera 85"/>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Figura a mano libera 86"/>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Figura a mano libera 87"/>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Figura a mano libera 88"/>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0" name="Ovale 89"/>
            <p:cNvSpPr/>
            <p:nvPr/>
          </p:nvSpPr>
          <p:spPr>
            <a:xfrm>
              <a:off x="7697191" y="390534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1" name="Gruppo 90"/>
          <p:cNvGrpSpPr/>
          <p:nvPr/>
        </p:nvGrpSpPr>
        <p:grpSpPr>
          <a:xfrm>
            <a:off x="9564324" y="2730494"/>
            <a:ext cx="2021988" cy="809619"/>
            <a:chOff x="6567770" y="1759304"/>
            <a:chExt cx="2021988" cy="809619"/>
          </a:xfrm>
        </p:grpSpPr>
        <p:sp>
          <p:nvSpPr>
            <p:cNvPr id="92" name="Ovale 91"/>
            <p:cNvSpPr/>
            <p:nvPr/>
          </p:nvSpPr>
          <p:spPr>
            <a:xfrm>
              <a:off x="8322746" y="1759304"/>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uppo 92"/>
            <p:cNvGrpSpPr/>
            <p:nvPr/>
          </p:nvGrpSpPr>
          <p:grpSpPr>
            <a:xfrm>
              <a:off x="6567770" y="1772816"/>
              <a:ext cx="2021988" cy="796107"/>
              <a:chOff x="6593840" y="944837"/>
              <a:chExt cx="2021988" cy="796107"/>
            </a:xfrm>
          </p:grpSpPr>
          <p:sp>
            <p:nvSpPr>
              <p:cNvPr id="94" name="Figura a mano libera 9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Figura a mano libera 9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Figura a mano libera 9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Figura a mano libera 9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Figura a mano libera 9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13" name="Freccia in giù 12"/>
          <p:cNvSpPr/>
          <p:nvPr/>
        </p:nvSpPr>
        <p:spPr>
          <a:xfrm>
            <a:off x="4506054" y="4079771"/>
            <a:ext cx="599086" cy="290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CasellaDiTesto 81"/>
          <p:cNvSpPr txBox="1"/>
          <p:nvPr/>
        </p:nvSpPr>
        <p:spPr>
          <a:xfrm>
            <a:off x="5253702" y="44645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spTree>
    <p:extLst>
      <p:ext uri="{BB962C8B-B14F-4D97-AF65-F5344CB8AC3E}">
        <p14:creationId xmlns:p14="http://schemas.microsoft.com/office/powerpoint/2010/main" val="1999678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39"/>
                                        </p:tgtEl>
                                      </p:cBhvr>
                                    </p:animEffect>
                                    <p:set>
                                      <p:cBhvr>
                                        <p:cTn id="26" dur="1" fill="hold">
                                          <p:stCondLst>
                                            <p:cond delay="499"/>
                                          </p:stCondLst>
                                        </p:cTn>
                                        <p:tgtEl>
                                          <p:spTgt spid="39"/>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40"/>
                                        </p:tgtEl>
                                      </p:cBhvr>
                                    </p:animEffect>
                                    <p:set>
                                      <p:cBhvr>
                                        <p:cTn id="34" dur="1" fill="hold">
                                          <p:stCondLst>
                                            <p:cond delay="499"/>
                                          </p:stCondLst>
                                        </p:cTn>
                                        <p:tgtEl>
                                          <p:spTgt spid="40"/>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49"/>
                                        </p:tgtEl>
                                      </p:cBhvr>
                                    </p:animEffect>
                                    <p:set>
                                      <p:cBhvr>
                                        <p:cTn id="42" dur="1" fill="hold">
                                          <p:stCondLst>
                                            <p:cond delay="499"/>
                                          </p:stCondLst>
                                        </p:cTn>
                                        <p:tgtEl>
                                          <p:spTgt spid="49"/>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fade">
                                      <p:cBhvr>
                                        <p:cTn id="53" dur="500"/>
                                        <p:tgtEl>
                                          <p:spTgt spid="9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par>
                                <p:cTn id="62" presetID="10" presetClass="entr" presetSubtype="0" fill="hold" nodeType="withEffect">
                                  <p:stCondLst>
                                    <p:cond delay="0"/>
                                  </p:stCondLst>
                                  <p:childTnLst>
                                    <p:set>
                                      <p:cBhvr>
                                        <p:cTn id="63" dur="1" fill="hold">
                                          <p:stCondLst>
                                            <p:cond delay="0"/>
                                          </p:stCondLst>
                                        </p:cTn>
                                        <p:tgtEl>
                                          <p:spTgt spid="30725"/>
                                        </p:tgtEl>
                                        <p:attrNameLst>
                                          <p:attrName>style.visibility</p:attrName>
                                        </p:attrNameLst>
                                      </p:cBhvr>
                                      <p:to>
                                        <p:strVal val="visible"/>
                                      </p:to>
                                    </p:set>
                                    <p:animEffect transition="in" filter="fade">
                                      <p:cBhvr>
                                        <p:cTn id="64" dur="500"/>
                                        <p:tgtEl>
                                          <p:spTgt spid="3072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500"/>
                                        <p:tgtEl>
                                          <p:spTgt spid="65"/>
                                        </p:tgtEl>
                                      </p:cBhvr>
                                    </p:animEffect>
                                  </p:childTnLst>
                                </p:cTn>
                              </p:par>
                              <p:par>
                                <p:cTn id="68" presetID="10" presetClass="entr" presetSubtype="0"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500"/>
                                        <p:tgtEl>
                                          <p:spTgt spid="66"/>
                                        </p:tgtEl>
                                      </p:cBhvr>
                                    </p:animEffect>
                                  </p:childTnLst>
                                </p:cTn>
                              </p:par>
                              <p:par>
                                <p:cTn id="74" presetID="10" presetClass="entr" presetSubtype="0" fill="hold"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500"/>
                                        <p:tgtEl>
                                          <p:spTgt spid="6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fade">
                                      <p:cBhvr>
                                        <p:cTn id="81" dur="500"/>
                                        <p:tgtEl>
                                          <p:spTgt spid="62"/>
                                        </p:tgtEl>
                                      </p:cBhvr>
                                    </p:animEffect>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78"/>
                                        </p:tgtEl>
                                        <p:attrNameLst>
                                          <p:attrName>style.visibility</p:attrName>
                                        </p:attrNameLst>
                                      </p:cBhvr>
                                      <p:to>
                                        <p:strVal val="visible"/>
                                      </p:to>
                                    </p:set>
                                    <p:animEffect transition="in" filter="fade">
                                      <p:cBhvr>
                                        <p:cTn id="89" dur="500"/>
                                        <p:tgtEl>
                                          <p:spTgt spid="78"/>
                                        </p:tgtEl>
                                      </p:cBhvr>
                                    </p:animEffect>
                                  </p:childTnLst>
                                </p:cTn>
                              </p:par>
                            </p:childTnLst>
                          </p:cTn>
                        </p:par>
                        <p:par>
                          <p:cTn id="90" fill="hold">
                            <p:stCondLst>
                              <p:cond delay="15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2500"/>
                            </p:stCondLst>
                            <p:childTnLst>
                              <p:par>
                                <p:cTn id="99" presetID="10" presetClass="entr" presetSubtype="0" fill="hold" grpId="0" nodeType="afterEffect">
                                  <p:stCondLst>
                                    <p:cond delay="0"/>
                                  </p:stCondLst>
                                  <p:childTnLst>
                                    <p:set>
                                      <p:cBhvr>
                                        <p:cTn id="100" dur="1" fill="hold">
                                          <p:stCondLst>
                                            <p:cond delay="0"/>
                                          </p:stCondLst>
                                        </p:cTn>
                                        <p:tgtEl>
                                          <p:spTgt spid="75"/>
                                        </p:tgtEl>
                                        <p:attrNameLst>
                                          <p:attrName>style.visibility</p:attrName>
                                        </p:attrNameLst>
                                      </p:cBhvr>
                                      <p:to>
                                        <p:strVal val="visible"/>
                                      </p:to>
                                    </p:set>
                                    <p:animEffect transition="in" filter="fade">
                                      <p:cBhvr>
                                        <p:cTn id="101" dur="500"/>
                                        <p:tgtEl>
                                          <p:spTgt spid="75"/>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67"/>
                                        </p:tgtEl>
                                        <p:attrNameLst>
                                          <p:attrName>style.visibility</p:attrName>
                                        </p:attrNameLst>
                                      </p:cBhvr>
                                      <p:to>
                                        <p:strVal val="visible"/>
                                      </p:to>
                                    </p:set>
                                    <p:animEffect transition="in" filter="fade">
                                      <p:cBhvr>
                                        <p:cTn id="106" dur="500"/>
                                        <p:tgtEl>
                                          <p:spTgt spid="67"/>
                                        </p:tgtEl>
                                      </p:cBhvr>
                                    </p:animEffect>
                                  </p:childTnLst>
                                </p:cTn>
                              </p:par>
                            </p:childTnLst>
                          </p:cTn>
                        </p:par>
                        <p:par>
                          <p:cTn id="107" fill="hold">
                            <p:stCondLst>
                              <p:cond delay="500"/>
                            </p:stCondLst>
                            <p:childTnLst>
                              <p:par>
                                <p:cTn id="108" presetID="42" presetClass="path" presetSubtype="0" accel="50000" decel="50000" fill="hold" nodeType="afterEffect">
                                  <p:stCondLst>
                                    <p:cond delay="0"/>
                                  </p:stCondLst>
                                  <p:childTnLst>
                                    <p:animMotion origin="layout" path="M -1.66667E-6 -2.22222E-6 L 0.11806 -2.22222E-6 " pathEditMode="relative" rAng="0" ptsTypes="AA">
                                      <p:cBhvr>
                                        <p:cTn id="109" dur="2000" fill="hold"/>
                                        <p:tgtEl>
                                          <p:spTgt spid="67"/>
                                        </p:tgtEl>
                                        <p:attrNameLst>
                                          <p:attrName>ppt_x</p:attrName>
                                          <p:attrName>ppt_y</p:attrName>
                                        </p:attrNameLst>
                                      </p:cBhvr>
                                      <p:rCtr x="59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5" grpId="0"/>
      <p:bldP spid="66" grpId="0"/>
      <p:bldP spid="59" grpId="0" animBg="1"/>
      <p:bldP spid="60" grpId="0"/>
      <p:bldP spid="61" grpId="0" animBg="1"/>
      <p:bldP spid="62" grpId="0"/>
      <p:bldP spid="75" grpId="0" animBg="1"/>
      <p:bldP spid="76" grpId="0"/>
      <p:bldP spid="77" grpId="0" animBg="1"/>
      <p:bldP spid="78" grpId="0"/>
      <p:bldP spid="79" grpId="0"/>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uppo 17">
            <a:extLst>
              <a:ext uri="{FF2B5EF4-FFF2-40B4-BE49-F238E27FC236}">
                <a16:creationId xmlns:a16="http://schemas.microsoft.com/office/drawing/2014/main" id="{13271711-6645-12EA-6256-107F96ABE2AF}"/>
              </a:ext>
            </a:extLst>
          </p:cNvPr>
          <p:cNvGrpSpPr/>
          <p:nvPr/>
        </p:nvGrpSpPr>
        <p:grpSpPr>
          <a:xfrm>
            <a:off x="7860304" y="1665288"/>
            <a:ext cx="3782751" cy="4749970"/>
            <a:chOff x="7860304" y="1665288"/>
            <a:chExt cx="3782751" cy="4749970"/>
          </a:xfrm>
        </p:grpSpPr>
        <p:grpSp>
          <p:nvGrpSpPr>
            <p:cNvPr id="17" name="Gruppo 16">
              <a:extLst>
                <a:ext uri="{FF2B5EF4-FFF2-40B4-BE49-F238E27FC236}">
                  <a16:creationId xmlns:a16="http://schemas.microsoft.com/office/drawing/2014/main" id="{A3D4B3ED-639D-A2A9-1C0F-2A9DBE9783C7}"/>
                </a:ext>
              </a:extLst>
            </p:cNvPr>
            <p:cNvGrpSpPr/>
            <p:nvPr/>
          </p:nvGrpSpPr>
          <p:grpSpPr>
            <a:xfrm>
              <a:off x="7860304" y="1721402"/>
              <a:ext cx="3782751" cy="4693856"/>
              <a:chOff x="7860304" y="1721402"/>
              <a:chExt cx="3782751" cy="4693856"/>
            </a:xfrm>
          </p:grpSpPr>
          <p:grpSp>
            <p:nvGrpSpPr>
              <p:cNvPr id="6" name="Gruppo 5"/>
              <p:cNvGrpSpPr/>
              <p:nvPr/>
            </p:nvGrpSpPr>
            <p:grpSpPr>
              <a:xfrm>
                <a:off x="7860304" y="1721402"/>
                <a:ext cx="3782751" cy="4693856"/>
                <a:chOff x="5295545" y="1974072"/>
                <a:chExt cx="3782751" cy="4693856"/>
              </a:xfrm>
            </p:grpSpPr>
            <p:grpSp>
              <p:nvGrpSpPr>
                <p:cNvPr id="4" name="Gruppo 3"/>
                <p:cNvGrpSpPr/>
                <p:nvPr/>
              </p:nvGrpSpPr>
              <p:grpSpPr>
                <a:xfrm>
                  <a:off x="5295545" y="1974072"/>
                  <a:ext cx="3782751" cy="4693856"/>
                  <a:chOff x="5295545" y="1974072"/>
                  <a:chExt cx="3782751" cy="4693856"/>
                </a:xfrm>
              </p:grpSpPr>
              <p:grpSp>
                <p:nvGrpSpPr>
                  <p:cNvPr id="25" name="Gruppo 24"/>
                  <p:cNvGrpSpPr/>
                  <p:nvPr/>
                </p:nvGrpSpPr>
                <p:grpSpPr>
                  <a:xfrm>
                    <a:off x="5295545" y="1974072"/>
                    <a:ext cx="3782751" cy="4693856"/>
                    <a:chOff x="5295545" y="1922702"/>
                    <a:chExt cx="3782751" cy="4693856"/>
                  </a:xfrm>
                </p:grpSpPr>
                <p:pic>
                  <p:nvPicPr>
                    <p:cNvPr id="17412" name="Picture 4"/>
                    <p:cNvPicPr>
                      <a:picLocks noChangeAspect="1" noChangeArrowheads="1"/>
                    </p:cNvPicPr>
                    <p:nvPr/>
                  </p:nvPicPr>
                  <p:blipFill rotWithShape="1">
                    <a:blip r:embed="rId3" cstate="print"/>
                    <a:srcRect b="2956"/>
                    <a:stretch/>
                  </p:blipFill>
                  <p:spPr bwMode="auto">
                    <a:xfrm>
                      <a:off x="5295545" y="1922702"/>
                      <a:ext cx="3782751" cy="4693856"/>
                    </a:xfrm>
                    <a:prstGeom prst="rect">
                      <a:avLst/>
                    </a:prstGeom>
                    <a:noFill/>
                    <a:ln w="9525">
                      <a:noFill/>
                      <a:miter lim="800000"/>
                      <a:headEnd/>
                      <a:tailEnd/>
                    </a:ln>
                    <a:effectLst/>
                  </p:spPr>
                </p:pic>
                <p:cxnSp>
                  <p:nvCxnSpPr>
                    <p:cNvPr id="15" name="Connettore 2 14"/>
                    <p:cNvCxnSpPr/>
                    <p:nvPr/>
                  </p:nvCxnSpPr>
                  <p:spPr>
                    <a:xfrm flipV="1">
                      <a:off x="5420670" y="3017306"/>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flipV="1">
                      <a:off x="5453240" y="4236506"/>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V="1">
                      <a:off x="5515920" y="5763597"/>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ttangolo 23"/>
                    <p:cNvSpPr/>
                    <p:nvPr/>
                  </p:nvSpPr>
                  <p:spPr>
                    <a:xfrm>
                      <a:off x="8084820" y="4284954"/>
                      <a:ext cx="297180" cy="288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ttangolo 33"/>
                    <p:cNvSpPr/>
                    <p:nvPr/>
                  </p:nvSpPr>
                  <p:spPr>
                    <a:xfrm>
                      <a:off x="8027670" y="5814054"/>
                      <a:ext cx="297180" cy="288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asellaDiTesto 2"/>
                  <p:cNvSpPr txBox="1"/>
                  <p:nvPr/>
                </p:nvSpPr>
                <p:spPr>
                  <a:xfrm>
                    <a:off x="6051241" y="3096338"/>
                    <a:ext cx="365806" cy="369332"/>
                  </a:xfrm>
                  <a:prstGeom prst="rect">
                    <a:avLst/>
                  </a:prstGeom>
                  <a:solidFill>
                    <a:schemeClr val="bg1"/>
                  </a:solidFill>
                </p:spPr>
                <p:txBody>
                  <a:bodyPr wrap="none" rtlCol="0">
                    <a:spAutoFit/>
                  </a:bodyPr>
                  <a:lstStyle/>
                  <a:p>
                    <a:r>
                      <a:rPr lang="it-IT" dirty="0">
                        <a:sym typeface="Symbol" panose="05050102010706020507" pitchFamily="18" charset="2"/>
                      </a:rPr>
                      <a:t></a:t>
                    </a:r>
                    <a:r>
                      <a:rPr lang="it-IT" baseline="-25000" dirty="0">
                        <a:sym typeface="Symbol" panose="05050102010706020507" pitchFamily="18" charset="2"/>
                      </a:rPr>
                      <a:t>s</a:t>
                    </a:r>
                    <a:endParaRPr lang="it-IT" baseline="-25000" dirty="0"/>
                  </a:p>
                </p:txBody>
              </p:sp>
              <p:sp>
                <p:nvSpPr>
                  <p:cNvPr id="41" name="CasellaDiTesto 40"/>
                  <p:cNvSpPr txBox="1"/>
                  <p:nvPr/>
                </p:nvSpPr>
                <p:spPr>
                  <a:xfrm>
                    <a:off x="6936402" y="3095565"/>
                    <a:ext cx="436338" cy="369332"/>
                  </a:xfrm>
                  <a:prstGeom prst="rect">
                    <a:avLst/>
                  </a:prstGeom>
                  <a:solidFill>
                    <a:schemeClr val="bg1"/>
                  </a:solidFill>
                </p:spPr>
                <p:txBody>
                  <a:bodyPr wrap="none" rtlCol="0">
                    <a:spAutoFit/>
                  </a:bodyPr>
                  <a:lstStyle/>
                  <a:p>
                    <a:r>
                      <a:rPr lang="it-IT" dirty="0">
                        <a:sym typeface="Symbol" panose="05050102010706020507" pitchFamily="18" charset="2"/>
                      </a:rPr>
                      <a:t>-</a:t>
                    </a:r>
                    <a:r>
                      <a:rPr lang="it-IT" baseline="-25000" dirty="0">
                        <a:sym typeface="Symbol" panose="05050102010706020507" pitchFamily="18" charset="2"/>
                      </a:rPr>
                      <a:t>s</a:t>
                    </a:r>
                    <a:endParaRPr lang="it-IT" baseline="-25000" dirty="0"/>
                  </a:p>
                </p:txBody>
              </p:sp>
            </p:grpSp>
            <p:graphicFrame>
              <p:nvGraphicFramePr>
                <p:cNvPr id="38" name="Oggetto 37"/>
                <p:cNvGraphicFramePr>
                  <a:graphicFrameLocks noChangeAspect="1"/>
                </p:cNvGraphicFramePr>
                <p:nvPr/>
              </p:nvGraphicFramePr>
              <p:xfrm>
                <a:off x="7463479" y="2624395"/>
                <a:ext cx="793750" cy="300038"/>
              </p:xfrm>
              <a:graphic>
                <a:graphicData uri="http://schemas.openxmlformats.org/presentationml/2006/ole">
                  <mc:AlternateContent xmlns:mc="http://schemas.openxmlformats.org/markup-compatibility/2006">
                    <mc:Choice xmlns:v="urn:schemas-microsoft-com:vml" Requires="v">
                      <p:oleObj name="Equazione" r:id="rId4" imgW="672840" imgH="253800" progId="Equation.3">
                        <p:embed/>
                      </p:oleObj>
                    </mc:Choice>
                    <mc:Fallback>
                      <p:oleObj name="Equazione" r:id="rId4" imgW="672840" imgH="253800" progId="Equation.3">
                        <p:embed/>
                        <p:pic>
                          <p:nvPicPr>
                            <p:cNvPr id="38" name="Oggetto 37"/>
                            <p:cNvPicPr>
                              <a:picLocks noChangeAspect="1" noChangeArrowheads="1"/>
                            </p:cNvPicPr>
                            <p:nvPr/>
                          </p:nvPicPr>
                          <p:blipFill>
                            <a:blip r:embed="rId5"/>
                            <a:srcRect/>
                            <a:stretch>
                              <a:fillRect/>
                            </a:stretch>
                          </p:blipFill>
                          <p:spPr bwMode="auto">
                            <a:xfrm>
                              <a:off x="7463479" y="2624395"/>
                              <a:ext cx="793750" cy="300038"/>
                            </a:xfrm>
                            <a:prstGeom prst="rect">
                              <a:avLst/>
                            </a:prstGeom>
                            <a:solidFill>
                              <a:schemeClr val="bg1"/>
                            </a:solidFill>
                            <a:ln>
                              <a:noFill/>
                            </a:ln>
                          </p:spPr>
                        </p:pic>
                      </p:oleObj>
                    </mc:Fallback>
                  </mc:AlternateContent>
                </a:graphicData>
              </a:graphic>
            </p:graphicFrame>
          </p:grpSp>
          <p:sp>
            <p:nvSpPr>
              <p:cNvPr id="12" name="CasellaDiTesto 11">
                <a:extLst>
                  <a:ext uri="{FF2B5EF4-FFF2-40B4-BE49-F238E27FC236}">
                    <a16:creationId xmlns:a16="http://schemas.microsoft.com/office/drawing/2014/main" id="{1A4C1975-FBFB-8866-723B-3553B34793FA}"/>
                  </a:ext>
                </a:extLst>
              </p:cNvPr>
              <p:cNvSpPr txBox="1"/>
              <p:nvPr/>
            </p:nvSpPr>
            <p:spPr>
              <a:xfrm>
                <a:off x="11277249" y="2849209"/>
                <a:ext cx="304892" cy="369332"/>
              </a:xfrm>
              <a:prstGeom prst="rect">
                <a:avLst/>
              </a:prstGeom>
              <a:solidFill>
                <a:schemeClr val="bg1"/>
              </a:solidFill>
            </p:spPr>
            <p:txBody>
              <a:bodyPr wrap="none" rtlCol="0">
                <a:spAutoFit/>
              </a:bodyPr>
              <a:lstStyle/>
              <a:p>
                <a:r>
                  <a:rPr lang="it-IT" dirty="0">
                    <a:sym typeface="Symbol" panose="05050102010706020507" pitchFamily="18" charset="2"/>
                  </a:rPr>
                  <a:t></a:t>
                </a:r>
                <a:endParaRPr lang="it-IT" baseline="-25000" dirty="0"/>
              </a:p>
            </p:txBody>
          </p:sp>
          <p:sp>
            <p:nvSpPr>
              <p:cNvPr id="13" name="CasellaDiTesto 12">
                <a:extLst>
                  <a:ext uri="{FF2B5EF4-FFF2-40B4-BE49-F238E27FC236}">
                    <a16:creationId xmlns:a16="http://schemas.microsoft.com/office/drawing/2014/main" id="{D2A7F63C-CEA7-2D1F-A541-ED52360998A5}"/>
                  </a:ext>
                </a:extLst>
              </p:cNvPr>
              <p:cNvSpPr txBox="1"/>
              <p:nvPr/>
            </p:nvSpPr>
            <p:spPr>
              <a:xfrm>
                <a:off x="11276990" y="4083654"/>
                <a:ext cx="304892" cy="369332"/>
              </a:xfrm>
              <a:prstGeom prst="rect">
                <a:avLst/>
              </a:prstGeom>
              <a:solidFill>
                <a:schemeClr val="bg1"/>
              </a:solidFill>
            </p:spPr>
            <p:txBody>
              <a:bodyPr wrap="none" rtlCol="0">
                <a:spAutoFit/>
              </a:bodyPr>
              <a:lstStyle/>
              <a:p>
                <a:r>
                  <a:rPr lang="it-IT" dirty="0">
                    <a:sym typeface="Symbol" panose="05050102010706020507" pitchFamily="18" charset="2"/>
                  </a:rPr>
                  <a:t></a:t>
                </a:r>
                <a:endParaRPr lang="it-IT" baseline="-25000" dirty="0"/>
              </a:p>
            </p:txBody>
          </p:sp>
          <p:sp>
            <p:nvSpPr>
              <p:cNvPr id="14" name="CasellaDiTesto 13">
                <a:extLst>
                  <a:ext uri="{FF2B5EF4-FFF2-40B4-BE49-F238E27FC236}">
                    <a16:creationId xmlns:a16="http://schemas.microsoft.com/office/drawing/2014/main" id="{A8E42523-5FBA-BE62-4A36-534DF71D8A75}"/>
                  </a:ext>
                </a:extLst>
              </p:cNvPr>
              <p:cNvSpPr txBox="1"/>
              <p:nvPr/>
            </p:nvSpPr>
            <p:spPr>
              <a:xfrm>
                <a:off x="11338163" y="5586351"/>
                <a:ext cx="304892" cy="369332"/>
              </a:xfrm>
              <a:prstGeom prst="rect">
                <a:avLst/>
              </a:prstGeom>
              <a:solidFill>
                <a:schemeClr val="bg1"/>
              </a:solidFill>
            </p:spPr>
            <p:txBody>
              <a:bodyPr wrap="none" rtlCol="0">
                <a:spAutoFit/>
              </a:bodyPr>
              <a:lstStyle/>
              <a:p>
                <a:r>
                  <a:rPr lang="it-IT" dirty="0">
                    <a:sym typeface="Symbol" panose="05050102010706020507" pitchFamily="18" charset="2"/>
                  </a:rPr>
                  <a:t></a:t>
                </a:r>
                <a:endParaRPr lang="it-IT" baseline="-25000" dirty="0"/>
              </a:p>
            </p:txBody>
          </p:sp>
        </p:grpSp>
        <p:graphicFrame>
          <p:nvGraphicFramePr>
            <p:cNvPr id="43" name="Oggetto 42"/>
            <p:cNvGraphicFramePr>
              <a:graphicFrameLocks noChangeAspect="1"/>
            </p:cNvGraphicFramePr>
            <p:nvPr/>
          </p:nvGraphicFramePr>
          <p:xfrm>
            <a:off x="8970963" y="1665288"/>
            <a:ext cx="376237" cy="344487"/>
          </p:xfrm>
          <a:graphic>
            <a:graphicData uri="http://schemas.openxmlformats.org/presentationml/2006/ole">
              <mc:AlternateContent xmlns:mc="http://schemas.openxmlformats.org/markup-compatibility/2006">
                <mc:Choice xmlns:v="urn:schemas-microsoft-com:vml" Requires="v">
                  <p:oleObj name="Equazione" r:id="rId6" imgW="279360" imgH="253800" progId="Equation.3">
                    <p:embed/>
                  </p:oleObj>
                </mc:Choice>
                <mc:Fallback>
                  <p:oleObj name="Equazione" r:id="rId6" imgW="279360" imgH="253800" progId="Equation.3">
                    <p:embed/>
                    <p:pic>
                      <p:nvPicPr>
                        <p:cNvPr id="43" name="Oggetto 42"/>
                        <p:cNvPicPr/>
                        <p:nvPr/>
                      </p:nvPicPr>
                      <p:blipFill>
                        <a:blip r:embed="rId7"/>
                        <a:stretch>
                          <a:fillRect/>
                        </a:stretch>
                      </p:blipFill>
                      <p:spPr>
                        <a:xfrm>
                          <a:off x="8970963" y="1665288"/>
                          <a:ext cx="376237" cy="344487"/>
                        </a:xfrm>
                        <a:prstGeom prst="rect">
                          <a:avLst/>
                        </a:prstGeom>
                        <a:solidFill>
                          <a:schemeClr val="bg1"/>
                        </a:solidFill>
                      </p:spPr>
                    </p:pic>
                  </p:oleObj>
                </mc:Fallback>
              </mc:AlternateContent>
            </a:graphicData>
          </a:graphic>
        </p:graphicFrame>
      </p:grpSp>
      <p:sp>
        <p:nvSpPr>
          <p:cNvPr id="17417" name="Text Box 9"/>
          <p:cNvSpPr txBox="1">
            <a:spLocks noChangeArrowheads="1"/>
          </p:cNvSpPr>
          <p:nvPr/>
        </p:nvSpPr>
        <p:spPr bwMode="auto">
          <a:xfrm>
            <a:off x="33260" y="557166"/>
            <a:ext cx="12110740" cy="738664"/>
          </a:xfrm>
          <a:prstGeom prst="rect">
            <a:avLst/>
          </a:prstGeom>
          <a:noFill/>
          <a:ln w="9525">
            <a:noFill/>
            <a:miter lim="800000"/>
            <a:headEnd/>
            <a:tailEnd/>
          </a:ln>
          <a:effectLst/>
        </p:spPr>
        <p:txBody>
          <a:bodyPr wrap="square">
            <a:spAutoFit/>
          </a:bodyPr>
          <a:lstStyle/>
          <a:p>
            <a:pPr algn="just"/>
            <a:r>
              <a:rPr lang="en-US" sz="1400" dirty="0"/>
              <a:t>To study the longitudinal dynamics </a:t>
            </a:r>
            <a:r>
              <a:rPr lang="en-US" sz="1400" b="1" dirty="0"/>
              <a:t>at large oscillations</a:t>
            </a:r>
            <a:r>
              <a:rPr lang="en-US" sz="1400" dirty="0"/>
              <a:t>, we have to consider the </a:t>
            </a:r>
            <a:r>
              <a:rPr lang="en-US" sz="1400" b="1" dirty="0"/>
              <a:t>non linear system of differential equations </a:t>
            </a:r>
            <a:r>
              <a:rPr lang="en-US" sz="1400" dirty="0"/>
              <a:t>without small oscillation approximations (but with adiabatic acceleration approximation). It is possible to easily obtain the following relation between w and </a:t>
            </a:r>
            <a:r>
              <a:rPr lang="en-US" sz="1400" dirty="0">
                <a:sym typeface="Symbol"/>
              </a:rPr>
              <a:t> (that is the </a:t>
            </a:r>
            <a:r>
              <a:rPr lang="en-US" sz="1400" b="1" dirty="0">
                <a:sym typeface="Symbol"/>
              </a:rPr>
              <a:t>Hamiltonian of the system</a:t>
            </a:r>
            <a:r>
              <a:rPr lang="en-US" sz="1400" dirty="0">
                <a:sym typeface="Symbol"/>
              </a:rPr>
              <a:t> related to the total particle energy):</a:t>
            </a:r>
            <a:endParaRPr lang="en-US" sz="1400" dirty="0"/>
          </a:p>
        </p:txBody>
      </p:sp>
      <p:sp>
        <p:nvSpPr>
          <p:cNvPr id="11" name="CasellaDiTesto 10"/>
          <p:cNvSpPr txBox="1"/>
          <p:nvPr/>
        </p:nvSpPr>
        <p:spPr>
          <a:xfrm>
            <a:off x="480000" y="-61023"/>
            <a:ext cx="11487760" cy="646331"/>
          </a:xfrm>
          <a:prstGeom prst="rect">
            <a:avLst/>
          </a:prstGeom>
          <a:noFill/>
        </p:spPr>
        <p:txBody>
          <a:bodyPr wrap="none" rtlCol="0">
            <a:spAutoFit/>
          </a:bodyPr>
          <a:lstStyle/>
          <a:p>
            <a:r>
              <a:rPr lang="en-US" sz="3600" b="1" dirty="0"/>
              <a:t>LARGE OSCILLATIONS AND SEPARATRIX (SMOOTH APPROX)</a:t>
            </a:r>
          </a:p>
        </p:txBody>
      </p:sp>
      <p:sp>
        <p:nvSpPr>
          <p:cNvPr id="7" name="Rettangolo 6"/>
          <p:cNvSpPr/>
          <p:nvPr/>
        </p:nvSpPr>
        <p:spPr>
          <a:xfrm>
            <a:off x="66260" y="2085811"/>
            <a:ext cx="7010372" cy="4401205"/>
          </a:xfrm>
          <a:prstGeom prst="rect">
            <a:avLst/>
          </a:prstGeom>
        </p:spPr>
        <p:txBody>
          <a:bodyPr wrap="square">
            <a:spAutoFit/>
          </a:bodyPr>
          <a:lstStyle/>
          <a:p>
            <a:pPr algn="just"/>
            <a:r>
              <a:rPr lang="en-AU" altLang="en-US" sz="1400" dirty="0">
                <a:sym typeface="Symbol"/>
              </a:rPr>
              <a:t></a:t>
            </a:r>
            <a:r>
              <a:rPr lang="en-AU" altLang="en-US" sz="1400" b="1" dirty="0"/>
              <a:t>For each H we have different trajectories </a:t>
            </a:r>
            <a:r>
              <a:rPr lang="en-AU" altLang="en-US" sz="1400" dirty="0"/>
              <a:t>in the longitudinal phase space </a:t>
            </a:r>
          </a:p>
          <a:p>
            <a:pPr algn="just"/>
            <a:endParaRPr lang="en-AU" altLang="en-US" sz="1400" dirty="0"/>
          </a:p>
          <a:p>
            <a:pPr algn="just"/>
            <a:r>
              <a:rPr lang="en-US" sz="1400" dirty="0">
                <a:sym typeface="Symbol"/>
              </a:rPr>
              <a:t></a:t>
            </a:r>
            <a:r>
              <a:rPr lang="en-US" sz="1400" dirty="0"/>
              <a:t>the oscillations are </a:t>
            </a:r>
            <a:r>
              <a:rPr lang="en-US" sz="1400" b="1" dirty="0"/>
              <a:t>stable</a:t>
            </a:r>
            <a:r>
              <a:rPr lang="en-US" sz="1400" dirty="0"/>
              <a:t> within a region bounded by a special curve called </a:t>
            </a:r>
            <a:r>
              <a:rPr lang="en-US" sz="1400" b="1" dirty="0" err="1"/>
              <a:t>separatrix</a:t>
            </a:r>
            <a:r>
              <a:rPr lang="en-US" sz="1400" dirty="0"/>
              <a:t>: its equation is:</a:t>
            </a:r>
          </a:p>
          <a:p>
            <a:pPr algn="just"/>
            <a:endParaRPr lang="en-US" sz="1400" dirty="0"/>
          </a:p>
          <a:p>
            <a:pPr algn="just"/>
            <a:endParaRPr lang="en-US" sz="1400" dirty="0"/>
          </a:p>
          <a:p>
            <a:pPr algn="just"/>
            <a:endParaRPr lang="en-US" sz="1400" dirty="0"/>
          </a:p>
          <a:p>
            <a:pPr algn="just"/>
            <a:endParaRPr lang="en-US" sz="1400" dirty="0"/>
          </a:p>
          <a:p>
            <a:pPr algn="just"/>
            <a:endParaRPr lang="en-US" altLang="en-US" sz="1400" dirty="0"/>
          </a:p>
          <a:p>
            <a:pPr algn="just"/>
            <a:r>
              <a:rPr lang="en-US" sz="1400" dirty="0">
                <a:sym typeface="Symbol"/>
              </a:rPr>
              <a:t></a:t>
            </a:r>
            <a:r>
              <a:rPr lang="en-US" sz="1400" dirty="0"/>
              <a:t>the region inside the </a:t>
            </a:r>
            <a:r>
              <a:rPr lang="en-US" sz="1400" dirty="0" err="1"/>
              <a:t>separatrix</a:t>
            </a:r>
            <a:r>
              <a:rPr lang="en-US" sz="1400" dirty="0"/>
              <a:t> is called </a:t>
            </a:r>
            <a:r>
              <a:rPr lang="en-US" sz="1400" b="1" dirty="0"/>
              <a:t>RF bucket</a:t>
            </a:r>
            <a:r>
              <a:rPr lang="en-US" sz="1400" dirty="0"/>
              <a:t>. The dimensions of the bucket shrinks to zero if </a:t>
            </a:r>
            <a:r>
              <a:rPr lang="en-US" sz="1400" i="1" dirty="0">
                <a:sym typeface="Symbol" pitchFamily="18" charset="2"/>
              </a:rPr>
              <a:t></a:t>
            </a:r>
            <a:r>
              <a:rPr lang="en-US" sz="1400" i="1" baseline="-25000" dirty="0">
                <a:sym typeface="Symbol" pitchFamily="18" charset="2"/>
              </a:rPr>
              <a:t>s</a:t>
            </a:r>
            <a:r>
              <a:rPr lang="en-US" sz="1400" dirty="0">
                <a:sym typeface="Symbol" pitchFamily="18" charset="2"/>
              </a:rPr>
              <a:t>=0.</a:t>
            </a:r>
            <a:r>
              <a:rPr lang="en-US" sz="1400" dirty="0"/>
              <a:t> </a:t>
            </a:r>
          </a:p>
          <a:p>
            <a:pPr algn="just"/>
            <a:endParaRPr lang="en-US" sz="1400" dirty="0"/>
          </a:p>
          <a:p>
            <a:pPr algn="just"/>
            <a:r>
              <a:rPr lang="en-US" sz="1400" dirty="0">
                <a:sym typeface="Symbol"/>
              </a:rPr>
              <a:t>trajectories </a:t>
            </a:r>
            <a:r>
              <a:rPr lang="en-US" sz="1400" dirty="0"/>
              <a:t>outside the RF buckets are </a:t>
            </a:r>
            <a:r>
              <a:rPr lang="en-US" sz="1400" b="1" dirty="0"/>
              <a:t>unstable</a:t>
            </a:r>
            <a:r>
              <a:rPr lang="en-US" sz="1400" dirty="0"/>
              <a:t>.</a:t>
            </a:r>
          </a:p>
          <a:p>
            <a:pPr algn="just"/>
            <a:endParaRPr lang="en-US" sz="1400" dirty="0"/>
          </a:p>
          <a:p>
            <a:pPr algn="just"/>
            <a:r>
              <a:rPr lang="en-US" altLang="en-US" sz="1400" dirty="0">
                <a:sym typeface="Symbol"/>
              </a:rPr>
              <a:t>we can define </a:t>
            </a:r>
            <a:r>
              <a:rPr lang="en-US" altLang="en-US" sz="1400" dirty="0"/>
              <a:t>the </a:t>
            </a:r>
            <a:r>
              <a:rPr lang="en-US" altLang="en-US" sz="1400" b="1" dirty="0"/>
              <a:t>RF acceptance</a:t>
            </a:r>
            <a:r>
              <a:rPr lang="en-US" altLang="en-US" sz="1400" dirty="0"/>
              <a:t> as the maximum extension in phase and energy that we can accept in an accelerator:</a:t>
            </a:r>
          </a:p>
          <a:p>
            <a:pPr algn="just"/>
            <a:endParaRPr lang="en-US" sz="1400" dirty="0"/>
          </a:p>
          <a:p>
            <a:pPr algn="just"/>
            <a:endParaRPr lang="en-AU" altLang="en-US" sz="1400" dirty="0"/>
          </a:p>
          <a:p>
            <a:pPr algn="just"/>
            <a:endParaRPr lang="en-AU" sz="1400" dirty="0"/>
          </a:p>
          <a:p>
            <a:pPr algn="just"/>
            <a:endParaRPr lang="en-US" sz="1400" dirty="0"/>
          </a:p>
        </p:txBody>
      </p:sp>
      <p:sp>
        <p:nvSpPr>
          <p:cNvPr id="8" name="Figura a mano libera 7"/>
          <p:cNvSpPr/>
          <p:nvPr/>
        </p:nvSpPr>
        <p:spPr>
          <a:xfrm>
            <a:off x="8315206" y="5052473"/>
            <a:ext cx="1270112" cy="1055587"/>
          </a:xfrm>
          <a:custGeom>
            <a:avLst/>
            <a:gdLst>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80 w 1270080"/>
              <a:gd name="connsiteY0" fmla="*/ 506947 h 1055587"/>
              <a:gd name="connsiteX1" fmla="*/ 833200 w 1270080"/>
              <a:gd name="connsiteY1" fmla="*/ 151347 h 1055587"/>
              <a:gd name="connsiteX2" fmla="*/ 376000 w 1270080"/>
              <a:gd name="connsiteY2" fmla="*/ 9107 h 1055587"/>
              <a:gd name="connsiteX3" fmla="*/ 80 w 1270080"/>
              <a:gd name="connsiteY3" fmla="*/ 527267 h 1055587"/>
              <a:gd name="connsiteX4" fmla="*/ 406480 w 1270080"/>
              <a:gd name="connsiteY4" fmla="*/ 1055587 h 1055587"/>
              <a:gd name="connsiteX5" fmla="*/ 863680 w 1270080"/>
              <a:gd name="connsiteY5" fmla="*/ 862547 h 1055587"/>
              <a:gd name="connsiteX6" fmla="*/ 1270080 w 1270080"/>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0112" h="1055587">
                <a:moveTo>
                  <a:pt x="1270112" y="506947"/>
                </a:moveTo>
                <a:lnTo>
                  <a:pt x="833232" y="151347"/>
                </a:lnTo>
                <a:cubicBezTo>
                  <a:pt x="688452" y="50594"/>
                  <a:pt x="577962" y="-27300"/>
                  <a:pt x="376032" y="9107"/>
                </a:cubicBezTo>
                <a:cubicBezTo>
                  <a:pt x="98325" y="132297"/>
                  <a:pt x="41599" y="308827"/>
                  <a:pt x="112" y="527267"/>
                </a:cubicBezTo>
                <a:cubicBezTo>
                  <a:pt x="-5391" y="764334"/>
                  <a:pt x="191035" y="997590"/>
                  <a:pt x="406512" y="1055587"/>
                </a:cubicBezTo>
                <a:cubicBezTo>
                  <a:pt x="616062" y="1044580"/>
                  <a:pt x="741792" y="957374"/>
                  <a:pt x="863712" y="862547"/>
                </a:cubicBezTo>
                <a:lnTo>
                  <a:pt x="1270112" y="506947"/>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igura a mano libera 18"/>
          <p:cNvSpPr/>
          <p:nvPr/>
        </p:nvSpPr>
        <p:spPr>
          <a:xfrm>
            <a:off x="8315206" y="4892668"/>
            <a:ext cx="2028302" cy="1413510"/>
          </a:xfrm>
          <a:custGeom>
            <a:avLst/>
            <a:gdLst>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80 w 1270080"/>
              <a:gd name="connsiteY0" fmla="*/ 506947 h 1055587"/>
              <a:gd name="connsiteX1" fmla="*/ 833200 w 1270080"/>
              <a:gd name="connsiteY1" fmla="*/ 151347 h 1055587"/>
              <a:gd name="connsiteX2" fmla="*/ 376000 w 1270080"/>
              <a:gd name="connsiteY2" fmla="*/ 9107 h 1055587"/>
              <a:gd name="connsiteX3" fmla="*/ 80 w 1270080"/>
              <a:gd name="connsiteY3" fmla="*/ 527267 h 1055587"/>
              <a:gd name="connsiteX4" fmla="*/ 406480 w 1270080"/>
              <a:gd name="connsiteY4" fmla="*/ 1055587 h 1055587"/>
              <a:gd name="connsiteX5" fmla="*/ 863680 w 1270080"/>
              <a:gd name="connsiteY5" fmla="*/ 862547 h 1055587"/>
              <a:gd name="connsiteX6" fmla="*/ 1270080 w 1270080"/>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361552"/>
              <a:gd name="connsiteY0" fmla="*/ 506947 h 1055587"/>
              <a:gd name="connsiteX1" fmla="*/ 833232 w 1361552"/>
              <a:gd name="connsiteY1" fmla="*/ 151347 h 1055587"/>
              <a:gd name="connsiteX2" fmla="*/ 376032 w 1361552"/>
              <a:gd name="connsiteY2" fmla="*/ 9107 h 1055587"/>
              <a:gd name="connsiteX3" fmla="*/ 112 w 1361552"/>
              <a:gd name="connsiteY3" fmla="*/ 527267 h 1055587"/>
              <a:gd name="connsiteX4" fmla="*/ 406512 w 1361552"/>
              <a:gd name="connsiteY4" fmla="*/ 1055587 h 1055587"/>
              <a:gd name="connsiteX5" fmla="*/ 863712 w 1361552"/>
              <a:gd name="connsiteY5" fmla="*/ 862547 h 1055587"/>
              <a:gd name="connsiteX6" fmla="*/ 1361552 w 1361552"/>
              <a:gd name="connsiteY6" fmla="*/ 598387 h 1055587"/>
              <a:gd name="connsiteX0" fmla="*/ 1270112 w 2013062"/>
              <a:gd name="connsiteY0" fmla="*/ 666750 h 1215390"/>
              <a:gd name="connsiteX1" fmla="*/ 833232 w 2013062"/>
              <a:gd name="connsiteY1" fmla="*/ 311150 h 1215390"/>
              <a:gd name="connsiteX2" fmla="*/ 376032 w 2013062"/>
              <a:gd name="connsiteY2" fmla="*/ 168910 h 1215390"/>
              <a:gd name="connsiteX3" fmla="*/ 112 w 2013062"/>
              <a:gd name="connsiteY3" fmla="*/ 687070 h 1215390"/>
              <a:gd name="connsiteX4" fmla="*/ 406512 w 2013062"/>
              <a:gd name="connsiteY4" fmla="*/ 1215390 h 1215390"/>
              <a:gd name="connsiteX5" fmla="*/ 863712 w 2013062"/>
              <a:gd name="connsiteY5" fmla="*/ 1022350 h 1215390"/>
              <a:gd name="connsiteX6" fmla="*/ 2013062 w 2013062"/>
              <a:gd name="connsiteY6" fmla="*/ 0 h 121539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8302" h="1413510">
                <a:moveTo>
                  <a:pt x="2028302" y="1413510"/>
                </a:moveTo>
                <a:cubicBezTo>
                  <a:pt x="1629945" y="1046057"/>
                  <a:pt x="1265879" y="632883"/>
                  <a:pt x="833232" y="311150"/>
                </a:cubicBezTo>
                <a:cubicBezTo>
                  <a:pt x="688452" y="210397"/>
                  <a:pt x="577962" y="132503"/>
                  <a:pt x="376032" y="168910"/>
                </a:cubicBezTo>
                <a:cubicBezTo>
                  <a:pt x="98325" y="292100"/>
                  <a:pt x="41599" y="468630"/>
                  <a:pt x="112" y="687070"/>
                </a:cubicBezTo>
                <a:cubicBezTo>
                  <a:pt x="-5391" y="924137"/>
                  <a:pt x="191035" y="1157393"/>
                  <a:pt x="406512" y="1215390"/>
                </a:cubicBezTo>
                <a:cubicBezTo>
                  <a:pt x="616062" y="1204383"/>
                  <a:pt x="741792" y="1117177"/>
                  <a:pt x="863712" y="1022350"/>
                </a:cubicBezTo>
                <a:cubicBezTo>
                  <a:pt x="1174439" y="770467"/>
                  <a:pt x="2013062" y="0"/>
                  <a:pt x="201306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8" name="Oggetto 27"/>
          <p:cNvGraphicFramePr>
            <a:graphicFrameLocks noGrp="1" noChangeAspect="1"/>
          </p:cNvGraphicFramePr>
          <p:nvPr/>
        </p:nvGraphicFramePr>
        <p:xfrm>
          <a:off x="342823" y="5955683"/>
          <a:ext cx="3321050" cy="677862"/>
        </p:xfrm>
        <a:graphic>
          <a:graphicData uri="http://schemas.openxmlformats.org/presentationml/2006/ole">
            <mc:AlternateContent xmlns:mc="http://schemas.openxmlformats.org/markup-compatibility/2006">
              <mc:Choice xmlns:v="urn:schemas-microsoft-com:vml" Requires="v">
                <p:oleObj name="Equazione" r:id="rId8" imgW="2882880" imgH="571320" progId="Equation.3">
                  <p:embed/>
                </p:oleObj>
              </mc:Choice>
              <mc:Fallback>
                <p:oleObj name="Equazione" r:id="rId8" imgW="2882880" imgH="571320" progId="Equation.3">
                  <p:embed/>
                  <p:pic>
                    <p:nvPicPr>
                      <p:cNvPr id="28" name="Oggetto 27"/>
                      <p:cNvPicPr>
                        <a:picLocks noGrp="1" noChangeAspect="1" noChangeArrowheads="1"/>
                      </p:cNvPicPr>
                      <p:nvPr/>
                    </p:nvPicPr>
                    <p:blipFill>
                      <a:blip r:embed="rId9"/>
                      <a:srcRect/>
                      <a:stretch>
                        <a:fillRect/>
                      </a:stretch>
                    </p:blipFill>
                    <p:spPr bwMode="auto">
                      <a:xfrm>
                        <a:off x="342823" y="5955683"/>
                        <a:ext cx="3321050" cy="677862"/>
                      </a:xfrm>
                      <a:prstGeom prst="rect">
                        <a:avLst/>
                      </a:prstGeom>
                      <a:noFill/>
                      <a:ln>
                        <a:noFill/>
                      </a:ln>
                      <a:effectLst/>
                    </p:spPr>
                  </p:pic>
                </p:oleObj>
              </mc:Fallback>
            </mc:AlternateContent>
          </a:graphicData>
        </a:graphic>
      </p:graphicFrame>
      <p:graphicFrame>
        <p:nvGraphicFramePr>
          <p:cNvPr id="29" name="Oggetto 28"/>
          <p:cNvGraphicFramePr>
            <a:graphicFrameLocks noGrp="1" noChangeAspect="1"/>
          </p:cNvGraphicFramePr>
          <p:nvPr/>
        </p:nvGraphicFramePr>
        <p:xfrm>
          <a:off x="324484" y="5618544"/>
          <a:ext cx="1106684" cy="334747"/>
        </p:xfrm>
        <a:graphic>
          <a:graphicData uri="http://schemas.openxmlformats.org/presentationml/2006/ole">
            <mc:AlternateContent xmlns:mc="http://schemas.openxmlformats.org/markup-compatibility/2006">
              <mc:Choice xmlns:v="urn:schemas-microsoft-com:vml" Requires="v">
                <p:oleObj name="Equazione" r:id="rId10" imgW="838080" imgH="253800" progId="Equation.3">
                  <p:embed/>
                </p:oleObj>
              </mc:Choice>
              <mc:Fallback>
                <p:oleObj name="Equazione" r:id="rId10" imgW="838080" imgH="253800" progId="Equation.3">
                  <p:embed/>
                  <p:pic>
                    <p:nvPicPr>
                      <p:cNvPr id="29" name="Oggetto 28"/>
                      <p:cNvPicPr>
                        <a:picLocks noGrp="1" noChangeAspect="1" noChangeArrowheads="1"/>
                      </p:cNvPicPr>
                      <p:nvPr/>
                    </p:nvPicPr>
                    <p:blipFill>
                      <a:blip r:embed="rId11"/>
                      <a:srcRect/>
                      <a:stretch>
                        <a:fillRect/>
                      </a:stretch>
                    </p:blipFill>
                    <p:spPr bwMode="auto">
                      <a:xfrm>
                        <a:off x="324484" y="5618544"/>
                        <a:ext cx="1106684" cy="334747"/>
                      </a:xfrm>
                      <a:prstGeom prst="rect">
                        <a:avLst/>
                      </a:prstGeom>
                      <a:noFill/>
                      <a:ln>
                        <a:noFill/>
                      </a:ln>
                      <a:effectLst/>
                    </p:spPr>
                  </p:pic>
                </p:oleObj>
              </mc:Fallback>
            </mc:AlternateContent>
          </a:graphicData>
        </a:graphic>
      </p:graphicFrame>
      <p:cxnSp>
        <p:nvCxnSpPr>
          <p:cNvPr id="33" name="Connettore 2 32"/>
          <p:cNvCxnSpPr/>
          <p:nvPr/>
        </p:nvCxnSpPr>
        <p:spPr>
          <a:xfrm>
            <a:off x="7850029" y="5052472"/>
            <a:ext cx="10274" cy="1136756"/>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H="1">
            <a:off x="8302134" y="6304466"/>
            <a:ext cx="1296256" cy="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36" name="Oggetto 35"/>
          <p:cNvGraphicFramePr>
            <a:graphicFrameLocks noGrp="1" noChangeAspect="1"/>
          </p:cNvGraphicFramePr>
          <p:nvPr/>
        </p:nvGraphicFramePr>
        <p:xfrm>
          <a:off x="8629008" y="6314818"/>
          <a:ext cx="590550" cy="309562"/>
        </p:xfrm>
        <a:graphic>
          <a:graphicData uri="http://schemas.openxmlformats.org/presentationml/2006/ole">
            <mc:AlternateContent xmlns:mc="http://schemas.openxmlformats.org/markup-compatibility/2006">
              <mc:Choice xmlns:v="urn:schemas-microsoft-com:vml" Requires="v">
                <p:oleObj name="Equazione" r:id="rId12" imgW="482400" imgH="253800" progId="Equation.3">
                  <p:embed/>
                </p:oleObj>
              </mc:Choice>
              <mc:Fallback>
                <p:oleObj name="Equazione" r:id="rId12" imgW="482400" imgH="253800" progId="Equation.3">
                  <p:embed/>
                  <p:pic>
                    <p:nvPicPr>
                      <p:cNvPr id="36" name="Oggetto 35"/>
                      <p:cNvPicPr>
                        <a:picLocks noGrp="1" noChangeAspect="1" noChangeArrowheads="1"/>
                      </p:cNvPicPr>
                      <p:nvPr/>
                    </p:nvPicPr>
                    <p:blipFill>
                      <a:blip r:embed="rId13"/>
                      <a:srcRect/>
                      <a:stretch>
                        <a:fillRect/>
                      </a:stretch>
                    </p:blipFill>
                    <p:spPr bwMode="auto">
                      <a:xfrm>
                        <a:off x="8629008" y="6314818"/>
                        <a:ext cx="590550" cy="309562"/>
                      </a:xfrm>
                      <a:prstGeom prst="rect">
                        <a:avLst/>
                      </a:prstGeom>
                      <a:noFill/>
                      <a:ln>
                        <a:noFill/>
                      </a:ln>
                    </p:spPr>
                  </p:pic>
                </p:oleObj>
              </mc:Fallback>
            </mc:AlternateContent>
          </a:graphicData>
        </a:graphic>
      </p:graphicFrame>
      <p:graphicFrame>
        <p:nvGraphicFramePr>
          <p:cNvPr id="37" name="Oggetto 36"/>
          <p:cNvGraphicFramePr>
            <a:graphicFrameLocks noGrp="1" noChangeAspect="1"/>
          </p:cNvGraphicFramePr>
          <p:nvPr/>
        </p:nvGraphicFramePr>
        <p:xfrm>
          <a:off x="7200581" y="5442307"/>
          <a:ext cx="541337" cy="301625"/>
        </p:xfrm>
        <a:graphic>
          <a:graphicData uri="http://schemas.openxmlformats.org/presentationml/2006/ole">
            <mc:AlternateContent xmlns:mc="http://schemas.openxmlformats.org/markup-compatibility/2006">
              <mc:Choice xmlns:v="urn:schemas-microsoft-com:vml" Requires="v">
                <p:oleObj name="Equazione" r:id="rId14" imgW="469800" imgH="253800" progId="Equation.3">
                  <p:embed/>
                </p:oleObj>
              </mc:Choice>
              <mc:Fallback>
                <p:oleObj name="Equazione" r:id="rId14" imgW="469800" imgH="253800" progId="Equation.3">
                  <p:embed/>
                  <p:pic>
                    <p:nvPicPr>
                      <p:cNvPr id="37" name="Oggetto 36"/>
                      <p:cNvPicPr>
                        <a:picLocks noGrp="1" noChangeAspect="1" noChangeArrowheads="1"/>
                      </p:cNvPicPr>
                      <p:nvPr/>
                    </p:nvPicPr>
                    <p:blipFill>
                      <a:blip r:embed="rId15"/>
                      <a:srcRect/>
                      <a:stretch>
                        <a:fillRect/>
                      </a:stretch>
                    </p:blipFill>
                    <p:spPr bwMode="auto">
                      <a:xfrm>
                        <a:off x="7200581" y="5442307"/>
                        <a:ext cx="54133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39" name="Connettore 2 38"/>
          <p:cNvCxnSpPr/>
          <p:nvPr/>
        </p:nvCxnSpPr>
        <p:spPr>
          <a:xfrm>
            <a:off x="8302135" y="4720022"/>
            <a:ext cx="437393" cy="81199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0" name="CasellaDiTesto 39"/>
          <p:cNvSpPr txBox="1"/>
          <p:nvPr/>
        </p:nvSpPr>
        <p:spPr>
          <a:xfrm>
            <a:off x="7340948" y="4227624"/>
            <a:ext cx="1557944" cy="523220"/>
          </a:xfrm>
          <a:prstGeom prst="rect">
            <a:avLst/>
          </a:prstGeom>
          <a:noFill/>
        </p:spPr>
        <p:txBody>
          <a:bodyPr wrap="square" rtlCol="0">
            <a:spAutoFit/>
          </a:bodyPr>
          <a:lstStyle/>
          <a:p>
            <a:r>
              <a:rPr lang="en-US" sz="1400" dirty="0"/>
              <a:t>Small amplitude oscillations</a:t>
            </a:r>
          </a:p>
        </p:txBody>
      </p:sp>
      <p:cxnSp>
        <p:nvCxnSpPr>
          <p:cNvPr id="30" name="Connettore 2 29"/>
          <p:cNvCxnSpPr/>
          <p:nvPr/>
        </p:nvCxnSpPr>
        <p:spPr>
          <a:xfrm flipV="1">
            <a:off x="7860304" y="5833462"/>
            <a:ext cx="768705" cy="4813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5" name="CasellaDiTesto 34"/>
          <p:cNvSpPr txBox="1"/>
          <p:nvPr/>
        </p:nvSpPr>
        <p:spPr>
          <a:xfrm>
            <a:off x="7083069" y="6240400"/>
            <a:ext cx="1142921" cy="307777"/>
          </a:xfrm>
          <a:prstGeom prst="rect">
            <a:avLst/>
          </a:prstGeom>
          <a:noFill/>
        </p:spPr>
        <p:txBody>
          <a:bodyPr wrap="square" rtlCol="0">
            <a:spAutoFit/>
          </a:bodyPr>
          <a:lstStyle/>
          <a:p>
            <a:r>
              <a:rPr lang="en-US" sz="1400" dirty="0"/>
              <a:t>RF bucket</a:t>
            </a:r>
          </a:p>
        </p:txBody>
      </p:sp>
      <mc:AlternateContent xmlns:mc="http://schemas.openxmlformats.org/markup-compatibility/2006" xmlns:a14="http://schemas.microsoft.com/office/drawing/2010/main">
        <mc:Choice Requires="a14">
          <p:sp>
            <p:nvSpPr>
              <p:cNvPr id="2" name="Oggetto 1">
                <a:extLst>
                  <a:ext uri="{FF2B5EF4-FFF2-40B4-BE49-F238E27FC236}">
                    <a16:creationId xmlns:a16="http://schemas.microsoft.com/office/drawing/2014/main" id="{4D998E6F-2808-06BA-B9F3-D36214EA21A5}"/>
                  </a:ext>
                </a:extLst>
              </p:cNvPr>
              <p:cNvSpPr txBox="1"/>
              <p:nvPr/>
            </p:nvSpPr>
            <p:spPr bwMode="auto">
              <a:xfrm>
                <a:off x="3638455" y="1125000"/>
                <a:ext cx="4547166" cy="722312"/>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1</m:t>
                          </m:r>
                        </m:num>
                        <m:den>
                          <m:r>
                            <a:rPr lang="en-US" i="1">
                              <a:solidFill>
                                <a:srgbClr val="000000"/>
                              </a:solidFill>
                              <a:latin typeface="Cambria Math" panose="02040503050406030204" pitchFamily="18" charset="0"/>
                            </a:rPr>
                            <m:t>2</m:t>
                          </m:r>
                        </m:den>
                      </m:f>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den>
                      </m:f>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𝑤</m:t>
                          </m:r>
                        </m:e>
                        <m:sup>
                          <m:r>
                            <a:rPr lang="en-US" i="1">
                              <a:solidFill>
                                <a:srgbClr val="000000"/>
                              </a:solidFill>
                              <a:latin typeface="Cambria Math" panose="02040503050406030204" pitchFamily="18" charset="0"/>
                            </a:rPr>
                            <m:t>2</m:t>
                          </m:r>
                        </m:sup>
                      </m:sSup>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d>
                        <m:dPr>
                          <m:begChr m:val="["/>
                          <m:endChr m:val="]"/>
                          <m:ctrlPr>
                            <a:rPr lang="en-US" i="1">
                              <a:solidFill>
                                <a:srgbClr val="000000"/>
                              </a:solidFill>
                              <a:latin typeface="Cambria Math" panose="02040503050406030204" pitchFamily="18" charset="0"/>
                            </a:rPr>
                          </m:ctrlPr>
                        </m:dPr>
                        <m:e>
                          <m:func>
                            <m:funcPr>
                              <m:ctrlPr>
                                <a:rPr lang="it-IT" b="0" i="1" smtClean="0">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sin</m:t>
                              </m:r>
                            </m:fName>
                            <m:e>
                              <m:r>
                                <a:rPr lang="en-US" i="1">
                                  <a:solidFill>
                                    <a:srgbClr val="000000"/>
                                  </a:solidFill>
                                  <a:latin typeface="Cambria Math" panose="02040503050406030204" pitchFamily="18" charset="0"/>
                                </a:rPr>
                                <m:t>𝜙</m:t>
                              </m:r>
                            </m:e>
                          </m:func>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𝜙</m:t>
                          </m:r>
                          <m:func>
                            <m:funcPr>
                              <m:ctrlPr>
                                <a:rPr lang="en-US" i="1">
                                  <a:solidFill>
                                    <a:srgbClr val="000000"/>
                                  </a:solidFill>
                                  <a:latin typeface="Cambria Math" panose="02040503050406030204" pitchFamily="18" charset="0"/>
                                </a:rPr>
                              </m:ctrlPr>
                            </m:funcPr>
                            <m:fName>
                              <m:r>
                                <m:rPr>
                                  <m:sty m:val="p"/>
                                </m:rPr>
                                <a:rPr lang="en-US">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e>
                      </m:d>
                      <m:r>
                        <a:rPr lang="en-US" i="1">
                          <a:solidFill>
                            <a:srgbClr val="000000"/>
                          </a:solidFill>
                          <a:latin typeface="Cambria Math" panose="02040503050406030204" pitchFamily="18" charset="0"/>
                        </a:rPr>
                        <m:t>=</m:t>
                      </m:r>
                      <m:r>
                        <m:rPr>
                          <m:sty m:val="p"/>
                        </m:rPr>
                        <a:rPr lang="en-US" i="0">
                          <a:solidFill>
                            <a:srgbClr val="000000"/>
                          </a:solidFill>
                          <a:latin typeface="Cambria Math" panose="02040503050406030204" pitchFamily="18" charset="0"/>
                        </a:rPr>
                        <m:t>H</m:t>
                      </m:r>
                    </m:oMath>
                  </m:oMathPara>
                </a14:m>
                <a:endParaRPr lang="en-US" dirty="0"/>
              </a:p>
            </p:txBody>
          </p:sp>
        </mc:Choice>
        <mc:Fallback xmlns="">
          <p:sp>
            <p:nvSpPr>
              <p:cNvPr id="2" name="Oggetto 1">
                <a:extLst>
                  <a:ext uri="{FF2B5EF4-FFF2-40B4-BE49-F238E27FC236}">
                    <a16:creationId xmlns:a16="http://schemas.microsoft.com/office/drawing/2014/main" id="{4D998E6F-2808-06BA-B9F3-D36214EA21A5}"/>
                  </a:ext>
                </a:extLst>
              </p:cNvPr>
              <p:cNvSpPr txBox="1">
                <a:spLocks noRot="1" noChangeAspect="1" noMove="1" noResize="1" noEditPoints="1" noAdjustHandles="1" noChangeArrowheads="1" noChangeShapeType="1" noTextEdit="1"/>
              </p:cNvSpPr>
              <p:nvPr/>
            </p:nvSpPr>
            <p:spPr bwMode="auto">
              <a:xfrm>
                <a:off x="3638455" y="1125000"/>
                <a:ext cx="4547166" cy="722312"/>
              </a:xfrm>
              <a:prstGeom prst="rect">
                <a:avLst/>
              </a:prstGeom>
              <a:blipFill>
                <a:blip r:embed="rId16"/>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Oggetto 1">
                <a:extLst>
                  <a:ext uri="{FF2B5EF4-FFF2-40B4-BE49-F238E27FC236}">
                    <a16:creationId xmlns:a16="http://schemas.microsoft.com/office/drawing/2014/main" id="{AD46ECC4-51EA-6C70-403A-977DF5F63DCC}"/>
                  </a:ext>
                </a:extLst>
              </p:cNvPr>
              <p:cNvSpPr txBox="1"/>
              <p:nvPr/>
            </p:nvSpPr>
            <p:spPr bwMode="auto">
              <a:xfrm>
                <a:off x="840000" y="3069000"/>
                <a:ext cx="5365379" cy="722312"/>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1</m:t>
                          </m:r>
                        </m:num>
                        <m:den>
                          <m:r>
                            <a:rPr lang="en-US" i="1">
                              <a:solidFill>
                                <a:srgbClr val="000000"/>
                              </a:solidFill>
                              <a:latin typeface="Cambria Math" panose="02040503050406030204" pitchFamily="18" charset="0"/>
                            </a:rPr>
                            <m:t>2</m:t>
                          </m:r>
                        </m:den>
                      </m:f>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den>
                      </m:f>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𝑤</m:t>
                          </m:r>
                        </m:e>
                        <m:sup>
                          <m:r>
                            <a:rPr lang="en-US" i="1">
                              <a:solidFill>
                                <a:srgbClr val="000000"/>
                              </a:solidFill>
                              <a:latin typeface="Cambria Math" panose="02040503050406030204" pitchFamily="18" charset="0"/>
                            </a:rPr>
                            <m:t>2</m:t>
                          </m:r>
                        </m:sup>
                      </m:sSup>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d>
                        <m:dPr>
                          <m:begChr m:val="["/>
                          <m:endChr m:val="]"/>
                          <m:ctrlPr>
                            <a:rPr lang="en-US" i="1">
                              <a:solidFill>
                                <a:srgbClr val="000000"/>
                              </a:solidFill>
                              <a:latin typeface="Cambria Math" panose="02040503050406030204" pitchFamily="18" charset="0"/>
                            </a:rPr>
                          </m:ctrlPr>
                        </m:dPr>
                        <m:e>
                          <m:func>
                            <m:funcPr>
                              <m:ctrlPr>
                                <a:rPr lang="it-IT" b="0" i="1" smtClean="0">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sin</m:t>
                              </m:r>
                            </m:fName>
                            <m:e>
                              <m:r>
                                <a:rPr lang="en-US" i="1">
                                  <a:solidFill>
                                    <a:srgbClr val="000000"/>
                                  </a:solidFill>
                                  <a:latin typeface="Cambria Math" panose="02040503050406030204" pitchFamily="18" charset="0"/>
                                </a:rPr>
                                <m:t>𝜙</m:t>
                              </m:r>
                            </m:e>
                          </m:func>
                          <m:r>
                            <a:rPr lang="it-IT" b="0" i="1" smtClean="0">
                              <a:solidFill>
                                <a:srgbClr val="000000"/>
                              </a:solidFill>
                              <a:latin typeface="Cambria Math" panose="02040503050406030204" pitchFamily="18" charset="0"/>
                            </a:rPr>
                            <m:t>+</m:t>
                          </m:r>
                          <m:func>
                            <m:funcPr>
                              <m:ctrlPr>
                                <a:rPr lang="en-US" i="1">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sin</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r>
                            <a:rPr lang="it-IT" b="0" i="1" smtClean="0">
                              <a:solidFill>
                                <a:srgbClr val="000000"/>
                              </a:solidFill>
                              <a:latin typeface="Cambria Math" panose="02040503050406030204" pitchFamily="18" charset="0"/>
                            </a:rPr>
                            <m:t>−</m:t>
                          </m:r>
                          <m:d>
                            <m:dPr>
                              <m:ctrlPr>
                                <a:rPr lang="en-US" i="1" smtClean="0">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𝜙</m:t>
                              </m:r>
                              <m:r>
                                <a:rPr lang="it-IT" b="0" i="1" smtClean="0">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d>
                          <m:func>
                            <m:funcPr>
                              <m:ctrlPr>
                                <a:rPr lang="en-US" i="1">
                                  <a:solidFill>
                                    <a:srgbClr val="000000"/>
                                  </a:solidFill>
                                  <a:latin typeface="Cambria Math" panose="02040503050406030204" pitchFamily="18" charset="0"/>
                                </a:rPr>
                              </m:ctrlPr>
                            </m:funcPr>
                            <m:fName>
                              <m:r>
                                <m:rPr>
                                  <m:sty m:val="p"/>
                                </m:rPr>
                                <a:rPr lang="en-US">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e>
                      </m:d>
                      <m:r>
                        <a:rPr lang="en-US" i="1">
                          <a:solidFill>
                            <a:srgbClr val="000000"/>
                          </a:solidFill>
                          <a:latin typeface="Cambria Math" panose="02040503050406030204" pitchFamily="18" charset="0"/>
                        </a:rPr>
                        <m:t>=</m:t>
                      </m:r>
                      <m:r>
                        <m:rPr>
                          <m:nor/>
                        </m:rPr>
                        <a:rPr lang="it-IT" b="0" i="0" smtClean="0">
                          <a:solidFill>
                            <a:srgbClr val="000000"/>
                          </a:solidFill>
                          <a:latin typeface="Cambria Math" panose="02040503050406030204" pitchFamily="18" charset="0"/>
                        </a:rPr>
                        <m:t>0</m:t>
                      </m:r>
                    </m:oMath>
                  </m:oMathPara>
                </a14:m>
                <a:endParaRPr lang="en-US" dirty="0"/>
              </a:p>
            </p:txBody>
          </p:sp>
        </mc:Choice>
        <mc:Fallback xmlns="">
          <p:sp>
            <p:nvSpPr>
              <p:cNvPr id="16" name="Oggetto 1">
                <a:extLst>
                  <a:ext uri="{FF2B5EF4-FFF2-40B4-BE49-F238E27FC236}">
                    <a16:creationId xmlns:a16="http://schemas.microsoft.com/office/drawing/2014/main" id="{AD46ECC4-51EA-6C70-403A-977DF5F63DCC}"/>
                  </a:ext>
                </a:extLst>
              </p:cNvPr>
              <p:cNvSpPr txBox="1">
                <a:spLocks noRot="1" noChangeAspect="1" noMove="1" noResize="1" noEditPoints="1" noAdjustHandles="1" noChangeArrowheads="1" noChangeShapeType="1" noTextEdit="1"/>
              </p:cNvSpPr>
              <p:nvPr/>
            </p:nvSpPr>
            <p:spPr bwMode="auto">
              <a:xfrm>
                <a:off x="840000" y="3069000"/>
                <a:ext cx="5365379" cy="722312"/>
              </a:xfrm>
              <a:prstGeom prst="rect">
                <a:avLst/>
              </a:prstGeom>
              <a:blipFill>
                <a:blip r:embed="rId17"/>
                <a:stretch>
                  <a:fillRect/>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282973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500"/>
                                        <p:tgtEl>
                                          <p:spTgt spid="7">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7">
                                            <p:txEl>
                                              <p:pRg st="8" end="8"/>
                                            </p:txEl>
                                          </p:spTgt>
                                        </p:tgtEl>
                                        <p:attrNameLst>
                                          <p:attrName>style.visibility</p:attrName>
                                        </p:attrNameLst>
                                      </p:cBhvr>
                                      <p:to>
                                        <p:strVal val="visible"/>
                                      </p:to>
                                    </p:set>
                                    <p:animEffect transition="in" filter="fade">
                                      <p:cBhvr>
                                        <p:cTn id="16" dur="500"/>
                                        <p:tgtEl>
                                          <p:spTgt spid="7">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7">
                                            <p:txEl>
                                              <p:pRg st="10" end="10"/>
                                            </p:txEl>
                                          </p:spTgt>
                                        </p:tgtEl>
                                        <p:attrNameLst>
                                          <p:attrName>style.visibility</p:attrName>
                                        </p:attrNameLst>
                                      </p:cBhvr>
                                      <p:to>
                                        <p:strVal val="visible"/>
                                      </p:to>
                                    </p:set>
                                    <p:animEffect transition="in" filter="fade">
                                      <p:cBhvr>
                                        <p:cTn id="19" dur="500"/>
                                        <p:tgtEl>
                                          <p:spTgt spid="7">
                                            <p:txEl>
                                              <p:pRg st="10" end="1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7">
                                            <p:txEl>
                                              <p:pRg st="12" end="12"/>
                                            </p:txEl>
                                          </p:spTgt>
                                        </p:tgtEl>
                                        <p:attrNameLst>
                                          <p:attrName>style.visibility</p:attrName>
                                        </p:attrNameLst>
                                      </p:cBhvr>
                                      <p:to>
                                        <p:strVal val="visible"/>
                                      </p:to>
                                    </p:set>
                                    <p:animEffect transition="in" filter="fade">
                                      <p:cBhvr>
                                        <p:cTn id="22" dur="500"/>
                                        <p:tgtEl>
                                          <p:spTgt spid="7">
                                            <p:txEl>
                                              <p:pRg st="12" end="1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500"/>
                                        <p:tgtEl>
                                          <p:spTgt spid="40"/>
                                        </p:tgtEl>
                                      </p:cBhvr>
                                    </p:animEffect>
                                  </p:childTnLst>
                                </p:cTn>
                              </p:par>
                              <p:par>
                                <p:cTn id="33" presetID="10" presetClass="entr" presetSubtype="0"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500"/>
                                        <p:tgtEl>
                                          <p:spTgt spid="3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par>
                                <p:cTn id="46" presetID="10" presetClass="entr" presetSubtype="0" fill="hold"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par>
                                <p:cTn id="52" presetID="10" presetClass="exit" presetSubtype="0" fill="hold" grpId="1" nodeType="withEffect">
                                  <p:stCondLst>
                                    <p:cond delay="0"/>
                                  </p:stCondLst>
                                  <p:childTnLst>
                                    <p:animEffect transition="out" filter="fade">
                                      <p:cBhvr>
                                        <p:cTn id="53" dur="500"/>
                                        <p:tgtEl>
                                          <p:spTgt spid="40"/>
                                        </p:tgtEl>
                                      </p:cBhvr>
                                    </p:animEffect>
                                    <p:set>
                                      <p:cBhvr>
                                        <p:cTn id="54" dur="1" fill="hold">
                                          <p:stCondLst>
                                            <p:cond delay="499"/>
                                          </p:stCondLst>
                                        </p:cTn>
                                        <p:tgtEl>
                                          <p:spTgt spid="40"/>
                                        </p:tgtEl>
                                        <p:attrNameLst>
                                          <p:attrName>style.visibility</p:attrName>
                                        </p:attrNameLst>
                                      </p:cBhvr>
                                      <p:to>
                                        <p:strVal val="hidden"/>
                                      </p:to>
                                    </p:set>
                                  </p:childTnLst>
                                </p:cTn>
                              </p:par>
                              <p:par>
                                <p:cTn id="55" presetID="10" presetClass="exit" presetSubtype="0" fill="hold" nodeType="withEffect">
                                  <p:stCondLst>
                                    <p:cond delay="0"/>
                                  </p:stCondLst>
                                  <p:childTnLst>
                                    <p:animEffect transition="out" filter="fade">
                                      <p:cBhvr>
                                        <p:cTn id="56" dur="500"/>
                                        <p:tgtEl>
                                          <p:spTgt spid="39"/>
                                        </p:tgtEl>
                                      </p:cBhvr>
                                    </p:animEffect>
                                    <p:set>
                                      <p:cBhvr>
                                        <p:cTn id="57" dur="1" fill="hold">
                                          <p:stCondLst>
                                            <p:cond delay="499"/>
                                          </p:stCondLst>
                                        </p:cTn>
                                        <p:tgtEl>
                                          <p:spTgt spid="39"/>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par>
                                <p:cTn id="63" presetID="10" presetClass="entr" presetSubtype="0"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par>
                                <p:cTn id="66" presetID="10" presetClass="entr" presetSubtype="0" fill="hold"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par>
                                <p:cTn id="72" presetID="10" presetClass="entr" presetSubtype="0"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par>
                                <p:cTn id="75" presetID="10" presetClass="entr" presetSubtype="0" fill="hold"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9" grpId="0" animBg="1"/>
      <p:bldP spid="40" grpId="0"/>
      <p:bldP spid="40" grpId="1"/>
      <p:bldP spid="35"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7417" name="Text Box 9"/>
              <p:cNvSpPr txBox="1">
                <a:spLocks noChangeArrowheads="1"/>
              </p:cNvSpPr>
              <p:nvPr/>
            </p:nvSpPr>
            <p:spPr bwMode="auto">
              <a:xfrm>
                <a:off x="0" y="549576"/>
                <a:ext cx="5520000" cy="738664"/>
              </a:xfrm>
              <a:prstGeom prst="rect">
                <a:avLst/>
              </a:prstGeom>
              <a:noFill/>
              <a:ln w="9525">
                <a:noFill/>
                <a:miter lim="800000"/>
                <a:headEnd/>
                <a:tailEnd/>
              </a:ln>
              <a:effectLst/>
            </p:spPr>
            <p:txBody>
              <a:bodyPr wrap="square">
                <a:spAutoFit/>
              </a:bodyPr>
              <a:lstStyle/>
              <a:p>
                <a:pPr algn="just"/>
                <a:r>
                  <a:rPr lang="en-US" sz="1400" dirty="0"/>
                  <a:t>To study the longitudinal dynamics at large oscillations, we consider the non linear system of differential equations without the small oscillation approximation. The system also works for the </a:t>
                </a:r>
                <a:r>
                  <a:rPr lang="en-US" sz="1400" dirty="0" err="1"/>
                  <a:t>fase</a:t>
                </a:r>
                <a:r>
                  <a:rPr lang="en-US" sz="1400" dirty="0"/>
                  <a:t> </a:t>
                </a:r>
                <a14:m>
                  <m:oMath xmlns:m="http://schemas.openxmlformats.org/officeDocument/2006/math">
                    <m:r>
                      <a:rPr lang="en-US" sz="1400" i="1" smtClean="0">
                        <a:solidFill>
                          <a:srgbClr val="000000"/>
                        </a:solidFill>
                        <a:latin typeface="Cambria Math" panose="02040503050406030204" pitchFamily="18" charset="0"/>
                      </a:rPr>
                      <m:t>𝜙</m:t>
                    </m:r>
                  </m:oMath>
                </a14:m>
                <a:r>
                  <a:rPr lang="en-US" sz="1400" dirty="0"/>
                  <a:t>=</a:t>
                </a:r>
                <a:r>
                  <a:rPr lang="en-US" sz="1400" dirty="0">
                    <a:solidFill>
                      <a:srgbClr val="000000"/>
                    </a:solidFill>
                  </a:rPr>
                  <a:t> </a:t>
                </a:r>
                <a14:m>
                  <m:oMath xmlns:m="http://schemas.openxmlformats.org/officeDocument/2006/math">
                    <m:d>
                      <m:dPr>
                        <m:ctrlPr>
                          <a:rPr lang="en-US" sz="1400" i="1">
                            <a:solidFill>
                              <a:srgbClr val="000000"/>
                            </a:solidFill>
                            <a:latin typeface="Cambria Math" panose="02040503050406030204" pitchFamily="18" charset="0"/>
                          </a:rPr>
                        </m:ctrlPr>
                      </m:dPr>
                      <m:e>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𝜙</m:t>
                            </m:r>
                          </m:e>
                          <m:sub>
                            <m:r>
                              <a:rPr lang="en-US" sz="1400" i="1">
                                <a:solidFill>
                                  <a:srgbClr val="000000"/>
                                </a:solidFill>
                                <a:latin typeface="Cambria Math" panose="02040503050406030204" pitchFamily="18" charset="0"/>
                              </a:rPr>
                              <m:t>𝑠</m:t>
                            </m:r>
                          </m:sub>
                        </m:sSub>
                        <m:r>
                          <a:rPr lang="en-US" sz="1400" i="1">
                            <a:solidFill>
                              <a:srgbClr val="000000"/>
                            </a:solidFill>
                            <a:latin typeface="Cambria Math" panose="02040503050406030204" pitchFamily="18" charset="0"/>
                          </a:rPr>
                          <m:t>+</m:t>
                        </m:r>
                        <m:r>
                          <a:rPr lang="en-US" sz="1400" i="1">
                            <a:solidFill>
                              <a:srgbClr val="000000"/>
                            </a:solidFill>
                            <a:latin typeface="Cambria Math" panose="02040503050406030204" pitchFamily="18" charset="0"/>
                          </a:rPr>
                          <m:t>𝜑</m:t>
                        </m:r>
                      </m:e>
                    </m:d>
                  </m:oMath>
                </a14:m>
                <a:endParaRPr lang="en-US" sz="1400" dirty="0"/>
              </a:p>
            </p:txBody>
          </p:sp>
        </mc:Choice>
        <mc:Fallback xmlns="">
          <p:sp>
            <p:nvSpPr>
              <p:cNvPr id="17417" name="Text Box 9"/>
              <p:cNvSpPr txBox="1">
                <a:spLocks noRot="1" noChangeAspect="1" noMove="1" noResize="1" noEditPoints="1" noAdjustHandles="1" noChangeArrowheads="1" noChangeShapeType="1" noTextEdit="1"/>
              </p:cNvSpPr>
              <p:nvPr/>
            </p:nvSpPr>
            <p:spPr bwMode="auto">
              <a:xfrm>
                <a:off x="0" y="549576"/>
                <a:ext cx="5520000" cy="738664"/>
              </a:xfrm>
              <a:prstGeom prst="rect">
                <a:avLst/>
              </a:prstGeom>
              <a:blipFill>
                <a:blip r:embed="rId3"/>
                <a:stretch>
                  <a:fillRect l="-331" t="-1653" r="-221" b="-8264"/>
                </a:stretch>
              </a:blipFill>
              <a:ln w="9525">
                <a:noFill/>
                <a:miter lim="800000"/>
                <a:headEnd/>
                <a:tailEn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418" name="Object 10"/>
              <p:cNvSpPr txBox="1"/>
              <p:nvPr/>
            </p:nvSpPr>
            <p:spPr bwMode="auto">
              <a:xfrm>
                <a:off x="5776576" y="636076"/>
                <a:ext cx="4680000" cy="654050"/>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f>
                        <m:fPr>
                          <m:ctrlPr>
                            <a:rPr lang="en-US" i="1" smtClean="0">
                              <a:solidFill>
                                <a:srgbClr val="000000"/>
                              </a:solidFill>
                              <a:latin typeface="Cambria Math" panose="02040503050406030204" pitchFamily="18" charset="0"/>
                            </a:rPr>
                          </m:ctrlPr>
                        </m:fPr>
                        <m:num>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𝑑</m:t>
                              </m:r>
                            </m:e>
                            <m:sup>
                              <m:r>
                                <a:rPr lang="en-US" i="1">
                                  <a:solidFill>
                                    <a:srgbClr val="000000"/>
                                  </a:solidFill>
                                  <a:latin typeface="Cambria Math" panose="02040503050406030204" pitchFamily="18" charset="0"/>
                                </a:rPr>
                                <m:t>2</m:t>
                              </m:r>
                            </m:sup>
                          </m:sSup>
                          <m:r>
                            <a:rPr lang="en-US" i="1">
                              <a:solidFill>
                                <a:srgbClr val="000000"/>
                              </a:solidFill>
                              <a:latin typeface="Cambria Math" panose="02040503050406030204" pitchFamily="18" charset="0"/>
                            </a:rPr>
                            <m:t>𝜙</m:t>
                          </m:r>
                        </m:num>
                        <m:den>
                          <m:r>
                            <a:rPr lang="en-US" i="1">
                              <a:solidFill>
                                <a:srgbClr val="000000"/>
                              </a:solidFill>
                              <a:latin typeface="Cambria Math" panose="02040503050406030204" pitchFamily="18" charset="0"/>
                            </a:rPr>
                            <m:t>𝑑</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𝑧</m:t>
                              </m:r>
                            </m:e>
                            <m:sup>
                              <m:r>
                                <a:rPr lang="en-US" i="1">
                                  <a:solidFill>
                                    <a:srgbClr val="000000"/>
                                  </a:solidFill>
                                  <a:latin typeface="Cambria Math" panose="02040503050406030204" pitchFamily="18" charset="0"/>
                                </a:rPr>
                                <m:t>2</m:t>
                              </m:r>
                            </m:sup>
                          </m:sSup>
                        </m:den>
                      </m:f>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num>
                        <m:den>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den>
                      </m:f>
                      <m:d>
                        <m:dPr>
                          <m:begChr m:val="["/>
                          <m:endChr m:val="]"/>
                          <m:ctrlPr>
                            <a:rPr lang="en-US" i="1">
                              <a:solidFill>
                                <a:srgbClr val="000000"/>
                              </a:solidFill>
                              <a:latin typeface="Cambria Math" panose="02040503050406030204" pitchFamily="18" charset="0"/>
                            </a:rPr>
                          </m:ctrlPr>
                        </m:dPr>
                        <m:e>
                          <m:func>
                            <m:funcPr>
                              <m:ctrlPr>
                                <a:rPr lang="it-IT" b="0" i="1" smtClean="0">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cos</m:t>
                              </m:r>
                            </m:fName>
                            <m:e>
                              <m:r>
                                <a:rPr lang="en-US" i="1">
                                  <a:solidFill>
                                    <a:srgbClr val="000000"/>
                                  </a:solidFill>
                                  <a:latin typeface="Cambria Math" panose="02040503050406030204" pitchFamily="18" charset="0"/>
                                </a:rPr>
                                <m:t>𝜙</m:t>
                              </m:r>
                            </m:e>
                          </m:func>
                          <m:r>
                            <a:rPr lang="en-US" i="1">
                              <a:solidFill>
                                <a:srgbClr val="000000"/>
                              </a:solidFill>
                              <a:latin typeface="Cambria Math" panose="02040503050406030204" pitchFamily="18" charset="0"/>
                            </a:rPr>
                            <m:t>−</m:t>
                          </m:r>
                          <m:func>
                            <m:funcPr>
                              <m:ctrlPr>
                                <a:rPr lang="en-US" i="1">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co</m:t>
                              </m:r>
                              <m:r>
                                <a:rPr lang="it-IT" b="0" i="1" smtClean="0">
                                  <a:solidFill>
                                    <a:srgbClr val="000000"/>
                                  </a:solidFill>
                                  <a:latin typeface="Cambria Math" panose="02040503050406030204" pitchFamily="18" charset="0"/>
                                </a:rPr>
                                <m:t>𝑠</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e>
                      </m:d>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𝐹</m:t>
                      </m:r>
                      <m:d>
                        <m:dPr>
                          <m:ctrlPr>
                            <a:rPr lang="en-US" i="1" smtClean="0">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𝜙</m:t>
                          </m:r>
                        </m:e>
                      </m:d>
                    </m:oMath>
                  </m:oMathPara>
                </a14:m>
                <a:endParaRPr lang="en-US" dirty="0"/>
              </a:p>
            </p:txBody>
          </p:sp>
        </mc:Choice>
        <mc:Fallback xmlns="">
          <p:sp>
            <p:nvSpPr>
              <p:cNvPr id="17418" name="Object 10"/>
              <p:cNvSpPr txBox="1">
                <a:spLocks noRot="1" noChangeAspect="1" noMove="1" noResize="1" noEditPoints="1" noAdjustHandles="1" noChangeArrowheads="1" noChangeShapeType="1" noTextEdit="1"/>
              </p:cNvSpPr>
              <p:nvPr/>
            </p:nvSpPr>
            <p:spPr bwMode="auto">
              <a:xfrm>
                <a:off x="5776576" y="636076"/>
                <a:ext cx="4680000" cy="654050"/>
              </a:xfrm>
              <a:prstGeom prst="rect">
                <a:avLst/>
              </a:prstGeom>
              <a:blipFill>
                <a:blip r:embed="rId4"/>
                <a:stretch>
                  <a:fillRect b="-2778"/>
                </a:stretch>
              </a:blipFill>
            </p:spPr>
            <p:txBody>
              <a:bodyPr/>
              <a:lstStyle/>
              <a:p>
                <a:r>
                  <a:rPr lang="en-US">
                    <a:noFill/>
                  </a:rPr>
                  <a:t> </a:t>
                </a:r>
              </a:p>
            </p:txBody>
          </p:sp>
        </mc:Fallback>
      </mc:AlternateContent>
      <p:sp>
        <p:nvSpPr>
          <p:cNvPr id="17419" name="Text Box 11"/>
          <p:cNvSpPr txBox="1">
            <a:spLocks noChangeArrowheads="1"/>
          </p:cNvSpPr>
          <p:nvPr/>
        </p:nvSpPr>
        <p:spPr bwMode="auto">
          <a:xfrm>
            <a:off x="-2295" y="1575502"/>
            <a:ext cx="4099908" cy="523220"/>
          </a:xfrm>
          <a:prstGeom prst="rect">
            <a:avLst/>
          </a:prstGeom>
          <a:noFill/>
          <a:ln w="9525">
            <a:noFill/>
            <a:miter lim="800000"/>
            <a:headEnd/>
            <a:tailEnd/>
          </a:ln>
          <a:effectLst/>
        </p:spPr>
        <p:txBody>
          <a:bodyPr wrap="square">
            <a:spAutoFit/>
          </a:bodyPr>
          <a:lstStyle/>
          <a:p>
            <a:pPr algn="just"/>
            <a:r>
              <a:rPr lang="en-US" sz="1400" dirty="0"/>
              <a:t>The function </a:t>
            </a:r>
            <a:r>
              <a:rPr lang="en-US" sz="1400" b="1" i="1" dirty="0"/>
              <a:t>F</a:t>
            </a:r>
            <a:r>
              <a:rPr lang="en-US" sz="1400" dirty="0"/>
              <a:t> act as a non linear restoring force We can then write. </a:t>
            </a:r>
          </a:p>
        </p:txBody>
      </p:sp>
      <p:sp>
        <p:nvSpPr>
          <p:cNvPr id="17423" name="Text Box 15"/>
          <p:cNvSpPr txBox="1">
            <a:spLocks noChangeArrowheads="1"/>
          </p:cNvSpPr>
          <p:nvPr/>
        </p:nvSpPr>
        <p:spPr bwMode="auto">
          <a:xfrm>
            <a:off x="3870528" y="-39805"/>
            <a:ext cx="4229684" cy="584775"/>
          </a:xfrm>
          <a:prstGeom prst="rect">
            <a:avLst/>
          </a:prstGeom>
          <a:noFill/>
          <a:ln w="9525">
            <a:noFill/>
            <a:miter lim="800000"/>
            <a:headEnd/>
            <a:tailEnd/>
          </a:ln>
          <a:effectLst/>
        </p:spPr>
        <p:txBody>
          <a:bodyPr wrap="none">
            <a:spAutoFit/>
          </a:bodyPr>
          <a:lstStyle/>
          <a:p>
            <a:r>
              <a:rPr lang="en-US" sz="3200" b="1" dirty="0"/>
              <a:t>SEPARATRIX EQUATION </a:t>
            </a:r>
          </a:p>
        </p:txBody>
      </p:sp>
      <mc:AlternateContent xmlns:mc="http://schemas.openxmlformats.org/markup-compatibility/2006" xmlns:a14="http://schemas.microsoft.com/office/drawing/2010/main">
        <mc:Choice Requires="a14">
          <p:sp>
            <p:nvSpPr>
              <p:cNvPr id="12" name="Object 10"/>
              <p:cNvSpPr txBox="1"/>
              <p:nvPr/>
            </p:nvSpPr>
            <p:spPr bwMode="auto">
              <a:xfrm>
                <a:off x="624000" y="2028314"/>
                <a:ext cx="11299825" cy="912812"/>
              </a:xfrm>
              <a:prstGeom prst="rect">
                <a:avLst/>
              </a:prstGeom>
              <a:noFill/>
            </p:spPr>
            <p:txBody>
              <a:bodyPr>
                <a:normAutofit fontScale="85000" lnSpcReduction="10000"/>
              </a:bodyPr>
              <a:lstStyle/>
              <a:p>
                <a:pPr/>
                <a14:m>
                  <m:oMathPara xmlns:m="http://schemas.openxmlformats.org/officeDocument/2006/math">
                    <m:oMathParaPr>
                      <m:jc m:val="left"/>
                    </m:oMathParaPr>
                    <m:oMath xmlns:m="http://schemas.openxmlformats.org/officeDocument/2006/math">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num>
                        <m:den>
                          <m:r>
                            <a:rPr lang="en-US" i="1">
                              <a:solidFill>
                                <a:srgbClr val="000000"/>
                              </a:solidFill>
                              <a:latin typeface="Cambria Math" panose="02040503050406030204" pitchFamily="18" charset="0"/>
                            </a:rPr>
                            <m:t>𝑑𝑧</m:t>
                          </m:r>
                        </m:den>
                      </m:f>
                      <m:d>
                        <m:dPr>
                          <m:begChr m:val="["/>
                          <m:endChr m:val="]"/>
                          <m:ctrlPr>
                            <a:rPr lang="en-US" i="1">
                              <a:solidFill>
                                <a:srgbClr val="000000"/>
                              </a:solidFill>
                              <a:latin typeface="Cambria Math" panose="02040503050406030204" pitchFamily="18" charset="0"/>
                            </a:rPr>
                          </m:ctrlPr>
                        </m:dPr>
                        <m:e>
                          <m:sSup>
                            <m:sSupPr>
                              <m:ctrlPr>
                                <a:rPr lang="en-US" i="1">
                                  <a:solidFill>
                                    <a:srgbClr val="000000"/>
                                  </a:solidFill>
                                  <a:latin typeface="Cambria Math" panose="02040503050406030204" pitchFamily="18" charset="0"/>
                                </a:rPr>
                              </m:ctrlPr>
                            </m:sSupPr>
                            <m:e>
                              <m:d>
                                <m:dPr>
                                  <m:ctrlPr>
                                    <a:rPr lang="en-US" i="1">
                                      <a:solidFill>
                                        <a:srgbClr val="000000"/>
                                      </a:solidFill>
                                      <a:latin typeface="Cambria Math" panose="02040503050406030204" pitchFamily="18" charset="0"/>
                                    </a:rPr>
                                  </m:ctrlPr>
                                </m:dPr>
                                <m:e>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num>
                                    <m:den>
                                      <m:r>
                                        <a:rPr lang="en-US" i="1">
                                          <a:solidFill>
                                            <a:srgbClr val="000000"/>
                                          </a:solidFill>
                                          <a:latin typeface="Cambria Math" panose="02040503050406030204" pitchFamily="18" charset="0"/>
                                        </a:rPr>
                                        <m:t>𝑑𝑧</m:t>
                                      </m:r>
                                    </m:den>
                                  </m:f>
                                </m:e>
                              </m:d>
                            </m:e>
                            <m:sup>
                              <m:r>
                                <a:rPr lang="en-US" i="1">
                                  <a:solidFill>
                                    <a:srgbClr val="000000"/>
                                  </a:solidFill>
                                  <a:latin typeface="Cambria Math" panose="02040503050406030204" pitchFamily="18" charset="0"/>
                                </a:rPr>
                                <m:t>2</m:t>
                              </m:r>
                            </m:sup>
                          </m:sSup>
                        </m:e>
                      </m:d>
                      <m:r>
                        <a:rPr lang="en-US" i="1">
                          <a:solidFill>
                            <a:srgbClr val="000000"/>
                          </a:solidFill>
                          <a:latin typeface="Cambria Math" panose="02040503050406030204" pitchFamily="18" charset="0"/>
                        </a:rPr>
                        <m:t>=2</m:t>
                      </m:r>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num>
                        <m:den>
                          <m:r>
                            <a:rPr lang="en-US" i="1">
                              <a:solidFill>
                                <a:srgbClr val="000000"/>
                              </a:solidFill>
                              <a:latin typeface="Cambria Math" panose="02040503050406030204" pitchFamily="18" charset="0"/>
                            </a:rPr>
                            <m:t>𝑑𝑧</m:t>
                          </m:r>
                        </m:den>
                      </m:f>
                      <m:f>
                        <m:fPr>
                          <m:ctrlPr>
                            <a:rPr lang="en-US" i="1">
                              <a:solidFill>
                                <a:srgbClr val="000000"/>
                              </a:solidFill>
                              <a:latin typeface="Cambria Math" panose="02040503050406030204" pitchFamily="18" charset="0"/>
                            </a:rPr>
                          </m:ctrlPr>
                        </m:fPr>
                        <m:num>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𝑑</m:t>
                              </m:r>
                            </m:e>
                            <m:sup>
                              <m:r>
                                <a:rPr lang="en-US" i="1">
                                  <a:solidFill>
                                    <a:srgbClr val="000000"/>
                                  </a:solidFill>
                                  <a:latin typeface="Cambria Math" panose="02040503050406030204" pitchFamily="18" charset="0"/>
                                </a:rPr>
                                <m:t>2</m:t>
                              </m:r>
                            </m:sup>
                          </m:sSup>
                          <m:r>
                            <a:rPr lang="en-US" i="1">
                              <a:solidFill>
                                <a:srgbClr val="000000"/>
                              </a:solidFill>
                              <a:latin typeface="Cambria Math" panose="02040503050406030204" pitchFamily="18" charset="0"/>
                            </a:rPr>
                            <m:t>𝜙</m:t>
                          </m:r>
                        </m:num>
                        <m:den>
                          <m:r>
                            <a:rPr lang="en-US" i="1">
                              <a:solidFill>
                                <a:srgbClr val="000000"/>
                              </a:solidFill>
                              <a:latin typeface="Cambria Math" panose="02040503050406030204" pitchFamily="18" charset="0"/>
                            </a:rPr>
                            <m:t>𝑑</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𝑧</m:t>
                              </m:r>
                            </m:e>
                            <m:sup>
                              <m:r>
                                <a:rPr lang="en-US" i="1">
                                  <a:solidFill>
                                    <a:srgbClr val="000000"/>
                                  </a:solidFill>
                                  <a:latin typeface="Cambria Math" panose="02040503050406030204" pitchFamily="18" charset="0"/>
                                </a:rPr>
                                <m:t>2</m:t>
                              </m:r>
                            </m:sup>
                          </m:sSup>
                        </m:den>
                      </m:f>
                      <m:r>
                        <a:rPr lang="en-US" i="1">
                          <a:solidFill>
                            <a:srgbClr val="000000"/>
                          </a:solidFill>
                          <a:latin typeface="Cambria Math" panose="02040503050406030204" pitchFamily="18" charset="0"/>
                        </a:rPr>
                        <m:t>=2</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num>
                        <m:den>
                          <m:r>
                            <a:rPr lang="en-US" i="1">
                              <a:solidFill>
                                <a:srgbClr val="000000"/>
                              </a:solidFill>
                              <a:latin typeface="Cambria Math" panose="02040503050406030204" pitchFamily="18" charset="0"/>
                            </a:rPr>
                            <m:t>𝑑𝑧</m:t>
                          </m:r>
                        </m:den>
                      </m:f>
                      <m:r>
                        <a:rPr lang="en-US" i="1">
                          <a:solidFill>
                            <a:srgbClr val="000000"/>
                          </a:solidFill>
                          <a:latin typeface="Cambria Math" panose="02040503050406030204" pitchFamily="18" charset="0"/>
                        </a:rPr>
                        <m:t>⋅</m:t>
                      </m:r>
                      <m:r>
                        <a:rPr lang="it-IT" b="0" i="1" smtClean="0">
                          <a:solidFill>
                            <a:srgbClr val="000000"/>
                          </a:solidFill>
                          <a:latin typeface="Cambria Math" panose="02040503050406030204" pitchFamily="18" charset="0"/>
                        </a:rPr>
                        <m:t>𝐹</m:t>
                      </m:r>
                      <m:r>
                        <a:rPr lang="it-IT" b="0" i="1" smtClean="0">
                          <a:solidFill>
                            <a:srgbClr val="000000"/>
                          </a:solidFill>
                          <a:latin typeface="Cambria Math" panose="02040503050406030204" pitchFamily="18" charset="0"/>
                        </a:rPr>
                        <m:t>=2</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num>
                        <m:den>
                          <m:r>
                            <a:rPr lang="en-US" i="1">
                              <a:solidFill>
                                <a:srgbClr val="000000"/>
                              </a:solidFill>
                              <a:latin typeface="Cambria Math" panose="02040503050406030204" pitchFamily="18" charset="0"/>
                            </a:rPr>
                            <m:t>𝑑𝑧</m:t>
                          </m:r>
                        </m:den>
                      </m:f>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num>
                        <m:den>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den>
                      </m:f>
                      <m:nary>
                        <m:naryPr>
                          <m:ctrlPr>
                            <a:rPr lang="en-US" i="1" smtClean="0">
                              <a:solidFill>
                                <a:srgbClr val="000000"/>
                              </a:solidFill>
                              <a:latin typeface="Cambria Math" panose="02040503050406030204" pitchFamily="18" charset="0"/>
                            </a:rPr>
                          </m:ctrlPr>
                        </m:naryPr>
                        <m:sub>
                          <m:r>
                            <m:rPr>
                              <m:brk m:alnAt="23"/>
                            </m:rPr>
                            <a:rPr lang="it-IT" b="0" i="1" smtClean="0">
                              <a:solidFill>
                                <a:srgbClr val="000000"/>
                              </a:solidFill>
                              <a:latin typeface="Cambria Math" panose="02040503050406030204" pitchFamily="18" charset="0"/>
                            </a:rPr>
                            <m:t>0</m:t>
                          </m:r>
                        </m:sub>
                        <m:sup>
                          <m:r>
                            <a:rPr lang="en-US" i="1">
                              <a:solidFill>
                                <a:srgbClr val="000000"/>
                              </a:solidFill>
                              <a:latin typeface="Cambria Math" panose="02040503050406030204" pitchFamily="18" charset="0"/>
                            </a:rPr>
                            <m:t>𝜙</m:t>
                          </m:r>
                        </m:sup>
                        <m:e>
                          <m:r>
                            <a:rPr lang="it-IT" i="1">
                              <a:solidFill>
                                <a:srgbClr val="000000"/>
                              </a:solidFill>
                              <a:latin typeface="Cambria Math" panose="02040503050406030204" pitchFamily="18" charset="0"/>
                            </a:rPr>
                            <m:t>𝐹</m:t>
                          </m:r>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e>
                      </m:nary>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2</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num>
                        <m:den>
                          <m:r>
                            <a:rPr lang="en-US" i="1">
                              <a:solidFill>
                                <a:srgbClr val="000000"/>
                              </a:solidFill>
                              <a:latin typeface="Cambria Math" panose="02040503050406030204" pitchFamily="18" charset="0"/>
                            </a:rPr>
                            <m:t>𝑑𝑧</m:t>
                          </m:r>
                        </m:den>
                      </m:f>
                      <m:nary>
                        <m:naryPr>
                          <m:ctrlPr>
                            <a:rPr lang="en-US" i="1">
                              <a:solidFill>
                                <a:srgbClr val="000000"/>
                              </a:solidFill>
                              <a:latin typeface="Cambria Math" panose="02040503050406030204" pitchFamily="18" charset="0"/>
                            </a:rPr>
                          </m:ctrlPr>
                        </m:naryPr>
                        <m:sub>
                          <m:r>
                            <m:rPr>
                              <m:brk m:alnAt="23"/>
                            </m:rPr>
                            <a:rPr lang="it-IT" i="1">
                              <a:solidFill>
                                <a:srgbClr val="000000"/>
                              </a:solidFill>
                              <a:latin typeface="Cambria Math" panose="02040503050406030204" pitchFamily="18" charset="0"/>
                            </a:rPr>
                            <m:t>0</m:t>
                          </m:r>
                        </m:sub>
                        <m:sup>
                          <m:r>
                            <a:rPr lang="en-US" i="1">
                              <a:solidFill>
                                <a:srgbClr val="000000"/>
                              </a:solidFill>
                              <a:latin typeface="Cambria Math" panose="02040503050406030204" pitchFamily="18" charset="0"/>
                            </a:rPr>
                            <m:t>𝜙</m:t>
                          </m:r>
                        </m:sup>
                        <m:e>
                          <m:r>
                            <a:rPr lang="it-IT" i="1">
                              <a:solidFill>
                                <a:srgbClr val="000000"/>
                              </a:solidFill>
                              <a:latin typeface="Cambria Math" panose="02040503050406030204" pitchFamily="18" charset="0"/>
                            </a:rPr>
                            <m:t>𝐹</m:t>
                          </m:r>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e>
                      </m:nary>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num>
                        <m:den>
                          <m:r>
                            <a:rPr lang="en-US" i="1">
                              <a:solidFill>
                                <a:srgbClr val="000000"/>
                              </a:solidFill>
                              <a:latin typeface="Cambria Math" panose="02040503050406030204" pitchFamily="18" charset="0"/>
                            </a:rPr>
                            <m:t>𝑑𝑧</m:t>
                          </m:r>
                        </m:den>
                      </m:f>
                      <m:d>
                        <m:dPr>
                          <m:begChr m:val="["/>
                          <m:endChr m:val="]"/>
                          <m:ctrlPr>
                            <a:rPr lang="en-US" i="1">
                              <a:solidFill>
                                <a:srgbClr val="000000"/>
                              </a:solidFill>
                              <a:latin typeface="Cambria Math" panose="02040503050406030204" pitchFamily="18" charset="0"/>
                            </a:rPr>
                          </m:ctrlPr>
                        </m:dPr>
                        <m:e>
                          <m:sSup>
                            <m:sSupPr>
                              <m:ctrlPr>
                                <a:rPr lang="en-US" i="1">
                                  <a:solidFill>
                                    <a:srgbClr val="000000"/>
                                  </a:solidFill>
                                  <a:latin typeface="Cambria Math" panose="02040503050406030204" pitchFamily="18" charset="0"/>
                                </a:rPr>
                              </m:ctrlPr>
                            </m:sSupPr>
                            <m:e>
                              <m:d>
                                <m:dPr>
                                  <m:ctrlPr>
                                    <a:rPr lang="en-US" i="1">
                                      <a:solidFill>
                                        <a:srgbClr val="000000"/>
                                      </a:solidFill>
                                      <a:latin typeface="Cambria Math" panose="02040503050406030204" pitchFamily="18" charset="0"/>
                                    </a:rPr>
                                  </m:ctrlPr>
                                </m:dPr>
                                <m:e>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num>
                                    <m:den>
                                      <m:r>
                                        <a:rPr lang="en-US" i="1">
                                          <a:solidFill>
                                            <a:srgbClr val="000000"/>
                                          </a:solidFill>
                                          <a:latin typeface="Cambria Math" panose="02040503050406030204" pitchFamily="18" charset="0"/>
                                        </a:rPr>
                                        <m:t>𝑑𝑧</m:t>
                                      </m:r>
                                    </m:den>
                                  </m:f>
                                </m:e>
                              </m:d>
                            </m:e>
                            <m:sup>
                              <m:r>
                                <a:rPr lang="en-US" i="1">
                                  <a:solidFill>
                                    <a:srgbClr val="000000"/>
                                  </a:solidFill>
                                  <a:latin typeface="Cambria Math" panose="02040503050406030204" pitchFamily="18" charset="0"/>
                                </a:rPr>
                                <m:t>2</m:t>
                              </m:r>
                            </m:sup>
                          </m:sSup>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2</m:t>
                          </m:r>
                          <m:nary>
                            <m:naryPr>
                              <m:ctrlPr>
                                <a:rPr lang="en-US" i="1">
                                  <a:solidFill>
                                    <a:srgbClr val="000000"/>
                                  </a:solidFill>
                                  <a:latin typeface="Cambria Math" panose="02040503050406030204" pitchFamily="18" charset="0"/>
                                </a:rPr>
                              </m:ctrlPr>
                            </m:naryPr>
                            <m:sub>
                              <m:r>
                                <m:rPr>
                                  <m:brk m:alnAt="23"/>
                                </m:rPr>
                                <a:rPr lang="it-IT" i="1">
                                  <a:solidFill>
                                    <a:srgbClr val="000000"/>
                                  </a:solidFill>
                                  <a:latin typeface="Cambria Math" panose="02040503050406030204" pitchFamily="18" charset="0"/>
                                </a:rPr>
                                <m:t>0</m:t>
                              </m:r>
                            </m:sub>
                            <m:sup>
                              <m:r>
                                <a:rPr lang="en-US" i="1">
                                  <a:solidFill>
                                    <a:srgbClr val="000000"/>
                                  </a:solidFill>
                                  <a:latin typeface="Cambria Math" panose="02040503050406030204" pitchFamily="18" charset="0"/>
                                </a:rPr>
                                <m:t>𝜙</m:t>
                              </m:r>
                            </m:sup>
                            <m:e>
                              <m:r>
                                <a:rPr lang="it-IT" i="1">
                                  <a:solidFill>
                                    <a:srgbClr val="000000"/>
                                  </a:solidFill>
                                  <a:latin typeface="Cambria Math" panose="02040503050406030204" pitchFamily="18" charset="0"/>
                                </a:rPr>
                                <m:t>𝐹</m:t>
                              </m:r>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e>
                          </m:nary>
                        </m:e>
                      </m:d>
                      <m:r>
                        <a:rPr lang="en-US" i="1">
                          <a:solidFill>
                            <a:srgbClr val="000000"/>
                          </a:solidFill>
                          <a:latin typeface="Cambria Math" panose="02040503050406030204" pitchFamily="18" charset="0"/>
                        </a:rPr>
                        <m:t>=0⇒</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1</m:t>
                          </m:r>
                        </m:num>
                        <m:den>
                          <m:r>
                            <a:rPr lang="en-US" i="1">
                              <a:solidFill>
                                <a:srgbClr val="000000"/>
                              </a:solidFill>
                              <a:latin typeface="Cambria Math" panose="02040503050406030204" pitchFamily="18" charset="0"/>
                            </a:rPr>
                            <m:t>2</m:t>
                          </m:r>
                        </m:den>
                      </m:f>
                      <m:sSup>
                        <m:sSupPr>
                          <m:ctrlPr>
                            <a:rPr lang="en-US" i="1">
                              <a:solidFill>
                                <a:srgbClr val="000000"/>
                              </a:solidFill>
                              <a:latin typeface="Cambria Math" panose="02040503050406030204" pitchFamily="18" charset="0"/>
                            </a:rPr>
                          </m:ctrlPr>
                        </m:sSupPr>
                        <m:e>
                          <m:d>
                            <m:dPr>
                              <m:ctrlPr>
                                <a:rPr lang="en-US" i="1">
                                  <a:solidFill>
                                    <a:srgbClr val="000000"/>
                                  </a:solidFill>
                                  <a:latin typeface="Cambria Math" panose="02040503050406030204" pitchFamily="18" charset="0"/>
                                </a:rPr>
                              </m:ctrlPr>
                            </m:dPr>
                            <m:e>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num>
                                <m:den>
                                  <m:r>
                                    <a:rPr lang="en-US" i="1">
                                      <a:solidFill>
                                        <a:srgbClr val="000000"/>
                                      </a:solidFill>
                                      <a:latin typeface="Cambria Math" panose="02040503050406030204" pitchFamily="18" charset="0"/>
                                    </a:rPr>
                                    <m:t>𝑑𝑧</m:t>
                                  </m:r>
                                </m:den>
                              </m:f>
                            </m:e>
                          </m:d>
                        </m:e>
                        <m:sup>
                          <m:r>
                            <a:rPr lang="en-US" i="1">
                              <a:solidFill>
                                <a:srgbClr val="000000"/>
                              </a:solidFill>
                              <a:latin typeface="Cambria Math" panose="02040503050406030204" pitchFamily="18" charset="0"/>
                            </a:rPr>
                            <m:t>2</m:t>
                          </m:r>
                        </m:sup>
                      </m:sSup>
                      <m:r>
                        <a:rPr lang="it-IT" i="1">
                          <a:solidFill>
                            <a:srgbClr val="000000"/>
                          </a:solidFill>
                          <a:latin typeface="Cambria Math" panose="02040503050406030204" pitchFamily="18" charset="0"/>
                        </a:rPr>
                        <m:t>−</m:t>
                      </m:r>
                      <m:nary>
                        <m:naryPr>
                          <m:ctrlPr>
                            <a:rPr lang="en-US" i="1">
                              <a:solidFill>
                                <a:srgbClr val="000000"/>
                              </a:solidFill>
                              <a:latin typeface="Cambria Math" panose="02040503050406030204" pitchFamily="18" charset="0"/>
                            </a:rPr>
                          </m:ctrlPr>
                        </m:naryPr>
                        <m:sub>
                          <m:r>
                            <m:rPr>
                              <m:brk m:alnAt="23"/>
                            </m:rPr>
                            <a:rPr lang="it-IT" i="1">
                              <a:solidFill>
                                <a:srgbClr val="000000"/>
                              </a:solidFill>
                              <a:latin typeface="Cambria Math" panose="02040503050406030204" pitchFamily="18" charset="0"/>
                            </a:rPr>
                            <m:t>0</m:t>
                          </m:r>
                        </m:sub>
                        <m:sup>
                          <m:r>
                            <a:rPr lang="en-US" i="1">
                              <a:solidFill>
                                <a:srgbClr val="000000"/>
                              </a:solidFill>
                              <a:latin typeface="Cambria Math" panose="02040503050406030204" pitchFamily="18" charset="0"/>
                            </a:rPr>
                            <m:t>𝜙</m:t>
                          </m:r>
                        </m:sup>
                        <m:e>
                          <m:r>
                            <a:rPr lang="it-IT" i="1">
                              <a:solidFill>
                                <a:srgbClr val="000000"/>
                              </a:solidFill>
                              <a:latin typeface="Cambria Math" panose="02040503050406030204" pitchFamily="18" charset="0"/>
                            </a:rPr>
                            <m:t>𝐹</m:t>
                          </m:r>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𝜙</m:t>
                          </m:r>
                        </m:e>
                      </m:nary>
                      <m:r>
                        <a:rPr lang="en-US" i="1">
                          <a:solidFill>
                            <a:srgbClr val="000000"/>
                          </a:solidFill>
                          <a:latin typeface="Cambria Math" panose="02040503050406030204" pitchFamily="18" charset="0"/>
                        </a:rPr>
                        <m:t>=</m:t>
                      </m:r>
                      <m:r>
                        <m:rPr>
                          <m:nor/>
                        </m:rPr>
                        <a:rPr lang="en-US" i="0">
                          <a:solidFill>
                            <a:srgbClr val="000000"/>
                          </a:solidFill>
                          <a:latin typeface="Cambria Math" panose="02040503050406030204" pitchFamily="18" charset="0"/>
                        </a:rPr>
                        <m:t>co</m:t>
                      </m:r>
                      <m:r>
                        <m:rPr>
                          <m:nor/>
                        </m:rPr>
                        <a:rPr lang="it-IT" b="0" i="0" smtClean="0">
                          <a:solidFill>
                            <a:srgbClr val="000000"/>
                          </a:solidFill>
                          <a:latin typeface="Cambria Math" panose="02040503050406030204" pitchFamily="18" charset="0"/>
                        </a:rPr>
                        <m:t>n</m:t>
                      </m:r>
                      <m:r>
                        <m:rPr>
                          <m:nor/>
                        </m:rPr>
                        <a:rPr lang="en-US" i="0">
                          <a:solidFill>
                            <a:srgbClr val="000000"/>
                          </a:solidFill>
                          <a:latin typeface="Cambria Math" panose="02040503050406030204" pitchFamily="18" charset="0"/>
                        </a:rPr>
                        <m:t>s</m:t>
                      </m:r>
                      <m:r>
                        <m:rPr>
                          <m:nor/>
                        </m:rPr>
                        <a:rPr lang="it-IT" b="0" i="0" smtClean="0">
                          <a:solidFill>
                            <a:srgbClr val="000000"/>
                          </a:solidFill>
                          <a:latin typeface="Cambria Math" panose="02040503050406030204" pitchFamily="18" charset="0"/>
                        </a:rPr>
                        <m:t>t</m:t>
                      </m:r>
                    </m:oMath>
                  </m:oMathPara>
                </a14:m>
                <a:endParaRPr lang="en-US" dirty="0"/>
              </a:p>
            </p:txBody>
          </p:sp>
        </mc:Choice>
        <mc:Fallback xmlns="">
          <p:sp>
            <p:nvSpPr>
              <p:cNvPr id="12" name="Object 10"/>
              <p:cNvSpPr txBox="1">
                <a:spLocks noRot="1" noChangeAspect="1" noMove="1" noResize="1" noEditPoints="1" noAdjustHandles="1" noChangeArrowheads="1" noChangeShapeType="1" noTextEdit="1"/>
              </p:cNvSpPr>
              <p:nvPr/>
            </p:nvSpPr>
            <p:spPr bwMode="auto">
              <a:xfrm>
                <a:off x="624000" y="2028314"/>
                <a:ext cx="11299825" cy="91281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Oggetto 1"/>
              <p:cNvSpPr txBox="1"/>
              <p:nvPr/>
            </p:nvSpPr>
            <p:spPr bwMode="auto">
              <a:xfrm>
                <a:off x="6817348" y="3789000"/>
                <a:ext cx="5365379" cy="722312"/>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1</m:t>
                          </m:r>
                        </m:num>
                        <m:den>
                          <m:r>
                            <a:rPr lang="en-US" i="1">
                              <a:solidFill>
                                <a:srgbClr val="000000"/>
                              </a:solidFill>
                              <a:latin typeface="Cambria Math" panose="02040503050406030204" pitchFamily="18" charset="0"/>
                            </a:rPr>
                            <m:t>2</m:t>
                          </m:r>
                        </m:den>
                      </m:f>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den>
                      </m:f>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𝑤</m:t>
                          </m:r>
                        </m:e>
                        <m:sup>
                          <m:r>
                            <a:rPr lang="en-US" i="1">
                              <a:solidFill>
                                <a:srgbClr val="000000"/>
                              </a:solidFill>
                              <a:latin typeface="Cambria Math" panose="02040503050406030204" pitchFamily="18" charset="0"/>
                            </a:rPr>
                            <m:t>2</m:t>
                          </m:r>
                        </m:sup>
                      </m:sSup>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d>
                        <m:dPr>
                          <m:begChr m:val="["/>
                          <m:endChr m:val="]"/>
                          <m:ctrlPr>
                            <a:rPr lang="en-US" i="1">
                              <a:solidFill>
                                <a:srgbClr val="000000"/>
                              </a:solidFill>
                              <a:latin typeface="Cambria Math" panose="02040503050406030204" pitchFamily="18" charset="0"/>
                            </a:rPr>
                          </m:ctrlPr>
                        </m:dPr>
                        <m:e>
                          <m:func>
                            <m:funcPr>
                              <m:ctrlPr>
                                <a:rPr lang="it-IT" b="0" i="1" smtClean="0">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sin</m:t>
                              </m:r>
                            </m:fName>
                            <m:e>
                              <m:r>
                                <a:rPr lang="en-US" i="1">
                                  <a:solidFill>
                                    <a:srgbClr val="000000"/>
                                  </a:solidFill>
                                  <a:latin typeface="Cambria Math" panose="02040503050406030204" pitchFamily="18" charset="0"/>
                                </a:rPr>
                                <m:t>𝜙</m:t>
                              </m:r>
                            </m:e>
                          </m:func>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𝜙</m:t>
                          </m:r>
                          <m:func>
                            <m:funcPr>
                              <m:ctrlPr>
                                <a:rPr lang="en-US" i="1">
                                  <a:solidFill>
                                    <a:srgbClr val="000000"/>
                                  </a:solidFill>
                                  <a:latin typeface="Cambria Math" panose="02040503050406030204" pitchFamily="18" charset="0"/>
                                </a:rPr>
                              </m:ctrlPr>
                            </m:funcPr>
                            <m:fName>
                              <m:r>
                                <m:rPr>
                                  <m:sty m:val="p"/>
                                </m:rPr>
                                <a:rPr lang="en-US">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e>
                      </m:d>
                      <m:r>
                        <a:rPr lang="en-US" i="1">
                          <a:solidFill>
                            <a:srgbClr val="000000"/>
                          </a:solidFill>
                          <a:latin typeface="Cambria Math" panose="02040503050406030204" pitchFamily="18" charset="0"/>
                        </a:rPr>
                        <m:t>=</m:t>
                      </m:r>
                      <m:r>
                        <m:rPr>
                          <m:nor/>
                        </m:rPr>
                        <a:rPr lang="en-US" i="0">
                          <a:solidFill>
                            <a:srgbClr val="000000"/>
                          </a:solidFill>
                          <a:latin typeface="Cambria Math" panose="02040503050406030204" pitchFamily="18" charset="0"/>
                        </a:rPr>
                        <m:t>const</m:t>
                      </m:r>
                      <m:r>
                        <a:rPr lang="en-US" i="1">
                          <a:solidFill>
                            <a:srgbClr val="000000"/>
                          </a:solidFill>
                          <a:latin typeface="Cambria Math" panose="02040503050406030204" pitchFamily="18" charset="0"/>
                        </a:rPr>
                        <m:t>=</m:t>
                      </m:r>
                      <m:r>
                        <m:rPr>
                          <m:sty m:val="p"/>
                        </m:rPr>
                        <a:rPr lang="en-US" i="0">
                          <a:solidFill>
                            <a:srgbClr val="000000"/>
                          </a:solidFill>
                          <a:latin typeface="Cambria Math" panose="02040503050406030204" pitchFamily="18" charset="0"/>
                        </a:rPr>
                        <m:t>H</m:t>
                      </m:r>
                    </m:oMath>
                  </m:oMathPara>
                </a14:m>
                <a:endParaRPr lang="en-US" dirty="0"/>
              </a:p>
            </p:txBody>
          </p:sp>
        </mc:Choice>
        <mc:Fallback xmlns="">
          <p:sp>
            <p:nvSpPr>
              <p:cNvPr id="2" name="Oggetto 1"/>
              <p:cNvSpPr txBox="1">
                <a:spLocks noRot="1" noChangeAspect="1" noMove="1" noResize="1" noEditPoints="1" noAdjustHandles="1" noChangeArrowheads="1" noChangeShapeType="1" noTextEdit="1"/>
              </p:cNvSpPr>
              <p:nvPr/>
            </p:nvSpPr>
            <p:spPr bwMode="auto">
              <a:xfrm>
                <a:off x="6817348" y="3789000"/>
                <a:ext cx="5365379" cy="722312"/>
              </a:xfrm>
              <a:prstGeom prst="rect">
                <a:avLst/>
              </a:prstGeom>
              <a:blipFill>
                <a:blip r:embed="rId6"/>
                <a:stretch>
                  <a:fillRect/>
                </a:stretch>
              </a:blipFill>
              <a:ln>
                <a:noFill/>
              </a:ln>
            </p:spPr>
            <p:txBody>
              <a:bodyPr/>
              <a:lstStyle/>
              <a:p>
                <a:r>
                  <a:rPr lang="en-US">
                    <a:noFill/>
                  </a:rPr>
                  <a:t> </a:t>
                </a:r>
              </a:p>
            </p:txBody>
          </p:sp>
        </mc:Fallback>
      </mc:AlternateContent>
      <p:sp>
        <p:nvSpPr>
          <p:cNvPr id="4" name="Freccia in giù 3"/>
          <p:cNvSpPr/>
          <p:nvPr/>
        </p:nvSpPr>
        <p:spPr>
          <a:xfrm>
            <a:off x="9586227" y="2709000"/>
            <a:ext cx="325773" cy="108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2A4365A9-6176-6CA0-E001-115650479D43}"/>
                  </a:ext>
                </a:extLst>
              </p:cNvPr>
              <p:cNvSpPr txBox="1"/>
              <p:nvPr/>
            </p:nvSpPr>
            <p:spPr>
              <a:xfrm>
                <a:off x="9912000" y="2941126"/>
                <a:ext cx="2084369" cy="626838"/>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𝑑</m:t>
                          </m:r>
                          <m:r>
                            <a:rPr lang="en-US" sz="1600" i="1">
                              <a:solidFill>
                                <a:srgbClr val="000000"/>
                              </a:solidFill>
                              <a:latin typeface="Cambria Math" panose="02040503050406030204" pitchFamily="18" charset="0"/>
                            </a:rPr>
                            <m:t>𝜙</m:t>
                          </m:r>
                        </m:num>
                        <m:den>
                          <m:r>
                            <a:rPr lang="en-US" sz="1600" i="1">
                              <a:solidFill>
                                <a:srgbClr val="000000"/>
                              </a:solidFill>
                              <a:latin typeface="Cambria Math" panose="02040503050406030204" pitchFamily="18" charset="0"/>
                            </a:rPr>
                            <m:t>𝑑𝑧</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r>
                        <a:rPr lang="en-US" sz="1600" i="1">
                          <a:solidFill>
                            <a:srgbClr val="000000"/>
                          </a:solidFill>
                          <a:latin typeface="Cambria Math" panose="02040503050406030204" pitchFamily="18" charset="0"/>
                        </a:rPr>
                        <m:t>𝑤</m:t>
                      </m:r>
                    </m:oMath>
                  </m:oMathPara>
                </a14:m>
                <a:endParaRPr lang="en-US" sz="1600" dirty="0"/>
              </a:p>
            </p:txBody>
          </p:sp>
        </mc:Choice>
        <mc:Fallback xmlns="">
          <p:sp>
            <p:nvSpPr>
              <p:cNvPr id="9" name="CasellaDiTesto 8">
                <a:extLst>
                  <a:ext uri="{FF2B5EF4-FFF2-40B4-BE49-F238E27FC236}">
                    <a16:creationId xmlns:a16="http://schemas.microsoft.com/office/drawing/2014/main" id="{2A4365A9-6176-6CA0-E001-115650479D43}"/>
                  </a:ext>
                </a:extLst>
              </p:cNvPr>
              <p:cNvSpPr txBox="1">
                <a:spLocks noRot="1" noChangeAspect="1" noMove="1" noResize="1" noEditPoints="1" noAdjustHandles="1" noChangeArrowheads="1" noChangeShapeType="1" noTextEdit="1"/>
              </p:cNvSpPr>
              <p:nvPr/>
            </p:nvSpPr>
            <p:spPr>
              <a:xfrm>
                <a:off x="9912000" y="2941126"/>
                <a:ext cx="2084369" cy="626838"/>
              </a:xfrm>
              <a:prstGeom prst="rect">
                <a:avLst/>
              </a:prstGeom>
              <a:blipFill>
                <a:blip r:embed="rId7"/>
                <a:stretch>
                  <a:fillRect/>
                </a:stretch>
              </a:blipFill>
            </p:spPr>
            <p:txBody>
              <a:bodyPr/>
              <a:lstStyle/>
              <a:p>
                <a:r>
                  <a:rPr lang="en-US">
                    <a:noFill/>
                  </a:rPr>
                  <a:t> </a:t>
                </a:r>
              </a:p>
            </p:txBody>
          </p:sp>
        </mc:Fallback>
      </mc:AlternateContent>
      <p:pic>
        <p:nvPicPr>
          <p:cNvPr id="15" name="Immagine 14">
            <a:extLst>
              <a:ext uri="{FF2B5EF4-FFF2-40B4-BE49-F238E27FC236}">
                <a16:creationId xmlns:a16="http://schemas.microsoft.com/office/drawing/2014/main" id="{24F8C0C6-ABCB-9C11-CC1E-B3CEE2F4F12E}"/>
              </a:ext>
            </a:extLst>
          </p:cNvPr>
          <p:cNvPicPr>
            <a:picLocks noChangeAspect="1"/>
          </p:cNvPicPr>
          <p:nvPr/>
        </p:nvPicPr>
        <p:blipFill>
          <a:blip r:embed="rId8"/>
          <a:stretch>
            <a:fillRect/>
          </a:stretch>
        </p:blipFill>
        <p:spPr>
          <a:xfrm>
            <a:off x="338215" y="2964895"/>
            <a:ext cx="3024000" cy="3611106"/>
          </a:xfrm>
          <a:prstGeom prst="rect">
            <a:avLst/>
          </a:prstGeom>
        </p:spPr>
      </p:pic>
      <p:sp>
        <p:nvSpPr>
          <p:cNvPr id="17" name="Freccia in giù 16">
            <a:extLst>
              <a:ext uri="{FF2B5EF4-FFF2-40B4-BE49-F238E27FC236}">
                <a16:creationId xmlns:a16="http://schemas.microsoft.com/office/drawing/2014/main" id="{7CB58E1D-8F32-7523-4999-CC4CD4AC170A}"/>
              </a:ext>
            </a:extLst>
          </p:cNvPr>
          <p:cNvSpPr/>
          <p:nvPr/>
        </p:nvSpPr>
        <p:spPr>
          <a:xfrm>
            <a:off x="9603950" y="4480343"/>
            <a:ext cx="325773" cy="6859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Box 11">
            <a:extLst>
              <a:ext uri="{FF2B5EF4-FFF2-40B4-BE49-F238E27FC236}">
                <a16:creationId xmlns:a16="http://schemas.microsoft.com/office/drawing/2014/main" id="{32D6FEB9-4D03-645B-805D-E06A41B06EDD}"/>
              </a:ext>
            </a:extLst>
          </p:cNvPr>
          <p:cNvSpPr txBox="1">
            <a:spLocks noChangeArrowheads="1"/>
          </p:cNvSpPr>
          <p:nvPr/>
        </p:nvSpPr>
        <p:spPr bwMode="auto">
          <a:xfrm>
            <a:off x="5151393" y="4644774"/>
            <a:ext cx="4747908" cy="307777"/>
          </a:xfrm>
          <a:prstGeom prst="rect">
            <a:avLst/>
          </a:prstGeom>
          <a:noFill/>
          <a:ln w="9525">
            <a:noFill/>
            <a:miter lim="800000"/>
            <a:headEnd/>
            <a:tailEnd/>
          </a:ln>
          <a:effectLst/>
        </p:spPr>
        <p:txBody>
          <a:bodyPr wrap="square">
            <a:spAutoFit/>
          </a:bodyPr>
          <a:lstStyle/>
          <a:p>
            <a:pPr algn="just"/>
            <a:r>
              <a:rPr lang="en-US" sz="1400" dirty="0"/>
              <a:t>For the separatrix equation we have that when </a:t>
            </a:r>
            <a:r>
              <a:rPr lang="it-IT" sz="1400" dirty="0">
                <a:sym typeface="Symbol" panose="05050102010706020507" pitchFamily="18" charset="2"/>
              </a:rPr>
              <a:t></a:t>
            </a:r>
            <a:r>
              <a:rPr lang="it-IT" sz="1400" baseline="-25000" dirty="0">
                <a:sym typeface="Symbol" panose="05050102010706020507" pitchFamily="18" charset="2"/>
              </a:rPr>
              <a:t>s</a:t>
            </a:r>
            <a:r>
              <a:rPr lang="it-IT" sz="1400" dirty="0">
                <a:sym typeface="Symbol" panose="05050102010706020507" pitchFamily="18" charset="2"/>
              </a:rPr>
              <a:t>=-</a:t>
            </a:r>
            <a:r>
              <a:rPr lang="it-IT" sz="1400" baseline="-25000" dirty="0">
                <a:sym typeface="Symbol" panose="05050102010706020507" pitchFamily="18" charset="2"/>
              </a:rPr>
              <a:t>s </a:t>
            </a:r>
            <a:r>
              <a:rPr lang="en-US" sz="1400" dirty="0"/>
              <a:t>w=0</a:t>
            </a:r>
          </a:p>
        </p:txBody>
      </p:sp>
      <p:sp>
        <p:nvSpPr>
          <p:cNvPr id="21" name="CasellaDiTesto 20">
            <a:extLst>
              <a:ext uri="{FF2B5EF4-FFF2-40B4-BE49-F238E27FC236}">
                <a16:creationId xmlns:a16="http://schemas.microsoft.com/office/drawing/2014/main" id="{895F8525-E1CC-045B-50A9-58AD27F4C731}"/>
              </a:ext>
            </a:extLst>
          </p:cNvPr>
          <p:cNvSpPr txBox="1"/>
          <p:nvPr/>
        </p:nvSpPr>
        <p:spPr>
          <a:xfrm>
            <a:off x="1917831" y="3720364"/>
            <a:ext cx="436338" cy="369332"/>
          </a:xfrm>
          <a:prstGeom prst="rect">
            <a:avLst/>
          </a:prstGeom>
          <a:solidFill>
            <a:schemeClr val="bg1"/>
          </a:solidFill>
        </p:spPr>
        <p:txBody>
          <a:bodyPr wrap="none" rtlCol="0">
            <a:spAutoFit/>
          </a:bodyPr>
          <a:lstStyle/>
          <a:p>
            <a:r>
              <a:rPr lang="it-IT" dirty="0">
                <a:sym typeface="Symbol" panose="05050102010706020507" pitchFamily="18" charset="2"/>
              </a:rPr>
              <a:t>-</a:t>
            </a:r>
            <a:r>
              <a:rPr lang="it-IT" baseline="-25000" dirty="0">
                <a:sym typeface="Symbol" panose="05050102010706020507" pitchFamily="18" charset="2"/>
              </a:rPr>
              <a:t>s</a:t>
            </a:r>
            <a:endParaRPr lang="it-IT" baseline="-25000" dirty="0"/>
          </a:p>
        </p:txBody>
      </p:sp>
      <mc:AlternateContent xmlns:mc="http://schemas.openxmlformats.org/markup-compatibility/2006" xmlns:a14="http://schemas.microsoft.com/office/drawing/2010/main">
        <mc:Choice Requires="a14">
          <p:sp>
            <p:nvSpPr>
              <p:cNvPr id="22" name="Oggetto 1">
                <a:extLst>
                  <a:ext uri="{FF2B5EF4-FFF2-40B4-BE49-F238E27FC236}">
                    <a16:creationId xmlns:a16="http://schemas.microsoft.com/office/drawing/2014/main" id="{3D6DB645-F3FA-E029-74FD-BAC4FD1BA563}"/>
                  </a:ext>
                </a:extLst>
              </p:cNvPr>
              <p:cNvSpPr txBox="1"/>
              <p:nvPr/>
            </p:nvSpPr>
            <p:spPr bwMode="auto">
              <a:xfrm>
                <a:off x="8246529" y="5172868"/>
                <a:ext cx="3386876" cy="493883"/>
              </a:xfrm>
              <a:prstGeom prst="rect">
                <a:avLst/>
              </a:prstGeom>
              <a:noFill/>
              <a:ln>
                <a:noFill/>
              </a:ln>
            </p:spPr>
            <p:txBody>
              <a:bodyPr>
                <a:normAutofit fontScale="92500"/>
              </a:bodyPr>
              <a:lstStyle/>
              <a:p>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d>
                        <m:dPr>
                          <m:begChr m:val="["/>
                          <m:endChr m:val="]"/>
                          <m:ctrlPr>
                            <a:rPr lang="en-US" i="1">
                              <a:solidFill>
                                <a:srgbClr val="000000"/>
                              </a:solidFill>
                              <a:latin typeface="Cambria Math" panose="02040503050406030204" pitchFamily="18" charset="0"/>
                            </a:rPr>
                          </m:ctrlPr>
                        </m:dPr>
                        <m:e>
                          <m:func>
                            <m:funcPr>
                              <m:ctrlPr>
                                <a:rPr lang="it-IT" b="0" i="1" smtClean="0">
                                  <a:solidFill>
                                    <a:srgbClr val="000000"/>
                                  </a:solidFill>
                                  <a:latin typeface="Cambria Math" panose="02040503050406030204" pitchFamily="18" charset="0"/>
                                </a:rPr>
                              </m:ctrlPr>
                            </m:funcPr>
                            <m:fName>
                              <m:r>
                                <a:rPr lang="it-IT" b="0" i="0" smtClean="0">
                                  <a:solidFill>
                                    <a:srgbClr val="000000"/>
                                  </a:solidFill>
                                  <a:latin typeface="Cambria Math" panose="02040503050406030204" pitchFamily="18" charset="0"/>
                                </a:rPr>
                                <m:t>−</m:t>
                              </m:r>
                              <m:r>
                                <m:rPr>
                                  <m:sty m:val="p"/>
                                </m:rPr>
                                <a:rPr lang="it-IT" b="0" i="0" smtClean="0">
                                  <a:solidFill>
                                    <a:srgbClr val="000000"/>
                                  </a:solidFill>
                                  <a:latin typeface="Cambria Math" panose="02040503050406030204" pitchFamily="18" charset="0"/>
                                </a:rPr>
                                <m:t>sin</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r>
                            <a:rPr lang="it-IT" b="0" i="1" smtClean="0">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func>
                            <m:funcPr>
                              <m:ctrlPr>
                                <a:rPr lang="en-US" i="1">
                                  <a:solidFill>
                                    <a:srgbClr val="000000"/>
                                  </a:solidFill>
                                  <a:latin typeface="Cambria Math" panose="02040503050406030204" pitchFamily="18" charset="0"/>
                                </a:rPr>
                              </m:ctrlPr>
                            </m:funcPr>
                            <m:fName>
                              <m:r>
                                <m:rPr>
                                  <m:sty m:val="p"/>
                                </m:rPr>
                                <a:rPr lang="en-US">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e>
                      </m:d>
                      <m:r>
                        <a:rPr lang="en-US" i="1">
                          <a:solidFill>
                            <a:srgbClr val="000000"/>
                          </a:solidFill>
                          <a:latin typeface="Cambria Math" panose="02040503050406030204" pitchFamily="18" charset="0"/>
                        </a:rPr>
                        <m:t>=</m:t>
                      </m:r>
                      <m:sSub>
                        <m:sSubPr>
                          <m:ctrlPr>
                            <a:rPr lang="en-US" i="1" smtClean="0">
                              <a:solidFill>
                                <a:srgbClr val="000000"/>
                              </a:solidFill>
                              <a:latin typeface="Cambria Math" panose="02040503050406030204" pitchFamily="18" charset="0"/>
                            </a:rPr>
                          </m:ctrlPr>
                        </m:sSubPr>
                        <m:e>
                          <m:r>
                            <a:rPr lang="it-IT" b="0" i="1" smtClean="0">
                              <a:solidFill>
                                <a:srgbClr val="000000"/>
                              </a:solidFill>
                              <a:latin typeface="Cambria Math" panose="02040503050406030204" pitchFamily="18" charset="0"/>
                            </a:rPr>
                            <m:t>𝐻</m:t>
                          </m:r>
                        </m:e>
                        <m:sub>
                          <m:r>
                            <a:rPr lang="it-IT" b="0" i="1" smtClean="0">
                              <a:solidFill>
                                <a:srgbClr val="000000"/>
                              </a:solidFill>
                              <a:latin typeface="Cambria Math" panose="02040503050406030204" pitchFamily="18" charset="0"/>
                            </a:rPr>
                            <m:t>𝑠𝑒𝑝</m:t>
                          </m:r>
                        </m:sub>
                      </m:sSub>
                    </m:oMath>
                  </m:oMathPara>
                </a14:m>
                <a:endParaRPr lang="en-US" dirty="0"/>
              </a:p>
            </p:txBody>
          </p:sp>
        </mc:Choice>
        <mc:Fallback xmlns="">
          <p:sp>
            <p:nvSpPr>
              <p:cNvPr id="22" name="Oggetto 1">
                <a:extLst>
                  <a:ext uri="{FF2B5EF4-FFF2-40B4-BE49-F238E27FC236}">
                    <a16:creationId xmlns:a16="http://schemas.microsoft.com/office/drawing/2014/main" id="{3D6DB645-F3FA-E029-74FD-BAC4FD1BA563}"/>
                  </a:ext>
                </a:extLst>
              </p:cNvPr>
              <p:cNvSpPr txBox="1">
                <a:spLocks noRot="1" noChangeAspect="1" noMove="1" noResize="1" noEditPoints="1" noAdjustHandles="1" noChangeArrowheads="1" noChangeShapeType="1" noTextEdit="1"/>
              </p:cNvSpPr>
              <p:nvPr/>
            </p:nvSpPr>
            <p:spPr bwMode="auto">
              <a:xfrm>
                <a:off x="8246529" y="5172868"/>
                <a:ext cx="3386876" cy="493883"/>
              </a:xfrm>
              <a:prstGeom prst="rect">
                <a:avLst/>
              </a:prstGeom>
              <a:blipFill>
                <a:blip r:embed="rId9"/>
                <a:stretch>
                  <a:fillRect/>
                </a:stretch>
              </a:blipFill>
              <a:ln>
                <a:noFill/>
              </a:ln>
            </p:spPr>
            <p:txBody>
              <a:bodyPr/>
              <a:lstStyle/>
              <a:p>
                <a:r>
                  <a:rPr lang="en-US">
                    <a:noFill/>
                  </a:rPr>
                  <a:t> </a:t>
                </a:r>
              </a:p>
            </p:txBody>
          </p:sp>
        </mc:Fallback>
      </mc:AlternateContent>
      <p:sp>
        <p:nvSpPr>
          <p:cNvPr id="23" name="Freccia in giù 22">
            <a:extLst>
              <a:ext uri="{FF2B5EF4-FFF2-40B4-BE49-F238E27FC236}">
                <a16:creationId xmlns:a16="http://schemas.microsoft.com/office/drawing/2014/main" id="{2D51E880-4727-9531-7586-FD43CEAE627A}"/>
              </a:ext>
            </a:extLst>
          </p:cNvPr>
          <p:cNvSpPr/>
          <p:nvPr/>
        </p:nvSpPr>
        <p:spPr>
          <a:xfrm>
            <a:off x="9395381" y="5666751"/>
            <a:ext cx="707463" cy="3101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Oggetto 1">
                <a:extLst>
                  <a:ext uri="{FF2B5EF4-FFF2-40B4-BE49-F238E27FC236}">
                    <a16:creationId xmlns:a16="http://schemas.microsoft.com/office/drawing/2014/main" id="{BB5ACCE1-3F10-B30E-60E8-F41B67BD7DD1}"/>
                  </a:ext>
                </a:extLst>
              </p:cNvPr>
              <p:cNvSpPr txBox="1"/>
              <p:nvPr/>
            </p:nvSpPr>
            <p:spPr bwMode="auto">
              <a:xfrm>
                <a:off x="6876224" y="5976906"/>
                <a:ext cx="5365379" cy="722312"/>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1</m:t>
                          </m:r>
                        </m:num>
                        <m:den>
                          <m:r>
                            <a:rPr lang="en-US" i="1">
                              <a:solidFill>
                                <a:srgbClr val="000000"/>
                              </a:solidFill>
                              <a:latin typeface="Cambria Math" panose="02040503050406030204" pitchFamily="18" charset="0"/>
                            </a:rPr>
                            <m:t>2</m:t>
                          </m:r>
                        </m:den>
                      </m:f>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𝑐</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0</m:t>
                              </m:r>
                            </m:sub>
                          </m:sSub>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𝛽</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sSubSup>
                            <m:sSubSupPr>
                              <m:ctrlPr>
                                <a:rPr lang="en-US" i="1">
                                  <a:solidFill>
                                    <a:srgbClr val="000000"/>
                                  </a:solidFill>
                                  <a:latin typeface="Cambria Math" panose="02040503050406030204" pitchFamily="18" charset="0"/>
                                </a:rPr>
                              </m:ctrlPr>
                            </m:sSubSupPr>
                            <m:e>
                              <m:r>
                                <a:rPr lang="en-US" i="1">
                                  <a:solidFill>
                                    <a:srgbClr val="000000"/>
                                  </a:solidFill>
                                  <a:latin typeface="Cambria Math" panose="02040503050406030204" pitchFamily="18" charset="0"/>
                                </a:rPr>
                                <m:t>𝛾</m:t>
                              </m:r>
                            </m:e>
                            <m:sub>
                              <m:r>
                                <a:rPr lang="en-US" i="1">
                                  <a:solidFill>
                                    <a:srgbClr val="000000"/>
                                  </a:solidFill>
                                  <a:latin typeface="Cambria Math" panose="02040503050406030204" pitchFamily="18" charset="0"/>
                                </a:rPr>
                                <m:t>𝑠</m:t>
                              </m:r>
                            </m:sub>
                            <m:sup>
                              <m:r>
                                <a:rPr lang="en-US" i="1">
                                  <a:solidFill>
                                    <a:srgbClr val="000000"/>
                                  </a:solidFill>
                                  <a:latin typeface="Cambria Math" panose="02040503050406030204" pitchFamily="18" charset="0"/>
                                </a:rPr>
                                <m:t>3</m:t>
                              </m:r>
                            </m:sup>
                          </m:sSubSup>
                        </m:den>
                      </m:f>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𝑤</m:t>
                          </m:r>
                        </m:e>
                        <m:sup>
                          <m:r>
                            <a:rPr lang="en-US" i="1">
                              <a:solidFill>
                                <a:srgbClr val="000000"/>
                              </a:solidFill>
                              <a:latin typeface="Cambria Math" panose="02040503050406030204" pitchFamily="18" charset="0"/>
                            </a:rPr>
                            <m:t>2</m:t>
                          </m:r>
                        </m:sup>
                      </m:sSup>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𝑎𝑐𝑐</m:t>
                          </m:r>
                        </m:sub>
                      </m:sSub>
                      <m:d>
                        <m:dPr>
                          <m:begChr m:val="["/>
                          <m:endChr m:val="]"/>
                          <m:ctrlPr>
                            <a:rPr lang="en-US" i="1">
                              <a:solidFill>
                                <a:srgbClr val="000000"/>
                              </a:solidFill>
                              <a:latin typeface="Cambria Math" panose="02040503050406030204" pitchFamily="18" charset="0"/>
                            </a:rPr>
                          </m:ctrlPr>
                        </m:dPr>
                        <m:e>
                          <m:func>
                            <m:funcPr>
                              <m:ctrlPr>
                                <a:rPr lang="it-IT" b="0" i="1" smtClean="0">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sin</m:t>
                              </m:r>
                            </m:fName>
                            <m:e>
                              <m:r>
                                <a:rPr lang="en-US" i="1">
                                  <a:solidFill>
                                    <a:srgbClr val="000000"/>
                                  </a:solidFill>
                                  <a:latin typeface="Cambria Math" panose="02040503050406030204" pitchFamily="18" charset="0"/>
                                </a:rPr>
                                <m:t>𝜙</m:t>
                              </m:r>
                            </m:e>
                          </m:func>
                          <m:r>
                            <a:rPr lang="it-IT" b="0" i="1" smtClean="0">
                              <a:solidFill>
                                <a:srgbClr val="000000"/>
                              </a:solidFill>
                              <a:latin typeface="Cambria Math" panose="02040503050406030204" pitchFamily="18" charset="0"/>
                            </a:rPr>
                            <m:t>+</m:t>
                          </m:r>
                          <m:func>
                            <m:funcPr>
                              <m:ctrlPr>
                                <a:rPr lang="en-US" i="1">
                                  <a:solidFill>
                                    <a:srgbClr val="000000"/>
                                  </a:solidFill>
                                  <a:latin typeface="Cambria Math" panose="02040503050406030204" pitchFamily="18" charset="0"/>
                                </a:rPr>
                              </m:ctrlPr>
                            </m:funcPr>
                            <m:fName>
                              <m:r>
                                <m:rPr>
                                  <m:sty m:val="p"/>
                                </m:rPr>
                                <a:rPr lang="it-IT" b="0" i="0" smtClean="0">
                                  <a:solidFill>
                                    <a:srgbClr val="000000"/>
                                  </a:solidFill>
                                  <a:latin typeface="Cambria Math" panose="02040503050406030204" pitchFamily="18" charset="0"/>
                                </a:rPr>
                                <m:t>sin</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r>
                            <a:rPr lang="it-IT" b="0" i="1" smtClean="0">
                              <a:solidFill>
                                <a:srgbClr val="000000"/>
                              </a:solidFill>
                              <a:latin typeface="Cambria Math" panose="02040503050406030204" pitchFamily="18" charset="0"/>
                            </a:rPr>
                            <m:t>−</m:t>
                          </m:r>
                          <m:d>
                            <m:dPr>
                              <m:ctrlPr>
                                <a:rPr lang="en-US" i="1" smtClean="0">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𝜙</m:t>
                              </m:r>
                              <m:r>
                                <a:rPr lang="it-IT" b="0" i="1" smtClean="0">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d>
                          <m:func>
                            <m:funcPr>
                              <m:ctrlPr>
                                <a:rPr lang="en-US" i="1">
                                  <a:solidFill>
                                    <a:srgbClr val="000000"/>
                                  </a:solidFill>
                                  <a:latin typeface="Cambria Math" panose="02040503050406030204" pitchFamily="18" charset="0"/>
                                </a:rPr>
                              </m:ctrlPr>
                            </m:funcPr>
                            <m:fName>
                              <m:r>
                                <m:rPr>
                                  <m:sty m:val="p"/>
                                </m:rPr>
                                <a:rPr lang="en-US">
                                  <a:solidFill>
                                    <a:srgbClr val="000000"/>
                                  </a:solidFill>
                                  <a:latin typeface="Cambria Math" panose="02040503050406030204" pitchFamily="18" charset="0"/>
                                </a:rPr>
                                <m:t>cos</m:t>
                              </m:r>
                            </m:fName>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𝜙</m:t>
                                  </m:r>
                                </m:e>
                                <m:sub>
                                  <m:r>
                                    <a:rPr lang="en-US" i="1">
                                      <a:solidFill>
                                        <a:srgbClr val="000000"/>
                                      </a:solidFill>
                                      <a:latin typeface="Cambria Math" panose="02040503050406030204" pitchFamily="18" charset="0"/>
                                    </a:rPr>
                                    <m:t>𝑠</m:t>
                                  </m:r>
                                </m:sub>
                              </m:sSub>
                            </m:e>
                          </m:func>
                        </m:e>
                      </m:d>
                      <m:r>
                        <a:rPr lang="en-US" i="1">
                          <a:solidFill>
                            <a:srgbClr val="000000"/>
                          </a:solidFill>
                          <a:latin typeface="Cambria Math" panose="02040503050406030204" pitchFamily="18" charset="0"/>
                        </a:rPr>
                        <m:t>=</m:t>
                      </m:r>
                      <m:r>
                        <m:rPr>
                          <m:nor/>
                        </m:rPr>
                        <a:rPr lang="it-IT" b="0" i="0" smtClean="0">
                          <a:solidFill>
                            <a:srgbClr val="000000"/>
                          </a:solidFill>
                          <a:latin typeface="Cambria Math" panose="02040503050406030204" pitchFamily="18" charset="0"/>
                        </a:rPr>
                        <m:t>0</m:t>
                      </m:r>
                    </m:oMath>
                  </m:oMathPara>
                </a14:m>
                <a:endParaRPr lang="en-US" dirty="0"/>
              </a:p>
            </p:txBody>
          </p:sp>
        </mc:Choice>
        <mc:Fallback xmlns="">
          <p:sp>
            <p:nvSpPr>
              <p:cNvPr id="24" name="Oggetto 1">
                <a:extLst>
                  <a:ext uri="{FF2B5EF4-FFF2-40B4-BE49-F238E27FC236}">
                    <a16:creationId xmlns:a16="http://schemas.microsoft.com/office/drawing/2014/main" id="{BB5ACCE1-3F10-B30E-60E8-F41B67BD7DD1}"/>
                  </a:ext>
                </a:extLst>
              </p:cNvPr>
              <p:cNvSpPr txBox="1">
                <a:spLocks noRot="1" noChangeAspect="1" noMove="1" noResize="1" noEditPoints="1" noAdjustHandles="1" noChangeArrowheads="1" noChangeShapeType="1" noTextEdit="1"/>
              </p:cNvSpPr>
              <p:nvPr/>
            </p:nvSpPr>
            <p:spPr bwMode="auto">
              <a:xfrm>
                <a:off x="6876224" y="5976906"/>
                <a:ext cx="5365379" cy="722312"/>
              </a:xfrm>
              <a:prstGeom prst="rect">
                <a:avLst/>
              </a:prstGeom>
              <a:blipFill>
                <a:blip r:embed="rId10"/>
                <a:stretch>
                  <a:fillRect/>
                </a:stretch>
              </a:blipFill>
              <a:ln>
                <a:noFill/>
              </a:ln>
            </p:spPr>
            <p:txBody>
              <a:bodyPr/>
              <a:lstStyle/>
              <a:p>
                <a:r>
                  <a:rPr lang="en-US">
                    <a:noFill/>
                  </a:rPr>
                  <a:t> </a:t>
                </a:r>
              </a:p>
            </p:txBody>
          </p:sp>
        </mc:Fallback>
      </mc:AlternateContent>
      <p:sp>
        <p:nvSpPr>
          <p:cNvPr id="25" name="CasellaDiTesto 24">
            <a:extLst>
              <a:ext uri="{FF2B5EF4-FFF2-40B4-BE49-F238E27FC236}">
                <a16:creationId xmlns:a16="http://schemas.microsoft.com/office/drawing/2014/main" id="{35FCA1C2-4717-A725-5E58-62821C81D066}"/>
              </a:ext>
            </a:extLst>
          </p:cNvPr>
          <p:cNvSpPr txBox="1"/>
          <p:nvPr/>
        </p:nvSpPr>
        <p:spPr>
          <a:xfrm>
            <a:off x="981831" y="3720364"/>
            <a:ext cx="436338" cy="369332"/>
          </a:xfrm>
          <a:prstGeom prst="rect">
            <a:avLst/>
          </a:prstGeom>
          <a:solidFill>
            <a:schemeClr val="bg1"/>
          </a:solidFill>
        </p:spPr>
        <p:txBody>
          <a:bodyPr wrap="square" rtlCol="0">
            <a:spAutoFit/>
          </a:bodyPr>
          <a:lstStyle/>
          <a:p>
            <a:r>
              <a:rPr lang="it-IT" dirty="0">
                <a:sym typeface="Symbol" panose="05050102010706020507" pitchFamily="18" charset="2"/>
              </a:rPr>
              <a:t>-</a:t>
            </a:r>
            <a:r>
              <a:rPr lang="it-IT" baseline="-25000" dirty="0">
                <a:sym typeface="Symbol" panose="05050102010706020507" pitchFamily="18" charset="2"/>
              </a:rPr>
              <a:t>s</a:t>
            </a:r>
            <a:endParaRPr lang="it-IT" baseline="-25000" dirty="0"/>
          </a:p>
        </p:txBody>
      </p:sp>
    </p:spTree>
    <p:extLst>
      <p:ext uri="{BB962C8B-B14F-4D97-AF65-F5344CB8AC3E}">
        <p14:creationId xmlns:p14="http://schemas.microsoft.com/office/powerpoint/2010/main" val="243183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419"/>
                                        </p:tgtEl>
                                        <p:attrNameLst>
                                          <p:attrName>style.visibility</p:attrName>
                                        </p:attrNameLst>
                                      </p:cBhvr>
                                      <p:to>
                                        <p:strVal val="visible"/>
                                      </p:to>
                                    </p:set>
                                    <p:animEffect transition="in" filter="fade">
                                      <p:cBhvr>
                                        <p:cTn id="7" dur="500"/>
                                        <p:tgtEl>
                                          <p:spTgt spid="174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9" grpId="0"/>
      <p:bldP spid="12" grpId="0"/>
      <p:bldP spid="2" grpId="0"/>
      <p:bldP spid="4" grpId="0" animBg="1"/>
      <p:bldP spid="9" grpId="0"/>
      <p:bldP spid="17" grpId="0" animBg="1"/>
      <p:bldP spid="18" grpId="0"/>
      <p:bldP spid="22" grpId="0"/>
      <p:bldP spid="23" grpId="0" animBg="1"/>
      <p:bldP spid="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86740CFB-EC38-11AB-147B-D2281A3CC1DD}"/>
              </a:ext>
            </a:extLst>
          </p:cNvPr>
          <p:cNvSpPr txBox="1"/>
          <p:nvPr/>
        </p:nvSpPr>
        <p:spPr>
          <a:xfrm>
            <a:off x="3720000" y="-61023"/>
            <a:ext cx="4293035" cy="646331"/>
          </a:xfrm>
          <a:prstGeom prst="rect">
            <a:avLst/>
          </a:prstGeom>
          <a:noFill/>
        </p:spPr>
        <p:txBody>
          <a:bodyPr wrap="none" rtlCol="0">
            <a:spAutoFit/>
          </a:bodyPr>
          <a:lstStyle/>
          <a:p>
            <a:r>
              <a:rPr lang="en-US" sz="3600" b="1"/>
              <a:t>ADIABATIC DAMPING</a:t>
            </a:r>
            <a:endParaRPr lang="en-US" sz="3600" b="1" dirty="0"/>
          </a:p>
        </p:txBody>
      </p:sp>
      <mc:AlternateContent xmlns:mc="http://schemas.openxmlformats.org/markup-compatibility/2006" xmlns:a14="http://schemas.microsoft.com/office/drawing/2010/main">
        <mc:Choice Requires="a14">
          <p:sp>
            <p:nvSpPr>
              <p:cNvPr id="4" name="CasellaDiTesto 3">
                <a:extLst>
                  <a:ext uri="{FF2B5EF4-FFF2-40B4-BE49-F238E27FC236}">
                    <a16:creationId xmlns:a16="http://schemas.microsoft.com/office/drawing/2014/main" id="{7C53FBFD-F295-2645-91AE-7D106DFC9FB2}"/>
                  </a:ext>
                </a:extLst>
              </p:cNvPr>
              <p:cNvSpPr txBox="1"/>
              <p:nvPr/>
            </p:nvSpPr>
            <p:spPr>
              <a:xfrm>
                <a:off x="0" y="3789000"/>
                <a:ext cx="12192000" cy="646331"/>
              </a:xfrm>
              <a:prstGeom prst="rect">
                <a:avLst/>
              </a:prstGeom>
              <a:noFill/>
            </p:spPr>
            <p:txBody>
              <a:bodyPr wrap="square">
                <a:spAutoFit/>
              </a:bodyPr>
              <a:lstStyle/>
              <a:p>
                <a:r>
                  <a:rPr lang="en-US" sz="1800" b="0" i="0" u="none" strike="noStrike" baseline="0" dirty="0"/>
                  <a:t>A particle with some initial conditions will perform an ellipse in the phase space. Its maximum energy </a:t>
                </a:r>
                <a:r>
                  <a:rPr lang="en-US" sz="1800" b="0" i="0" u="none" strike="noStrike" baseline="0" dirty="0" err="1"/>
                  <a:t>w</a:t>
                </a:r>
                <a:r>
                  <a:rPr lang="en-US" sz="1800" b="0" i="0" u="none" strike="noStrike" baseline="-25000" dirty="0" err="1"/>
                  <a:t>max</a:t>
                </a:r>
                <a:r>
                  <a:rPr lang="en-US" sz="1800" b="0" i="0" u="none" strike="noStrike" baseline="0" dirty="0"/>
                  <a:t> is obtained when </a:t>
                </a:r>
                <a:r>
                  <a:rPr lang="en-US" sz="1800" b="0" i="0" u="none" strike="noStrike" baseline="0" dirty="0">
                    <a:sym typeface="Symbol" panose="05050102010706020507" pitchFamily="18" charset="2"/>
                  </a:rPr>
                  <a:t>= </a:t>
                </a:r>
                <a:r>
                  <a:rPr lang="en-US" sz="1800" b="0" i="0" u="none" strike="noStrike" baseline="-25000" dirty="0">
                    <a:sym typeface="Symbol" panose="05050102010706020507" pitchFamily="18" charset="2"/>
                  </a:rPr>
                  <a:t>s</a:t>
                </a:r>
                <a:r>
                  <a:rPr lang="en-US" sz="1800" b="0" i="0" u="none" strike="noStrike" baseline="0" dirty="0"/>
                  <a:t> (i.e. </a:t>
                </a:r>
                <a14:m>
                  <m:oMath xmlns:m="http://schemas.openxmlformats.org/officeDocument/2006/math">
                    <m:r>
                      <a:rPr lang="it-IT" i="1">
                        <a:solidFill>
                          <a:srgbClr val="000000"/>
                        </a:solidFill>
                        <a:latin typeface="Cambria Math" panose="02040503050406030204" pitchFamily="18" charset="0"/>
                        <a:ea typeface="Cambria Math" panose="02040503050406030204" pitchFamily="18" charset="0"/>
                      </a:rPr>
                      <m:t>𝜑</m:t>
                    </m:r>
                    <m:r>
                      <a:rPr lang="it-IT" i="1">
                        <a:solidFill>
                          <a:srgbClr val="000000"/>
                        </a:solidFill>
                        <a:latin typeface="Cambria Math" panose="02040503050406030204" pitchFamily="18" charset="0"/>
                        <a:ea typeface="Cambria Math" panose="02040503050406030204" pitchFamily="18" charset="0"/>
                      </a:rPr>
                      <m:t>=0</m:t>
                    </m:r>
                  </m:oMath>
                </a14:m>
                <a:r>
                  <a:rPr lang="en-US" sz="1800" b="0" i="0" u="none" strike="noStrike" baseline="0" dirty="0"/>
                  <a:t>) and correspondingly its maximum phase excursion is </a:t>
                </a:r>
                <a:r>
                  <a:rPr lang="en-US" sz="1800" b="0" i="0" u="none" strike="noStrike" baseline="0" dirty="0" err="1"/>
                  <a:t>obained</a:t>
                </a:r>
                <a:r>
                  <a:rPr lang="en-US" sz="1800" b="0" i="0" u="none" strike="noStrike" baseline="0" dirty="0"/>
                  <a:t> when </a:t>
                </a:r>
                <a:r>
                  <a:rPr lang="en-US" sz="1800" b="0" i="1" u="none" strike="noStrike" baseline="0" dirty="0"/>
                  <a:t>w</a:t>
                </a:r>
                <a:r>
                  <a:rPr lang="en-US" sz="1800" b="0" i="0" u="none" strike="noStrike" baseline="0" dirty="0"/>
                  <a:t>=0. Then:</a:t>
                </a:r>
                <a:endParaRPr lang="en-US" dirty="0"/>
              </a:p>
            </p:txBody>
          </p:sp>
        </mc:Choice>
        <mc:Fallback xmlns="">
          <p:sp>
            <p:nvSpPr>
              <p:cNvPr id="4" name="CasellaDiTesto 3">
                <a:extLst>
                  <a:ext uri="{FF2B5EF4-FFF2-40B4-BE49-F238E27FC236}">
                    <a16:creationId xmlns:a16="http://schemas.microsoft.com/office/drawing/2014/main" id="{7C53FBFD-F295-2645-91AE-7D106DFC9FB2}"/>
                  </a:ext>
                </a:extLst>
              </p:cNvPr>
              <p:cNvSpPr txBox="1">
                <a:spLocks noRot="1" noChangeAspect="1" noMove="1" noResize="1" noEditPoints="1" noAdjustHandles="1" noChangeArrowheads="1" noChangeShapeType="1" noTextEdit="1"/>
              </p:cNvSpPr>
              <p:nvPr/>
            </p:nvSpPr>
            <p:spPr>
              <a:xfrm>
                <a:off x="0" y="3789000"/>
                <a:ext cx="12192000" cy="646331"/>
              </a:xfrm>
              <a:prstGeom prst="rect">
                <a:avLst/>
              </a:prstGeom>
              <a:blipFill>
                <a:blip r:embed="rId2"/>
                <a:stretch>
                  <a:fillRect l="-400" t="-7547" b="-14151"/>
                </a:stretch>
              </a:blipFill>
            </p:spPr>
            <p:txBody>
              <a:bodyPr/>
              <a:lstStyle/>
              <a:p>
                <a:r>
                  <a:rPr lang="en-US">
                    <a:noFill/>
                  </a:rPr>
                  <a:t> </a:t>
                </a:r>
              </a:p>
            </p:txBody>
          </p:sp>
        </mc:Fallback>
      </mc:AlternateContent>
      <p:pic>
        <p:nvPicPr>
          <p:cNvPr id="5" name="Immagine 4">
            <a:extLst>
              <a:ext uri="{FF2B5EF4-FFF2-40B4-BE49-F238E27FC236}">
                <a16:creationId xmlns:a16="http://schemas.microsoft.com/office/drawing/2014/main" id="{35BC685A-6B3E-C660-A757-9EC3A804BF4A}"/>
              </a:ext>
            </a:extLst>
          </p:cNvPr>
          <p:cNvPicPr>
            <a:picLocks noChangeAspect="1"/>
          </p:cNvPicPr>
          <p:nvPr/>
        </p:nvPicPr>
        <p:blipFill rotWithShape="1">
          <a:blip r:embed="rId3"/>
          <a:srcRect t="54303" r="3731"/>
          <a:stretch/>
        </p:blipFill>
        <p:spPr>
          <a:xfrm>
            <a:off x="8013035" y="765000"/>
            <a:ext cx="4178965" cy="2368800"/>
          </a:xfrm>
          <a:prstGeom prst="rect">
            <a:avLst/>
          </a:prstGeom>
        </p:spPr>
      </p:pic>
      <p:sp>
        <p:nvSpPr>
          <p:cNvPr id="7" name="CasellaDiTesto 6">
            <a:extLst>
              <a:ext uri="{FF2B5EF4-FFF2-40B4-BE49-F238E27FC236}">
                <a16:creationId xmlns:a16="http://schemas.microsoft.com/office/drawing/2014/main" id="{36E23D7B-E6B5-090D-09EC-E85A0FCA4973}"/>
              </a:ext>
            </a:extLst>
          </p:cNvPr>
          <p:cNvSpPr txBox="1"/>
          <p:nvPr/>
        </p:nvSpPr>
        <p:spPr>
          <a:xfrm>
            <a:off x="155099" y="1316586"/>
            <a:ext cx="6911507" cy="369332"/>
          </a:xfrm>
          <a:prstGeom prst="rect">
            <a:avLst/>
          </a:prstGeom>
          <a:noFill/>
        </p:spPr>
        <p:txBody>
          <a:bodyPr wrap="none" rtlCol="0">
            <a:spAutoFit/>
          </a:bodyPr>
          <a:lstStyle/>
          <a:p>
            <a:r>
              <a:rPr lang="en-US" dirty="0"/>
              <a:t>For small amplitude oscillations around the synchronous phase we have</a:t>
            </a:r>
          </a:p>
        </p:txBody>
      </p:sp>
      <mc:AlternateContent xmlns:mc="http://schemas.openxmlformats.org/markup-compatibility/2006" xmlns:a14="http://schemas.microsoft.com/office/drawing/2010/main">
        <mc:Choice Requires="a14">
          <p:sp>
            <p:nvSpPr>
              <p:cNvPr id="8" name="Oggetto 1">
                <a:extLst>
                  <a:ext uri="{FF2B5EF4-FFF2-40B4-BE49-F238E27FC236}">
                    <a16:creationId xmlns:a16="http://schemas.microsoft.com/office/drawing/2014/main" id="{17F52202-53A5-F71B-7A38-EDB62D5F338D}"/>
                  </a:ext>
                </a:extLst>
              </p:cNvPr>
              <p:cNvSpPr txBox="1"/>
              <p:nvPr/>
            </p:nvSpPr>
            <p:spPr bwMode="auto">
              <a:xfrm>
                <a:off x="303038" y="594274"/>
                <a:ext cx="5688000"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𝑤</m:t>
                          </m:r>
                        </m:e>
                        <m:sup>
                          <m:r>
                            <a:rPr lang="en-US" sz="1600" i="1">
                              <a:solidFill>
                                <a:srgbClr val="000000"/>
                              </a:solidFill>
                              <a:latin typeface="Cambria Math" panose="02040503050406030204" pitchFamily="18" charset="0"/>
                            </a:rPr>
                            <m:t>2</m:t>
                          </m:r>
                        </m:sup>
                      </m:sSup>
                      <m:r>
                        <a:rPr lang="it-IT" sz="1600" b="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it-IT" sz="1600" b="0" i="1" smtClean="0">
                                  <a:solidFill>
                                    <a:srgbClr val="000000"/>
                                  </a:solidFill>
                                  <a:latin typeface="Cambria Math" panose="02040503050406030204" pitchFamily="18" charset="0"/>
                                </a:rPr>
                              </m:ctrlPr>
                            </m:funcPr>
                            <m:fName>
                              <m:r>
                                <m:rPr>
                                  <m:sty m:val="p"/>
                                </m:rPr>
                                <a:rPr lang="it-IT" sz="1600" b="0" i="0" smtClean="0">
                                  <a:solidFill>
                                    <a:srgbClr val="000000"/>
                                  </a:solidFill>
                                  <a:latin typeface="Cambria Math" panose="02040503050406030204" pitchFamily="18" charset="0"/>
                                </a:rPr>
                                <m:t>sin</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it-IT" sz="1600" i="1">
                                      <a:solidFill>
                                        <a:srgbClr val="000000"/>
                                      </a:solidFill>
                                      <a:latin typeface="Cambria Math" panose="02040503050406030204" pitchFamily="18" charset="0"/>
                                    </a:rPr>
                                    <m:t>+</m:t>
                                  </m:r>
                                  <m:r>
                                    <a:rPr lang="it-IT" sz="1600" i="1">
                                      <a:solidFill>
                                        <a:srgbClr val="000000"/>
                                      </a:solidFill>
                                      <a:latin typeface="Cambria Math" panose="02040503050406030204" pitchFamily="18" charset="0"/>
                                      <a:ea typeface="Cambria Math" panose="02040503050406030204" pitchFamily="18" charset="0"/>
                                    </a:rPr>
                                    <m:t>𝜑</m:t>
                                  </m:r>
                                </m:e>
                              </m:d>
                            </m:e>
                          </m:func>
                          <m:r>
                            <a:rPr lang="it-IT" sz="1600" b="0" i="1" smtClean="0">
                              <a:solidFill>
                                <a:srgbClr val="000000"/>
                              </a:solidFill>
                              <a:latin typeface="Cambria Math" panose="02040503050406030204" pitchFamily="18" charset="0"/>
                            </a:rPr>
                            <m:t>−</m:t>
                          </m:r>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it-IT" sz="1600" i="1">
                                  <a:solidFill>
                                    <a:srgbClr val="000000"/>
                                  </a:solidFill>
                                  <a:latin typeface="Cambria Math" panose="02040503050406030204" pitchFamily="18" charset="0"/>
                                </a:rPr>
                                <m:t>+</m:t>
                              </m:r>
                              <m:r>
                                <a:rPr lang="it-IT" sz="1600" i="1">
                                  <a:solidFill>
                                    <a:srgbClr val="000000"/>
                                  </a:solidFill>
                                  <a:latin typeface="Cambria Math" panose="02040503050406030204" pitchFamily="18" charset="0"/>
                                  <a:ea typeface="Cambria Math" panose="02040503050406030204" pitchFamily="18" charset="0"/>
                                </a:rPr>
                                <m:t>𝜑</m:t>
                              </m:r>
                            </m:e>
                          </m:d>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8" name="Oggetto 1">
                <a:extLst>
                  <a:ext uri="{FF2B5EF4-FFF2-40B4-BE49-F238E27FC236}">
                    <a16:creationId xmlns:a16="http://schemas.microsoft.com/office/drawing/2014/main" id="{17F52202-53A5-F71B-7A38-EDB62D5F338D}"/>
                  </a:ext>
                </a:extLst>
              </p:cNvPr>
              <p:cNvSpPr txBox="1">
                <a:spLocks noRot="1" noChangeAspect="1" noMove="1" noResize="1" noEditPoints="1" noAdjustHandles="1" noChangeArrowheads="1" noChangeShapeType="1" noTextEdit="1"/>
              </p:cNvSpPr>
              <p:nvPr/>
            </p:nvSpPr>
            <p:spPr bwMode="auto">
              <a:xfrm>
                <a:off x="303038" y="594274"/>
                <a:ext cx="5688000" cy="722312"/>
              </a:xfrm>
              <a:prstGeom prst="rect">
                <a:avLst/>
              </a:prstGeom>
              <a:blipFill>
                <a:blip r:embed="rId4"/>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Oggetto 1">
                <a:extLst>
                  <a:ext uri="{FF2B5EF4-FFF2-40B4-BE49-F238E27FC236}">
                    <a16:creationId xmlns:a16="http://schemas.microsoft.com/office/drawing/2014/main" id="{71EE6D44-6BC4-749C-0D47-BC68B84CCC56}"/>
                  </a:ext>
                </a:extLst>
              </p:cNvPr>
              <p:cNvSpPr txBox="1"/>
              <p:nvPr/>
            </p:nvSpPr>
            <p:spPr bwMode="auto">
              <a:xfrm>
                <a:off x="264000" y="2061000"/>
                <a:ext cx="6496105"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𝑤</m:t>
                          </m:r>
                        </m:e>
                        <m:sup>
                          <m:r>
                            <a:rPr lang="en-US" sz="1600" i="1">
                              <a:solidFill>
                                <a:srgbClr val="000000"/>
                              </a:solidFill>
                              <a:latin typeface="Cambria Math" panose="02040503050406030204" pitchFamily="18" charset="0"/>
                            </a:rPr>
                            <m:t>2</m:t>
                          </m:r>
                        </m:sup>
                      </m:sSup>
                      <m:r>
                        <a:rPr lang="it-IT" sz="1600" b="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d>
                        <m:dPr>
                          <m:begChr m:val="["/>
                          <m:endChr m:val="]"/>
                          <m:ctrlPr>
                            <a:rPr lang="en-US" sz="1600" i="1">
                              <a:solidFill>
                                <a:srgbClr val="000000"/>
                              </a:solidFill>
                              <a:latin typeface="Cambria Math" panose="02040503050406030204" pitchFamily="18" charset="0"/>
                            </a:rPr>
                          </m:ctrlPr>
                        </m:dPr>
                        <m:e>
                          <m:func>
                            <m:funcPr>
                              <m:ctrlPr>
                                <a:rPr lang="it-IT" sz="1600" b="0" i="1" smtClean="0">
                                  <a:solidFill>
                                    <a:srgbClr val="000000"/>
                                  </a:solidFill>
                                  <a:latin typeface="Cambria Math" panose="02040503050406030204" pitchFamily="18" charset="0"/>
                                </a:rPr>
                              </m:ctrlPr>
                            </m:funcPr>
                            <m:fName>
                              <m:r>
                                <m:rPr>
                                  <m:sty m:val="p"/>
                                </m:rPr>
                                <a:rPr lang="it-IT" sz="1600" b="0" i="0" smtClean="0">
                                  <a:solidFill>
                                    <a:srgbClr val="000000"/>
                                  </a:solidFill>
                                  <a:latin typeface="Cambria Math" panose="02040503050406030204" pitchFamily="18" charset="0"/>
                                </a:rPr>
                                <m:t>cos</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r>
                                <a:rPr lang="it-IT" sz="1600" i="1">
                                  <a:solidFill>
                                    <a:srgbClr val="000000"/>
                                  </a:solidFill>
                                  <a:latin typeface="Cambria Math" panose="02040503050406030204" pitchFamily="18" charset="0"/>
                                  <a:ea typeface="Cambria Math" panose="02040503050406030204" pitchFamily="18" charset="0"/>
                                </a:rPr>
                                <m:t>𝜑</m:t>
                              </m:r>
                            </m:e>
                          </m:func>
                          <m:func>
                            <m:funcPr>
                              <m:ctrlPr>
                                <a:rPr lang="it-IT" sz="1600" i="1">
                                  <a:solidFill>
                                    <a:srgbClr val="000000"/>
                                  </a:solidFill>
                                  <a:latin typeface="Cambria Math" panose="02040503050406030204" pitchFamily="18" charset="0"/>
                                </a:rPr>
                              </m:ctrlPr>
                            </m:funcPr>
                            <m:fName>
                              <m:r>
                                <a:rPr lang="it-IT" sz="1600" b="0" i="0" smtClean="0">
                                  <a:solidFill>
                                    <a:srgbClr val="000000"/>
                                  </a:solidFill>
                                  <a:latin typeface="Cambria Math" panose="02040503050406030204" pitchFamily="18" charset="0"/>
                                </a:rPr>
                                <m:t>−</m:t>
                              </m:r>
                              <m:f>
                                <m:fPr>
                                  <m:ctrlPr>
                                    <a:rPr lang="it-IT" sz="1600" b="0" i="1" smtClean="0">
                                      <a:solidFill>
                                        <a:srgbClr val="000000"/>
                                      </a:solidFill>
                                      <a:latin typeface="Cambria Math" panose="02040503050406030204" pitchFamily="18" charset="0"/>
                                    </a:rPr>
                                  </m:ctrlPr>
                                </m:fPr>
                                <m:num>
                                  <m:r>
                                    <a:rPr lang="it-IT" sz="1600" b="0" i="1" smtClean="0">
                                      <a:solidFill>
                                        <a:srgbClr val="000000"/>
                                      </a:solidFill>
                                      <a:latin typeface="Cambria Math" panose="02040503050406030204" pitchFamily="18" charset="0"/>
                                    </a:rPr>
                                    <m:t>1</m:t>
                                  </m:r>
                                </m:num>
                                <m:den>
                                  <m:r>
                                    <a:rPr lang="it-IT" sz="1600" b="0" i="1" smtClean="0">
                                      <a:solidFill>
                                        <a:srgbClr val="000000"/>
                                      </a:solidFill>
                                      <a:latin typeface="Cambria Math" panose="02040503050406030204" pitchFamily="18" charset="0"/>
                                    </a:rPr>
                                    <m:t>2</m:t>
                                  </m:r>
                                </m:den>
                              </m:f>
                              <m:r>
                                <m:rPr>
                                  <m:sty m:val="p"/>
                                </m:rPr>
                                <a:rPr lang="it-IT" sz="1600" b="0" i="0" smtClean="0">
                                  <a:solidFill>
                                    <a:srgbClr val="000000"/>
                                  </a:solidFill>
                                  <a:latin typeface="Cambria Math" panose="02040503050406030204" pitchFamily="18" charset="0"/>
                                </a:rPr>
                                <m:t>s</m:t>
                              </m:r>
                              <m:r>
                                <a:rPr lang="it-IT" sz="1600" b="0" i="1" smtClean="0">
                                  <a:solidFill>
                                    <a:srgbClr val="000000"/>
                                  </a:solidFill>
                                  <a:latin typeface="Cambria Math" panose="02040503050406030204" pitchFamily="18" charset="0"/>
                                </a:rPr>
                                <m:t>𝑖𝑛</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sSup>
                                <m:sSupPr>
                                  <m:ctrlPr>
                                    <a:rPr lang="en-US" sz="1600" i="1" smtClean="0">
                                      <a:solidFill>
                                        <a:srgbClr val="000000"/>
                                      </a:solidFill>
                                      <a:latin typeface="Cambria Math" panose="02040503050406030204" pitchFamily="18" charset="0"/>
                                    </a:rPr>
                                  </m:ctrlPr>
                                </m:sSupPr>
                                <m:e>
                                  <m:r>
                                    <a:rPr lang="it-IT" sz="1600" i="1">
                                      <a:solidFill>
                                        <a:srgbClr val="000000"/>
                                      </a:solidFill>
                                      <a:latin typeface="Cambria Math" panose="02040503050406030204" pitchFamily="18" charset="0"/>
                                      <a:ea typeface="Cambria Math" panose="02040503050406030204" pitchFamily="18" charset="0"/>
                                    </a:rPr>
                                    <m:t>𝜑</m:t>
                                  </m:r>
                                </m:e>
                                <m:sup>
                                  <m:r>
                                    <a:rPr lang="it-IT" sz="1600" b="0" i="1" smtClean="0">
                                      <a:solidFill>
                                        <a:srgbClr val="000000"/>
                                      </a:solidFill>
                                      <a:latin typeface="Cambria Math" panose="02040503050406030204" pitchFamily="18" charset="0"/>
                                    </a:rPr>
                                    <m:t>2</m:t>
                                  </m:r>
                                </m:sup>
                              </m:sSup>
                            </m:e>
                          </m:func>
                          <m:r>
                            <a:rPr lang="it-IT" sz="1600" b="0" i="1" smtClean="0">
                              <a:solidFill>
                                <a:srgbClr val="000000"/>
                              </a:solidFill>
                              <a:latin typeface="Cambria Math" panose="02040503050406030204" pitchFamily="18" charset="0"/>
                            </a:rPr>
                            <m:t>−</m:t>
                          </m:r>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r>
                                <a:rPr lang="it-IT" sz="1600" i="1">
                                  <a:solidFill>
                                    <a:srgbClr val="000000"/>
                                  </a:solidFill>
                                  <a:latin typeface="Cambria Math" panose="02040503050406030204" pitchFamily="18" charset="0"/>
                                </a:rPr>
                                <m:t>+</m:t>
                              </m:r>
                              <m:r>
                                <a:rPr lang="it-IT" sz="1600" i="1">
                                  <a:solidFill>
                                    <a:srgbClr val="000000"/>
                                  </a:solidFill>
                                  <a:latin typeface="Cambria Math" panose="02040503050406030204" pitchFamily="18" charset="0"/>
                                  <a:ea typeface="Cambria Math" panose="02040503050406030204" pitchFamily="18" charset="0"/>
                                </a:rPr>
                                <m:t>𝜑</m:t>
                              </m:r>
                            </m:e>
                          </m:d>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func>
                        </m:e>
                      </m:d>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9" name="Oggetto 1">
                <a:extLst>
                  <a:ext uri="{FF2B5EF4-FFF2-40B4-BE49-F238E27FC236}">
                    <a16:creationId xmlns:a16="http://schemas.microsoft.com/office/drawing/2014/main" id="{71EE6D44-6BC4-749C-0D47-BC68B84CCC56}"/>
                  </a:ext>
                </a:extLst>
              </p:cNvPr>
              <p:cNvSpPr txBox="1">
                <a:spLocks noRot="1" noChangeAspect="1" noMove="1" noResize="1" noEditPoints="1" noAdjustHandles="1" noChangeArrowheads="1" noChangeShapeType="1" noTextEdit="1"/>
              </p:cNvSpPr>
              <p:nvPr/>
            </p:nvSpPr>
            <p:spPr bwMode="auto">
              <a:xfrm>
                <a:off x="264000" y="2061000"/>
                <a:ext cx="6496105" cy="722312"/>
              </a:xfrm>
              <a:prstGeom prst="rect">
                <a:avLst/>
              </a:prstGeom>
              <a:blipFill>
                <a:blip r:embed="rId5"/>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Oggetto 1">
                <a:extLst>
                  <a:ext uri="{FF2B5EF4-FFF2-40B4-BE49-F238E27FC236}">
                    <a16:creationId xmlns:a16="http://schemas.microsoft.com/office/drawing/2014/main" id="{670ECA90-734D-1C68-07BD-6BD75F0A7256}"/>
                  </a:ext>
                </a:extLst>
              </p:cNvPr>
              <p:cNvSpPr txBox="1"/>
              <p:nvPr/>
            </p:nvSpPr>
            <p:spPr bwMode="auto">
              <a:xfrm>
                <a:off x="264000" y="2952353"/>
                <a:ext cx="3672000"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sSup>
                        <m:sSupPr>
                          <m:ctrlPr>
                            <a:rPr lang="en-US" sz="1600" i="1">
                              <a:solidFill>
                                <a:srgbClr val="000000"/>
                              </a:solidFill>
                              <a:latin typeface="Cambria Math" panose="02040503050406030204" pitchFamily="18" charset="0"/>
                            </a:rPr>
                          </m:ctrlPr>
                        </m:sSupPr>
                        <m:e>
                          <m:r>
                            <a:rPr lang="en-US" sz="1600" i="1">
                              <a:solidFill>
                                <a:srgbClr val="000000"/>
                              </a:solidFill>
                              <a:latin typeface="Cambria Math" panose="02040503050406030204" pitchFamily="18" charset="0"/>
                            </a:rPr>
                            <m:t>𝑤</m:t>
                          </m:r>
                        </m:e>
                        <m:sup>
                          <m:r>
                            <a:rPr lang="en-US" sz="1600" i="1">
                              <a:solidFill>
                                <a:srgbClr val="000000"/>
                              </a:solidFill>
                              <a:latin typeface="Cambria Math" panose="02040503050406030204" pitchFamily="18" charset="0"/>
                            </a:rPr>
                            <m:t>2</m:t>
                          </m:r>
                        </m:sup>
                      </m:sSup>
                      <m:r>
                        <a:rPr lang="it-IT" sz="1600" b="0" i="1" smtClean="0">
                          <a:solidFill>
                            <a:srgbClr val="000000"/>
                          </a:solidFill>
                          <a:latin typeface="Cambria Math" panose="02040503050406030204" pitchFamily="18" charset="0"/>
                        </a:rPr>
                        <m:t>−</m:t>
                      </m:r>
                      <m:f>
                        <m:fPr>
                          <m:ctrlPr>
                            <a:rPr lang="it-IT" sz="1600" i="1">
                              <a:solidFill>
                                <a:srgbClr val="000000"/>
                              </a:solidFill>
                              <a:latin typeface="Cambria Math" panose="02040503050406030204" pitchFamily="18" charset="0"/>
                            </a:rPr>
                          </m:ctrlPr>
                        </m:fPr>
                        <m:num>
                          <m:r>
                            <a:rPr lang="it-IT" sz="1600" i="1">
                              <a:solidFill>
                                <a:srgbClr val="000000"/>
                              </a:solidFill>
                              <a:latin typeface="Cambria Math" panose="02040503050406030204" pitchFamily="18" charset="0"/>
                            </a:rPr>
                            <m:t>1</m:t>
                          </m:r>
                        </m:num>
                        <m:den>
                          <m:r>
                            <a:rPr lang="it-IT" sz="1600" i="1">
                              <a:solidFill>
                                <a:srgbClr val="000000"/>
                              </a:solidFill>
                              <a:latin typeface="Cambria Math" panose="02040503050406030204" pitchFamily="18" charset="0"/>
                            </a:rPr>
                            <m:t>2</m:t>
                          </m:r>
                        </m:den>
                      </m:f>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func>
                        <m:funcPr>
                          <m:ctrlPr>
                            <a:rPr lang="it-IT"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m:t>
                          </m:r>
                          <m:r>
                            <a:rPr lang="it-IT" sz="1600" i="1">
                              <a:solidFill>
                                <a:srgbClr val="000000"/>
                              </a:solidFill>
                              <a:latin typeface="Cambria Math" panose="02040503050406030204" pitchFamily="18" charset="0"/>
                            </a:rPr>
                            <m:t>𝑖𝑛</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sSup>
                            <m:sSupPr>
                              <m:ctrlPr>
                                <a:rPr lang="en-US" sz="1600" i="1">
                                  <a:solidFill>
                                    <a:srgbClr val="000000"/>
                                  </a:solidFill>
                                  <a:latin typeface="Cambria Math" panose="02040503050406030204" pitchFamily="18" charset="0"/>
                                </a:rPr>
                              </m:ctrlPr>
                            </m:sSupPr>
                            <m:e>
                              <m:r>
                                <a:rPr lang="it-IT" sz="1600" i="1">
                                  <a:solidFill>
                                    <a:srgbClr val="000000"/>
                                  </a:solidFill>
                                  <a:latin typeface="Cambria Math" panose="02040503050406030204" pitchFamily="18" charset="0"/>
                                  <a:ea typeface="Cambria Math" panose="02040503050406030204" pitchFamily="18" charset="0"/>
                                </a:rPr>
                                <m:t>𝜑</m:t>
                              </m:r>
                            </m:e>
                            <m:sup>
                              <m:r>
                                <a:rPr lang="it-IT" sz="1600" i="1">
                                  <a:solidFill>
                                    <a:srgbClr val="000000"/>
                                  </a:solidFill>
                                  <a:latin typeface="Cambria Math" panose="02040503050406030204" pitchFamily="18" charset="0"/>
                                </a:rPr>
                                <m:t>2</m:t>
                              </m:r>
                            </m:sup>
                          </m:sSup>
                        </m:e>
                      </m:func>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10" name="Oggetto 1">
                <a:extLst>
                  <a:ext uri="{FF2B5EF4-FFF2-40B4-BE49-F238E27FC236}">
                    <a16:creationId xmlns:a16="http://schemas.microsoft.com/office/drawing/2014/main" id="{670ECA90-734D-1C68-07BD-6BD75F0A7256}"/>
                  </a:ext>
                </a:extLst>
              </p:cNvPr>
              <p:cNvSpPr txBox="1">
                <a:spLocks noRot="1" noChangeAspect="1" noMove="1" noResize="1" noEditPoints="1" noAdjustHandles="1" noChangeArrowheads="1" noChangeShapeType="1" noTextEdit="1"/>
              </p:cNvSpPr>
              <p:nvPr/>
            </p:nvSpPr>
            <p:spPr bwMode="auto">
              <a:xfrm>
                <a:off x="264000" y="2952353"/>
                <a:ext cx="3672000" cy="722312"/>
              </a:xfrm>
              <a:prstGeom prst="rect">
                <a:avLst/>
              </a:prstGeom>
              <a:blipFill>
                <a:blip r:embed="rId6"/>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Oggetto 1">
                <a:extLst>
                  <a:ext uri="{FF2B5EF4-FFF2-40B4-BE49-F238E27FC236}">
                    <a16:creationId xmlns:a16="http://schemas.microsoft.com/office/drawing/2014/main" id="{FD485849-6707-4568-9A76-0103EAC69E49}"/>
                  </a:ext>
                </a:extLst>
              </p:cNvPr>
              <p:cNvSpPr txBox="1"/>
              <p:nvPr/>
            </p:nvSpPr>
            <p:spPr bwMode="auto">
              <a:xfrm>
                <a:off x="243069" y="4581000"/>
                <a:ext cx="3188931"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it-IT" sz="1600" i="1" smtClean="0">
                          <a:solidFill>
                            <a:srgbClr val="000000"/>
                          </a:solidFill>
                          <a:latin typeface="Cambria Math" panose="02040503050406030204" pitchFamily="18" charset="0"/>
                          <a:ea typeface="Cambria Math" panose="02040503050406030204" pitchFamily="18" charset="0"/>
                        </a:rPr>
                        <m:t>𝜑</m:t>
                      </m:r>
                      <m:r>
                        <a:rPr lang="it-IT" sz="1600" b="0" i="1" smtClean="0">
                          <a:solidFill>
                            <a:srgbClr val="000000"/>
                          </a:solidFill>
                          <a:latin typeface="Cambria Math" panose="02040503050406030204" pitchFamily="18" charset="0"/>
                          <a:ea typeface="Cambria Math" panose="02040503050406030204" pitchFamily="18" charset="0"/>
                        </a:rPr>
                        <m:t>=0→</m:t>
                      </m:r>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1</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sSubSup>
                        <m:sSubSupPr>
                          <m:ctrlPr>
                            <a:rPr lang="en-US" sz="1600" i="1">
                              <a:solidFill>
                                <a:srgbClr val="000000"/>
                              </a:solidFill>
                              <a:latin typeface="Cambria Math" panose="02040503050406030204" pitchFamily="18" charset="0"/>
                            </a:rPr>
                          </m:ctrlPr>
                        </m:sSubSupPr>
                        <m:e>
                          <m:r>
                            <a:rPr lang="it-IT" sz="1600" i="1">
                              <a:solidFill>
                                <a:srgbClr val="000000"/>
                              </a:solidFill>
                              <a:latin typeface="Cambria Math" panose="02040503050406030204" pitchFamily="18" charset="0"/>
                            </a:rPr>
                            <m:t>𝑤</m:t>
                          </m:r>
                        </m:e>
                        <m:sub>
                          <m:r>
                            <a:rPr lang="it-IT" sz="1600" i="1">
                              <a:solidFill>
                                <a:srgbClr val="000000"/>
                              </a:solidFill>
                              <a:latin typeface="Cambria Math" panose="02040503050406030204" pitchFamily="18" charset="0"/>
                            </a:rPr>
                            <m:t>𝑚𝑎𝑥</m:t>
                          </m:r>
                        </m:sub>
                        <m:sup>
                          <m:r>
                            <a:rPr lang="it-IT" sz="1600" i="1">
                              <a:solidFill>
                                <a:srgbClr val="000000"/>
                              </a:solidFill>
                              <a:latin typeface="Cambria Math" panose="02040503050406030204" pitchFamily="18" charset="0"/>
                            </a:rPr>
                            <m:t>2</m:t>
                          </m:r>
                        </m:sup>
                      </m:sSubSup>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11" name="Oggetto 1">
                <a:extLst>
                  <a:ext uri="{FF2B5EF4-FFF2-40B4-BE49-F238E27FC236}">
                    <a16:creationId xmlns:a16="http://schemas.microsoft.com/office/drawing/2014/main" id="{FD485849-6707-4568-9A76-0103EAC69E49}"/>
                  </a:ext>
                </a:extLst>
              </p:cNvPr>
              <p:cNvSpPr txBox="1">
                <a:spLocks noRot="1" noChangeAspect="1" noMove="1" noResize="1" noEditPoints="1" noAdjustHandles="1" noChangeArrowheads="1" noChangeShapeType="1" noTextEdit="1"/>
              </p:cNvSpPr>
              <p:nvPr/>
            </p:nvSpPr>
            <p:spPr bwMode="auto">
              <a:xfrm>
                <a:off x="243069" y="4581000"/>
                <a:ext cx="3188931" cy="722312"/>
              </a:xfrm>
              <a:prstGeom prst="rect">
                <a:avLst/>
              </a:prstGeom>
              <a:blipFill>
                <a:blip r:embed="rId7"/>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Oggetto 1">
                <a:extLst>
                  <a:ext uri="{FF2B5EF4-FFF2-40B4-BE49-F238E27FC236}">
                    <a16:creationId xmlns:a16="http://schemas.microsoft.com/office/drawing/2014/main" id="{E717BC02-1027-2AE6-AA70-56049A75A9E3}"/>
                  </a:ext>
                </a:extLst>
              </p:cNvPr>
              <p:cNvSpPr txBox="1"/>
              <p:nvPr/>
            </p:nvSpPr>
            <p:spPr bwMode="auto">
              <a:xfrm>
                <a:off x="243069" y="5182510"/>
                <a:ext cx="3497772"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r>
                        <a:rPr lang="it-IT" sz="1600" b="0" i="1" smtClean="0">
                          <a:solidFill>
                            <a:srgbClr val="000000"/>
                          </a:solidFill>
                          <a:latin typeface="Cambria Math" panose="02040503050406030204" pitchFamily="18" charset="0"/>
                          <a:ea typeface="Cambria Math" panose="02040503050406030204" pitchFamily="18" charset="0"/>
                        </a:rPr>
                        <m:t>𝑤</m:t>
                      </m:r>
                      <m:r>
                        <a:rPr lang="it-IT" sz="1600" b="0" i="1" smtClean="0">
                          <a:solidFill>
                            <a:srgbClr val="000000"/>
                          </a:solidFill>
                          <a:latin typeface="Cambria Math" panose="02040503050406030204" pitchFamily="18" charset="0"/>
                          <a:ea typeface="Cambria Math" panose="02040503050406030204" pitchFamily="18" charset="0"/>
                        </a:rPr>
                        <m:t>=0→−</m:t>
                      </m:r>
                      <m:f>
                        <m:fPr>
                          <m:ctrlPr>
                            <a:rPr lang="it-IT" sz="1600" i="1">
                              <a:solidFill>
                                <a:srgbClr val="000000"/>
                              </a:solidFill>
                              <a:latin typeface="Cambria Math" panose="02040503050406030204" pitchFamily="18" charset="0"/>
                            </a:rPr>
                          </m:ctrlPr>
                        </m:fPr>
                        <m:num>
                          <m:r>
                            <a:rPr lang="it-IT" sz="1600" i="1">
                              <a:solidFill>
                                <a:srgbClr val="000000"/>
                              </a:solidFill>
                              <a:latin typeface="Cambria Math" panose="02040503050406030204" pitchFamily="18" charset="0"/>
                            </a:rPr>
                            <m:t>1</m:t>
                          </m:r>
                        </m:num>
                        <m:den>
                          <m:r>
                            <a:rPr lang="it-IT" sz="1600" i="1">
                              <a:solidFill>
                                <a:srgbClr val="000000"/>
                              </a:solidFill>
                              <a:latin typeface="Cambria Math" panose="02040503050406030204" pitchFamily="18" charset="0"/>
                            </a:rPr>
                            <m:t>2</m:t>
                          </m:r>
                        </m:den>
                      </m:f>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func>
                        <m:funcPr>
                          <m:ctrlPr>
                            <a:rPr lang="it-IT"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m:t>
                          </m:r>
                          <m:r>
                            <a:rPr lang="it-IT" sz="1600" i="1">
                              <a:solidFill>
                                <a:srgbClr val="000000"/>
                              </a:solidFill>
                              <a:latin typeface="Cambria Math" panose="02040503050406030204" pitchFamily="18" charset="0"/>
                            </a:rPr>
                            <m:t>𝑖𝑛</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sSubSup>
                            <m:sSubSupPr>
                              <m:ctrlPr>
                                <a:rPr lang="en-US" sz="1600" i="1">
                                  <a:solidFill>
                                    <a:srgbClr val="000000"/>
                                  </a:solidFill>
                                  <a:latin typeface="Cambria Math" panose="02040503050406030204" pitchFamily="18" charset="0"/>
                                </a:rPr>
                              </m:ctrlPr>
                            </m:sSubSupPr>
                            <m:e>
                              <m:r>
                                <a:rPr lang="it-IT" sz="1600" i="1">
                                  <a:solidFill>
                                    <a:srgbClr val="000000"/>
                                  </a:solidFill>
                                  <a:latin typeface="Cambria Math" panose="02040503050406030204" pitchFamily="18" charset="0"/>
                                  <a:ea typeface="Cambria Math" panose="02040503050406030204" pitchFamily="18" charset="0"/>
                                </a:rPr>
                                <m:t>𝜑</m:t>
                              </m:r>
                            </m:e>
                            <m:sub>
                              <m:r>
                                <a:rPr lang="it-IT" sz="1600" i="1">
                                  <a:solidFill>
                                    <a:srgbClr val="000000"/>
                                  </a:solidFill>
                                  <a:latin typeface="Cambria Math" panose="02040503050406030204" pitchFamily="18" charset="0"/>
                                </a:rPr>
                                <m:t>𝑚𝑎𝑥</m:t>
                              </m:r>
                            </m:sub>
                            <m:sup>
                              <m:r>
                                <a:rPr lang="it-IT" sz="1600" i="1">
                                  <a:solidFill>
                                    <a:srgbClr val="000000"/>
                                  </a:solidFill>
                                  <a:latin typeface="Cambria Math" panose="02040503050406030204" pitchFamily="18" charset="0"/>
                                </a:rPr>
                                <m:t>2</m:t>
                              </m:r>
                            </m:sup>
                          </m:sSubSup>
                        </m:e>
                      </m:func>
                      <m:r>
                        <a:rPr lang="en-US" sz="1600" i="1">
                          <a:solidFill>
                            <a:srgbClr val="000000"/>
                          </a:solidFill>
                          <a:latin typeface="Cambria Math" panose="02040503050406030204" pitchFamily="18" charset="0"/>
                        </a:rPr>
                        <m:t>=</m:t>
                      </m:r>
                      <m:r>
                        <m:rPr>
                          <m:sty m:val="p"/>
                        </m:rPr>
                        <a:rPr lang="en-US" sz="1600" i="0">
                          <a:solidFill>
                            <a:srgbClr val="000000"/>
                          </a:solidFill>
                          <a:latin typeface="Cambria Math" panose="02040503050406030204" pitchFamily="18" charset="0"/>
                        </a:rPr>
                        <m:t>H</m:t>
                      </m:r>
                    </m:oMath>
                  </m:oMathPara>
                </a14:m>
                <a:endParaRPr lang="en-US" sz="1600" dirty="0"/>
              </a:p>
            </p:txBody>
          </p:sp>
        </mc:Choice>
        <mc:Fallback xmlns="">
          <p:sp>
            <p:nvSpPr>
              <p:cNvPr id="12" name="Oggetto 1">
                <a:extLst>
                  <a:ext uri="{FF2B5EF4-FFF2-40B4-BE49-F238E27FC236}">
                    <a16:creationId xmlns:a16="http://schemas.microsoft.com/office/drawing/2014/main" id="{E717BC02-1027-2AE6-AA70-56049A75A9E3}"/>
                  </a:ext>
                </a:extLst>
              </p:cNvPr>
              <p:cNvSpPr txBox="1">
                <a:spLocks noRot="1" noChangeAspect="1" noMove="1" noResize="1" noEditPoints="1" noAdjustHandles="1" noChangeArrowheads="1" noChangeShapeType="1" noTextEdit="1"/>
              </p:cNvSpPr>
              <p:nvPr/>
            </p:nvSpPr>
            <p:spPr bwMode="auto">
              <a:xfrm>
                <a:off x="243069" y="5182510"/>
                <a:ext cx="3497772" cy="722312"/>
              </a:xfrm>
              <a:prstGeom prst="rect">
                <a:avLst/>
              </a:prstGeom>
              <a:blipFill>
                <a:blip r:embed="rId8"/>
                <a:stretch>
                  <a:fillRect/>
                </a:stretch>
              </a:blipFill>
              <a:ln>
                <a:noFill/>
              </a:ln>
            </p:spPr>
            <p:txBody>
              <a:bodyPr/>
              <a:lstStyle/>
              <a:p>
                <a:r>
                  <a:rPr lang="en-US">
                    <a:noFill/>
                  </a:rPr>
                  <a:t> </a:t>
                </a:r>
              </a:p>
            </p:txBody>
          </p:sp>
        </mc:Fallback>
      </mc:AlternateContent>
      <p:sp>
        <p:nvSpPr>
          <p:cNvPr id="14" name="Freccia a destra 13">
            <a:extLst>
              <a:ext uri="{FF2B5EF4-FFF2-40B4-BE49-F238E27FC236}">
                <a16:creationId xmlns:a16="http://schemas.microsoft.com/office/drawing/2014/main" id="{AA530F51-A824-279F-2E87-36D01ABE8F6E}"/>
              </a:ext>
            </a:extLst>
          </p:cNvPr>
          <p:cNvSpPr/>
          <p:nvPr/>
        </p:nvSpPr>
        <p:spPr>
          <a:xfrm>
            <a:off x="3648000" y="4987765"/>
            <a:ext cx="1008001"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Oggetto 1">
                <a:extLst>
                  <a:ext uri="{FF2B5EF4-FFF2-40B4-BE49-F238E27FC236}">
                    <a16:creationId xmlns:a16="http://schemas.microsoft.com/office/drawing/2014/main" id="{1D5BAC9C-434E-8508-98D0-31491B9279EC}"/>
                  </a:ext>
                </a:extLst>
              </p:cNvPr>
              <p:cNvSpPr txBox="1"/>
              <p:nvPr/>
            </p:nvSpPr>
            <p:spPr bwMode="auto">
              <a:xfrm>
                <a:off x="4773035" y="4688407"/>
                <a:ext cx="3240000" cy="722312"/>
              </a:xfrm>
              <a:prstGeom prst="rect">
                <a:avLst/>
              </a:prstGeom>
              <a:noFill/>
              <a:ln>
                <a:noFill/>
              </a:ln>
            </p:spPr>
            <p:txBody>
              <a:bodyPr>
                <a:noAutofit/>
              </a:bodyPr>
              <a:lstStyle/>
              <a:p>
                <a:pPr/>
                <a14:m>
                  <m:oMathPara xmlns:m="http://schemas.openxmlformats.org/officeDocument/2006/math">
                    <m:oMathParaPr>
                      <m:jc m:val="left"/>
                    </m:oMathParaPr>
                    <m:oMath xmlns:m="http://schemas.openxmlformats.org/officeDocument/2006/math">
                      <m:f>
                        <m:fPr>
                          <m:ctrlPr>
                            <a:rPr lang="en-US" sz="1600" i="1">
                              <a:solidFill>
                                <a:srgbClr val="000000"/>
                              </a:solidFill>
                              <a:latin typeface="Cambria Math" panose="02040503050406030204" pitchFamily="18" charset="0"/>
                            </a:rPr>
                          </m:ctrlPr>
                        </m:fPr>
                        <m:num>
                          <m:sSubSup>
                            <m:sSubSupPr>
                              <m:ctrlPr>
                                <a:rPr lang="en-US" sz="1600" i="1">
                                  <a:solidFill>
                                    <a:srgbClr val="000000"/>
                                  </a:solidFill>
                                  <a:latin typeface="Cambria Math" panose="02040503050406030204" pitchFamily="18" charset="0"/>
                                </a:rPr>
                              </m:ctrlPr>
                            </m:sSubSupPr>
                            <m:e>
                              <m:r>
                                <a:rPr lang="it-IT" sz="1600" i="1">
                                  <a:solidFill>
                                    <a:srgbClr val="000000"/>
                                  </a:solidFill>
                                  <a:latin typeface="Cambria Math" panose="02040503050406030204" pitchFamily="18" charset="0"/>
                                  <a:ea typeface="Cambria Math" panose="02040503050406030204" pitchFamily="18" charset="0"/>
                                </a:rPr>
                                <m:t>𝜑</m:t>
                              </m:r>
                            </m:e>
                            <m:sub>
                              <m:r>
                                <a:rPr lang="it-IT" sz="1600" i="1">
                                  <a:solidFill>
                                    <a:srgbClr val="000000"/>
                                  </a:solidFill>
                                  <a:latin typeface="Cambria Math" panose="02040503050406030204" pitchFamily="18" charset="0"/>
                                </a:rPr>
                                <m:t>𝑚𝑎𝑥</m:t>
                              </m:r>
                            </m:sub>
                            <m:sup/>
                          </m:sSubSup>
                        </m:num>
                        <m:den>
                          <m:sSubSup>
                            <m:sSubSupPr>
                              <m:ctrlPr>
                                <a:rPr lang="en-US" sz="1600" i="1">
                                  <a:solidFill>
                                    <a:srgbClr val="000000"/>
                                  </a:solidFill>
                                  <a:latin typeface="Cambria Math" panose="02040503050406030204" pitchFamily="18" charset="0"/>
                                </a:rPr>
                              </m:ctrlPr>
                            </m:sSubSupPr>
                            <m:e>
                              <m:r>
                                <a:rPr lang="it-IT" sz="1600" i="1">
                                  <a:solidFill>
                                    <a:srgbClr val="000000"/>
                                  </a:solidFill>
                                  <a:latin typeface="Cambria Math" panose="02040503050406030204" pitchFamily="18" charset="0"/>
                                </a:rPr>
                                <m:t>𝑤</m:t>
                              </m:r>
                            </m:e>
                            <m:sub>
                              <m:r>
                                <a:rPr lang="it-IT" sz="1600" i="1">
                                  <a:solidFill>
                                    <a:srgbClr val="000000"/>
                                  </a:solidFill>
                                  <a:latin typeface="Cambria Math" panose="02040503050406030204" pitchFamily="18" charset="0"/>
                                </a:rPr>
                                <m:t>𝑚𝑎𝑥</m:t>
                              </m:r>
                            </m:sub>
                            <m:sup/>
                          </m:sSubSup>
                        </m:den>
                      </m:f>
                      <m:r>
                        <a:rPr lang="en-US" sz="1600" i="1">
                          <a:solidFill>
                            <a:srgbClr val="000000"/>
                          </a:solidFill>
                          <a:latin typeface="Cambria Math" panose="02040503050406030204" pitchFamily="18" charset="0"/>
                        </a:rPr>
                        <m:t>=</m:t>
                      </m:r>
                      <m:rad>
                        <m:radPr>
                          <m:degHide m:val="on"/>
                          <m:ctrlPr>
                            <a:rPr lang="en-US" sz="1600" i="1" smtClean="0">
                              <a:solidFill>
                                <a:srgbClr val="000000"/>
                              </a:solidFill>
                              <a:latin typeface="Cambria Math" panose="02040503050406030204" pitchFamily="18" charset="0"/>
                            </a:rPr>
                          </m:ctrlPr>
                        </m:radPr>
                        <m:deg/>
                        <m:e>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func>
                                <m:funcPr>
                                  <m:ctrlPr>
                                    <a:rPr lang="it-IT" sz="1600" i="1">
                                      <a:solidFill>
                                        <a:srgbClr val="000000"/>
                                      </a:solidFill>
                                      <a:latin typeface="Cambria Math" panose="02040503050406030204" pitchFamily="18" charset="0"/>
                                    </a:rPr>
                                  </m:ctrlPr>
                                </m:funcPr>
                                <m:fName>
                                  <m:r>
                                    <a:rPr lang="it-IT"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𝑎𝑐𝑐</m:t>
                                      </m:r>
                                    </m:sub>
                                  </m:sSub>
                                  <m:r>
                                    <m:rPr>
                                      <m:sty m:val="p"/>
                                    </m:rPr>
                                    <a:rPr lang="it-IT" sz="1600">
                                      <a:solidFill>
                                        <a:srgbClr val="000000"/>
                                      </a:solidFill>
                                      <a:latin typeface="Cambria Math" panose="02040503050406030204" pitchFamily="18" charset="0"/>
                                    </a:rPr>
                                    <m:t>sin</m:t>
                                  </m:r>
                                </m:fName>
                                <m:e>
                                  <m:d>
                                    <m:dPr>
                                      <m:ctrlPr>
                                        <a:rPr lang="it-IT"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𝜙</m:t>
                                          </m:r>
                                        </m:e>
                                        <m:sub>
                                          <m:r>
                                            <a:rPr lang="en-US" sz="1600" i="1">
                                              <a:solidFill>
                                                <a:srgbClr val="000000"/>
                                              </a:solidFill>
                                              <a:latin typeface="Cambria Math" panose="02040503050406030204" pitchFamily="18" charset="0"/>
                                            </a:rPr>
                                            <m:t>𝑠</m:t>
                                          </m:r>
                                        </m:sub>
                                      </m:sSub>
                                    </m:e>
                                  </m:d>
                                </m:e>
                              </m:func>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0</m:t>
                                  </m:r>
                                </m:sub>
                              </m:sSub>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𝛽</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sSubSup>
                                <m:sSubSupPr>
                                  <m:ctrlPr>
                                    <a:rPr lang="en-US" sz="1600" i="1">
                                      <a:solidFill>
                                        <a:srgbClr val="000000"/>
                                      </a:solidFill>
                                      <a:latin typeface="Cambria Math" panose="02040503050406030204" pitchFamily="18" charset="0"/>
                                    </a:rPr>
                                  </m:ctrlPr>
                                </m:sSubSupPr>
                                <m:e>
                                  <m:r>
                                    <a:rPr lang="en-US" sz="1600" i="1">
                                      <a:solidFill>
                                        <a:srgbClr val="000000"/>
                                      </a:solidFill>
                                      <a:latin typeface="Cambria Math" panose="02040503050406030204" pitchFamily="18" charset="0"/>
                                    </a:rPr>
                                    <m:t>𝛾</m:t>
                                  </m:r>
                                </m:e>
                                <m:sub>
                                  <m:r>
                                    <a:rPr lang="en-US" sz="1600" i="1">
                                      <a:solidFill>
                                        <a:srgbClr val="000000"/>
                                      </a:solidFill>
                                      <a:latin typeface="Cambria Math" panose="02040503050406030204" pitchFamily="18" charset="0"/>
                                    </a:rPr>
                                    <m:t>𝑠</m:t>
                                  </m:r>
                                </m:sub>
                                <m:sup>
                                  <m:r>
                                    <a:rPr lang="en-US" sz="1600" i="1">
                                      <a:solidFill>
                                        <a:srgbClr val="000000"/>
                                      </a:solidFill>
                                      <a:latin typeface="Cambria Math" panose="02040503050406030204" pitchFamily="18" charset="0"/>
                                    </a:rPr>
                                    <m:t>3</m:t>
                                  </m:r>
                                </m:sup>
                              </m:sSubSup>
                            </m:den>
                          </m:f>
                        </m:e>
                      </m:rad>
                    </m:oMath>
                  </m:oMathPara>
                </a14:m>
                <a:endParaRPr lang="en-US" sz="1600" dirty="0"/>
              </a:p>
            </p:txBody>
          </p:sp>
        </mc:Choice>
        <mc:Fallback xmlns="">
          <p:sp>
            <p:nvSpPr>
              <p:cNvPr id="15" name="Oggetto 1">
                <a:extLst>
                  <a:ext uri="{FF2B5EF4-FFF2-40B4-BE49-F238E27FC236}">
                    <a16:creationId xmlns:a16="http://schemas.microsoft.com/office/drawing/2014/main" id="{1D5BAC9C-434E-8508-98D0-31491B9279EC}"/>
                  </a:ext>
                </a:extLst>
              </p:cNvPr>
              <p:cNvSpPr txBox="1">
                <a:spLocks noRot="1" noChangeAspect="1" noMove="1" noResize="1" noEditPoints="1" noAdjustHandles="1" noChangeArrowheads="1" noChangeShapeType="1" noTextEdit="1"/>
              </p:cNvSpPr>
              <p:nvPr/>
            </p:nvSpPr>
            <p:spPr bwMode="auto">
              <a:xfrm>
                <a:off x="4773035" y="4688407"/>
                <a:ext cx="3240000" cy="722312"/>
              </a:xfrm>
              <a:prstGeom prst="rect">
                <a:avLst/>
              </a:prstGeom>
              <a:blipFill>
                <a:blip r:embed="rId9"/>
                <a:stretch>
                  <a:fillRect b="-5882"/>
                </a:stretch>
              </a:blipFill>
              <a:ln>
                <a:noFill/>
              </a:ln>
            </p:spPr>
            <p:txBody>
              <a:bodyPr/>
              <a:lstStyle/>
              <a:p>
                <a:r>
                  <a:rPr lang="en-US">
                    <a:noFill/>
                  </a:rPr>
                  <a:t> </a:t>
                </a:r>
              </a:p>
            </p:txBody>
          </p:sp>
        </mc:Fallback>
      </mc:AlternateContent>
      <p:sp>
        <p:nvSpPr>
          <p:cNvPr id="16" name="Freccia a destra 15">
            <a:extLst>
              <a:ext uri="{FF2B5EF4-FFF2-40B4-BE49-F238E27FC236}">
                <a16:creationId xmlns:a16="http://schemas.microsoft.com/office/drawing/2014/main" id="{D33300BD-8076-64D5-3A97-E45867C4B8AD}"/>
              </a:ext>
            </a:extLst>
          </p:cNvPr>
          <p:cNvSpPr/>
          <p:nvPr/>
        </p:nvSpPr>
        <p:spPr>
          <a:xfrm>
            <a:off x="8184000" y="4916210"/>
            <a:ext cx="504000" cy="36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asellaDiTesto 16">
            <a:extLst>
              <a:ext uri="{FF2B5EF4-FFF2-40B4-BE49-F238E27FC236}">
                <a16:creationId xmlns:a16="http://schemas.microsoft.com/office/drawing/2014/main" id="{CE860573-3861-385D-2AE2-F1F37B3342A8}"/>
              </a:ext>
            </a:extLst>
          </p:cNvPr>
          <p:cNvSpPr txBox="1"/>
          <p:nvPr/>
        </p:nvSpPr>
        <p:spPr>
          <a:xfrm>
            <a:off x="8711484" y="4465282"/>
            <a:ext cx="3360000" cy="1815882"/>
          </a:xfrm>
          <a:prstGeom prst="rect">
            <a:avLst/>
          </a:prstGeom>
          <a:noFill/>
        </p:spPr>
        <p:txBody>
          <a:bodyPr wrap="square">
            <a:spAutoFit/>
          </a:bodyPr>
          <a:lstStyle/>
          <a:p>
            <a:pPr algn="just"/>
            <a:r>
              <a:rPr lang="en-US" sz="1600" b="0" i="0" u="none" strike="noStrike" baseline="0" dirty="0"/>
              <a:t>This ratio decrease during acceleration while the area of the ellipse should remain unchanged because there are only conservative forces (Liouville). </a:t>
            </a:r>
            <a:r>
              <a:rPr lang="en-US" sz="1600" b="1" i="0" u="none" strike="noStrike" baseline="0" dirty="0"/>
              <a:t>This means that the bunch reduce its length and increase its energy spread</a:t>
            </a:r>
            <a:endParaRPr lang="en-US" sz="1600" b="1" dirty="0"/>
          </a:p>
        </p:txBody>
      </p:sp>
      <p:sp>
        <p:nvSpPr>
          <p:cNvPr id="18" name="Ovale 17">
            <a:extLst>
              <a:ext uri="{FF2B5EF4-FFF2-40B4-BE49-F238E27FC236}">
                <a16:creationId xmlns:a16="http://schemas.microsoft.com/office/drawing/2014/main" id="{4945CC75-F79A-2A01-217E-52CD27EC8CCD}"/>
              </a:ext>
            </a:extLst>
          </p:cNvPr>
          <p:cNvSpPr/>
          <p:nvPr/>
        </p:nvSpPr>
        <p:spPr>
          <a:xfrm>
            <a:off x="4377035" y="5969418"/>
            <a:ext cx="792000" cy="4294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e 18">
            <a:extLst>
              <a:ext uri="{FF2B5EF4-FFF2-40B4-BE49-F238E27FC236}">
                <a16:creationId xmlns:a16="http://schemas.microsoft.com/office/drawing/2014/main" id="{A72D3710-109D-C9FE-D4D6-3D6DE5485281}"/>
              </a:ext>
            </a:extLst>
          </p:cNvPr>
          <p:cNvSpPr/>
          <p:nvPr/>
        </p:nvSpPr>
        <p:spPr>
          <a:xfrm rot="5400000">
            <a:off x="6688653" y="5977874"/>
            <a:ext cx="792000" cy="4294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ttore 2 20">
            <a:extLst>
              <a:ext uri="{FF2B5EF4-FFF2-40B4-BE49-F238E27FC236}">
                <a16:creationId xmlns:a16="http://schemas.microsoft.com/office/drawing/2014/main" id="{3D82B5E0-CD04-F7A0-4A05-32A16428CDA7}"/>
              </a:ext>
            </a:extLst>
          </p:cNvPr>
          <p:cNvCxnSpPr/>
          <p:nvPr/>
        </p:nvCxnSpPr>
        <p:spPr>
          <a:xfrm>
            <a:off x="4152567" y="6175846"/>
            <a:ext cx="1296000" cy="0"/>
          </a:xfrm>
          <a:prstGeom prst="straightConnector1">
            <a:avLst/>
          </a:prstGeom>
          <a:ln w="3810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Connettore 2 21">
            <a:extLst>
              <a:ext uri="{FF2B5EF4-FFF2-40B4-BE49-F238E27FC236}">
                <a16:creationId xmlns:a16="http://schemas.microsoft.com/office/drawing/2014/main" id="{297C1473-6201-4418-BEC9-04A536A81DD0}"/>
              </a:ext>
            </a:extLst>
          </p:cNvPr>
          <p:cNvCxnSpPr>
            <a:cxnSpLocks/>
          </p:cNvCxnSpPr>
          <p:nvPr/>
        </p:nvCxnSpPr>
        <p:spPr>
          <a:xfrm flipV="1">
            <a:off x="4773035" y="5719157"/>
            <a:ext cx="0" cy="860994"/>
          </a:xfrm>
          <a:prstGeom prst="straightConnector1">
            <a:avLst/>
          </a:prstGeom>
          <a:ln w="3810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Connettore 2 24">
            <a:extLst>
              <a:ext uri="{FF2B5EF4-FFF2-40B4-BE49-F238E27FC236}">
                <a16:creationId xmlns:a16="http://schemas.microsoft.com/office/drawing/2014/main" id="{43E69748-167B-3C31-863D-F96494C7BEE4}"/>
              </a:ext>
            </a:extLst>
          </p:cNvPr>
          <p:cNvCxnSpPr>
            <a:cxnSpLocks/>
          </p:cNvCxnSpPr>
          <p:nvPr/>
        </p:nvCxnSpPr>
        <p:spPr>
          <a:xfrm>
            <a:off x="6454025" y="6160883"/>
            <a:ext cx="1296000" cy="0"/>
          </a:xfrm>
          <a:prstGeom prst="straightConnector1">
            <a:avLst/>
          </a:prstGeom>
          <a:ln w="3810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Connettore 2 25">
            <a:extLst>
              <a:ext uri="{FF2B5EF4-FFF2-40B4-BE49-F238E27FC236}">
                <a16:creationId xmlns:a16="http://schemas.microsoft.com/office/drawing/2014/main" id="{326095D2-1BD8-7C6F-66A6-9FD2AF26AEC2}"/>
              </a:ext>
            </a:extLst>
          </p:cNvPr>
          <p:cNvCxnSpPr>
            <a:cxnSpLocks/>
          </p:cNvCxnSpPr>
          <p:nvPr/>
        </p:nvCxnSpPr>
        <p:spPr>
          <a:xfrm flipV="1">
            <a:off x="7074493" y="5597456"/>
            <a:ext cx="0" cy="1152000"/>
          </a:xfrm>
          <a:prstGeom prst="straightConnector1">
            <a:avLst/>
          </a:prstGeom>
          <a:ln w="38100">
            <a:solidFill>
              <a:srgbClr val="00206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CasellaDiTesto 31">
                <a:extLst>
                  <a:ext uri="{FF2B5EF4-FFF2-40B4-BE49-F238E27FC236}">
                    <a16:creationId xmlns:a16="http://schemas.microsoft.com/office/drawing/2014/main" id="{FCD70735-5719-8763-088A-3CB44787816E}"/>
                  </a:ext>
                </a:extLst>
              </p:cNvPr>
              <p:cNvSpPr txBox="1"/>
              <p:nvPr/>
            </p:nvSpPr>
            <p:spPr>
              <a:xfrm>
                <a:off x="5172377" y="6167165"/>
                <a:ext cx="35636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i="1" smtClean="0">
                          <a:solidFill>
                            <a:srgbClr val="000000"/>
                          </a:solidFill>
                          <a:latin typeface="Cambria Math" panose="02040503050406030204" pitchFamily="18" charset="0"/>
                          <a:ea typeface="Cambria Math" panose="02040503050406030204" pitchFamily="18" charset="0"/>
                        </a:rPr>
                        <m:t>𝜑</m:t>
                      </m:r>
                    </m:oMath>
                  </m:oMathPara>
                </a14:m>
                <a:endParaRPr lang="en-US" dirty="0"/>
              </a:p>
            </p:txBody>
          </p:sp>
        </mc:Choice>
        <mc:Fallback xmlns="">
          <p:sp>
            <p:nvSpPr>
              <p:cNvPr id="32" name="CasellaDiTesto 31">
                <a:extLst>
                  <a:ext uri="{FF2B5EF4-FFF2-40B4-BE49-F238E27FC236}">
                    <a16:creationId xmlns:a16="http://schemas.microsoft.com/office/drawing/2014/main" id="{FCD70735-5719-8763-088A-3CB44787816E}"/>
                  </a:ext>
                </a:extLst>
              </p:cNvPr>
              <p:cNvSpPr txBox="1">
                <a:spLocks noRot="1" noChangeAspect="1" noMove="1" noResize="1" noEditPoints="1" noAdjustHandles="1" noChangeArrowheads="1" noChangeShapeType="1" noTextEdit="1"/>
              </p:cNvSpPr>
              <p:nvPr/>
            </p:nvSpPr>
            <p:spPr>
              <a:xfrm>
                <a:off x="5172377" y="6167165"/>
                <a:ext cx="356369" cy="369332"/>
              </a:xfrm>
              <a:prstGeom prst="rect">
                <a:avLst/>
              </a:prstGeom>
              <a:blipFill>
                <a:blip r:embed="rId10"/>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CasellaDiTesto 32">
                <a:extLst>
                  <a:ext uri="{FF2B5EF4-FFF2-40B4-BE49-F238E27FC236}">
                    <a16:creationId xmlns:a16="http://schemas.microsoft.com/office/drawing/2014/main" id="{C350464B-0663-9407-4654-632C4AE63C94}"/>
                  </a:ext>
                </a:extLst>
              </p:cNvPr>
              <p:cNvSpPr txBox="1"/>
              <p:nvPr/>
            </p:nvSpPr>
            <p:spPr>
              <a:xfrm>
                <a:off x="7571840" y="6190691"/>
                <a:ext cx="35636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i="1" smtClean="0">
                          <a:solidFill>
                            <a:srgbClr val="000000"/>
                          </a:solidFill>
                          <a:latin typeface="Cambria Math" panose="02040503050406030204" pitchFamily="18" charset="0"/>
                          <a:ea typeface="Cambria Math" panose="02040503050406030204" pitchFamily="18" charset="0"/>
                        </a:rPr>
                        <m:t>𝜑</m:t>
                      </m:r>
                    </m:oMath>
                  </m:oMathPara>
                </a14:m>
                <a:endParaRPr lang="en-US" dirty="0"/>
              </a:p>
            </p:txBody>
          </p:sp>
        </mc:Choice>
        <mc:Fallback xmlns="">
          <p:sp>
            <p:nvSpPr>
              <p:cNvPr id="33" name="CasellaDiTesto 32">
                <a:extLst>
                  <a:ext uri="{FF2B5EF4-FFF2-40B4-BE49-F238E27FC236}">
                    <a16:creationId xmlns:a16="http://schemas.microsoft.com/office/drawing/2014/main" id="{C350464B-0663-9407-4654-632C4AE63C94}"/>
                  </a:ext>
                </a:extLst>
              </p:cNvPr>
              <p:cNvSpPr txBox="1">
                <a:spLocks noRot="1" noChangeAspect="1" noMove="1" noResize="1" noEditPoints="1" noAdjustHandles="1" noChangeArrowheads="1" noChangeShapeType="1" noTextEdit="1"/>
              </p:cNvSpPr>
              <p:nvPr/>
            </p:nvSpPr>
            <p:spPr>
              <a:xfrm>
                <a:off x="7571840" y="6190691"/>
                <a:ext cx="356369" cy="369332"/>
              </a:xfrm>
              <a:prstGeom prst="rect">
                <a:avLst/>
              </a:prstGeom>
              <a:blipFill>
                <a:blip r:embed="rId11"/>
                <a:stretch>
                  <a:fillRect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CasellaDiTesto 34">
                <a:extLst>
                  <a:ext uri="{FF2B5EF4-FFF2-40B4-BE49-F238E27FC236}">
                    <a16:creationId xmlns:a16="http://schemas.microsoft.com/office/drawing/2014/main" id="{46CBA47E-A752-F311-210D-CC57EE41A3D2}"/>
                  </a:ext>
                </a:extLst>
              </p:cNvPr>
              <p:cNvSpPr txBox="1"/>
              <p:nvPr/>
            </p:nvSpPr>
            <p:spPr>
              <a:xfrm>
                <a:off x="4414657" y="5492310"/>
                <a:ext cx="48268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i="1" smtClean="0">
                          <a:solidFill>
                            <a:srgbClr val="000000"/>
                          </a:solidFill>
                          <a:latin typeface="Cambria Math" panose="02040503050406030204" pitchFamily="18" charset="0"/>
                        </a:rPr>
                        <m:t>𝑤</m:t>
                      </m:r>
                    </m:oMath>
                  </m:oMathPara>
                </a14:m>
                <a:endParaRPr lang="en-US" dirty="0"/>
              </a:p>
            </p:txBody>
          </p:sp>
        </mc:Choice>
        <mc:Fallback xmlns="">
          <p:sp>
            <p:nvSpPr>
              <p:cNvPr id="35" name="CasellaDiTesto 34">
                <a:extLst>
                  <a:ext uri="{FF2B5EF4-FFF2-40B4-BE49-F238E27FC236}">
                    <a16:creationId xmlns:a16="http://schemas.microsoft.com/office/drawing/2014/main" id="{46CBA47E-A752-F311-210D-CC57EE41A3D2}"/>
                  </a:ext>
                </a:extLst>
              </p:cNvPr>
              <p:cNvSpPr txBox="1">
                <a:spLocks noRot="1" noChangeAspect="1" noMove="1" noResize="1" noEditPoints="1" noAdjustHandles="1" noChangeArrowheads="1" noChangeShapeType="1" noTextEdit="1"/>
              </p:cNvSpPr>
              <p:nvPr/>
            </p:nvSpPr>
            <p:spPr>
              <a:xfrm>
                <a:off x="4414657" y="5492310"/>
                <a:ext cx="482688" cy="369332"/>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CasellaDiTesto 35">
                <a:extLst>
                  <a:ext uri="{FF2B5EF4-FFF2-40B4-BE49-F238E27FC236}">
                    <a16:creationId xmlns:a16="http://schemas.microsoft.com/office/drawing/2014/main" id="{4050418F-8F53-484A-40DF-15DED457198A}"/>
                  </a:ext>
                </a:extLst>
              </p:cNvPr>
              <p:cNvSpPr txBox="1"/>
              <p:nvPr/>
            </p:nvSpPr>
            <p:spPr>
              <a:xfrm>
                <a:off x="6591805" y="5468500"/>
                <a:ext cx="48268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800" i="1" smtClean="0">
                          <a:solidFill>
                            <a:srgbClr val="000000"/>
                          </a:solidFill>
                          <a:latin typeface="Cambria Math" panose="02040503050406030204" pitchFamily="18" charset="0"/>
                        </a:rPr>
                        <m:t>𝑤</m:t>
                      </m:r>
                    </m:oMath>
                  </m:oMathPara>
                </a14:m>
                <a:endParaRPr lang="en-US" dirty="0"/>
              </a:p>
            </p:txBody>
          </p:sp>
        </mc:Choice>
        <mc:Fallback xmlns="">
          <p:sp>
            <p:nvSpPr>
              <p:cNvPr id="36" name="CasellaDiTesto 35">
                <a:extLst>
                  <a:ext uri="{FF2B5EF4-FFF2-40B4-BE49-F238E27FC236}">
                    <a16:creationId xmlns:a16="http://schemas.microsoft.com/office/drawing/2014/main" id="{4050418F-8F53-484A-40DF-15DED457198A}"/>
                  </a:ext>
                </a:extLst>
              </p:cNvPr>
              <p:cNvSpPr txBox="1">
                <a:spLocks noRot="1" noChangeAspect="1" noMove="1" noResize="1" noEditPoints="1" noAdjustHandles="1" noChangeArrowheads="1" noChangeShapeType="1" noTextEdit="1"/>
              </p:cNvSpPr>
              <p:nvPr/>
            </p:nvSpPr>
            <p:spPr>
              <a:xfrm>
                <a:off x="6591805" y="5468500"/>
                <a:ext cx="482688" cy="369332"/>
              </a:xfrm>
              <a:prstGeom prst="rect">
                <a:avLst/>
              </a:prstGeom>
              <a:blipFill>
                <a:blip r:embed="rId13"/>
                <a:stretch>
                  <a:fillRect/>
                </a:stretch>
              </a:blipFill>
            </p:spPr>
            <p:txBody>
              <a:bodyPr/>
              <a:lstStyle/>
              <a:p>
                <a:r>
                  <a:rPr lang="en-US">
                    <a:noFill/>
                  </a:rPr>
                  <a:t> </a:t>
                </a:r>
              </a:p>
            </p:txBody>
          </p:sp>
        </mc:Fallback>
      </mc:AlternateContent>
      <p:sp>
        <p:nvSpPr>
          <p:cNvPr id="37" name="Freccia a destra 36">
            <a:extLst>
              <a:ext uri="{FF2B5EF4-FFF2-40B4-BE49-F238E27FC236}">
                <a16:creationId xmlns:a16="http://schemas.microsoft.com/office/drawing/2014/main" id="{AF0E2819-9515-3133-D94D-2E4AAEBB2BD7}"/>
              </a:ext>
            </a:extLst>
          </p:cNvPr>
          <p:cNvSpPr/>
          <p:nvPr/>
        </p:nvSpPr>
        <p:spPr>
          <a:xfrm>
            <a:off x="5628000" y="5975665"/>
            <a:ext cx="648000" cy="40036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ccia in giù 37">
            <a:extLst>
              <a:ext uri="{FF2B5EF4-FFF2-40B4-BE49-F238E27FC236}">
                <a16:creationId xmlns:a16="http://schemas.microsoft.com/office/drawing/2014/main" id="{3203296D-E2B5-5A93-1C31-11BBC90BD473}"/>
              </a:ext>
            </a:extLst>
          </p:cNvPr>
          <p:cNvSpPr/>
          <p:nvPr/>
        </p:nvSpPr>
        <p:spPr>
          <a:xfrm>
            <a:off x="2640000" y="1701000"/>
            <a:ext cx="846319" cy="36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ccia in giù 38">
            <a:extLst>
              <a:ext uri="{FF2B5EF4-FFF2-40B4-BE49-F238E27FC236}">
                <a16:creationId xmlns:a16="http://schemas.microsoft.com/office/drawing/2014/main" id="{2BF0A1B2-043E-DA44-7337-4F26973FCE44}"/>
              </a:ext>
            </a:extLst>
          </p:cNvPr>
          <p:cNvSpPr/>
          <p:nvPr/>
        </p:nvSpPr>
        <p:spPr>
          <a:xfrm>
            <a:off x="2640790" y="2675722"/>
            <a:ext cx="846319" cy="36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075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500"/>
                                        <p:tgtEl>
                                          <p:spTgt spid="1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nodeType="with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500"/>
                                        <p:tgtEl>
                                          <p:spTgt spid="21"/>
                                        </p:tgtEl>
                                      </p:cBhvr>
                                    </p:animEffect>
                                  </p:childTnLst>
                                </p:cTn>
                              </p:par>
                              <p:par>
                                <p:cTn id="55" presetID="10"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par>
                                <p:cTn id="61" presetID="10" presetClass="entr" presetSubtype="0" fill="hold"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500"/>
                                        <p:tgtEl>
                                          <p:spTgt spid="3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500"/>
                                        <p:tgtEl>
                                          <p:spTgt spid="3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P spid="11" grpId="0"/>
      <p:bldP spid="12" grpId="0"/>
      <p:bldP spid="14" grpId="0" animBg="1"/>
      <p:bldP spid="15" grpId="0"/>
      <p:bldP spid="16" grpId="0" animBg="1"/>
      <p:bldP spid="17" grpId="0"/>
      <p:bldP spid="18" grpId="0" animBg="1"/>
      <p:bldP spid="19" grpId="0" animBg="1"/>
      <p:bldP spid="32" grpId="0"/>
      <p:bldP spid="33" grpId="0"/>
      <p:bldP spid="35" grpId="0"/>
      <p:bldP spid="36" grpId="0"/>
      <p:bldP spid="37" grpId="0" animBg="1"/>
      <p:bldP spid="38" grpId="0" animBg="1"/>
      <p:bldP spid="3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4000" y="765000"/>
            <a:ext cx="12144000" cy="991169"/>
          </a:xfrm>
          <a:prstGeom prst="rect">
            <a:avLst/>
          </a:prstGeom>
        </p:spPr>
        <p:txBody>
          <a:bodyPr wrap="square">
            <a:spAutoFit/>
          </a:bodyPr>
          <a:lstStyle/>
          <a:p>
            <a:pPr algn="just">
              <a:lnSpc>
                <a:spcPct val="110000"/>
              </a:lnSpc>
            </a:pPr>
            <a:r>
              <a:rPr lang="en-US" dirty="0">
                <a:latin typeface="Calibri" panose="020F0502020204030204" pitchFamily="34" charset="0"/>
                <a:ea typeface="Calibri" panose="020F0502020204030204" pitchFamily="34" charset="0"/>
                <a:cs typeface="Times New Roman" panose="02020603050405020304" pitchFamily="18" charset="0"/>
              </a:rPr>
              <a:t>A RF accelerating structure operating at </a:t>
            </a:r>
            <a:r>
              <a:rPr lang="en-US" dirty="0" err="1">
                <a:latin typeface="Calibri" panose="020F0502020204030204" pitchFamily="34" charset="0"/>
                <a:ea typeface="Calibri" panose="020F0502020204030204" pitchFamily="34" charset="0"/>
                <a:cs typeface="Times New Roman" panose="02020603050405020304" pitchFamily="18" charset="0"/>
              </a:rPr>
              <a:t>f</a:t>
            </a:r>
            <a:r>
              <a:rPr lang="en-US" baseline="-25000" dirty="0" err="1">
                <a:latin typeface="Calibri" panose="020F0502020204030204" pitchFamily="34" charset="0"/>
                <a:ea typeface="Calibri" panose="020F0502020204030204" pitchFamily="34" charset="0"/>
                <a:cs typeface="Times New Roman" panose="02020603050405020304" pitchFamily="18" charset="0"/>
              </a:rPr>
              <a:t>RF</a:t>
            </a:r>
            <a:r>
              <a:rPr lang="en-US" dirty="0">
                <a:latin typeface="Calibri" panose="020F0502020204030204" pitchFamily="34" charset="0"/>
                <a:ea typeface="Calibri" panose="020F0502020204030204" pitchFamily="34" charset="0"/>
                <a:cs typeface="Times New Roman" panose="02020603050405020304" pitchFamily="18" charset="0"/>
              </a:rPr>
              <a:t>=400 MHz, is used to accelerate protons at an input nominal kinetic energy W</a:t>
            </a:r>
            <a:r>
              <a:rPr lang="en-US" baseline="-25000" dirty="0">
                <a:latin typeface="Calibri" panose="020F0502020204030204" pitchFamily="34" charset="0"/>
                <a:ea typeface="Calibri" panose="020F0502020204030204" pitchFamily="34" charset="0"/>
                <a:cs typeface="Times New Roman" panose="02020603050405020304" pitchFamily="18" charset="0"/>
              </a:rPr>
              <a:t>in</a:t>
            </a:r>
            <a:r>
              <a:rPr lang="en-US" dirty="0">
                <a:latin typeface="Calibri" panose="020F0502020204030204" pitchFamily="34" charset="0"/>
                <a:ea typeface="Calibri" panose="020F0502020204030204" pitchFamily="34" charset="0"/>
                <a:cs typeface="Times New Roman" panose="02020603050405020304" pitchFamily="18" charset="0"/>
              </a:rPr>
              <a:t>=10 MeV. Assuming that the nominal synchronous phase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baseline="-25000" dirty="0">
                <a:latin typeface="Calibri" panose="020F0502020204030204" pitchFamily="34" charset="0"/>
                <a:ea typeface="Calibri" panose="020F0502020204030204" pitchFamily="34" charset="0"/>
                <a:cs typeface="Times New Roman" panose="02020603050405020304" pitchFamily="18" charset="0"/>
              </a:rPr>
              <a:t>s</a:t>
            </a:r>
            <a:r>
              <a:rPr lang="en-US" dirty="0">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/6 rad and that the average accelerating field is </a:t>
            </a:r>
            <a:r>
              <a:rPr lang="en-US" dirty="0" err="1">
                <a:latin typeface="Calibri" panose="020F0502020204030204" pitchFamily="34" charset="0"/>
                <a:ea typeface="Calibri" panose="020F0502020204030204" pitchFamily="34" charset="0"/>
                <a:cs typeface="Times New Roman" panose="02020603050405020304" pitchFamily="18" charset="0"/>
              </a:rPr>
              <a:t>E</a:t>
            </a:r>
            <a:r>
              <a:rPr lang="en-US" baseline="-25000" dirty="0" err="1">
                <a:latin typeface="Calibri" panose="020F0502020204030204" pitchFamily="34" charset="0"/>
                <a:ea typeface="Calibri" panose="020F0502020204030204" pitchFamily="34" charset="0"/>
                <a:cs typeface="Times New Roman" panose="02020603050405020304" pitchFamily="18" charset="0"/>
              </a:rPr>
              <a:t>acc</a:t>
            </a:r>
            <a:r>
              <a:rPr lang="en-US" dirty="0">
                <a:latin typeface="Calibri" panose="020F0502020204030204" pitchFamily="34" charset="0"/>
                <a:ea typeface="Calibri" panose="020F0502020204030204" pitchFamily="34" charset="0"/>
                <a:cs typeface="Times New Roman" panose="02020603050405020304" pitchFamily="18" charset="0"/>
              </a:rPr>
              <a:t>=2 MV/m, calculate the maximum kinetic energy of the protons that is possible to capture in the RF bucket. </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CasellaDiTesto 3"/>
          <p:cNvSpPr txBox="1"/>
          <p:nvPr/>
        </p:nvSpPr>
        <p:spPr>
          <a:xfrm>
            <a:off x="2928000" y="0"/>
            <a:ext cx="6143798" cy="584775"/>
          </a:xfrm>
          <a:prstGeom prst="rect">
            <a:avLst/>
          </a:prstGeom>
          <a:noFill/>
        </p:spPr>
        <p:txBody>
          <a:bodyPr wrap="none" rtlCol="0">
            <a:spAutoFit/>
          </a:bodyPr>
          <a:lstStyle/>
          <a:p>
            <a:r>
              <a:rPr lang="en-US" sz="3200" b="1" dirty="0">
                <a:sym typeface="Symbol"/>
              </a:rPr>
              <a:t>EXERCISE 10: </a:t>
            </a:r>
            <a:r>
              <a:rPr lang="en-US" sz="3200" b="1" cap="all" dirty="0">
                <a:latin typeface="Calibri" panose="020F0502020204030204" pitchFamily="34" charset="0"/>
                <a:ea typeface="Calibri" panose="020F0502020204030204" pitchFamily="34" charset="0"/>
                <a:cs typeface="Times New Roman" panose="02020603050405020304" pitchFamily="18" charset="0"/>
              </a:rPr>
              <a:t>energy acceptance</a:t>
            </a:r>
            <a:endParaRPr lang="en-US" sz="3200" b="1" dirty="0"/>
          </a:p>
        </p:txBody>
      </p:sp>
    </p:spTree>
    <p:extLst>
      <p:ext uri="{BB962C8B-B14F-4D97-AF65-F5344CB8AC3E}">
        <p14:creationId xmlns:p14="http://schemas.microsoft.com/office/powerpoint/2010/main" val="12116224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3">
            <a:extLst>
              <a:ext uri="{28A0092B-C50C-407E-A947-70E740481C1C}">
                <a14:useLocalDpi xmlns:a14="http://schemas.microsoft.com/office/drawing/2010/main" val="0"/>
              </a:ext>
            </a:extLst>
          </a:blip>
          <a:srcRect r="5999"/>
          <a:stretch/>
        </p:blipFill>
        <p:spPr>
          <a:xfrm>
            <a:off x="4007711" y="2468742"/>
            <a:ext cx="2520090" cy="960259"/>
          </a:xfrm>
          <a:prstGeom prst="rect">
            <a:avLst/>
          </a:prstGeom>
        </p:spPr>
      </p:pic>
      <p:sp>
        <p:nvSpPr>
          <p:cNvPr id="16391" name="Text Box 7"/>
          <p:cNvSpPr txBox="1">
            <a:spLocks noChangeArrowheads="1"/>
          </p:cNvSpPr>
          <p:nvPr/>
        </p:nvSpPr>
        <p:spPr bwMode="auto">
          <a:xfrm>
            <a:off x="0" y="704146"/>
            <a:ext cx="4392993" cy="738664"/>
          </a:xfrm>
          <a:prstGeom prst="rect">
            <a:avLst/>
          </a:prstGeom>
          <a:noFill/>
          <a:ln w="9525">
            <a:noFill/>
            <a:miter lim="800000"/>
            <a:headEnd/>
            <a:tailEnd/>
          </a:ln>
          <a:effectLst/>
        </p:spPr>
        <p:txBody>
          <a:bodyPr wrap="square">
            <a:spAutoFit/>
          </a:bodyPr>
          <a:lstStyle/>
          <a:p>
            <a:pPr algn="just"/>
            <a:r>
              <a:rPr lang="en-US" sz="1400" dirty="0"/>
              <a:t>From previous formulae it is clear that there is </a:t>
            </a:r>
            <a:r>
              <a:rPr lang="en-US" sz="1400" b="1" dirty="0"/>
              <a:t>no motion in the longitudinal phase plane for </a:t>
            </a:r>
            <a:r>
              <a:rPr lang="en-US" sz="1400" b="1" dirty="0" err="1"/>
              <a:t>ultrarelativistic</a:t>
            </a:r>
            <a:r>
              <a:rPr lang="en-US" sz="1400" b="1" dirty="0"/>
              <a:t> particles</a:t>
            </a:r>
            <a:r>
              <a:rPr lang="en-US" sz="1400" dirty="0"/>
              <a:t> (</a:t>
            </a:r>
            <a:r>
              <a:rPr lang="en-US" sz="1400" dirty="0">
                <a:sym typeface="Symbol" pitchFamily="18" charset="2"/>
              </a:rPr>
              <a:t></a:t>
            </a:r>
            <a:r>
              <a:rPr lang="en-US" sz="1400" dirty="0"/>
              <a:t>&gt;&gt;1). </a:t>
            </a:r>
          </a:p>
        </p:txBody>
      </p:sp>
      <p:sp>
        <p:nvSpPr>
          <p:cNvPr id="16392" name="Text Box 8"/>
          <p:cNvSpPr txBox="1">
            <a:spLocks noChangeArrowheads="1"/>
          </p:cNvSpPr>
          <p:nvPr/>
        </p:nvSpPr>
        <p:spPr bwMode="auto">
          <a:xfrm>
            <a:off x="1328" y="2046120"/>
            <a:ext cx="3787076" cy="1600438"/>
          </a:xfrm>
          <a:prstGeom prst="rect">
            <a:avLst/>
          </a:prstGeom>
          <a:noFill/>
          <a:ln w="9525">
            <a:noFill/>
            <a:miter lim="800000"/>
            <a:headEnd/>
            <a:tailEnd/>
          </a:ln>
          <a:effectLst/>
        </p:spPr>
        <p:txBody>
          <a:bodyPr wrap="square">
            <a:spAutoFit/>
          </a:bodyPr>
          <a:lstStyle/>
          <a:p>
            <a:pPr algn="just"/>
            <a:r>
              <a:rPr lang="en-US" sz="1400" dirty="0"/>
              <a:t>It is interesting to analyze what happen if we </a:t>
            </a:r>
            <a:r>
              <a:rPr lang="en-US" sz="1400" b="1" dirty="0"/>
              <a:t>inject an electron beam produced by a cathode (at low energy) directly in a TW structure</a:t>
            </a:r>
            <a:r>
              <a:rPr lang="en-US" sz="1400" dirty="0"/>
              <a:t> (with </a:t>
            </a:r>
            <a:r>
              <a:rPr lang="en-US" sz="1400" dirty="0" err="1"/>
              <a:t>v</a:t>
            </a:r>
            <a:r>
              <a:rPr lang="en-US" sz="1400" baseline="-25000" dirty="0" err="1"/>
              <a:t>ph</a:t>
            </a:r>
            <a:r>
              <a:rPr lang="en-US" sz="1400" dirty="0"/>
              <a:t>=c) and the conditions that allow to </a:t>
            </a:r>
            <a:r>
              <a:rPr lang="en-US" sz="1400" b="1" dirty="0"/>
              <a:t>capture</a:t>
            </a:r>
            <a:r>
              <a:rPr lang="en-US" sz="1400" dirty="0"/>
              <a:t> the beam (this is equivalent to consider instead of a TW structure a SW designed to accelerate </a:t>
            </a:r>
            <a:r>
              <a:rPr lang="en-US" sz="1400" dirty="0" err="1"/>
              <a:t>ultrarelativistic</a:t>
            </a:r>
            <a:r>
              <a:rPr lang="en-US" sz="1400" dirty="0"/>
              <a:t> particles at v=c).</a:t>
            </a:r>
          </a:p>
        </p:txBody>
      </p:sp>
      <p:sp>
        <p:nvSpPr>
          <p:cNvPr id="16394" name="Text Box 10"/>
          <p:cNvSpPr txBox="1">
            <a:spLocks noChangeArrowheads="1"/>
          </p:cNvSpPr>
          <p:nvPr/>
        </p:nvSpPr>
        <p:spPr bwMode="auto">
          <a:xfrm>
            <a:off x="51724" y="4388925"/>
            <a:ext cx="2804617" cy="1169551"/>
          </a:xfrm>
          <a:prstGeom prst="rect">
            <a:avLst/>
          </a:prstGeom>
          <a:noFill/>
          <a:ln w="9525">
            <a:noFill/>
            <a:miter lim="800000"/>
            <a:headEnd/>
            <a:tailEnd/>
          </a:ln>
          <a:effectLst/>
        </p:spPr>
        <p:txBody>
          <a:bodyPr wrap="square">
            <a:spAutoFit/>
          </a:bodyPr>
          <a:lstStyle/>
          <a:p>
            <a:pPr algn="just"/>
            <a:r>
              <a:rPr lang="en-US" sz="1400" dirty="0"/>
              <a:t>Particles enter the structure with velocity </a:t>
            </a:r>
            <a:r>
              <a:rPr lang="en-US" sz="1400" b="1" dirty="0"/>
              <a:t>v&lt;c</a:t>
            </a:r>
            <a:r>
              <a:rPr lang="en-US" sz="1400" dirty="0"/>
              <a:t> and, initially, they are </a:t>
            </a:r>
            <a:r>
              <a:rPr lang="en-US" sz="1400" b="1" dirty="0"/>
              <a:t>not synchronous with the accelerating field</a:t>
            </a:r>
            <a:r>
              <a:rPr lang="en-US" sz="1400" dirty="0"/>
              <a:t> and there is a so called slippage.</a:t>
            </a:r>
          </a:p>
        </p:txBody>
      </p:sp>
      <p:sp>
        <p:nvSpPr>
          <p:cNvPr id="16400" name="Text Box 16"/>
          <p:cNvSpPr txBox="1">
            <a:spLocks noChangeArrowheads="1"/>
          </p:cNvSpPr>
          <p:nvPr/>
        </p:nvSpPr>
        <p:spPr bwMode="auto">
          <a:xfrm>
            <a:off x="6694133" y="545417"/>
            <a:ext cx="5259268" cy="1384995"/>
          </a:xfrm>
          <a:prstGeom prst="rect">
            <a:avLst/>
          </a:prstGeom>
          <a:noFill/>
          <a:ln w="9525">
            <a:noFill/>
            <a:miter lim="800000"/>
            <a:headEnd/>
            <a:tailEnd/>
          </a:ln>
          <a:effectLst/>
        </p:spPr>
        <p:txBody>
          <a:bodyPr wrap="square">
            <a:spAutoFit/>
          </a:bodyPr>
          <a:lstStyle/>
          <a:p>
            <a:pPr algn="just"/>
            <a:r>
              <a:rPr lang="en-US" sz="1400" dirty="0">
                <a:sym typeface="Symbol"/>
              </a:rPr>
              <a:t></a:t>
            </a:r>
            <a:r>
              <a:rPr lang="en-US" sz="1400" dirty="0"/>
              <a:t>This is the case of </a:t>
            </a:r>
            <a:r>
              <a:rPr lang="en-US" sz="1400" b="1" dirty="0"/>
              <a:t>electrons</a:t>
            </a:r>
            <a:r>
              <a:rPr lang="en-US" sz="1400" dirty="0"/>
              <a:t> whose </a:t>
            </a:r>
            <a:r>
              <a:rPr lang="en-US" sz="1400" b="1" dirty="0"/>
              <a:t>velocity is always close to speed of light c </a:t>
            </a:r>
            <a:r>
              <a:rPr lang="en-US" sz="1400" dirty="0"/>
              <a:t>even at low energies. </a:t>
            </a:r>
          </a:p>
          <a:p>
            <a:pPr algn="just"/>
            <a:endParaRPr lang="en-US" sz="1400" dirty="0"/>
          </a:p>
          <a:p>
            <a:pPr algn="just"/>
            <a:r>
              <a:rPr lang="en-US" sz="1400" dirty="0">
                <a:sym typeface="Symbol"/>
              </a:rPr>
              <a:t></a:t>
            </a:r>
            <a:r>
              <a:rPr lang="en-US" sz="1400" dirty="0"/>
              <a:t>Accelerating structures are designed to provide an accelerating field synchronous with particles moving at v=c. like </a:t>
            </a:r>
            <a:r>
              <a:rPr lang="en-US" sz="1400" b="1" dirty="0"/>
              <a:t>TW structures with phase velocity equal to c</a:t>
            </a:r>
            <a:r>
              <a:rPr lang="en-US" sz="1400" dirty="0"/>
              <a:t>.</a:t>
            </a:r>
          </a:p>
        </p:txBody>
      </p:sp>
      <p:sp>
        <p:nvSpPr>
          <p:cNvPr id="16401" name="AutoShape 17"/>
          <p:cNvSpPr>
            <a:spLocks noChangeArrowheads="1"/>
          </p:cNvSpPr>
          <p:nvPr/>
        </p:nvSpPr>
        <p:spPr bwMode="auto">
          <a:xfrm>
            <a:off x="4600181" y="859717"/>
            <a:ext cx="1927619" cy="288925"/>
          </a:xfrm>
          <a:prstGeom prst="rightArrow">
            <a:avLst>
              <a:gd name="adj1" fmla="val 50000"/>
              <a:gd name="adj2" fmla="val 43544"/>
            </a:avLst>
          </a:prstGeom>
          <a:solidFill>
            <a:schemeClr val="accent1"/>
          </a:solidFill>
          <a:ln w="9525">
            <a:solidFill>
              <a:schemeClr val="tx1"/>
            </a:solidFill>
            <a:miter lim="800000"/>
            <a:headEnd/>
            <a:tailEnd/>
          </a:ln>
          <a:effectLst/>
        </p:spPr>
        <p:txBody>
          <a:bodyPr wrap="none" anchor="ctr"/>
          <a:lstStyle/>
          <a:p>
            <a:endParaRPr lang="en-US"/>
          </a:p>
        </p:txBody>
      </p:sp>
      <p:sp>
        <p:nvSpPr>
          <p:cNvPr id="16402" name="Line 18"/>
          <p:cNvSpPr>
            <a:spLocks noChangeShapeType="1"/>
          </p:cNvSpPr>
          <p:nvPr/>
        </p:nvSpPr>
        <p:spPr bwMode="auto">
          <a:xfrm flipV="1">
            <a:off x="2874804" y="2964838"/>
            <a:ext cx="2976663" cy="1904361"/>
          </a:xfrm>
          <a:prstGeom prst="line">
            <a:avLst/>
          </a:prstGeom>
          <a:noFill/>
          <a:ln w="38100">
            <a:solidFill>
              <a:srgbClr val="3366FF"/>
            </a:solidFill>
            <a:round/>
            <a:headEnd/>
            <a:tailEnd type="triangle" w="med" len="med"/>
          </a:ln>
          <a:effectLst/>
        </p:spPr>
        <p:txBody>
          <a:bodyPr/>
          <a:lstStyle/>
          <a:p>
            <a:endParaRPr lang="en-US"/>
          </a:p>
        </p:txBody>
      </p:sp>
      <p:sp>
        <p:nvSpPr>
          <p:cNvPr id="20" name="CasellaDiTesto 19"/>
          <p:cNvSpPr txBox="1"/>
          <p:nvPr/>
        </p:nvSpPr>
        <p:spPr>
          <a:xfrm>
            <a:off x="632357" y="-53231"/>
            <a:ext cx="10927287" cy="646331"/>
          </a:xfrm>
          <a:prstGeom prst="rect">
            <a:avLst/>
          </a:prstGeom>
          <a:noFill/>
        </p:spPr>
        <p:txBody>
          <a:bodyPr wrap="none" rtlCol="0">
            <a:spAutoFit/>
          </a:bodyPr>
          <a:lstStyle/>
          <a:p>
            <a:r>
              <a:rPr lang="en-US" sz="3600" b="1" dirty="0"/>
              <a:t>LONGITUDINAL DYNAMICS OF LOW ENERGY ELECTRONS</a:t>
            </a:r>
          </a:p>
        </p:txBody>
      </p:sp>
      <p:pic>
        <p:nvPicPr>
          <p:cNvPr id="3" name="Immagine 2"/>
          <p:cNvPicPr>
            <a:picLocks noChangeAspect="1"/>
          </p:cNvPicPr>
          <p:nvPr/>
        </p:nvPicPr>
        <p:blipFill rotWithShape="1">
          <a:blip r:embed="rId4">
            <a:extLst>
              <a:ext uri="{28A0092B-C50C-407E-A947-70E740481C1C}">
                <a14:useLocalDpi xmlns:a14="http://schemas.microsoft.com/office/drawing/2010/main" val="0"/>
              </a:ext>
            </a:extLst>
          </a:blip>
          <a:srcRect l="9776" t="723" r="3241" b="16759"/>
          <a:stretch/>
        </p:blipFill>
        <p:spPr>
          <a:xfrm>
            <a:off x="6546264" y="2161738"/>
            <a:ext cx="4121736" cy="1189163"/>
          </a:xfrm>
          <a:prstGeom prst="rect">
            <a:avLst/>
          </a:prstGeom>
        </p:spPr>
      </p:pic>
      <p:sp>
        <p:nvSpPr>
          <p:cNvPr id="39" name="Text Box 10"/>
          <p:cNvSpPr txBox="1">
            <a:spLocks noChangeArrowheads="1"/>
          </p:cNvSpPr>
          <p:nvPr/>
        </p:nvSpPr>
        <p:spPr bwMode="auto">
          <a:xfrm>
            <a:off x="2386910" y="5794606"/>
            <a:ext cx="4600017" cy="954107"/>
          </a:xfrm>
          <a:prstGeom prst="rect">
            <a:avLst/>
          </a:prstGeom>
          <a:noFill/>
          <a:ln w="9525">
            <a:noFill/>
            <a:miter lim="800000"/>
            <a:headEnd/>
            <a:tailEnd/>
          </a:ln>
          <a:effectLst/>
        </p:spPr>
        <p:txBody>
          <a:bodyPr wrap="square">
            <a:spAutoFit/>
          </a:bodyPr>
          <a:lstStyle/>
          <a:p>
            <a:pPr algn="just"/>
            <a:r>
              <a:rPr lang="en-US" sz="1400" dirty="0"/>
              <a:t>After a certain distance they can </a:t>
            </a:r>
            <a:r>
              <a:rPr lang="en-US" sz="1400" b="1" dirty="0"/>
              <a:t>reach enough energy (and velocity) to become synchronous </a:t>
            </a:r>
            <a:r>
              <a:rPr lang="en-US" sz="1400" dirty="0"/>
              <a:t>with the accelerating wave.  This means that they are captured by the accelerator and from this point they are stably accelerated.</a:t>
            </a:r>
          </a:p>
        </p:txBody>
      </p:sp>
      <p:cxnSp>
        <p:nvCxnSpPr>
          <p:cNvPr id="31" name="Connettore 2 30"/>
          <p:cNvCxnSpPr/>
          <p:nvPr/>
        </p:nvCxnSpPr>
        <p:spPr>
          <a:xfrm>
            <a:off x="5741659" y="5348627"/>
            <a:ext cx="424859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V="1">
            <a:off x="5735949" y="3622922"/>
            <a:ext cx="0" cy="173085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9912530" y="5353776"/>
            <a:ext cx="276038" cy="369332"/>
          </a:xfrm>
          <a:prstGeom prst="rect">
            <a:avLst/>
          </a:prstGeom>
          <a:noFill/>
        </p:spPr>
        <p:txBody>
          <a:bodyPr wrap="none" rtlCol="0">
            <a:spAutoFit/>
          </a:bodyPr>
          <a:lstStyle/>
          <a:p>
            <a:r>
              <a:rPr lang="en-US" dirty="0"/>
              <a:t>z</a:t>
            </a:r>
          </a:p>
        </p:txBody>
      </p:sp>
      <p:sp>
        <p:nvSpPr>
          <p:cNvPr id="36" name="Text Box 10"/>
          <p:cNvSpPr txBox="1">
            <a:spLocks noChangeArrowheads="1"/>
          </p:cNvSpPr>
          <p:nvPr/>
        </p:nvSpPr>
        <p:spPr bwMode="auto">
          <a:xfrm>
            <a:off x="8297437" y="6049896"/>
            <a:ext cx="3385623" cy="738664"/>
          </a:xfrm>
          <a:prstGeom prst="rect">
            <a:avLst/>
          </a:prstGeom>
          <a:noFill/>
          <a:ln w="9525">
            <a:noFill/>
            <a:miter lim="800000"/>
            <a:headEnd/>
            <a:tailEnd/>
          </a:ln>
          <a:effectLst/>
        </p:spPr>
        <p:txBody>
          <a:bodyPr wrap="square">
            <a:spAutoFit/>
          </a:bodyPr>
          <a:lstStyle/>
          <a:p>
            <a:pPr algn="just"/>
            <a:r>
              <a:rPr lang="en-US" sz="1400" dirty="0"/>
              <a:t>If this does not happen (the energy increase is not enough to reach the velocity of the wave) they are lost</a:t>
            </a:r>
          </a:p>
        </p:txBody>
      </p:sp>
      <p:grpSp>
        <p:nvGrpSpPr>
          <p:cNvPr id="37" name="Gruppo 36"/>
          <p:cNvGrpSpPr/>
          <p:nvPr/>
        </p:nvGrpSpPr>
        <p:grpSpPr>
          <a:xfrm>
            <a:off x="5627936" y="3943710"/>
            <a:ext cx="2814099" cy="2685473"/>
            <a:chOff x="4103935" y="3943709"/>
            <a:chExt cx="2814099" cy="2685473"/>
          </a:xfrm>
        </p:grpSpPr>
        <p:grpSp>
          <p:nvGrpSpPr>
            <p:cNvPr id="41" name="Gruppo 40"/>
            <p:cNvGrpSpPr/>
            <p:nvPr/>
          </p:nvGrpSpPr>
          <p:grpSpPr>
            <a:xfrm>
              <a:off x="4103935" y="3943709"/>
              <a:ext cx="2706084" cy="2685473"/>
              <a:chOff x="4103935" y="3943709"/>
              <a:chExt cx="2706084" cy="2685473"/>
            </a:xfrm>
          </p:grpSpPr>
          <p:sp>
            <p:nvSpPr>
              <p:cNvPr id="43" name="Figura a mano libera 42"/>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4" name="Connettore 1 4"/>
              <p:cNvCxnSpPr>
                <a:stCxn id="43"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2" name="Connettore 1 3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45" name="Ovale 44"/>
          <p:cNvSpPr/>
          <p:nvPr/>
        </p:nvSpPr>
        <p:spPr>
          <a:xfrm>
            <a:off x="6672080" y="4653170"/>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uppo 45"/>
          <p:cNvGrpSpPr/>
          <p:nvPr/>
        </p:nvGrpSpPr>
        <p:grpSpPr>
          <a:xfrm>
            <a:off x="5627935" y="3943709"/>
            <a:ext cx="2814099" cy="2685473"/>
            <a:chOff x="4103935" y="3943709"/>
            <a:chExt cx="2814099" cy="2685473"/>
          </a:xfrm>
        </p:grpSpPr>
        <p:grpSp>
          <p:nvGrpSpPr>
            <p:cNvPr id="47" name="Gruppo 46"/>
            <p:cNvGrpSpPr/>
            <p:nvPr/>
          </p:nvGrpSpPr>
          <p:grpSpPr>
            <a:xfrm>
              <a:off x="4103935" y="3943709"/>
              <a:ext cx="2706084" cy="2685473"/>
              <a:chOff x="4103935" y="3943709"/>
              <a:chExt cx="2706084" cy="2685473"/>
            </a:xfrm>
          </p:grpSpPr>
          <p:sp>
            <p:nvSpPr>
              <p:cNvPr id="49" name="Figura a mano libera 48"/>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6" name="Connettore 1 53"/>
              <p:cNvCxnSpPr>
                <a:stCxn id="49"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8" name="Connettore 1 5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57" name="Ovale 56"/>
          <p:cNvSpPr/>
          <p:nvPr/>
        </p:nvSpPr>
        <p:spPr>
          <a:xfrm>
            <a:off x="6672079" y="4653169"/>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5843965" y="3485352"/>
            <a:ext cx="498213" cy="369332"/>
          </a:xfrm>
          <a:prstGeom prst="rect">
            <a:avLst/>
          </a:prstGeom>
          <a:noFill/>
        </p:spPr>
        <p:txBody>
          <a:bodyPr wrap="none" rtlCol="0">
            <a:spAutoFit/>
          </a:bodyPr>
          <a:lstStyle/>
          <a:p>
            <a:r>
              <a:rPr lang="en-US" dirty="0" err="1"/>
              <a:t>E</a:t>
            </a:r>
            <a:r>
              <a:rPr lang="en-US" baseline="-25000" dirty="0" err="1"/>
              <a:t>acc</a:t>
            </a:r>
            <a:endParaRPr lang="en-US" baseline="-25000" dirty="0"/>
          </a:p>
        </p:txBody>
      </p:sp>
    </p:spTree>
    <p:extLst>
      <p:ext uri="{BB962C8B-B14F-4D97-AF65-F5344CB8AC3E}">
        <p14:creationId xmlns:p14="http://schemas.microsoft.com/office/powerpoint/2010/main" val="315983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92"/>
                                        </p:tgtEl>
                                        <p:attrNameLst>
                                          <p:attrName>style.visibility</p:attrName>
                                        </p:attrNameLst>
                                      </p:cBhvr>
                                      <p:to>
                                        <p:strVal val="visible"/>
                                      </p:to>
                                    </p:set>
                                    <p:animEffect transition="in" filter="fade">
                                      <p:cBhvr>
                                        <p:cTn id="7" dur="500"/>
                                        <p:tgtEl>
                                          <p:spTgt spid="1639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394"/>
                                        </p:tgtEl>
                                        <p:attrNameLst>
                                          <p:attrName>style.visibility</p:attrName>
                                        </p:attrNameLst>
                                      </p:cBhvr>
                                      <p:to>
                                        <p:strVal val="visible"/>
                                      </p:to>
                                    </p:set>
                                    <p:animEffect transition="in" filter="fade">
                                      <p:cBhvr>
                                        <p:cTn id="18" dur="500"/>
                                        <p:tgtEl>
                                          <p:spTgt spid="1639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402"/>
                                        </p:tgtEl>
                                        <p:attrNameLst>
                                          <p:attrName>style.visibility</p:attrName>
                                        </p:attrNameLst>
                                      </p:cBhvr>
                                      <p:to>
                                        <p:strVal val="visible"/>
                                      </p:to>
                                    </p:set>
                                    <p:animEffect transition="in" filter="fade">
                                      <p:cBhvr>
                                        <p:cTn id="21" dur="500"/>
                                        <p:tgtEl>
                                          <p:spTgt spid="1640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2"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500"/>
                                        <p:tgtEl>
                                          <p:spTgt spid="45"/>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nodeType="clickEffect">
                                  <p:stCondLst>
                                    <p:cond delay="0"/>
                                  </p:stCondLst>
                                  <p:childTnLst>
                                    <p:animMotion origin="layout" path="M -4.16667E-6 -3.33333E-6 L 0.18091 -3.33333E-6 " pathEditMode="relative" rAng="0" ptsTypes="AA">
                                      <p:cBhvr>
                                        <p:cTn id="50" dur="2000" fill="hold"/>
                                        <p:tgtEl>
                                          <p:spTgt spid="37"/>
                                        </p:tgtEl>
                                        <p:attrNameLst>
                                          <p:attrName>ppt_x</p:attrName>
                                          <p:attrName>ppt_y</p:attrName>
                                        </p:attrNameLst>
                                      </p:cBhvr>
                                      <p:rCtr x="9045" y="0"/>
                                    </p:animMotion>
                                  </p:childTnLst>
                                </p:cTn>
                              </p:par>
                              <p:par>
                                <p:cTn id="51" presetID="42" presetClass="path" presetSubtype="0" accel="50000" decel="50000" fill="hold" grpId="0" nodeType="withEffect">
                                  <p:stCondLst>
                                    <p:cond delay="0"/>
                                  </p:stCondLst>
                                  <p:childTnLst>
                                    <p:animMotion origin="layout" path="M 3.61111E-6 -2.96296E-6 L 0.13784 -0.1206 " pathEditMode="relative" rAng="0" ptsTypes="AA">
                                      <p:cBhvr>
                                        <p:cTn id="52" dur="2000" fill="hold"/>
                                        <p:tgtEl>
                                          <p:spTgt spid="45"/>
                                        </p:tgtEl>
                                        <p:attrNameLst>
                                          <p:attrName>ppt_x</p:attrName>
                                          <p:attrName>ppt_y</p:attrName>
                                        </p:attrNameLst>
                                      </p:cBhvr>
                                      <p:rCtr x="6892" y="-6042"/>
                                    </p:animMotion>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0.18091 3.7037E-6 L 0.29914 3.7037E-6 " pathEditMode="relative" rAng="0" ptsTypes="AA">
                                      <p:cBhvr>
                                        <p:cTn id="56" dur="2000" fill="hold"/>
                                        <p:tgtEl>
                                          <p:spTgt spid="37"/>
                                        </p:tgtEl>
                                        <p:attrNameLst>
                                          <p:attrName>ppt_x</p:attrName>
                                          <p:attrName>ppt_y</p:attrName>
                                        </p:attrNameLst>
                                      </p:cBhvr>
                                      <p:rCtr x="5903" y="0"/>
                                    </p:animMotion>
                                  </p:childTnLst>
                                </p:cTn>
                              </p:par>
                              <p:par>
                                <p:cTn id="57" presetID="42" presetClass="path" presetSubtype="0" accel="50000" decel="50000" fill="hold" grpId="1" nodeType="withEffect">
                                  <p:stCondLst>
                                    <p:cond delay="0"/>
                                  </p:stCondLst>
                                  <p:childTnLst>
                                    <p:animMotion origin="layout" path="M 0.13784 -0.1206 L 0.2559 -0.1206 " pathEditMode="relative" rAng="0" ptsTypes="AA">
                                      <p:cBhvr>
                                        <p:cTn id="58" dur="2000" fill="hold"/>
                                        <p:tgtEl>
                                          <p:spTgt spid="45"/>
                                        </p:tgtEl>
                                        <p:attrNameLst>
                                          <p:attrName>ppt_x</p:attrName>
                                          <p:attrName>ppt_y</p:attrName>
                                        </p:attrNameLst>
                                      </p:cBhvr>
                                      <p:rCtr x="5903" y="0"/>
                                    </p:animMotion>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nodeType="clickEffect">
                                  <p:stCondLst>
                                    <p:cond delay="0"/>
                                  </p:stCondLst>
                                  <p:childTnLst>
                                    <p:animEffect transition="out" filter="fade">
                                      <p:cBhvr>
                                        <p:cTn id="62" dur="500"/>
                                        <p:tgtEl>
                                          <p:spTgt spid="37"/>
                                        </p:tgtEl>
                                      </p:cBhvr>
                                    </p:animEffect>
                                    <p:set>
                                      <p:cBhvr>
                                        <p:cTn id="63" dur="1" fill="hold">
                                          <p:stCondLst>
                                            <p:cond delay="499"/>
                                          </p:stCondLst>
                                        </p:cTn>
                                        <p:tgtEl>
                                          <p:spTgt spid="37"/>
                                        </p:tgtEl>
                                        <p:attrNameLst>
                                          <p:attrName>style.visibility</p:attrName>
                                        </p:attrNameLst>
                                      </p:cBhvr>
                                      <p:to>
                                        <p:strVal val="hidden"/>
                                      </p:to>
                                    </p:set>
                                  </p:childTnLst>
                                </p:cTn>
                              </p:par>
                              <p:par>
                                <p:cTn id="64" presetID="10" presetClass="exit" presetSubtype="0" fill="hold" grpId="3" nodeType="withEffect">
                                  <p:stCondLst>
                                    <p:cond delay="0"/>
                                  </p:stCondLst>
                                  <p:childTnLst>
                                    <p:animEffect transition="out" filter="fade">
                                      <p:cBhvr>
                                        <p:cTn id="65" dur="500"/>
                                        <p:tgtEl>
                                          <p:spTgt spid="45"/>
                                        </p:tgtEl>
                                      </p:cBhvr>
                                    </p:animEffect>
                                    <p:set>
                                      <p:cBhvr>
                                        <p:cTn id="66" dur="1" fill="hold">
                                          <p:stCondLst>
                                            <p:cond delay="499"/>
                                          </p:stCondLst>
                                        </p:cTn>
                                        <p:tgtEl>
                                          <p:spTgt spid="45"/>
                                        </p:tgtEl>
                                        <p:attrNameLst>
                                          <p:attrName>style.visibility</p:attrName>
                                        </p:attrNameLst>
                                      </p:cBhvr>
                                      <p:to>
                                        <p:strVal val="hidden"/>
                                      </p:to>
                                    </p:set>
                                  </p:childTnLst>
                                </p:cTn>
                              </p:par>
                              <p:par>
                                <p:cTn id="67" presetID="10" presetClass="entr" presetSubtype="0" fill="hold" nodeType="with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500"/>
                                        <p:tgtEl>
                                          <p:spTgt spid="46"/>
                                        </p:tgtEl>
                                      </p:cBhvr>
                                    </p:animEffect>
                                  </p:childTnLst>
                                </p:cTn>
                              </p:par>
                              <p:par>
                                <p:cTn id="70" presetID="10" presetClass="entr" presetSubtype="0" fill="hold" grpId="2"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path" presetSubtype="0" accel="50000" decel="50000" fill="hold" nodeType="clickEffect">
                                  <p:stCondLst>
                                    <p:cond delay="0"/>
                                  </p:stCondLst>
                                  <p:childTnLst>
                                    <p:animMotion origin="layout" path="M -4.16667E-6 -3.33333E-6 L 0.18091 -3.33333E-6 " pathEditMode="relative" rAng="0" ptsTypes="AA">
                                      <p:cBhvr>
                                        <p:cTn id="76" dur="2000" fill="hold"/>
                                        <p:tgtEl>
                                          <p:spTgt spid="46"/>
                                        </p:tgtEl>
                                        <p:attrNameLst>
                                          <p:attrName>ppt_x</p:attrName>
                                          <p:attrName>ppt_y</p:attrName>
                                        </p:attrNameLst>
                                      </p:cBhvr>
                                      <p:rCtr x="9045" y="0"/>
                                    </p:animMotion>
                                  </p:childTnLst>
                                </p:cTn>
                              </p:par>
                              <p:par>
                                <p:cTn id="77" presetID="42" presetClass="path" presetSubtype="0" accel="50000" decel="50000" fill="hold" grpId="0" nodeType="withEffect">
                                  <p:stCondLst>
                                    <p:cond delay="0"/>
                                  </p:stCondLst>
                                  <p:childTnLst>
                                    <p:animMotion origin="layout" path="M 3.61111E-6 -2.96296E-6 L 0.13784 -0.1206 " pathEditMode="relative" rAng="0" ptsTypes="AA">
                                      <p:cBhvr>
                                        <p:cTn id="78" dur="2000" fill="hold"/>
                                        <p:tgtEl>
                                          <p:spTgt spid="57"/>
                                        </p:tgtEl>
                                        <p:attrNameLst>
                                          <p:attrName>ppt_x</p:attrName>
                                          <p:attrName>ppt_y</p:attrName>
                                        </p:attrNameLst>
                                      </p:cBhvr>
                                      <p:rCtr x="6892" y="-6042"/>
                                    </p:animMotion>
                                  </p:childTnLst>
                                </p:cTn>
                              </p:par>
                            </p:childTnLst>
                          </p:cTn>
                        </p:par>
                      </p:childTnLst>
                    </p:cTn>
                  </p:par>
                  <p:par>
                    <p:cTn id="79" fill="hold">
                      <p:stCondLst>
                        <p:cond delay="indefinite"/>
                      </p:stCondLst>
                      <p:childTnLst>
                        <p:par>
                          <p:cTn id="80" fill="hold">
                            <p:stCondLst>
                              <p:cond delay="0"/>
                            </p:stCondLst>
                            <p:childTnLst>
                              <p:par>
                                <p:cTn id="81" presetID="42" presetClass="path" presetSubtype="0" accel="50000" decel="50000" fill="hold" nodeType="clickEffect">
                                  <p:stCondLst>
                                    <p:cond delay="0"/>
                                  </p:stCondLst>
                                  <p:childTnLst>
                                    <p:animMotion origin="layout" path="M 0.18091 3.7037E-6 L 0.29914 3.7037E-6 " pathEditMode="relative" rAng="0" ptsTypes="AA">
                                      <p:cBhvr>
                                        <p:cTn id="82" dur="2000" fill="hold"/>
                                        <p:tgtEl>
                                          <p:spTgt spid="46"/>
                                        </p:tgtEl>
                                        <p:attrNameLst>
                                          <p:attrName>ppt_x</p:attrName>
                                          <p:attrName>ppt_y</p:attrName>
                                        </p:attrNameLst>
                                      </p:cBhvr>
                                      <p:rCtr x="5903" y="0"/>
                                    </p:animMotion>
                                  </p:childTnLst>
                                </p:cTn>
                              </p:par>
                              <p:par>
                                <p:cTn id="83" presetID="42" presetClass="path" presetSubtype="0" accel="50000" decel="50000" fill="hold" grpId="1" nodeType="withEffect">
                                  <p:stCondLst>
                                    <p:cond delay="0"/>
                                  </p:stCondLst>
                                  <p:childTnLst>
                                    <p:animMotion origin="layout" path="M 0.13789 -0.1206 L 0.20169 0.07662 " pathEditMode="relative" rAng="0" ptsTypes="AA">
                                      <p:cBhvr>
                                        <p:cTn id="84" dur="2000" fill="hold"/>
                                        <p:tgtEl>
                                          <p:spTgt spid="57"/>
                                        </p:tgtEl>
                                        <p:attrNameLst>
                                          <p:attrName>ppt_x</p:attrName>
                                          <p:attrName>ppt_y</p:attrName>
                                        </p:attrNameLst>
                                      </p:cBhvr>
                                      <p:rCtr x="3880" y="9583"/>
                                    </p:animMotion>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p:bldP spid="16394" grpId="0"/>
      <p:bldP spid="16402" grpId="0" animBg="1"/>
      <p:bldP spid="39" grpId="0"/>
      <p:bldP spid="34" grpId="0"/>
      <p:bldP spid="36" grpId="0"/>
      <p:bldP spid="45" grpId="0" animBg="1"/>
      <p:bldP spid="45" grpId="1" animBg="1"/>
      <p:bldP spid="45" grpId="2" animBg="1"/>
      <p:bldP spid="45" grpId="3" animBg="1"/>
      <p:bldP spid="57" grpId="0" animBg="1"/>
      <p:bldP spid="57" grpId="1" animBg="1"/>
      <p:bldP spid="57" grpId="2" animBg="1"/>
      <p:bldP spid="5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9" name="Object 9"/>
          <p:cNvGraphicFramePr>
            <a:graphicFrameLocks noChangeAspect="1"/>
          </p:cNvGraphicFramePr>
          <p:nvPr>
            <p:extLst>
              <p:ext uri="{D42A27DB-BD31-4B8C-83A1-F6EECF244321}">
                <p14:modId xmlns:p14="http://schemas.microsoft.com/office/powerpoint/2010/main" val="1006549659"/>
              </p:ext>
            </p:extLst>
          </p:nvPr>
        </p:nvGraphicFramePr>
        <p:xfrm>
          <a:off x="3888156" y="1626025"/>
          <a:ext cx="4483100" cy="434975"/>
        </p:xfrm>
        <a:graphic>
          <a:graphicData uri="http://schemas.openxmlformats.org/presentationml/2006/ole">
            <mc:AlternateContent xmlns:mc="http://schemas.openxmlformats.org/markup-compatibility/2006">
              <mc:Choice xmlns:v="urn:schemas-microsoft-com:vml" Requires="v">
                <p:oleObj name="Equazione" r:id="rId3" imgW="4089240" imgH="393480" progId="Equation.3">
                  <p:embed/>
                </p:oleObj>
              </mc:Choice>
              <mc:Fallback>
                <p:oleObj name="Equazione" r:id="rId3" imgW="4089240" imgH="393480" progId="Equation.3">
                  <p:embed/>
                  <p:pic>
                    <p:nvPicPr>
                      <p:cNvPr id="15369" name="Object 9"/>
                      <p:cNvPicPr>
                        <a:picLocks noChangeAspect="1" noChangeArrowheads="1"/>
                      </p:cNvPicPr>
                      <p:nvPr/>
                    </p:nvPicPr>
                    <p:blipFill>
                      <a:blip r:embed="rId4"/>
                      <a:srcRect/>
                      <a:stretch>
                        <a:fillRect/>
                      </a:stretch>
                    </p:blipFill>
                    <p:spPr bwMode="auto">
                      <a:xfrm>
                        <a:off x="3888156" y="1626025"/>
                        <a:ext cx="4483100" cy="434975"/>
                      </a:xfrm>
                      <a:prstGeom prst="rect">
                        <a:avLst/>
                      </a:prstGeom>
                      <a:noFill/>
                    </p:spPr>
                  </p:pic>
                </p:oleObj>
              </mc:Fallback>
            </mc:AlternateContent>
          </a:graphicData>
        </a:graphic>
      </p:graphicFrame>
      <p:sp>
        <p:nvSpPr>
          <p:cNvPr id="58" name="CasellaDiTesto 57"/>
          <p:cNvSpPr txBox="1"/>
          <p:nvPr/>
        </p:nvSpPr>
        <p:spPr>
          <a:xfrm>
            <a:off x="0" y="-99490"/>
            <a:ext cx="12192000" cy="1200329"/>
          </a:xfrm>
          <a:prstGeom prst="rect">
            <a:avLst/>
          </a:prstGeom>
          <a:noFill/>
        </p:spPr>
        <p:txBody>
          <a:bodyPr wrap="square" rtlCol="0">
            <a:spAutoFit/>
          </a:bodyPr>
          <a:lstStyle/>
          <a:p>
            <a:pPr algn="ctr"/>
            <a:r>
              <a:rPr lang="en-US" sz="3600" b="1" dirty="0"/>
              <a:t>LONGITUDINAL DYNAMICS OF LOW ENERGY ELECTRONS: PHASE SPLIPPAGE</a:t>
            </a:r>
          </a:p>
        </p:txBody>
      </p:sp>
      <p:sp>
        <p:nvSpPr>
          <p:cNvPr id="3" name="CasellaDiTesto 2"/>
          <p:cNvSpPr txBox="1"/>
          <p:nvPr/>
        </p:nvSpPr>
        <p:spPr>
          <a:xfrm>
            <a:off x="30900" y="985709"/>
            <a:ext cx="2919314" cy="523220"/>
          </a:xfrm>
          <a:prstGeom prst="rect">
            <a:avLst/>
          </a:prstGeom>
          <a:noFill/>
        </p:spPr>
        <p:txBody>
          <a:bodyPr wrap="square" rtlCol="0">
            <a:spAutoFit/>
          </a:bodyPr>
          <a:lstStyle/>
          <a:p>
            <a:pPr algn="just"/>
            <a:r>
              <a:rPr lang="en-US" sz="1400" dirty="0"/>
              <a:t>The </a:t>
            </a:r>
            <a:r>
              <a:rPr lang="en-US" sz="1400" b="1" dirty="0"/>
              <a:t>accelerating field </a:t>
            </a:r>
            <a:r>
              <a:rPr lang="en-US" sz="1400" dirty="0"/>
              <a:t>of a TW structure can be expressed by</a:t>
            </a:r>
          </a:p>
        </p:txBody>
      </p:sp>
      <p:graphicFrame>
        <p:nvGraphicFramePr>
          <p:cNvPr id="4" name="Oggetto 3"/>
          <p:cNvGraphicFramePr>
            <a:graphicFrameLocks noChangeAspect="1"/>
          </p:cNvGraphicFramePr>
          <p:nvPr>
            <p:extLst>
              <p:ext uri="{D42A27DB-BD31-4B8C-83A1-F6EECF244321}">
                <p14:modId xmlns:p14="http://schemas.microsoft.com/office/powerpoint/2010/main" val="609640832"/>
              </p:ext>
            </p:extLst>
          </p:nvPr>
        </p:nvGraphicFramePr>
        <p:xfrm>
          <a:off x="465917" y="1621424"/>
          <a:ext cx="1895475" cy="612775"/>
        </p:xfrm>
        <a:graphic>
          <a:graphicData uri="http://schemas.openxmlformats.org/presentationml/2006/ole">
            <mc:AlternateContent xmlns:mc="http://schemas.openxmlformats.org/markup-compatibility/2006">
              <mc:Choice xmlns:v="urn:schemas-microsoft-com:vml" Requires="v">
                <p:oleObj name="Equazione" r:id="rId5" imgW="1536480" imgH="495000" progId="Equation.3">
                  <p:embed/>
                </p:oleObj>
              </mc:Choice>
              <mc:Fallback>
                <p:oleObj name="Equazione" r:id="rId5" imgW="1536480" imgH="495000" progId="Equation.3">
                  <p:embed/>
                  <p:pic>
                    <p:nvPicPr>
                      <p:cNvPr id="4" name="Oggetto 3"/>
                      <p:cNvPicPr>
                        <a:picLocks noChangeAspect="1" noChangeArrowheads="1"/>
                      </p:cNvPicPr>
                      <p:nvPr/>
                    </p:nvPicPr>
                    <p:blipFill>
                      <a:blip r:embed="rId6"/>
                      <a:srcRect/>
                      <a:stretch>
                        <a:fillRect/>
                      </a:stretch>
                    </p:blipFill>
                    <p:spPr bwMode="auto">
                      <a:xfrm>
                        <a:off x="465917" y="1621424"/>
                        <a:ext cx="189547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reccia a destra 4"/>
          <p:cNvSpPr/>
          <p:nvPr/>
        </p:nvSpPr>
        <p:spPr>
          <a:xfrm>
            <a:off x="3068751" y="1320944"/>
            <a:ext cx="700868"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CasellaDiTesto 58"/>
          <p:cNvSpPr txBox="1"/>
          <p:nvPr/>
        </p:nvSpPr>
        <p:spPr>
          <a:xfrm>
            <a:off x="3811537" y="1056242"/>
            <a:ext cx="4464486" cy="523220"/>
          </a:xfrm>
          <a:prstGeom prst="rect">
            <a:avLst/>
          </a:prstGeom>
          <a:noFill/>
        </p:spPr>
        <p:txBody>
          <a:bodyPr wrap="square" rtlCol="0">
            <a:spAutoFit/>
          </a:bodyPr>
          <a:lstStyle/>
          <a:p>
            <a:pPr algn="just"/>
            <a:r>
              <a:rPr lang="en-US" sz="1400" dirty="0"/>
              <a:t>The </a:t>
            </a:r>
            <a:r>
              <a:rPr lang="en-US" sz="1400" b="1" dirty="0"/>
              <a:t>equation of motion of a particle with a position z at time t accelerated by the TW </a:t>
            </a:r>
            <a:r>
              <a:rPr lang="en-US" sz="1400" dirty="0"/>
              <a:t>is then</a:t>
            </a:r>
          </a:p>
        </p:txBody>
      </p:sp>
      <p:sp>
        <p:nvSpPr>
          <p:cNvPr id="80" name="CasellaDiTesto 79"/>
          <p:cNvSpPr txBox="1"/>
          <p:nvPr/>
        </p:nvSpPr>
        <p:spPr>
          <a:xfrm>
            <a:off x="5815142" y="1996650"/>
            <a:ext cx="2279640" cy="954107"/>
          </a:xfrm>
          <a:prstGeom prst="rect">
            <a:avLst/>
          </a:prstGeom>
          <a:noFill/>
        </p:spPr>
        <p:txBody>
          <a:bodyPr wrap="square" rtlCol="0">
            <a:spAutoFit/>
          </a:bodyPr>
          <a:lstStyle/>
          <a:p>
            <a:pPr algn="just"/>
            <a:r>
              <a:rPr lang="en-US" sz="1400" dirty="0"/>
              <a:t>It is useful to find which is the relation between </a:t>
            </a:r>
            <a:r>
              <a:rPr lang="en-US" sz="1400" dirty="0">
                <a:sym typeface="Symbol"/>
              </a:rPr>
              <a:t> and  from an initial condition (in) to a final one (fin)</a:t>
            </a:r>
            <a:endParaRPr lang="en-US" sz="1400" dirty="0"/>
          </a:p>
        </p:txBody>
      </p:sp>
      <p:graphicFrame>
        <p:nvGraphicFramePr>
          <p:cNvPr id="82" name="Oggetto 81"/>
          <p:cNvGraphicFramePr>
            <a:graphicFrameLocks noChangeAspect="1"/>
          </p:cNvGraphicFramePr>
          <p:nvPr>
            <p:extLst>
              <p:ext uri="{D42A27DB-BD31-4B8C-83A1-F6EECF244321}">
                <p14:modId xmlns:p14="http://schemas.microsoft.com/office/powerpoint/2010/main" val="325784732"/>
              </p:ext>
            </p:extLst>
          </p:nvPr>
        </p:nvGraphicFramePr>
        <p:xfrm>
          <a:off x="283690" y="2468772"/>
          <a:ext cx="4246970" cy="756508"/>
        </p:xfrm>
        <a:graphic>
          <a:graphicData uri="http://schemas.openxmlformats.org/presentationml/2006/ole">
            <mc:AlternateContent xmlns:mc="http://schemas.openxmlformats.org/markup-compatibility/2006">
              <mc:Choice xmlns:v="urn:schemas-microsoft-com:vml" Requires="v">
                <p:oleObj name="Equazione" r:id="rId7" imgW="3022560" imgH="533160" progId="Equation.3">
                  <p:embed/>
                </p:oleObj>
              </mc:Choice>
              <mc:Fallback>
                <p:oleObj name="Equazione" r:id="rId7" imgW="3022560" imgH="533160" progId="Equation.3">
                  <p:embed/>
                  <p:pic>
                    <p:nvPicPr>
                      <p:cNvPr id="82" name="Oggetto 81"/>
                      <p:cNvPicPr>
                        <a:picLocks noChangeAspect="1" noChangeArrowheads="1"/>
                      </p:cNvPicPr>
                      <p:nvPr/>
                    </p:nvPicPr>
                    <p:blipFill>
                      <a:blip r:embed="rId8"/>
                      <a:srcRect/>
                      <a:stretch>
                        <a:fillRect/>
                      </a:stretch>
                    </p:blipFill>
                    <p:spPr bwMode="auto">
                      <a:xfrm>
                        <a:off x="283690" y="2468772"/>
                        <a:ext cx="4246970" cy="756508"/>
                      </a:xfrm>
                      <a:prstGeom prst="rect">
                        <a:avLst/>
                      </a:prstGeom>
                      <a:noFill/>
                      <a:ln w="25400">
                        <a:noFill/>
                        <a:miter lim="800000"/>
                        <a:headEnd/>
                        <a:tailEnd/>
                      </a:ln>
                    </p:spPr>
                  </p:pic>
                </p:oleObj>
              </mc:Fallback>
            </mc:AlternateContent>
          </a:graphicData>
        </a:graphic>
      </p:graphicFrame>
      <p:sp>
        <p:nvSpPr>
          <p:cNvPr id="100" name="CasellaDiTesto 99"/>
          <p:cNvSpPr txBox="1"/>
          <p:nvPr/>
        </p:nvSpPr>
        <p:spPr>
          <a:xfrm>
            <a:off x="465917" y="3917600"/>
            <a:ext cx="4630097" cy="523220"/>
          </a:xfrm>
          <a:prstGeom prst="rect">
            <a:avLst/>
          </a:prstGeom>
          <a:noFill/>
        </p:spPr>
        <p:txBody>
          <a:bodyPr wrap="square" rtlCol="0">
            <a:spAutoFit/>
          </a:bodyPr>
          <a:lstStyle/>
          <a:p>
            <a:pPr algn="just"/>
            <a:r>
              <a:rPr lang="en-US" sz="1400" dirty="0"/>
              <a:t>Suppose that the particle reach asymptotically the value </a:t>
            </a:r>
            <a:r>
              <a:rPr lang="en-US" sz="1400" i="1" dirty="0">
                <a:sym typeface="Symbol"/>
              </a:rPr>
              <a:t></a:t>
            </a:r>
            <a:r>
              <a:rPr lang="en-US" sz="1400" i="1" baseline="-25000" dirty="0">
                <a:sym typeface="Symbol"/>
              </a:rPr>
              <a:t>fin</a:t>
            </a:r>
            <a:r>
              <a:rPr lang="en-US" sz="1400" dirty="0">
                <a:sym typeface="Symbol"/>
              </a:rPr>
              <a:t>=1</a:t>
            </a:r>
            <a:r>
              <a:rPr lang="en-US" sz="1400" dirty="0"/>
              <a:t> we have:</a:t>
            </a:r>
          </a:p>
        </p:txBody>
      </p:sp>
      <p:graphicFrame>
        <p:nvGraphicFramePr>
          <p:cNvPr id="84" name="Oggetto 83"/>
          <p:cNvGraphicFramePr>
            <a:graphicFrameLocks noChangeAspect="1"/>
          </p:cNvGraphicFramePr>
          <p:nvPr>
            <p:extLst>
              <p:ext uri="{D42A27DB-BD31-4B8C-83A1-F6EECF244321}">
                <p14:modId xmlns:p14="http://schemas.microsoft.com/office/powerpoint/2010/main" val="3480879297"/>
              </p:ext>
            </p:extLst>
          </p:nvPr>
        </p:nvGraphicFramePr>
        <p:xfrm>
          <a:off x="6372226" y="3489325"/>
          <a:ext cx="3451225" cy="763588"/>
        </p:xfrm>
        <a:graphic>
          <a:graphicData uri="http://schemas.openxmlformats.org/presentationml/2006/ole">
            <mc:AlternateContent xmlns:mc="http://schemas.openxmlformats.org/markup-compatibility/2006">
              <mc:Choice xmlns:v="urn:schemas-microsoft-com:vml" Requires="v">
                <p:oleObj name="Equazione" r:id="rId9" imgW="2197080" imgH="482400" progId="Equation.3">
                  <p:embed/>
                </p:oleObj>
              </mc:Choice>
              <mc:Fallback>
                <p:oleObj name="Equazione" r:id="rId9" imgW="2197080" imgH="482400" progId="Equation.3">
                  <p:embed/>
                  <p:pic>
                    <p:nvPicPr>
                      <p:cNvPr id="84" name="Oggetto 83"/>
                      <p:cNvPicPr>
                        <a:picLocks noChangeAspect="1" noChangeArrowheads="1"/>
                      </p:cNvPicPr>
                      <p:nvPr/>
                    </p:nvPicPr>
                    <p:blipFill>
                      <a:blip r:embed="rId10"/>
                      <a:srcRect/>
                      <a:stretch>
                        <a:fillRect/>
                      </a:stretch>
                    </p:blipFill>
                    <p:spPr bwMode="auto">
                      <a:xfrm>
                        <a:off x="6372226" y="3489325"/>
                        <a:ext cx="3451225" cy="763588"/>
                      </a:xfrm>
                      <a:prstGeom prst="rect">
                        <a:avLst/>
                      </a:prstGeom>
                      <a:solidFill>
                        <a:srgbClr val="FFC000"/>
                      </a:solidFill>
                      <a:ln>
                        <a:noFill/>
                      </a:ln>
                    </p:spPr>
                  </p:pic>
                </p:oleObj>
              </mc:Fallback>
            </mc:AlternateContent>
          </a:graphicData>
        </a:graphic>
      </p:graphicFrame>
      <p:sp>
        <p:nvSpPr>
          <p:cNvPr id="102" name="Freccia a destra 101"/>
          <p:cNvSpPr/>
          <p:nvPr/>
        </p:nvSpPr>
        <p:spPr>
          <a:xfrm>
            <a:off x="5164271" y="3782299"/>
            <a:ext cx="1098345"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8" name="Oggetto 87"/>
          <p:cNvGraphicFramePr>
            <a:graphicFrameLocks noChangeAspect="1"/>
          </p:cNvGraphicFramePr>
          <p:nvPr>
            <p:extLst>
              <p:ext uri="{D42A27DB-BD31-4B8C-83A1-F6EECF244321}">
                <p14:modId xmlns:p14="http://schemas.microsoft.com/office/powerpoint/2010/main" val="4233218501"/>
              </p:ext>
            </p:extLst>
          </p:nvPr>
        </p:nvGraphicFramePr>
        <p:xfrm>
          <a:off x="2660715" y="5156027"/>
          <a:ext cx="1840555" cy="273955"/>
        </p:xfrm>
        <a:graphic>
          <a:graphicData uri="http://schemas.openxmlformats.org/presentationml/2006/ole">
            <mc:AlternateContent xmlns:mc="http://schemas.openxmlformats.org/markup-compatibility/2006">
              <mc:Choice xmlns:v="urn:schemas-microsoft-com:vml" Requires="v">
                <p:oleObj name="Equazione" r:id="rId11" imgW="1638000" imgH="241200" progId="Equation.3">
                  <p:embed/>
                </p:oleObj>
              </mc:Choice>
              <mc:Fallback>
                <p:oleObj name="Equazione" r:id="rId11" imgW="1638000" imgH="241200" progId="Equation.3">
                  <p:embed/>
                  <p:pic>
                    <p:nvPicPr>
                      <p:cNvPr id="88" name="Oggetto 87"/>
                      <p:cNvPicPr>
                        <a:picLocks noChangeAspect="1" noChangeArrowheads="1"/>
                      </p:cNvPicPr>
                      <p:nvPr/>
                    </p:nvPicPr>
                    <p:blipFill>
                      <a:blip r:embed="rId12"/>
                      <a:srcRect/>
                      <a:stretch>
                        <a:fillRect/>
                      </a:stretch>
                    </p:blipFill>
                    <p:spPr bwMode="auto">
                      <a:xfrm>
                        <a:off x="2660715" y="5156027"/>
                        <a:ext cx="1840555" cy="273955"/>
                      </a:xfrm>
                      <a:prstGeom prst="rect">
                        <a:avLst/>
                      </a:prstGeom>
                      <a:solidFill>
                        <a:srgbClr val="FFC000"/>
                      </a:solidFill>
                      <a:ln>
                        <a:noFill/>
                      </a:ln>
                    </p:spPr>
                  </p:pic>
                </p:oleObj>
              </mc:Fallback>
            </mc:AlternateContent>
          </a:graphicData>
        </a:graphic>
      </p:graphicFrame>
      <p:cxnSp>
        <p:nvCxnSpPr>
          <p:cNvPr id="90" name="Connettore 2 89"/>
          <p:cNvCxnSpPr/>
          <p:nvPr/>
        </p:nvCxnSpPr>
        <p:spPr>
          <a:xfrm flipV="1">
            <a:off x="1101262" y="5958540"/>
            <a:ext cx="3231155" cy="1227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Connettore 2 91"/>
          <p:cNvCxnSpPr/>
          <p:nvPr/>
        </p:nvCxnSpPr>
        <p:spPr>
          <a:xfrm flipH="1" flipV="1">
            <a:off x="1953492" y="4990842"/>
            <a:ext cx="14309" cy="15953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4129376" y="6024952"/>
            <a:ext cx="304892" cy="369332"/>
          </a:xfrm>
          <a:prstGeom prst="rect">
            <a:avLst/>
          </a:prstGeom>
          <a:noFill/>
        </p:spPr>
        <p:txBody>
          <a:bodyPr wrap="none" rtlCol="0">
            <a:spAutoFit/>
          </a:bodyPr>
          <a:lstStyle/>
          <a:p>
            <a:r>
              <a:rPr lang="en-US" dirty="0">
                <a:sym typeface="Symbol"/>
              </a:rPr>
              <a:t></a:t>
            </a:r>
            <a:endParaRPr lang="en-US" dirty="0"/>
          </a:p>
        </p:txBody>
      </p:sp>
      <p:sp>
        <p:nvSpPr>
          <p:cNvPr id="97" name="Figura a mano libera 96"/>
          <p:cNvSpPr/>
          <p:nvPr/>
        </p:nvSpPr>
        <p:spPr>
          <a:xfrm>
            <a:off x="1446142" y="5142291"/>
            <a:ext cx="713232" cy="480971"/>
          </a:xfrm>
          <a:custGeom>
            <a:avLst/>
            <a:gdLst>
              <a:gd name="connsiteX0" fmla="*/ 0 w 713232"/>
              <a:gd name="connsiteY0" fmla="*/ 480971 h 480971"/>
              <a:gd name="connsiteX1" fmla="*/ 365760 w 713232"/>
              <a:gd name="connsiteY1" fmla="*/ 23771 h 480971"/>
              <a:gd name="connsiteX2" fmla="*/ 713232 w 713232"/>
              <a:gd name="connsiteY2" fmla="*/ 106067 h 480971"/>
            </a:gdLst>
            <a:ahLst/>
            <a:cxnLst>
              <a:cxn ang="0">
                <a:pos x="connsiteX0" y="connsiteY0"/>
              </a:cxn>
              <a:cxn ang="0">
                <a:pos x="connsiteX1" y="connsiteY1"/>
              </a:cxn>
              <a:cxn ang="0">
                <a:pos x="connsiteX2" y="connsiteY2"/>
              </a:cxn>
            </a:cxnLst>
            <a:rect l="l" t="t" r="r" b="b"/>
            <a:pathLst>
              <a:path w="713232" h="480971">
                <a:moveTo>
                  <a:pt x="0" y="480971"/>
                </a:moveTo>
                <a:cubicBezTo>
                  <a:pt x="123444" y="283613"/>
                  <a:pt x="246888" y="86255"/>
                  <a:pt x="365760" y="23771"/>
                </a:cubicBezTo>
                <a:cubicBezTo>
                  <a:pt x="484632" y="-38713"/>
                  <a:pt x="598932" y="33677"/>
                  <a:pt x="713232" y="106067"/>
                </a:cubicBez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CasellaDiTesto 100"/>
          <p:cNvSpPr txBox="1"/>
          <p:nvPr/>
        </p:nvSpPr>
        <p:spPr>
          <a:xfrm>
            <a:off x="1148829" y="4846763"/>
            <a:ext cx="498213" cy="369332"/>
          </a:xfrm>
          <a:prstGeom prst="rect">
            <a:avLst/>
          </a:prstGeom>
          <a:noFill/>
        </p:spPr>
        <p:txBody>
          <a:bodyPr wrap="none" rtlCol="0">
            <a:spAutoFit/>
          </a:bodyPr>
          <a:lstStyle/>
          <a:p>
            <a:r>
              <a:rPr lang="en-US" dirty="0" err="1"/>
              <a:t>E</a:t>
            </a:r>
            <a:r>
              <a:rPr lang="en-US" baseline="-25000" dirty="0" err="1"/>
              <a:t>acc</a:t>
            </a:r>
            <a:endParaRPr lang="en-US" baseline="-25000" dirty="0"/>
          </a:p>
        </p:txBody>
      </p:sp>
      <p:sp>
        <p:nvSpPr>
          <p:cNvPr id="33" name="CasellaDiTesto 32"/>
          <p:cNvSpPr txBox="1"/>
          <p:nvPr/>
        </p:nvSpPr>
        <p:spPr>
          <a:xfrm>
            <a:off x="1391758" y="5991038"/>
            <a:ext cx="426720" cy="646331"/>
          </a:xfrm>
          <a:prstGeom prst="rect">
            <a:avLst/>
          </a:prstGeom>
          <a:noFill/>
        </p:spPr>
        <p:txBody>
          <a:bodyPr wrap="none" rtlCol="0">
            <a:spAutoFit/>
          </a:bodyPr>
          <a:lstStyle/>
          <a:p>
            <a:r>
              <a:rPr lang="en-US" dirty="0">
                <a:sym typeface="Symbol"/>
              </a:rPr>
              <a:t></a:t>
            </a:r>
            <a:r>
              <a:rPr lang="en-US" baseline="-25000" dirty="0">
                <a:sym typeface="Symbol"/>
              </a:rPr>
              <a:t>in</a:t>
            </a:r>
          </a:p>
          <a:p>
            <a:r>
              <a:rPr lang="en-US" dirty="0">
                <a:sym typeface="Symbol"/>
              </a:rPr>
              <a:t></a:t>
            </a:r>
            <a:r>
              <a:rPr lang="en-US" baseline="-25000" dirty="0">
                <a:sym typeface="Symbol"/>
              </a:rPr>
              <a:t>in</a:t>
            </a:r>
            <a:endParaRPr lang="en-US" baseline="-25000" dirty="0"/>
          </a:p>
        </p:txBody>
      </p:sp>
      <p:sp>
        <p:nvSpPr>
          <p:cNvPr id="94" name="Figura a mano libera 93"/>
          <p:cNvSpPr/>
          <p:nvPr/>
        </p:nvSpPr>
        <p:spPr>
          <a:xfrm flipH="1">
            <a:off x="1397935" y="5301485"/>
            <a:ext cx="2520350" cy="1241731"/>
          </a:xfrm>
          <a:custGeom>
            <a:avLst/>
            <a:gdLst>
              <a:gd name="connsiteX0" fmla="*/ 0 w 2002536"/>
              <a:gd name="connsiteY0" fmla="*/ 663146 h 1241731"/>
              <a:gd name="connsiteX1" fmla="*/ 658368 w 2002536"/>
              <a:gd name="connsiteY1" fmla="*/ 1220930 h 1241731"/>
              <a:gd name="connsiteX2" fmla="*/ 1472184 w 2002536"/>
              <a:gd name="connsiteY2" fmla="*/ 13922 h 1241731"/>
              <a:gd name="connsiteX3" fmla="*/ 2002536 w 2002536"/>
              <a:gd name="connsiteY3" fmla="*/ 672290 h 1241731"/>
            </a:gdLst>
            <a:ahLst/>
            <a:cxnLst>
              <a:cxn ang="0">
                <a:pos x="connsiteX0" y="connsiteY0"/>
              </a:cxn>
              <a:cxn ang="0">
                <a:pos x="connsiteX1" y="connsiteY1"/>
              </a:cxn>
              <a:cxn ang="0">
                <a:pos x="connsiteX2" y="connsiteY2"/>
              </a:cxn>
              <a:cxn ang="0">
                <a:pos x="connsiteX3" y="connsiteY3"/>
              </a:cxn>
            </a:cxnLst>
            <a:rect l="l" t="t" r="r" b="b"/>
            <a:pathLst>
              <a:path w="2002536" h="1241731">
                <a:moveTo>
                  <a:pt x="0" y="663146"/>
                </a:moveTo>
                <a:cubicBezTo>
                  <a:pt x="206502" y="996140"/>
                  <a:pt x="413004" y="1329134"/>
                  <a:pt x="658368" y="1220930"/>
                </a:cubicBezTo>
                <a:cubicBezTo>
                  <a:pt x="903732" y="1112726"/>
                  <a:pt x="1248156" y="105362"/>
                  <a:pt x="1472184" y="13922"/>
                </a:cubicBezTo>
                <a:cubicBezTo>
                  <a:pt x="1696212" y="-77518"/>
                  <a:pt x="1849374" y="297386"/>
                  <a:pt x="2002536" y="672290"/>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Ovale 94"/>
          <p:cNvSpPr/>
          <p:nvPr/>
        </p:nvSpPr>
        <p:spPr>
          <a:xfrm flipH="1">
            <a:off x="1477500" y="5647328"/>
            <a:ext cx="118536" cy="1411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e 33"/>
          <p:cNvSpPr/>
          <p:nvPr/>
        </p:nvSpPr>
        <p:spPr>
          <a:xfrm flipH="1">
            <a:off x="2125590" y="5313616"/>
            <a:ext cx="118536" cy="1411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asellaDiTesto 34"/>
          <p:cNvSpPr txBox="1"/>
          <p:nvPr/>
        </p:nvSpPr>
        <p:spPr>
          <a:xfrm>
            <a:off x="2028096" y="5958541"/>
            <a:ext cx="705642" cy="646331"/>
          </a:xfrm>
          <a:prstGeom prst="rect">
            <a:avLst/>
          </a:prstGeom>
          <a:noFill/>
        </p:spPr>
        <p:txBody>
          <a:bodyPr wrap="none" rtlCol="0">
            <a:spAutoFit/>
          </a:bodyPr>
          <a:lstStyle/>
          <a:p>
            <a:r>
              <a:rPr lang="en-US" dirty="0">
                <a:sym typeface="Symbol"/>
              </a:rPr>
              <a:t></a:t>
            </a:r>
            <a:r>
              <a:rPr lang="en-US" baseline="-25000" dirty="0">
                <a:sym typeface="Symbol"/>
              </a:rPr>
              <a:t>fin</a:t>
            </a:r>
          </a:p>
          <a:p>
            <a:r>
              <a:rPr lang="en-US" dirty="0">
                <a:sym typeface="Symbol"/>
              </a:rPr>
              <a:t></a:t>
            </a:r>
            <a:r>
              <a:rPr lang="en-US" baseline="-25000" dirty="0">
                <a:sym typeface="Symbol"/>
              </a:rPr>
              <a:t>fin</a:t>
            </a:r>
            <a:r>
              <a:rPr lang="en-US" dirty="0">
                <a:sym typeface="Symbol"/>
              </a:rPr>
              <a:t>=1</a:t>
            </a:r>
            <a:endParaRPr lang="en-US" dirty="0"/>
          </a:p>
        </p:txBody>
      </p:sp>
      <p:cxnSp>
        <p:nvCxnSpPr>
          <p:cNvPr id="9" name="Connettore 1 8"/>
          <p:cNvCxnSpPr>
            <a:endCxn id="95" idx="4"/>
          </p:cNvCxnSpPr>
          <p:nvPr/>
        </p:nvCxnSpPr>
        <p:spPr>
          <a:xfrm flipV="1">
            <a:off x="1536768" y="5788498"/>
            <a:ext cx="0" cy="17004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Connettore 1 42"/>
          <p:cNvCxnSpPr>
            <a:endCxn id="34" idx="4"/>
          </p:cNvCxnSpPr>
          <p:nvPr/>
        </p:nvCxnSpPr>
        <p:spPr>
          <a:xfrm flipH="1" flipV="1">
            <a:off x="2184858" y="5454787"/>
            <a:ext cx="4342" cy="5144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Freccia a destra 38"/>
          <p:cNvSpPr/>
          <p:nvPr/>
        </p:nvSpPr>
        <p:spPr>
          <a:xfrm rot="5400000">
            <a:off x="2319616" y="3355778"/>
            <a:ext cx="555228" cy="3801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Connettore 2 40"/>
          <p:cNvCxnSpPr/>
          <p:nvPr/>
        </p:nvCxnSpPr>
        <p:spPr>
          <a:xfrm>
            <a:off x="6249179" y="5997919"/>
            <a:ext cx="317846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6243470" y="4789671"/>
            <a:ext cx="1" cy="12082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9173726" y="5620330"/>
            <a:ext cx="276038" cy="369332"/>
          </a:xfrm>
          <a:prstGeom prst="rect">
            <a:avLst/>
          </a:prstGeom>
          <a:noFill/>
        </p:spPr>
        <p:txBody>
          <a:bodyPr wrap="none" rtlCol="0">
            <a:spAutoFit/>
          </a:bodyPr>
          <a:lstStyle/>
          <a:p>
            <a:r>
              <a:rPr lang="en-US" dirty="0"/>
              <a:t>z</a:t>
            </a:r>
          </a:p>
        </p:txBody>
      </p:sp>
      <p:grpSp>
        <p:nvGrpSpPr>
          <p:cNvPr id="47" name="Gruppo 46"/>
          <p:cNvGrpSpPr/>
          <p:nvPr/>
        </p:nvGrpSpPr>
        <p:grpSpPr>
          <a:xfrm>
            <a:off x="6135456" y="4903653"/>
            <a:ext cx="2814099" cy="1921886"/>
            <a:chOff x="4103935" y="3943709"/>
            <a:chExt cx="2814099" cy="2685473"/>
          </a:xfrm>
        </p:grpSpPr>
        <p:grpSp>
          <p:nvGrpSpPr>
            <p:cNvPr id="48" name="Gruppo 47"/>
            <p:cNvGrpSpPr/>
            <p:nvPr/>
          </p:nvGrpSpPr>
          <p:grpSpPr>
            <a:xfrm>
              <a:off x="4103935" y="3943709"/>
              <a:ext cx="2706084" cy="2685473"/>
              <a:chOff x="4103935" y="3943709"/>
              <a:chExt cx="2706084" cy="2685473"/>
            </a:xfrm>
          </p:grpSpPr>
          <p:sp>
            <p:nvSpPr>
              <p:cNvPr id="50" name="Figura a mano libera 49"/>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1" name="Connettore 1 4"/>
              <p:cNvCxnSpPr>
                <a:stCxn id="50"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9" name="Connettore 1 3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52" name="Ovale 51"/>
          <p:cNvSpPr/>
          <p:nvPr/>
        </p:nvSpPr>
        <p:spPr>
          <a:xfrm>
            <a:off x="7179600" y="5390959"/>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CasellaDiTesto 63"/>
          <p:cNvSpPr txBox="1"/>
          <p:nvPr/>
        </p:nvSpPr>
        <p:spPr>
          <a:xfrm>
            <a:off x="5662245" y="4657725"/>
            <a:ext cx="498213" cy="369332"/>
          </a:xfrm>
          <a:prstGeom prst="rect">
            <a:avLst/>
          </a:prstGeom>
          <a:noFill/>
        </p:spPr>
        <p:txBody>
          <a:bodyPr wrap="none" rtlCol="0">
            <a:spAutoFit/>
          </a:bodyPr>
          <a:lstStyle/>
          <a:p>
            <a:r>
              <a:rPr lang="en-US" dirty="0" err="1"/>
              <a:t>E</a:t>
            </a:r>
            <a:r>
              <a:rPr lang="en-US" baseline="-25000" dirty="0" err="1"/>
              <a:t>acc</a:t>
            </a:r>
            <a:endParaRPr lang="en-US" baseline="-25000" dirty="0"/>
          </a:p>
        </p:txBody>
      </p:sp>
      <p:sp>
        <p:nvSpPr>
          <p:cNvPr id="2" name="Parentesi graffa chiusa 1"/>
          <p:cNvSpPr/>
          <p:nvPr/>
        </p:nvSpPr>
        <p:spPr>
          <a:xfrm rot="16200000">
            <a:off x="8413504" y="2111729"/>
            <a:ext cx="320437" cy="2676556"/>
          </a:xfrm>
          <a:prstGeom prst="rightBrace">
            <a:avLst>
              <a:gd name="adj1" fmla="val 8333"/>
              <a:gd name="adj2" fmla="val 4933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 name="CasellaDiTesto 5"/>
          <p:cNvSpPr txBox="1"/>
          <p:nvPr/>
        </p:nvSpPr>
        <p:spPr>
          <a:xfrm>
            <a:off x="6288150" y="2997001"/>
            <a:ext cx="4249841" cy="307777"/>
          </a:xfrm>
          <a:prstGeom prst="rect">
            <a:avLst/>
          </a:prstGeom>
          <a:noFill/>
        </p:spPr>
        <p:txBody>
          <a:bodyPr wrap="square" rtlCol="0">
            <a:spAutoFit/>
          </a:bodyPr>
          <a:lstStyle/>
          <a:p>
            <a:pPr algn="ctr"/>
            <a:r>
              <a:rPr lang="it-IT" sz="1400" dirty="0" err="1"/>
              <a:t>Should</a:t>
            </a:r>
            <a:r>
              <a:rPr lang="it-IT" sz="1400" dirty="0"/>
              <a:t> be in the </a:t>
            </a:r>
            <a:r>
              <a:rPr lang="it-IT" sz="1400" dirty="0" err="1"/>
              <a:t>interval</a:t>
            </a:r>
            <a:r>
              <a:rPr lang="it-IT" sz="1400" dirty="0"/>
              <a:t> [-1,1] to </a:t>
            </a:r>
            <a:r>
              <a:rPr lang="it-IT" sz="1400" dirty="0" err="1"/>
              <a:t>have</a:t>
            </a:r>
            <a:r>
              <a:rPr lang="it-IT" sz="1400" dirty="0"/>
              <a:t> a </a:t>
            </a:r>
            <a:r>
              <a:rPr lang="it-IT" sz="1400" dirty="0" err="1"/>
              <a:t>solution</a:t>
            </a:r>
            <a:r>
              <a:rPr lang="it-IT" sz="1400" dirty="0"/>
              <a:t> for </a:t>
            </a:r>
            <a:r>
              <a:rPr lang="it-IT" sz="1400" dirty="0">
                <a:sym typeface="Symbol" panose="05050102010706020507" pitchFamily="18" charset="2"/>
              </a:rPr>
              <a:t></a:t>
            </a:r>
            <a:r>
              <a:rPr lang="it-IT" sz="1400" baseline="-25000" dirty="0">
                <a:sym typeface="Symbol" panose="05050102010706020507" pitchFamily="18" charset="2"/>
              </a:rPr>
              <a:t>fin</a:t>
            </a:r>
            <a:endParaRPr lang="it-IT" sz="1400" baseline="-25000" dirty="0"/>
          </a:p>
        </p:txBody>
      </p:sp>
      <p:sp>
        <p:nvSpPr>
          <p:cNvPr id="40" name="Parentesi graffa chiusa 39"/>
          <p:cNvSpPr/>
          <p:nvPr/>
        </p:nvSpPr>
        <p:spPr>
          <a:xfrm rot="16200000" flipH="1">
            <a:off x="8784856" y="3446842"/>
            <a:ext cx="306442" cy="1753080"/>
          </a:xfrm>
          <a:prstGeom prst="rightBrace">
            <a:avLst>
              <a:gd name="adj1" fmla="val 8333"/>
              <a:gd name="adj2" fmla="val 750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45" name="CasellaDiTesto 44"/>
          <p:cNvSpPr txBox="1"/>
          <p:nvPr/>
        </p:nvSpPr>
        <p:spPr>
          <a:xfrm>
            <a:off x="9072307" y="4421414"/>
            <a:ext cx="1632333" cy="307777"/>
          </a:xfrm>
          <a:prstGeom prst="rect">
            <a:avLst/>
          </a:prstGeom>
          <a:noFill/>
        </p:spPr>
        <p:txBody>
          <a:bodyPr wrap="square" rtlCol="0">
            <a:spAutoFit/>
          </a:bodyPr>
          <a:lstStyle/>
          <a:p>
            <a:r>
              <a:rPr lang="it-IT" sz="1400" dirty="0" err="1"/>
              <a:t>This</a:t>
            </a:r>
            <a:r>
              <a:rPr lang="it-IT" sz="1400" dirty="0"/>
              <a:t> </a:t>
            </a:r>
            <a:r>
              <a:rPr lang="it-IT" sz="1400" dirty="0" err="1"/>
              <a:t>quantity</a:t>
            </a:r>
            <a:r>
              <a:rPr lang="it-IT" sz="1400" dirty="0"/>
              <a:t> </a:t>
            </a:r>
            <a:r>
              <a:rPr lang="it-IT" sz="1400" dirty="0" err="1"/>
              <a:t>is</a:t>
            </a:r>
            <a:r>
              <a:rPr lang="it-IT" sz="1400" dirty="0"/>
              <a:t> &gt;0</a:t>
            </a:r>
          </a:p>
        </p:txBody>
      </p:sp>
      <p:sp>
        <p:nvSpPr>
          <p:cNvPr id="46" name="Parentesi graffa chiusa 45"/>
          <p:cNvSpPr/>
          <p:nvPr/>
        </p:nvSpPr>
        <p:spPr>
          <a:xfrm rot="16200000" flipH="1">
            <a:off x="7393260" y="3879441"/>
            <a:ext cx="306442" cy="583856"/>
          </a:xfrm>
          <a:prstGeom prst="rightBrace">
            <a:avLst>
              <a:gd name="adj1" fmla="val 8333"/>
              <a:gd name="adj2" fmla="val 51005"/>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53" name="CasellaDiTesto 52"/>
          <p:cNvSpPr txBox="1"/>
          <p:nvPr/>
        </p:nvSpPr>
        <p:spPr>
          <a:xfrm>
            <a:off x="5270680" y="4294931"/>
            <a:ext cx="3345320" cy="461665"/>
          </a:xfrm>
          <a:prstGeom prst="rect">
            <a:avLst/>
          </a:prstGeom>
          <a:noFill/>
        </p:spPr>
        <p:txBody>
          <a:bodyPr wrap="square" rtlCol="0">
            <a:spAutoFit/>
          </a:bodyPr>
          <a:lstStyle/>
          <a:p>
            <a:pPr algn="just"/>
            <a:r>
              <a:rPr lang="en-US" sz="1200" b="1" i="1" dirty="0"/>
              <a:t>This limits the possible injection phases (i.e. the phase of the electrons that is possible to capture)</a:t>
            </a:r>
          </a:p>
        </p:txBody>
      </p:sp>
      <p:sp>
        <p:nvSpPr>
          <p:cNvPr id="10" name="Freccia angolare in su 9"/>
          <p:cNvSpPr/>
          <p:nvPr/>
        </p:nvSpPr>
        <p:spPr>
          <a:xfrm rot="5400000" flipV="1">
            <a:off x="4700151" y="1970295"/>
            <a:ext cx="1063703" cy="1151999"/>
          </a:xfrm>
          <a:prstGeom prst="bentUpArrow">
            <a:avLst>
              <a:gd name="adj1" fmla="val 12358"/>
              <a:gd name="adj2" fmla="val 17415"/>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p:cNvSpPr txBox="1"/>
          <p:nvPr/>
        </p:nvSpPr>
        <p:spPr>
          <a:xfrm>
            <a:off x="2698455" y="4768022"/>
            <a:ext cx="1707950" cy="307777"/>
          </a:xfrm>
          <a:prstGeom prst="rect">
            <a:avLst/>
          </a:prstGeom>
          <a:noFill/>
        </p:spPr>
        <p:txBody>
          <a:bodyPr wrap="square" rtlCol="0">
            <a:spAutoFit/>
          </a:bodyPr>
          <a:lstStyle/>
          <a:p>
            <a:r>
              <a:rPr lang="en-US" sz="1400" dirty="0"/>
              <a:t>We always have that</a:t>
            </a:r>
          </a:p>
        </p:txBody>
      </p:sp>
      <p:pic>
        <p:nvPicPr>
          <p:cNvPr id="54" name="Immagine 53"/>
          <p:cNvPicPr>
            <a:picLocks noChangeAspect="1"/>
          </p:cNvPicPr>
          <p:nvPr/>
        </p:nvPicPr>
        <p:blipFill rotWithShape="1">
          <a:blip r:embed="rId13" cstate="print">
            <a:extLst>
              <a:ext uri="{28A0092B-C50C-407E-A947-70E740481C1C}">
                <a14:useLocalDpi xmlns:a14="http://schemas.microsoft.com/office/drawing/2010/main" val="0"/>
              </a:ext>
            </a:extLst>
          </a:blip>
          <a:srcRect l="23690" r="29054"/>
          <a:stretch/>
        </p:blipFill>
        <p:spPr>
          <a:xfrm>
            <a:off x="8555595" y="515963"/>
            <a:ext cx="3636405" cy="2422960"/>
          </a:xfrm>
          <a:prstGeom prst="rect">
            <a:avLst/>
          </a:prstGeom>
        </p:spPr>
      </p:pic>
    </p:spTree>
    <p:extLst>
      <p:ext uri="{BB962C8B-B14F-4D97-AF65-F5344CB8AC3E}">
        <p14:creationId xmlns:p14="http://schemas.microsoft.com/office/powerpoint/2010/main" val="19503284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nodeType="withEffect">
                                  <p:stCondLst>
                                    <p:cond delay="0"/>
                                  </p:stCondLst>
                                  <p:childTnLst>
                                    <p:set>
                                      <p:cBhvr>
                                        <p:cTn id="9" dur="1" fill="hold">
                                          <p:stCondLst>
                                            <p:cond delay="0"/>
                                          </p:stCondLst>
                                        </p:cTn>
                                        <p:tgtEl>
                                          <p:spTgt spid="15369"/>
                                        </p:tgtEl>
                                        <p:attrNameLst>
                                          <p:attrName>style.visibility</p:attrName>
                                        </p:attrNameLst>
                                      </p:cBhvr>
                                      <p:to>
                                        <p:strVal val="visible"/>
                                      </p:to>
                                    </p:set>
                                    <p:animEffect transition="in" filter="fade">
                                      <p:cBhvr>
                                        <p:cTn id="10" dur="500"/>
                                        <p:tgtEl>
                                          <p:spTgt spid="1536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fade">
                                      <p:cBhvr>
                                        <p:cTn id="16" dur="500"/>
                                        <p:tgtEl>
                                          <p:spTgt spid="8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0"/>
                                        </p:tgtEl>
                                        <p:attrNameLst>
                                          <p:attrName>style.visibility</p:attrName>
                                        </p:attrNameLst>
                                      </p:cBhvr>
                                      <p:to>
                                        <p:strVal val="visible"/>
                                      </p:to>
                                    </p:set>
                                    <p:animEffect transition="in" filter="fade">
                                      <p:cBhvr>
                                        <p:cTn id="24" dur="500"/>
                                        <p:tgtEl>
                                          <p:spTgt spid="10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2"/>
                                        </p:tgtEl>
                                        <p:attrNameLst>
                                          <p:attrName>style.visibility</p:attrName>
                                        </p:attrNameLst>
                                      </p:cBhvr>
                                      <p:to>
                                        <p:strVal val="visible"/>
                                      </p:to>
                                    </p:set>
                                    <p:animEffect transition="in" filter="fade">
                                      <p:cBhvr>
                                        <p:cTn id="35" dur="500"/>
                                        <p:tgtEl>
                                          <p:spTgt spid="10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500"/>
                                        <p:tgtEl>
                                          <p:spTgt spid="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500"/>
                                        <p:tgtEl>
                                          <p:spTgt spid="5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fade">
                                      <p:cBhvr>
                                        <p:cTn id="64" dur="500"/>
                                        <p:tgtEl>
                                          <p:spTgt spid="94"/>
                                        </p:tgtEl>
                                      </p:cBhvr>
                                    </p:animEffect>
                                  </p:childTnLst>
                                </p:cTn>
                              </p:par>
                              <p:par>
                                <p:cTn id="65" presetID="10" presetClass="entr" presetSubtype="0" fill="hold" nodeType="withEffect">
                                  <p:stCondLst>
                                    <p:cond delay="0"/>
                                  </p:stCondLst>
                                  <p:childTnLst>
                                    <p:set>
                                      <p:cBhvr>
                                        <p:cTn id="66" dur="1" fill="hold">
                                          <p:stCondLst>
                                            <p:cond delay="0"/>
                                          </p:stCondLst>
                                        </p:cTn>
                                        <p:tgtEl>
                                          <p:spTgt spid="90"/>
                                        </p:tgtEl>
                                        <p:attrNameLst>
                                          <p:attrName>style.visibility</p:attrName>
                                        </p:attrNameLst>
                                      </p:cBhvr>
                                      <p:to>
                                        <p:strVal val="visible"/>
                                      </p:to>
                                    </p:set>
                                    <p:animEffect transition="in" filter="fade">
                                      <p:cBhvr>
                                        <p:cTn id="67" dur="500"/>
                                        <p:tgtEl>
                                          <p:spTgt spid="9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1"/>
                                        </p:tgtEl>
                                        <p:attrNameLst>
                                          <p:attrName>style.visibility</p:attrName>
                                        </p:attrNameLst>
                                      </p:cBhvr>
                                      <p:to>
                                        <p:strVal val="visible"/>
                                      </p:to>
                                    </p:set>
                                    <p:animEffect transition="in" filter="fade">
                                      <p:cBhvr>
                                        <p:cTn id="70" dur="500"/>
                                        <p:tgtEl>
                                          <p:spTgt spid="101"/>
                                        </p:tgtEl>
                                      </p:cBhvr>
                                    </p:animEffect>
                                  </p:childTnLst>
                                </p:cTn>
                              </p:par>
                              <p:par>
                                <p:cTn id="71" presetID="10" presetClass="entr" presetSubtype="0" fill="hold" nodeType="with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fade">
                                      <p:cBhvr>
                                        <p:cTn id="73" dur="500"/>
                                        <p:tgtEl>
                                          <p:spTgt spid="9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95"/>
                                        </p:tgtEl>
                                        <p:attrNameLst>
                                          <p:attrName>style.visibility</p:attrName>
                                        </p:attrNameLst>
                                      </p:cBhvr>
                                      <p:to>
                                        <p:strVal val="visible"/>
                                      </p:to>
                                    </p:set>
                                    <p:animEffect transition="in" filter="fade">
                                      <p:cBhvr>
                                        <p:cTn id="81" dur="500"/>
                                        <p:tgtEl>
                                          <p:spTgt spid="95"/>
                                        </p:tgtEl>
                                      </p:cBhvr>
                                    </p:animEffect>
                                  </p:childTnLst>
                                </p:cTn>
                              </p:par>
                              <p:par>
                                <p:cTn id="82" presetID="10" presetClass="entr" presetSubtype="0" fill="hold"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500"/>
                                        <p:tgtEl>
                                          <p:spTgt spid="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500"/>
                                        <p:tgtEl>
                                          <p:spTgt spid="3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fade">
                                      <p:cBhvr>
                                        <p:cTn id="92" dur="500"/>
                                        <p:tgtEl>
                                          <p:spTgt spid="3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7"/>
                                        </p:tgtEl>
                                        <p:attrNameLst>
                                          <p:attrName>style.visibility</p:attrName>
                                        </p:attrNameLst>
                                      </p:cBhvr>
                                      <p:to>
                                        <p:strVal val="visible"/>
                                      </p:to>
                                    </p:set>
                                    <p:animEffect transition="in" filter="fade">
                                      <p:cBhvr>
                                        <p:cTn id="95" dur="500"/>
                                        <p:tgtEl>
                                          <p:spTgt spid="9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fade">
                                      <p:cBhvr>
                                        <p:cTn id="98" dur="500"/>
                                        <p:tgtEl>
                                          <p:spTgt spid="35"/>
                                        </p:tgtEl>
                                      </p:cBhvr>
                                    </p:animEffect>
                                  </p:childTnLst>
                                </p:cTn>
                              </p:par>
                              <p:par>
                                <p:cTn id="99" presetID="10" presetClass="entr" presetSubtype="0" fill="hold"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500"/>
                                        <p:tgtEl>
                                          <p:spTgt spid="43"/>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55"/>
                                        </p:tgtEl>
                                        <p:attrNameLst>
                                          <p:attrName>style.visibility</p:attrName>
                                        </p:attrNameLst>
                                      </p:cBhvr>
                                      <p:to>
                                        <p:strVal val="visible"/>
                                      </p:to>
                                    </p:set>
                                    <p:animEffect transition="in" filter="fade">
                                      <p:cBhvr>
                                        <p:cTn id="106" dur="500"/>
                                        <p:tgtEl>
                                          <p:spTgt spid="55"/>
                                        </p:tgtEl>
                                      </p:cBhvr>
                                    </p:animEffect>
                                  </p:childTnLst>
                                </p:cTn>
                              </p:par>
                              <p:par>
                                <p:cTn id="107" presetID="10" presetClass="entr" presetSubtype="0" fill="hold" nodeType="withEffect">
                                  <p:stCondLst>
                                    <p:cond delay="0"/>
                                  </p:stCondLst>
                                  <p:childTnLst>
                                    <p:set>
                                      <p:cBhvr>
                                        <p:cTn id="108" dur="1" fill="hold">
                                          <p:stCondLst>
                                            <p:cond delay="0"/>
                                          </p:stCondLst>
                                        </p:cTn>
                                        <p:tgtEl>
                                          <p:spTgt spid="88"/>
                                        </p:tgtEl>
                                        <p:attrNameLst>
                                          <p:attrName>style.visibility</p:attrName>
                                        </p:attrNameLst>
                                      </p:cBhvr>
                                      <p:to>
                                        <p:strVal val="visible"/>
                                      </p:to>
                                    </p:set>
                                    <p:animEffect transition="in" filter="fade">
                                      <p:cBhvr>
                                        <p:cTn id="109" dur="500"/>
                                        <p:tgtEl>
                                          <p:spTgt spid="88"/>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nodeType="click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fade">
                                      <p:cBhvr>
                                        <p:cTn id="117" dur="500"/>
                                        <p:tgtEl>
                                          <p:spTgt spid="44"/>
                                        </p:tgtEl>
                                      </p:cBhvr>
                                    </p:animEffect>
                                  </p:childTnLst>
                                </p:cTn>
                              </p:par>
                              <p:par>
                                <p:cTn id="118" presetID="10" presetClass="entr" presetSubtype="0" fill="hold" nodeType="with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fade">
                                      <p:cBhvr>
                                        <p:cTn id="120" dur="500"/>
                                        <p:tgtEl>
                                          <p:spTgt spid="42"/>
                                        </p:tgtEl>
                                      </p:cBhvr>
                                    </p:animEffect>
                                  </p:childTnLst>
                                </p:cTn>
                              </p:par>
                              <p:par>
                                <p:cTn id="121" presetID="10" presetClass="entr" presetSubtype="0" fill="hold" nodeType="with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fade">
                                      <p:cBhvr>
                                        <p:cTn id="123" dur="500"/>
                                        <p:tgtEl>
                                          <p:spTgt spid="47"/>
                                        </p:tgtEl>
                                      </p:cBhvr>
                                    </p:animEffect>
                                  </p:childTnLst>
                                </p:cTn>
                              </p:par>
                              <p:par>
                                <p:cTn id="124" presetID="10" presetClass="entr" presetSubtype="0" fill="hold" grpId="2" nodeType="withEffect">
                                  <p:stCondLst>
                                    <p:cond delay="0"/>
                                  </p:stCondLst>
                                  <p:childTnLst>
                                    <p:set>
                                      <p:cBhvr>
                                        <p:cTn id="125" dur="1" fill="hold">
                                          <p:stCondLst>
                                            <p:cond delay="0"/>
                                          </p:stCondLst>
                                        </p:cTn>
                                        <p:tgtEl>
                                          <p:spTgt spid="52"/>
                                        </p:tgtEl>
                                        <p:attrNameLst>
                                          <p:attrName>style.visibility</p:attrName>
                                        </p:attrNameLst>
                                      </p:cBhvr>
                                      <p:to>
                                        <p:strVal val="visible"/>
                                      </p:to>
                                    </p:set>
                                    <p:animEffect transition="in" filter="fade">
                                      <p:cBhvr>
                                        <p:cTn id="126" dur="500"/>
                                        <p:tgtEl>
                                          <p:spTgt spid="52"/>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64"/>
                                        </p:tgtEl>
                                        <p:attrNameLst>
                                          <p:attrName>style.visibility</p:attrName>
                                        </p:attrNameLst>
                                      </p:cBhvr>
                                      <p:to>
                                        <p:strVal val="visible"/>
                                      </p:to>
                                    </p:set>
                                    <p:animEffect transition="in" filter="fade">
                                      <p:cBhvr>
                                        <p:cTn id="129" dur="500"/>
                                        <p:tgtEl>
                                          <p:spTgt spid="64"/>
                                        </p:tgtEl>
                                      </p:cBhvr>
                                    </p:animEffect>
                                  </p:childTnLst>
                                </p:cTn>
                              </p:par>
                            </p:childTnLst>
                          </p:cTn>
                        </p:par>
                      </p:childTnLst>
                    </p:cTn>
                  </p:par>
                  <p:par>
                    <p:cTn id="130" fill="hold">
                      <p:stCondLst>
                        <p:cond delay="indefinite"/>
                      </p:stCondLst>
                      <p:childTnLst>
                        <p:par>
                          <p:cTn id="131" fill="hold">
                            <p:stCondLst>
                              <p:cond delay="0"/>
                            </p:stCondLst>
                            <p:childTnLst>
                              <p:par>
                                <p:cTn id="132" presetID="42" presetClass="path" presetSubtype="0" accel="50000" decel="50000" fill="hold" nodeType="clickEffect">
                                  <p:stCondLst>
                                    <p:cond delay="0"/>
                                  </p:stCondLst>
                                  <p:childTnLst>
                                    <p:animMotion origin="layout" path="M -4.16667E-6 -3.33333E-6 L 0.18091 -3.33333E-6 " pathEditMode="relative" rAng="0" ptsTypes="AA">
                                      <p:cBhvr>
                                        <p:cTn id="133" dur="2000" fill="hold"/>
                                        <p:tgtEl>
                                          <p:spTgt spid="47"/>
                                        </p:tgtEl>
                                        <p:attrNameLst>
                                          <p:attrName>ppt_x</p:attrName>
                                          <p:attrName>ppt_y</p:attrName>
                                        </p:attrNameLst>
                                      </p:cBhvr>
                                      <p:rCtr x="9045" y="0"/>
                                    </p:animMotion>
                                  </p:childTnLst>
                                </p:cTn>
                              </p:par>
                              <p:par>
                                <p:cTn id="134" presetID="42" presetClass="path" presetSubtype="0" accel="50000" decel="50000" fill="hold" grpId="0" nodeType="withEffect">
                                  <p:stCondLst>
                                    <p:cond delay="0"/>
                                  </p:stCondLst>
                                  <p:childTnLst>
                                    <p:animMotion origin="layout" path="M -1.94444E-6 -1.85185E-6 L 0.14184 -0.08287 " pathEditMode="relative" rAng="0" ptsTypes="AA">
                                      <p:cBhvr>
                                        <p:cTn id="135" dur="2000" fill="hold"/>
                                        <p:tgtEl>
                                          <p:spTgt spid="52"/>
                                        </p:tgtEl>
                                        <p:attrNameLst>
                                          <p:attrName>ppt_x</p:attrName>
                                          <p:attrName>ppt_y</p:attrName>
                                        </p:attrNameLst>
                                      </p:cBhvr>
                                      <p:rCtr x="7066" y="-4120"/>
                                    </p:animMotion>
                                  </p:childTnLst>
                                </p:cTn>
                              </p:par>
                            </p:childTnLst>
                          </p:cTn>
                        </p:par>
                      </p:childTnLst>
                    </p:cTn>
                  </p:par>
                  <p:par>
                    <p:cTn id="136" fill="hold">
                      <p:stCondLst>
                        <p:cond delay="indefinite"/>
                      </p:stCondLst>
                      <p:childTnLst>
                        <p:par>
                          <p:cTn id="137" fill="hold">
                            <p:stCondLst>
                              <p:cond delay="0"/>
                            </p:stCondLst>
                            <p:childTnLst>
                              <p:par>
                                <p:cTn id="138" presetID="42" presetClass="path" presetSubtype="0" accel="50000" decel="50000" fill="hold" nodeType="clickEffect">
                                  <p:stCondLst>
                                    <p:cond delay="0"/>
                                  </p:stCondLst>
                                  <p:childTnLst>
                                    <p:animMotion origin="layout" path="M 0.18091 3.7037E-6 L 0.29914 3.7037E-6 " pathEditMode="relative" rAng="0" ptsTypes="AA">
                                      <p:cBhvr>
                                        <p:cTn id="139" dur="2000" fill="hold"/>
                                        <p:tgtEl>
                                          <p:spTgt spid="47"/>
                                        </p:tgtEl>
                                        <p:attrNameLst>
                                          <p:attrName>ppt_x</p:attrName>
                                          <p:attrName>ppt_y</p:attrName>
                                        </p:attrNameLst>
                                      </p:cBhvr>
                                      <p:rCtr x="5903" y="0"/>
                                    </p:animMotion>
                                  </p:childTnLst>
                                </p:cTn>
                              </p:par>
                              <p:par>
                                <p:cTn id="140" presetID="42" presetClass="path" presetSubtype="0" accel="50000" decel="50000" fill="hold" grpId="1" nodeType="withEffect">
                                  <p:stCondLst>
                                    <p:cond delay="0"/>
                                  </p:stCondLst>
                                  <p:childTnLst>
                                    <p:animMotion origin="layout" path="M 0.14184 -0.08287 L 0.2599 -0.08287 " pathEditMode="relative" rAng="0" ptsTypes="AA">
                                      <p:cBhvr>
                                        <p:cTn id="141" dur="2000" fill="hold"/>
                                        <p:tgtEl>
                                          <p:spTgt spid="52"/>
                                        </p:tgtEl>
                                        <p:attrNameLst>
                                          <p:attrName>ppt_x</p:attrName>
                                          <p:attrName>ppt_y</p:attrName>
                                        </p:attrNameLst>
                                      </p:cBhvr>
                                      <p:rCtr x="59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0" grpId="0"/>
      <p:bldP spid="100" grpId="0"/>
      <p:bldP spid="102" grpId="0" animBg="1"/>
      <p:bldP spid="93" grpId="0"/>
      <p:bldP spid="97" grpId="0" animBg="1"/>
      <p:bldP spid="101" grpId="0"/>
      <p:bldP spid="33" grpId="0"/>
      <p:bldP spid="94" grpId="0" animBg="1"/>
      <p:bldP spid="95" grpId="0" animBg="1"/>
      <p:bldP spid="34" grpId="0" animBg="1"/>
      <p:bldP spid="35" grpId="0"/>
      <p:bldP spid="39" grpId="0" animBg="1"/>
      <p:bldP spid="44" grpId="0"/>
      <p:bldP spid="52" grpId="0" animBg="1"/>
      <p:bldP spid="52" grpId="1" animBg="1"/>
      <p:bldP spid="52" grpId="2" animBg="1"/>
      <p:bldP spid="64" grpId="0"/>
      <p:bldP spid="2" grpId="0" animBg="1"/>
      <p:bldP spid="6" grpId="0"/>
      <p:bldP spid="40" grpId="0" animBg="1"/>
      <p:bldP spid="45" grpId="0"/>
      <p:bldP spid="46" grpId="0" animBg="1"/>
      <p:bldP spid="53" grpId="0"/>
      <p:bldP spid="10" grpId="0" animBg="1"/>
      <p:bldP spid="55" grpId="0"/>
    </p:bld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5367" name="Object 7"/>
          <p:cNvGraphicFramePr>
            <a:graphicFrameLocks noChangeAspect="1"/>
          </p:cNvGraphicFramePr>
          <p:nvPr/>
        </p:nvGraphicFramePr>
        <p:xfrm>
          <a:off x="6435725" y="2506427"/>
          <a:ext cx="4121150" cy="460375"/>
        </p:xfrm>
        <a:graphic>
          <a:graphicData uri="http://schemas.openxmlformats.org/presentationml/2006/ole">
            <mc:AlternateContent xmlns:mc="http://schemas.openxmlformats.org/markup-compatibility/2006">
              <mc:Choice xmlns:v="urn:schemas-microsoft-com:vml" Requires="v">
                <p:oleObj name="Equazione" r:id="rId3" imgW="3543120" imgH="393480" progId="Equation.3">
                  <p:embed/>
                </p:oleObj>
              </mc:Choice>
              <mc:Fallback>
                <p:oleObj name="Equazione" r:id="rId3" imgW="3543120" imgH="393480" progId="Equation.3">
                  <p:embed/>
                  <p:pic>
                    <p:nvPicPr>
                      <p:cNvPr id="15367" name="Object 7"/>
                      <p:cNvPicPr>
                        <a:picLocks noChangeAspect="1" noChangeArrowheads="1"/>
                      </p:cNvPicPr>
                      <p:nvPr/>
                    </p:nvPicPr>
                    <p:blipFill>
                      <a:blip r:embed="rId4"/>
                      <a:srcRect/>
                      <a:stretch>
                        <a:fillRect/>
                      </a:stretch>
                    </p:blipFill>
                    <p:spPr bwMode="auto">
                      <a:xfrm>
                        <a:off x="6435725" y="2506427"/>
                        <a:ext cx="4121150" cy="460375"/>
                      </a:xfrm>
                      <a:prstGeom prst="rect">
                        <a:avLst/>
                      </a:prstGeom>
                      <a:noFill/>
                    </p:spPr>
                  </p:pic>
                </p:oleObj>
              </mc:Fallback>
            </mc:AlternateContent>
          </a:graphicData>
        </a:graphic>
      </p:graphicFrame>
      <p:graphicFrame>
        <p:nvGraphicFramePr>
          <p:cNvPr id="15369" name="Object 9"/>
          <p:cNvGraphicFramePr>
            <a:graphicFrameLocks noChangeAspect="1"/>
          </p:cNvGraphicFramePr>
          <p:nvPr>
            <p:extLst>
              <p:ext uri="{D42A27DB-BD31-4B8C-83A1-F6EECF244321}">
                <p14:modId xmlns:p14="http://schemas.microsoft.com/office/powerpoint/2010/main" val="1498773451"/>
              </p:ext>
            </p:extLst>
          </p:nvPr>
        </p:nvGraphicFramePr>
        <p:xfrm>
          <a:off x="4652262" y="1194111"/>
          <a:ext cx="4483100" cy="434975"/>
        </p:xfrm>
        <a:graphic>
          <a:graphicData uri="http://schemas.openxmlformats.org/presentationml/2006/ole">
            <mc:AlternateContent xmlns:mc="http://schemas.openxmlformats.org/markup-compatibility/2006">
              <mc:Choice xmlns:v="urn:schemas-microsoft-com:vml" Requires="v">
                <p:oleObj name="Equazione" r:id="rId5" imgW="4089240" imgH="393480" progId="Equation.3">
                  <p:embed/>
                </p:oleObj>
              </mc:Choice>
              <mc:Fallback>
                <p:oleObj name="Equazione" r:id="rId5" imgW="4089240" imgH="393480" progId="Equation.3">
                  <p:embed/>
                  <p:pic>
                    <p:nvPicPr>
                      <p:cNvPr id="15369" name="Object 9"/>
                      <p:cNvPicPr>
                        <a:picLocks noChangeAspect="1" noChangeArrowheads="1"/>
                      </p:cNvPicPr>
                      <p:nvPr/>
                    </p:nvPicPr>
                    <p:blipFill>
                      <a:blip r:embed="rId6"/>
                      <a:srcRect/>
                      <a:stretch>
                        <a:fillRect/>
                      </a:stretch>
                    </p:blipFill>
                    <p:spPr bwMode="auto">
                      <a:xfrm>
                        <a:off x="4652262" y="1194111"/>
                        <a:ext cx="4483100" cy="434975"/>
                      </a:xfrm>
                      <a:prstGeom prst="rect">
                        <a:avLst/>
                      </a:prstGeom>
                      <a:noFill/>
                    </p:spPr>
                  </p:pic>
                </p:oleObj>
              </mc:Fallback>
            </mc:AlternateContent>
          </a:graphicData>
        </a:graphic>
      </p:graphicFrame>
      <p:sp>
        <p:nvSpPr>
          <p:cNvPr id="58" name="CasellaDiTesto 57"/>
          <p:cNvSpPr txBox="1"/>
          <p:nvPr/>
        </p:nvSpPr>
        <p:spPr>
          <a:xfrm>
            <a:off x="1518634" y="-29999"/>
            <a:ext cx="9186007" cy="553998"/>
          </a:xfrm>
          <a:prstGeom prst="rect">
            <a:avLst/>
          </a:prstGeom>
          <a:noFill/>
        </p:spPr>
        <p:txBody>
          <a:bodyPr wrap="square" rtlCol="0">
            <a:spAutoFit/>
          </a:bodyPr>
          <a:lstStyle/>
          <a:p>
            <a:pPr algn="ctr"/>
            <a:r>
              <a:rPr lang="en-US" sz="3000" b="1" dirty="0"/>
              <a:t>APPENDIX: PHASE SPLIPPAGE CALCULATIONS</a:t>
            </a:r>
          </a:p>
        </p:txBody>
      </p:sp>
      <p:sp>
        <p:nvSpPr>
          <p:cNvPr id="3" name="CasellaDiTesto 2"/>
          <p:cNvSpPr txBox="1"/>
          <p:nvPr/>
        </p:nvSpPr>
        <p:spPr>
          <a:xfrm>
            <a:off x="110314" y="732594"/>
            <a:ext cx="2314575" cy="738664"/>
          </a:xfrm>
          <a:prstGeom prst="rect">
            <a:avLst/>
          </a:prstGeom>
          <a:noFill/>
        </p:spPr>
        <p:txBody>
          <a:bodyPr wrap="square" rtlCol="0">
            <a:spAutoFit/>
          </a:bodyPr>
          <a:lstStyle/>
          <a:p>
            <a:pPr algn="just"/>
            <a:r>
              <a:rPr lang="en-US" sz="1400" dirty="0"/>
              <a:t>The </a:t>
            </a:r>
            <a:r>
              <a:rPr lang="en-US" sz="1400" b="1" dirty="0"/>
              <a:t>accelerating field </a:t>
            </a:r>
            <a:r>
              <a:rPr lang="en-US" sz="1400" dirty="0"/>
              <a:t>of a TW structure can be expressed by</a:t>
            </a:r>
          </a:p>
        </p:txBody>
      </p:sp>
      <p:graphicFrame>
        <p:nvGraphicFramePr>
          <p:cNvPr id="4" name="Oggetto 3"/>
          <p:cNvGraphicFramePr>
            <a:graphicFrameLocks noChangeAspect="1"/>
          </p:cNvGraphicFramePr>
          <p:nvPr>
            <p:extLst>
              <p:ext uri="{D42A27DB-BD31-4B8C-83A1-F6EECF244321}">
                <p14:modId xmlns:p14="http://schemas.microsoft.com/office/powerpoint/2010/main" val="2971196079"/>
              </p:ext>
            </p:extLst>
          </p:nvPr>
        </p:nvGraphicFramePr>
        <p:xfrm>
          <a:off x="345264" y="1437238"/>
          <a:ext cx="1895475" cy="612775"/>
        </p:xfrm>
        <a:graphic>
          <a:graphicData uri="http://schemas.openxmlformats.org/presentationml/2006/ole">
            <mc:AlternateContent xmlns:mc="http://schemas.openxmlformats.org/markup-compatibility/2006">
              <mc:Choice xmlns:v="urn:schemas-microsoft-com:vml" Requires="v">
                <p:oleObj name="Equazione" r:id="rId7" imgW="1536480" imgH="495000" progId="Equation.3">
                  <p:embed/>
                </p:oleObj>
              </mc:Choice>
              <mc:Fallback>
                <p:oleObj name="Equazione" r:id="rId7" imgW="1536480" imgH="495000" progId="Equation.3">
                  <p:embed/>
                  <p:pic>
                    <p:nvPicPr>
                      <p:cNvPr id="4" name="Oggetto 3"/>
                      <p:cNvPicPr>
                        <a:picLocks noChangeAspect="1" noChangeArrowheads="1"/>
                      </p:cNvPicPr>
                      <p:nvPr/>
                    </p:nvPicPr>
                    <p:blipFill>
                      <a:blip r:embed="rId8"/>
                      <a:srcRect/>
                      <a:stretch>
                        <a:fillRect/>
                      </a:stretch>
                    </p:blipFill>
                    <p:spPr bwMode="auto">
                      <a:xfrm>
                        <a:off x="345264" y="1437238"/>
                        <a:ext cx="189547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reccia a destra 4"/>
          <p:cNvSpPr/>
          <p:nvPr/>
        </p:nvSpPr>
        <p:spPr>
          <a:xfrm>
            <a:off x="2637102" y="1044652"/>
            <a:ext cx="1578707"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CasellaDiTesto 58"/>
          <p:cNvSpPr txBox="1"/>
          <p:nvPr/>
        </p:nvSpPr>
        <p:spPr>
          <a:xfrm>
            <a:off x="4377054" y="807063"/>
            <a:ext cx="7814945" cy="307777"/>
          </a:xfrm>
          <a:prstGeom prst="rect">
            <a:avLst/>
          </a:prstGeom>
          <a:noFill/>
        </p:spPr>
        <p:txBody>
          <a:bodyPr wrap="square" rtlCol="0">
            <a:spAutoFit/>
          </a:bodyPr>
          <a:lstStyle/>
          <a:p>
            <a:pPr algn="just"/>
            <a:r>
              <a:rPr lang="en-US" sz="1400" dirty="0"/>
              <a:t>The </a:t>
            </a:r>
            <a:r>
              <a:rPr lang="en-US" sz="1400" b="1" dirty="0"/>
              <a:t>equation of motion of a particle with a position z at time t accelerated by the TW </a:t>
            </a:r>
            <a:r>
              <a:rPr lang="en-US" sz="1400" dirty="0"/>
              <a:t>is then</a:t>
            </a:r>
          </a:p>
        </p:txBody>
      </p:sp>
      <p:cxnSp>
        <p:nvCxnSpPr>
          <p:cNvPr id="10" name="Connettore 2 9"/>
          <p:cNvCxnSpPr/>
          <p:nvPr/>
        </p:nvCxnSpPr>
        <p:spPr>
          <a:xfrm>
            <a:off x="2424889" y="1934404"/>
            <a:ext cx="2518951"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6023990" y="1659282"/>
            <a:ext cx="0" cy="19884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4943840" y="1808508"/>
            <a:ext cx="1681714" cy="830997"/>
          </a:xfrm>
          <a:prstGeom prst="rect">
            <a:avLst/>
          </a:prstGeom>
          <a:noFill/>
        </p:spPr>
        <p:txBody>
          <a:bodyPr wrap="square" rtlCol="0">
            <a:spAutoFit/>
          </a:bodyPr>
          <a:lstStyle/>
          <a:p>
            <a:pPr algn="just"/>
            <a:r>
              <a:rPr lang="en-US" sz="1200" dirty="0"/>
              <a:t>This is </a:t>
            </a:r>
            <a:r>
              <a:rPr lang="en-US" sz="1200" b="1" dirty="0"/>
              <a:t>the phase of the TW wave seen by the particle at a certain time t and position z</a:t>
            </a:r>
          </a:p>
        </p:txBody>
      </p:sp>
      <p:sp>
        <p:nvSpPr>
          <p:cNvPr id="69" name="Freccia a destra 68"/>
          <p:cNvSpPr/>
          <p:nvPr/>
        </p:nvSpPr>
        <p:spPr>
          <a:xfrm>
            <a:off x="6689957" y="1961426"/>
            <a:ext cx="1926043"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CasellaDiTesto 69"/>
          <p:cNvSpPr txBox="1"/>
          <p:nvPr/>
        </p:nvSpPr>
        <p:spPr>
          <a:xfrm>
            <a:off x="8708397" y="1858129"/>
            <a:ext cx="1848478" cy="461665"/>
          </a:xfrm>
          <a:prstGeom prst="rect">
            <a:avLst/>
          </a:prstGeom>
          <a:noFill/>
        </p:spPr>
        <p:txBody>
          <a:bodyPr wrap="square" rtlCol="0">
            <a:spAutoFit/>
          </a:bodyPr>
          <a:lstStyle/>
          <a:p>
            <a:pPr algn="just"/>
            <a:r>
              <a:rPr lang="en-US" sz="1200" dirty="0"/>
              <a:t>The </a:t>
            </a:r>
            <a:r>
              <a:rPr lang="en-US" sz="1200" b="1" dirty="0"/>
              <a:t>phase motion during acceleration</a:t>
            </a:r>
            <a:r>
              <a:rPr lang="en-US" sz="1200" dirty="0"/>
              <a:t> is then</a:t>
            </a:r>
          </a:p>
        </p:txBody>
      </p:sp>
      <p:sp>
        <p:nvSpPr>
          <p:cNvPr id="61" name="CasellaDiTesto 60"/>
          <p:cNvSpPr txBox="1"/>
          <p:nvPr/>
        </p:nvSpPr>
        <p:spPr>
          <a:xfrm>
            <a:off x="8023566" y="2967336"/>
            <a:ext cx="2633322" cy="461665"/>
          </a:xfrm>
          <a:prstGeom prst="rect">
            <a:avLst/>
          </a:prstGeom>
          <a:noFill/>
        </p:spPr>
        <p:txBody>
          <a:bodyPr wrap="square" rtlCol="0">
            <a:spAutoFit/>
          </a:bodyPr>
          <a:lstStyle/>
          <a:p>
            <a:pPr algn="just"/>
            <a:r>
              <a:rPr lang="en-US" sz="1200" dirty="0"/>
              <a:t>The phase of the wave “seen” by the particle always increase because </a:t>
            </a:r>
            <a:r>
              <a:rPr lang="en-US" sz="1200" dirty="0">
                <a:sym typeface="Symbol"/>
              </a:rPr>
              <a:t>&lt;1.</a:t>
            </a:r>
            <a:endParaRPr lang="en-US" sz="1200" dirty="0"/>
          </a:p>
        </p:txBody>
      </p:sp>
      <p:sp>
        <p:nvSpPr>
          <p:cNvPr id="80" name="CasellaDiTesto 79"/>
          <p:cNvSpPr txBox="1"/>
          <p:nvPr/>
        </p:nvSpPr>
        <p:spPr>
          <a:xfrm>
            <a:off x="1498188" y="2948730"/>
            <a:ext cx="2314575" cy="523220"/>
          </a:xfrm>
          <a:prstGeom prst="rect">
            <a:avLst/>
          </a:prstGeom>
          <a:noFill/>
        </p:spPr>
        <p:txBody>
          <a:bodyPr wrap="square" rtlCol="0">
            <a:spAutoFit/>
          </a:bodyPr>
          <a:lstStyle/>
          <a:p>
            <a:pPr algn="just"/>
            <a:r>
              <a:rPr lang="en-US" sz="1400" dirty="0"/>
              <a:t>It is useful to find which is the relation between </a:t>
            </a:r>
            <a:r>
              <a:rPr lang="en-US" sz="1400" dirty="0">
                <a:sym typeface="Symbol"/>
              </a:rPr>
              <a:t> and </a:t>
            </a:r>
            <a:endParaRPr lang="en-US" sz="1400" dirty="0"/>
          </a:p>
        </p:txBody>
      </p:sp>
      <p:graphicFrame>
        <p:nvGraphicFramePr>
          <p:cNvPr id="81" name="Oggetto 80"/>
          <p:cNvGraphicFramePr>
            <a:graphicFrameLocks noChangeAspect="1"/>
          </p:cNvGraphicFramePr>
          <p:nvPr>
            <p:extLst>
              <p:ext uri="{D42A27DB-BD31-4B8C-83A1-F6EECF244321}">
                <p14:modId xmlns:p14="http://schemas.microsoft.com/office/powerpoint/2010/main" val="3392683814"/>
              </p:ext>
            </p:extLst>
          </p:nvPr>
        </p:nvGraphicFramePr>
        <p:xfrm>
          <a:off x="2043113" y="3600450"/>
          <a:ext cx="7727726" cy="608186"/>
        </p:xfrm>
        <a:graphic>
          <a:graphicData uri="http://schemas.openxmlformats.org/presentationml/2006/ole">
            <mc:AlternateContent xmlns:mc="http://schemas.openxmlformats.org/markup-compatibility/2006">
              <mc:Choice xmlns:v="urn:schemas-microsoft-com:vml" Requires="v">
                <p:oleObj name="Equazione" r:id="rId9" imgW="6184800" imgH="482400" progId="Equation.3">
                  <p:embed/>
                </p:oleObj>
              </mc:Choice>
              <mc:Fallback>
                <p:oleObj name="Equazione" r:id="rId9" imgW="6184800" imgH="482400" progId="Equation.3">
                  <p:embed/>
                  <p:pic>
                    <p:nvPicPr>
                      <p:cNvPr id="81" name="Oggetto 80"/>
                      <p:cNvPicPr>
                        <a:picLocks noChangeAspect="1" noChangeArrowheads="1"/>
                      </p:cNvPicPr>
                      <p:nvPr/>
                    </p:nvPicPr>
                    <p:blipFill>
                      <a:blip r:embed="rId10"/>
                      <a:srcRect/>
                      <a:stretch>
                        <a:fillRect/>
                      </a:stretch>
                    </p:blipFill>
                    <p:spPr bwMode="auto">
                      <a:xfrm>
                        <a:off x="2043113" y="3600450"/>
                        <a:ext cx="7727726" cy="608186"/>
                      </a:xfrm>
                      <a:prstGeom prst="rect">
                        <a:avLst/>
                      </a:prstGeom>
                      <a:noFill/>
                      <a:ln>
                        <a:noFill/>
                      </a:ln>
                    </p:spPr>
                  </p:pic>
                </p:oleObj>
              </mc:Fallback>
            </mc:AlternateContent>
          </a:graphicData>
        </a:graphic>
      </p:graphicFrame>
      <p:graphicFrame>
        <p:nvGraphicFramePr>
          <p:cNvPr id="82" name="Oggetto 81"/>
          <p:cNvGraphicFramePr>
            <a:graphicFrameLocks noChangeAspect="1"/>
          </p:cNvGraphicFramePr>
          <p:nvPr>
            <p:extLst>
              <p:ext uri="{D42A27DB-BD31-4B8C-83A1-F6EECF244321}">
                <p14:modId xmlns:p14="http://schemas.microsoft.com/office/powerpoint/2010/main" val="995666475"/>
              </p:ext>
            </p:extLst>
          </p:nvPr>
        </p:nvGraphicFramePr>
        <p:xfrm>
          <a:off x="5175471" y="5590695"/>
          <a:ext cx="4721457" cy="840701"/>
        </p:xfrm>
        <a:graphic>
          <a:graphicData uri="http://schemas.openxmlformats.org/presentationml/2006/ole">
            <mc:AlternateContent xmlns:mc="http://schemas.openxmlformats.org/markup-compatibility/2006">
              <mc:Choice xmlns:v="urn:schemas-microsoft-com:vml" Requires="v">
                <p:oleObj name="Equazione" r:id="rId11" imgW="3022560" imgH="533160" progId="Equation.3">
                  <p:embed/>
                </p:oleObj>
              </mc:Choice>
              <mc:Fallback>
                <p:oleObj name="Equazione" r:id="rId11" imgW="3022560" imgH="533160" progId="Equation.3">
                  <p:embed/>
                  <p:pic>
                    <p:nvPicPr>
                      <p:cNvPr id="82" name="Oggetto 81"/>
                      <p:cNvPicPr>
                        <a:picLocks noChangeAspect="1" noChangeArrowheads="1"/>
                      </p:cNvPicPr>
                      <p:nvPr/>
                    </p:nvPicPr>
                    <p:blipFill>
                      <a:blip r:embed="rId12"/>
                      <a:srcRect/>
                      <a:stretch>
                        <a:fillRect/>
                      </a:stretch>
                    </p:blipFill>
                    <p:spPr bwMode="auto">
                      <a:xfrm>
                        <a:off x="5175471" y="5590695"/>
                        <a:ext cx="4721457" cy="840701"/>
                      </a:xfrm>
                      <a:prstGeom prst="rect">
                        <a:avLst/>
                      </a:prstGeom>
                      <a:noFill/>
                      <a:ln w="25400">
                        <a:noFill/>
                        <a:miter lim="800000"/>
                        <a:headEnd/>
                        <a:tailEnd/>
                      </a:ln>
                    </p:spPr>
                  </p:pic>
                </p:oleObj>
              </mc:Fallback>
            </mc:AlternateContent>
          </a:graphicData>
        </a:graphic>
      </p:graphicFrame>
      <p:sp>
        <p:nvSpPr>
          <p:cNvPr id="96" name="Freccia a destra 95"/>
          <p:cNvSpPr/>
          <p:nvPr/>
        </p:nvSpPr>
        <p:spPr>
          <a:xfrm rot="5400000">
            <a:off x="6865065" y="4653544"/>
            <a:ext cx="885221" cy="457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ttangolo 1"/>
          <p:cNvSpPr/>
          <p:nvPr/>
        </p:nvSpPr>
        <p:spPr>
          <a:xfrm>
            <a:off x="110314" y="4486276"/>
            <a:ext cx="6579643" cy="738664"/>
          </a:xfrm>
          <a:prstGeom prst="rect">
            <a:avLst/>
          </a:prstGeom>
        </p:spPr>
        <p:txBody>
          <a:bodyPr wrap="square">
            <a:spAutoFit/>
          </a:bodyPr>
          <a:lstStyle/>
          <a:p>
            <a:pPr algn="just"/>
            <a:r>
              <a:rPr lang="en-US" sz="1400" dirty="0"/>
              <a:t>We can integrate both sides between the initial and the final condition to find the dependence of phase on velocity during the acceleration process (using, as example, the new variable </a:t>
            </a:r>
            <a:r>
              <a:rPr lang="en-US" sz="1400" dirty="0">
                <a:sym typeface="Symbol" panose="05050102010706020507" pitchFamily="18" charset="2"/>
              </a:rPr>
              <a:t>=cos)</a:t>
            </a:r>
            <a:endParaRPr lang="en-US" sz="1400" dirty="0"/>
          </a:p>
        </p:txBody>
      </p:sp>
    </p:spTree>
    <p:extLst>
      <p:ext uri="{BB962C8B-B14F-4D97-AF65-F5344CB8AC3E}">
        <p14:creationId xmlns:p14="http://schemas.microsoft.com/office/powerpoint/2010/main" val="36449292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fade">
                                      <p:cBhvr>
                                        <p:cTn id="15" dur="500"/>
                                        <p:tgtEl>
                                          <p:spTgt spid="59"/>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10" presetClass="entr" presetSubtype="0" fill="hold" nodeType="withEffect">
                                  <p:stCondLst>
                                    <p:cond delay="0"/>
                                  </p:stCondLst>
                                  <p:childTnLst>
                                    <p:set>
                                      <p:cBhvr>
                                        <p:cTn id="20" dur="1" fill="hold">
                                          <p:stCondLst>
                                            <p:cond delay="0"/>
                                          </p:stCondLst>
                                        </p:cTn>
                                        <p:tgtEl>
                                          <p:spTgt spid="15369"/>
                                        </p:tgtEl>
                                        <p:attrNameLst>
                                          <p:attrName>style.visibility</p:attrName>
                                        </p:attrNameLst>
                                      </p:cBhvr>
                                      <p:to>
                                        <p:strVal val="visible"/>
                                      </p:to>
                                    </p:set>
                                    <p:animEffect transition="in" filter="fade">
                                      <p:cBhvr>
                                        <p:cTn id="21" dur="500"/>
                                        <p:tgtEl>
                                          <p:spTgt spid="1536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par>
                                <p:cTn id="28" presetID="10" presetClass="entr" presetSubtype="0" fill="hold" nodeType="withEffect">
                                  <p:stCondLst>
                                    <p:cond delay="0"/>
                                  </p:stCondLst>
                                  <p:childTnLst>
                                    <p:set>
                                      <p:cBhvr>
                                        <p:cTn id="29" dur="1" fill="hold">
                                          <p:stCondLst>
                                            <p:cond delay="0"/>
                                          </p:stCondLst>
                                        </p:cTn>
                                        <p:tgtEl>
                                          <p:spTgt spid="15367"/>
                                        </p:tgtEl>
                                        <p:attrNameLst>
                                          <p:attrName>style.visibility</p:attrName>
                                        </p:attrNameLst>
                                      </p:cBhvr>
                                      <p:to>
                                        <p:strVal val="visible"/>
                                      </p:to>
                                    </p:set>
                                    <p:animEffect transition="in" filter="fade">
                                      <p:cBhvr>
                                        <p:cTn id="30" dur="500"/>
                                        <p:tgtEl>
                                          <p:spTgt spid="1536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fade">
                                      <p:cBhvr>
                                        <p:cTn id="33" dur="500"/>
                                        <p:tgtEl>
                                          <p:spTgt spid="61"/>
                                        </p:tgtEl>
                                      </p:cBhvr>
                                    </p:animEffect>
                                  </p:childTnLst>
                                </p:cTn>
                              </p:par>
                              <p:par>
                                <p:cTn id="34" presetID="10" presetClass="entr" presetSubtype="0" fill="hold" nodeType="withEffect">
                                  <p:stCondLst>
                                    <p:cond delay="0"/>
                                  </p:stCondLst>
                                  <p:childTnLst>
                                    <p:set>
                                      <p:cBhvr>
                                        <p:cTn id="35" dur="1" fill="hold">
                                          <p:stCondLst>
                                            <p:cond delay="0"/>
                                          </p:stCondLst>
                                        </p:cTn>
                                        <p:tgtEl>
                                          <p:spTgt spid="82"/>
                                        </p:tgtEl>
                                        <p:attrNameLst>
                                          <p:attrName>style.visibility</p:attrName>
                                        </p:attrNameLst>
                                      </p:cBhvr>
                                      <p:to>
                                        <p:strVal val="visible"/>
                                      </p:to>
                                    </p:set>
                                    <p:animEffect transition="in" filter="fade">
                                      <p:cBhvr>
                                        <p:cTn id="36" dur="500"/>
                                        <p:tgtEl>
                                          <p:spTgt spid="8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96"/>
                                        </p:tgtEl>
                                        <p:attrNameLst>
                                          <p:attrName>style.visibility</p:attrName>
                                        </p:attrNameLst>
                                      </p:cBhvr>
                                      <p:to>
                                        <p:strVal val="visible"/>
                                      </p:to>
                                    </p:set>
                                    <p:animEffect transition="in" filter="fade">
                                      <p:cBhvr>
                                        <p:cTn id="39" dur="500"/>
                                        <p:tgtEl>
                                          <p:spTgt spid="96"/>
                                        </p:tgtEl>
                                      </p:cBhvr>
                                    </p:animEffect>
                                  </p:childTnLst>
                                </p:cTn>
                              </p:par>
                              <p:par>
                                <p:cTn id="40" presetID="10" presetClass="entr" presetSubtype="0" fill="hold"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500"/>
                                        <p:tgtEl>
                                          <p:spTgt spid="8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14" grpId="0"/>
      <p:bldP spid="69" grpId="0" animBg="1"/>
      <p:bldP spid="70" grpId="0"/>
      <p:bldP spid="61" grpId="0"/>
      <p:bldP spid="80" grpId="0"/>
      <p:bldP spid="9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ggetto 2"/>
          <p:cNvGraphicFramePr>
            <a:graphicFrameLocks noChangeAspect="1"/>
          </p:cNvGraphicFramePr>
          <p:nvPr>
            <p:extLst>
              <p:ext uri="{D42A27DB-BD31-4B8C-83A1-F6EECF244321}">
                <p14:modId xmlns:p14="http://schemas.microsoft.com/office/powerpoint/2010/main" val="4017813264"/>
              </p:ext>
            </p:extLst>
          </p:nvPr>
        </p:nvGraphicFramePr>
        <p:xfrm>
          <a:off x="8328000" y="1420813"/>
          <a:ext cx="3341687" cy="736600"/>
        </p:xfrm>
        <a:graphic>
          <a:graphicData uri="http://schemas.openxmlformats.org/presentationml/2006/ole">
            <mc:AlternateContent xmlns:mc="http://schemas.openxmlformats.org/markup-compatibility/2006">
              <mc:Choice xmlns:v="urn:schemas-microsoft-com:vml" Requires="v">
                <p:oleObj name="Equazione" r:id="rId2" imgW="2260440" imgH="482400" progId="Equation.3">
                  <p:embed/>
                </p:oleObj>
              </mc:Choice>
              <mc:Fallback>
                <p:oleObj name="Equazione" r:id="rId2" imgW="2260440" imgH="482400" progId="Equation.3">
                  <p:embed/>
                  <p:pic>
                    <p:nvPicPr>
                      <p:cNvPr id="0" name=""/>
                      <p:cNvPicPr>
                        <a:picLocks noChangeAspect="1" noChangeArrowheads="1"/>
                      </p:cNvPicPr>
                      <p:nvPr/>
                    </p:nvPicPr>
                    <p:blipFill>
                      <a:blip r:embed="rId3"/>
                      <a:srcRect/>
                      <a:stretch>
                        <a:fillRect/>
                      </a:stretch>
                    </p:blipFill>
                    <p:spPr bwMode="auto">
                      <a:xfrm>
                        <a:off x="8328000" y="1420813"/>
                        <a:ext cx="3341687" cy="736600"/>
                      </a:xfrm>
                      <a:prstGeom prst="rect">
                        <a:avLst/>
                      </a:prstGeom>
                      <a:solidFill>
                        <a:srgbClr val="FFC000"/>
                      </a:solidFill>
                      <a:ln>
                        <a:noFill/>
                      </a:ln>
                    </p:spPr>
                  </p:pic>
                </p:oleObj>
              </mc:Fallback>
            </mc:AlternateContent>
          </a:graphicData>
        </a:graphic>
      </p:graphicFrame>
      <p:sp>
        <p:nvSpPr>
          <p:cNvPr id="4" name="CasellaDiTesto 3"/>
          <p:cNvSpPr txBox="1"/>
          <p:nvPr/>
        </p:nvSpPr>
        <p:spPr>
          <a:xfrm>
            <a:off x="0" y="1236661"/>
            <a:ext cx="6169000" cy="1077218"/>
          </a:xfrm>
          <a:prstGeom prst="rect">
            <a:avLst/>
          </a:prstGeom>
          <a:noFill/>
        </p:spPr>
        <p:txBody>
          <a:bodyPr wrap="square" rtlCol="0">
            <a:spAutoFit/>
          </a:bodyPr>
          <a:lstStyle/>
          <a:p>
            <a:pPr algn="just"/>
            <a:r>
              <a:rPr lang="en-US" sz="1600" dirty="0">
                <a:sym typeface="Symbol" panose="05050102010706020507" pitchFamily="18" charset="2"/>
              </a:rPr>
              <a:t></a:t>
            </a:r>
            <a:r>
              <a:rPr lang="en-US" sz="1600" dirty="0"/>
              <a:t>For a given injection energy (</a:t>
            </a:r>
            <a:r>
              <a:rPr lang="en-US" sz="1600" dirty="0">
                <a:sym typeface="Symbol"/>
              </a:rPr>
              <a:t></a:t>
            </a:r>
            <a:r>
              <a:rPr lang="en-US" sz="1600" baseline="-25000" dirty="0">
                <a:sym typeface="Symbol"/>
              </a:rPr>
              <a:t>in</a:t>
            </a:r>
            <a:r>
              <a:rPr lang="en-US" sz="1600" dirty="0"/>
              <a:t>) and phase (</a:t>
            </a:r>
            <a:r>
              <a:rPr lang="en-US" sz="1600" dirty="0">
                <a:sym typeface="Symbol"/>
              </a:rPr>
              <a:t></a:t>
            </a:r>
            <a:r>
              <a:rPr lang="en-US" sz="1600" baseline="-25000" dirty="0">
                <a:sym typeface="Symbol"/>
              </a:rPr>
              <a:t>in</a:t>
            </a:r>
            <a:r>
              <a:rPr lang="en-US" sz="1600" dirty="0"/>
              <a:t>) we can find which is the accelerating field (</a:t>
            </a:r>
            <a:r>
              <a:rPr lang="en-US" sz="1600" dirty="0" err="1"/>
              <a:t>E</a:t>
            </a:r>
            <a:r>
              <a:rPr lang="en-US" sz="1600" baseline="-25000" dirty="0" err="1"/>
              <a:t>acc</a:t>
            </a:r>
            <a:r>
              <a:rPr lang="en-US" sz="1600" dirty="0"/>
              <a:t>) that is necessary, to have the completely relativistic beam at phase </a:t>
            </a:r>
            <a:r>
              <a:rPr lang="en-US" sz="1600" dirty="0">
                <a:sym typeface="Symbol"/>
              </a:rPr>
              <a:t>fin (that is necessary to </a:t>
            </a:r>
            <a:r>
              <a:rPr lang="en-US" sz="1600" b="1" dirty="0">
                <a:sym typeface="Symbol"/>
              </a:rPr>
              <a:t>capture the beam at phase </a:t>
            </a:r>
            <a:r>
              <a:rPr lang="en-US" sz="1600" b="1" i="1" dirty="0">
                <a:sym typeface="Symbol" panose="05050102010706020507" pitchFamily="18" charset="2"/>
              </a:rPr>
              <a:t></a:t>
            </a:r>
            <a:r>
              <a:rPr lang="en-US" sz="1600" b="1" i="1" baseline="-25000" dirty="0">
                <a:sym typeface="Symbol"/>
              </a:rPr>
              <a:t>in</a:t>
            </a:r>
            <a:r>
              <a:rPr lang="en-US" sz="1600" dirty="0">
                <a:sym typeface="Symbol"/>
              </a:rPr>
              <a:t>)</a:t>
            </a:r>
            <a:endParaRPr lang="en-US" sz="1600" dirty="0"/>
          </a:p>
        </p:txBody>
      </p:sp>
      <p:sp>
        <p:nvSpPr>
          <p:cNvPr id="7" name="Freccia a destra 6"/>
          <p:cNvSpPr/>
          <p:nvPr/>
        </p:nvSpPr>
        <p:spPr>
          <a:xfrm>
            <a:off x="6345323" y="1608556"/>
            <a:ext cx="1478677" cy="36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asellaDiTesto 8"/>
          <p:cNvSpPr txBox="1"/>
          <p:nvPr/>
        </p:nvSpPr>
        <p:spPr>
          <a:xfrm>
            <a:off x="8612067" y="2507141"/>
            <a:ext cx="3057620" cy="1384995"/>
          </a:xfrm>
          <a:prstGeom prst="rect">
            <a:avLst/>
          </a:prstGeom>
          <a:noFill/>
        </p:spPr>
        <p:txBody>
          <a:bodyPr wrap="square" rtlCol="0">
            <a:spAutoFit/>
          </a:bodyPr>
          <a:lstStyle/>
          <a:p>
            <a:r>
              <a:rPr lang="en-US" sz="1400" dirty="0"/>
              <a:t>Example: </a:t>
            </a:r>
          </a:p>
          <a:p>
            <a:r>
              <a:rPr lang="it-IT" sz="1400" i="1" dirty="0" err="1"/>
              <a:t>E</a:t>
            </a:r>
            <a:r>
              <a:rPr lang="it-IT" sz="1400" i="1" baseline="-25000" dirty="0" err="1"/>
              <a:t>in</a:t>
            </a:r>
            <a:r>
              <a:rPr lang="it-IT" sz="1400" i="1" dirty="0"/>
              <a:t> = 50 </a:t>
            </a:r>
            <a:r>
              <a:rPr lang="it-IT" sz="1400" i="1" dirty="0" err="1"/>
              <a:t>keV</a:t>
            </a:r>
            <a:r>
              <a:rPr lang="it-IT" sz="1400" dirty="0"/>
              <a:t>, (</a:t>
            </a:r>
            <a:r>
              <a:rPr lang="it-IT" sz="1400" dirty="0" err="1"/>
              <a:t>kinetic</a:t>
            </a:r>
            <a:r>
              <a:rPr lang="it-IT" sz="1400" dirty="0"/>
              <a:t> </a:t>
            </a:r>
            <a:r>
              <a:rPr lang="it-IT" sz="1400" dirty="0" err="1"/>
              <a:t>energy</a:t>
            </a:r>
            <a:r>
              <a:rPr lang="it-IT" sz="1400" dirty="0"/>
              <a:t>), </a:t>
            </a:r>
            <a:r>
              <a:rPr lang="en-US" sz="1400" dirty="0">
                <a:sym typeface="Symbol"/>
              </a:rPr>
              <a:t></a:t>
            </a:r>
            <a:r>
              <a:rPr lang="en-US" sz="1400" baseline="-25000" dirty="0">
                <a:sym typeface="Symbol"/>
              </a:rPr>
              <a:t>in </a:t>
            </a:r>
            <a:r>
              <a:rPr lang="en-US" sz="1400" dirty="0">
                <a:sym typeface="Symbol"/>
              </a:rPr>
              <a:t>=-/2</a:t>
            </a:r>
            <a:r>
              <a:rPr lang="en-US" sz="1400" baseline="-25000" dirty="0">
                <a:sym typeface="Symbol"/>
              </a:rPr>
              <a:t>, </a:t>
            </a:r>
            <a:r>
              <a:rPr lang="en-US" sz="1400" dirty="0">
                <a:sym typeface="Symbol"/>
              </a:rPr>
              <a:t></a:t>
            </a:r>
            <a:r>
              <a:rPr lang="en-US" sz="1400" baseline="-25000" dirty="0">
                <a:sym typeface="Symbol"/>
              </a:rPr>
              <a:t>fin </a:t>
            </a:r>
            <a:r>
              <a:rPr lang="en-US" sz="1400" dirty="0">
                <a:sym typeface="Symbol"/>
              </a:rPr>
              <a:t>=0</a:t>
            </a:r>
            <a:r>
              <a:rPr lang="it-IT" sz="1400" dirty="0">
                <a:sym typeface="Symbol"/>
              </a:rPr>
              <a:t></a:t>
            </a:r>
            <a:r>
              <a:rPr lang="it-IT" sz="1400" dirty="0"/>
              <a:t> </a:t>
            </a:r>
            <a:r>
              <a:rPr lang="it-IT" sz="1400" dirty="0">
                <a:sym typeface="Symbol"/>
              </a:rPr>
              <a:t></a:t>
            </a:r>
            <a:r>
              <a:rPr lang="it-IT" sz="1400" baseline="-25000" dirty="0">
                <a:sym typeface="Symbol"/>
              </a:rPr>
              <a:t>in</a:t>
            </a:r>
            <a:r>
              <a:rPr lang="el-GR" sz="1400" i="1" dirty="0">
                <a:sym typeface="Symbol"/>
              </a:rPr>
              <a:t>≈</a:t>
            </a:r>
            <a:r>
              <a:rPr lang="it-IT" sz="1400" i="1" dirty="0">
                <a:sym typeface="Symbol"/>
              </a:rPr>
              <a:t> 1.1; </a:t>
            </a:r>
            <a:r>
              <a:rPr lang="it-IT" sz="1400" i="1" baseline="-25000" dirty="0">
                <a:sym typeface="Symbol"/>
              </a:rPr>
              <a:t>in</a:t>
            </a:r>
            <a:r>
              <a:rPr lang="el-GR" sz="1400" i="1" dirty="0">
                <a:sym typeface="Symbol"/>
              </a:rPr>
              <a:t>≈</a:t>
            </a:r>
            <a:r>
              <a:rPr lang="it-IT" sz="1400" i="1" dirty="0">
                <a:sym typeface="Symbol"/>
              </a:rPr>
              <a:t> 0.41</a:t>
            </a:r>
            <a:endParaRPr lang="it-IT" sz="1400" i="1" dirty="0"/>
          </a:p>
          <a:p>
            <a:r>
              <a:rPr lang="it-IT" sz="1400" i="1" dirty="0" err="1"/>
              <a:t>f</a:t>
            </a:r>
            <a:r>
              <a:rPr lang="it-IT" sz="1400" i="1" baseline="-25000" dirty="0" err="1"/>
              <a:t>RF</a:t>
            </a:r>
            <a:r>
              <a:rPr lang="it-IT" sz="1400" i="1" dirty="0"/>
              <a:t>= 2856 MHz</a:t>
            </a:r>
            <a:r>
              <a:rPr lang="it-IT" sz="1400" dirty="0">
                <a:sym typeface="Symbol"/>
              </a:rPr>
              <a:t></a:t>
            </a:r>
            <a:r>
              <a:rPr lang="it-IT" sz="1400" i="1" dirty="0">
                <a:sym typeface="Symbol"/>
              </a:rPr>
              <a:t></a:t>
            </a:r>
            <a:r>
              <a:rPr lang="it-IT" sz="1400" i="1" baseline="-25000" dirty="0"/>
              <a:t>RF</a:t>
            </a:r>
            <a:r>
              <a:rPr lang="it-IT" sz="1400" i="1" dirty="0"/>
              <a:t>≈ 10.5 cm</a:t>
            </a:r>
          </a:p>
          <a:p>
            <a:endParaRPr lang="it-IT" sz="1400" i="1" dirty="0"/>
          </a:p>
          <a:p>
            <a:r>
              <a:rPr lang="it-IT" sz="1400" i="1" dirty="0" err="1"/>
              <a:t>We</a:t>
            </a:r>
            <a:r>
              <a:rPr lang="it-IT" sz="1400" i="1" dirty="0"/>
              <a:t> </a:t>
            </a:r>
            <a:r>
              <a:rPr lang="it-IT" sz="1400" i="1" dirty="0" err="1"/>
              <a:t>obtain</a:t>
            </a:r>
            <a:r>
              <a:rPr lang="it-IT" sz="1400" i="1" dirty="0"/>
              <a:t> </a:t>
            </a:r>
            <a:r>
              <a:rPr lang="it-IT" sz="1400" i="1" dirty="0" err="1"/>
              <a:t>E</a:t>
            </a:r>
            <a:r>
              <a:rPr lang="it-IT" sz="1400" i="1" baseline="-25000" dirty="0" err="1"/>
              <a:t>acc</a:t>
            </a:r>
            <a:r>
              <a:rPr lang="it-IT" sz="1400" dirty="0"/>
              <a:t> </a:t>
            </a:r>
            <a:r>
              <a:rPr lang="it-IT" sz="1400" dirty="0">
                <a:sym typeface="Symbol"/>
              </a:rPr>
              <a:t>20MV/m;</a:t>
            </a:r>
          </a:p>
        </p:txBody>
      </p:sp>
      <p:sp>
        <p:nvSpPr>
          <p:cNvPr id="28" name="CasellaDiTesto 27"/>
          <p:cNvSpPr txBox="1"/>
          <p:nvPr/>
        </p:nvSpPr>
        <p:spPr>
          <a:xfrm>
            <a:off x="1518634" y="-35003"/>
            <a:ext cx="9186007" cy="1015663"/>
          </a:xfrm>
          <a:prstGeom prst="rect">
            <a:avLst/>
          </a:prstGeom>
          <a:noFill/>
        </p:spPr>
        <p:txBody>
          <a:bodyPr wrap="square" rtlCol="0">
            <a:spAutoFit/>
          </a:bodyPr>
          <a:lstStyle/>
          <a:p>
            <a:pPr algn="ctr"/>
            <a:r>
              <a:rPr lang="en-US" sz="3000" b="1" dirty="0"/>
              <a:t>LONGITUDINAL DYNAMICS OF LOW ENERGY ELECTRONS: CAPTURE ACCELERATING FIELD CALCULATION</a:t>
            </a:r>
          </a:p>
        </p:txBody>
      </p:sp>
    </p:spTree>
    <p:extLst>
      <p:ext uri="{BB962C8B-B14F-4D97-AF65-F5344CB8AC3E}">
        <p14:creationId xmlns:p14="http://schemas.microsoft.com/office/powerpoint/2010/main" val="1552541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Immagine 78"/>
          <p:cNvPicPr>
            <a:picLocks noChangeAspect="1"/>
          </p:cNvPicPr>
          <p:nvPr/>
        </p:nvPicPr>
        <p:blipFill rotWithShape="1">
          <a:blip r:embed="rId2">
            <a:extLst>
              <a:ext uri="{28A0092B-C50C-407E-A947-70E740481C1C}">
                <a14:useLocalDpi xmlns:a14="http://schemas.microsoft.com/office/drawing/2010/main" val="0"/>
              </a:ext>
            </a:extLst>
          </a:blip>
          <a:srcRect l="1763" t="6031" r="7822"/>
          <a:stretch/>
        </p:blipFill>
        <p:spPr>
          <a:xfrm>
            <a:off x="8315615" y="1849102"/>
            <a:ext cx="3852103" cy="3245414"/>
          </a:xfrm>
          <a:prstGeom prst="rect">
            <a:avLst/>
          </a:prstGeom>
        </p:spPr>
      </p:pic>
      <p:pic>
        <p:nvPicPr>
          <p:cNvPr id="78" name="Immagine 77"/>
          <p:cNvPicPr>
            <a:picLocks noChangeAspect="1"/>
          </p:cNvPicPr>
          <p:nvPr/>
        </p:nvPicPr>
        <p:blipFill rotWithShape="1">
          <a:blip r:embed="rId2">
            <a:extLst>
              <a:ext uri="{28A0092B-C50C-407E-A947-70E740481C1C}">
                <a14:useLocalDpi xmlns:a14="http://schemas.microsoft.com/office/drawing/2010/main" val="0"/>
              </a:ext>
            </a:extLst>
          </a:blip>
          <a:srcRect l="1763" t="6031" r="7822"/>
          <a:stretch/>
        </p:blipFill>
        <p:spPr>
          <a:xfrm>
            <a:off x="166677" y="1903072"/>
            <a:ext cx="3852103" cy="3245414"/>
          </a:xfrm>
          <a:prstGeom prst="rect">
            <a:avLst/>
          </a:prstGeom>
        </p:spPr>
      </p:pic>
      <p:sp>
        <p:nvSpPr>
          <p:cNvPr id="28" name="CasellaDiTesto 27"/>
          <p:cNvSpPr txBox="1"/>
          <p:nvPr/>
        </p:nvSpPr>
        <p:spPr>
          <a:xfrm>
            <a:off x="1518634" y="-35003"/>
            <a:ext cx="9186007" cy="1015663"/>
          </a:xfrm>
          <a:prstGeom prst="rect">
            <a:avLst/>
          </a:prstGeom>
          <a:noFill/>
        </p:spPr>
        <p:txBody>
          <a:bodyPr wrap="square" rtlCol="0">
            <a:spAutoFit/>
          </a:bodyPr>
          <a:lstStyle/>
          <a:p>
            <a:pPr algn="ctr"/>
            <a:r>
              <a:rPr lang="en-US" sz="3000" b="1" dirty="0"/>
              <a:t>LONGITUDINAL DYNAMICS OF LOW ENERGY ELECTRONS: CAPTURE EFFICIENCY AND BUNCH COMPRESSION</a:t>
            </a:r>
          </a:p>
        </p:txBody>
      </p:sp>
      <p:graphicFrame>
        <p:nvGraphicFramePr>
          <p:cNvPr id="30" name="Oggetto 29"/>
          <p:cNvGraphicFramePr>
            <a:graphicFrameLocks noChangeAspect="1"/>
          </p:cNvGraphicFramePr>
          <p:nvPr>
            <p:extLst>
              <p:ext uri="{D42A27DB-BD31-4B8C-83A1-F6EECF244321}">
                <p14:modId xmlns:p14="http://schemas.microsoft.com/office/powerpoint/2010/main" val="3641863913"/>
              </p:ext>
            </p:extLst>
          </p:nvPr>
        </p:nvGraphicFramePr>
        <p:xfrm>
          <a:off x="3109698" y="5459564"/>
          <a:ext cx="1955800" cy="703262"/>
        </p:xfrm>
        <a:graphic>
          <a:graphicData uri="http://schemas.openxmlformats.org/presentationml/2006/ole">
            <mc:AlternateContent xmlns:mc="http://schemas.openxmlformats.org/markup-compatibility/2006">
              <mc:Choice xmlns:v="urn:schemas-microsoft-com:vml" Requires="v">
                <p:oleObj name="Equazione" r:id="rId3" imgW="1244520" imgH="444240" progId="Equation.3">
                  <p:embed/>
                </p:oleObj>
              </mc:Choice>
              <mc:Fallback>
                <p:oleObj name="Equazione" r:id="rId3" imgW="1244520" imgH="444240" progId="Equation.3">
                  <p:embed/>
                  <p:pic>
                    <p:nvPicPr>
                      <p:cNvPr id="30" name="Oggetto 29"/>
                      <p:cNvPicPr>
                        <a:picLocks noChangeAspect="1" noChangeArrowheads="1"/>
                      </p:cNvPicPr>
                      <p:nvPr/>
                    </p:nvPicPr>
                    <p:blipFill>
                      <a:blip r:embed="rId4"/>
                      <a:srcRect/>
                      <a:stretch>
                        <a:fillRect/>
                      </a:stretch>
                    </p:blipFill>
                    <p:spPr bwMode="auto">
                      <a:xfrm>
                        <a:off x="3109698" y="5459564"/>
                        <a:ext cx="1955800" cy="703262"/>
                      </a:xfrm>
                      <a:prstGeom prst="rect">
                        <a:avLst/>
                      </a:prstGeom>
                      <a:solidFill>
                        <a:srgbClr val="FFC000"/>
                      </a:solidFill>
                      <a:ln>
                        <a:noFill/>
                      </a:ln>
                    </p:spPr>
                  </p:pic>
                </p:oleObj>
              </mc:Fallback>
            </mc:AlternateContent>
          </a:graphicData>
        </a:graphic>
      </p:graphicFrame>
      <p:cxnSp>
        <p:nvCxnSpPr>
          <p:cNvPr id="17" name="Connettore 2 16"/>
          <p:cNvCxnSpPr/>
          <p:nvPr/>
        </p:nvCxnSpPr>
        <p:spPr>
          <a:xfrm flipV="1">
            <a:off x="5336947" y="5879420"/>
            <a:ext cx="2838404" cy="27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H="1" flipV="1">
            <a:off x="6139105" y="5117307"/>
            <a:ext cx="1" cy="129328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Figura a mano libera 23"/>
          <p:cNvSpPr/>
          <p:nvPr/>
        </p:nvSpPr>
        <p:spPr>
          <a:xfrm flipH="1">
            <a:off x="5282084" y="5311459"/>
            <a:ext cx="3133011" cy="1062636"/>
          </a:xfrm>
          <a:custGeom>
            <a:avLst/>
            <a:gdLst>
              <a:gd name="connsiteX0" fmla="*/ 0 w 2002536"/>
              <a:gd name="connsiteY0" fmla="*/ 663146 h 1241731"/>
              <a:gd name="connsiteX1" fmla="*/ 658368 w 2002536"/>
              <a:gd name="connsiteY1" fmla="*/ 1220930 h 1241731"/>
              <a:gd name="connsiteX2" fmla="*/ 1472184 w 2002536"/>
              <a:gd name="connsiteY2" fmla="*/ 13922 h 1241731"/>
              <a:gd name="connsiteX3" fmla="*/ 2002536 w 2002536"/>
              <a:gd name="connsiteY3" fmla="*/ 672290 h 1241731"/>
              <a:gd name="connsiteX0" fmla="*/ 0 w 2137871"/>
              <a:gd name="connsiteY0" fmla="*/ 656872 h 1235457"/>
              <a:gd name="connsiteX1" fmla="*/ 658368 w 2137871"/>
              <a:gd name="connsiteY1" fmla="*/ 1214656 h 1235457"/>
              <a:gd name="connsiteX2" fmla="*/ 1472184 w 2137871"/>
              <a:gd name="connsiteY2" fmla="*/ 7648 h 1235457"/>
              <a:gd name="connsiteX3" fmla="*/ 2137871 w 2137871"/>
              <a:gd name="connsiteY3" fmla="*/ 1042533 h 1235457"/>
              <a:gd name="connsiteX0" fmla="*/ 0 w 2137871"/>
              <a:gd name="connsiteY0" fmla="*/ 665754 h 1244785"/>
              <a:gd name="connsiteX1" fmla="*/ 658368 w 2137871"/>
              <a:gd name="connsiteY1" fmla="*/ 1223538 h 1244785"/>
              <a:gd name="connsiteX2" fmla="*/ 1543413 w 2137871"/>
              <a:gd name="connsiteY2" fmla="*/ 7565 h 1244785"/>
              <a:gd name="connsiteX3" fmla="*/ 2137871 w 2137871"/>
              <a:gd name="connsiteY3" fmla="*/ 1051415 h 1244785"/>
              <a:gd name="connsiteX0" fmla="*/ 0 w 2137871"/>
              <a:gd name="connsiteY0" fmla="*/ 658316 h 1237347"/>
              <a:gd name="connsiteX1" fmla="*/ 658368 w 2137871"/>
              <a:gd name="connsiteY1" fmla="*/ 1216100 h 1237347"/>
              <a:gd name="connsiteX2" fmla="*/ 1543413 w 2137871"/>
              <a:gd name="connsiteY2" fmla="*/ 127 h 1237347"/>
              <a:gd name="connsiteX3" fmla="*/ 2137871 w 2137871"/>
              <a:gd name="connsiteY3" fmla="*/ 1043977 h 1237347"/>
              <a:gd name="connsiteX0" fmla="*/ 0 w 2137871"/>
              <a:gd name="connsiteY0" fmla="*/ 658316 h 1237347"/>
              <a:gd name="connsiteX1" fmla="*/ 658368 w 2137871"/>
              <a:gd name="connsiteY1" fmla="*/ 1216100 h 1237347"/>
              <a:gd name="connsiteX2" fmla="*/ 1543413 w 2137871"/>
              <a:gd name="connsiteY2" fmla="*/ 127 h 1237347"/>
              <a:gd name="connsiteX3" fmla="*/ 2137871 w 2137871"/>
              <a:gd name="connsiteY3" fmla="*/ 1043977 h 1237347"/>
            </a:gdLst>
            <a:ahLst/>
            <a:cxnLst>
              <a:cxn ang="0">
                <a:pos x="connsiteX0" y="connsiteY0"/>
              </a:cxn>
              <a:cxn ang="0">
                <a:pos x="connsiteX1" y="connsiteY1"/>
              </a:cxn>
              <a:cxn ang="0">
                <a:pos x="connsiteX2" y="connsiteY2"/>
              </a:cxn>
              <a:cxn ang="0">
                <a:pos x="connsiteX3" y="connsiteY3"/>
              </a:cxn>
            </a:cxnLst>
            <a:rect l="l" t="t" r="r" b="b"/>
            <a:pathLst>
              <a:path w="2137871" h="1237347">
                <a:moveTo>
                  <a:pt x="0" y="658316"/>
                </a:moveTo>
                <a:cubicBezTo>
                  <a:pt x="206502" y="991310"/>
                  <a:pt x="401133" y="1325798"/>
                  <a:pt x="658368" y="1216100"/>
                </a:cubicBezTo>
                <a:cubicBezTo>
                  <a:pt x="915604" y="1106402"/>
                  <a:pt x="1298017" y="10885"/>
                  <a:pt x="1543413" y="127"/>
                </a:cubicBezTo>
                <a:cubicBezTo>
                  <a:pt x="1746073" y="-10631"/>
                  <a:pt x="1984709" y="669073"/>
                  <a:pt x="2137871" y="1043977"/>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CasellaDiTesto 36"/>
          <p:cNvSpPr txBox="1"/>
          <p:nvPr/>
        </p:nvSpPr>
        <p:spPr>
          <a:xfrm>
            <a:off x="6357170" y="5229670"/>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40" name="Figura a mano libera 39"/>
          <p:cNvSpPr/>
          <p:nvPr/>
        </p:nvSpPr>
        <p:spPr>
          <a:xfrm>
            <a:off x="5346380" y="5335702"/>
            <a:ext cx="543147" cy="546431"/>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igura a mano libera 40"/>
          <p:cNvSpPr/>
          <p:nvPr/>
        </p:nvSpPr>
        <p:spPr>
          <a:xfrm>
            <a:off x="6200750" y="4873518"/>
            <a:ext cx="234333" cy="546431"/>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ttangolo 41"/>
          <p:cNvSpPr/>
          <p:nvPr/>
        </p:nvSpPr>
        <p:spPr>
          <a:xfrm>
            <a:off x="5188309" y="4994428"/>
            <a:ext cx="657552" cy="369332"/>
          </a:xfrm>
          <a:prstGeom prst="rect">
            <a:avLst/>
          </a:prstGeom>
        </p:spPr>
        <p:txBody>
          <a:bodyPr wrap="none">
            <a:spAutoFit/>
          </a:bodyPr>
          <a:lstStyle/>
          <a:p>
            <a:r>
              <a:rPr lang="it-IT" i="1" dirty="0">
                <a:sym typeface="Symbol"/>
              </a:rPr>
              <a:t></a:t>
            </a:r>
            <a:r>
              <a:rPr lang="it-IT" i="1" baseline="-25000" dirty="0">
                <a:sym typeface="Symbol"/>
              </a:rPr>
              <a:t>in</a:t>
            </a:r>
            <a:r>
              <a:rPr lang="it-IT" i="1" dirty="0">
                <a:sym typeface="Symbol"/>
              </a:rPr>
              <a:t>&lt;1</a:t>
            </a:r>
            <a:endParaRPr lang="en-US" dirty="0"/>
          </a:p>
        </p:txBody>
      </p:sp>
      <p:sp>
        <p:nvSpPr>
          <p:cNvPr id="43" name="Rettangolo 42"/>
          <p:cNvSpPr/>
          <p:nvPr/>
        </p:nvSpPr>
        <p:spPr>
          <a:xfrm>
            <a:off x="6408308" y="4865122"/>
            <a:ext cx="704039" cy="369332"/>
          </a:xfrm>
          <a:prstGeom prst="rect">
            <a:avLst/>
          </a:prstGeom>
        </p:spPr>
        <p:txBody>
          <a:bodyPr wrap="none">
            <a:spAutoFit/>
          </a:bodyPr>
          <a:lstStyle/>
          <a:p>
            <a:r>
              <a:rPr lang="it-IT" i="1" dirty="0">
                <a:sym typeface="Symbol"/>
              </a:rPr>
              <a:t></a:t>
            </a:r>
            <a:r>
              <a:rPr lang="it-IT" i="1" baseline="-25000" dirty="0">
                <a:sym typeface="Symbol"/>
              </a:rPr>
              <a:t>fin</a:t>
            </a:r>
            <a:r>
              <a:rPr lang="it-IT" i="1" dirty="0">
                <a:sym typeface="Symbol"/>
              </a:rPr>
              <a:t>=1</a:t>
            </a:r>
            <a:endParaRPr lang="en-US" dirty="0"/>
          </a:p>
        </p:txBody>
      </p:sp>
      <p:sp>
        <p:nvSpPr>
          <p:cNvPr id="44" name="Freccia a destra 43"/>
          <p:cNvSpPr/>
          <p:nvPr/>
        </p:nvSpPr>
        <p:spPr>
          <a:xfrm rot="19171992">
            <a:off x="5675001" y="5149080"/>
            <a:ext cx="522331" cy="12413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7893112" y="5465160"/>
            <a:ext cx="304892" cy="369332"/>
          </a:xfrm>
          <a:prstGeom prst="rect">
            <a:avLst/>
          </a:prstGeom>
          <a:noFill/>
        </p:spPr>
        <p:txBody>
          <a:bodyPr wrap="none" rtlCol="0">
            <a:spAutoFit/>
          </a:bodyPr>
          <a:lstStyle/>
          <a:p>
            <a:r>
              <a:rPr lang="en-US" dirty="0">
                <a:sym typeface="Symbol"/>
              </a:rPr>
              <a:t></a:t>
            </a:r>
            <a:endParaRPr lang="en-US" dirty="0"/>
          </a:p>
        </p:txBody>
      </p:sp>
      <p:sp>
        <p:nvSpPr>
          <p:cNvPr id="35" name="Rectangle 11"/>
          <p:cNvSpPr>
            <a:spLocks noChangeArrowheads="1"/>
          </p:cNvSpPr>
          <p:nvPr/>
        </p:nvSpPr>
        <p:spPr bwMode="auto">
          <a:xfrm>
            <a:off x="0" y="978652"/>
            <a:ext cx="121920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just"/>
            <a:r>
              <a:rPr lang="en-US" sz="1400" dirty="0"/>
              <a:t>During the capture process, as the injected beam moves up to the crest, the beam is also bunched, which is caused by </a:t>
            </a:r>
            <a:r>
              <a:rPr lang="en-US" sz="1400" b="1" dirty="0"/>
              <a:t>velocity modulation</a:t>
            </a:r>
            <a:r>
              <a:rPr lang="en-US" sz="1400" dirty="0"/>
              <a:t> (velocity bunching). This mechanism can be used to compress the electron bunches (FEL applications).</a:t>
            </a:r>
          </a:p>
        </p:txBody>
      </p:sp>
      <p:sp>
        <p:nvSpPr>
          <p:cNvPr id="5" name="CasellaDiTesto 4"/>
          <p:cNvSpPr txBox="1"/>
          <p:nvPr/>
        </p:nvSpPr>
        <p:spPr>
          <a:xfrm>
            <a:off x="3090868" y="5007566"/>
            <a:ext cx="2058577" cy="338554"/>
          </a:xfrm>
          <a:prstGeom prst="rect">
            <a:avLst/>
          </a:prstGeom>
          <a:noFill/>
        </p:spPr>
        <p:txBody>
          <a:bodyPr wrap="none" rtlCol="0">
            <a:spAutoFit/>
          </a:bodyPr>
          <a:lstStyle/>
          <a:p>
            <a:r>
              <a:rPr lang="it-IT" sz="1600" dirty="0" err="1"/>
              <a:t>Bunch</a:t>
            </a:r>
            <a:r>
              <a:rPr lang="it-IT" sz="1600" dirty="0"/>
              <a:t> </a:t>
            </a:r>
            <a:r>
              <a:rPr lang="it-IT" sz="1600" dirty="0" err="1"/>
              <a:t>lenght</a:t>
            </a:r>
            <a:r>
              <a:rPr lang="it-IT" sz="1600" dirty="0"/>
              <a:t> </a:t>
            </a:r>
            <a:r>
              <a:rPr lang="it-IT" sz="1600" dirty="0" err="1"/>
              <a:t>variation</a:t>
            </a:r>
            <a:endParaRPr lang="it-IT" sz="1600" dirty="0"/>
          </a:p>
        </p:txBody>
      </p:sp>
      <p:sp>
        <p:nvSpPr>
          <p:cNvPr id="49" name="CasellaDiTesto 48"/>
          <p:cNvSpPr txBox="1"/>
          <p:nvPr/>
        </p:nvSpPr>
        <p:spPr>
          <a:xfrm>
            <a:off x="681487" y="3529519"/>
            <a:ext cx="780983" cy="523220"/>
          </a:xfrm>
          <a:prstGeom prst="rect">
            <a:avLst/>
          </a:prstGeom>
          <a:noFill/>
        </p:spPr>
        <p:txBody>
          <a:bodyPr wrap="none" rtlCol="0">
            <a:spAutoFit/>
          </a:bodyPr>
          <a:lstStyle/>
          <a:p>
            <a:r>
              <a:rPr lang="it-IT" sz="1400" dirty="0">
                <a:sym typeface="Symbol" panose="05050102010706020507" pitchFamily="18" charset="2"/>
              </a:rPr>
              <a:t></a:t>
            </a:r>
            <a:r>
              <a:rPr lang="it-IT" sz="1400" baseline="-25000" dirty="0">
                <a:sym typeface="Symbol" panose="05050102010706020507" pitchFamily="18" charset="2"/>
              </a:rPr>
              <a:t>in</a:t>
            </a:r>
            <a:r>
              <a:rPr lang="it-IT" sz="1400" dirty="0">
                <a:sym typeface="Symbol" panose="05050102010706020507" pitchFamily="18" charset="2"/>
              </a:rPr>
              <a:t>=0.01</a:t>
            </a:r>
          </a:p>
          <a:p>
            <a:r>
              <a:rPr lang="it-IT" sz="1400" dirty="0">
                <a:sym typeface="Symbol" panose="05050102010706020507" pitchFamily="18" charset="2"/>
              </a:rPr>
              <a:t></a:t>
            </a:r>
            <a:r>
              <a:rPr lang="it-IT" sz="1400" baseline="-25000" dirty="0">
                <a:sym typeface="Symbol" panose="05050102010706020507" pitchFamily="18" charset="2"/>
              </a:rPr>
              <a:t>fin</a:t>
            </a:r>
            <a:r>
              <a:rPr lang="it-IT" sz="1400" dirty="0">
                <a:sym typeface="Symbol" panose="05050102010706020507" pitchFamily="18" charset="2"/>
              </a:rPr>
              <a:t>1</a:t>
            </a:r>
          </a:p>
        </p:txBody>
      </p:sp>
      <p:sp>
        <p:nvSpPr>
          <p:cNvPr id="39" name="Figura a mano libera 38"/>
          <p:cNvSpPr/>
          <p:nvPr/>
        </p:nvSpPr>
        <p:spPr>
          <a:xfrm>
            <a:off x="2268382" y="4269535"/>
            <a:ext cx="968067" cy="484560"/>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igura a mano libera 44"/>
          <p:cNvSpPr/>
          <p:nvPr/>
        </p:nvSpPr>
        <p:spPr>
          <a:xfrm rot="5400000">
            <a:off x="715583" y="2661805"/>
            <a:ext cx="365346" cy="483394"/>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ttore diritto 20"/>
          <p:cNvCxnSpPr>
            <a:stCxn id="39" idx="0"/>
          </p:cNvCxnSpPr>
          <p:nvPr/>
        </p:nvCxnSpPr>
        <p:spPr>
          <a:xfrm flipV="1">
            <a:off x="2268381" y="3082808"/>
            <a:ext cx="0" cy="1668385"/>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6" name="Connettore diritto 45"/>
          <p:cNvCxnSpPr/>
          <p:nvPr/>
        </p:nvCxnSpPr>
        <p:spPr>
          <a:xfrm flipV="1">
            <a:off x="3236448" y="2719286"/>
            <a:ext cx="0" cy="2034811"/>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flipH="1">
            <a:off x="656560" y="3093465"/>
            <a:ext cx="1611821" cy="0"/>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6" name="Connettore diritto 35"/>
          <p:cNvCxnSpPr/>
          <p:nvPr/>
        </p:nvCxnSpPr>
        <p:spPr>
          <a:xfrm flipH="1">
            <a:off x="656560" y="2720829"/>
            <a:ext cx="2579889" cy="0"/>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50" name="Figura a mano libera 49"/>
          <p:cNvSpPr/>
          <p:nvPr/>
        </p:nvSpPr>
        <p:spPr>
          <a:xfrm>
            <a:off x="9287837" y="4215567"/>
            <a:ext cx="2529319" cy="484560"/>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Connettore diritto 50"/>
          <p:cNvCxnSpPr/>
          <p:nvPr/>
        </p:nvCxnSpPr>
        <p:spPr>
          <a:xfrm flipV="1">
            <a:off x="9879578" y="1886609"/>
            <a:ext cx="0" cy="2792326"/>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2" name="Connettore diritto 51"/>
          <p:cNvCxnSpPr/>
          <p:nvPr/>
        </p:nvCxnSpPr>
        <p:spPr>
          <a:xfrm flipV="1">
            <a:off x="11004306" y="1830814"/>
            <a:ext cx="0" cy="2840348"/>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69" name="Rettangolo 68"/>
          <p:cNvSpPr/>
          <p:nvPr/>
        </p:nvSpPr>
        <p:spPr>
          <a:xfrm>
            <a:off x="9208297" y="4351036"/>
            <a:ext cx="671282" cy="63248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0" name="Rettangolo 69"/>
          <p:cNvSpPr/>
          <p:nvPr/>
        </p:nvSpPr>
        <p:spPr>
          <a:xfrm>
            <a:off x="11016325" y="4351035"/>
            <a:ext cx="812848" cy="63248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2" name="Connettore diritto 71"/>
          <p:cNvCxnSpPr>
            <a:stCxn id="69" idx="2"/>
          </p:cNvCxnSpPr>
          <p:nvPr/>
        </p:nvCxnSpPr>
        <p:spPr>
          <a:xfrm>
            <a:off x="9543938" y="4983519"/>
            <a:ext cx="878538" cy="122986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Connettore diritto 73"/>
          <p:cNvCxnSpPr>
            <a:stCxn id="70" idx="2"/>
          </p:cNvCxnSpPr>
          <p:nvPr/>
        </p:nvCxnSpPr>
        <p:spPr>
          <a:xfrm flipH="1">
            <a:off x="10422477" y="4983517"/>
            <a:ext cx="1000273" cy="122986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5" name="CasellaDiTesto 74"/>
          <p:cNvSpPr txBox="1"/>
          <p:nvPr/>
        </p:nvSpPr>
        <p:spPr>
          <a:xfrm>
            <a:off x="9420804" y="6228221"/>
            <a:ext cx="2574440" cy="584775"/>
          </a:xfrm>
          <a:prstGeom prst="rect">
            <a:avLst/>
          </a:prstGeom>
          <a:noFill/>
        </p:spPr>
        <p:txBody>
          <a:bodyPr wrap="square" rtlCol="0">
            <a:spAutoFit/>
          </a:bodyPr>
          <a:lstStyle/>
          <a:p>
            <a:pPr algn="just"/>
            <a:r>
              <a:rPr lang="it-IT" sz="1600" dirty="0" err="1"/>
              <a:t>These</a:t>
            </a:r>
            <a:r>
              <a:rPr lang="it-IT" sz="1600" dirty="0"/>
              <a:t> </a:t>
            </a:r>
            <a:r>
              <a:rPr lang="it-IT" sz="1600" dirty="0" err="1"/>
              <a:t>particle</a:t>
            </a:r>
            <a:r>
              <a:rPr lang="it-IT" sz="1600" dirty="0"/>
              <a:t> are </a:t>
            </a:r>
            <a:r>
              <a:rPr lang="it-IT" sz="1600" dirty="0" err="1"/>
              <a:t>lost</a:t>
            </a:r>
            <a:r>
              <a:rPr lang="it-IT" sz="1600" dirty="0"/>
              <a:t> </a:t>
            </a:r>
            <a:r>
              <a:rPr lang="it-IT" sz="1600" dirty="0" err="1"/>
              <a:t>during</a:t>
            </a:r>
            <a:r>
              <a:rPr lang="it-IT" sz="1600" dirty="0"/>
              <a:t> the </a:t>
            </a:r>
            <a:r>
              <a:rPr lang="it-IT" sz="1600" dirty="0" err="1"/>
              <a:t>capture</a:t>
            </a:r>
            <a:r>
              <a:rPr lang="it-IT" sz="1600" dirty="0"/>
              <a:t> </a:t>
            </a:r>
            <a:r>
              <a:rPr lang="it-IT" sz="1600" dirty="0" err="1"/>
              <a:t>process</a:t>
            </a:r>
            <a:endParaRPr lang="it-IT" sz="1600" dirty="0"/>
          </a:p>
        </p:txBody>
      </p:sp>
      <p:sp>
        <p:nvSpPr>
          <p:cNvPr id="76" name="Rettangolo 75"/>
          <p:cNvSpPr/>
          <p:nvPr/>
        </p:nvSpPr>
        <p:spPr>
          <a:xfrm>
            <a:off x="1133057" y="1589534"/>
            <a:ext cx="2418547" cy="369332"/>
          </a:xfrm>
          <a:prstGeom prst="rect">
            <a:avLst/>
          </a:prstGeom>
        </p:spPr>
        <p:txBody>
          <a:bodyPr wrap="none">
            <a:spAutoFit/>
          </a:bodyPr>
          <a:lstStyle/>
          <a:p>
            <a:r>
              <a:rPr lang="en-US" b="1" dirty="0"/>
              <a:t>BUNCH COMPRESSION </a:t>
            </a:r>
            <a:endParaRPr lang="it-IT" dirty="0"/>
          </a:p>
        </p:txBody>
      </p:sp>
      <p:sp>
        <p:nvSpPr>
          <p:cNvPr id="77" name="Rettangolo 76"/>
          <p:cNvSpPr/>
          <p:nvPr/>
        </p:nvSpPr>
        <p:spPr>
          <a:xfrm>
            <a:off x="9321406" y="1543103"/>
            <a:ext cx="2202141" cy="369332"/>
          </a:xfrm>
          <a:prstGeom prst="rect">
            <a:avLst/>
          </a:prstGeom>
        </p:spPr>
        <p:txBody>
          <a:bodyPr wrap="none">
            <a:spAutoFit/>
          </a:bodyPr>
          <a:lstStyle/>
          <a:p>
            <a:r>
              <a:rPr lang="en-US" b="1" dirty="0"/>
              <a:t>CAPTURE EFFICIENCY</a:t>
            </a:r>
            <a:endParaRPr lang="it-IT" dirty="0"/>
          </a:p>
        </p:txBody>
      </p:sp>
      <p:sp>
        <p:nvSpPr>
          <p:cNvPr id="38" name="Figura a mano libera 37"/>
          <p:cNvSpPr/>
          <p:nvPr/>
        </p:nvSpPr>
        <p:spPr>
          <a:xfrm>
            <a:off x="10003532" y="3564343"/>
            <a:ext cx="982240" cy="1135784"/>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ttangolo 46"/>
          <p:cNvSpPr/>
          <p:nvPr/>
        </p:nvSpPr>
        <p:spPr>
          <a:xfrm>
            <a:off x="10022446" y="3457331"/>
            <a:ext cx="898902" cy="12427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8" name="Connettore diritto 47"/>
          <p:cNvCxnSpPr>
            <a:endCxn id="53" idx="3"/>
          </p:cNvCxnSpPr>
          <p:nvPr/>
        </p:nvCxnSpPr>
        <p:spPr>
          <a:xfrm flipH="1" flipV="1">
            <a:off x="7239898" y="3173273"/>
            <a:ext cx="3232000" cy="28399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5964813" y="2880885"/>
            <a:ext cx="1275085" cy="584775"/>
          </a:xfrm>
          <a:prstGeom prst="rect">
            <a:avLst/>
          </a:prstGeom>
          <a:noFill/>
        </p:spPr>
        <p:txBody>
          <a:bodyPr wrap="square" rtlCol="0">
            <a:spAutoFit/>
          </a:bodyPr>
          <a:lstStyle/>
          <a:p>
            <a:pPr algn="just"/>
            <a:r>
              <a:rPr lang="it-IT" sz="1600" dirty="0" err="1"/>
              <a:t>All</a:t>
            </a:r>
            <a:r>
              <a:rPr lang="it-IT" sz="1600" dirty="0"/>
              <a:t> </a:t>
            </a:r>
            <a:r>
              <a:rPr lang="it-IT" sz="1600" dirty="0" err="1"/>
              <a:t>particles</a:t>
            </a:r>
            <a:r>
              <a:rPr lang="it-IT" sz="1600" dirty="0"/>
              <a:t> are </a:t>
            </a:r>
            <a:r>
              <a:rPr lang="it-IT" sz="1600" dirty="0" err="1"/>
              <a:t>captured</a:t>
            </a:r>
            <a:endParaRPr lang="it-IT" sz="1600" dirty="0"/>
          </a:p>
        </p:txBody>
      </p:sp>
      <p:sp>
        <p:nvSpPr>
          <p:cNvPr id="54" name="CasellaDiTesto 53"/>
          <p:cNvSpPr txBox="1"/>
          <p:nvPr/>
        </p:nvSpPr>
        <p:spPr>
          <a:xfrm>
            <a:off x="11232680" y="3522572"/>
            <a:ext cx="780983" cy="523220"/>
          </a:xfrm>
          <a:prstGeom prst="rect">
            <a:avLst/>
          </a:prstGeom>
          <a:noFill/>
        </p:spPr>
        <p:txBody>
          <a:bodyPr wrap="none" rtlCol="0">
            <a:spAutoFit/>
          </a:bodyPr>
          <a:lstStyle/>
          <a:p>
            <a:r>
              <a:rPr lang="it-IT" sz="1400" dirty="0">
                <a:sym typeface="Symbol" panose="05050102010706020507" pitchFamily="18" charset="2"/>
              </a:rPr>
              <a:t></a:t>
            </a:r>
            <a:r>
              <a:rPr lang="it-IT" sz="1400" baseline="-25000" dirty="0">
                <a:sym typeface="Symbol" panose="05050102010706020507" pitchFamily="18" charset="2"/>
              </a:rPr>
              <a:t>in</a:t>
            </a:r>
            <a:r>
              <a:rPr lang="it-IT" sz="1400" dirty="0">
                <a:sym typeface="Symbol" panose="05050102010706020507" pitchFamily="18" charset="2"/>
              </a:rPr>
              <a:t>=0.01</a:t>
            </a:r>
          </a:p>
          <a:p>
            <a:r>
              <a:rPr lang="it-IT" sz="1400" dirty="0">
                <a:sym typeface="Symbol" panose="05050102010706020507" pitchFamily="18" charset="2"/>
              </a:rPr>
              <a:t></a:t>
            </a:r>
            <a:r>
              <a:rPr lang="it-IT" sz="1400" baseline="-25000" dirty="0">
                <a:sym typeface="Symbol" panose="05050102010706020507" pitchFamily="18" charset="2"/>
              </a:rPr>
              <a:t>fin</a:t>
            </a:r>
            <a:r>
              <a:rPr lang="it-IT" sz="1400" dirty="0">
                <a:sym typeface="Symbol" panose="05050102010706020507" pitchFamily="18" charset="2"/>
              </a:rPr>
              <a:t>1</a:t>
            </a:r>
          </a:p>
        </p:txBody>
      </p:sp>
      <p:graphicFrame>
        <p:nvGraphicFramePr>
          <p:cNvPr id="55" name="Oggetto 54"/>
          <p:cNvGraphicFramePr>
            <a:graphicFrameLocks noChangeAspect="1"/>
          </p:cNvGraphicFramePr>
          <p:nvPr>
            <p:extLst>
              <p:ext uri="{D42A27DB-BD31-4B8C-83A1-F6EECF244321}">
                <p14:modId xmlns:p14="http://schemas.microsoft.com/office/powerpoint/2010/main" val="321847638"/>
              </p:ext>
            </p:extLst>
          </p:nvPr>
        </p:nvGraphicFramePr>
        <p:xfrm>
          <a:off x="85268" y="5470820"/>
          <a:ext cx="2445234" cy="541011"/>
        </p:xfrm>
        <a:graphic>
          <a:graphicData uri="http://schemas.openxmlformats.org/presentationml/2006/ole">
            <mc:AlternateContent xmlns:mc="http://schemas.openxmlformats.org/markup-compatibility/2006">
              <mc:Choice xmlns:v="urn:schemas-microsoft-com:vml" Requires="v">
                <p:oleObj name="Equazione" r:id="rId5" imgW="2197080" imgH="482400" progId="Equation.3">
                  <p:embed/>
                </p:oleObj>
              </mc:Choice>
              <mc:Fallback>
                <p:oleObj name="Equazione" r:id="rId5" imgW="2197080" imgH="482400" progId="Equation.3">
                  <p:embed/>
                  <p:pic>
                    <p:nvPicPr>
                      <p:cNvPr id="84" name="Oggetto 83"/>
                      <p:cNvPicPr>
                        <a:picLocks noChangeAspect="1" noChangeArrowheads="1"/>
                      </p:cNvPicPr>
                      <p:nvPr/>
                    </p:nvPicPr>
                    <p:blipFill>
                      <a:blip r:embed="rId6"/>
                      <a:srcRect/>
                      <a:stretch>
                        <a:fillRect/>
                      </a:stretch>
                    </p:blipFill>
                    <p:spPr bwMode="auto">
                      <a:xfrm>
                        <a:off x="85268" y="5470820"/>
                        <a:ext cx="2445234" cy="541011"/>
                      </a:xfrm>
                      <a:prstGeom prst="rect">
                        <a:avLst/>
                      </a:prstGeom>
                      <a:noFill/>
                      <a:ln>
                        <a:noFill/>
                      </a:ln>
                    </p:spPr>
                  </p:pic>
                </p:oleObj>
              </mc:Fallback>
            </mc:AlternateContent>
          </a:graphicData>
        </a:graphic>
      </p:graphicFrame>
      <p:sp>
        <p:nvSpPr>
          <p:cNvPr id="2" name="Freccia a destra 1"/>
          <p:cNvSpPr/>
          <p:nvPr/>
        </p:nvSpPr>
        <p:spPr>
          <a:xfrm>
            <a:off x="2639534" y="5609581"/>
            <a:ext cx="208127" cy="39159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6" name="Oggetto 55"/>
          <p:cNvGraphicFramePr>
            <a:graphicFrameLocks noChangeAspect="1"/>
          </p:cNvGraphicFramePr>
          <p:nvPr>
            <p:extLst>
              <p:ext uri="{D42A27DB-BD31-4B8C-83A1-F6EECF244321}">
                <p14:modId xmlns:p14="http://schemas.microsoft.com/office/powerpoint/2010/main" val="4160031087"/>
              </p:ext>
            </p:extLst>
          </p:nvPr>
        </p:nvGraphicFramePr>
        <p:xfrm>
          <a:off x="4517984" y="1730307"/>
          <a:ext cx="3451225" cy="763588"/>
        </p:xfrm>
        <a:graphic>
          <a:graphicData uri="http://schemas.openxmlformats.org/presentationml/2006/ole">
            <mc:AlternateContent xmlns:mc="http://schemas.openxmlformats.org/markup-compatibility/2006">
              <mc:Choice xmlns:v="urn:schemas-microsoft-com:vml" Requires="v">
                <p:oleObj name="Equazione" r:id="rId5" imgW="2197080" imgH="482400" progId="Equation.3">
                  <p:embed/>
                </p:oleObj>
              </mc:Choice>
              <mc:Fallback>
                <p:oleObj name="Equazione" r:id="rId5" imgW="2197080" imgH="482400" progId="Equation.3">
                  <p:embed/>
                  <p:pic>
                    <p:nvPicPr>
                      <p:cNvPr id="84" name="Oggetto 83"/>
                      <p:cNvPicPr>
                        <a:picLocks noChangeAspect="1" noChangeArrowheads="1"/>
                      </p:cNvPicPr>
                      <p:nvPr/>
                    </p:nvPicPr>
                    <p:blipFill>
                      <a:blip r:embed="rId6"/>
                      <a:srcRect/>
                      <a:stretch>
                        <a:fillRect/>
                      </a:stretch>
                    </p:blipFill>
                    <p:spPr bwMode="auto">
                      <a:xfrm>
                        <a:off x="4517984" y="1730307"/>
                        <a:ext cx="3451225" cy="763588"/>
                      </a:xfrm>
                      <a:prstGeom prst="rect">
                        <a:avLst/>
                      </a:prstGeom>
                      <a:solidFill>
                        <a:srgbClr val="FFC000"/>
                      </a:solidFill>
                      <a:ln>
                        <a:noFill/>
                      </a:ln>
                    </p:spPr>
                  </p:pic>
                </p:oleObj>
              </mc:Fallback>
            </mc:AlternateContent>
          </a:graphicData>
        </a:graphic>
      </p:graphicFrame>
      <p:sp>
        <p:nvSpPr>
          <p:cNvPr id="3" name="CasellaDiTesto 2"/>
          <p:cNvSpPr txBox="1"/>
          <p:nvPr/>
        </p:nvSpPr>
        <p:spPr>
          <a:xfrm>
            <a:off x="0" y="6473065"/>
            <a:ext cx="7706725" cy="369332"/>
          </a:xfrm>
          <a:prstGeom prst="rect">
            <a:avLst/>
          </a:prstGeom>
          <a:noFill/>
        </p:spPr>
        <p:txBody>
          <a:bodyPr wrap="none" rtlCol="0">
            <a:spAutoFit/>
          </a:bodyPr>
          <a:lstStyle/>
          <a:p>
            <a:r>
              <a:rPr lang="en-US" dirty="0"/>
              <a:t>Depending on the injection phase we can have bunch compression or expansion</a:t>
            </a:r>
          </a:p>
        </p:txBody>
      </p:sp>
    </p:spTree>
    <p:extLst>
      <p:ext uri="{BB962C8B-B14F-4D97-AF65-F5344CB8AC3E}">
        <p14:creationId xmlns:p14="http://schemas.microsoft.com/office/powerpoint/2010/main" val="92684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500"/>
                                        <p:tgtEl>
                                          <p:spTgt spid="6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500"/>
                                        <p:tgtEl>
                                          <p:spTgt spid="70"/>
                                        </p:tgtEl>
                                      </p:cBhvr>
                                    </p:animEffect>
                                  </p:childTnLst>
                                </p:cTn>
                              </p:par>
                              <p:par>
                                <p:cTn id="33" presetID="10" presetClass="entr" presetSubtype="0" fill="hold"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10" presetClass="entr" presetSubtype="0" fill="hold" nodeType="with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500"/>
                                        <p:tgtEl>
                                          <p:spTgt spid="7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50"/>
                                        </p:tgtEl>
                                      </p:cBhvr>
                                    </p:animEffect>
                                    <p:set>
                                      <p:cBhvr>
                                        <p:cTn id="46" dur="1" fill="hold">
                                          <p:stCondLst>
                                            <p:cond delay="499"/>
                                          </p:stCondLst>
                                        </p:cTn>
                                        <p:tgtEl>
                                          <p:spTgt spid="50"/>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69"/>
                                        </p:tgtEl>
                                      </p:cBhvr>
                                    </p:animEffect>
                                    <p:set>
                                      <p:cBhvr>
                                        <p:cTn id="49" dur="1" fill="hold">
                                          <p:stCondLst>
                                            <p:cond delay="499"/>
                                          </p:stCondLst>
                                        </p:cTn>
                                        <p:tgtEl>
                                          <p:spTgt spid="69"/>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70"/>
                                        </p:tgtEl>
                                      </p:cBhvr>
                                    </p:animEffect>
                                    <p:set>
                                      <p:cBhvr>
                                        <p:cTn id="52" dur="1" fill="hold">
                                          <p:stCondLst>
                                            <p:cond delay="499"/>
                                          </p:stCondLst>
                                        </p:cTn>
                                        <p:tgtEl>
                                          <p:spTgt spid="70"/>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74"/>
                                        </p:tgtEl>
                                      </p:cBhvr>
                                    </p:animEffect>
                                    <p:set>
                                      <p:cBhvr>
                                        <p:cTn id="55" dur="1" fill="hold">
                                          <p:stCondLst>
                                            <p:cond delay="499"/>
                                          </p:stCondLst>
                                        </p:cTn>
                                        <p:tgtEl>
                                          <p:spTgt spid="74"/>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72"/>
                                        </p:tgtEl>
                                      </p:cBhvr>
                                    </p:animEffect>
                                    <p:set>
                                      <p:cBhvr>
                                        <p:cTn id="58" dur="1" fill="hold">
                                          <p:stCondLst>
                                            <p:cond delay="499"/>
                                          </p:stCondLst>
                                        </p:cTn>
                                        <p:tgtEl>
                                          <p:spTgt spid="72"/>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75"/>
                                        </p:tgtEl>
                                      </p:cBhvr>
                                    </p:animEffect>
                                    <p:set>
                                      <p:cBhvr>
                                        <p:cTn id="61" dur="1" fill="hold">
                                          <p:stCondLst>
                                            <p:cond delay="499"/>
                                          </p:stCondLst>
                                        </p:cTn>
                                        <p:tgtEl>
                                          <p:spTgt spid="75"/>
                                        </p:tgtEl>
                                        <p:attrNameLst>
                                          <p:attrName>style.visibility</p:attrName>
                                        </p:attrNameLst>
                                      </p:cBhvr>
                                      <p:to>
                                        <p:strVal val="hidden"/>
                                      </p:to>
                                    </p:set>
                                  </p:childTnLst>
                                </p:cTn>
                              </p:par>
                              <p:par>
                                <p:cTn id="62" presetID="10" presetClass="entr" presetSubtype="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500"/>
                                        <p:tgtEl>
                                          <p:spTgt spid="47"/>
                                        </p:tgtEl>
                                      </p:cBhvr>
                                    </p:animEffect>
                                  </p:childTnLst>
                                </p:cTn>
                              </p:par>
                              <p:par>
                                <p:cTn id="70" presetID="10" presetClass="entr" presetSubtype="0" fill="hold"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fade">
                                      <p:cBhvr>
                                        <p:cTn id="75" dur="500"/>
                                        <p:tgtEl>
                                          <p:spTgt spid="53"/>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500"/>
                                        <p:tgtEl>
                                          <p:spTgt spid="76"/>
                                        </p:tgtEl>
                                      </p:cBhvr>
                                    </p:animEffect>
                                  </p:childTnLst>
                                </p:cTn>
                              </p:par>
                              <p:par>
                                <p:cTn id="81" presetID="10" presetClass="entr" presetSubtype="0" fill="hold" nodeType="with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9"/>
                                        </p:tgtEl>
                                        <p:attrNameLst>
                                          <p:attrName>style.visibility</p:attrName>
                                        </p:attrNameLst>
                                      </p:cBhvr>
                                      <p:to>
                                        <p:strVal val="visible"/>
                                      </p:to>
                                    </p:set>
                                    <p:animEffect transition="in" filter="fade">
                                      <p:cBhvr>
                                        <p:cTn id="86" dur="500"/>
                                        <p:tgtEl>
                                          <p:spTgt spid="49"/>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500"/>
                                        <p:tgtEl>
                                          <p:spTgt spid="21"/>
                                        </p:tgtEl>
                                      </p:cBhvr>
                                    </p:animEffect>
                                  </p:childTnLst>
                                </p:cTn>
                              </p:par>
                              <p:par>
                                <p:cTn id="97" presetID="10" presetClass="entr" presetSubtype="0" fill="hold" nodeType="withEffect">
                                  <p:stCondLst>
                                    <p:cond delay="0"/>
                                  </p:stCondLst>
                                  <p:childTnLst>
                                    <p:set>
                                      <p:cBhvr>
                                        <p:cTn id="98" dur="1" fill="hold">
                                          <p:stCondLst>
                                            <p:cond delay="0"/>
                                          </p:stCondLst>
                                        </p:cTn>
                                        <p:tgtEl>
                                          <p:spTgt spid="46"/>
                                        </p:tgtEl>
                                        <p:attrNameLst>
                                          <p:attrName>style.visibility</p:attrName>
                                        </p:attrNameLst>
                                      </p:cBhvr>
                                      <p:to>
                                        <p:strVal val="visible"/>
                                      </p:to>
                                    </p:set>
                                    <p:animEffect transition="in" filter="fade">
                                      <p:cBhvr>
                                        <p:cTn id="99" dur="500"/>
                                        <p:tgtEl>
                                          <p:spTgt spid="46"/>
                                        </p:tgtEl>
                                      </p:cBhvr>
                                    </p:animEffect>
                                  </p:childTnLst>
                                </p:cTn>
                              </p:par>
                              <p:par>
                                <p:cTn id="100" presetID="10" presetClass="entr" presetSubtype="0" fill="hold" nodeType="with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fade">
                                      <p:cBhvr>
                                        <p:cTn id="102" dur="500"/>
                                        <p:tgtEl>
                                          <p:spTgt spid="36"/>
                                        </p:tgtEl>
                                      </p:cBhvr>
                                    </p:animEffect>
                                  </p:childTnLst>
                                </p:cTn>
                              </p:par>
                              <p:par>
                                <p:cTn id="103" presetID="10" presetClass="entr" presetSubtype="0" fill="hold" nodeType="withEffect">
                                  <p:stCondLst>
                                    <p:cond delay="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500"/>
                                        <p:tgtEl>
                                          <p:spTgt spid="25"/>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par>
                                <p:cTn id="116" presetID="10" presetClass="entr" presetSubtype="0" fill="hold" nodeType="with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fade">
                                      <p:cBhvr>
                                        <p:cTn id="118" dur="500"/>
                                        <p:tgtEl>
                                          <p:spTgt spid="18"/>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fade">
                                      <p:cBhvr>
                                        <p:cTn id="121" dur="500"/>
                                        <p:tgtEl>
                                          <p:spTgt spid="24"/>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Effect transition="in" filter="fade">
                                      <p:cBhvr>
                                        <p:cTn id="124" dur="500"/>
                                        <p:tgtEl>
                                          <p:spTgt spid="37"/>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500"/>
                                        <p:tgtEl>
                                          <p:spTgt spid="4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500"/>
                                        <p:tgtEl>
                                          <p:spTgt spid="44"/>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31"/>
                                        </p:tgtEl>
                                        <p:attrNameLst>
                                          <p:attrName>style.visibility</p:attrName>
                                        </p:attrNameLst>
                                      </p:cBhvr>
                                      <p:to>
                                        <p:strVal val="visible"/>
                                      </p:to>
                                    </p:set>
                                    <p:animEffect transition="in" filter="fade">
                                      <p:cBhvr>
                                        <p:cTn id="133" dur="500"/>
                                        <p:tgtEl>
                                          <p:spTgt spid="3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fade">
                                      <p:cBhvr>
                                        <p:cTn id="136" dur="500"/>
                                        <p:tgtEl>
                                          <p:spTgt spid="4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500"/>
                                        <p:tgtEl>
                                          <p:spTgt spid="41"/>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fade">
                                      <p:cBhvr>
                                        <p:cTn id="142" dur="500"/>
                                        <p:tgtEl>
                                          <p:spTgt spid="43"/>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5"/>
                                        </p:tgtEl>
                                        <p:attrNameLst>
                                          <p:attrName>style.visibility</p:attrName>
                                        </p:attrNameLst>
                                      </p:cBhvr>
                                      <p:to>
                                        <p:strVal val="visible"/>
                                      </p:to>
                                    </p:set>
                                    <p:animEffect transition="in" filter="fade">
                                      <p:cBhvr>
                                        <p:cTn id="147" dur="500"/>
                                        <p:tgtEl>
                                          <p:spTgt spid="5"/>
                                        </p:tgtEl>
                                      </p:cBhvr>
                                    </p:animEffect>
                                  </p:childTnLst>
                                </p:cTn>
                              </p:par>
                              <p:par>
                                <p:cTn id="148" presetID="10" presetClass="entr" presetSubtype="0" fill="hold" nodeType="withEffect">
                                  <p:stCondLst>
                                    <p:cond delay="0"/>
                                  </p:stCondLst>
                                  <p:childTnLst>
                                    <p:set>
                                      <p:cBhvr>
                                        <p:cTn id="149" dur="1" fill="hold">
                                          <p:stCondLst>
                                            <p:cond delay="0"/>
                                          </p:stCondLst>
                                        </p:cTn>
                                        <p:tgtEl>
                                          <p:spTgt spid="30"/>
                                        </p:tgtEl>
                                        <p:attrNameLst>
                                          <p:attrName>style.visibility</p:attrName>
                                        </p:attrNameLst>
                                      </p:cBhvr>
                                      <p:to>
                                        <p:strVal val="visible"/>
                                      </p:to>
                                    </p:set>
                                    <p:animEffect transition="in" filter="fade">
                                      <p:cBhvr>
                                        <p:cTn id="150" dur="500"/>
                                        <p:tgtEl>
                                          <p:spTgt spid="30"/>
                                        </p:tgtEl>
                                      </p:cBhvr>
                                    </p:animEffect>
                                  </p:childTnLst>
                                </p:cTn>
                              </p:par>
                              <p:par>
                                <p:cTn id="151" presetID="10" presetClass="entr" presetSubtype="0" fill="hold" nodeType="withEffect">
                                  <p:stCondLst>
                                    <p:cond delay="0"/>
                                  </p:stCondLst>
                                  <p:childTnLst>
                                    <p:set>
                                      <p:cBhvr>
                                        <p:cTn id="152" dur="1" fill="hold">
                                          <p:stCondLst>
                                            <p:cond delay="0"/>
                                          </p:stCondLst>
                                        </p:cTn>
                                        <p:tgtEl>
                                          <p:spTgt spid="55"/>
                                        </p:tgtEl>
                                        <p:attrNameLst>
                                          <p:attrName>style.visibility</p:attrName>
                                        </p:attrNameLst>
                                      </p:cBhvr>
                                      <p:to>
                                        <p:strVal val="visible"/>
                                      </p:to>
                                    </p:set>
                                    <p:animEffect transition="in" filter="fade">
                                      <p:cBhvr>
                                        <p:cTn id="153" dur="500"/>
                                        <p:tgtEl>
                                          <p:spTgt spid="55"/>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
                                        </p:tgtEl>
                                        <p:attrNameLst>
                                          <p:attrName>style.visibility</p:attrName>
                                        </p:attrNameLst>
                                      </p:cBhvr>
                                      <p:to>
                                        <p:strVal val="visible"/>
                                      </p:to>
                                    </p:set>
                                    <p:animEffect transition="in" filter="fade">
                                      <p:cBhvr>
                                        <p:cTn id="15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p:bldP spid="40" grpId="0" animBg="1"/>
      <p:bldP spid="41" grpId="0" animBg="1"/>
      <p:bldP spid="42" grpId="0"/>
      <p:bldP spid="43" grpId="0"/>
      <p:bldP spid="44" grpId="0" animBg="1"/>
      <p:bldP spid="31" grpId="0"/>
      <p:bldP spid="5" grpId="0"/>
      <p:bldP spid="49" grpId="0"/>
      <p:bldP spid="39" grpId="0" animBg="1"/>
      <p:bldP spid="45" grpId="0" animBg="1"/>
      <p:bldP spid="50" grpId="0" animBg="1"/>
      <p:bldP spid="50" grpId="1" animBg="1"/>
      <p:bldP spid="69" grpId="0" animBg="1"/>
      <p:bldP spid="69" grpId="1" animBg="1"/>
      <p:bldP spid="70" grpId="0" animBg="1"/>
      <p:bldP spid="70" grpId="1" animBg="1"/>
      <p:bldP spid="75" grpId="0"/>
      <p:bldP spid="75" grpId="1"/>
      <p:bldP spid="76" grpId="0"/>
      <p:bldP spid="77" grpId="0"/>
      <p:bldP spid="38" grpId="0" animBg="1"/>
      <p:bldP spid="47" grpId="0" animBg="1"/>
      <p:bldP spid="53" grpId="0"/>
      <p:bldP spid="54" grpId="0"/>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8357866" y="609684"/>
            <a:ext cx="3731004" cy="1169551"/>
          </a:xfrm>
          <a:prstGeom prst="rect">
            <a:avLst/>
          </a:prstGeom>
          <a:noFill/>
          <a:ln w="9525">
            <a:noFill/>
            <a:miter lim="800000"/>
            <a:headEnd/>
            <a:tailEnd/>
          </a:ln>
          <a:effectLst/>
        </p:spPr>
        <p:txBody>
          <a:bodyPr wrap="square">
            <a:spAutoFit/>
          </a:bodyPr>
          <a:lstStyle/>
          <a:p>
            <a:pPr algn="just"/>
            <a:r>
              <a:rPr lang="en-US" sz="1400" dirty="0"/>
              <a:t>In order </a:t>
            </a:r>
            <a:r>
              <a:rPr lang="en-US" sz="1400" b="1" dirty="0"/>
              <a:t>to increase the capture efficiency </a:t>
            </a:r>
            <a:r>
              <a:rPr lang="en-US" sz="1400" dirty="0"/>
              <a:t>of a traveling wave section, </a:t>
            </a:r>
            <a:r>
              <a:rPr lang="en-US" sz="1400" b="1" dirty="0"/>
              <a:t>pre-</a:t>
            </a:r>
            <a:r>
              <a:rPr lang="en-US" sz="1400" b="1" dirty="0" err="1"/>
              <a:t>bunchers</a:t>
            </a:r>
            <a:r>
              <a:rPr lang="en-US" sz="1400" dirty="0"/>
              <a:t> are often used. They are SW cavities aimed at </a:t>
            </a:r>
            <a:r>
              <a:rPr lang="en-US" sz="1400" b="1" dirty="0"/>
              <a:t>pre-forming particle bunches gathering particles continuously emitted by a source.</a:t>
            </a:r>
          </a:p>
        </p:txBody>
      </p:sp>
      <p:grpSp>
        <p:nvGrpSpPr>
          <p:cNvPr id="3" name="Group 23"/>
          <p:cNvGrpSpPr>
            <a:grpSpLocks/>
          </p:cNvGrpSpPr>
          <p:nvPr/>
        </p:nvGrpSpPr>
        <p:grpSpPr bwMode="auto">
          <a:xfrm>
            <a:off x="446424" y="3312593"/>
            <a:ext cx="1447801" cy="1104901"/>
            <a:chOff x="1486" y="3564"/>
            <a:chExt cx="912" cy="696"/>
          </a:xfrm>
        </p:grpSpPr>
        <p:sp>
          <p:nvSpPr>
            <p:cNvPr id="13336" name="Rectangle 24"/>
            <p:cNvSpPr>
              <a:spLocks noChangeArrowheads="1"/>
            </p:cNvSpPr>
            <p:nvPr/>
          </p:nvSpPr>
          <p:spPr bwMode="auto">
            <a:xfrm>
              <a:off x="1486" y="3564"/>
              <a:ext cx="912" cy="696"/>
            </a:xfrm>
            <a:prstGeom prst="rect">
              <a:avLst/>
            </a:prstGeom>
            <a:noFill/>
            <a:ln w="19050">
              <a:solidFill>
                <a:srgbClr val="000000"/>
              </a:solidFill>
              <a:miter lim="800000"/>
              <a:headEnd/>
              <a:tailEnd/>
            </a:ln>
          </p:spPr>
          <p:txBody>
            <a:bodyPr/>
            <a:lstStyle/>
            <a:p>
              <a:endParaRPr lang="en-US"/>
            </a:p>
          </p:txBody>
        </p:sp>
        <p:sp>
          <p:nvSpPr>
            <p:cNvPr id="13337" name="Freeform 25"/>
            <p:cNvSpPr>
              <a:spLocks/>
            </p:cNvSpPr>
            <p:nvPr/>
          </p:nvSpPr>
          <p:spPr bwMode="auto">
            <a:xfrm>
              <a:off x="1924" y="3616"/>
              <a:ext cx="34" cy="44"/>
            </a:xfrm>
            <a:custGeom>
              <a:avLst/>
              <a:gdLst/>
              <a:ahLst/>
              <a:cxnLst>
                <a:cxn ang="0">
                  <a:pos x="18" y="0"/>
                </a:cxn>
                <a:cxn ang="0">
                  <a:pos x="34" y="44"/>
                </a:cxn>
                <a:cxn ang="0">
                  <a:pos x="18" y="22"/>
                </a:cxn>
                <a:cxn ang="0">
                  <a:pos x="0" y="44"/>
                </a:cxn>
                <a:cxn ang="0">
                  <a:pos x="18" y="0"/>
                </a:cxn>
              </a:cxnLst>
              <a:rect l="0" t="0" r="r" b="b"/>
              <a:pathLst>
                <a:path w="34" h="44">
                  <a:moveTo>
                    <a:pt x="18" y="0"/>
                  </a:moveTo>
                  <a:lnTo>
                    <a:pt x="34" y="44"/>
                  </a:lnTo>
                  <a:lnTo>
                    <a:pt x="18" y="22"/>
                  </a:lnTo>
                  <a:lnTo>
                    <a:pt x="0" y="44"/>
                  </a:lnTo>
                  <a:lnTo>
                    <a:pt x="18" y="0"/>
                  </a:lnTo>
                  <a:close/>
                </a:path>
              </a:pathLst>
            </a:custGeom>
            <a:solidFill>
              <a:srgbClr val="000000"/>
            </a:solidFill>
            <a:ln w="9525">
              <a:noFill/>
              <a:round/>
              <a:headEnd/>
              <a:tailEnd/>
            </a:ln>
          </p:spPr>
          <p:txBody>
            <a:bodyPr/>
            <a:lstStyle/>
            <a:p>
              <a:endParaRPr lang="en-US"/>
            </a:p>
          </p:txBody>
        </p:sp>
        <p:sp>
          <p:nvSpPr>
            <p:cNvPr id="13338" name="Line 26"/>
            <p:cNvSpPr>
              <a:spLocks noChangeShapeType="1"/>
            </p:cNvSpPr>
            <p:nvPr/>
          </p:nvSpPr>
          <p:spPr bwMode="auto">
            <a:xfrm>
              <a:off x="1942" y="3638"/>
              <a:ext cx="1" cy="518"/>
            </a:xfrm>
            <a:prstGeom prst="line">
              <a:avLst/>
            </a:prstGeom>
            <a:noFill/>
            <a:ln w="6350">
              <a:solidFill>
                <a:srgbClr val="000000"/>
              </a:solidFill>
              <a:round/>
              <a:headEnd/>
              <a:tailEnd/>
            </a:ln>
          </p:spPr>
          <p:txBody>
            <a:bodyPr/>
            <a:lstStyle/>
            <a:p>
              <a:endParaRPr lang="en-US"/>
            </a:p>
          </p:txBody>
        </p:sp>
        <p:sp>
          <p:nvSpPr>
            <p:cNvPr id="13339" name="Freeform 27"/>
            <p:cNvSpPr>
              <a:spLocks/>
            </p:cNvSpPr>
            <p:nvPr/>
          </p:nvSpPr>
          <p:spPr bwMode="auto">
            <a:xfrm>
              <a:off x="2294" y="4116"/>
              <a:ext cx="46" cy="34"/>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340" name="Line 28"/>
            <p:cNvSpPr>
              <a:spLocks noChangeShapeType="1"/>
            </p:cNvSpPr>
            <p:nvPr/>
          </p:nvSpPr>
          <p:spPr bwMode="auto">
            <a:xfrm flipH="1">
              <a:off x="1550" y="4134"/>
              <a:ext cx="768" cy="1"/>
            </a:xfrm>
            <a:prstGeom prst="line">
              <a:avLst/>
            </a:prstGeom>
            <a:noFill/>
            <a:ln w="6350">
              <a:solidFill>
                <a:srgbClr val="000000"/>
              </a:solidFill>
              <a:round/>
              <a:headEnd/>
              <a:tailEnd/>
            </a:ln>
          </p:spPr>
          <p:txBody>
            <a:bodyPr/>
            <a:lstStyle/>
            <a:p>
              <a:endParaRPr lang="en-US"/>
            </a:p>
          </p:txBody>
        </p:sp>
        <p:sp>
          <p:nvSpPr>
            <p:cNvPr id="13341" name="Rectangle 29"/>
            <p:cNvSpPr>
              <a:spLocks noChangeArrowheads="1"/>
            </p:cNvSpPr>
            <p:nvPr/>
          </p:nvSpPr>
          <p:spPr bwMode="auto">
            <a:xfrm>
              <a:off x="1864" y="3576"/>
              <a:ext cx="37"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I</a:t>
              </a:r>
              <a:endParaRPr lang="en-US" sz="2400">
                <a:latin typeface="Times" charset="0"/>
              </a:endParaRPr>
            </a:p>
          </p:txBody>
        </p:sp>
        <p:sp>
          <p:nvSpPr>
            <p:cNvPr id="13342" name="Rectangle 30"/>
            <p:cNvSpPr>
              <a:spLocks noChangeArrowheads="1"/>
            </p:cNvSpPr>
            <p:nvPr/>
          </p:nvSpPr>
          <p:spPr bwMode="auto">
            <a:xfrm>
              <a:off x="2276" y="4116"/>
              <a:ext cx="31"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t</a:t>
              </a:r>
              <a:endParaRPr lang="en-US" sz="2400">
                <a:latin typeface="Times" charset="0"/>
              </a:endParaRPr>
            </a:p>
          </p:txBody>
        </p:sp>
        <p:sp>
          <p:nvSpPr>
            <p:cNvPr id="13343" name="Line 31"/>
            <p:cNvSpPr>
              <a:spLocks noChangeShapeType="1"/>
            </p:cNvSpPr>
            <p:nvPr/>
          </p:nvSpPr>
          <p:spPr bwMode="auto">
            <a:xfrm>
              <a:off x="1562" y="3792"/>
              <a:ext cx="776" cy="1"/>
            </a:xfrm>
            <a:prstGeom prst="line">
              <a:avLst/>
            </a:prstGeom>
            <a:noFill/>
            <a:ln w="19050">
              <a:solidFill>
                <a:srgbClr val="000000"/>
              </a:solidFill>
              <a:round/>
              <a:headEnd/>
              <a:tailEnd/>
            </a:ln>
          </p:spPr>
          <p:txBody>
            <a:bodyPr/>
            <a:lstStyle/>
            <a:p>
              <a:endParaRPr lang="en-US"/>
            </a:p>
          </p:txBody>
        </p:sp>
      </p:grpSp>
      <p:grpSp>
        <p:nvGrpSpPr>
          <p:cNvPr id="4" name="Group 32"/>
          <p:cNvGrpSpPr>
            <a:grpSpLocks/>
          </p:cNvGrpSpPr>
          <p:nvPr/>
        </p:nvGrpSpPr>
        <p:grpSpPr bwMode="auto">
          <a:xfrm>
            <a:off x="6787496" y="3719572"/>
            <a:ext cx="1447801" cy="1112838"/>
            <a:chOff x="2766" y="3558"/>
            <a:chExt cx="912" cy="701"/>
          </a:xfrm>
        </p:grpSpPr>
        <p:sp>
          <p:nvSpPr>
            <p:cNvPr id="13345" name="Freeform 33"/>
            <p:cNvSpPr>
              <a:spLocks/>
            </p:cNvSpPr>
            <p:nvPr/>
          </p:nvSpPr>
          <p:spPr bwMode="auto">
            <a:xfrm>
              <a:off x="3202" y="3600"/>
              <a:ext cx="32" cy="44"/>
            </a:xfrm>
            <a:custGeom>
              <a:avLst/>
              <a:gdLst/>
              <a:ahLst/>
              <a:cxnLst>
                <a:cxn ang="0">
                  <a:pos x="16" y="0"/>
                </a:cxn>
                <a:cxn ang="0">
                  <a:pos x="32" y="44"/>
                </a:cxn>
                <a:cxn ang="0">
                  <a:pos x="16" y="22"/>
                </a:cxn>
                <a:cxn ang="0">
                  <a:pos x="0" y="44"/>
                </a:cxn>
                <a:cxn ang="0">
                  <a:pos x="16" y="0"/>
                </a:cxn>
              </a:cxnLst>
              <a:rect l="0" t="0" r="r" b="b"/>
              <a:pathLst>
                <a:path w="32" h="44">
                  <a:moveTo>
                    <a:pt x="16" y="0"/>
                  </a:moveTo>
                  <a:lnTo>
                    <a:pt x="32" y="44"/>
                  </a:lnTo>
                  <a:lnTo>
                    <a:pt x="16" y="22"/>
                  </a:lnTo>
                  <a:lnTo>
                    <a:pt x="0" y="44"/>
                  </a:lnTo>
                  <a:lnTo>
                    <a:pt x="16" y="0"/>
                  </a:lnTo>
                  <a:close/>
                </a:path>
              </a:pathLst>
            </a:custGeom>
            <a:solidFill>
              <a:srgbClr val="000000"/>
            </a:solidFill>
            <a:ln w="9525">
              <a:noFill/>
              <a:round/>
              <a:headEnd/>
              <a:tailEnd/>
            </a:ln>
          </p:spPr>
          <p:txBody>
            <a:bodyPr/>
            <a:lstStyle/>
            <a:p>
              <a:endParaRPr lang="en-US"/>
            </a:p>
          </p:txBody>
        </p:sp>
        <p:sp>
          <p:nvSpPr>
            <p:cNvPr id="13346" name="Line 34"/>
            <p:cNvSpPr>
              <a:spLocks noChangeShapeType="1"/>
            </p:cNvSpPr>
            <p:nvPr/>
          </p:nvSpPr>
          <p:spPr bwMode="auto">
            <a:xfrm>
              <a:off x="3218" y="3622"/>
              <a:ext cx="1" cy="576"/>
            </a:xfrm>
            <a:prstGeom prst="line">
              <a:avLst/>
            </a:prstGeom>
            <a:noFill/>
            <a:ln w="6350">
              <a:solidFill>
                <a:srgbClr val="000000"/>
              </a:solidFill>
              <a:round/>
              <a:headEnd/>
              <a:tailEnd/>
            </a:ln>
          </p:spPr>
          <p:txBody>
            <a:bodyPr/>
            <a:lstStyle/>
            <a:p>
              <a:endParaRPr lang="en-US"/>
            </a:p>
          </p:txBody>
        </p:sp>
        <p:sp>
          <p:nvSpPr>
            <p:cNvPr id="13347" name="Rectangle 35"/>
            <p:cNvSpPr>
              <a:spLocks noChangeArrowheads="1"/>
            </p:cNvSpPr>
            <p:nvPr/>
          </p:nvSpPr>
          <p:spPr bwMode="auto">
            <a:xfrm>
              <a:off x="3144" y="3560"/>
              <a:ext cx="37"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I</a:t>
              </a:r>
              <a:endParaRPr lang="en-US" sz="2400">
                <a:latin typeface="Times" charset="0"/>
              </a:endParaRPr>
            </a:p>
          </p:txBody>
        </p:sp>
        <p:sp>
          <p:nvSpPr>
            <p:cNvPr id="13348" name="Rectangle 36"/>
            <p:cNvSpPr>
              <a:spLocks noChangeArrowheads="1"/>
            </p:cNvSpPr>
            <p:nvPr/>
          </p:nvSpPr>
          <p:spPr bwMode="auto">
            <a:xfrm>
              <a:off x="3556" y="4100"/>
              <a:ext cx="31"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t</a:t>
              </a:r>
              <a:endParaRPr lang="en-US" sz="2400">
                <a:latin typeface="Times" charset="0"/>
              </a:endParaRPr>
            </a:p>
          </p:txBody>
        </p:sp>
        <p:grpSp>
          <p:nvGrpSpPr>
            <p:cNvPr id="5" name="Group 37"/>
            <p:cNvGrpSpPr>
              <a:grpSpLocks/>
            </p:cNvGrpSpPr>
            <p:nvPr/>
          </p:nvGrpSpPr>
          <p:grpSpPr bwMode="auto">
            <a:xfrm>
              <a:off x="2908" y="3792"/>
              <a:ext cx="618" cy="272"/>
              <a:chOff x="2908" y="3792"/>
              <a:chExt cx="618" cy="272"/>
            </a:xfrm>
          </p:grpSpPr>
          <p:grpSp>
            <p:nvGrpSpPr>
              <p:cNvPr id="6" name="Group 38"/>
              <p:cNvGrpSpPr>
                <a:grpSpLocks/>
              </p:cNvGrpSpPr>
              <p:nvPr/>
            </p:nvGrpSpPr>
            <p:grpSpPr bwMode="auto">
              <a:xfrm>
                <a:off x="3114" y="3792"/>
                <a:ext cx="206" cy="272"/>
                <a:chOff x="3114" y="3792"/>
                <a:chExt cx="206" cy="272"/>
              </a:xfrm>
            </p:grpSpPr>
            <p:grpSp>
              <p:nvGrpSpPr>
                <p:cNvPr id="7" name="Group 39"/>
                <p:cNvGrpSpPr>
                  <a:grpSpLocks/>
                </p:cNvGrpSpPr>
                <p:nvPr/>
              </p:nvGrpSpPr>
              <p:grpSpPr bwMode="auto">
                <a:xfrm>
                  <a:off x="3216" y="3792"/>
                  <a:ext cx="104" cy="272"/>
                  <a:chOff x="3216" y="3792"/>
                  <a:chExt cx="104" cy="272"/>
                </a:xfrm>
              </p:grpSpPr>
              <p:sp>
                <p:nvSpPr>
                  <p:cNvPr id="13352" name="Arc 40"/>
                  <p:cNvSpPr>
                    <a:spLocks/>
                  </p:cNvSpPr>
                  <p:nvPr/>
                </p:nvSpPr>
                <p:spPr bwMode="auto">
                  <a:xfrm>
                    <a:off x="3216"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53" name="Arc 41"/>
                  <p:cNvSpPr>
                    <a:spLocks/>
                  </p:cNvSpPr>
                  <p:nvPr/>
                </p:nvSpPr>
                <p:spPr bwMode="auto">
                  <a:xfrm>
                    <a:off x="3259"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8" name="Group 42"/>
                <p:cNvGrpSpPr>
                  <a:grpSpLocks/>
                </p:cNvGrpSpPr>
                <p:nvPr/>
              </p:nvGrpSpPr>
              <p:grpSpPr bwMode="auto">
                <a:xfrm>
                  <a:off x="3114" y="3792"/>
                  <a:ext cx="104" cy="272"/>
                  <a:chOff x="3114" y="3792"/>
                  <a:chExt cx="104" cy="272"/>
                </a:xfrm>
              </p:grpSpPr>
              <p:sp>
                <p:nvSpPr>
                  <p:cNvPr id="13355" name="Arc 43"/>
                  <p:cNvSpPr>
                    <a:spLocks/>
                  </p:cNvSpPr>
                  <p:nvPr/>
                </p:nvSpPr>
                <p:spPr bwMode="auto">
                  <a:xfrm>
                    <a:off x="3174"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56" name="Arc 44"/>
                  <p:cNvSpPr>
                    <a:spLocks/>
                  </p:cNvSpPr>
                  <p:nvPr/>
                </p:nvSpPr>
                <p:spPr bwMode="auto">
                  <a:xfrm>
                    <a:off x="3114"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9" name="Group 45"/>
              <p:cNvGrpSpPr>
                <a:grpSpLocks/>
              </p:cNvGrpSpPr>
              <p:nvPr/>
            </p:nvGrpSpPr>
            <p:grpSpPr bwMode="auto">
              <a:xfrm>
                <a:off x="3320" y="3792"/>
                <a:ext cx="206" cy="272"/>
                <a:chOff x="3320" y="3792"/>
                <a:chExt cx="206" cy="272"/>
              </a:xfrm>
            </p:grpSpPr>
            <p:grpSp>
              <p:nvGrpSpPr>
                <p:cNvPr id="10" name="Group 46"/>
                <p:cNvGrpSpPr>
                  <a:grpSpLocks/>
                </p:cNvGrpSpPr>
                <p:nvPr/>
              </p:nvGrpSpPr>
              <p:grpSpPr bwMode="auto">
                <a:xfrm>
                  <a:off x="3422" y="3792"/>
                  <a:ext cx="104" cy="272"/>
                  <a:chOff x="3422" y="3792"/>
                  <a:chExt cx="104" cy="272"/>
                </a:xfrm>
              </p:grpSpPr>
              <p:sp>
                <p:nvSpPr>
                  <p:cNvPr id="13359" name="Arc 47"/>
                  <p:cNvSpPr>
                    <a:spLocks/>
                  </p:cNvSpPr>
                  <p:nvPr/>
                </p:nvSpPr>
                <p:spPr bwMode="auto">
                  <a:xfrm>
                    <a:off x="3422"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60" name="Arc 48"/>
                  <p:cNvSpPr>
                    <a:spLocks/>
                  </p:cNvSpPr>
                  <p:nvPr/>
                </p:nvSpPr>
                <p:spPr bwMode="auto">
                  <a:xfrm>
                    <a:off x="3465"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11" name="Group 49"/>
                <p:cNvGrpSpPr>
                  <a:grpSpLocks/>
                </p:cNvGrpSpPr>
                <p:nvPr/>
              </p:nvGrpSpPr>
              <p:grpSpPr bwMode="auto">
                <a:xfrm>
                  <a:off x="3320" y="3792"/>
                  <a:ext cx="104" cy="272"/>
                  <a:chOff x="3320" y="3792"/>
                  <a:chExt cx="104" cy="272"/>
                </a:xfrm>
              </p:grpSpPr>
              <p:sp>
                <p:nvSpPr>
                  <p:cNvPr id="13362" name="Arc 50"/>
                  <p:cNvSpPr>
                    <a:spLocks/>
                  </p:cNvSpPr>
                  <p:nvPr/>
                </p:nvSpPr>
                <p:spPr bwMode="auto">
                  <a:xfrm>
                    <a:off x="3380"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63" name="Arc 51"/>
                  <p:cNvSpPr>
                    <a:spLocks/>
                  </p:cNvSpPr>
                  <p:nvPr/>
                </p:nvSpPr>
                <p:spPr bwMode="auto">
                  <a:xfrm>
                    <a:off x="3320"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12" name="Group 52"/>
              <p:cNvGrpSpPr>
                <a:grpSpLocks/>
              </p:cNvGrpSpPr>
              <p:nvPr/>
            </p:nvGrpSpPr>
            <p:grpSpPr bwMode="auto">
              <a:xfrm>
                <a:off x="2908" y="3792"/>
                <a:ext cx="206" cy="272"/>
                <a:chOff x="2908" y="3792"/>
                <a:chExt cx="206" cy="272"/>
              </a:xfrm>
            </p:grpSpPr>
            <p:grpSp>
              <p:nvGrpSpPr>
                <p:cNvPr id="13" name="Group 53"/>
                <p:cNvGrpSpPr>
                  <a:grpSpLocks/>
                </p:cNvGrpSpPr>
                <p:nvPr/>
              </p:nvGrpSpPr>
              <p:grpSpPr bwMode="auto">
                <a:xfrm>
                  <a:off x="3010" y="3792"/>
                  <a:ext cx="104" cy="272"/>
                  <a:chOff x="3010" y="3792"/>
                  <a:chExt cx="104" cy="272"/>
                </a:xfrm>
              </p:grpSpPr>
              <p:sp>
                <p:nvSpPr>
                  <p:cNvPr id="13366" name="Arc 54"/>
                  <p:cNvSpPr>
                    <a:spLocks/>
                  </p:cNvSpPr>
                  <p:nvPr/>
                </p:nvSpPr>
                <p:spPr bwMode="auto">
                  <a:xfrm>
                    <a:off x="3010"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67" name="Arc 55"/>
                  <p:cNvSpPr>
                    <a:spLocks/>
                  </p:cNvSpPr>
                  <p:nvPr/>
                </p:nvSpPr>
                <p:spPr bwMode="auto">
                  <a:xfrm>
                    <a:off x="3053"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14" name="Group 56"/>
                <p:cNvGrpSpPr>
                  <a:grpSpLocks/>
                </p:cNvGrpSpPr>
                <p:nvPr/>
              </p:nvGrpSpPr>
              <p:grpSpPr bwMode="auto">
                <a:xfrm>
                  <a:off x="2908" y="3792"/>
                  <a:ext cx="104" cy="272"/>
                  <a:chOff x="2908" y="3792"/>
                  <a:chExt cx="104" cy="272"/>
                </a:xfrm>
              </p:grpSpPr>
              <p:sp>
                <p:nvSpPr>
                  <p:cNvPr id="13369" name="Arc 57"/>
                  <p:cNvSpPr>
                    <a:spLocks/>
                  </p:cNvSpPr>
                  <p:nvPr/>
                </p:nvSpPr>
                <p:spPr bwMode="auto">
                  <a:xfrm>
                    <a:off x="2968"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70" name="Arc 58"/>
                  <p:cNvSpPr>
                    <a:spLocks/>
                  </p:cNvSpPr>
                  <p:nvPr/>
                </p:nvSpPr>
                <p:spPr bwMode="auto">
                  <a:xfrm>
                    <a:off x="2908"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sp>
          <p:nvSpPr>
            <p:cNvPr id="13371" name="Line 59"/>
            <p:cNvSpPr>
              <a:spLocks noChangeShapeType="1"/>
            </p:cNvSpPr>
            <p:nvPr/>
          </p:nvSpPr>
          <p:spPr bwMode="auto">
            <a:xfrm>
              <a:off x="3426" y="3738"/>
              <a:ext cx="1" cy="80"/>
            </a:xfrm>
            <a:prstGeom prst="line">
              <a:avLst/>
            </a:prstGeom>
            <a:noFill/>
            <a:ln w="6350">
              <a:solidFill>
                <a:srgbClr val="000000"/>
              </a:solidFill>
              <a:round/>
              <a:headEnd/>
              <a:tailEnd/>
            </a:ln>
          </p:spPr>
          <p:txBody>
            <a:bodyPr/>
            <a:lstStyle/>
            <a:p>
              <a:endParaRPr lang="en-US"/>
            </a:p>
          </p:txBody>
        </p:sp>
        <p:sp>
          <p:nvSpPr>
            <p:cNvPr id="13372" name="Line 60"/>
            <p:cNvSpPr>
              <a:spLocks noChangeShapeType="1"/>
            </p:cNvSpPr>
            <p:nvPr/>
          </p:nvSpPr>
          <p:spPr bwMode="auto">
            <a:xfrm>
              <a:off x="3426" y="3850"/>
              <a:ext cx="1" cy="80"/>
            </a:xfrm>
            <a:prstGeom prst="line">
              <a:avLst/>
            </a:prstGeom>
            <a:noFill/>
            <a:ln w="6350">
              <a:solidFill>
                <a:srgbClr val="000000"/>
              </a:solidFill>
              <a:round/>
              <a:headEnd/>
              <a:tailEnd/>
            </a:ln>
          </p:spPr>
          <p:txBody>
            <a:bodyPr/>
            <a:lstStyle/>
            <a:p>
              <a:endParaRPr lang="en-US"/>
            </a:p>
          </p:txBody>
        </p:sp>
        <p:sp>
          <p:nvSpPr>
            <p:cNvPr id="13373" name="Line 61"/>
            <p:cNvSpPr>
              <a:spLocks noChangeShapeType="1"/>
            </p:cNvSpPr>
            <p:nvPr/>
          </p:nvSpPr>
          <p:spPr bwMode="auto">
            <a:xfrm>
              <a:off x="3426" y="3962"/>
              <a:ext cx="1" cy="80"/>
            </a:xfrm>
            <a:prstGeom prst="line">
              <a:avLst/>
            </a:prstGeom>
            <a:noFill/>
            <a:ln w="6350">
              <a:solidFill>
                <a:srgbClr val="000000"/>
              </a:solidFill>
              <a:round/>
              <a:headEnd/>
              <a:tailEnd/>
            </a:ln>
          </p:spPr>
          <p:txBody>
            <a:bodyPr/>
            <a:lstStyle/>
            <a:p>
              <a:endParaRPr lang="en-US"/>
            </a:p>
          </p:txBody>
        </p:sp>
        <p:sp>
          <p:nvSpPr>
            <p:cNvPr id="13374" name="Line 62"/>
            <p:cNvSpPr>
              <a:spLocks noChangeShapeType="1"/>
            </p:cNvSpPr>
            <p:nvPr/>
          </p:nvSpPr>
          <p:spPr bwMode="auto">
            <a:xfrm>
              <a:off x="3426" y="4074"/>
              <a:ext cx="1" cy="80"/>
            </a:xfrm>
            <a:prstGeom prst="line">
              <a:avLst/>
            </a:prstGeom>
            <a:noFill/>
            <a:ln w="6350">
              <a:solidFill>
                <a:srgbClr val="000000"/>
              </a:solidFill>
              <a:round/>
              <a:headEnd/>
              <a:tailEnd/>
            </a:ln>
          </p:spPr>
          <p:txBody>
            <a:bodyPr/>
            <a:lstStyle/>
            <a:p>
              <a:endParaRPr lang="en-US"/>
            </a:p>
          </p:txBody>
        </p:sp>
        <p:sp>
          <p:nvSpPr>
            <p:cNvPr id="13375" name="Line 63"/>
            <p:cNvSpPr>
              <a:spLocks noChangeShapeType="1"/>
            </p:cNvSpPr>
            <p:nvPr/>
          </p:nvSpPr>
          <p:spPr bwMode="auto">
            <a:xfrm>
              <a:off x="3426" y="4186"/>
              <a:ext cx="1" cy="12"/>
            </a:xfrm>
            <a:prstGeom prst="line">
              <a:avLst/>
            </a:prstGeom>
            <a:noFill/>
            <a:ln w="6350">
              <a:solidFill>
                <a:srgbClr val="000000"/>
              </a:solidFill>
              <a:round/>
              <a:headEnd/>
              <a:tailEnd/>
            </a:ln>
          </p:spPr>
          <p:txBody>
            <a:bodyPr/>
            <a:lstStyle/>
            <a:p>
              <a:endParaRPr lang="en-US"/>
            </a:p>
          </p:txBody>
        </p:sp>
        <p:sp>
          <p:nvSpPr>
            <p:cNvPr id="13376" name="Freeform 64"/>
            <p:cNvSpPr>
              <a:spLocks/>
            </p:cNvSpPr>
            <p:nvPr/>
          </p:nvSpPr>
          <p:spPr bwMode="auto">
            <a:xfrm>
              <a:off x="3380" y="4158"/>
              <a:ext cx="46" cy="34"/>
            </a:xfrm>
            <a:custGeom>
              <a:avLst/>
              <a:gdLst/>
              <a:ahLst/>
              <a:cxnLst>
                <a:cxn ang="0">
                  <a:pos x="46" y="18"/>
                </a:cxn>
                <a:cxn ang="0">
                  <a:pos x="0" y="34"/>
                </a:cxn>
                <a:cxn ang="0">
                  <a:pos x="22" y="16"/>
                </a:cxn>
                <a:cxn ang="0">
                  <a:pos x="0" y="0"/>
                </a:cxn>
                <a:cxn ang="0">
                  <a:pos x="46" y="18"/>
                </a:cxn>
              </a:cxnLst>
              <a:rect l="0" t="0" r="r" b="b"/>
              <a:pathLst>
                <a:path w="46" h="34">
                  <a:moveTo>
                    <a:pt x="46" y="18"/>
                  </a:moveTo>
                  <a:lnTo>
                    <a:pt x="0" y="34"/>
                  </a:lnTo>
                  <a:lnTo>
                    <a:pt x="22" y="16"/>
                  </a:lnTo>
                  <a:lnTo>
                    <a:pt x="0" y="0"/>
                  </a:lnTo>
                  <a:lnTo>
                    <a:pt x="46" y="18"/>
                  </a:lnTo>
                  <a:close/>
                </a:path>
              </a:pathLst>
            </a:custGeom>
            <a:solidFill>
              <a:srgbClr val="000000"/>
            </a:solidFill>
            <a:ln w="9525">
              <a:noFill/>
              <a:round/>
              <a:headEnd/>
              <a:tailEnd/>
            </a:ln>
          </p:spPr>
          <p:txBody>
            <a:bodyPr/>
            <a:lstStyle/>
            <a:p>
              <a:endParaRPr lang="en-US"/>
            </a:p>
          </p:txBody>
        </p:sp>
        <p:sp>
          <p:nvSpPr>
            <p:cNvPr id="13377" name="Freeform 65"/>
            <p:cNvSpPr>
              <a:spLocks/>
            </p:cNvSpPr>
            <p:nvPr/>
          </p:nvSpPr>
          <p:spPr bwMode="auto">
            <a:xfrm>
              <a:off x="3212" y="4158"/>
              <a:ext cx="44" cy="34"/>
            </a:xfrm>
            <a:custGeom>
              <a:avLst/>
              <a:gdLst/>
              <a:ahLst/>
              <a:cxnLst>
                <a:cxn ang="0">
                  <a:pos x="0" y="18"/>
                </a:cxn>
                <a:cxn ang="0">
                  <a:pos x="44" y="0"/>
                </a:cxn>
                <a:cxn ang="0">
                  <a:pos x="22" y="16"/>
                </a:cxn>
                <a:cxn ang="0">
                  <a:pos x="44" y="34"/>
                </a:cxn>
                <a:cxn ang="0">
                  <a:pos x="0" y="18"/>
                </a:cxn>
              </a:cxnLst>
              <a:rect l="0" t="0" r="r" b="b"/>
              <a:pathLst>
                <a:path w="44" h="34">
                  <a:moveTo>
                    <a:pt x="0" y="18"/>
                  </a:moveTo>
                  <a:lnTo>
                    <a:pt x="44" y="0"/>
                  </a:lnTo>
                  <a:lnTo>
                    <a:pt x="22" y="16"/>
                  </a:lnTo>
                  <a:lnTo>
                    <a:pt x="44" y="34"/>
                  </a:lnTo>
                  <a:lnTo>
                    <a:pt x="0" y="18"/>
                  </a:lnTo>
                  <a:close/>
                </a:path>
              </a:pathLst>
            </a:custGeom>
            <a:solidFill>
              <a:srgbClr val="000000"/>
            </a:solidFill>
            <a:ln w="9525">
              <a:noFill/>
              <a:round/>
              <a:headEnd/>
              <a:tailEnd/>
            </a:ln>
          </p:spPr>
          <p:txBody>
            <a:bodyPr/>
            <a:lstStyle/>
            <a:p>
              <a:endParaRPr lang="en-US"/>
            </a:p>
          </p:txBody>
        </p:sp>
        <p:sp>
          <p:nvSpPr>
            <p:cNvPr id="13378" name="Line 66"/>
            <p:cNvSpPr>
              <a:spLocks noChangeShapeType="1"/>
            </p:cNvSpPr>
            <p:nvPr/>
          </p:nvSpPr>
          <p:spPr bwMode="auto">
            <a:xfrm>
              <a:off x="3234" y="4174"/>
              <a:ext cx="168" cy="1"/>
            </a:xfrm>
            <a:prstGeom prst="line">
              <a:avLst/>
            </a:prstGeom>
            <a:noFill/>
            <a:ln w="3175">
              <a:solidFill>
                <a:srgbClr val="000000"/>
              </a:solidFill>
              <a:round/>
              <a:headEnd/>
              <a:tailEnd/>
            </a:ln>
          </p:spPr>
          <p:txBody>
            <a:bodyPr/>
            <a:lstStyle/>
            <a:p>
              <a:endParaRPr lang="en-US"/>
            </a:p>
          </p:txBody>
        </p:sp>
        <p:sp>
          <p:nvSpPr>
            <p:cNvPr id="13379" name="Rectangle 67"/>
            <p:cNvSpPr>
              <a:spLocks noChangeArrowheads="1"/>
            </p:cNvSpPr>
            <p:nvPr/>
          </p:nvSpPr>
          <p:spPr bwMode="auto">
            <a:xfrm>
              <a:off x="3246" y="4118"/>
              <a:ext cx="152" cy="136"/>
            </a:xfrm>
            <a:prstGeom prst="rect">
              <a:avLst/>
            </a:prstGeom>
            <a:solidFill>
              <a:srgbClr val="FFFFFF"/>
            </a:solidFill>
            <a:ln w="9525">
              <a:noFill/>
              <a:miter lim="800000"/>
              <a:headEnd/>
              <a:tailEnd/>
            </a:ln>
          </p:spPr>
          <p:txBody>
            <a:bodyPr/>
            <a:lstStyle/>
            <a:p>
              <a:endParaRPr lang="en-US"/>
            </a:p>
          </p:txBody>
        </p:sp>
        <p:sp>
          <p:nvSpPr>
            <p:cNvPr id="13380" name="Rectangle 68"/>
            <p:cNvSpPr>
              <a:spLocks noChangeArrowheads="1"/>
            </p:cNvSpPr>
            <p:nvPr/>
          </p:nvSpPr>
          <p:spPr bwMode="auto">
            <a:xfrm>
              <a:off x="3248" y="4120"/>
              <a:ext cx="60" cy="116"/>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latin typeface="Times New Roman" pitchFamily="18" charset="0"/>
                </a:rPr>
                <a:t>T</a:t>
              </a:r>
              <a:endParaRPr lang="en-US" sz="2400">
                <a:latin typeface="Times" charset="0"/>
              </a:endParaRPr>
            </a:p>
          </p:txBody>
        </p:sp>
        <p:sp>
          <p:nvSpPr>
            <p:cNvPr id="13381" name="Rectangle 69"/>
            <p:cNvSpPr>
              <a:spLocks noChangeArrowheads="1"/>
            </p:cNvSpPr>
            <p:nvPr/>
          </p:nvSpPr>
          <p:spPr bwMode="auto">
            <a:xfrm>
              <a:off x="3306" y="4172"/>
              <a:ext cx="89" cy="87"/>
            </a:xfrm>
            <a:prstGeom prst="rect">
              <a:avLst/>
            </a:prstGeom>
            <a:noFill/>
            <a:ln w="9525">
              <a:noFill/>
              <a:miter lim="800000"/>
              <a:headEnd/>
              <a:tailEnd/>
            </a:ln>
          </p:spPr>
          <p:txBody>
            <a:bodyPr wrap="none" lIns="0" tIns="0" rIns="0" bIns="0">
              <a:spAutoFit/>
            </a:bodyPr>
            <a:lstStyle/>
            <a:p>
              <a:pPr eaLnBrk="0" hangingPunct="0"/>
              <a:r>
                <a:rPr lang="en-US" sz="900">
                  <a:solidFill>
                    <a:srgbClr val="000000"/>
                  </a:solidFill>
                  <a:latin typeface="Times New Roman" pitchFamily="18" charset="0"/>
                </a:rPr>
                <a:t>RF</a:t>
              </a:r>
              <a:endParaRPr lang="en-US" sz="2400">
                <a:latin typeface="Times" charset="0"/>
              </a:endParaRPr>
            </a:p>
          </p:txBody>
        </p:sp>
        <p:sp>
          <p:nvSpPr>
            <p:cNvPr id="13382" name="Freeform 70"/>
            <p:cNvSpPr>
              <a:spLocks/>
            </p:cNvSpPr>
            <p:nvPr/>
          </p:nvSpPr>
          <p:spPr bwMode="auto">
            <a:xfrm>
              <a:off x="3574" y="4100"/>
              <a:ext cx="46" cy="34"/>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383" name="Line 71"/>
            <p:cNvSpPr>
              <a:spLocks noChangeShapeType="1"/>
            </p:cNvSpPr>
            <p:nvPr/>
          </p:nvSpPr>
          <p:spPr bwMode="auto">
            <a:xfrm flipH="1">
              <a:off x="2830" y="4118"/>
              <a:ext cx="768" cy="1"/>
            </a:xfrm>
            <a:prstGeom prst="line">
              <a:avLst/>
            </a:prstGeom>
            <a:noFill/>
            <a:ln w="6350">
              <a:solidFill>
                <a:srgbClr val="000000"/>
              </a:solidFill>
              <a:round/>
              <a:headEnd/>
              <a:tailEnd/>
            </a:ln>
          </p:spPr>
          <p:txBody>
            <a:bodyPr/>
            <a:lstStyle/>
            <a:p>
              <a:endParaRPr lang="en-US"/>
            </a:p>
          </p:txBody>
        </p:sp>
        <p:sp>
          <p:nvSpPr>
            <p:cNvPr id="13384" name="Rectangle 72"/>
            <p:cNvSpPr>
              <a:spLocks noChangeArrowheads="1"/>
            </p:cNvSpPr>
            <p:nvPr/>
          </p:nvSpPr>
          <p:spPr bwMode="auto">
            <a:xfrm>
              <a:off x="2766" y="3558"/>
              <a:ext cx="912" cy="696"/>
            </a:xfrm>
            <a:prstGeom prst="rect">
              <a:avLst/>
            </a:prstGeom>
            <a:noFill/>
            <a:ln w="19050">
              <a:solidFill>
                <a:srgbClr val="000000"/>
              </a:solidFill>
              <a:miter lim="800000"/>
              <a:headEnd/>
              <a:tailEnd/>
            </a:ln>
          </p:spPr>
          <p:txBody>
            <a:bodyPr/>
            <a:lstStyle/>
            <a:p>
              <a:endParaRPr lang="en-US"/>
            </a:p>
          </p:txBody>
        </p:sp>
      </p:grpSp>
      <p:grpSp>
        <p:nvGrpSpPr>
          <p:cNvPr id="26" name="Gruppo 25"/>
          <p:cNvGrpSpPr/>
          <p:nvPr/>
        </p:nvGrpSpPr>
        <p:grpSpPr>
          <a:xfrm>
            <a:off x="10370097" y="3705376"/>
            <a:ext cx="1447801" cy="1112838"/>
            <a:chOff x="6053141" y="3785019"/>
            <a:chExt cx="1447801" cy="1112838"/>
          </a:xfrm>
        </p:grpSpPr>
        <p:sp>
          <p:nvSpPr>
            <p:cNvPr id="13385" name="Freeform 73"/>
            <p:cNvSpPr>
              <a:spLocks/>
            </p:cNvSpPr>
            <p:nvPr/>
          </p:nvSpPr>
          <p:spPr bwMode="auto">
            <a:xfrm>
              <a:off x="6745291" y="3851694"/>
              <a:ext cx="50800" cy="69850"/>
            </a:xfrm>
            <a:custGeom>
              <a:avLst/>
              <a:gdLst/>
              <a:ahLst/>
              <a:cxnLst>
                <a:cxn ang="0">
                  <a:pos x="16" y="0"/>
                </a:cxn>
                <a:cxn ang="0">
                  <a:pos x="32" y="44"/>
                </a:cxn>
                <a:cxn ang="0">
                  <a:pos x="16" y="22"/>
                </a:cxn>
                <a:cxn ang="0">
                  <a:pos x="0" y="44"/>
                </a:cxn>
                <a:cxn ang="0">
                  <a:pos x="16" y="0"/>
                </a:cxn>
              </a:cxnLst>
              <a:rect l="0" t="0" r="r" b="b"/>
              <a:pathLst>
                <a:path w="32" h="44">
                  <a:moveTo>
                    <a:pt x="16" y="0"/>
                  </a:moveTo>
                  <a:lnTo>
                    <a:pt x="32" y="44"/>
                  </a:lnTo>
                  <a:lnTo>
                    <a:pt x="16" y="22"/>
                  </a:lnTo>
                  <a:lnTo>
                    <a:pt x="0" y="44"/>
                  </a:lnTo>
                  <a:lnTo>
                    <a:pt x="16" y="0"/>
                  </a:lnTo>
                  <a:close/>
                </a:path>
              </a:pathLst>
            </a:custGeom>
            <a:solidFill>
              <a:srgbClr val="000000"/>
            </a:solidFill>
            <a:ln w="9525">
              <a:noFill/>
              <a:round/>
              <a:headEnd/>
              <a:tailEnd/>
            </a:ln>
          </p:spPr>
          <p:txBody>
            <a:bodyPr/>
            <a:lstStyle/>
            <a:p>
              <a:endParaRPr lang="en-US"/>
            </a:p>
          </p:txBody>
        </p:sp>
        <p:sp>
          <p:nvSpPr>
            <p:cNvPr id="13386" name="Line 74"/>
            <p:cNvSpPr>
              <a:spLocks noChangeShapeType="1"/>
            </p:cNvSpPr>
            <p:nvPr/>
          </p:nvSpPr>
          <p:spPr bwMode="auto">
            <a:xfrm>
              <a:off x="6770691" y="3886619"/>
              <a:ext cx="1588" cy="914401"/>
            </a:xfrm>
            <a:prstGeom prst="line">
              <a:avLst/>
            </a:prstGeom>
            <a:noFill/>
            <a:ln w="6350">
              <a:solidFill>
                <a:srgbClr val="000000"/>
              </a:solidFill>
              <a:round/>
              <a:headEnd/>
              <a:tailEnd/>
            </a:ln>
          </p:spPr>
          <p:txBody>
            <a:bodyPr/>
            <a:lstStyle/>
            <a:p>
              <a:endParaRPr lang="en-US"/>
            </a:p>
          </p:txBody>
        </p:sp>
        <p:sp>
          <p:nvSpPr>
            <p:cNvPr id="13387" name="Rectangle 75"/>
            <p:cNvSpPr>
              <a:spLocks noChangeArrowheads="1"/>
            </p:cNvSpPr>
            <p:nvPr/>
          </p:nvSpPr>
          <p:spPr bwMode="auto">
            <a:xfrm>
              <a:off x="6653216" y="3788194"/>
              <a:ext cx="58738" cy="215900"/>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I</a:t>
              </a:r>
              <a:endParaRPr lang="en-US" sz="2400">
                <a:latin typeface="Times" charset="0"/>
              </a:endParaRPr>
            </a:p>
          </p:txBody>
        </p:sp>
        <p:sp>
          <p:nvSpPr>
            <p:cNvPr id="13388" name="Rectangle 76"/>
            <p:cNvSpPr>
              <a:spLocks noChangeArrowheads="1"/>
            </p:cNvSpPr>
            <p:nvPr/>
          </p:nvSpPr>
          <p:spPr bwMode="auto">
            <a:xfrm>
              <a:off x="7307267" y="4645444"/>
              <a:ext cx="49213" cy="215900"/>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t</a:t>
              </a:r>
              <a:endParaRPr lang="en-US" sz="2400">
                <a:latin typeface="Times" charset="0"/>
              </a:endParaRPr>
            </a:p>
          </p:txBody>
        </p:sp>
        <p:grpSp>
          <p:nvGrpSpPr>
            <p:cNvPr id="15" name="Group 77"/>
            <p:cNvGrpSpPr>
              <a:grpSpLocks/>
            </p:cNvGrpSpPr>
            <p:nvPr/>
          </p:nvGrpSpPr>
          <p:grpSpPr bwMode="auto">
            <a:xfrm>
              <a:off x="6678616" y="4019969"/>
              <a:ext cx="196850" cy="647700"/>
              <a:chOff x="4272" y="3710"/>
              <a:chExt cx="124" cy="408"/>
            </a:xfrm>
          </p:grpSpPr>
          <p:grpSp>
            <p:nvGrpSpPr>
              <p:cNvPr id="16" name="Group 78"/>
              <p:cNvGrpSpPr>
                <a:grpSpLocks/>
              </p:cNvGrpSpPr>
              <p:nvPr/>
            </p:nvGrpSpPr>
            <p:grpSpPr bwMode="auto">
              <a:xfrm>
                <a:off x="4334" y="3710"/>
                <a:ext cx="62" cy="408"/>
                <a:chOff x="4334" y="3710"/>
                <a:chExt cx="62" cy="408"/>
              </a:xfrm>
            </p:grpSpPr>
            <p:sp>
              <p:nvSpPr>
                <p:cNvPr id="13391" name="Arc 79"/>
                <p:cNvSpPr>
                  <a:spLocks/>
                </p:cNvSpPr>
                <p:nvPr/>
              </p:nvSpPr>
              <p:spPr bwMode="auto">
                <a:xfrm>
                  <a:off x="4334"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392" name="Arc 80"/>
                <p:cNvSpPr>
                  <a:spLocks/>
                </p:cNvSpPr>
                <p:nvPr/>
              </p:nvSpPr>
              <p:spPr bwMode="auto">
                <a:xfrm>
                  <a:off x="4358"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17" name="Group 81"/>
              <p:cNvGrpSpPr>
                <a:grpSpLocks/>
              </p:cNvGrpSpPr>
              <p:nvPr/>
            </p:nvGrpSpPr>
            <p:grpSpPr bwMode="auto">
              <a:xfrm>
                <a:off x="4272" y="3710"/>
                <a:ext cx="62" cy="408"/>
                <a:chOff x="4272" y="3710"/>
                <a:chExt cx="62" cy="408"/>
              </a:xfrm>
            </p:grpSpPr>
            <p:sp>
              <p:nvSpPr>
                <p:cNvPr id="13394" name="Arc 82"/>
                <p:cNvSpPr>
                  <a:spLocks/>
                </p:cNvSpPr>
                <p:nvPr/>
              </p:nvSpPr>
              <p:spPr bwMode="auto">
                <a:xfrm>
                  <a:off x="4308"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395" name="Arc 83"/>
                <p:cNvSpPr>
                  <a:spLocks/>
                </p:cNvSpPr>
                <p:nvPr/>
              </p:nvSpPr>
              <p:spPr bwMode="auto">
                <a:xfrm>
                  <a:off x="4272"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18" name="Group 84"/>
            <p:cNvGrpSpPr>
              <a:grpSpLocks/>
            </p:cNvGrpSpPr>
            <p:nvPr/>
          </p:nvGrpSpPr>
          <p:grpSpPr bwMode="auto">
            <a:xfrm>
              <a:off x="7005641" y="4019969"/>
              <a:ext cx="196850" cy="647700"/>
              <a:chOff x="4478" y="3710"/>
              <a:chExt cx="124" cy="408"/>
            </a:xfrm>
          </p:grpSpPr>
          <p:grpSp>
            <p:nvGrpSpPr>
              <p:cNvPr id="19" name="Group 85"/>
              <p:cNvGrpSpPr>
                <a:grpSpLocks/>
              </p:cNvGrpSpPr>
              <p:nvPr/>
            </p:nvGrpSpPr>
            <p:grpSpPr bwMode="auto">
              <a:xfrm>
                <a:off x="4540" y="3710"/>
                <a:ext cx="62" cy="408"/>
                <a:chOff x="4540" y="3710"/>
                <a:chExt cx="62" cy="408"/>
              </a:xfrm>
            </p:grpSpPr>
            <p:sp>
              <p:nvSpPr>
                <p:cNvPr id="13398" name="Arc 86"/>
                <p:cNvSpPr>
                  <a:spLocks/>
                </p:cNvSpPr>
                <p:nvPr/>
              </p:nvSpPr>
              <p:spPr bwMode="auto">
                <a:xfrm>
                  <a:off x="4540"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399" name="Arc 87"/>
                <p:cNvSpPr>
                  <a:spLocks/>
                </p:cNvSpPr>
                <p:nvPr/>
              </p:nvSpPr>
              <p:spPr bwMode="auto">
                <a:xfrm>
                  <a:off x="4564"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20" name="Group 88"/>
              <p:cNvGrpSpPr>
                <a:grpSpLocks/>
              </p:cNvGrpSpPr>
              <p:nvPr/>
            </p:nvGrpSpPr>
            <p:grpSpPr bwMode="auto">
              <a:xfrm>
                <a:off x="4478" y="3710"/>
                <a:ext cx="62" cy="408"/>
                <a:chOff x="4478" y="3710"/>
                <a:chExt cx="62" cy="408"/>
              </a:xfrm>
            </p:grpSpPr>
            <p:sp>
              <p:nvSpPr>
                <p:cNvPr id="13401" name="Arc 89"/>
                <p:cNvSpPr>
                  <a:spLocks/>
                </p:cNvSpPr>
                <p:nvPr/>
              </p:nvSpPr>
              <p:spPr bwMode="auto">
                <a:xfrm>
                  <a:off x="4514"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402" name="Arc 90"/>
                <p:cNvSpPr>
                  <a:spLocks/>
                </p:cNvSpPr>
                <p:nvPr/>
              </p:nvSpPr>
              <p:spPr bwMode="auto">
                <a:xfrm>
                  <a:off x="4478"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21" name="Group 91"/>
            <p:cNvGrpSpPr>
              <a:grpSpLocks/>
            </p:cNvGrpSpPr>
            <p:nvPr/>
          </p:nvGrpSpPr>
          <p:grpSpPr bwMode="auto">
            <a:xfrm>
              <a:off x="6351591" y="4019969"/>
              <a:ext cx="196850" cy="647700"/>
              <a:chOff x="4066" y="3710"/>
              <a:chExt cx="124" cy="408"/>
            </a:xfrm>
          </p:grpSpPr>
          <p:grpSp>
            <p:nvGrpSpPr>
              <p:cNvPr id="22" name="Group 92"/>
              <p:cNvGrpSpPr>
                <a:grpSpLocks/>
              </p:cNvGrpSpPr>
              <p:nvPr/>
            </p:nvGrpSpPr>
            <p:grpSpPr bwMode="auto">
              <a:xfrm>
                <a:off x="4128" y="3710"/>
                <a:ext cx="62" cy="408"/>
                <a:chOff x="4128" y="3710"/>
                <a:chExt cx="62" cy="408"/>
              </a:xfrm>
            </p:grpSpPr>
            <p:sp>
              <p:nvSpPr>
                <p:cNvPr id="13405" name="Arc 93"/>
                <p:cNvSpPr>
                  <a:spLocks/>
                </p:cNvSpPr>
                <p:nvPr/>
              </p:nvSpPr>
              <p:spPr bwMode="auto">
                <a:xfrm>
                  <a:off x="4128"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406" name="Arc 94"/>
                <p:cNvSpPr>
                  <a:spLocks/>
                </p:cNvSpPr>
                <p:nvPr/>
              </p:nvSpPr>
              <p:spPr bwMode="auto">
                <a:xfrm>
                  <a:off x="4152"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23" name="Group 95"/>
              <p:cNvGrpSpPr>
                <a:grpSpLocks/>
              </p:cNvGrpSpPr>
              <p:nvPr/>
            </p:nvGrpSpPr>
            <p:grpSpPr bwMode="auto">
              <a:xfrm>
                <a:off x="4066" y="3710"/>
                <a:ext cx="62" cy="408"/>
                <a:chOff x="4066" y="3710"/>
                <a:chExt cx="62" cy="408"/>
              </a:xfrm>
            </p:grpSpPr>
            <p:sp>
              <p:nvSpPr>
                <p:cNvPr id="13408" name="Arc 96"/>
                <p:cNvSpPr>
                  <a:spLocks/>
                </p:cNvSpPr>
                <p:nvPr/>
              </p:nvSpPr>
              <p:spPr bwMode="auto">
                <a:xfrm>
                  <a:off x="4102"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409" name="Arc 97"/>
                <p:cNvSpPr>
                  <a:spLocks/>
                </p:cNvSpPr>
                <p:nvPr/>
              </p:nvSpPr>
              <p:spPr bwMode="auto">
                <a:xfrm>
                  <a:off x="4066"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sp>
          <p:nvSpPr>
            <p:cNvPr id="13410" name="Line 98"/>
            <p:cNvSpPr>
              <a:spLocks noChangeShapeType="1"/>
            </p:cNvSpPr>
            <p:nvPr/>
          </p:nvSpPr>
          <p:spPr bwMode="auto">
            <a:xfrm>
              <a:off x="7100891" y="4070769"/>
              <a:ext cx="1588" cy="127000"/>
            </a:xfrm>
            <a:prstGeom prst="line">
              <a:avLst/>
            </a:prstGeom>
            <a:noFill/>
            <a:ln w="6350">
              <a:solidFill>
                <a:srgbClr val="000000"/>
              </a:solidFill>
              <a:round/>
              <a:headEnd/>
              <a:tailEnd/>
            </a:ln>
          </p:spPr>
          <p:txBody>
            <a:bodyPr/>
            <a:lstStyle/>
            <a:p>
              <a:endParaRPr lang="en-US"/>
            </a:p>
          </p:txBody>
        </p:sp>
        <p:sp>
          <p:nvSpPr>
            <p:cNvPr id="13411" name="Line 99"/>
            <p:cNvSpPr>
              <a:spLocks noChangeShapeType="1"/>
            </p:cNvSpPr>
            <p:nvPr/>
          </p:nvSpPr>
          <p:spPr bwMode="auto">
            <a:xfrm>
              <a:off x="7100891" y="4248569"/>
              <a:ext cx="1588" cy="127000"/>
            </a:xfrm>
            <a:prstGeom prst="line">
              <a:avLst/>
            </a:prstGeom>
            <a:noFill/>
            <a:ln w="6350">
              <a:solidFill>
                <a:srgbClr val="000000"/>
              </a:solidFill>
              <a:round/>
              <a:headEnd/>
              <a:tailEnd/>
            </a:ln>
          </p:spPr>
          <p:txBody>
            <a:bodyPr/>
            <a:lstStyle/>
            <a:p>
              <a:endParaRPr lang="en-US"/>
            </a:p>
          </p:txBody>
        </p:sp>
        <p:sp>
          <p:nvSpPr>
            <p:cNvPr id="13412" name="Line 100"/>
            <p:cNvSpPr>
              <a:spLocks noChangeShapeType="1"/>
            </p:cNvSpPr>
            <p:nvPr/>
          </p:nvSpPr>
          <p:spPr bwMode="auto">
            <a:xfrm>
              <a:off x="7100891" y="4426369"/>
              <a:ext cx="1588" cy="127000"/>
            </a:xfrm>
            <a:prstGeom prst="line">
              <a:avLst/>
            </a:prstGeom>
            <a:noFill/>
            <a:ln w="6350">
              <a:solidFill>
                <a:srgbClr val="000000"/>
              </a:solidFill>
              <a:round/>
              <a:headEnd/>
              <a:tailEnd/>
            </a:ln>
          </p:spPr>
          <p:txBody>
            <a:bodyPr/>
            <a:lstStyle/>
            <a:p>
              <a:endParaRPr lang="en-US"/>
            </a:p>
          </p:txBody>
        </p:sp>
        <p:sp>
          <p:nvSpPr>
            <p:cNvPr id="13413" name="Line 101"/>
            <p:cNvSpPr>
              <a:spLocks noChangeShapeType="1"/>
            </p:cNvSpPr>
            <p:nvPr/>
          </p:nvSpPr>
          <p:spPr bwMode="auto">
            <a:xfrm>
              <a:off x="7100891" y="4604169"/>
              <a:ext cx="1588" cy="127000"/>
            </a:xfrm>
            <a:prstGeom prst="line">
              <a:avLst/>
            </a:prstGeom>
            <a:noFill/>
            <a:ln w="6350">
              <a:solidFill>
                <a:srgbClr val="000000"/>
              </a:solidFill>
              <a:round/>
              <a:headEnd/>
              <a:tailEnd/>
            </a:ln>
          </p:spPr>
          <p:txBody>
            <a:bodyPr/>
            <a:lstStyle/>
            <a:p>
              <a:endParaRPr lang="en-US"/>
            </a:p>
          </p:txBody>
        </p:sp>
        <p:sp>
          <p:nvSpPr>
            <p:cNvPr id="13414" name="Line 102"/>
            <p:cNvSpPr>
              <a:spLocks noChangeShapeType="1"/>
            </p:cNvSpPr>
            <p:nvPr/>
          </p:nvSpPr>
          <p:spPr bwMode="auto">
            <a:xfrm>
              <a:off x="7100891" y="4781969"/>
              <a:ext cx="1588" cy="19050"/>
            </a:xfrm>
            <a:prstGeom prst="line">
              <a:avLst/>
            </a:prstGeom>
            <a:noFill/>
            <a:ln w="6350">
              <a:solidFill>
                <a:srgbClr val="000000"/>
              </a:solidFill>
              <a:round/>
              <a:headEnd/>
              <a:tailEnd/>
            </a:ln>
          </p:spPr>
          <p:txBody>
            <a:bodyPr/>
            <a:lstStyle/>
            <a:p>
              <a:endParaRPr lang="en-US"/>
            </a:p>
          </p:txBody>
        </p:sp>
        <p:sp>
          <p:nvSpPr>
            <p:cNvPr id="13415" name="Freeform 103"/>
            <p:cNvSpPr>
              <a:spLocks/>
            </p:cNvSpPr>
            <p:nvPr/>
          </p:nvSpPr>
          <p:spPr bwMode="auto">
            <a:xfrm>
              <a:off x="7027866" y="4737519"/>
              <a:ext cx="73025" cy="53975"/>
            </a:xfrm>
            <a:custGeom>
              <a:avLst/>
              <a:gdLst/>
              <a:ahLst/>
              <a:cxnLst>
                <a:cxn ang="0">
                  <a:pos x="46" y="18"/>
                </a:cxn>
                <a:cxn ang="0">
                  <a:pos x="0" y="34"/>
                </a:cxn>
                <a:cxn ang="0">
                  <a:pos x="22" y="16"/>
                </a:cxn>
                <a:cxn ang="0">
                  <a:pos x="0" y="0"/>
                </a:cxn>
                <a:cxn ang="0">
                  <a:pos x="46" y="18"/>
                </a:cxn>
              </a:cxnLst>
              <a:rect l="0" t="0" r="r" b="b"/>
              <a:pathLst>
                <a:path w="46" h="34">
                  <a:moveTo>
                    <a:pt x="46" y="18"/>
                  </a:moveTo>
                  <a:lnTo>
                    <a:pt x="0" y="34"/>
                  </a:lnTo>
                  <a:lnTo>
                    <a:pt x="22" y="16"/>
                  </a:lnTo>
                  <a:lnTo>
                    <a:pt x="0" y="0"/>
                  </a:lnTo>
                  <a:lnTo>
                    <a:pt x="46" y="18"/>
                  </a:lnTo>
                  <a:close/>
                </a:path>
              </a:pathLst>
            </a:custGeom>
            <a:solidFill>
              <a:srgbClr val="000000"/>
            </a:solidFill>
            <a:ln w="9525">
              <a:noFill/>
              <a:round/>
              <a:headEnd/>
              <a:tailEnd/>
            </a:ln>
          </p:spPr>
          <p:txBody>
            <a:bodyPr/>
            <a:lstStyle/>
            <a:p>
              <a:endParaRPr lang="en-US"/>
            </a:p>
          </p:txBody>
        </p:sp>
        <p:sp>
          <p:nvSpPr>
            <p:cNvPr id="13416" name="Freeform 104"/>
            <p:cNvSpPr>
              <a:spLocks/>
            </p:cNvSpPr>
            <p:nvPr/>
          </p:nvSpPr>
          <p:spPr bwMode="auto">
            <a:xfrm>
              <a:off x="6761166" y="4737519"/>
              <a:ext cx="69850" cy="53975"/>
            </a:xfrm>
            <a:custGeom>
              <a:avLst/>
              <a:gdLst/>
              <a:ahLst/>
              <a:cxnLst>
                <a:cxn ang="0">
                  <a:pos x="0" y="18"/>
                </a:cxn>
                <a:cxn ang="0">
                  <a:pos x="44" y="0"/>
                </a:cxn>
                <a:cxn ang="0">
                  <a:pos x="22" y="16"/>
                </a:cxn>
                <a:cxn ang="0">
                  <a:pos x="44" y="34"/>
                </a:cxn>
                <a:cxn ang="0">
                  <a:pos x="0" y="18"/>
                </a:cxn>
              </a:cxnLst>
              <a:rect l="0" t="0" r="r" b="b"/>
              <a:pathLst>
                <a:path w="44" h="34">
                  <a:moveTo>
                    <a:pt x="0" y="18"/>
                  </a:moveTo>
                  <a:lnTo>
                    <a:pt x="44" y="0"/>
                  </a:lnTo>
                  <a:lnTo>
                    <a:pt x="22" y="16"/>
                  </a:lnTo>
                  <a:lnTo>
                    <a:pt x="44" y="34"/>
                  </a:lnTo>
                  <a:lnTo>
                    <a:pt x="0" y="18"/>
                  </a:lnTo>
                  <a:close/>
                </a:path>
              </a:pathLst>
            </a:custGeom>
            <a:solidFill>
              <a:srgbClr val="000000"/>
            </a:solidFill>
            <a:ln w="9525">
              <a:noFill/>
              <a:round/>
              <a:headEnd/>
              <a:tailEnd/>
            </a:ln>
          </p:spPr>
          <p:txBody>
            <a:bodyPr/>
            <a:lstStyle/>
            <a:p>
              <a:endParaRPr lang="en-US"/>
            </a:p>
          </p:txBody>
        </p:sp>
        <p:sp>
          <p:nvSpPr>
            <p:cNvPr id="13417" name="Line 105"/>
            <p:cNvSpPr>
              <a:spLocks noChangeShapeType="1"/>
            </p:cNvSpPr>
            <p:nvPr/>
          </p:nvSpPr>
          <p:spPr bwMode="auto">
            <a:xfrm>
              <a:off x="6796091" y="4762919"/>
              <a:ext cx="266700" cy="1588"/>
            </a:xfrm>
            <a:prstGeom prst="line">
              <a:avLst/>
            </a:prstGeom>
            <a:noFill/>
            <a:ln w="3175">
              <a:solidFill>
                <a:srgbClr val="000000"/>
              </a:solidFill>
              <a:round/>
              <a:headEnd/>
              <a:tailEnd/>
            </a:ln>
          </p:spPr>
          <p:txBody>
            <a:bodyPr/>
            <a:lstStyle/>
            <a:p>
              <a:endParaRPr lang="en-US"/>
            </a:p>
          </p:txBody>
        </p:sp>
        <p:sp>
          <p:nvSpPr>
            <p:cNvPr id="13418" name="Rectangle 106"/>
            <p:cNvSpPr>
              <a:spLocks noChangeArrowheads="1"/>
            </p:cNvSpPr>
            <p:nvPr/>
          </p:nvSpPr>
          <p:spPr bwMode="auto">
            <a:xfrm>
              <a:off x="6815141" y="4674019"/>
              <a:ext cx="241300" cy="215900"/>
            </a:xfrm>
            <a:prstGeom prst="rect">
              <a:avLst/>
            </a:prstGeom>
            <a:solidFill>
              <a:srgbClr val="FFFFFF"/>
            </a:solidFill>
            <a:ln w="9525">
              <a:noFill/>
              <a:miter lim="800000"/>
              <a:headEnd/>
              <a:tailEnd/>
            </a:ln>
          </p:spPr>
          <p:txBody>
            <a:bodyPr/>
            <a:lstStyle/>
            <a:p>
              <a:endParaRPr lang="en-US"/>
            </a:p>
          </p:txBody>
        </p:sp>
        <p:sp>
          <p:nvSpPr>
            <p:cNvPr id="13419" name="Rectangle 107"/>
            <p:cNvSpPr>
              <a:spLocks noChangeArrowheads="1"/>
            </p:cNvSpPr>
            <p:nvPr/>
          </p:nvSpPr>
          <p:spPr bwMode="auto">
            <a:xfrm>
              <a:off x="6818316" y="4677194"/>
              <a:ext cx="95250" cy="184150"/>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latin typeface="Times New Roman" pitchFamily="18" charset="0"/>
                </a:rPr>
                <a:t>T</a:t>
              </a:r>
              <a:endParaRPr lang="en-US" sz="2400">
                <a:latin typeface="Times" charset="0"/>
              </a:endParaRPr>
            </a:p>
          </p:txBody>
        </p:sp>
        <p:sp>
          <p:nvSpPr>
            <p:cNvPr id="13420" name="Rectangle 108"/>
            <p:cNvSpPr>
              <a:spLocks noChangeArrowheads="1"/>
            </p:cNvSpPr>
            <p:nvPr/>
          </p:nvSpPr>
          <p:spPr bwMode="auto">
            <a:xfrm>
              <a:off x="6910391" y="4759744"/>
              <a:ext cx="141288" cy="138113"/>
            </a:xfrm>
            <a:prstGeom prst="rect">
              <a:avLst/>
            </a:prstGeom>
            <a:noFill/>
            <a:ln w="9525">
              <a:noFill/>
              <a:miter lim="800000"/>
              <a:headEnd/>
              <a:tailEnd/>
            </a:ln>
          </p:spPr>
          <p:txBody>
            <a:bodyPr wrap="none" lIns="0" tIns="0" rIns="0" bIns="0">
              <a:spAutoFit/>
            </a:bodyPr>
            <a:lstStyle/>
            <a:p>
              <a:pPr eaLnBrk="0" hangingPunct="0"/>
              <a:r>
                <a:rPr lang="en-US" sz="900">
                  <a:solidFill>
                    <a:srgbClr val="000000"/>
                  </a:solidFill>
                  <a:latin typeface="Times New Roman" pitchFamily="18" charset="0"/>
                </a:rPr>
                <a:t>RF</a:t>
              </a:r>
              <a:endParaRPr lang="en-US" sz="2400">
                <a:latin typeface="Times" charset="0"/>
              </a:endParaRPr>
            </a:p>
          </p:txBody>
        </p:sp>
        <p:sp>
          <p:nvSpPr>
            <p:cNvPr id="13421" name="Freeform 109"/>
            <p:cNvSpPr>
              <a:spLocks/>
            </p:cNvSpPr>
            <p:nvPr/>
          </p:nvSpPr>
          <p:spPr bwMode="auto">
            <a:xfrm>
              <a:off x="7335842" y="4645444"/>
              <a:ext cx="73025" cy="53975"/>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422" name="Line 110"/>
            <p:cNvSpPr>
              <a:spLocks noChangeShapeType="1"/>
            </p:cNvSpPr>
            <p:nvPr/>
          </p:nvSpPr>
          <p:spPr bwMode="auto">
            <a:xfrm flipH="1">
              <a:off x="6154741" y="4674019"/>
              <a:ext cx="1219201" cy="1588"/>
            </a:xfrm>
            <a:prstGeom prst="line">
              <a:avLst/>
            </a:prstGeom>
            <a:noFill/>
            <a:ln w="6350">
              <a:solidFill>
                <a:srgbClr val="000000"/>
              </a:solidFill>
              <a:round/>
              <a:headEnd/>
              <a:tailEnd/>
            </a:ln>
          </p:spPr>
          <p:txBody>
            <a:bodyPr/>
            <a:lstStyle/>
            <a:p>
              <a:endParaRPr lang="en-US"/>
            </a:p>
          </p:txBody>
        </p:sp>
        <p:sp>
          <p:nvSpPr>
            <p:cNvPr id="13423" name="Rectangle 111"/>
            <p:cNvSpPr>
              <a:spLocks noChangeArrowheads="1"/>
            </p:cNvSpPr>
            <p:nvPr/>
          </p:nvSpPr>
          <p:spPr bwMode="auto">
            <a:xfrm>
              <a:off x="6053141" y="3785019"/>
              <a:ext cx="1447801" cy="1104901"/>
            </a:xfrm>
            <a:prstGeom prst="rect">
              <a:avLst/>
            </a:prstGeom>
            <a:noFill/>
            <a:ln w="19050">
              <a:solidFill>
                <a:srgbClr val="000000"/>
              </a:solidFill>
              <a:miter lim="800000"/>
              <a:headEnd/>
              <a:tailEnd/>
            </a:ln>
          </p:spPr>
          <p:txBody>
            <a:bodyPr/>
            <a:lstStyle/>
            <a:p>
              <a:endParaRPr lang="en-US"/>
            </a:p>
          </p:txBody>
        </p:sp>
        <p:sp>
          <p:nvSpPr>
            <p:cNvPr id="13424" name="Line 112"/>
            <p:cNvSpPr>
              <a:spLocks noChangeShapeType="1"/>
            </p:cNvSpPr>
            <p:nvPr/>
          </p:nvSpPr>
          <p:spPr bwMode="auto">
            <a:xfrm>
              <a:off x="6551616" y="4670844"/>
              <a:ext cx="117475" cy="1588"/>
            </a:xfrm>
            <a:prstGeom prst="line">
              <a:avLst/>
            </a:prstGeom>
            <a:noFill/>
            <a:ln w="9525">
              <a:solidFill>
                <a:srgbClr val="000000"/>
              </a:solidFill>
              <a:round/>
              <a:headEnd/>
              <a:tailEnd/>
            </a:ln>
          </p:spPr>
          <p:txBody>
            <a:bodyPr/>
            <a:lstStyle/>
            <a:p>
              <a:endParaRPr lang="en-US"/>
            </a:p>
          </p:txBody>
        </p:sp>
        <p:sp>
          <p:nvSpPr>
            <p:cNvPr id="13425" name="Line 113"/>
            <p:cNvSpPr>
              <a:spLocks noChangeShapeType="1"/>
            </p:cNvSpPr>
            <p:nvPr/>
          </p:nvSpPr>
          <p:spPr bwMode="auto">
            <a:xfrm>
              <a:off x="6878641" y="4667669"/>
              <a:ext cx="117475" cy="1588"/>
            </a:xfrm>
            <a:prstGeom prst="line">
              <a:avLst/>
            </a:prstGeom>
            <a:noFill/>
            <a:ln w="9525">
              <a:solidFill>
                <a:srgbClr val="000000"/>
              </a:solidFill>
              <a:round/>
              <a:headEnd/>
              <a:tailEnd/>
            </a:ln>
          </p:spPr>
          <p:txBody>
            <a:bodyPr/>
            <a:lstStyle/>
            <a:p>
              <a:endParaRPr lang="en-US"/>
            </a:p>
          </p:txBody>
        </p:sp>
      </p:grpSp>
      <p:sp>
        <p:nvSpPr>
          <p:cNvPr id="13454" name="Rectangle 142"/>
          <p:cNvSpPr>
            <a:spLocks noChangeArrowheads="1"/>
          </p:cNvSpPr>
          <p:nvPr/>
        </p:nvSpPr>
        <p:spPr bwMode="auto">
          <a:xfrm>
            <a:off x="3476367" y="3295725"/>
            <a:ext cx="1882427" cy="430887"/>
          </a:xfrm>
          <a:prstGeom prst="rect">
            <a:avLst/>
          </a:prstGeom>
          <a:noFill/>
          <a:ln w="9525">
            <a:noFill/>
            <a:miter lim="800000"/>
            <a:headEnd/>
            <a:tailEnd/>
          </a:ln>
        </p:spPr>
        <p:txBody>
          <a:bodyPr wrap="square" lIns="0" tIns="0" rIns="0" bIns="0">
            <a:spAutoFit/>
          </a:bodyPr>
          <a:lstStyle/>
          <a:p>
            <a:pPr algn="ctr" eaLnBrk="0" hangingPunct="0"/>
            <a:r>
              <a:rPr lang="en-US" sz="1400" dirty="0">
                <a:solidFill>
                  <a:srgbClr val="000000"/>
                </a:solidFill>
              </a:rPr>
              <a:t>Continuous beam</a:t>
            </a:r>
          </a:p>
          <a:p>
            <a:pPr algn="ctr" eaLnBrk="0" hangingPunct="0"/>
            <a:r>
              <a:rPr lang="en-US" sz="1400" dirty="0">
                <a:solidFill>
                  <a:srgbClr val="000000"/>
                </a:solidFill>
              </a:rPr>
              <a:t>with velocity modulation</a:t>
            </a:r>
          </a:p>
        </p:txBody>
      </p:sp>
      <p:sp>
        <p:nvSpPr>
          <p:cNvPr id="13462" name="Text Box 150"/>
          <p:cNvSpPr txBox="1">
            <a:spLocks noChangeArrowheads="1"/>
          </p:cNvSpPr>
          <p:nvPr/>
        </p:nvSpPr>
        <p:spPr bwMode="auto">
          <a:xfrm>
            <a:off x="2352154" y="5176037"/>
            <a:ext cx="9591294" cy="1600438"/>
          </a:xfrm>
          <a:prstGeom prst="rect">
            <a:avLst/>
          </a:prstGeom>
          <a:noFill/>
          <a:ln w="9525">
            <a:noFill/>
            <a:miter lim="800000"/>
            <a:headEnd/>
            <a:tailEnd/>
          </a:ln>
          <a:effectLst/>
        </p:spPr>
        <p:txBody>
          <a:bodyPr wrap="square">
            <a:spAutoFit/>
          </a:bodyPr>
          <a:lstStyle/>
          <a:p>
            <a:pPr algn="just" eaLnBrk="0" hangingPunct="0"/>
            <a:r>
              <a:rPr lang="en-US" altLang="en-US" sz="1400" b="1" dirty="0">
                <a:sym typeface="Symbol"/>
              </a:rPr>
              <a:t></a:t>
            </a:r>
            <a:r>
              <a:rPr lang="en-US" altLang="en-US" sz="1400" b="1" dirty="0"/>
              <a:t>Bunching</a:t>
            </a:r>
            <a:r>
              <a:rPr lang="en-US" altLang="en-US" sz="1400" dirty="0"/>
              <a:t> is obtained by modulating the energy (and therefore the velocity) of a continuous beam using the longitudinal E-field of a SW cavity. After a certain </a:t>
            </a:r>
            <a:r>
              <a:rPr lang="en-US" altLang="en-US" sz="1400" b="1" dirty="0"/>
              <a:t>drift space </a:t>
            </a:r>
            <a:r>
              <a:rPr lang="en-US" altLang="en-US" sz="1400" dirty="0"/>
              <a:t>the </a:t>
            </a:r>
            <a:r>
              <a:rPr lang="en-US" altLang="en-US" sz="1400" b="1" dirty="0"/>
              <a:t>velocity modulation is converted in a density </a:t>
            </a:r>
            <a:r>
              <a:rPr lang="en-US" altLang="en-US" sz="1400" dirty="0"/>
              <a:t> </a:t>
            </a:r>
            <a:r>
              <a:rPr lang="en-US" altLang="en-US" sz="1400" b="1" dirty="0"/>
              <a:t>charge modulation</a:t>
            </a:r>
            <a:r>
              <a:rPr lang="en-US" altLang="en-US" sz="1400" dirty="0"/>
              <a:t>. The density modulation depletes the regions corresponding to injection phase values incompatible with the capture process</a:t>
            </a:r>
          </a:p>
          <a:p>
            <a:pPr algn="just" eaLnBrk="0" hangingPunct="0"/>
            <a:endParaRPr lang="en-US" altLang="en-US" sz="1400" dirty="0"/>
          </a:p>
          <a:p>
            <a:pPr algn="just" eaLnBrk="0" hangingPunct="0"/>
            <a:r>
              <a:rPr lang="en-US" altLang="en-US" sz="1400" dirty="0">
                <a:sym typeface="Symbol"/>
              </a:rPr>
              <a:t></a:t>
            </a:r>
            <a:r>
              <a:rPr lang="en-US" altLang="en-US" sz="1400" dirty="0"/>
              <a:t>A TW accelerating structure (</a:t>
            </a:r>
            <a:r>
              <a:rPr lang="en-US" altLang="en-US" sz="1400" b="1" dirty="0"/>
              <a:t>capture section</a:t>
            </a:r>
            <a:r>
              <a:rPr lang="en-US" altLang="en-US" sz="1400" dirty="0"/>
              <a:t>) is placed at an </a:t>
            </a:r>
            <a:r>
              <a:rPr lang="en-US" altLang="en-US" sz="1400" b="1" dirty="0"/>
              <a:t>optimal distance from the pre-</a:t>
            </a:r>
            <a:r>
              <a:rPr lang="en-US" altLang="en-US" sz="1400" b="1" dirty="0" err="1"/>
              <a:t>buncher</a:t>
            </a:r>
            <a:r>
              <a:rPr lang="en-US" altLang="en-US" sz="1400" dirty="0"/>
              <a:t>, to capture a large fraction of the charge and accelerate it till relativistic energies. The </a:t>
            </a:r>
            <a:r>
              <a:rPr lang="en-US" altLang="en-US" sz="1400" b="1" dirty="0"/>
              <a:t>amount of charge lost is drastically reduced</a:t>
            </a:r>
            <a:r>
              <a:rPr lang="en-US" altLang="en-US" sz="1400" dirty="0"/>
              <a:t>, while the capture section provide also further beam bunching.</a:t>
            </a:r>
          </a:p>
        </p:txBody>
      </p:sp>
      <p:sp>
        <p:nvSpPr>
          <p:cNvPr id="151" name="Text Box 17"/>
          <p:cNvSpPr txBox="1">
            <a:spLocks noChangeArrowheads="1"/>
          </p:cNvSpPr>
          <p:nvPr/>
        </p:nvSpPr>
        <p:spPr bwMode="auto">
          <a:xfrm>
            <a:off x="47903" y="624321"/>
            <a:ext cx="4243150" cy="1169551"/>
          </a:xfrm>
          <a:prstGeom prst="rect">
            <a:avLst/>
          </a:prstGeom>
          <a:noFill/>
          <a:ln w="9525">
            <a:noFill/>
            <a:miter lim="800000"/>
            <a:headEnd/>
            <a:tailEnd/>
          </a:ln>
          <a:effectLst/>
        </p:spPr>
        <p:txBody>
          <a:bodyPr wrap="square">
            <a:spAutoFit/>
          </a:bodyPr>
          <a:lstStyle/>
          <a:p>
            <a:pPr algn="just"/>
            <a:r>
              <a:rPr lang="en-US" sz="1400" b="1" dirty="0"/>
              <a:t>Once the capture condition E</a:t>
            </a:r>
            <a:r>
              <a:rPr lang="en-US" sz="1400" b="1" baseline="-25000" dirty="0"/>
              <a:t>RF</a:t>
            </a:r>
            <a:r>
              <a:rPr lang="en-US" sz="1400" b="1" dirty="0"/>
              <a:t>&gt;E</a:t>
            </a:r>
            <a:r>
              <a:rPr lang="en-US" sz="1400" b="1" baseline="-25000" dirty="0"/>
              <a:t>RF_MIN</a:t>
            </a:r>
            <a:r>
              <a:rPr lang="en-US" sz="1400" b="1" dirty="0"/>
              <a:t> is fulfilled </a:t>
            </a:r>
            <a:r>
              <a:rPr lang="en-US" sz="1400" dirty="0"/>
              <a:t>the fundamental  equation of previous slide sets the </a:t>
            </a:r>
            <a:r>
              <a:rPr lang="en-US" sz="1400" b="1" dirty="0"/>
              <a:t>ranges of the injection phases </a:t>
            </a:r>
            <a:r>
              <a:rPr lang="en-US" sz="1400" b="1" i="1" dirty="0">
                <a:sym typeface="Symbol"/>
              </a:rPr>
              <a:t></a:t>
            </a:r>
            <a:r>
              <a:rPr lang="en-US" sz="1400" b="1" i="1" baseline="-25000" dirty="0"/>
              <a:t>in</a:t>
            </a:r>
            <a:r>
              <a:rPr lang="en-US" sz="1400" b="1" dirty="0"/>
              <a:t>  actually accepted</a:t>
            </a:r>
            <a:r>
              <a:rPr lang="en-US" sz="1400" dirty="0"/>
              <a:t>. Particles whose injection phases are within this range can be </a:t>
            </a:r>
            <a:r>
              <a:rPr lang="en-US" sz="1400" b="1" dirty="0"/>
              <a:t>captured</a:t>
            </a:r>
            <a:r>
              <a:rPr lang="en-US" sz="1400" dirty="0"/>
              <a:t> the other are </a:t>
            </a:r>
            <a:r>
              <a:rPr lang="en-US" sz="1400" b="1" dirty="0"/>
              <a:t>lost</a:t>
            </a:r>
            <a:r>
              <a:rPr lang="en-US" sz="1400" dirty="0"/>
              <a:t>.</a:t>
            </a:r>
          </a:p>
        </p:txBody>
      </p:sp>
      <p:sp>
        <p:nvSpPr>
          <p:cNvPr id="152" name="CasellaDiTesto 151"/>
          <p:cNvSpPr txBox="1"/>
          <p:nvPr/>
        </p:nvSpPr>
        <p:spPr>
          <a:xfrm>
            <a:off x="3196626" y="-36175"/>
            <a:ext cx="6168227" cy="584775"/>
          </a:xfrm>
          <a:prstGeom prst="rect">
            <a:avLst/>
          </a:prstGeom>
          <a:noFill/>
        </p:spPr>
        <p:txBody>
          <a:bodyPr wrap="none" rtlCol="0">
            <a:spAutoFit/>
          </a:bodyPr>
          <a:lstStyle/>
          <a:p>
            <a:r>
              <a:rPr lang="en-US" sz="3200" b="1" dirty="0"/>
              <a:t>BUNCHER AND CAPTURE SECTIONS</a:t>
            </a:r>
          </a:p>
        </p:txBody>
      </p:sp>
      <p:sp>
        <p:nvSpPr>
          <p:cNvPr id="27" name="Freccia a destra 26"/>
          <p:cNvSpPr/>
          <p:nvPr/>
        </p:nvSpPr>
        <p:spPr>
          <a:xfrm>
            <a:off x="4495328" y="973253"/>
            <a:ext cx="3762740" cy="36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ttangolo 27"/>
          <p:cNvSpPr/>
          <p:nvPr/>
        </p:nvSpPr>
        <p:spPr>
          <a:xfrm>
            <a:off x="225149" y="2046923"/>
            <a:ext cx="1368190" cy="99007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rgbClr val="000000"/>
                </a:solidFill>
                <a:latin typeface="Times New Roman" pitchFamily="18" charset="0"/>
              </a:rPr>
              <a:t>Thermionic</a:t>
            </a:r>
          </a:p>
          <a:p>
            <a:pPr algn="ctr" eaLnBrk="0" hangingPunct="0"/>
            <a:r>
              <a:rPr lang="en-US" b="1" dirty="0">
                <a:solidFill>
                  <a:srgbClr val="000000"/>
                </a:solidFill>
                <a:latin typeface="Times New Roman" pitchFamily="18" charset="0"/>
              </a:rPr>
              <a:t>Gun</a:t>
            </a:r>
            <a:endParaRPr lang="en-US" dirty="0">
              <a:latin typeface="Times" charset="0"/>
            </a:endParaRPr>
          </a:p>
        </p:txBody>
      </p:sp>
      <p:sp>
        <p:nvSpPr>
          <p:cNvPr id="29" name="CasellaDiTesto 28"/>
          <p:cNvSpPr txBox="1"/>
          <p:nvPr/>
        </p:nvSpPr>
        <p:spPr>
          <a:xfrm>
            <a:off x="274410" y="3004536"/>
            <a:ext cx="1782398" cy="307777"/>
          </a:xfrm>
          <a:prstGeom prst="rect">
            <a:avLst/>
          </a:prstGeom>
          <a:noFill/>
        </p:spPr>
        <p:txBody>
          <a:bodyPr wrap="square" rtlCol="0">
            <a:spAutoFit/>
          </a:bodyPr>
          <a:lstStyle/>
          <a:p>
            <a:pPr algn="ctr"/>
            <a:r>
              <a:rPr lang="en-US" sz="1400" dirty="0"/>
              <a:t>Continuous beam</a:t>
            </a:r>
          </a:p>
        </p:txBody>
      </p:sp>
      <p:sp>
        <p:nvSpPr>
          <p:cNvPr id="153" name="Rettangolo 152"/>
          <p:cNvSpPr/>
          <p:nvPr/>
        </p:nvSpPr>
        <p:spPr>
          <a:xfrm>
            <a:off x="2857666" y="2044076"/>
            <a:ext cx="1500355" cy="990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rgbClr val="000000"/>
                </a:solidFill>
                <a:latin typeface="Times New Roman" pitchFamily="18" charset="0"/>
              </a:rPr>
              <a:t>Pre-Buncher</a:t>
            </a:r>
            <a:endParaRPr lang="en-US" sz="2400" dirty="0">
              <a:latin typeface="Times" charset="0"/>
            </a:endParaRPr>
          </a:p>
          <a:p>
            <a:pPr algn="ctr" eaLnBrk="0" hangingPunct="0"/>
            <a:r>
              <a:rPr lang="en-US" b="1" dirty="0">
                <a:solidFill>
                  <a:srgbClr val="000000"/>
                </a:solidFill>
                <a:latin typeface="Times New Roman" pitchFamily="18" charset="0"/>
              </a:rPr>
              <a:t>(SW Cavity)</a:t>
            </a:r>
            <a:endParaRPr lang="en-US" sz="2400" dirty="0">
              <a:latin typeface="Times" charset="0"/>
            </a:endParaRPr>
          </a:p>
        </p:txBody>
      </p:sp>
      <p:sp>
        <p:nvSpPr>
          <p:cNvPr id="30" name="CasellaDiTesto 29"/>
          <p:cNvSpPr txBox="1"/>
          <p:nvPr/>
        </p:nvSpPr>
        <p:spPr>
          <a:xfrm>
            <a:off x="5493912" y="1613417"/>
            <a:ext cx="758541" cy="369332"/>
          </a:xfrm>
          <a:prstGeom prst="rect">
            <a:avLst/>
          </a:prstGeom>
          <a:noFill/>
        </p:spPr>
        <p:txBody>
          <a:bodyPr wrap="none" rtlCol="0">
            <a:spAutoFit/>
          </a:bodyPr>
          <a:lstStyle/>
          <a:p>
            <a:r>
              <a:rPr lang="en-US" dirty="0"/>
              <a:t>Drift L</a:t>
            </a:r>
          </a:p>
        </p:txBody>
      </p:sp>
      <p:sp>
        <p:nvSpPr>
          <p:cNvPr id="31" name="CasellaDiTesto 30"/>
          <p:cNvSpPr txBox="1"/>
          <p:nvPr/>
        </p:nvSpPr>
        <p:spPr>
          <a:xfrm>
            <a:off x="7112256" y="3172714"/>
            <a:ext cx="892176" cy="523220"/>
          </a:xfrm>
          <a:prstGeom prst="rect">
            <a:avLst/>
          </a:prstGeom>
          <a:noFill/>
        </p:spPr>
        <p:txBody>
          <a:bodyPr wrap="square" rtlCol="0">
            <a:spAutoFit/>
          </a:bodyPr>
          <a:lstStyle/>
          <a:p>
            <a:pPr algn="ctr"/>
            <a:r>
              <a:rPr lang="en-US" sz="1400" dirty="0"/>
              <a:t>Bunched beam</a:t>
            </a:r>
          </a:p>
        </p:txBody>
      </p:sp>
      <p:sp>
        <p:nvSpPr>
          <p:cNvPr id="155" name="CasellaDiTesto 154"/>
          <p:cNvSpPr txBox="1"/>
          <p:nvPr/>
        </p:nvSpPr>
        <p:spPr>
          <a:xfrm>
            <a:off x="9672078" y="3164235"/>
            <a:ext cx="1415569" cy="523220"/>
          </a:xfrm>
          <a:prstGeom prst="rect">
            <a:avLst/>
          </a:prstGeom>
          <a:noFill/>
        </p:spPr>
        <p:txBody>
          <a:bodyPr wrap="square" rtlCol="0">
            <a:spAutoFit/>
          </a:bodyPr>
          <a:lstStyle/>
          <a:p>
            <a:r>
              <a:rPr lang="en-US" sz="1400" dirty="0"/>
              <a:t>Bunched and captured beam</a:t>
            </a:r>
          </a:p>
        </p:txBody>
      </p:sp>
      <p:cxnSp>
        <p:nvCxnSpPr>
          <p:cNvPr id="33" name="Connettore 2 32"/>
          <p:cNvCxnSpPr>
            <a:stCxn id="28" idx="3"/>
            <a:endCxn id="153" idx="1"/>
          </p:cNvCxnSpPr>
          <p:nvPr/>
        </p:nvCxnSpPr>
        <p:spPr>
          <a:xfrm flipV="1">
            <a:off x="1593339" y="2539114"/>
            <a:ext cx="1264327" cy="284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1827657" y="2533035"/>
            <a:ext cx="0" cy="61903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2" name="Connettore 1 161"/>
          <p:cNvCxnSpPr/>
          <p:nvPr/>
        </p:nvCxnSpPr>
        <p:spPr>
          <a:xfrm flipV="1">
            <a:off x="4584000" y="2539114"/>
            <a:ext cx="0" cy="7319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8" name="Connettore 2 167"/>
          <p:cNvCxnSpPr>
            <a:cxnSpLocks/>
            <a:stCxn id="153" idx="3"/>
            <a:endCxn id="154" idx="1"/>
          </p:cNvCxnSpPr>
          <p:nvPr/>
        </p:nvCxnSpPr>
        <p:spPr>
          <a:xfrm flipV="1">
            <a:off x="4358021" y="2535892"/>
            <a:ext cx="3030724" cy="322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6" name="Connettore 1 175"/>
          <p:cNvCxnSpPr/>
          <p:nvPr/>
        </p:nvCxnSpPr>
        <p:spPr>
          <a:xfrm flipV="1">
            <a:off x="7111829" y="2554989"/>
            <a:ext cx="6256" cy="11657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8" name="Connettore 2 177"/>
          <p:cNvCxnSpPr/>
          <p:nvPr/>
        </p:nvCxnSpPr>
        <p:spPr>
          <a:xfrm>
            <a:off x="9854358" y="2424335"/>
            <a:ext cx="2001642" cy="1493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9" name="Connettore 1 178"/>
          <p:cNvCxnSpPr/>
          <p:nvPr/>
        </p:nvCxnSpPr>
        <p:spPr>
          <a:xfrm flipV="1">
            <a:off x="10935045" y="2447746"/>
            <a:ext cx="0" cy="126080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4" name="Connettore 2 183"/>
          <p:cNvCxnSpPr/>
          <p:nvPr/>
        </p:nvCxnSpPr>
        <p:spPr>
          <a:xfrm>
            <a:off x="4383291" y="2044076"/>
            <a:ext cx="2972531" cy="24398"/>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5" name="CasellaDiTesto 114"/>
          <p:cNvSpPr txBox="1"/>
          <p:nvPr/>
        </p:nvSpPr>
        <p:spPr>
          <a:xfrm>
            <a:off x="5493912" y="323288"/>
            <a:ext cx="1204176"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grpSp>
        <p:nvGrpSpPr>
          <p:cNvPr id="48" name="Gruppo 47"/>
          <p:cNvGrpSpPr/>
          <p:nvPr/>
        </p:nvGrpSpPr>
        <p:grpSpPr>
          <a:xfrm>
            <a:off x="436952" y="4441583"/>
            <a:ext cx="1528530" cy="998631"/>
            <a:chOff x="607223" y="4332883"/>
            <a:chExt cx="1528530" cy="998631"/>
          </a:xfrm>
        </p:grpSpPr>
        <p:grpSp>
          <p:nvGrpSpPr>
            <p:cNvPr id="171" name="Gruppo 170"/>
            <p:cNvGrpSpPr/>
            <p:nvPr/>
          </p:nvGrpSpPr>
          <p:grpSpPr>
            <a:xfrm>
              <a:off x="607223" y="4332883"/>
              <a:ext cx="1528530" cy="998631"/>
              <a:chOff x="3157482" y="3570321"/>
              <a:chExt cx="1844785" cy="1300761"/>
            </a:xfrm>
          </p:grpSpPr>
          <p:sp>
            <p:nvSpPr>
              <p:cNvPr id="172" name="Rettangolo 171"/>
              <p:cNvSpPr/>
              <p:nvPr/>
            </p:nvSpPr>
            <p:spPr>
              <a:xfrm>
                <a:off x="3157482" y="3612675"/>
                <a:ext cx="1755567" cy="1258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73" name="Connettore 2 172"/>
              <p:cNvCxnSpPr/>
              <p:nvPr/>
            </p:nvCxnSpPr>
            <p:spPr>
              <a:xfrm>
                <a:off x="3203652" y="4725000"/>
                <a:ext cx="16525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Connettore 2 173"/>
              <p:cNvCxnSpPr/>
              <p:nvPr/>
            </p:nvCxnSpPr>
            <p:spPr>
              <a:xfrm flipH="1" flipV="1">
                <a:off x="3987165" y="3692843"/>
                <a:ext cx="5716" cy="1119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 name="CasellaDiTesto 176"/>
              <p:cNvSpPr txBox="1"/>
              <p:nvPr/>
            </p:nvSpPr>
            <p:spPr>
              <a:xfrm>
                <a:off x="3623785" y="3570321"/>
                <a:ext cx="348628" cy="481071"/>
              </a:xfrm>
              <a:prstGeom prst="rect">
                <a:avLst/>
              </a:prstGeom>
              <a:noFill/>
            </p:spPr>
            <p:txBody>
              <a:bodyPr wrap="none" rtlCol="0">
                <a:spAutoFit/>
              </a:bodyPr>
              <a:lstStyle/>
              <a:p>
                <a:r>
                  <a:rPr lang="it-IT" dirty="0"/>
                  <a:t>v</a:t>
                </a:r>
              </a:p>
            </p:txBody>
          </p:sp>
          <p:sp>
            <p:nvSpPr>
              <p:cNvPr id="180" name="CasellaDiTesto 179"/>
              <p:cNvSpPr txBox="1"/>
              <p:nvPr/>
            </p:nvSpPr>
            <p:spPr>
              <a:xfrm>
                <a:off x="4686530" y="4371778"/>
                <a:ext cx="315737" cy="481071"/>
              </a:xfrm>
              <a:prstGeom prst="rect">
                <a:avLst/>
              </a:prstGeom>
              <a:noFill/>
            </p:spPr>
            <p:txBody>
              <a:bodyPr wrap="none" rtlCol="0">
                <a:spAutoFit/>
              </a:bodyPr>
              <a:lstStyle/>
              <a:p>
                <a:r>
                  <a:rPr lang="it-IT" dirty="0"/>
                  <a:t>t</a:t>
                </a:r>
              </a:p>
            </p:txBody>
          </p:sp>
        </p:grpSp>
        <p:cxnSp>
          <p:nvCxnSpPr>
            <p:cNvPr id="46" name="Connettore diritto 45"/>
            <p:cNvCxnSpPr/>
            <p:nvPr/>
          </p:nvCxnSpPr>
          <p:spPr>
            <a:xfrm>
              <a:off x="737344" y="4869000"/>
              <a:ext cx="120015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5" name="Gruppo 54"/>
          <p:cNvGrpSpPr/>
          <p:nvPr/>
        </p:nvGrpSpPr>
        <p:grpSpPr>
          <a:xfrm>
            <a:off x="3662911" y="3695934"/>
            <a:ext cx="1597128" cy="1145826"/>
            <a:chOff x="3157482" y="3524494"/>
            <a:chExt cx="1597128" cy="1145826"/>
          </a:xfrm>
        </p:grpSpPr>
        <p:grpSp>
          <p:nvGrpSpPr>
            <p:cNvPr id="44" name="Gruppo 43"/>
            <p:cNvGrpSpPr/>
            <p:nvPr/>
          </p:nvGrpSpPr>
          <p:grpSpPr>
            <a:xfrm>
              <a:off x="3157482" y="3531005"/>
              <a:ext cx="1597128" cy="1139315"/>
              <a:chOff x="3157482" y="3531005"/>
              <a:chExt cx="1828568" cy="1340077"/>
            </a:xfrm>
          </p:grpSpPr>
          <p:sp>
            <p:nvSpPr>
              <p:cNvPr id="41" name="Rettangolo 40"/>
              <p:cNvSpPr/>
              <p:nvPr/>
            </p:nvSpPr>
            <p:spPr>
              <a:xfrm>
                <a:off x="3157482" y="3612675"/>
                <a:ext cx="1755567" cy="1258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4" name="Connettore 2 23"/>
              <p:cNvCxnSpPr/>
              <p:nvPr/>
            </p:nvCxnSpPr>
            <p:spPr>
              <a:xfrm>
                <a:off x="3203652" y="4725000"/>
                <a:ext cx="16525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H="1" flipV="1">
                <a:off x="3987165" y="3692843"/>
                <a:ext cx="5716" cy="1119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Figura a mano libera 38"/>
              <p:cNvSpPr/>
              <p:nvPr/>
            </p:nvSpPr>
            <p:spPr>
              <a:xfrm flipV="1">
                <a:off x="3243008" y="3914293"/>
                <a:ext cx="1478490" cy="735339"/>
              </a:xfrm>
              <a:custGeom>
                <a:avLst/>
                <a:gdLst>
                  <a:gd name="connsiteX0" fmla="*/ 0 w 1293495"/>
                  <a:gd name="connsiteY0" fmla="*/ 720090 h 735330"/>
                  <a:gd name="connsiteX1" fmla="*/ 213360 w 1293495"/>
                  <a:gd name="connsiteY1" fmla="*/ 7620 h 735330"/>
                  <a:gd name="connsiteX2" fmla="*/ 434340 w 1293495"/>
                  <a:gd name="connsiteY2" fmla="*/ 731520 h 735330"/>
                  <a:gd name="connsiteX3" fmla="*/ 649605 w 1293495"/>
                  <a:gd name="connsiteY3" fmla="*/ 0 h 735330"/>
                  <a:gd name="connsiteX4" fmla="*/ 857250 w 1293495"/>
                  <a:gd name="connsiteY4" fmla="*/ 731520 h 735330"/>
                  <a:gd name="connsiteX5" fmla="*/ 1082040 w 1293495"/>
                  <a:gd name="connsiteY5" fmla="*/ 1905 h 735330"/>
                  <a:gd name="connsiteX6" fmla="*/ 1293495 w 1293495"/>
                  <a:gd name="connsiteY6" fmla="*/ 735330 h 735330"/>
                  <a:gd name="connsiteX0" fmla="*/ 0 w 1293495"/>
                  <a:gd name="connsiteY0" fmla="*/ 720090 h 735331"/>
                  <a:gd name="connsiteX1" fmla="*/ 213360 w 1293495"/>
                  <a:gd name="connsiteY1" fmla="*/ 7620 h 735331"/>
                  <a:gd name="connsiteX2" fmla="*/ 434340 w 1293495"/>
                  <a:gd name="connsiteY2" fmla="*/ 731520 h 735331"/>
                  <a:gd name="connsiteX3" fmla="*/ 649605 w 1293495"/>
                  <a:gd name="connsiteY3" fmla="*/ 0 h 735331"/>
                  <a:gd name="connsiteX4" fmla="*/ 857250 w 1293495"/>
                  <a:gd name="connsiteY4" fmla="*/ 731520 h 735331"/>
                  <a:gd name="connsiteX5" fmla="*/ 1082040 w 1293495"/>
                  <a:gd name="connsiteY5" fmla="*/ 1905 h 735331"/>
                  <a:gd name="connsiteX6" fmla="*/ 1293495 w 1293495"/>
                  <a:gd name="connsiteY6" fmla="*/ 735330 h 735331"/>
                  <a:gd name="connsiteX0" fmla="*/ 0 w 1293495"/>
                  <a:gd name="connsiteY0" fmla="*/ 720090 h 735331"/>
                  <a:gd name="connsiteX1" fmla="*/ 213360 w 1293495"/>
                  <a:gd name="connsiteY1" fmla="*/ 7620 h 735331"/>
                  <a:gd name="connsiteX2" fmla="*/ 434340 w 1293495"/>
                  <a:gd name="connsiteY2" fmla="*/ 731520 h 735331"/>
                  <a:gd name="connsiteX3" fmla="*/ 649605 w 1293495"/>
                  <a:gd name="connsiteY3" fmla="*/ 0 h 735331"/>
                  <a:gd name="connsiteX4" fmla="*/ 857250 w 1293495"/>
                  <a:gd name="connsiteY4" fmla="*/ 731520 h 735331"/>
                  <a:gd name="connsiteX5" fmla="*/ 1082040 w 1293495"/>
                  <a:gd name="connsiteY5" fmla="*/ 1905 h 735331"/>
                  <a:gd name="connsiteX6" fmla="*/ 1293495 w 1293495"/>
                  <a:gd name="connsiteY6" fmla="*/ 735330 h 735331"/>
                  <a:gd name="connsiteX0" fmla="*/ 0 w 1309779"/>
                  <a:gd name="connsiteY0" fmla="*/ 720090 h 791033"/>
                  <a:gd name="connsiteX1" fmla="*/ 213360 w 1309779"/>
                  <a:gd name="connsiteY1" fmla="*/ 7620 h 791033"/>
                  <a:gd name="connsiteX2" fmla="*/ 434340 w 1309779"/>
                  <a:gd name="connsiteY2" fmla="*/ 731520 h 791033"/>
                  <a:gd name="connsiteX3" fmla="*/ 649605 w 1309779"/>
                  <a:gd name="connsiteY3" fmla="*/ 0 h 791033"/>
                  <a:gd name="connsiteX4" fmla="*/ 857250 w 1309779"/>
                  <a:gd name="connsiteY4" fmla="*/ 731520 h 791033"/>
                  <a:gd name="connsiteX5" fmla="*/ 1082040 w 1309779"/>
                  <a:gd name="connsiteY5" fmla="*/ 1905 h 791033"/>
                  <a:gd name="connsiteX6" fmla="*/ 1293495 w 1309779"/>
                  <a:gd name="connsiteY6" fmla="*/ 735330 h 791033"/>
                  <a:gd name="connsiteX7" fmla="*/ 1295610 w 1309779"/>
                  <a:gd name="connsiteY7" fmla="*/ 740056 h 791033"/>
                  <a:gd name="connsiteX0" fmla="*/ 0 w 1488015"/>
                  <a:gd name="connsiteY0" fmla="*/ 721079 h 748359"/>
                  <a:gd name="connsiteX1" fmla="*/ 213360 w 1488015"/>
                  <a:gd name="connsiteY1" fmla="*/ 8609 h 748359"/>
                  <a:gd name="connsiteX2" fmla="*/ 434340 w 1488015"/>
                  <a:gd name="connsiteY2" fmla="*/ 732509 h 748359"/>
                  <a:gd name="connsiteX3" fmla="*/ 649605 w 1488015"/>
                  <a:gd name="connsiteY3" fmla="*/ 989 h 748359"/>
                  <a:gd name="connsiteX4" fmla="*/ 857250 w 1488015"/>
                  <a:gd name="connsiteY4" fmla="*/ 732509 h 748359"/>
                  <a:gd name="connsiteX5" fmla="*/ 1082040 w 1488015"/>
                  <a:gd name="connsiteY5" fmla="*/ 2894 h 748359"/>
                  <a:gd name="connsiteX6" fmla="*/ 1293495 w 1488015"/>
                  <a:gd name="connsiteY6" fmla="*/ 736319 h 748359"/>
                  <a:gd name="connsiteX7" fmla="*/ 1488015 w 1488015"/>
                  <a:gd name="connsiteY7" fmla="*/ 0 h 748359"/>
                  <a:gd name="connsiteX0" fmla="*/ 0 w 1488015"/>
                  <a:gd name="connsiteY0" fmla="*/ 721079 h 736328"/>
                  <a:gd name="connsiteX1" fmla="*/ 213360 w 1488015"/>
                  <a:gd name="connsiteY1" fmla="*/ 8609 h 736328"/>
                  <a:gd name="connsiteX2" fmla="*/ 434340 w 1488015"/>
                  <a:gd name="connsiteY2" fmla="*/ 732509 h 736328"/>
                  <a:gd name="connsiteX3" fmla="*/ 649605 w 1488015"/>
                  <a:gd name="connsiteY3" fmla="*/ 989 h 736328"/>
                  <a:gd name="connsiteX4" fmla="*/ 857250 w 1488015"/>
                  <a:gd name="connsiteY4" fmla="*/ 732509 h 736328"/>
                  <a:gd name="connsiteX5" fmla="*/ 1082040 w 1488015"/>
                  <a:gd name="connsiteY5" fmla="*/ 2894 h 736328"/>
                  <a:gd name="connsiteX6" fmla="*/ 1293495 w 1488015"/>
                  <a:gd name="connsiteY6" fmla="*/ 736319 h 736328"/>
                  <a:gd name="connsiteX7" fmla="*/ 1488015 w 1488015"/>
                  <a:gd name="connsiteY7" fmla="*/ 0 h 736328"/>
                  <a:gd name="connsiteX0" fmla="*/ 0 w 1512780"/>
                  <a:gd name="connsiteY0" fmla="*/ 720090 h 735339"/>
                  <a:gd name="connsiteX1" fmla="*/ 213360 w 1512780"/>
                  <a:gd name="connsiteY1" fmla="*/ 7620 h 735339"/>
                  <a:gd name="connsiteX2" fmla="*/ 434340 w 1512780"/>
                  <a:gd name="connsiteY2" fmla="*/ 731520 h 735339"/>
                  <a:gd name="connsiteX3" fmla="*/ 649605 w 1512780"/>
                  <a:gd name="connsiteY3" fmla="*/ 0 h 735339"/>
                  <a:gd name="connsiteX4" fmla="*/ 857250 w 1512780"/>
                  <a:gd name="connsiteY4" fmla="*/ 731520 h 735339"/>
                  <a:gd name="connsiteX5" fmla="*/ 1082040 w 1512780"/>
                  <a:gd name="connsiteY5" fmla="*/ 1905 h 735339"/>
                  <a:gd name="connsiteX6" fmla="*/ 1293495 w 1512780"/>
                  <a:gd name="connsiteY6" fmla="*/ 735330 h 735339"/>
                  <a:gd name="connsiteX7" fmla="*/ 1512780 w 1512780"/>
                  <a:gd name="connsiteY7" fmla="*/ 8536 h 735339"/>
                  <a:gd name="connsiteX0" fmla="*/ 0 w 1493730"/>
                  <a:gd name="connsiteY0" fmla="*/ 720090 h 735339"/>
                  <a:gd name="connsiteX1" fmla="*/ 213360 w 1493730"/>
                  <a:gd name="connsiteY1" fmla="*/ 7620 h 735339"/>
                  <a:gd name="connsiteX2" fmla="*/ 434340 w 1493730"/>
                  <a:gd name="connsiteY2" fmla="*/ 731520 h 735339"/>
                  <a:gd name="connsiteX3" fmla="*/ 649605 w 1493730"/>
                  <a:gd name="connsiteY3" fmla="*/ 0 h 735339"/>
                  <a:gd name="connsiteX4" fmla="*/ 857250 w 1493730"/>
                  <a:gd name="connsiteY4" fmla="*/ 731520 h 735339"/>
                  <a:gd name="connsiteX5" fmla="*/ 1082040 w 1493730"/>
                  <a:gd name="connsiteY5" fmla="*/ 1905 h 735339"/>
                  <a:gd name="connsiteX6" fmla="*/ 1293495 w 1493730"/>
                  <a:gd name="connsiteY6" fmla="*/ 735330 h 735339"/>
                  <a:gd name="connsiteX7" fmla="*/ 1493730 w 1493730"/>
                  <a:gd name="connsiteY7" fmla="*/ 6631 h 735339"/>
                  <a:gd name="connsiteX0" fmla="*/ 0 w 1463250"/>
                  <a:gd name="connsiteY0" fmla="*/ 732509 h 747758"/>
                  <a:gd name="connsiteX1" fmla="*/ 213360 w 1463250"/>
                  <a:gd name="connsiteY1" fmla="*/ 20039 h 747758"/>
                  <a:gd name="connsiteX2" fmla="*/ 434340 w 1463250"/>
                  <a:gd name="connsiteY2" fmla="*/ 743939 h 747758"/>
                  <a:gd name="connsiteX3" fmla="*/ 649605 w 1463250"/>
                  <a:gd name="connsiteY3" fmla="*/ 12419 h 747758"/>
                  <a:gd name="connsiteX4" fmla="*/ 857250 w 1463250"/>
                  <a:gd name="connsiteY4" fmla="*/ 743939 h 747758"/>
                  <a:gd name="connsiteX5" fmla="*/ 1082040 w 1463250"/>
                  <a:gd name="connsiteY5" fmla="*/ 14324 h 747758"/>
                  <a:gd name="connsiteX6" fmla="*/ 1293495 w 1463250"/>
                  <a:gd name="connsiteY6" fmla="*/ 747749 h 747758"/>
                  <a:gd name="connsiteX7" fmla="*/ 1463250 w 1463250"/>
                  <a:gd name="connsiteY7" fmla="*/ 0 h 747758"/>
                  <a:gd name="connsiteX0" fmla="*/ 0 w 1478490"/>
                  <a:gd name="connsiteY0" fmla="*/ 720090 h 735339"/>
                  <a:gd name="connsiteX1" fmla="*/ 213360 w 1478490"/>
                  <a:gd name="connsiteY1" fmla="*/ 7620 h 735339"/>
                  <a:gd name="connsiteX2" fmla="*/ 434340 w 1478490"/>
                  <a:gd name="connsiteY2" fmla="*/ 731520 h 735339"/>
                  <a:gd name="connsiteX3" fmla="*/ 649605 w 1478490"/>
                  <a:gd name="connsiteY3" fmla="*/ 0 h 735339"/>
                  <a:gd name="connsiteX4" fmla="*/ 857250 w 1478490"/>
                  <a:gd name="connsiteY4" fmla="*/ 731520 h 735339"/>
                  <a:gd name="connsiteX5" fmla="*/ 1082040 w 1478490"/>
                  <a:gd name="connsiteY5" fmla="*/ 1905 h 735339"/>
                  <a:gd name="connsiteX6" fmla="*/ 1293495 w 1478490"/>
                  <a:gd name="connsiteY6" fmla="*/ 735330 h 735339"/>
                  <a:gd name="connsiteX7" fmla="*/ 1478490 w 1478490"/>
                  <a:gd name="connsiteY7" fmla="*/ 16156 h 73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8490" h="735339">
                    <a:moveTo>
                      <a:pt x="0" y="720090"/>
                    </a:moveTo>
                    <a:cubicBezTo>
                      <a:pt x="72390" y="721042"/>
                      <a:pt x="140970" y="5715"/>
                      <a:pt x="213360" y="7620"/>
                    </a:cubicBezTo>
                    <a:cubicBezTo>
                      <a:pt x="285750" y="9525"/>
                      <a:pt x="361633" y="732790"/>
                      <a:pt x="434340" y="731520"/>
                    </a:cubicBezTo>
                    <a:cubicBezTo>
                      <a:pt x="507047" y="730250"/>
                      <a:pt x="579120" y="0"/>
                      <a:pt x="649605" y="0"/>
                    </a:cubicBezTo>
                    <a:cubicBezTo>
                      <a:pt x="720090" y="0"/>
                      <a:pt x="785178" y="731203"/>
                      <a:pt x="857250" y="731520"/>
                    </a:cubicBezTo>
                    <a:cubicBezTo>
                      <a:pt x="929322" y="731837"/>
                      <a:pt x="1009333" y="1270"/>
                      <a:pt x="1082040" y="1905"/>
                    </a:cubicBezTo>
                    <a:cubicBezTo>
                      <a:pt x="1154747" y="2540"/>
                      <a:pt x="1231741" y="736600"/>
                      <a:pt x="1293495" y="735330"/>
                    </a:cubicBezTo>
                    <a:cubicBezTo>
                      <a:pt x="1351950" y="738340"/>
                      <a:pt x="1478050" y="15172"/>
                      <a:pt x="1478490" y="16156"/>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0" name="CasellaDiTesto 39"/>
              <p:cNvSpPr txBox="1"/>
              <p:nvPr/>
            </p:nvSpPr>
            <p:spPr>
              <a:xfrm>
                <a:off x="3245399" y="3531005"/>
                <a:ext cx="809732" cy="434413"/>
              </a:xfrm>
              <a:prstGeom prst="rect">
                <a:avLst/>
              </a:prstGeom>
              <a:noFill/>
            </p:spPr>
            <p:txBody>
              <a:bodyPr wrap="none" rtlCol="0">
                <a:spAutoFit/>
              </a:bodyPr>
              <a:lstStyle/>
              <a:p>
                <a:r>
                  <a:rPr lang="it-IT" dirty="0"/>
                  <a:t>v</a:t>
                </a:r>
                <a:r>
                  <a:rPr lang="it-IT" dirty="0">
                    <a:sym typeface="Symbol" panose="05050102010706020507" pitchFamily="18" charset="2"/>
                  </a:rPr>
                  <a:t>E</a:t>
                </a:r>
                <a:endParaRPr lang="it-IT" dirty="0"/>
              </a:p>
            </p:txBody>
          </p:sp>
          <p:sp>
            <p:nvSpPr>
              <p:cNvPr id="42" name="CasellaDiTesto 41"/>
              <p:cNvSpPr txBox="1"/>
              <p:nvPr/>
            </p:nvSpPr>
            <p:spPr>
              <a:xfrm>
                <a:off x="4686530" y="4371778"/>
                <a:ext cx="299520" cy="434413"/>
              </a:xfrm>
              <a:prstGeom prst="rect">
                <a:avLst/>
              </a:prstGeom>
              <a:noFill/>
            </p:spPr>
            <p:txBody>
              <a:bodyPr wrap="none" rtlCol="0">
                <a:spAutoFit/>
              </a:bodyPr>
              <a:lstStyle/>
              <a:p>
                <a:r>
                  <a:rPr lang="it-IT" dirty="0"/>
                  <a:t>t</a:t>
                </a:r>
              </a:p>
            </p:txBody>
          </p:sp>
        </p:grpSp>
        <p:cxnSp>
          <p:nvCxnSpPr>
            <p:cNvPr id="50" name="Connettore 2 49"/>
            <p:cNvCxnSpPr/>
            <p:nvPr/>
          </p:nvCxnSpPr>
          <p:spPr>
            <a:xfrm>
              <a:off x="3994679" y="3796825"/>
              <a:ext cx="386088"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3994061" y="3524494"/>
              <a:ext cx="393056" cy="307777"/>
            </a:xfrm>
            <a:prstGeom prst="rect">
              <a:avLst/>
            </a:prstGeom>
            <a:noFill/>
          </p:spPr>
          <p:txBody>
            <a:bodyPr wrap="none" rtlCol="0">
              <a:spAutoFit/>
            </a:bodyPr>
            <a:lstStyle/>
            <a:p>
              <a:r>
                <a:rPr lang="it-IT" sz="1400" dirty="0"/>
                <a:t>T</a:t>
              </a:r>
              <a:r>
                <a:rPr lang="it-IT" sz="1400" baseline="-25000" dirty="0"/>
                <a:t>RF</a:t>
              </a:r>
            </a:p>
          </p:txBody>
        </p:sp>
      </p:grpSp>
      <p:sp>
        <p:nvSpPr>
          <p:cNvPr id="154" name="Rettangolo 153"/>
          <p:cNvSpPr/>
          <p:nvPr/>
        </p:nvSpPr>
        <p:spPr>
          <a:xfrm>
            <a:off x="7388745" y="2040854"/>
            <a:ext cx="3320320" cy="990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rgbClr val="000000"/>
                </a:solidFill>
                <a:latin typeface="Times New Roman" pitchFamily="18" charset="0"/>
              </a:rPr>
              <a:t>Buncher and accelerating sections</a:t>
            </a:r>
          </a:p>
          <a:p>
            <a:pPr algn="ctr" eaLnBrk="0" hangingPunct="0"/>
            <a:r>
              <a:rPr lang="en-US" b="1" dirty="0">
                <a:solidFill>
                  <a:srgbClr val="000000"/>
                </a:solidFill>
                <a:latin typeface="Times New Roman" pitchFamily="18" charset="0"/>
              </a:rPr>
              <a:t>(SW or TW)</a:t>
            </a:r>
            <a:endParaRPr lang="en-US" sz="2400" dirty="0">
              <a:latin typeface="Times" charset="0"/>
            </a:endParaRPr>
          </a:p>
        </p:txBody>
      </p:sp>
    </p:spTree>
    <p:extLst>
      <p:ext uri="{BB962C8B-B14F-4D97-AF65-F5344CB8AC3E}">
        <p14:creationId xmlns:p14="http://schemas.microsoft.com/office/powerpoint/2010/main" val="737169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3"/>
                                        </p:tgtEl>
                                        <p:attrNameLst>
                                          <p:attrName>style.visibility</p:attrName>
                                        </p:attrNameLst>
                                      </p:cBhvr>
                                      <p:to>
                                        <p:strVal val="visible"/>
                                      </p:to>
                                    </p:set>
                                    <p:animEffect transition="in" filter="fade">
                                      <p:cBhvr>
                                        <p:cTn id="29" dur="500"/>
                                        <p:tgtEl>
                                          <p:spTgt spid="1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454"/>
                                        </p:tgtEl>
                                        <p:attrNameLst>
                                          <p:attrName>style.visibility</p:attrName>
                                        </p:attrNameLst>
                                      </p:cBhvr>
                                      <p:to>
                                        <p:strVal val="visible"/>
                                      </p:to>
                                    </p:set>
                                    <p:animEffect transition="in" filter="fade">
                                      <p:cBhvr>
                                        <p:cTn id="32" dur="500"/>
                                        <p:tgtEl>
                                          <p:spTgt spid="13454"/>
                                        </p:tgtEl>
                                      </p:cBhvr>
                                    </p:animEffect>
                                  </p:childTnLst>
                                </p:cTn>
                              </p:par>
                              <p:par>
                                <p:cTn id="33" presetID="10" presetClass="entr" presetSubtype="0" fill="hold" nodeType="withEffect">
                                  <p:stCondLst>
                                    <p:cond delay="0"/>
                                  </p:stCondLst>
                                  <p:childTnLst>
                                    <p:set>
                                      <p:cBhvr>
                                        <p:cTn id="34" dur="1" fill="hold">
                                          <p:stCondLst>
                                            <p:cond delay="0"/>
                                          </p:stCondLst>
                                        </p:cTn>
                                        <p:tgtEl>
                                          <p:spTgt spid="162"/>
                                        </p:tgtEl>
                                        <p:attrNameLst>
                                          <p:attrName>style.visibility</p:attrName>
                                        </p:attrNameLst>
                                      </p:cBhvr>
                                      <p:to>
                                        <p:strVal val="visible"/>
                                      </p:to>
                                    </p:set>
                                    <p:animEffect transition="in" filter="fade">
                                      <p:cBhvr>
                                        <p:cTn id="35" dur="500"/>
                                        <p:tgtEl>
                                          <p:spTgt spid="162"/>
                                        </p:tgtEl>
                                      </p:cBhvr>
                                    </p:animEffect>
                                  </p:childTnLst>
                                </p:cTn>
                              </p:par>
                              <p:par>
                                <p:cTn id="36" presetID="10" presetClass="entr" presetSubtype="0" fill="hold" nodeType="withEffect">
                                  <p:stCondLst>
                                    <p:cond delay="0"/>
                                  </p:stCondLst>
                                  <p:childTnLst>
                                    <p:set>
                                      <p:cBhvr>
                                        <p:cTn id="37" dur="1" fill="hold">
                                          <p:stCondLst>
                                            <p:cond delay="0"/>
                                          </p:stCondLst>
                                        </p:cTn>
                                        <p:tgtEl>
                                          <p:spTgt spid="168"/>
                                        </p:tgtEl>
                                        <p:attrNameLst>
                                          <p:attrName>style.visibility</p:attrName>
                                        </p:attrNameLst>
                                      </p:cBhvr>
                                      <p:to>
                                        <p:strVal val="visible"/>
                                      </p:to>
                                    </p:set>
                                    <p:animEffect transition="in" filter="fade">
                                      <p:cBhvr>
                                        <p:cTn id="38" dur="500"/>
                                        <p:tgtEl>
                                          <p:spTgt spid="168"/>
                                        </p:tgtEl>
                                      </p:cBhvr>
                                    </p:animEffect>
                                  </p:childTnLst>
                                </p:cTn>
                              </p:par>
                              <p:par>
                                <p:cTn id="39" presetID="10" presetClass="entr" presetSubtype="0"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84"/>
                                        </p:tgtEl>
                                        <p:attrNameLst>
                                          <p:attrName>style.visibility</p:attrName>
                                        </p:attrNameLst>
                                      </p:cBhvr>
                                      <p:to>
                                        <p:strVal val="visible"/>
                                      </p:to>
                                    </p:set>
                                    <p:animEffect transition="in" filter="fade">
                                      <p:cBhvr>
                                        <p:cTn id="46" dur="500"/>
                                        <p:tgtEl>
                                          <p:spTgt spid="18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nodeType="withEffect">
                                  <p:stCondLst>
                                    <p:cond delay="0"/>
                                  </p:stCondLst>
                                  <p:childTnLst>
                                    <p:set>
                                      <p:cBhvr>
                                        <p:cTn id="51" dur="1" fill="hold">
                                          <p:stCondLst>
                                            <p:cond delay="0"/>
                                          </p:stCondLst>
                                        </p:cTn>
                                        <p:tgtEl>
                                          <p:spTgt spid="176"/>
                                        </p:tgtEl>
                                        <p:attrNameLst>
                                          <p:attrName>style.visibility</p:attrName>
                                        </p:attrNameLst>
                                      </p:cBhvr>
                                      <p:to>
                                        <p:strVal val="visible"/>
                                      </p:to>
                                    </p:set>
                                    <p:animEffect transition="in" filter="fade">
                                      <p:cBhvr>
                                        <p:cTn id="52" dur="500"/>
                                        <p:tgtEl>
                                          <p:spTgt spid="176"/>
                                        </p:tgtEl>
                                      </p:cBhvr>
                                    </p:animEffect>
                                  </p:childTnLst>
                                </p:cTn>
                              </p:par>
                              <p:par>
                                <p:cTn id="53" presetID="10" presetClass="entr" presetSubtype="0"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4"/>
                                        </p:tgtEl>
                                        <p:attrNameLst>
                                          <p:attrName>style.visibility</p:attrName>
                                        </p:attrNameLst>
                                      </p:cBhvr>
                                      <p:to>
                                        <p:strVal val="visible"/>
                                      </p:to>
                                    </p:set>
                                    <p:animEffect transition="in" filter="fade">
                                      <p:cBhvr>
                                        <p:cTn id="63" dur="500"/>
                                        <p:tgtEl>
                                          <p:spTgt spid="15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5"/>
                                        </p:tgtEl>
                                        <p:attrNameLst>
                                          <p:attrName>style.visibility</p:attrName>
                                        </p:attrNameLst>
                                      </p:cBhvr>
                                      <p:to>
                                        <p:strVal val="visible"/>
                                      </p:to>
                                    </p:set>
                                    <p:animEffect transition="in" filter="fade">
                                      <p:cBhvr>
                                        <p:cTn id="66" dur="500"/>
                                        <p:tgtEl>
                                          <p:spTgt spid="155"/>
                                        </p:tgtEl>
                                      </p:cBhvr>
                                    </p:animEffect>
                                  </p:childTnLst>
                                </p:cTn>
                              </p:par>
                              <p:par>
                                <p:cTn id="67" presetID="10" presetClass="entr" presetSubtype="0" fill="hold" nodeType="withEffect">
                                  <p:stCondLst>
                                    <p:cond delay="0"/>
                                  </p:stCondLst>
                                  <p:childTnLst>
                                    <p:set>
                                      <p:cBhvr>
                                        <p:cTn id="68" dur="1" fill="hold">
                                          <p:stCondLst>
                                            <p:cond delay="0"/>
                                          </p:stCondLst>
                                        </p:cTn>
                                        <p:tgtEl>
                                          <p:spTgt spid="179"/>
                                        </p:tgtEl>
                                        <p:attrNameLst>
                                          <p:attrName>style.visibility</p:attrName>
                                        </p:attrNameLst>
                                      </p:cBhvr>
                                      <p:to>
                                        <p:strVal val="visible"/>
                                      </p:to>
                                    </p:set>
                                    <p:animEffect transition="in" filter="fade">
                                      <p:cBhvr>
                                        <p:cTn id="69" dur="500"/>
                                        <p:tgtEl>
                                          <p:spTgt spid="179"/>
                                        </p:tgtEl>
                                      </p:cBhvr>
                                    </p:animEffect>
                                  </p:childTnLst>
                                </p:cTn>
                              </p:par>
                              <p:par>
                                <p:cTn id="70" presetID="10" presetClass="entr" presetSubtype="0" fill="hold" nodeType="withEffect">
                                  <p:stCondLst>
                                    <p:cond delay="0"/>
                                  </p:stCondLst>
                                  <p:childTnLst>
                                    <p:set>
                                      <p:cBhvr>
                                        <p:cTn id="71" dur="1" fill="hold">
                                          <p:stCondLst>
                                            <p:cond delay="0"/>
                                          </p:stCondLst>
                                        </p:cTn>
                                        <p:tgtEl>
                                          <p:spTgt spid="178"/>
                                        </p:tgtEl>
                                        <p:attrNameLst>
                                          <p:attrName>style.visibility</p:attrName>
                                        </p:attrNameLst>
                                      </p:cBhvr>
                                      <p:to>
                                        <p:strVal val="visible"/>
                                      </p:to>
                                    </p:set>
                                    <p:animEffect transition="in" filter="fade">
                                      <p:cBhvr>
                                        <p:cTn id="72" dur="500"/>
                                        <p:tgtEl>
                                          <p:spTgt spid="178"/>
                                        </p:tgtEl>
                                      </p:cBhvr>
                                    </p:animEffect>
                                  </p:childTnLst>
                                </p:cTn>
                              </p:par>
                              <p:par>
                                <p:cTn id="73" presetID="10" presetClass="entr" presetSubtype="0"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3462"/>
                                        </p:tgtEl>
                                        <p:attrNameLst>
                                          <p:attrName>style.visibility</p:attrName>
                                        </p:attrNameLst>
                                      </p:cBhvr>
                                      <p:to>
                                        <p:strVal val="visible"/>
                                      </p:to>
                                    </p:set>
                                    <p:animEffect transition="in" filter="fade">
                                      <p:cBhvr>
                                        <p:cTn id="80" dur="500"/>
                                        <p:tgtEl>
                                          <p:spTgt spid="13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54" grpId="0"/>
      <p:bldP spid="13462" grpId="0"/>
      <p:bldP spid="28" grpId="0" animBg="1"/>
      <p:bldP spid="29" grpId="0"/>
      <p:bldP spid="153" grpId="0" animBg="1"/>
      <p:bldP spid="30" grpId="0"/>
      <p:bldP spid="31" grpId="0"/>
      <p:bldP spid="155" grpId="0"/>
      <p:bldP spid="15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20" name="Figura a mano libera 25619"/>
          <p:cNvSpPr/>
          <p:nvPr/>
        </p:nvSpPr>
        <p:spPr>
          <a:xfrm>
            <a:off x="8204087" y="1894641"/>
            <a:ext cx="2771192" cy="19594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CasellaDiTesto 1"/>
          <p:cNvSpPr txBox="1"/>
          <p:nvPr/>
        </p:nvSpPr>
        <p:spPr>
          <a:xfrm>
            <a:off x="192000" y="-101629"/>
            <a:ext cx="12148710" cy="646331"/>
          </a:xfrm>
          <a:prstGeom prst="rect">
            <a:avLst/>
          </a:prstGeom>
          <a:noFill/>
        </p:spPr>
        <p:txBody>
          <a:bodyPr wrap="none" rtlCol="0">
            <a:spAutoFit/>
          </a:bodyPr>
          <a:lstStyle/>
          <a:p>
            <a:r>
              <a:rPr lang="en-US" sz="3600" b="1" dirty="0"/>
              <a:t>TW CAVITIES: CIRCULAR WAVEGUIDE AND DISPERSION CURVE </a:t>
            </a:r>
          </a:p>
        </p:txBody>
      </p:sp>
      <p:sp>
        <p:nvSpPr>
          <p:cNvPr id="3" name="Text Box 3"/>
          <p:cNvSpPr txBox="1">
            <a:spLocks noChangeArrowheads="1"/>
          </p:cNvSpPr>
          <p:nvPr/>
        </p:nvSpPr>
        <p:spPr bwMode="auto">
          <a:xfrm>
            <a:off x="120000" y="709111"/>
            <a:ext cx="12072000" cy="523220"/>
          </a:xfrm>
          <a:prstGeom prst="rect">
            <a:avLst/>
          </a:prstGeom>
          <a:solidFill>
            <a:schemeClr val="bg1"/>
          </a:solidFill>
          <a:ln w="9525">
            <a:noFill/>
            <a:miter lim="800000"/>
            <a:headEnd/>
            <a:tailEnd/>
          </a:ln>
          <a:effectLst/>
        </p:spPr>
        <p:txBody>
          <a:bodyPr wrap="square">
            <a:spAutoFit/>
          </a:bodyPr>
          <a:lstStyle/>
          <a:p>
            <a:pPr algn="just" eaLnBrk="1" hangingPunct="1"/>
            <a:r>
              <a:rPr lang="en-US" sz="1400" dirty="0">
                <a:solidFill>
                  <a:srgbClr val="990033"/>
                </a:solidFill>
                <a:cs typeface="Times New Roman" pitchFamily="18" charset="0"/>
              </a:rPr>
              <a:t>In </a:t>
            </a:r>
            <a:r>
              <a:rPr lang="en-US" sz="1400" b="1" dirty="0">
                <a:solidFill>
                  <a:srgbClr val="990033"/>
                </a:solidFill>
                <a:cs typeface="Times New Roman" pitchFamily="18" charset="0"/>
              </a:rPr>
              <a:t>TW structures</a:t>
            </a:r>
            <a:r>
              <a:rPr lang="en-US" sz="1400" dirty="0">
                <a:solidFill>
                  <a:srgbClr val="990033"/>
                </a:solidFill>
                <a:cs typeface="Times New Roman" pitchFamily="18" charset="0"/>
              </a:rPr>
              <a:t> an </a:t>
            </a:r>
            <a:r>
              <a:rPr lang="en-US" sz="1400" dirty="0" err="1">
                <a:solidFill>
                  <a:srgbClr val="990033"/>
                </a:solidFill>
                <a:cs typeface="Times New Roman" pitchFamily="18" charset="0"/>
              </a:rPr>
              <a:t>e.m</a:t>
            </a:r>
            <a:r>
              <a:rPr lang="en-US" sz="1400" dirty="0">
                <a:solidFill>
                  <a:srgbClr val="990033"/>
                </a:solidFill>
                <a:cs typeface="Times New Roman" pitchFamily="18" charset="0"/>
              </a:rPr>
              <a:t>. wave with </a:t>
            </a:r>
            <a:r>
              <a:rPr lang="en-US" sz="1400" b="1" dirty="0">
                <a:solidFill>
                  <a:srgbClr val="990033"/>
                </a:solidFill>
                <a:cs typeface="Times New Roman" pitchFamily="18" charset="0"/>
              </a:rPr>
              <a:t>E</a:t>
            </a:r>
            <a:r>
              <a:rPr lang="en-US" sz="1400" b="1" baseline="-25000" dirty="0">
                <a:solidFill>
                  <a:srgbClr val="990033"/>
                </a:solidFill>
                <a:cs typeface="Times New Roman" pitchFamily="18" charset="0"/>
              </a:rPr>
              <a:t>z</a:t>
            </a:r>
            <a:r>
              <a:rPr lang="en-US" sz="1400" b="1" dirty="0">
                <a:solidFill>
                  <a:srgbClr val="990033"/>
                </a:solidFill>
                <a:cs typeface="Times New Roman" pitchFamily="18" charset="0"/>
                <a:sym typeface="Symbol"/>
              </a:rPr>
              <a:t>0</a:t>
            </a:r>
            <a:r>
              <a:rPr lang="en-US" sz="1400" dirty="0">
                <a:solidFill>
                  <a:srgbClr val="990033"/>
                </a:solidFill>
                <a:cs typeface="Times New Roman" pitchFamily="18" charset="0"/>
                <a:sym typeface="Symbol"/>
              </a:rPr>
              <a:t> </a:t>
            </a:r>
            <a:r>
              <a:rPr lang="en-US" sz="1400" dirty="0">
                <a:solidFill>
                  <a:srgbClr val="990033"/>
                </a:solidFill>
                <a:cs typeface="Times New Roman" pitchFamily="18" charset="0"/>
              </a:rPr>
              <a:t>travel together with the beam in a special guide in which the </a:t>
            </a:r>
            <a:r>
              <a:rPr lang="en-US" sz="1400" b="1" dirty="0">
                <a:solidFill>
                  <a:srgbClr val="990033"/>
                </a:solidFill>
                <a:cs typeface="Times New Roman" pitchFamily="18" charset="0"/>
              </a:rPr>
              <a:t>phase velocity of the wave matches the particle velocity (v)</a:t>
            </a:r>
            <a:r>
              <a:rPr lang="en-US" sz="1400" dirty="0">
                <a:solidFill>
                  <a:srgbClr val="990033"/>
                </a:solidFill>
                <a:cs typeface="Times New Roman" pitchFamily="18" charset="0"/>
              </a:rPr>
              <a:t>.  In this case the beam absorbs energy from the wave and it is </a:t>
            </a:r>
            <a:r>
              <a:rPr lang="en-US" sz="1400" b="1" dirty="0">
                <a:solidFill>
                  <a:srgbClr val="990033"/>
                </a:solidFill>
                <a:cs typeface="Times New Roman" pitchFamily="18" charset="0"/>
              </a:rPr>
              <a:t>continuously accelerated</a:t>
            </a:r>
            <a:r>
              <a:rPr lang="en-US" sz="1400" dirty="0">
                <a:solidFill>
                  <a:srgbClr val="990033"/>
                </a:solidFill>
                <a:cs typeface="Times New Roman" pitchFamily="18" charset="0"/>
              </a:rPr>
              <a:t>.</a:t>
            </a:r>
          </a:p>
        </p:txBody>
      </p:sp>
      <p:sp>
        <p:nvSpPr>
          <p:cNvPr id="4" name="Text Box 5"/>
          <p:cNvSpPr txBox="1">
            <a:spLocks noChangeArrowheads="1"/>
          </p:cNvSpPr>
          <p:nvPr/>
        </p:nvSpPr>
        <p:spPr bwMode="auto">
          <a:xfrm>
            <a:off x="49180" y="3997855"/>
            <a:ext cx="6712195" cy="1169551"/>
          </a:xfrm>
          <a:prstGeom prst="rect">
            <a:avLst/>
          </a:prstGeom>
          <a:solidFill>
            <a:schemeClr val="bg1"/>
          </a:solidFill>
          <a:ln w="9525">
            <a:noFill/>
            <a:miter lim="800000"/>
            <a:headEnd/>
            <a:tailEnd/>
          </a:ln>
          <a:effectLst/>
        </p:spPr>
        <p:txBody>
          <a:bodyPr wrap="square">
            <a:spAutoFit/>
          </a:bodyPr>
          <a:lstStyle/>
          <a:p>
            <a:pPr algn="just"/>
            <a:r>
              <a:rPr lang="en-US" sz="1400" dirty="0">
                <a:solidFill>
                  <a:srgbClr val="990033"/>
                </a:solidFill>
              </a:rPr>
              <a:t>As example if we consider a simple circular waveguide the first propagating mode </a:t>
            </a:r>
            <a:r>
              <a:rPr lang="en-US" sz="1400" dirty="0">
                <a:solidFill>
                  <a:srgbClr val="990033"/>
                </a:solidFill>
                <a:cs typeface="Times New Roman" pitchFamily="18" charset="0"/>
              </a:rPr>
              <a:t>with </a:t>
            </a:r>
            <a:r>
              <a:rPr lang="en-US" sz="1400" b="1" dirty="0">
                <a:solidFill>
                  <a:srgbClr val="990033"/>
                </a:solidFill>
                <a:cs typeface="Times New Roman" pitchFamily="18" charset="0"/>
              </a:rPr>
              <a:t>E</a:t>
            </a:r>
            <a:r>
              <a:rPr lang="en-US" sz="1400" b="1" baseline="-25000" dirty="0">
                <a:solidFill>
                  <a:srgbClr val="990033"/>
                </a:solidFill>
                <a:cs typeface="Times New Roman" pitchFamily="18" charset="0"/>
              </a:rPr>
              <a:t>z</a:t>
            </a:r>
            <a:r>
              <a:rPr lang="en-US" sz="1400" b="1" dirty="0">
                <a:solidFill>
                  <a:srgbClr val="990033"/>
                </a:solidFill>
                <a:cs typeface="Times New Roman" pitchFamily="18" charset="0"/>
                <a:sym typeface="Symbol"/>
              </a:rPr>
              <a:t>0</a:t>
            </a:r>
            <a:r>
              <a:rPr lang="en-US" sz="1400" dirty="0">
                <a:solidFill>
                  <a:srgbClr val="990033"/>
                </a:solidFill>
                <a:cs typeface="Times New Roman" pitchFamily="18" charset="0"/>
                <a:sym typeface="Symbol"/>
              </a:rPr>
              <a:t> is the TM</a:t>
            </a:r>
            <a:r>
              <a:rPr lang="en-US" sz="1400" baseline="-25000" dirty="0">
                <a:solidFill>
                  <a:srgbClr val="990033"/>
                </a:solidFill>
                <a:cs typeface="Times New Roman" pitchFamily="18" charset="0"/>
                <a:sym typeface="Symbol"/>
              </a:rPr>
              <a:t>01</a:t>
            </a:r>
            <a:r>
              <a:rPr lang="en-US" sz="1400" dirty="0">
                <a:solidFill>
                  <a:srgbClr val="990033"/>
                </a:solidFill>
                <a:cs typeface="Times New Roman" pitchFamily="18" charset="0"/>
                <a:sym typeface="Symbol"/>
              </a:rPr>
              <a:t> mode.</a:t>
            </a:r>
          </a:p>
          <a:p>
            <a:pPr algn="just"/>
            <a:r>
              <a:rPr lang="en-US" sz="1400" dirty="0">
                <a:solidFill>
                  <a:srgbClr val="990033"/>
                </a:solidFill>
                <a:cs typeface="Times New Roman" pitchFamily="18" charset="0"/>
                <a:sym typeface="Symbol"/>
              </a:rPr>
              <a:t>Nevertheless b</a:t>
            </a:r>
            <a:r>
              <a:rPr lang="en-US" sz="1400" dirty="0">
                <a:solidFill>
                  <a:srgbClr val="990033"/>
                </a:solidFill>
                <a:cs typeface="Times New Roman" pitchFamily="18" charset="0"/>
              </a:rPr>
              <a:t>y solving the wave equation it turns out that an </a:t>
            </a:r>
            <a:r>
              <a:rPr lang="en-US" sz="1400" dirty="0" err="1">
                <a:solidFill>
                  <a:srgbClr val="990033"/>
                </a:solidFill>
                <a:cs typeface="Times New Roman" pitchFamily="18" charset="0"/>
              </a:rPr>
              <a:t>e.m</a:t>
            </a:r>
            <a:r>
              <a:rPr lang="en-US" sz="1400" dirty="0">
                <a:solidFill>
                  <a:srgbClr val="990033"/>
                </a:solidFill>
                <a:cs typeface="Times New Roman" pitchFamily="18" charset="0"/>
              </a:rPr>
              <a:t>. wave propagating in this </a:t>
            </a:r>
            <a:r>
              <a:rPr lang="en-US" sz="1400" b="1" dirty="0">
                <a:solidFill>
                  <a:srgbClr val="990033"/>
                </a:solidFill>
                <a:cs typeface="Times New Roman" pitchFamily="18" charset="0"/>
              </a:rPr>
              <a:t>constant cross section waveguide</a:t>
            </a:r>
            <a:r>
              <a:rPr lang="en-US" sz="1400" dirty="0">
                <a:solidFill>
                  <a:srgbClr val="990033"/>
                </a:solidFill>
                <a:cs typeface="Times New Roman" pitchFamily="18" charset="0"/>
              </a:rPr>
              <a:t> will </a:t>
            </a:r>
            <a:r>
              <a:rPr lang="en-US" sz="1400" b="1" dirty="0">
                <a:solidFill>
                  <a:srgbClr val="990033"/>
                </a:solidFill>
                <a:cs typeface="Times New Roman" pitchFamily="18" charset="0"/>
              </a:rPr>
              <a:t>never be synchronous with a particle beam </a:t>
            </a:r>
            <a:r>
              <a:rPr lang="en-US" sz="1400" dirty="0">
                <a:solidFill>
                  <a:srgbClr val="990033"/>
                </a:solidFill>
                <a:cs typeface="Times New Roman" pitchFamily="18" charset="0"/>
              </a:rPr>
              <a:t>since the </a:t>
            </a:r>
            <a:r>
              <a:rPr lang="en-US" sz="1400" b="1" dirty="0">
                <a:solidFill>
                  <a:srgbClr val="990033"/>
                </a:solidFill>
                <a:cs typeface="Times New Roman" pitchFamily="18" charset="0"/>
              </a:rPr>
              <a:t>phase velocity is always larger than the speed of light c</a:t>
            </a:r>
            <a:r>
              <a:rPr lang="en-US" sz="1400" dirty="0">
                <a:solidFill>
                  <a:srgbClr val="990033"/>
                </a:solidFill>
                <a:cs typeface="Times New Roman" pitchFamily="18" charset="0"/>
              </a:rPr>
              <a:t>.</a:t>
            </a:r>
            <a:r>
              <a:rPr lang="en-US" sz="1400" dirty="0">
                <a:solidFill>
                  <a:srgbClr val="990033"/>
                </a:solidFill>
              </a:rPr>
              <a:t> </a:t>
            </a:r>
          </a:p>
        </p:txBody>
      </p:sp>
      <p:graphicFrame>
        <p:nvGraphicFramePr>
          <p:cNvPr id="7" name="Oggetto 6"/>
          <p:cNvGraphicFramePr>
            <a:graphicFrameLocks noChangeAspect="1"/>
          </p:cNvGraphicFramePr>
          <p:nvPr>
            <p:extLst>
              <p:ext uri="{D42A27DB-BD31-4B8C-83A1-F6EECF244321}">
                <p14:modId xmlns:p14="http://schemas.microsoft.com/office/powerpoint/2010/main" val="2431946618"/>
              </p:ext>
            </p:extLst>
          </p:nvPr>
        </p:nvGraphicFramePr>
        <p:xfrm>
          <a:off x="609368" y="5388130"/>
          <a:ext cx="3205738" cy="478665"/>
        </p:xfrm>
        <a:graphic>
          <a:graphicData uri="http://schemas.openxmlformats.org/presentationml/2006/ole">
            <mc:AlternateContent xmlns:mc="http://schemas.openxmlformats.org/markup-compatibility/2006">
              <mc:Choice xmlns:v="urn:schemas-microsoft-com:vml" Requires="v">
                <p:oleObj name="Equazione" r:id="rId2" imgW="1879560" imgH="279360" progId="Equation.3">
                  <p:embed/>
                </p:oleObj>
              </mc:Choice>
              <mc:Fallback>
                <p:oleObj name="Equazione" r:id="rId2" imgW="1879560" imgH="279360" progId="Equation.3">
                  <p:embed/>
                  <p:pic>
                    <p:nvPicPr>
                      <p:cNvPr id="7" name="Oggetto 6"/>
                      <p:cNvPicPr>
                        <a:picLocks noChangeAspect="1" noChangeArrowheads="1"/>
                      </p:cNvPicPr>
                      <p:nvPr/>
                    </p:nvPicPr>
                    <p:blipFill>
                      <a:blip r:embed="rId3"/>
                      <a:srcRect/>
                      <a:stretch>
                        <a:fillRect/>
                      </a:stretch>
                    </p:blipFill>
                    <p:spPr bwMode="auto">
                      <a:xfrm>
                        <a:off x="609368" y="5388130"/>
                        <a:ext cx="3205738" cy="478665"/>
                      </a:xfrm>
                      <a:prstGeom prst="rect">
                        <a:avLst/>
                      </a:prstGeom>
                      <a:noFill/>
                      <a:ln>
                        <a:noFill/>
                      </a:ln>
                    </p:spPr>
                  </p:pic>
                </p:oleObj>
              </mc:Fallback>
            </mc:AlternateContent>
          </a:graphicData>
        </a:graphic>
      </p:graphicFrame>
      <p:pic>
        <p:nvPicPr>
          <p:cNvPr id="25609" name="Picture 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268" t="3017" b="7430"/>
          <a:stretch/>
        </p:blipFill>
        <p:spPr bwMode="auto">
          <a:xfrm>
            <a:off x="2044215" y="1975640"/>
            <a:ext cx="2929398" cy="197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reccia in giù 5"/>
          <p:cNvSpPr/>
          <p:nvPr/>
        </p:nvSpPr>
        <p:spPr>
          <a:xfrm>
            <a:off x="2934459" y="1196752"/>
            <a:ext cx="260730" cy="35577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10317952" y="4262396"/>
            <a:ext cx="1252186" cy="461665"/>
          </a:xfrm>
          <a:prstGeom prst="rect">
            <a:avLst/>
          </a:prstGeom>
          <a:noFill/>
        </p:spPr>
        <p:txBody>
          <a:bodyPr wrap="square" rtlCol="0">
            <a:spAutoFit/>
          </a:bodyPr>
          <a:lstStyle/>
          <a:p>
            <a:pPr algn="ctr"/>
            <a:r>
              <a:rPr lang="en-US" sz="1200" dirty="0">
                <a:sym typeface="Symbol"/>
              </a:rPr>
              <a:t>(propagation constant)</a:t>
            </a:r>
            <a:endParaRPr lang="en-US" sz="1200" dirty="0"/>
          </a:p>
        </p:txBody>
      </p:sp>
      <p:sp>
        <p:nvSpPr>
          <p:cNvPr id="32" name="CasellaDiTesto 31"/>
          <p:cNvSpPr txBox="1"/>
          <p:nvPr/>
        </p:nvSpPr>
        <p:spPr>
          <a:xfrm>
            <a:off x="7276743" y="1246369"/>
            <a:ext cx="2814566" cy="369332"/>
          </a:xfrm>
          <a:prstGeom prst="rect">
            <a:avLst/>
          </a:prstGeom>
          <a:noFill/>
        </p:spPr>
        <p:txBody>
          <a:bodyPr wrap="square" rtlCol="0">
            <a:spAutoFit/>
          </a:bodyPr>
          <a:lstStyle/>
          <a:p>
            <a:r>
              <a:rPr lang="en-US" dirty="0">
                <a:sym typeface="Symbol"/>
              </a:rPr>
              <a:t>=2f </a:t>
            </a:r>
            <a:r>
              <a:rPr lang="en-US" sz="1400" dirty="0">
                <a:sym typeface="Symbol"/>
              </a:rPr>
              <a:t>(f=RF generator frequency)</a:t>
            </a:r>
            <a:endParaRPr lang="en-US" sz="1400" baseline="-25000" dirty="0"/>
          </a:p>
        </p:txBody>
      </p:sp>
      <p:sp>
        <p:nvSpPr>
          <p:cNvPr id="43" name="CasellaDiTesto 42"/>
          <p:cNvSpPr txBox="1"/>
          <p:nvPr/>
        </p:nvSpPr>
        <p:spPr>
          <a:xfrm>
            <a:off x="8926568" y="4884474"/>
            <a:ext cx="365806" cy="369332"/>
          </a:xfrm>
          <a:prstGeom prst="rect">
            <a:avLst/>
          </a:prstGeom>
          <a:noFill/>
        </p:spPr>
        <p:txBody>
          <a:bodyPr wrap="none" rtlCol="0">
            <a:spAutoFit/>
          </a:bodyPr>
          <a:lstStyle/>
          <a:p>
            <a:r>
              <a:rPr lang="en-US" dirty="0">
                <a:sym typeface="Symbol"/>
              </a:rPr>
              <a:t>k</a:t>
            </a:r>
            <a:r>
              <a:rPr lang="en-US" baseline="30000" dirty="0">
                <a:sym typeface="Symbol"/>
              </a:rPr>
              <a:t>*</a:t>
            </a:r>
            <a:endParaRPr lang="en-US" baseline="30000" dirty="0"/>
          </a:p>
        </p:txBody>
      </p:sp>
      <p:sp>
        <p:nvSpPr>
          <p:cNvPr id="50" name="CasellaDiTesto 49"/>
          <p:cNvSpPr txBox="1"/>
          <p:nvPr/>
        </p:nvSpPr>
        <p:spPr>
          <a:xfrm>
            <a:off x="1978879" y="1573558"/>
            <a:ext cx="2377061" cy="369332"/>
          </a:xfrm>
          <a:prstGeom prst="rect">
            <a:avLst/>
          </a:prstGeom>
          <a:noFill/>
        </p:spPr>
        <p:txBody>
          <a:bodyPr wrap="none" rtlCol="0">
            <a:spAutoFit/>
          </a:bodyPr>
          <a:lstStyle/>
          <a:p>
            <a:r>
              <a:rPr lang="en-US" b="1" i="1" dirty="0"/>
              <a:t>CIRCULAR WAVEGUIDE</a:t>
            </a:r>
          </a:p>
        </p:txBody>
      </p:sp>
      <p:cxnSp>
        <p:nvCxnSpPr>
          <p:cNvPr id="48" name="Connettore 2 47"/>
          <p:cNvCxnSpPr/>
          <p:nvPr/>
        </p:nvCxnSpPr>
        <p:spPr>
          <a:xfrm flipV="1">
            <a:off x="8222748" y="4846585"/>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ttore 2 55"/>
          <p:cNvCxnSpPr/>
          <p:nvPr/>
        </p:nvCxnSpPr>
        <p:spPr>
          <a:xfrm flipV="1">
            <a:off x="8222748" y="1573558"/>
            <a:ext cx="0" cy="327683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Freccia a destra 38"/>
          <p:cNvSpPr/>
          <p:nvPr/>
        </p:nvSpPr>
        <p:spPr>
          <a:xfrm>
            <a:off x="3989076" y="5416065"/>
            <a:ext cx="335902" cy="289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1" name="Oggetto 40"/>
          <p:cNvGraphicFramePr>
            <a:graphicFrameLocks noChangeAspect="1"/>
          </p:cNvGraphicFramePr>
          <p:nvPr>
            <p:extLst>
              <p:ext uri="{D42A27DB-BD31-4B8C-83A1-F6EECF244321}">
                <p14:modId xmlns:p14="http://schemas.microsoft.com/office/powerpoint/2010/main" val="3182876656"/>
              </p:ext>
            </p:extLst>
          </p:nvPr>
        </p:nvGraphicFramePr>
        <p:xfrm>
          <a:off x="4524730" y="5176711"/>
          <a:ext cx="1668714" cy="732313"/>
        </p:xfrm>
        <a:graphic>
          <a:graphicData uri="http://schemas.openxmlformats.org/presentationml/2006/ole">
            <mc:AlternateContent xmlns:mc="http://schemas.openxmlformats.org/markup-compatibility/2006">
              <mc:Choice xmlns:v="urn:schemas-microsoft-com:vml" Requires="v">
                <p:oleObj name="Equazione" r:id="rId5" imgW="901440" imgH="393480" progId="Equation.3">
                  <p:embed/>
                </p:oleObj>
              </mc:Choice>
              <mc:Fallback>
                <p:oleObj name="Equazione" r:id="rId5" imgW="901440" imgH="393480" progId="Equation.3">
                  <p:embed/>
                  <p:pic>
                    <p:nvPicPr>
                      <p:cNvPr id="41" name="Oggetto 40"/>
                      <p:cNvPicPr>
                        <a:picLocks noChangeAspect="1" noChangeArrowheads="1"/>
                      </p:cNvPicPr>
                      <p:nvPr/>
                    </p:nvPicPr>
                    <p:blipFill>
                      <a:blip r:embed="rId6"/>
                      <a:srcRect/>
                      <a:stretch>
                        <a:fillRect/>
                      </a:stretch>
                    </p:blipFill>
                    <p:spPr bwMode="auto">
                      <a:xfrm>
                        <a:off x="4524730" y="5176711"/>
                        <a:ext cx="1668714" cy="732313"/>
                      </a:xfrm>
                      <a:prstGeom prst="rect">
                        <a:avLst/>
                      </a:prstGeom>
                      <a:noFill/>
                      <a:ln>
                        <a:noFill/>
                      </a:ln>
                    </p:spPr>
                  </p:pic>
                </p:oleObj>
              </mc:Fallback>
            </mc:AlternateContent>
          </a:graphicData>
        </a:graphic>
      </p:graphicFrame>
      <p:sp>
        <p:nvSpPr>
          <p:cNvPr id="60" name="CasellaDiTesto 59"/>
          <p:cNvSpPr txBox="1"/>
          <p:nvPr/>
        </p:nvSpPr>
        <p:spPr>
          <a:xfrm>
            <a:off x="7753029" y="3255233"/>
            <a:ext cx="596291" cy="369332"/>
          </a:xfrm>
          <a:prstGeom prst="rect">
            <a:avLst/>
          </a:prstGeom>
          <a:noFill/>
        </p:spPr>
        <p:txBody>
          <a:bodyPr wrap="square" rtlCol="0">
            <a:spAutoFit/>
          </a:bodyPr>
          <a:lstStyle/>
          <a:p>
            <a:r>
              <a:rPr lang="en-US" dirty="0">
                <a:sym typeface="Symbol"/>
              </a:rPr>
              <a:t></a:t>
            </a:r>
            <a:r>
              <a:rPr lang="en-US" baseline="-25000" dirty="0">
                <a:sym typeface="Symbol"/>
              </a:rPr>
              <a:t>RF</a:t>
            </a:r>
            <a:endParaRPr lang="en-US" baseline="-25000" dirty="0"/>
          </a:p>
        </p:txBody>
      </p:sp>
      <p:cxnSp>
        <p:nvCxnSpPr>
          <p:cNvPr id="61" name="Connettore 1 60"/>
          <p:cNvCxnSpPr/>
          <p:nvPr/>
        </p:nvCxnSpPr>
        <p:spPr>
          <a:xfrm>
            <a:off x="8237866" y="3526388"/>
            <a:ext cx="89232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603" name="Connettore 1 25602"/>
          <p:cNvCxnSpPr/>
          <p:nvPr/>
        </p:nvCxnSpPr>
        <p:spPr>
          <a:xfrm flipH="1">
            <a:off x="9113203" y="3526388"/>
            <a:ext cx="1868" cy="132400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5604" name="Ovale 25603"/>
          <p:cNvSpPr/>
          <p:nvPr/>
        </p:nvSpPr>
        <p:spPr>
          <a:xfrm>
            <a:off x="9061585" y="3480223"/>
            <a:ext cx="105110" cy="923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606" name="Connettore 1 25605"/>
          <p:cNvCxnSpPr/>
          <p:nvPr/>
        </p:nvCxnSpPr>
        <p:spPr>
          <a:xfrm flipH="1">
            <a:off x="8222749" y="3551482"/>
            <a:ext cx="886603" cy="1298915"/>
          </a:xfrm>
          <a:prstGeom prst="line">
            <a:avLst/>
          </a:prstGeom>
        </p:spPr>
        <p:style>
          <a:lnRef idx="1">
            <a:schemeClr val="accent1"/>
          </a:lnRef>
          <a:fillRef idx="0">
            <a:schemeClr val="accent1"/>
          </a:fillRef>
          <a:effectRef idx="0">
            <a:schemeClr val="accent1"/>
          </a:effectRef>
          <a:fontRef idx="minor">
            <a:schemeClr val="tx1"/>
          </a:fontRef>
        </p:style>
      </p:cxnSp>
      <p:sp>
        <p:nvSpPr>
          <p:cNvPr id="25610" name="Arco 25609"/>
          <p:cNvSpPr/>
          <p:nvPr/>
        </p:nvSpPr>
        <p:spPr>
          <a:xfrm>
            <a:off x="8051174" y="4613551"/>
            <a:ext cx="365760" cy="466068"/>
          </a:xfrm>
          <a:prstGeom prst="arc">
            <a:avLst>
              <a:gd name="adj1" fmla="val 18164802"/>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1" name="CasellaDiTesto 25610"/>
          <p:cNvSpPr txBox="1"/>
          <p:nvPr/>
        </p:nvSpPr>
        <p:spPr>
          <a:xfrm>
            <a:off x="8441469" y="4475727"/>
            <a:ext cx="943913" cy="307777"/>
          </a:xfrm>
          <a:prstGeom prst="rect">
            <a:avLst/>
          </a:prstGeom>
          <a:noFill/>
        </p:spPr>
        <p:txBody>
          <a:bodyPr wrap="none" rtlCol="0">
            <a:spAutoFit/>
          </a:bodyPr>
          <a:lstStyle/>
          <a:p>
            <a:r>
              <a:rPr lang="en-US" sz="1400" dirty="0"/>
              <a:t>tan(</a:t>
            </a:r>
            <a:r>
              <a:rPr lang="en-US" sz="1400" dirty="0">
                <a:sym typeface="Symbol" panose="05050102010706020507" pitchFamily="18" charset="2"/>
              </a:rPr>
              <a:t></a:t>
            </a:r>
            <a:r>
              <a:rPr lang="en-US" sz="1400" dirty="0"/>
              <a:t>)=</a:t>
            </a:r>
            <a:r>
              <a:rPr lang="en-US" sz="1400" dirty="0" err="1"/>
              <a:t>v</a:t>
            </a:r>
            <a:r>
              <a:rPr lang="en-US" sz="1400" baseline="-25000" dirty="0" err="1"/>
              <a:t>ph</a:t>
            </a:r>
            <a:endParaRPr lang="en-US" sz="1400" baseline="-25000" dirty="0"/>
          </a:p>
        </p:txBody>
      </p:sp>
      <p:cxnSp>
        <p:nvCxnSpPr>
          <p:cNvPr id="76" name="Connettore 1 75"/>
          <p:cNvCxnSpPr/>
          <p:nvPr/>
        </p:nvCxnSpPr>
        <p:spPr>
          <a:xfrm flipH="1">
            <a:off x="8237866" y="1816520"/>
            <a:ext cx="2914695" cy="303387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graphicFrame>
        <p:nvGraphicFramePr>
          <p:cNvPr id="25619" name="Oggetto 25618"/>
          <p:cNvGraphicFramePr>
            <a:graphicFrameLocks noChangeAspect="1"/>
          </p:cNvGraphicFramePr>
          <p:nvPr>
            <p:extLst>
              <p:ext uri="{D42A27DB-BD31-4B8C-83A1-F6EECF244321}">
                <p14:modId xmlns:p14="http://schemas.microsoft.com/office/powerpoint/2010/main" val="990966854"/>
              </p:ext>
            </p:extLst>
          </p:nvPr>
        </p:nvGraphicFramePr>
        <p:xfrm>
          <a:off x="11160596" y="1469271"/>
          <a:ext cx="542925" cy="527050"/>
        </p:xfrm>
        <a:graphic>
          <a:graphicData uri="http://schemas.openxmlformats.org/presentationml/2006/ole">
            <mc:AlternateContent xmlns:mc="http://schemas.openxmlformats.org/markup-compatibility/2006">
              <mc:Choice xmlns:v="urn:schemas-microsoft-com:vml" Requires="v">
                <p:oleObj name="Equazione" r:id="rId7" imgW="406080" imgH="393480" progId="Equation.3">
                  <p:embed/>
                </p:oleObj>
              </mc:Choice>
              <mc:Fallback>
                <p:oleObj name="Equazione" r:id="rId7" imgW="406080" imgH="393480" progId="Equation.3">
                  <p:embed/>
                  <p:pic>
                    <p:nvPicPr>
                      <p:cNvPr id="25619" name="Oggetto 25618"/>
                      <p:cNvPicPr>
                        <a:picLocks noChangeAspect="1" noChangeArrowheads="1"/>
                      </p:cNvPicPr>
                      <p:nvPr/>
                    </p:nvPicPr>
                    <p:blipFill>
                      <a:blip r:embed="rId8"/>
                      <a:srcRect/>
                      <a:stretch>
                        <a:fillRect/>
                      </a:stretch>
                    </p:blipFill>
                    <p:spPr bwMode="auto">
                      <a:xfrm>
                        <a:off x="11160596" y="1469271"/>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0" name="CasellaDiTesto 89"/>
          <p:cNvSpPr txBox="1"/>
          <p:nvPr/>
        </p:nvSpPr>
        <p:spPr>
          <a:xfrm>
            <a:off x="9794472" y="4869614"/>
            <a:ext cx="444352" cy="369332"/>
          </a:xfrm>
          <a:prstGeom prst="rect">
            <a:avLst/>
          </a:prstGeom>
          <a:noFill/>
        </p:spPr>
        <p:txBody>
          <a:bodyPr wrap="none" rtlCol="0">
            <a:spAutoFit/>
          </a:bodyPr>
          <a:lstStyle/>
          <a:p>
            <a:r>
              <a:rPr lang="en-US" dirty="0">
                <a:sym typeface="Symbol"/>
              </a:rPr>
              <a:t>k</a:t>
            </a:r>
            <a:r>
              <a:rPr lang="en-US" baseline="-25000" dirty="0">
                <a:sym typeface="Symbol"/>
              </a:rPr>
              <a:t>2</a:t>
            </a:r>
            <a:r>
              <a:rPr lang="en-US" baseline="30000" dirty="0">
                <a:sym typeface="Symbol"/>
              </a:rPr>
              <a:t>*</a:t>
            </a:r>
            <a:endParaRPr lang="en-US" baseline="30000" dirty="0"/>
          </a:p>
        </p:txBody>
      </p:sp>
      <p:sp>
        <p:nvSpPr>
          <p:cNvPr id="91" name="CasellaDiTesto 90"/>
          <p:cNvSpPr txBox="1"/>
          <p:nvPr/>
        </p:nvSpPr>
        <p:spPr>
          <a:xfrm>
            <a:off x="7528180" y="2668342"/>
            <a:ext cx="705875" cy="369332"/>
          </a:xfrm>
          <a:prstGeom prst="rect">
            <a:avLst/>
          </a:prstGeom>
          <a:noFill/>
        </p:spPr>
        <p:txBody>
          <a:bodyPr wrap="square" rtlCol="0">
            <a:spAutoFit/>
          </a:bodyPr>
          <a:lstStyle/>
          <a:p>
            <a:r>
              <a:rPr lang="en-US" dirty="0">
                <a:sym typeface="Symbol"/>
              </a:rPr>
              <a:t></a:t>
            </a:r>
            <a:r>
              <a:rPr lang="en-US" baseline="-25000" dirty="0">
                <a:sym typeface="Symbol"/>
              </a:rPr>
              <a:t>RF_2</a:t>
            </a:r>
            <a:endParaRPr lang="en-US" baseline="-25000" dirty="0"/>
          </a:p>
        </p:txBody>
      </p:sp>
      <p:cxnSp>
        <p:nvCxnSpPr>
          <p:cNvPr id="92" name="Connettore 1 91"/>
          <p:cNvCxnSpPr/>
          <p:nvPr/>
        </p:nvCxnSpPr>
        <p:spPr>
          <a:xfrm flipV="1">
            <a:off x="8204087" y="2869791"/>
            <a:ext cx="1786378" cy="456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flipH="1">
            <a:off x="9990466" y="2869791"/>
            <a:ext cx="1" cy="197679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94" name="Ovale 93"/>
          <p:cNvSpPr/>
          <p:nvPr/>
        </p:nvSpPr>
        <p:spPr>
          <a:xfrm>
            <a:off x="9936979" y="2823623"/>
            <a:ext cx="105110" cy="9233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29" name="CasellaDiTesto 25628"/>
          <p:cNvSpPr txBox="1"/>
          <p:nvPr/>
        </p:nvSpPr>
        <p:spPr>
          <a:xfrm>
            <a:off x="8926569" y="1573557"/>
            <a:ext cx="1741887" cy="369332"/>
          </a:xfrm>
          <a:prstGeom prst="rect">
            <a:avLst/>
          </a:prstGeom>
          <a:noFill/>
        </p:spPr>
        <p:txBody>
          <a:bodyPr wrap="none" rtlCol="0">
            <a:spAutoFit/>
          </a:bodyPr>
          <a:lstStyle/>
          <a:p>
            <a:r>
              <a:rPr lang="en-US" dirty="0"/>
              <a:t>Dispersion curve</a:t>
            </a:r>
          </a:p>
        </p:txBody>
      </p:sp>
      <p:cxnSp>
        <p:nvCxnSpPr>
          <p:cNvPr id="120" name="Connettore 2 119"/>
          <p:cNvCxnSpPr/>
          <p:nvPr/>
        </p:nvCxnSpPr>
        <p:spPr>
          <a:xfrm flipV="1">
            <a:off x="8334931" y="6077337"/>
            <a:ext cx="2929110" cy="62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1" name="Connettore 2 120"/>
          <p:cNvCxnSpPr/>
          <p:nvPr/>
        </p:nvCxnSpPr>
        <p:spPr>
          <a:xfrm flipV="1">
            <a:off x="8337832" y="5198234"/>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2" name="CasellaDiTesto 121"/>
          <p:cNvSpPr txBox="1"/>
          <p:nvPr/>
        </p:nvSpPr>
        <p:spPr>
          <a:xfrm>
            <a:off x="7986564" y="5095893"/>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123" name="CasellaDiTesto 122"/>
          <p:cNvSpPr txBox="1"/>
          <p:nvPr/>
        </p:nvSpPr>
        <p:spPr>
          <a:xfrm>
            <a:off x="11338389" y="5928436"/>
            <a:ext cx="276038" cy="369332"/>
          </a:xfrm>
          <a:prstGeom prst="rect">
            <a:avLst/>
          </a:prstGeom>
          <a:noFill/>
        </p:spPr>
        <p:txBody>
          <a:bodyPr wrap="none" rtlCol="0">
            <a:spAutoFit/>
          </a:bodyPr>
          <a:lstStyle/>
          <a:p>
            <a:r>
              <a:rPr lang="en-US" dirty="0"/>
              <a:t>z</a:t>
            </a:r>
          </a:p>
        </p:txBody>
      </p:sp>
      <p:grpSp>
        <p:nvGrpSpPr>
          <p:cNvPr id="125" name="Gruppo 124"/>
          <p:cNvGrpSpPr/>
          <p:nvPr/>
        </p:nvGrpSpPr>
        <p:grpSpPr>
          <a:xfrm>
            <a:off x="8349319" y="5687631"/>
            <a:ext cx="2021988" cy="796107"/>
            <a:chOff x="6593840" y="944837"/>
            <a:chExt cx="2021988" cy="796107"/>
          </a:xfrm>
        </p:grpSpPr>
        <p:sp>
          <p:nvSpPr>
            <p:cNvPr id="127" name="Figura a mano libera 126"/>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Figura a mano libera 127"/>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Figura a mano libera 128"/>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Figura a mano libera 129"/>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Figura a mano libera 130"/>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6" name="Ovale 125"/>
          <p:cNvSpPr/>
          <p:nvPr/>
        </p:nvSpPr>
        <p:spPr>
          <a:xfrm>
            <a:off x="8487719" y="564777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33" name="Cilindro 25632"/>
          <p:cNvSpPr/>
          <p:nvPr/>
        </p:nvSpPr>
        <p:spPr>
          <a:xfrm rot="5400000">
            <a:off x="9078029" y="4044198"/>
            <a:ext cx="1159975" cy="3912821"/>
          </a:xfrm>
          <a:prstGeom prst="can">
            <a:avLst>
              <a:gd name="adj" fmla="val 314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35" name="Oggetto 25634"/>
          <p:cNvGraphicFramePr>
            <a:graphicFrameLocks noChangeAspect="1"/>
          </p:cNvGraphicFramePr>
          <p:nvPr>
            <p:extLst>
              <p:ext uri="{D42A27DB-BD31-4B8C-83A1-F6EECF244321}">
                <p14:modId xmlns:p14="http://schemas.microsoft.com/office/powerpoint/2010/main" val="1010329591"/>
              </p:ext>
            </p:extLst>
          </p:nvPr>
        </p:nvGraphicFramePr>
        <p:xfrm>
          <a:off x="1350799" y="6006467"/>
          <a:ext cx="903372" cy="653151"/>
        </p:xfrm>
        <a:graphic>
          <a:graphicData uri="http://schemas.openxmlformats.org/presentationml/2006/ole">
            <mc:AlternateContent xmlns:mc="http://schemas.openxmlformats.org/markup-compatibility/2006">
              <mc:Choice xmlns:v="urn:schemas-microsoft-com:vml" Requires="v">
                <p:oleObj name="Equazione" r:id="rId9" imgW="660240" imgH="431640" progId="Equation.3">
                  <p:embed/>
                </p:oleObj>
              </mc:Choice>
              <mc:Fallback>
                <p:oleObj name="Equazione" r:id="rId9" imgW="660240" imgH="431640" progId="Equation.3">
                  <p:embed/>
                  <p:pic>
                    <p:nvPicPr>
                      <p:cNvPr id="25635" name="Oggetto 25634"/>
                      <p:cNvPicPr>
                        <a:picLocks noChangeAspect="1" noChangeArrowheads="1"/>
                      </p:cNvPicPr>
                      <p:nvPr/>
                    </p:nvPicPr>
                    <p:blipFill>
                      <a:blip r:embed="rId10"/>
                      <a:srcRect/>
                      <a:stretch>
                        <a:fillRect/>
                      </a:stretch>
                    </p:blipFill>
                    <p:spPr bwMode="auto">
                      <a:xfrm>
                        <a:off x="1350799" y="6006467"/>
                        <a:ext cx="903372" cy="653151"/>
                      </a:xfrm>
                      <a:prstGeom prst="rect">
                        <a:avLst/>
                      </a:prstGeom>
                      <a:noFill/>
                      <a:ln>
                        <a:noFill/>
                      </a:ln>
                    </p:spPr>
                  </p:pic>
                </p:oleObj>
              </mc:Fallback>
            </mc:AlternateContent>
          </a:graphicData>
        </a:graphic>
      </p:graphicFrame>
      <p:sp>
        <p:nvSpPr>
          <p:cNvPr id="25636" name="Parentesi graffa aperta 25635"/>
          <p:cNvSpPr/>
          <p:nvPr/>
        </p:nvSpPr>
        <p:spPr>
          <a:xfrm rot="16200000">
            <a:off x="1734445" y="5525101"/>
            <a:ext cx="282661" cy="6366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CasellaDiTesto 136"/>
          <p:cNvSpPr txBox="1"/>
          <p:nvPr/>
        </p:nvSpPr>
        <p:spPr>
          <a:xfrm>
            <a:off x="7465425" y="3649894"/>
            <a:ext cx="786438" cy="369332"/>
          </a:xfrm>
          <a:prstGeom prst="rect">
            <a:avLst/>
          </a:prstGeom>
          <a:noFill/>
        </p:spPr>
        <p:txBody>
          <a:bodyPr wrap="square" rtlCol="0">
            <a:spAutoFit/>
          </a:bodyPr>
          <a:lstStyle/>
          <a:p>
            <a:r>
              <a:rPr lang="en-US" dirty="0">
                <a:sym typeface="Symbol"/>
              </a:rPr>
              <a:t></a:t>
            </a:r>
            <a:r>
              <a:rPr lang="en-US" baseline="-25000" dirty="0">
                <a:sym typeface="Symbol"/>
              </a:rPr>
              <a:t>cut-off</a:t>
            </a:r>
            <a:endParaRPr lang="en-US" baseline="-25000" dirty="0"/>
          </a:p>
        </p:txBody>
      </p:sp>
      <p:sp>
        <p:nvSpPr>
          <p:cNvPr id="47" name="CasellaDiTesto 46"/>
          <p:cNvSpPr txBox="1"/>
          <p:nvPr/>
        </p:nvSpPr>
        <p:spPr>
          <a:xfrm>
            <a:off x="5507567" y="32328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sp>
        <p:nvSpPr>
          <p:cNvPr id="49" name="CasellaDiTesto 48"/>
          <p:cNvSpPr txBox="1"/>
          <p:nvPr/>
        </p:nvSpPr>
        <p:spPr>
          <a:xfrm>
            <a:off x="10507120" y="4923585"/>
            <a:ext cx="1441431" cy="369332"/>
          </a:xfrm>
          <a:prstGeom prst="rect">
            <a:avLst/>
          </a:prstGeom>
          <a:noFill/>
        </p:spPr>
        <p:txBody>
          <a:bodyPr wrap="square" rtlCol="0">
            <a:spAutoFit/>
          </a:bodyPr>
          <a:lstStyle/>
          <a:p>
            <a:pPr algn="ctr"/>
            <a:r>
              <a:rPr lang="en-US" dirty="0">
                <a:sym typeface="Symbol"/>
              </a:rPr>
              <a:t>k</a:t>
            </a:r>
          </a:p>
        </p:txBody>
      </p:sp>
    </p:spTree>
    <p:extLst>
      <p:ext uri="{BB962C8B-B14F-4D97-AF65-F5344CB8AC3E}">
        <p14:creationId xmlns:p14="http://schemas.microsoft.com/office/powerpoint/2010/main" val="403701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25635"/>
                                        </p:tgtEl>
                                        <p:attrNameLst>
                                          <p:attrName>style.visibility</p:attrName>
                                        </p:attrNameLst>
                                      </p:cBhvr>
                                      <p:to>
                                        <p:strVal val="visible"/>
                                      </p:to>
                                    </p:set>
                                    <p:animEffect transition="in" filter="fade">
                                      <p:cBhvr>
                                        <p:cTn id="16" dur="500"/>
                                        <p:tgtEl>
                                          <p:spTgt spid="256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636"/>
                                        </p:tgtEl>
                                        <p:attrNameLst>
                                          <p:attrName>style.visibility</p:attrName>
                                        </p:attrNameLst>
                                      </p:cBhvr>
                                      <p:to>
                                        <p:strVal val="visible"/>
                                      </p:to>
                                    </p:set>
                                    <p:animEffect transition="in" filter="fade">
                                      <p:cBhvr>
                                        <p:cTn id="19" dur="500"/>
                                        <p:tgtEl>
                                          <p:spTgt spid="2563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5633"/>
                                        </p:tgtEl>
                                        <p:attrNameLst>
                                          <p:attrName>style.visibility</p:attrName>
                                        </p:attrNameLst>
                                      </p:cBhvr>
                                      <p:to>
                                        <p:strVal val="visible"/>
                                      </p:to>
                                    </p:set>
                                    <p:animEffect transition="in" filter="fade">
                                      <p:cBhvr>
                                        <p:cTn id="24" dur="500"/>
                                        <p:tgtEl>
                                          <p:spTgt spid="2563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2"/>
                                        </p:tgtEl>
                                        <p:attrNameLst>
                                          <p:attrName>style.visibility</p:attrName>
                                        </p:attrNameLst>
                                      </p:cBhvr>
                                      <p:to>
                                        <p:strVal val="visible"/>
                                      </p:to>
                                    </p:set>
                                    <p:animEffect transition="in" filter="fade">
                                      <p:cBhvr>
                                        <p:cTn id="29" dur="500"/>
                                        <p:tgtEl>
                                          <p:spTgt spid="122"/>
                                        </p:tgtEl>
                                      </p:cBhvr>
                                    </p:animEffect>
                                  </p:childTnLst>
                                </p:cTn>
                              </p:par>
                              <p:par>
                                <p:cTn id="30" presetID="10" presetClass="entr" presetSubtype="0" fill="hold" nodeType="with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fade">
                                      <p:cBhvr>
                                        <p:cTn id="32" dur="500"/>
                                        <p:tgtEl>
                                          <p:spTgt spid="121"/>
                                        </p:tgtEl>
                                      </p:cBhvr>
                                    </p:animEffect>
                                  </p:childTnLst>
                                </p:cTn>
                              </p:par>
                              <p:par>
                                <p:cTn id="33" presetID="10" presetClass="entr" presetSubtype="0" fill="hold"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3"/>
                                        </p:tgtEl>
                                        <p:attrNameLst>
                                          <p:attrName>style.visibility</p:attrName>
                                        </p:attrNameLst>
                                      </p:cBhvr>
                                      <p:to>
                                        <p:strVal val="visible"/>
                                      </p:to>
                                    </p:set>
                                    <p:animEffect transition="in" filter="fade">
                                      <p:cBhvr>
                                        <p:cTn id="38" dur="500"/>
                                        <p:tgtEl>
                                          <p:spTgt spid="1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25"/>
                                        </p:tgtEl>
                                        <p:attrNameLst>
                                          <p:attrName>style.visibility</p:attrName>
                                        </p:attrNameLst>
                                      </p:cBhvr>
                                      <p:to>
                                        <p:strVal val="visible"/>
                                      </p:to>
                                    </p:set>
                                    <p:animEffect transition="in" filter="fade">
                                      <p:cBhvr>
                                        <p:cTn id="43" dur="500"/>
                                        <p:tgtEl>
                                          <p:spTgt spid="12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1" nodeType="clickEffect">
                                  <p:stCondLst>
                                    <p:cond delay="0"/>
                                  </p:stCondLst>
                                  <p:childTnLst>
                                    <p:set>
                                      <p:cBhvr>
                                        <p:cTn id="47" dur="1" fill="hold">
                                          <p:stCondLst>
                                            <p:cond delay="0"/>
                                          </p:stCondLst>
                                        </p:cTn>
                                        <p:tgtEl>
                                          <p:spTgt spid="126"/>
                                        </p:tgtEl>
                                        <p:attrNameLst>
                                          <p:attrName>style.visibility</p:attrName>
                                        </p:attrNameLst>
                                      </p:cBhvr>
                                      <p:to>
                                        <p:strVal val="visible"/>
                                      </p:to>
                                    </p:set>
                                    <p:animEffect transition="in" filter="fade">
                                      <p:cBhvr>
                                        <p:cTn id="48" dur="500"/>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3.88889E-6 -1.48148E-6 L 0.11007 -0.00046 " pathEditMode="relative" rAng="0" ptsTypes="AA">
                                      <p:cBhvr>
                                        <p:cTn id="52" dur="2000" fill="hold"/>
                                        <p:tgtEl>
                                          <p:spTgt spid="125"/>
                                        </p:tgtEl>
                                        <p:attrNameLst>
                                          <p:attrName>ppt_x</p:attrName>
                                          <p:attrName>ppt_y</p:attrName>
                                        </p:attrNameLst>
                                      </p:cBhvr>
                                      <p:rCtr x="5503" y="-23"/>
                                    </p:animMotion>
                                  </p:childTnLst>
                                </p:cTn>
                              </p:par>
                              <p:par>
                                <p:cTn id="53" presetID="42" presetClass="path" presetSubtype="0" accel="50000" decel="50000" fill="hold" grpId="0" nodeType="withEffect">
                                  <p:stCondLst>
                                    <p:cond delay="0"/>
                                  </p:stCondLst>
                                  <p:childTnLst>
                                    <p:animMotion origin="layout" path="M -1.11111E-6 2.22222E-6 L 0.05313 -0.00023 " pathEditMode="relative" rAng="0" ptsTypes="AA">
                                      <p:cBhvr>
                                        <p:cTn id="54" dur="2000" fill="hold"/>
                                        <p:tgtEl>
                                          <p:spTgt spid="126"/>
                                        </p:tgtEl>
                                        <p:attrNameLst>
                                          <p:attrName>ppt_x</p:attrName>
                                          <p:attrName>ppt_y</p:attrName>
                                        </p:attrNameLst>
                                      </p:cBhvr>
                                      <p:rCtr x="2656" y="-23"/>
                                    </p:animMotion>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par>
                                <p:cTn id="60" presetID="10" presetClass="entr" presetSubtype="0" fill="hold" nodeType="with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par>
                                <p:cTn id="66" presetID="10" presetClass="entr" presetSubtype="0"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500"/>
                                        <p:tgtEl>
                                          <p:spTgt spid="4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5619"/>
                                        </p:tgtEl>
                                        <p:attrNameLst>
                                          <p:attrName>style.visibility</p:attrName>
                                        </p:attrNameLst>
                                      </p:cBhvr>
                                      <p:to>
                                        <p:strVal val="visible"/>
                                      </p:to>
                                    </p:set>
                                    <p:animEffect transition="in" filter="fade">
                                      <p:cBhvr>
                                        <p:cTn id="76" dur="500"/>
                                        <p:tgtEl>
                                          <p:spTgt spid="25619"/>
                                        </p:tgtEl>
                                      </p:cBhvr>
                                    </p:animEffect>
                                  </p:childTnLst>
                                </p:cTn>
                              </p:par>
                              <p:par>
                                <p:cTn id="77" presetID="10" presetClass="entr" presetSubtype="0" fill="hold" nodeType="with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5610"/>
                                        </p:tgtEl>
                                        <p:attrNameLst>
                                          <p:attrName>style.visibility</p:attrName>
                                        </p:attrNameLst>
                                      </p:cBhvr>
                                      <p:to>
                                        <p:strVal val="visible"/>
                                      </p:to>
                                    </p:set>
                                    <p:animEffect transition="in" filter="fade">
                                      <p:cBhvr>
                                        <p:cTn id="84" dur="500"/>
                                        <p:tgtEl>
                                          <p:spTgt spid="256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11"/>
                                        </p:tgtEl>
                                        <p:attrNameLst>
                                          <p:attrName>style.visibility</p:attrName>
                                        </p:attrNameLst>
                                      </p:cBhvr>
                                      <p:to>
                                        <p:strVal val="visible"/>
                                      </p:to>
                                    </p:set>
                                    <p:animEffect transition="in" filter="fade">
                                      <p:cBhvr>
                                        <p:cTn id="87" dur="500"/>
                                        <p:tgtEl>
                                          <p:spTgt spid="25611"/>
                                        </p:tgtEl>
                                      </p:cBhvr>
                                    </p:animEffect>
                                  </p:childTnLst>
                                </p:cTn>
                              </p:par>
                              <p:par>
                                <p:cTn id="88" presetID="10" presetClass="entr" presetSubtype="0" fill="hold" nodeType="withEffect">
                                  <p:stCondLst>
                                    <p:cond delay="0"/>
                                  </p:stCondLst>
                                  <p:childTnLst>
                                    <p:set>
                                      <p:cBhvr>
                                        <p:cTn id="89" dur="1" fill="hold">
                                          <p:stCondLst>
                                            <p:cond delay="0"/>
                                          </p:stCondLst>
                                        </p:cTn>
                                        <p:tgtEl>
                                          <p:spTgt spid="25606"/>
                                        </p:tgtEl>
                                        <p:attrNameLst>
                                          <p:attrName>style.visibility</p:attrName>
                                        </p:attrNameLst>
                                      </p:cBhvr>
                                      <p:to>
                                        <p:strVal val="visible"/>
                                      </p:to>
                                    </p:set>
                                    <p:animEffect transition="in" filter="fade">
                                      <p:cBhvr>
                                        <p:cTn id="90" dur="500"/>
                                        <p:tgtEl>
                                          <p:spTgt spid="2560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fade">
                                      <p:cBhvr>
                                        <p:cTn id="93" dur="500"/>
                                        <p:tgtEl>
                                          <p:spTgt spid="60"/>
                                        </p:tgtEl>
                                      </p:cBhvr>
                                    </p:animEffect>
                                  </p:childTnLst>
                                </p:cTn>
                              </p:par>
                              <p:par>
                                <p:cTn id="94" presetID="10" presetClass="entr" presetSubtype="0" fill="hold" nodeType="with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500"/>
                                        <p:tgtEl>
                                          <p:spTgt spid="61"/>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5604"/>
                                        </p:tgtEl>
                                        <p:attrNameLst>
                                          <p:attrName>style.visibility</p:attrName>
                                        </p:attrNameLst>
                                      </p:cBhvr>
                                      <p:to>
                                        <p:strVal val="visible"/>
                                      </p:to>
                                    </p:set>
                                    <p:animEffect transition="in" filter="fade">
                                      <p:cBhvr>
                                        <p:cTn id="99" dur="500"/>
                                        <p:tgtEl>
                                          <p:spTgt spid="25604"/>
                                        </p:tgtEl>
                                      </p:cBhvr>
                                    </p:animEffect>
                                  </p:childTnLst>
                                </p:cTn>
                              </p:par>
                              <p:par>
                                <p:cTn id="100" presetID="10" presetClass="entr" presetSubtype="0" fill="hold" nodeType="withEffect">
                                  <p:stCondLst>
                                    <p:cond delay="0"/>
                                  </p:stCondLst>
                                  <p:childTnLst>
                                    <p:set>
                                      <p:cBhvr>
                                        <p:cTn id="101" dur="1" fill="hold">
                                          <p:stCondLst>
                                            <p:cond delay="0"/>
                                          </p:stCondLst>
                                        </p:cTn>
                                        <p:tgtEl>
                                          <p:spTgt spid="25603"/>
                                        </p:tgtEl>
                                        <p:attrNameLst>
                                          <p:attrName>style.visibility</p:attrName>
                                        </p:attrNameLst>
                                      </p:cBhvr>
                                      <p:to>
                                        <p:strVal val="visible"/>
                                      </p:to>
                                    </p:set>
                                    <p:animEffect transition="in" filter="fade">
                                      <p:cBhvr>
                                        <p:cTn id="102" dur="500"/>
                                        <p:tgtEl>
                                          <p:spTgt spid="2560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fade">
                                      <p:cBhvr>
                                        <p:cTn id="105" dur="500"/>
                                        <p:tgtEl>
                                          <p:spTgt spid="43"/>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500"/>
                                        <p:tgtEl>
                                          <p:spTgt spid="91"/>
                                        </p:tgtEl>
                                      </p:cBhvr>
                                    </p:animEffect>
                                  </p:childTnLst>
                                </p:cTn>
                              </p:par>
                              <p:par>
                                <p:cTn id="111" presetID="10" presetClass="entr" presetSubtype="0" fill="hold" nodeType="withEffect">
                                  <p:stCondLst>
                                    <p:cond delay="0"/>
                                  </p:stCondLst>
                                  <p:childTnLst>
                                    <p:set>
                                      <p:cBhvr>
                                        <p:cTn id="112" dur="1" fill="hold">
                                          <p:stCondLst>
                                            <p:cond delay="0"/>
                                          </p:stCondLst>
                                        </p:cTn>
                                        <p:tgtEl>
                                          <p:spTgt spid="92"/>
                                        </p:tgtEl>
                                        <p:attrNameLst>
                                          <p:attrName>style.visibility</p:attrName>
                                        </p:attrNameLst>
                                      </p:cBhvr>
                                      <p:to>
                                        <p:strVal val="visible"/>
                                      </p:to>
                                    </p:set>
                                    <p:animEffect transition="in" filter="fade">
                                      <p:cBhvr>
                                        <p:cTn id="113" dur="500"/>
                                        <p:tgtEl>
                                          <p:spTgt spid="92"/>
                                        </p:tgtEl>
                                      </p:cBhvr>
                                    </p:animEffect>
                                  </p:childTnLst>
                                </p:cTn>
                              </p:par>
                              <p:par>
                                <p:cTn id="114" presetID="10" presetClass="entr" presetSubtype="0" fill="hold" nodeType="withEffect">
                                  <p:stCondLst>
                                    <p:cond delay="0"/>
                                  </p:stCondLst>
                                  <p:childTnLst>
                                    <p:set>
                                      <p:cBhvr>
                                        <p:cTn id="115" dur="1" fill="hold">
                                          <p:stCondLst>
                                            <p:cond delay="0"/>
                                          </p:stCondLst>
                                        </p:cTn>
                                        <p:tgtEl>
                                          <p:spTgt spid="93"/>
                                        </p:tgtEl>
                                        <p:attrNameLst>
                                          <p:attrName>style.visibility</p:attrName>
                                        </p:attrNameLst>
                                      </p:cBhvr>
                                      <p:to>
                                        <p:strVal val="visible"/>
                                      </p:to>
                                    </p:set>
                                    <p:animEffect transition="in" filter="fade">
                                      <p:cBhvr>
                                        <p:cTn id="116" dur="500"/>
                                        <p:tgtEl>
                                          <p:spTgt spid="93"/>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fade">
                                      <p:cBhvr>
                                        <p:cTn id="119" dur="500"/>
                                        <p:tgtEl>
                                          <p:spTgt spid="90"/>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94"/>
                                        </p:tgtEl>
                                        <p:attrNameLst>
                                          <p:attrName>style.visibility</p:attrName>
                                        </p:attrNameLst>
                                      </p:cBhvr>
                                      <p:to>
                                        <p:strVal val="visible"/>
                                      </p:to>
                                    </p:set>
                                    <p:animEffect transition="in" filter="fade">
                                      <p:cBhvr>
                                        <p:cTn id="122" dur="500"/>
                                        <p:tgtEl>
                                          <p:spTgt spid="94"/>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5620"/>
                                        </p:tgtEl>
                                        <p:attrNameLst>
                                          <p:attrName>style.visibility</p:attrName>
                                        </p:attrNameLst>
                                      </p:cBhvr>
                                      <p:to>
                                        <p:strVal val="visible"/>
                                      </p:to>
                                    </p:set>
                                    <p:animEffect transition="in" filter="fade">
                                      <p:cBhvr>
                                        <p:cTn id="127" dur="500"/>
                                        <p:tgtEl>
                                          <p:spTgt spid="25620"/>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5629"/>
                                        </p:tgtEl>
                                        <p:attrNameLst>
                                          <p:attrName>style.visibility</p:attrName>
                                        </p:attrNameLst>
                                      </p:cBhvr>
                                      <p:to>
                                        <p:strVal val="visible"/>
                                      </p:to>
                                    </p:set>
                                    <p:animEffect transition="in" filter="fade">
                                      <p:cBhvr>
                                        <p:cTn id="130" dur="500"/>
                                        <p:tgtEl>
                                          <p:spTgt spid="2562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37"/>
                                        </p:tgtEl>
                                        <p:attrNameLst>
                                          <p:attrName>style.visibility</p:attrName>
                                        </p:attrNameLst>
                                      </p:cBhvr>
                                      <p:to>
                                        <p:strVal val="visible"/>
                                      </p:to>
                                    </p:set>
                                    <p:animEffect transition="in" filter="fade">
                                      <p:cBhvr>
                                        <p:cTn id="133"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20" grpId="0" animBg="1"/>
      <p:bldP spid="31" grpId="0"/>
      <p:bldP spid="32" grpId="0"/>
      <p:bldP spid="43" grpId="0"/>
      <p:bldP spid="39" grpId="0" animBg="1"/>
      <p:bldP spid="60" grpId="0"/>
      <p:bldP spid="25604" grpId="0" animBg="1"/>
      <p:bldP spid="25610" grpId="0" animBg="1"/>
      <p:bldP spid="25611" grpId="0"/>
      <p:bldP spid="90" grpId="0"/>
      <p:bldP spid="91" grpId="0"/>
      <p:bldP spid="94" grpId="0" animBg="1"/>
      <p:bldP spid="25629" grpId="0"/>
      <p:bldP spid="122" grpId="0"/>
      <p:bldP spid="123" grpId="0"/>
      <p:bldP spid="126" grpId="0" animBg="1"/>
      <p:bldP spid="126" grpId="1" animBg="1"/>
      <p:bldP spid="25633" grpId="0" animBg="1"/>
      <p:bldP spid="25636" grpId="0" animBg="1"/>
      <p:bldP spid="137" grpId="0"/>
      <p:bldP spid="4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97122" y="-21894"/>
            <a:ext cx="9597756" cy="523220"/>
          </a:xfrm>
          <a:prstGeom prst="rect">
            <a:avLst/>
          </a:prstGeom>
          <a:noFill/>
        </p:spPr>
        <p:txBody>
          <a:bodyPr wrap="none" rtlCol="0">
            <a:spAutoFit/>
          </a:bodyPr>
          <a:lstStyle/>
          <a:p>
            <a:r>
              <a:rPr lang="en-US" sz="2800" b="1" dirty="0"/>
              <a:t>SW AS A SUM OF TWO TW: RF NON-SYNCRONOUS HARMONICS</a:t>
            </a:r>
          </a:p>
        </p:txBody>
      </p:sp>
      <p:graphicFrame>
        <p:nvGraphicFramePr>
          <p:cNvPr id="4" name="Object 3"/>
          <p:cNvGraphicFramePr>
            <a:graphicFrameLocks noChangeAspect="1"/>
          </p:cNvGraphicFramePr>
          <p:nvPr>
            <p:extLst>
              <p:ext uri="{D42A27DB-BD31-4B8C-83A1-F6EECF244321}">
                <p14:modId xmlns:p14="http://schemas.microsoft.com/office/powerpoint/2010/main" val="2127079962"/>
              </p:ext>
            </p:extLst>
          </p:nvPr>
        </p:nvGraphicFramePr>
        <p:xfrm>
          <a:off x="871928" y="948583"/>
          <a:ext cx="2467737" cy="750498"/>
        </p:xfrm>
        <a:graphic>
          <a:graphicData uri="http://schemas.openxmlformats.org/presentationml/2006/ole">
            <mc:AlternateContent xmlns:mc="http://schemas.openxmlformats.org/markup-compatibility/2006">
              <mc:Choice xmlns:v="urn:schemas-microsoft-com:vml" Requires="v">
                <p:oleObj name="Equazione" r:id="rId2" imgW="1625400" imgH="495000" progId="Equation.3">
                  <p:embed/>
                </p:oleObj>
              </mc:Choice>
              <mc:Fallback>
                <p:oleObj name="Equazione" r:id="rId2" imgW="1625400" imgH="495000" progId="Equation.3">
                  <p:embed/>
                  <p:pic>
                    <p:nvPicPr>
                      <p:cNvPr id="4" name="Object 3"/>
                      <p:cNvPicPr>
                        <a:picLocks noChangeAspect="1" noChangeArrowheads="1"/>
                      </p:cNvPicPr>
                      <p:nvPr/>
                    </p:nvPicPr>
                    <p:blipFill>
                      <a:blip r:embed="rId3"/>
                      <a:srcRect/>
                      <a:stretch>
                        <a:fillRect/>
                      </a:stretch>
                    </p:blipFill>
                    <p:spPr bwMode="auto">
                      <a:xfrm>
                        <a:off x="871928" y="948583"/>
                        <a:ext cx="2467737" cy="750498"/>
                      </a:xfrm>
                      <a:prstGeom prst="rect">
                        <a:avLst/>
                      </a:prstGeom>
                      <a:noFill/>
                    </p:spPr>
                  </p:pic>
                </p:oleObj>
              </mc:Fallback>
            </mc:AlternateContent>
          </a:graphicData>
        </a:graphic>
      </p:graphicFrame>
      <p:graphicFrame>
        <p:nvGraphicFramePr>
          <p:cNvPr id="69" name="Object 3"/>
          <p:cNvGraphicFramePr>
            <a:graphicFrameLocks noChangeAspect="1"/>
          </p:cNvGraphicFramePr>
          <p:nvPr>
            <p:extLst>
              <p:ext uri="{D42A27DB-BD31-4B8C-83A1-F6EECF244321}">
                <p14:modId xmlns:p14="http://schemas.microsoft.com/office/powerpoint/2010/main" val="4084327501"/>
              </p:ext>
            </p:extLst>
          </p:nvPr>
        </p:nvGraphicFramePr>
        <p:xfrm>
          <a:off x="5961998" y="2294183"/>
          <a:ext cx="5505450" cy="569913"/>
        </p:xfrm>
        <a:graphic>
          <a:graphicData uri="http://schemas.openxmlformats.org/presentationml/2006/ole">
            <mc:AlternateContent xmlns:mc="http://schemas.openxmlformats.org/markup-compatibility/2006">
              <mc:Choice xmlns:v="urn:schemas-microsoft-com:vml" Requires="v">
                <p:oleObj name="Equazione" r:id="rId4" imgW="4152600" imgH="431640" progId="Equation.3">
                  <p:embed/>
                </p:oleObj>
              </mc:Choice>
              <mc:Fallback>
                <p:oleObj name="Equazione" r:id="rId4" imgW="4152600" imgH="431640" progId="Equation.3">
                  <p:embed/>
                  <p:pic>
                    <p:nvPicPr>
                      <p:cNvPr id="69" name="Object 3"/>
                      <p:cNvPicPr>
                        <a:picLocks noChangeAspect="1" noChangeArrowheads="1"/>
                      </p:cNvPicPr>
                      <p:nvPr/>
                    </p:nvPicPr>
                    <p:blipFill>
                      <a:blip r:embed="rId5"/>
                      <a:srcRect/>
                      <a:stretch>
                        <a:fillRect/>
                      </a:stretch>
                    </p:blipFill>
                    <p:spPr bwMode="auto">
                      <a:xfrm>
                        <a:off x="5961998" y="2294183"/>
                        <a:ext cx="5505450" cy="569913"/>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71" name="Object 3"/>
              <p:cNvSpPr txBox="1"/>
              <p:nvPr/>
            </p:nvSpPr>
            <p:spPr bwMode="auto">
              <a:xfrm>
                <a:off x="6045200" y="790575"/>
                <a:ext cx="5726113" cy="655638"/>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sSub>
                        <m:sSubPr>
                          <m:ctrlPr>
                            <a:rPr lang="en-US" sz="1300" i="1">
                              <a:solidFill>
                                <a:srgbClr val="000000"/>
                              </a:solidFill>
                              <a:latin typeface="Cambria Math" panose="02040503050406030204" pitchFamily="18" charset="0"/>
                            </a:rPr>
                          </m:ctrlPr>
                        </m:sSubPr>
                        <m:e>
                          <m:d>
                            <m:dPr>
                              <m:begChr m:val=""/>
                              <m:endChr m:val="|"/>
                              <m:ctrlPr>
                                <a:rPr lang="en-US" sz="1300" i="1">
                                  <a:solidFill>
                                    <a:srgbClr val="000000"/>
                                  </a:solidFill>
                                  <a:latin typeface="Cambria Math" panose="02040503050406030204" pitchFamily="18" charset="0"/>
                                </a:rPr>
                              </m:ctrlPr>
                            </m:dPr>
                            <m:e>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𝐸</m:t>
                                  </m:r>
                                </m:e>
                                <m:sub>
                                  <m:r>
                                    <a:rPr lang="en-US" sz="1300" i="1">
                                      <a:solidFill>
                                        <a:srgbClr val="000000"/>
                                      </a:solidFill>
                                      <a:latin typeface="Cambria Math" panose="02040503050406030204" pitchFamily="18" charset="0"/>
                                    </a:rPr>
                                    <m:t>𝑧</m:t>
                                  </m:r>
                                </m:sub>
                              </m:sSub>
                            </m:e>
                          </m:d>
                        </m:e>
                        <m:sub>
                          <m:eqArr>
                            <m:eqArrPr>
                              <m:ctrlPr>
                                <a:rPr lang="en-US" sz="1300" i="1">
                                  <a:solidFill>
                                    <a:srgbClr val="000000"/>
                                  </a:solidFill>
                                  <a:latin typeface="Cambria Math" panose="02040503050406030204" pitchFamily="18" charset="0"/>
                                </a:rPr>
                              </m:ctrlPr>
                            </m:eqArrPr>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𝑠𝑒𝑒𝑛</m:t>
                              </m:r>
                            </m:e>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𝑏𝑦</m:t>
                              </m:r>
                            </m:e>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𝑝𝑎𝑟𝑡𝑖𝑐𝑙𝑒</m:t>
                              </m:r>
                            </m:e>
                            <m:e>
                              <m:r>
                                <a:rPr lang="en-US" sz="1300" i="1">
                                  <a:solidFill>
                                    <a:srgbClr val="000000"/>
                                  </a:solidFill>
                                  <a:latin typeface="Cambria Math" panose="02040503050406030204" pitchFamily="18" charset="0"/>
                                </a:rPr>
                                <m:t>&amp;</m:t>
                              </m:r>
                              <m:r>
                                <a:rPr lang="en-US" sz="1300" i="1">
                                  <a:solidFill>
                                    <a:srgbClr val="000000"/>
                                  </a:solidFill>
                                  <a:latin typeface="Cambria Math" panose="02040503050406030204" pitchFamily="18" charset="0"/>
                                </a:rPr>
                                <m:t>𝑧</m:t>
                              </m:r>
                              <m:r>
                                <a:rPr lang="en-US" sz="1300" i="1">
                                  <a:solidFill>
                                    <a:srgbClr val="000000"/>
                                  </a:solidFill>
                                  <a:latin typeface="Cambria Math" panose="02040503050406030204" pitchFamily="18" charset="0"/>
                                </a:rPr>
                                <m:t>=</m:t>
                              </m:r>
                              <m:r>
                                <a:rPr lang="en-US" sz="1300" i="1">
                                  <a:solidFill>
                                    <a:srgbClr val="000000"/>
                                  </a:solidFill>
                                  <a:latin typeface="Cambria Math" panose="02040503050406030204" pitchFamily="18" charset="0"/>
                                </a:rPr>
                                <m:t>𝑐𝑡</m:t>
                              </m:r>
                            </m:e>
                          </m:eqArr>
                        </m:sub>
                      </m:sSub>
                      <m:r>
                        <a:rPr lang="en-US" sz="1300" i="1">
                          <a:solidFill>
                            <a:srgbClr val="000000"/>
                          </a:solidFill>
                          <a:latin typeface="Cambria Math" panose="02040503050406030204" pitchFamily="18" charset="0"/>
                        </a:rPr>
                        <m:t>=</m:t>
                      </m:r>
                      <m:sSub>
                        <m:sSubPr>
                          <m:ctrlPr>
                            <a:rPr lang="en-US" sz="1300" i="1">
                              <a:solidFill>
                                <a:srgbClr val="000000"/>
                              </a:solidFill>
                              <a:latin typeface="Cambria Math" panose="02040503050406030204" pitchFamily="18" charset="0"/>
                            </a:rPr>
                          </m:ctrlPr>
                        </m:sSubPr>
                        <m:e>
                          <m:acc>
                            <m:accPr>
                              <m:chr m:val="̂"/>
                              <m:ctrlPr>
                                <a:rPr lang="en-US" sz="1300" i="1">
                                  <a:solidFill>
                                    <a:srgbClr val="000000"/>
                                  </a:solidFill>
                                  <a:latin typeface="Cambria Math" panose="02040503050406030204" pitchFamily="18" charset="0"/>
                                </a:rPr>
                              </m:ctrlPr>
                            </m:accPr>
                            <m:e>
                              <m:r>
                                <a:rPr lang="en-US" sz="1300" i="1">
                                  <a:solidFill>
                                    <a:srgbClr val="000000"/>
                                  </a:solidFill>
                                  <a:latin typeface="Cambria Math" panose="02040503050406030204" pitchFamily="18" charset="0"/>
                                </a:rPr>
                                <m:t>𝐸</m:t>
                              </m:r>
                            </m:e>
                          </m:acc>
                        </m:e>
                        <m:sub>
                          <m:r>
                            <a:rPr lang="en-US" sz="1300" i="1">
                              <a:solidFill>
                                <a:srgbClr val="000000"/>
                              </a:solidFill>
                              <a:latin typeface="Cambria Math" panose="02040503050406030204" pitchFamily="18" charset="0"/>
                            </a:rPr>
                            <m:t>𝑅𝐹</m:t>
                          </m:r>
                        </m:sub>
                      </m:sSub>
                      <m:func>
                        <m:funcPr>
                          <m:ctrlPr>
                            <a:rPr lang="en-US" sz="1300" i="1">
                              <a:solidFill>
                                <a:srgbClr val="000000"/>
                              </a:solidFill>
                              <a:latin typeface="Cambria Math" panose="02040503050406030204" pitchFamily="18" charset="0"/>
                            </a:rPr>
                          </m:ctrlPr>
                        </m:funcPr>
                        <m:fName>
                          <m:r>
                            <m:rPr>
                              <m:sty m:val="p"/>
                            </m:rPr>
                            <a:rPr lang="en-US" sz="1300" i="0">
                              <a:solidFill>
                                <a:srgbClr val="000000"/>
                              </a:solidFill>
                              <a:latin typeface="Cambria Math" panose="02040503050406030204" pitchFamily="18" charset="0"/>
                            </a:rPr>
                            <m:t>cos</m:t>
                          </m:r>
                        </m:fName>
                        <m:e>
                          <m:d>
                            <m:dPr>
                              <m:ctrlPr>
                                <a:rPr lang="en-US" sz="1300" i="1">
                                  <a:solidFill>
                                    <a:srgbClr val="000000"/>
                                  </a:solidFill>
                                  <a:latin typeface="Cambria Math" panose="02040503050406030204" pitchFamily="18" charset="0"/>
                                </a:rPr>
                              </m:ctrlPr>
                            </m:dPr>
                            <m:e>
                              <m:r>
                                <a:rPr lang="en-US" sz="1300" i="1">
                                  <a:solidFill>
                                    <a:srgbClr val="000000"/>
                                  </a:solidFill>
                                  <a:latin typeface="Cambria Math" panose="02040503050406030204" pitchFamily="18" charset="0"/>
                                </a:rPr>
                                <m:t>𝑘𝑧</m:t>
                              </m:r>
                            </m:e>
                          </m:d>
                        </m:e>
                      </m:func>
                      <m:func>
                        <m:funcPr>
                          <m:ctrlPr>
                            <a:rPr lang="en-US" sz="1300" i="1">
                              <a:solidFill>
                                <a:srgbClr val="000000"/>
                              </a:solidFill>
                              <a:latin typeface="Cambria Math" panose="02040503050406030204" pitchFamily="18" charset="0"/>
                            </a:rPr>
                          </m:ctrlPr>
                        </m:funcPr>
                        <m:fName>
                          <m:r>
                            <m:rPr>
                              <m:sty m:val="p"/>
                            </m:rPr>
                            <a:rPr lang="en-US" sz="1300" i="0">
                              <a:solidFill>
                                <a:srgbClr val="000000"/>
                              </a:solidFill>
                              <a:latin typeface="Cambria Math" panose="02040503050406030204" pitchFamily="18" charset="0"/>
                            </a:rPr>
                            <m:t>cos</m:t>
                          </m:r>
                        </m:fName>
                        <m:e>
                          <m:d>
                            <m:dPr>
                              <m:ctrlPr>
                                <a:rPr lang="en-US" sz="1300" i="1">
                                  <a:solidFill>
                                    <a:srgbClr val="000000"/>
                                  </a:solidFill>
                                  <a:latin typeface="Cambria Math" panose="02040503050406030204" pitchFamily="18" charset="0"/>
                                </a:rPr>
                              </m:ctrlPr>
                            </m:dPr>
                            <m:e>
                              <m:sSub>
                                <m:sSubPr>
                                  <m:ctrlPr>
                                    <a:rPr lang="en-US" sz="1300" i="1">
                                      <a:solidFill>
                                        <a:srgbClr val="000000"/>
                                      </a:solidFill>
                                      <a:latin typeface="Cambria Math" panose="02040503050406030204" pitchFamily="18" charset="0"/>
                                    </a:rPr>
                                  </m:ctrlPr>
                                </m:sSubPr>
                                <m:e>
                                  <m:r>
                                    <a:rPr lang="en-US" sz="1300" i="1">
                                      <a:solidFill>
                                        <a:srgbClr val="000000"/>
                                      </a:solidFill>
                                      <a:latin typeface="Cambria Math" panose="02040503050406030204" pitchFamily="18" charset="0"/>
                                    </a:rPr>
                                    <m:t>𝜔</m:t>
                                  </m:r>
                                </m:e>
                                <m:sub>
                                  <m:r>
                                    <a:rPr lang="en-US" sz="1300" i="1">
                                      <a:solidFill>
                                        <a:srgbClr val="000000"/>
                                      </a:solidFill>
                                      <a:latin typeface="Cambria Math" panose="02040503050406030204" pitchFamily="18" charset="0"/>
                                    </a:rPr>
                                    <m:t>𝑅𝐹</m:t>
                                  </m:r>
                                </m:sub>
                              </m:sSub>
                              <m:f>
                                <m:fPr>
                                  <m:ctrlPr>
                                    <a:rPr lang="en-US" sz="1300" i="1">
                                      <a:solidFill>
                                        <a:srgbClr val="000000"/>
                                      </a:solidFill>
                                      <a:latin typeface="Cambria Math" panose="02040503050406030204" pitchFamily="18" charset="0"/>
                                    </a:rPr>
                                  </m:ctrlPr>
                                </m:fPr>
                                <m:num>
                                  <m:r>
                                    <a:rPr lang="en-US" sz="1300" i="1">
                                      <a:solidFill>
                                        <a:srgbClr val="000000"/>
                                      </a:solidFill>
                                      <a:latin typeface="Cambria Math" panose="02040503050406030204" pitchFamily="18" charset="0"/>
                                    </a:rPr>
                                    <m:t>𝑧</m:t>
                                  </m:r>
                                </m:num>
                                <m:den>
                                  <m:r>
                                    <a:rPr lang="en-US" sz="1300" i="1">
                                      <a:solidFill>
                                        <a:srgbClr val="000000"/>
                                      </a:solidFill>
                                      <a:latin typeface="Cambria Math" panose="02040503050406030204" pitchFamily="18" charset="0"/>
                                    </a:rPr>
                                    <m:t>𝑐</m:t>
                                  </m:r>
                                </m:den>
                              </m:f>
                            </m:e>
                          </m:d>
                        </m:e>
                      </m:func>
                      <m:r>
                        <a:rPr lang="en-US" sz="1300" i="1">
                          <a:solidFill>
                            <a:srgbClr val="000000"/>
                          </a:solidFill>
                          <a:latin typeface="Cambria Math" panose="02040503050406030204" pitchFamily="18" charset="0"/>
                        </a:rPr>
                        <m:t>=</m:t>
                      </m:r>
                      <m:sSub>
                        <m:sSubPr>
                          <m:ctrlPr>
                            <a:rPr lang="en-US" sz="1300" i="1">
                              <a:solidFill>
                                <a:srgbClr val="000000"/>
                              </a:solidFill>
                              <a:latin typeface="Cambria Math" panose="02040503050406030204" pitchFamily="18" charset="0"/>
                            </a:rPr>
                          </m:ctrlPr>
                        </m:sSubPr>
                        <m:e>
                          <m:acc>
                            <m:accPr>
                              <m:chr m:val="̂"/>
                              <m:ctrlPr>
                                <a:rPr lang="en-US" sz="1300" i="1">
                                  <a:solidFill>
                                    <a:srgbClr val="000000"/>
                                  </a:solidFill>
                                  <a:latin typeface="Cambria Math" panose="02040503050406030204" pitchFamily="18" charset="0"/>
                                </a:rPr>
                              </m:ctrlPr>
                            </m:accPr>
                            <m:e>
                              <m:r>
                                <a:rPr lang="en-US" sz="1300" i="1">
                                  <a:solidFill>
                                    <a:srgbClr val="000000"/>
                                  </a:solidFill>
                                  <a:latin typeface="Cambria Math" panose="02040503050406030204" pitchFamily="18" charset="0"/>
                                </a:rPr>
                                <m:t>𝐸</m:t>
                              </m:r>
                            </m:e>
                          </m:acc>
                        </m:e>
                        <m:sub>
                          <m:r>
                            <a:rPr lang="en-US" sz="1300" i="1">
                              <a:solidFill>
                                <a:srgbClr val="000000"/>
                              </a:solidFill>
                              <a:latin typeface="Cambria Math" panose="02040503050406030204" pitchFamily="18" charset="0"/>
                            </a:rPr>
                            <m:t>𝑅𝐹</m:t>
                          </m:r>
                        </m:sub>
                      </m:sSub>
                      <m:func>
                        <m:funcPr>
                          <m:ctrlPr>
                            <a:rPr lang="en-US" sz="1300" i="1">
                              <a:solidFill>
                                <a:srgbClr val="000000"/>
                              </a:solidFill>
                              <a:latin typeface="Cambria Math" panose="02040503050406030204" pitchFamily="18" charset="0"/>
                            </a:rPr>
                          </m:ctrlPr>
                        </m:funcPr>
                        <m:fName>
                          <m:sSup>
                            <m:sSupPr>
                              <m:ctrlPr>
                                <a:rPr lang="en-US" sz="1300" i="1">
                                  <a:solidFill>
                                    <a:srgbClr val="000000"/>
                                  </a:solidFill>
                                  <a:latin typeface="Cambria Math" panose="02040503050406030204" pitchFamily="18" charset="0"/>
                                </a:rPr>
                              </m:ctrlPr>
                            </m:sSupPr>
                            <m:e>
                              <m:r>
                                <m:rPr>
                                  <m:sty m:val="p"/>
                                </m:rPr>
                                <a:rPr lang="en-US" sz="1300" i="0">
                                  <a:solidFill>
                                    <a:srgbClr val="000000"/>
                                  </a:solidFill>
                                  <a:latin typeface="Cambria Math" panose="02040503050406030204" pitchFamily="18" charset="0"/>
                                </a:rPr>
                                <m:t>cos</m:t>
                              </m:r>
                            </m:e>
                            <m:sup>
                              <m:r>
                                <a:rPr lang="en-US" sz="1300" i="1">
                                  <a:solidFill>
                                    <a:srgbClr val="000000"/>
                                  </a:solidFill>
                                  <a:latin typeface="Cambria Math" panose="02040503050406030204" pitchFamily="18" charset="0"/>
                                </a:rPr>
                                <m:t>2</m:t>
                              </m:r>
                            </m:sup>
                          </m:sSup>
                        </m:fName>
                        <m:e>
                          <m:d>
                            <m:dPr>
                              <m:ctrlPr>
                                <a:rPr lang="en-US" sz="1300" i="1">
                                  <a:solidFill>
                                    <a:srgbClr val="000000"/>
                                  </a:solidFill>
                                  <a:latin typeface="Cambria Math" panose="02040503050406030204" pitchFamily="18" charset="0"/>
                                </a:rPr>
                              </m:ctrlPr>
                            </m:dPr>
                            <m:e>
                              <m:r>
                                <a:rPr lang="en-US" sz="1300" i="1">
                                  <a:solidFill>
                                    <a:srgbClr val="000000"/>
                                  </a:solidFill>
                                  <a:latin typeface="Cambria Math" panose="02040503050406030204" pitchFamily="18" charset="0"/>
                                </a:rPr>
                                <m:t>𝑘𝑧</m:t>
                              </m:r>
                            </m:e>
                          </m:d>
                        </m:e>
                      </m:func>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acc>
                                <m:accPr>
                                  <m:chr m:val="̂"/>
                                  <m:ctrlPr>
                                    <a:rPr lang="en-US" sz="1300" i="1">
                                      <a:solidFill>
                                        <a:srgbClr val="000000"/>
                                      </a:solidFill>
                                      <a:latin typeface="Cambria Math" panose="02040503050406030204" pitchFamily="18" charset="0"/>
                                    </a:rPr>
                                  </m:ctrlPr>
                                </m:accPr>
                                <m:e>
                                  <m:r>
                                    <a:rPr lang="en-US" sz="1300" i="1">
                                      <a:solidFill>
                                        <a:srgbClr val="000000"/>
                                      </a:solidFill>
                                      <a:latin typeface="Cambria Math" panose="02040503050406030204" pitchFamily="18" charset="0"/>
                                    </a:rPr>
                                    <m:t>𝐸</m:t>
                                  </m:r>
                                </m:e>
                              </m:acc>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2</m:t>
                          </m:r>
                        </m:den>
                      </m:f>
                      <m:r>
                        <a:rPr lang="en-US" sz="1300" i="1">
                          <a:solidFill>
                            <a:srgbClr val="000000"/>
                          </a:solidFill>
                          <a:latin typeface="Cambria Math" panose="02040503050406030204" pitchFamily="18" charset="0"/>
                        </a:rPr>
                        <m:t>+</m:t>
                      </m:r>
                      <m:f>
                        <m:fPr>
                          <m:ctrlPr>
                            <a:rPr lang="en-US" sz="1300" i="1">
                              <a:solidFill>
                                <a:srgbClr val="000000"/>
                              </a:solidFill>
                              <a:latin typeface="Cambria Math" panose="02040503050406030204" pitchFamily="18" charset="0"/>
                            </a:rPr>
                          </m:ctrlPr>
                        </m:fPr>
                        <m:num>
                          <m:sSub>
                            <m:sSubPr>
                              <m:ctrlPr>
                                <a:rPr lang="en-US" sz="1300" i="1">
                                  <a:solidFill>
                                    <a:srgbClr val="000000"/>
                                  </a:solidFill>
                                  <a:latin typeface="Cambria Math" panose="02040503050406030204" pitchFamily="18" charset="0"/>
                                </a:rPr>
                              </m:ctrlPr>
                            </m:sSubPr>
                            <m:e>
                              <m:acc>
                                <m:accPr>
                                  <m:chr m:val="̂"/>
                                  <m:ctrlPr>
                                    <a:rPr lang="en-US" sz="1300" i="1">
                                      <a:solidFill>
                                        <a:srgbClr val="000000"/>
                                      </a:solidFill>
                                      <a:latin typeface="Cambria Math" panose="02040503050406030204" pitchFamily="18" charset="0"/>
                                    </a:rPr>
                                  </m:ctrlPr>
                                </m:accPr>
                                <m:e>
                                  <m:r>
                                    <a:rPr lang="en-US" sz="1300" i="1">
                                      <a:solidFill>
                                        <a:srgbClr val="000000"/>
                                      </a:solidFill>
                                      <a:latin typeface="Cambria Math" panose="02040503050406030204" pitchFamily="18" charset="0"/>
                                    </a:rPr>
                                    <m:t>𝐸</m:t>
                                  </m:r>
                                </m:e>
                              </m:acc>
                            </m:e>
                            <m:sub>
                              <m:r>
                                <a:rPr lang="en-US" sz="1300" i="1">
                                  <a:solidFill>
                                    <a:srgbClr val="000000"/>
                                  </a:solidFill>
                                  <a:latin typeface="Cambria Math" panose="02040503050406030204" pitchFamily="18" charset="0"/>
                                </a:rPr>
                                <m:t>𝑅𝐹</m:t>
                              </m:r>
                            </m:sub>
                          </m:sSub>
                        </m:num>
                        <m:den>
                          <m:r>
                            <a:rPr lang="en-US" sz="1300" i="1">
                              <a:solidFill>
                                <a:srgbClr val="000000"/>
                              </a:solidFill>
                              <a:latin typeface="Cambria Math" panose="02040503050406030204" pitchFamily="18" charset="0"/>
                            </a:rPr>
                            <m:t>2</m:t>
                          </m:r>
                        </m:den>
                      </m:f>
                      <m:func>
                        <m:funcPr>
                          <m:ctrlPr>
                            <a:rPr lang="en-US" sz="1300" i="1">
                              <a:solidFill>
                                <a:srgbClr val="000000"/>
                              </a:solidFill>
                              <a:latin typeface="Cambria Math" panose="02040503050406030204" pitchFamily="18" charset="0"/>
                            </a:rPr>
                          </m:ctrlPr>
                        </m:funcPr>
                        <m:fName>
                          <m:r>
                            <m:rPr>
                              <m:sty m:val="p"/>
                            </m:rPr>
                            <a:rPr lang="en-US" sz="1300" i="0">
                              <a:solidFill>
                                <a:srgbClr val="000000"/>
                              </a:solidFill>
                              <a:latin typeface="Cambria Math" panose="02040503050406030204" pitchFamily="18" charset="0"/>
                            </a:rPr>
                            <m:t>cos</m:t>
                          </m:r>
                        </m:fName>
                        <m:e>
                          <m:d>
                            <m:dPr>
                              <m:ctrlPr>
                                <a:rPr lang="en-US" sz="1300" i="1">
                                  <a:solidFill>
                                    <a:srgbClr val="000000"/>
                                  </a:solidFill>
                                  <a:latin typeface="Cambria Math" panose="02040503050406030204" pitchFamily="18" charset="0"/>
                                </a:rPr>
                              </m:ctrlPr>
                            </m:dPr>
                            <m:e>
                              <m:r>
                                <a:rPr lang="en-US" sz="1300" i="1">
                                  <a:solidFill>
                                    <a:srgbClr val="000000"/>
                                  </a:solidFill>
                                  <a:latin typeface="Cambria Math" panose="02040503050406030204" pitchFamily="18" charset="0"/>
                                </a:rPr>
                                <m:t>2</m:t>
                              </m:r>
                              <m:r>
                                <a:rPr lang="en-US" sz="1300" i="1">
                                  <a:solidFill>
                                    <a:srgbClr val="000000"/>
                                  </a:solidFill>
                                  <a:latin typeface="Cambria Math" panose="02040503050406030204" pitchFamily="18" charset="0"/>
                                </a:rPr>
                                <m:t>𝑘𝑧</m:t>
                              </m:r>
                            </m:e>
                          </m:d>
                        </m:e>
                      </m:func>
                    </m:oMath>
                  </m:oMathPara>
                </a14:m>
                <a:endParaRPr lang="en-US" sz="1300" dirty="0"/>
              </a:p>
            </p:txBody>
          </p:sp>
        </mc:Choice>
        <mc:Fallback xmlns="">
          <p:sp>
            <p:nvSpPr>
              <p:cNvPr id="71" name="Object 3"/>
              <p:cNvSpPr txBox="1">
                <a:spLocks noRot="1" noChangeAspect="1" noMove="1" noResize="1" noEditPoints="1" noAdjustHandles="1" noChangeArrowheads="1" noChangeShapeType="1" noTextEdit="1"/>
              </p:cNvSpPr>
              <p:nvPr/>
            </p:nvSpPr>
            <p:spPr bwMode="auto">
              <a:xfrm>
                <a:off x="6045200" y="790575"/>
                <a:ext cx="5726113" cy="655638"/>
              </a:xfrm>
              <a:prstGeom prst="rect">
                <a:avLst/>
              </a:prstGeom>
              <a:blipFill>
                <a:blip r:embed="rId6"/>
                <a:stretch>
                  <a:fillRect l="-4899" t="-79439" b="-109346"/>
                </a:stretch>
              </a:blipFill>
            </p:spPr>
            <p:txBody>
              <a:bodyPr/>
              <a:lstStyle/>
              <a:p>
                <a:r>
                  <a:rPr lang="en-US">
                    <a:noFill/>
                  </a:rPr>
                  <a:t> </a:t>
                </a:r>
              </a:p>
            </p:txBody>
          </p:sp>
        </mc:Fallback>
      </mc:AlternateContent>
      <p:sp>
        <p:nvSpPr>
          <p:cNvPr id="72" name="CasellaDiTesto 71"/>
          <p:cNvSpPr txBox="1"/>
          <p:nvPr/>
        </p:nvSpPr>
        <p:spPr>
          <a:xfrm>
            <a:off x="5833121" y="1926358"/>
            <a:ext cx="6301918" cy="307777"/>
          </a:xfrm>
          <a:prstGeom prst="rect">
            <a:avLst/>
          </a:prstGeom>
          <a:noFill/>
        </p:spPr>
        <p:txBody>
          <a:bodyPr wrap="none" rtlCol="0">
            <a:spAutoFit/>
          </a:bodyPr>
          <a:lstStyle/>
          <a:p>
            <a:r>
              <a:rPr lang="it-IT" sz="1400" dirty="0"/>
              <a:t>On the </a:t>
            </a:r>
            <a:r>
              <a:rPr lang="it-IT" sz="1400" dirty="0" err="1"/>
              <a:t>other</a:t>
            </a:r>
            <a:r>
              <a:rPr lang="it-IT" sz="1400" dirty="0"/>
              <a:t> hand </a:t>
            </a:r>
            <a:r>
              <a:rPr lang="it-IT" sz="1400" dirty="0" err="1"/>
              <a:t>we</a:t>
            </a:r>
            <a:r>
              <a:rPr lang="it-IT" sz="1400" dirty="0"/>
              <a:t> can the SW can be </a:t>
            </a:r>
            <a:r>
              <a:rPr lang="it-IT" sz="1400" dirty="0" err="1"/>
              <a:t>written</a:t>
            </a:r>
            <a:r>
              <a:rPr lang="it-IT" sz="1400" dirty="0"/>
              <a:t> </a:t>
            </a:r>
            <a:r>
              <a:rPr lang="it-IT" sz="1400" dirty="0" err="1"/>
              <a:t>as</a:t>
            </a:r>
            <a:r>
              <a:rPr lang="it-IT" sz="1400" dirty="0"/>
              <a:t> the sum of </a:t>
            </a:r>
            <a:r>
              <a:rPr lang="it-IT" sz="1400" dirty="0" err="1"/>
              <a:t>two</a:t>
            </a:r>
            <a:r>
              <a:rPr lang="it-IT" sz="1400" dirty="0"/>
              <a:t> </a:t>
            </a:r>
            <a:r>
              <a:rPr lang="it-IT" sz="1400" dirty="0" err="1"/>
              <a:t>TWs</a:t>
            </a:r>
            <a:r>
              <a:rPr lang="it-IT" sz="1400" dirty="0"/>
              <a:t> in the </a:t>
            </a:r>
            <a:r>
              <a:rPr lang="it-IT" sz="1400" dirty="0" err="1"/>
              <a:t>form</a:t>
            </a:r>
            <a:r>
              <a:rPr lang="it-IT" sz="1400" dirty="0"/>
              <a:t>:</a:t>
            </a:r>
          </a:p>
        </p:txBody>
      </p:sp>
      <mc:AlternateContent xmlns:mc="http://schemas.openxmlformats.org/markup-compatibility/2006" xmlns:a14="http://schemas.microsoft.com/office/drawing/2010/main">
        <mc:Choice Requires="a14">
          <p:sp>
            <p:nvSpPr>
              <p:cNvPr id="74" name="Object 3"/>
              <p:cNvSpPr txBox="1"/>
              <p:nvPr/>
            </p:nvSpPr>
            <p:spPr bwMode="auto">
              <a:xfrm>
                <a:off x="4944000" y="4614863"/>
                <a:ext cx="7248000" cy="655637"/>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sSub>
                        <m:sSubPr>
                          <m:ctrlPr>
                            <a:rPr lang="en-US" sz="1600" i="1">
                              <a:solidFill>
                                <a:srgbClr val="000000"/>
                              </a:solidFill>
                              <a:latin typeface="Cambria Math" panose="02040503050406030204" pitchFamily="18" charset="0"/>
                            </a:rPr>
                          </m:ctrlPr>
                        </m:sSubPr>
                        <m:e>
                          <m:d>
                            <m:dPr>
                              <m:begChr m:val=""/>
                              <m:endChr m:val="|"/>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𝑧</m:t>
                                  </m:r>
                                </m:sub>
                              </m:sSub>
                            </m:e>
                          </m:d>
                        </m:e>
                        <m:sub>
                          <m:eqArr>
                            <m:eqArrPr>
                              <m:ctrlPr>
                                <a:rPr lang="en-US" sz="1600" i="1">
                                  <a:solidFill>
                                    <a:srgbClr val="000000"/>
                                  </a:solidFill>
                                  <a:latin typeface="Cambria Math" panose="02040503050406030204" pitchFamily="18" charset="0"/>
                                </a:rPr>
                              </m:ctrlPr>
                            </m:eqArrPr>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𝑠𝑒𝑒𝑛</m:t>
                              </m:r>
                            </m:e>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𝑏𝑦</m:t>
                              </m:r>
                            </m:e>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𝑝𝑎𝑟𝑡𝑖𝑐𝑙𝑒</m:t>
                              </m:r>
                            </m:e>
                            <m:e>
                              <m:r>
                                <a:rPr lang="en-US" sz="1600" i="1">
                                  <a:solidFill>
                                    <a:srgbClr val="000000"/>
                                  </a:solidFill>
                                  <a:latin typeface="Cambria Math" panose="02040503050406030204" pitchFamily="18" charset="0"/>
                                </a:rPr>
                                <m:t>&amp;</m:t>
                              </m:r>
                              <m:r>
                                <a:rPr lang="en-US" sz="1600" i="1">
                                  <a:solidFill>
                                    <a:srgbClr val="000000"/>
                                  </a:solidFill>
                                  <a:latin typeface="Cambria Math" panose="02040503050406030204" pitchFamily="18" charset="0"/>
                                </a:rPr>
                                <m:t>𝑧</m:t>
                              </m:r>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𝑐𝑡</m:t>
                              </m:r>
                            </m:e>
                          </m:eqArr>
                        </m:sub>
                      </m:sSub>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2</m:t>
                          </m:r>
                        </m:den>
                      </m:f>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𝑘𝑧</m:t>
                              </m:r>
                            </m:e>
                          </m:d>
                        </m:e>
                      </m:func>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2</m:t>
                          </m:r>
                        </m:den>
                      </m:f>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𝑘𝑧</m:t>
                              </m:r>
                            </m:e>
                          </m:d>
                        </m:e>
                      </m:func>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2</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2</m:t>
                          </m:r>
                        </m:den>
                      </m:f>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𝑘𝑧</m:t>
                              </m:r>
                            </m:e>
                          </m:d>
                        </m:e>
                      </m:func>
                    </m:oMath>
                  </m:oMathPara>
                </a14:m>
                <a:endParaRPr lang="en-US" sz="1600" dirty="0"/>
              </a:p>
            </p:txBody>
          </p:sp>
        </mc:Choice>
        <mc:Fallback xmlns="">
          <p:sp>
            <p:nvSpPr>
              <p:cNvPr id="74" name="Object 3"/>
              <p:cNvSpPr txBox="1">
                <a:spLocks noRot="1" noChangeAspect="1" noMove="1" noResize="1" noEditPoints="1" noAdjustHandles="1" noChangeArrowheads="1" noChangeShapeType="1" noTextEdit="1"/>
              </p:cNvSpPr>
              <p:nvPr/>
            </p:nvSpPr>
            <p:spPr bwMode="auto">
              <a:xfrm>
                <a:off x="4944000" y="4614863"/>
                <a:ext cx="7248000" cy="655637"/>
              </a:xfrm>
              <a:prstGeom prst="rect">
                <a:avLst/>
              </a:prstGeom>
              <a:blipFill>
                <a:blip r:embed="rId7"/>
                <a:stretch>
                  <a:fillRect b="-36111"/>
                </a:stretch>
              </a:blipFill>
            </p:spPr>
            <p:txBody>
              <a:bodyPr/>
              <a:lstStyle/>
              <a:p>
                <a:r>
                  <a:rPr lang="en-US">
                    <a:noFill/>
                  </a:rPr>
                  <a:t> </a:t>
                </a:r>
              </a:p>
            </p:txBody>
          </p:sp>
        </mc:Fallback>
      </mc:AlternateContent>
      <p:sp>
        <p:nvSpPr>
          <p:cNvPr id="75" name="Parentesi graffa aperta 74"/>
          <p:cNvSpPr/>
          <p:nvPr/>
        </p:nvSpPr>
        <p:spPr>
          <a:xfrm rot="16200000">
            <a:off x="8856735" y="2091280"/>
            <a:ext cx="350316" cy="155411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76" name="Parentesi graffa aperta 75"/>
          <p:cNvSpPr/>
          <p:nvPr/>
        </p:nvSpPr>
        <p:spPr>
          <a:xfrm rot="16200000">
            <a:off x="10386548" y="2256264"/>
            <a:ext cx="703709" cy="155411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77" name="CasellaDiTesto 76"/>
          <p:cNvSpPr txBox="1"/>
          <p:nvPr/>
        </p:nvSpPr>
        <p:spPr>
          <a:xfrm>
            <a:off x="0" y="417604"/>
            <a:ext cx="4536000" cy="523220"/>
          </a:xfrm>
          <a:prstGeom prst="rect">
            <a:avLst/>
          </a:prstGeom>
          <a:noFill/>
        </p:spPr>
        <p:txBody>
          <a:bodyPr wrap="square" rtlCol="0">
            <a:spAutoFit/>
          </a:bodyPr>
          <a:lstStyle/>
          <a:p>
            <a:pPr algn="just"/>
            <a:r>
              <a:rPr lang="en-US" sz="1400" dirty="0"/>
              <a:t>Let us consider the case of a multi-cell SW cavity working on the </a:t>
            </a:r>
            <a:r>
              <a:rPr lang="en-US" sz="1400" dirty="0">
                <a:sym typeface="Symbol" panose="05050102010706020507" pitchFamily="18" charset="2"/>
              </a:rPr>
              <a:t>-mode. The Accelerating field can be expressed as:</a:t>
            </a:r>
            <a:endParaRPr lang="en-US" sz="1400" dirty="0"/>
          </a:p>
        </p:txBody>
      </p:sp>
      <p:sp>
        <p:nvSpPr>
          <p:cNvPr id="79" name="CasellaDiTesto 78"/>
          <p:cNvSpPr txBox="1"/>
          <p:nvPr/>
        </p:nvSpPr>
        <p:spPr>
          <a:xfrm>
            <a:off x="5956894" y="485653"/>
            <a:ext cx="4747106" cy="307777"/>
          </a:xfrm>
          <a:prstGeom prst="rect">
            <a:avLst/>
          </a:prstGeom>
          <a:noFill/>
        </p:spPr>
        <p:txBody>
          <a:bodyPr wrap="square" rtlCol="0">
            <a:spAutoFit/>
          </a:bodyPr>
          <a:lstStyle/>
          <a:p>
            <a:pPr algn="just"/>
            <a:r>
              <a:rPr lang="en-US" sz="1400" dirty="0"/>
              <a:t>The accelerating field seen by the particle is given by (t=z/c):</a:t>
            </a:r>
          </a:p>
        </p:txBody>
      </p:sp>
      <p:sp>
        <p:nvSpPr>
          <p:cNvPr id="80" name="CasellaDiTesto 79"/>
          <p:cNvSpPr txBox="1"/>
          <p:nvPr/>
        </p:nvSpPr>
        <p:spPr>
          <a:xfrm>
            <a:off x="6249521" y="3006803"/>
            <a:ext cx="3542220" cy="307777"/>
          </a:xfrm>
          <a:prstGeom prst="rect">
            <a:avLst/>
          </a:prstGeom>
          <a:noFill/>
        </p:spPr>
        <p:txBody>
          <a:bodyPr wrap="square" rtlCol="0">
            <a:spAutoFit/>
          </a:bodyPr>
          <a:lstStyle/>
          <a:p>
            <a:pPr algn="just"/>
            <a:r>
              <a:rPr lang="en-US" sz="1400" i="1" dirty="0"/>
              <a:t>Synchronous wave co-propagating with beam</a:t>
            </a:r>
          </a:p>
        </p:txBody>
      </p:sp>
      <p:sp>
        <p:nvSpPr>
          <p:cNvPr id="81" name="CasellaDiTesto 80"/>
          <p:cNvSpPr txBox="1"/>
          <p:nvPr/>
        </p:nvSpPr>
        <p:spPr>
          <a:xfrm>
            <a:off x="7320003" y="3371191"/>
            <a:ext cx="4838610" cy="523220"/>
          </a:xfrm>
          <a:prstGeom prst="rect">
            <a:avLst/>
          </a:prstGeom>
          <a:noFill/>
        </p:spPr>
        <p:txBody>
          <a:bodyPr wrap="square" rtlCol="0">
            <a:spAutoFit/>
          </a:bodyPr>
          <a:lstStyle/>
          <a:p>
            <a:pPr algn="just"/>
            <a:r>
              <a:rPr lang="en-US" sz="1400" i="1" dirty="0"/>
              <a:t>NON-Synchronous wave (called RF non-synchronous harmonic) counter-propagating with beam (opposite direction)</a:t>
            </a:r>
          </a:p>
        </p:txBody>
      </p:sp>
      <mc:AlternateContent xmlns:mc="http://schemas.openxmlformats.org/markup-compatibility/2006" xmlns:a14="http://schemas.microsoft.com/office/drawing/2010/main">
        <mc:Choice Requires="a14">
          <p:sp>
            <p:nvSpPr>
              <p:cNvPr id="82" name="CasellaDiTesto 81"/>
              <p:cNvSpPr txBox="1"/>
              <p:nvPr/>
            </p:nvSpPr>
            <p:spPr>
              <a:xfrm>
                <a:off x="5669316" y="4330611"/>
                <a:ext cx="5613426" cy="307777"/>
              </a:xfrm>
              <a:prstGeom prst="rect">
                <a:avLst/>
              </a:prstGeom>
              <a:noFill/>
            </p:spPr>
            <p:txBody>
              <a:bodyPr wrap="square" rtlCol="0">
                <a:spAutoFit/>
              </a:bodyPr>
              <a:lstStyle/>
              <a:p>
                <a:pPr algn="just"/>
                <a:r>
                  <a:rPr lang="en-US" sz="1400" dirty="0"/>
                  <a:t>The accelerating field seen by the particle is given by</a:t>
                </a:r>
                <a:r>
                  <a:rPr lang="en-US" sz="1400" dirty="0">
                    <a:solidFill>
                      <a:srgbClr val="000000"/>
                    </a:solidFill>
                  </a:rPr>
                  <a:t> </a:t>
                </a:r>
                <a14:m>
                  <m:oMath xmlns:m="http://schemas.openxmlformats.org/officeDocument/2006/math">
                    <m:f>
                      <m:fPr>
                        <m:type m:val="lin"/>
                        <m:ctrlPr>
                          <a:rPr lang="en-US" sz="1400" i="1" smtClean="0">
                            <a:solidFill>
                              <a:srgbClr val="000000"/>
                            </a:solidFill>
                            <a:latin typeface="Cambria Math" panose="02040503050406030204" pitchFamily="18" charset="0"/>
                          </a:rPr>
                        </m:ctrlPr>
                      </m:fPr>
                      <m:num>
                        <m:sSub>
                          <m:sSubPr>
                            <m:ctrlPr>
                              <a:rPr lang="en-US" sz="1400" i="1">
                                <a:solidFill>
                                  <a:srgbClr val="000000"/>
                                </a:solidFill>
                                <a:latin typeface="Cambria Math" panose="02040503050406030204" pitchFamily="18" charset="0"/>
                              </a:rPr>
                            </m:ctrlPr>
                          </m:sSubPr>
                          <m:e>
                            <m:r>
                              <a:rPr lang="it-IT" sz="1400" b="0" i="1" smtClean="0">
                                <a:solidFill>
                                  <a:srgbClr val="000000"/>
                                </a:solidFill>
                                <a:latin typeface="Cambria Math" panose="02040503050406030204" pitchFamily="18" charset="0"/>
                              </a:rPr>
                              <m:t>𝑘</m:t>
                            </m:r>
                            <m:r>
                              <a:rPr lang="it-IT" sz="1400" b="0" i="1" smtClean="0">
                                <a:solidFill>
                                  <a:srgbClr val="000000"/>
                                </a:solidFill>
                                <a:latin typeface="Cambria Math" panose="02040503050406030204" pitchFamily="18" charset="0"/>
                              </a:rPr>
                              <m:t>=</m:t>
                            </m:r>
                            <m:r>
                              <a:rPr lang="en-US" sz="1400" i="1">
                                <a:solidFill>
                                  <a:srgbClr val="000000"/>
                                </a:solidFill>
                                <a:latin typeface="Cambria Math" panose="02040503050406030204" pitchFamily="18" charset="0"/>
                              </a:rPr>
                              <m:t>𝜔</m:t>
                            </m:r>
                          </m:e>
                          <m:sub>
                            <m:r>
                              <a:rPr lang="en-US" sz="1400" i="1">
                                <a:solidFill>
                                  <a:srgbClr val="000000"/>
                                </a:solidFill>
                                <a:latin typeface="Cambria Math" panose="02040503050406030204" pitchFamily="18" charset="0"/>
                              </a:rPr>
                              <m:t>𝑅𝐹</m:t>
                            </m:r>
                          </m:sub>
                        </m:sSub>
                      </m:num>
                      <m:den>
                        <m:r>
                          <a:rPr lang="it-IT" sz="1400" b="0" i="1" smtClean="0">
                            <a:solidFill>
                              <a:srgbClr val="000000"/>
                            </a:solidFill>
                            <a:latin typeface="Cambria Math" panose="02040503050406030204" pitchFamily="18" charset="0"/>
                          </a:rPr>
                          <m:t>𝑐</m:t>
                        </m:r>
                      </m:den>
                    </m:f>
                    <m:r>
                      <a:rPr lang="en-US" sz="1400" i="1">
                        <a:solidFill>
                          <a:srgbClr val="000000"/>
                        </a:solidFill>
                        <a:latin typeface="Cambria Math" panose="02040503050406030204" pitchFamily="18" charset="0"/>
                      </a:rPr>
                      <m:t> </m:t>
                    </m:r>
                  </m:oMath>
                </a14:m>
                <a:r>
                  <a:rPr lang="en-US" sz="1400" dirty="0"/>
                  <a:t>:</a:t>
                </a:r>
              </a:p>
            </p:txBody>
          </p:sp>
        </mc:Choice>
        <mc:Fallback xmlns="">
          <p:sp>
            <p:nvSpPr>
              <p:cNvPr id="82" name="CasellaDiTesto 81"/>
              <p:cNvSpPr txBox="1">
                <a:spLocks noRot="1" noChangeAspect="1" noMove="1" noResize="1" noEditPoints="1" noAdjustHandles="1" noChangeArrowheads="1" noChangeShapeType="1" noTextEdit="1"/>
              </p:cNvSpPr>
              <p:nvPr/>
            </p:nvSpPr>
            <p:spPr>
              <a:xfrm>
                <a:off x="5669316" y="4330611"/>
                <a:ext cx="5613426" cy="307777"/>
              </a:xfrm>
              <a:prstGeom prst="rect">
                <a:avLst/>
              </a:prstGeom>
              <a:blipFill>
                <a:blip r:embed="rId8"/>
                <a:stretch>
                  <a:fillRect l="-326" t="-94118" b="-150980"/>
                </a:stretch>
              </a:blipFill>
            </p:spPr>
            <p:txBody>
              <a:bodyPr/>
              <a:lstStyle/>
              <a:p>
                <a:r>
                  <a:rPr lang="en-US">
                    <a:noFill/>
                  </a:rPr>
                  <a:t> </a:t>
                </a:r>
              </a:p>
            </p:txBody>
          </p:sp>
        </mc:Fallback>
      </mc:AlternateContent>
      <p:graphicFrame>
        <p:nvGraphicFramePr>
          <p:cNvPr id="84" name="Object 3"/>
          <p:cNvGraphicFramePr>
            <a:graphicFrameLocks noChangeAspect="1"/>
          </p:cNvGraphicFramePr>
          <p:nvPr>
            <p:extLst>
              <p:ext uri="{D42A27DB-BD31-4B8C-83A1-F6EECF244321}">
                <p14:modId xmlns:p14="http://schemas.microsoft.com/office/powerpoint/2010/main" val="1932300006"/>
              </p:ext>
            </p:extLst>
          </p:nvPr>
        </p:nvGraphicFramePr>
        <p:xfrm>
          <a:off x="6239162" y="5931029"/>
          <a:ext cx="4443412" cy="655637"/>
        </p:xfrm>
        <a:graphic>
          <a:graphicData uri="http://schemas.openxmlformats.org/presentationml/2006/ole">
            <mc:AlternateContent xmlns:mc="http://schemas.openxmlformats.org/markup-compatibility/2006">
              <mc:Choice xmlns:v="urn:schemas-microsoft-com:vml" Requires="v">
                <p:oleObj name="Equazione" r:id="rId9" imgW="3352680" imgH="495000" progId="Equation.3">
                  <p:embed/>
                </p:oleObj>
              </mc:Choice>
              <mc:Fallback>
                <p:oleObj name="Equazione" r:id="rId9" imgW="3352680" imgH="495000" progId="Equation.3">
                  <p:embed/>
                  <p:pic>
                    <p:nvPicPr>
                      <p:cNvPr id="84" name="Object 3"/>
                      <p:cNvPicPr>
                        <a:picLocks noChangeAspect="1" noChangeArrowheads="1"/>
                      </p:cNvPicPr>
                      <p:nvPr/>
                    </p:nvPicPr>
                    <p:blipFill>
                      <a:blip r:embed="rId10"/>
                      <a:srcRect/>
                      <a:stretch>
                        <a:fillRect/>
                      </a:stretch>
                    </p:blipFill>
                    <p:spPr bwMode="auto">
                      <a:xfrm>
                        <a:off x="6239162" y="5931029"/>
                        <a:ext cx="4443412" cy="655637"/>
                      </a:xfrm>
                      <a:prstGeom prst="rect">
                        <a:avLst/>
                      </a:prstGeom>
                      <a:solidFill>
                        <a:srgbClr val="FFC000"/>
                      </a:solidFill>
                    </p:spPr>
                  </p:pic>
                </p:oleObj>
              </mc:Fallback>
            </mc:AlternateContent>
          </a:graphicData>
        </a:graphic>
      </p:graphicFrame>
      <p:sp>
        <p:nvSpPr>
          <p:cNvPr id="85" name="Ovale 84"/>
          <p:cNvSpPr/>
          <p:nvPr/>
        </p:nvSpPr>
        <p:spPr>
          <a:xfrm>
            <a:off x="9293610" y="5860489"/>
            <a:ext cx="1388965" cy="7261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7" name="Connettore diritto 86"/>
          <p:cNvCxnSpPr>
            <a:cxnSpLocks/>
            <a:stCxn id="85" idx="0"/>
            <a:endCxn id="89" idx="2"/>
          </p:cNvCxnSpPr>
          <p:nvPr/>
        </p:nvCxnSpPr>
        <p:spPr>
          <a:xfrm flipH="1" flipV="1">
            <a:off x="9886738" y="5671092"/>
            <a:ext cx="101355" cy="189397"/>
          </a:xfrm>
          <a:prstGeom prst="line">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CasellaDiTesto 88"/>
          <p:cNvSpPr txBox="1"/>
          <p:nvPr/>
        </p:nvSpPr>
        <p:spPr>
          <a:xfrm>
            <a:off x="8089927" y="5147872"/>
            <a:ext cx="3593621" cy="523220"/>
          </a:xfrm>
          <a:prstGeom prst="rect">
            <a:avLst/>
          </a:prstGeom>
          <a:noFill/>
        </p:spPr>
        <p:txBody>
          <a:bodyPr wrap="square" rtlCol="0">
            <a:spAutoFit/>
          </a:bodyPr>
          <a:lstStyle/>
          <a:p>
            <a:pPr algn="just"/>
            <a:r>
              <a:rPr lang="en-US" sz="1400" dirty="0"/>
              <a:t>Oscillating field that does not contribute to acceleration but that gives RF focusing</a:t>
            </a:r>
          </a:p>
        </p:txBody>
      </p:sp>
      <p:pic>
        <p:nvPicPr>
          <p:cNvPr id="94" name="Picture 6" descr="C:\Users\David\Desktop\MASTER LEZIONI\CAS_2016\bnl2.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flipH="1">
            <a:off x="518877" y="2029943"/>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95" name="Connettore 2 94"/>
          <p:cNvCxnSpPr/>
          <p:nvPr/>
        </p:nvCxnSpPr>
        <p:spPr>
          <a:xfrm>
            <a:off x="716099" y="4033970"/>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6" name="Connettore 2 95"/>
          <p:cNvCxnSpPr/>
          <p:nvPr/>
        </p:nvCxnSpPr>
        <p:spPr>
          <a:xfrm flipV="1">
            <a:off x="716099" y="3154868"/>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7" name="CasellaDiTesto 96"/>
          <p:cNvSpPr txBox="1"/>
          <p:nvPr/>
        </p:nvSpPr>
        <p:spPr>
          <a:xfrm>
            <a:off x="364831" y="3043245"/>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98" name="CasellaDiTesto 97"/>
          <p:cNvSpPr txBox="1"/>
          <p:nvPr/>
        </p:nvSpPr>
        <p:spPr>
          <a:xfrm>
            <a:off x="2957119" y="3878352"/>
            <a:ext cx="276038" cy="369332"/>
          </a:xfrm>
          <a:prstGeom prst="rect">
            <a:avLst/>
          </a:prstGeom>
          <a:noFill/>
        </p:spPr>
        <p:txBody>
          <a:bodyPr wrap="none" rtlCol="0">
            <a:spAutoFit/>
          </a:bodyPr>
          <a:lstStyle/>
          <a:p>
            <a:r>
              <a:rPr lang="en-US" dirty="0"/>
              <a:t>z</a:t>
            </a:r>
          </a:p>
        </p:txBody>
      </p:sp>
      <p:grpSp>
        <p:nvGrpSpPr>
          <p:cNvPr id="99" name="Gruppo 98"/>
          <p:cNvGrpSpPr/>
          <p:nvPr/>
        </p:nvGrpSpPr>
        <p:grpSpPr>
          <a:xfrm>
            <a:off x="730487" y="3598186"/>
            <a:ext cx="2021988" cy="835961"/>
            <a:chOff x="6593840" y="904983"/>
            <a:chExt cx="2021988" cy="835961"/>
          </a:xfrm>
        </p:grpSpPr>
        <p:grpSp>
          <p:nvGrpSpPr>
            <p:cNvPr id="100" name="Gruppo 99"/>
            <p:cNvGrpSpPr/>
            <p:nvPr/>
          </p:nvGrpSpPr>
          <p:grpSpPr>
            <a:xfrm>
              <a:off x="6593840" y="944837"/>
              <a:ext cx="2021988" cy="796107"/>
              <a:chOff x="6593840" y="944837"/>
              <a:chExt cx="2021988" cy="796107"/>
            </a:xfrm>
          </p:grpSpPr>
          <p:sp>
            <p:nvSpPr>
              <p:cNvPr id="102" name="Figura a mano libera 10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Figura a mano libera 10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Figura a mano libera 10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Figura a mano libera 10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Figura a mano libera 10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01" name="Ovale 100"/>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7" name="Gruppo 106"/>
          <p:cNvGrpSpPr/>
          <p:nvPr/>
        </p:nvGrpSpPr>
        <p:grpSpPr>
          <a:xfrm>
            <a:off x="741824" y="3604065"/>
            <a:ext cx="2021988" cy="825888"/>
            <a:chOff x="6593840" y="901216"/>
            <a:chExt cx="2021988" cy="825888"/>
          </a:xfrm>
        </p:grpSpPr>
        <p:grpSp>
          <p:nvGrpSpPr>
            <p:cNvPr id="108" name="Gruppo 107"/>
            <p:cNvGrpSpPr/>
            <p:nvPr/>
          </p:nvGrpSpPr>
          <p:grpSpPr>
            <a:xfrm flipV="1">
              <a:off x="6593840" y="930997"/>
              <a:ext cx="2021988" cy="796107"/>
              <a:chOff x="6593840" y="944837"/>
              <a:chExt cx="2021988" cy="796107"/>
            </a:xfrm>
          </p:grpSpPr>
          <p:sp>
            <p:nvSpPr>
              <p:cNvPr id="110" name="Figura a mano libera 10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Figura a mano libera 11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Figura a mano libera 11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Figura a mano libera 11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Figura a mano libera 11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09" name="Ovale 108"/>
            <p:cNvSpPr/>
            <p:nvPr/>
          </p:nvSpPr>
          <p:spPr>
            <a:xfrm>
              <a:off x="7101953" y="901216"/>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5" name="Connettore 2 114"/>
          <p:cNvCxnSpPr/>
          <p:nvPr/>
        </p:nvCxnSpPr>
        <p:spPr>
          <a:xfrm>
            <a:off x="993780" y="3385174"/>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16" name="Gruppo 115"/>
          <p:cNvGrpSpPr/>
          <p:nvPr/>
        </p:nvGrpSpPr>
        <p:grpSpPr>
          <a:xfrm>
            <a:off x="725481" y="3612024"/>
            <a:ext cx="2021988" cy="822122"/>
            <a:chOff x="6567770" y="1746801"/>
            <a:chExt cx="2021988" cy="822122"/>
          </a:xfrm>
        </p:grpSpPr>
        <p:sp>
          <p:nvSpPr>
            <p:cNvPr id="117" name="Ovale 116"/>
            <p:cNvSpPr/>
            <p:nvPr/>
          </p:nvSpPr>
          <p:spPr>
            <a:xfrm>
              <a:off x="7519284" y="1746801"/>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8" name="Gruppo 117"/>
            <p:cNvGrpSpPr/>
            <p:nvPr/>
          </p:nvGrpSpPr>
          <p:grpSpPr>
            <a:xfrm>
              <a:off x="6567770" y="1772816"/>
              <a:ext cx="2021988" cy="796107"/>
              <a:chOff x="6593840" y="944837"/>
              <a:chExt cx="2021988" cy="796107"/>
            </a:xfrm>
          </p:grpSpPr>
          <p:sp>
            <p:nvSpPr>
              <p:cNvPr id="119" name="Figura a mano libera 118"/>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Figura a mano libera 119"/>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Figura a mano libera 120"/>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Figura a mano libera 121"/>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Figura a mano libera 122"/>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124" name="CasellaDiTesto 123"/>
          <p:cNvSpPr txBox="1"/>
          <p:nvPr/>
        </p:nvSpPr>
        <p:spPr>
          <a:xfrm>
            <a:off x="868887" y="3105961"/>
            <a:ext cx="1711494" cy="276999"/>
          </a:xfrm>
          <a:prstGeom prst="rect">
            <a:avLst/>
          </a:prstGeom>
          <a:noFill/>
        </p:spPr>
        <p:txBody>
          <a:bodyPr wrap="none" rtlCol="0">
            <a:spAutoFit/>
          </a:bodyPr>
          <a:lstStyle/>
          <a:p>
            <a:r>
              <a:rPr lang="en-US" sz="1200" dirty="0"/>
              <a:t>Direction of propagation</a:t>
            </a:r>
          </a:p>
        </p:txBody>
      </p:sp>
      <p:sp>
        <p:nvSpPr>
          <p:cNvPr id="125" name="Freccia in giù 124"/>
          <p:cNvSpPr/>
          <p:nvPr/>
        </p:nvSpPr>
        <p:spPr>
          <a:xfrm>
            <a:off x="684885" y="1831069"/>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CasellaDiTesto 125"/>
          <p:cNvSpPr txBox="1"/>
          <p:nvPr/>
        </p:nvSpPr>
        <p:spPr>
          <a:xfrm>
            <a:off x="475534" y="1394202"/>
            <a:ext cx="643125" cy="369332"/>
          </a:xfrm>
          <a:prstGeom prst="rect">
            <a:avLst/>
          </a:prstGeom>
          <a:noFill/>
        </p:spPr>
        <p:txBody>
          <a:bodyPr wrap="none" rtlCol="0">
            <a:spAutoFit/>
          </a:bodyPr>
          <a:lstStyle/>
          <a:p>
            <a:r>
              <a:rPr lang="en-US" dirty="0"/>
              <a:t>P</a:t>
            </a:r>
            <a:r>
              <a:rPr lang="en-US" baseline="-25000" dirty="0"/>
              <a:t> RF in</a:t>
            </a:r>
          </a:p>
        </p:txBody>
      </p:sp>
      <p:grpSp>
        <p:nvGrpSpPr>
          <p:cNvPr id="127" name="Gruppo 126"/>
          <p:cNvGrpSpPr/>
          <p:nvPr/>
        </p:nvGrpSpPr>
        <p:grpSpPr>
          <a:xfrm>
            <a:off x="743524" y="3619756"/>
            <a:ext cx="2021988" cy="828428"/>
            <a:chOff x="6370366" y="3905347"/>
            <a:chExt cx="2021988" cy="828428"/>
          </a:xfrm>
        </p:grpSpPr>
        <p:grpSp>
          <p:nvGrpSpPr>
            <p:cNvPr id="128" name="Gruppo 127"/>
            <p:cNvGrpSpPr/>
            <p:nvPr/>
          </p:nvGrpSpPr>
          <p:grpSpPr>
            <a:xfrm flipV="1">
              <a:off x="6370366" y="3937668"/>
              <a:ext cx="2021988" cy="796107"/>
              <a:chOff x="6593840" y="944837"/>
              <a:chExt cx="2021988" cy="796107"/>
            </a:xfrm>
          </p:grpSpPr>
          <p:sp>
            <p:nvSpPr>
              <p:cNvPr id="130" name="Figura a mano libera 12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Figura a mano libera 13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Figura a mano libera 13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Figura a mano libera 13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Figura a mano libera 13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9" name="Ovale 128"/>
            <p:cNvSpPr/>
            <p:nvPr/>
          </p:nvSpPr>
          <p:spPr>
            <a:xfrm>
              <a:off x="7697191" y="390534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5" name="Gruppo 134"/>
          <p:cNvGrpSpPr/>
          <p:nvPr/>
        </p:nvGrpSpPr>
        <p:grpSpPr>
          <a:xfrm>
            <a:off x="725481" y="3632801"/>
            <a:ext cx="2021988" cy="809619"/>
            <a:chOff x="6567770" y="1759304"/>
            <a:chExt cx="2021988" cy="809619"/>
          </a:xfrm>
        </p:grpSpPr>
        <p:sp>
          <p:nvSpPr>
            <p:cNvPr id="136" name="Ovale 135"/>
            <p:cNvSpPr/>
            <p:nvPr/>
          </p:nvSpPr>
          <p:spPr>
            <a:xfrm>
              <a:off x="8322746" y="1759304"/>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7" name="Gruppo 136"/>
            <p:cNvGrpSpPr/>
            <p:nvPr/>
          </p:nvGrpSpPr>
          <p:grpSpPr>
            <a:xfrm>
              <a:off x="6567770" y="1772816"/>
              <a:ext cx="2021988" cy="796107"/>
              <a:chOff x="6593840" y="944837"/>
              <a:chExt cx="2021988" cy="796107"/>
            </a:xfrm>
          </p:grpSpPr>
          <p:sp>
            <p:nvSpPr>
              <p:cNvPr id="138" name="Figura a mano libera 137"/>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9" name="Figura a mano libera 138"/>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0" name="Figura a mano libera 139"/>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Figura a mano libera 140"/>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Figura a mano libera 141"/>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73" name="Ovale 72"/>
          <p:cNvSpPr/>
          <p:nvPr/>
        </p:nvSpPr>
        <p:spPr>
          <a:xfrm>
            <a:off x="8828632" y="5881802"/>
            <a:ext cx="442956" cy="7261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6" name="Connettore diritto 85"/>
          <p:cNvCxnSpPr>
            <a:cxnSpLocks/>
            <a:stCxn id="73" idx="4"/>
            <a:endCxn id="88" idx="3"/>
          </p:cNvCxnSpPr>
          <p:nvPr/>
        </p:nvCxnSpPr>
        <p:spPr>
          <a:xfrm flipH="1">
            <a:off x="7042767" y="6607979"/>
            <a:ext cx="2007343" cy="123133"/>
          </a:xfrm>
          <a:prstGeom prst="line">
            <a:avLst/>
          </a:pr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88" name="CasellaDiTesto 87"/>
          <p:cNvSpPr txBox="1"/>
          <p:nvPr/>
        </p:nvSpPr>
        <p:spPr>
          <a:xfrm>
            <a:off x="4401039" y="6577223"/>
            <a:ext cx="2641728" cy="307777"/>
          </a:xfrm>
          <a:prstGeom prst="rect">
            <a:avLst/>
          </a:prstGeom>
          <a:noFill/>
        </p:spPr>
        <p:txBody>
          <a:bodyPr wrap="square" rtlCol="0">
            <a:spAutoFit/>
          </a:bodyPr>
          <a:lstStyle/>
          <a:p>
            <a:pPr algn="just"/>
            <a:r>
              <a:rPr lang="en-US" sz="1400" dirty="0"/>
              <a:t>Synchronous wave: acceleration</a:t>
            </a:r>
          </a:p>
        </p:txBody>
      </p:sp>
      <p:sp>
        <p:nvSpPr>
          <p:cNvPr id="3" name="Freccia a destra 2">
            <a:extLst>
              <a:ext uri="{FF2B5EF4-FFF2-40B4-BE49-F238E27FC236}">
                <a16:creationId xmlns:a16="http://schemas.microsoft.com/office/drawing/2014/main" id="{BDAF63EA-59F1-8AAA-2BD7-EE23CC21E51C}"/>
              </a:ext>
            </a:extLst>
          </p:cNvPr>
          <p:cNvSpPr/>
          <p:nvPr/>
        </p:nvSpPr>
        <p:spPr>
          <a:xfrm>
            <a:off x="4786710" y="467008"/>
            <a:ext cx="1046411" cy="6173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Connettore 2 4">
            <a:extLst>
              <a:ext uri="{FF2B5EF4-FFF2-40B4-BE49-F238E27FC236}">
                <a16:creationId xmlns:a16="http://schemas.microsoft.com/office/drawing/2014/main" id="{5001E302-0F46-4BF1-3EEB-C8AA88982D5F}"/>
              </a:ext>
            </a:extLst>
          </p:cNvPr>
          <p:cNvCxnSpPr>
            <a:cxnSpLocks/>
          </p:cNvCxnSpPr>
          <p:nvPr/>
        </p:nvCxnSpPr>
        <p:spPr>
          <a:xfrm>
            <a:off x="909258" y="4581000"/>
            <a:ext cx="387864" cy="0"/>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Object 3">
                <a:extLst>
                  <a:ext uri="{FF2B5EF4-FFF2-40B4-BE49-F238E27FC236}">
                    <a16:creationId xmlns:a16="http://schemas.microsoft.com/office/drawing/2014/main" id="{528A4C0C-2CEF-9B55-FABF-DC350225AF17}"/>
                  </a:ext>
                </a:extLst>
              </p:cNvPr>
              <p:cNvSpPr txBox="1"/>
              <p:nvPr/>
            </p:nvSpPr>
            <p:spPr bwMode="auto">
              <a:xfrm>
                <a:off x="315391" y="6232027"/>
                <a:ext cx="3024274" cy="569913"/>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a:rPr lang="en-US" sz="1500" i="1" smtClean="0">
                          <a:solidFill>
                            <a:srgbClr val="000000"/>
                          </a:solidFill>
                          <a:latin typeface="Cambria Math" panose="02040503050406030204" pitchFamily="18" charset="0"/>
                        </a:rPr>
                        <m:t>𝑘</m:t>
                      </m:r>
                      <m:r>
                        <a:rPr lang="en-US" sz="1500" i="1" smtClean="0">
                          <a:solidFill>
                            <a:srgbClr val="000000"/>
                          </a:solidFill>
                          <a:latin typeface="Cambria Math" panose="02040503050406030204" pitchFamily="18" charset="0"/>
                        </a:rPr>
                        <m:t>=</m:t>
                      </m:r>
                      <m:f>
                        <m:fPr>
                          <m:ctrlPr>
                            <a:rPr lang="en-US" sz="1500" i="1" smtClean="0">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2</m:t>
                          </m:r>
                          <m:r>
                            <a:rPr lang="en-US" sz="1500" i="1">
                              <a:solidFill>
                                <a:srgbClr val="000000"/>
                              </a:solidFill>
                              <a:latin typeface="Cambria Math" panose="02040503050406030204" pitchFamily="18" charset="0"/>
                            </a:rPr>
                            <m:t>𝜋</m:t>
                          </m:r>
                        </m:num>
                        <m:den>
                          <m:r>
                            <a:rPr lang="it-IT" sz="1500" b="0" i="1" smtClean="0">
                              <a:solidFill>
                                <a:srgbClr val="000000"/>
                              </a:solidFill>
                              <a:latin typeface="Cambria Math" panose="02040503050406030204" pitchFamily="18" charset="0"/>
                            </a:rPr>
                            <m:t>2</m:t>
                          </m:r>
                          <m:r>
                            <a:rPr lang="it-IT" sz="1500" b="0" i="1" smtClean="0">
                              <a:solidFill>
                                <a:srgbClr val="000000"/>
                              </a:solidFill>
                              <a:latin typeface="Cambria Math" panose="02040503050406030204" pitchFamily="18" charset="0"/>
                            </a:rPr>
                            <m:t>𝑑</m:t>
                          </m:r>
                        </m:den>
                      </m:f>
                      <m:r>
                        <a:rPr lang="en-US" sz="1500" i="1">
                          <a:solidFill>
                            <a:srgbClr val="000000"/>
                          </a:solidFill>
                          <a:latin typeface="Cambria Math" panose="02040503050406030204" pitchFamily="18" charset="0"/>
                        </a:rPr>
                        <m:t>=</m:t>
                      </m:r>
                      <m:f>
                        <m:fPr>
                          <m:ctrlPr>
                            <a:rPr lang="en-US" sz="1500" i="1">
                              <a:solidFill>
                                <a:srgbClr val="000000"/>
                              </a:solidFill>
                              <a:latin typeface="Cambria Math" panose="02040503050406030204" pitchFamily="18" charset="0"/>
                            </a:rPr>
                          </m:ctrlPr>
                        </m:fPr>
                        <m:num>
                          <m:r>
                            <a:rPr lang="en-US" sz="1500" i="1">
                              <a:solidFill>
                                <a:srgbClr val="000000"/>
                              </a:solidFill>
                              <a:latin typeface="Cambria Math" panose="02040503050406030204" pitchFamily="18" charset="0"/>
                            </a:rPr>
                            <m:t>2</m:t>
                          </m:r>
                          <m:r>
                            <a:rPr lang="en-US" sz="1500" i="1">
                              <a:solidFill>
                                <a:srgbClr val="000000"/>
                              </a:solidFill>
                              <a:latin typeface="Cambria Math" panose="02040503050406030204" pitchFamily="18" charset="0"/>
                            </a:rPr>
                            <m:t>𝜋</m:t>
                          </m:r>
                        </m:num>
                        <m:den>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𝜆</m:t>
                              </m:r>
                            </m:e>
                            <m:sub>
                              <m:r>
                                <a:rPr lang="en-US" sz="1600" i="1">
                                  <a:solidFill>
                                    <a:srgbClr val="000000"/>
                                  </a:solidFill>
                                  <a:latin typeface="Cambria Math" panose="02040503050406030204" pitchFamily="18" charset="0"/>
                                </a:rPr>
                                <m:t>𝑅𝐹</m:t>
                              </m:r>
                            </m:sub>
                          </m:sSub>
                        </m:den>
                      </m:f>
                      <m:r>
                        <a:rPr lang="it-IT" sz="1600" b="0" i="1" smtClean="0">
                          <a:solidFill>
                            <a:srgbClr val="000000"/>
                          </a:solidFill>
                          <a:latin typeface="Cambria Math" panose="02040503050406030204" pitchFamily="18" charset="0"/>
                        </a:rPr>
                        <m:t>=</m:t>
                      </m:r>
                      <m:f>
                        <m:fPr>
                          <m:ctrlPr>
                            <a:rPr lang="en-US" sz="1400" i="1">
                              <a:solidFill>
                                <a:srgbClr val="000000"/>
                              </a:solidFill>
                              <a:latin typeface="Cambria Math" panose="02040503050406030204" pitchFamily="18" charset="0"/>
                            </a:rPr>
                          </m:ctrlPr>
                        </m:fPr>
                        <m:num>
                          <m:sSub>
                            <m:sSubPr>
                              <m:ctrlPr>
                                <a:rPr lang="en-US" sz="1400" i="1">
                                  <a:solidFill>
                                    <a:srgbClr val="000000"/>
                                  </a:solidFill>
                                  <a:latin typeface="Cambria Math" panose="02040503050406030204" pitchFamily="18" charset="0"/>
                                </a:rPr>
                              </m:ctrlPr>
                            </m:sSubPr>
                            <m:e>
                              <m:r>
                                <a:rPr lang="en-US" sz="1400" i="1">
                                  <a:solidFill>
                                    <a:srgbClr val="000000"/>
                                  </a:solidFill>
                                  <a:latin typeface="Cambria Math" panose="02040503050406030204" pitchFamily="18" charset="0"/>
                                </a:rPr>
                                <m:t>𝜔</m:t>
                              </m:r>
                            </m:e>
                            <m:sub>
                              <m:r>
                                <a:rPr lang="en-US" sz="1400" i="1">
                                  <a:solidFill>
                                    <a:srgbClr val="000000"/>
                                  </a:solidFill>
                                  <a:latin typeface="Cambria Math" panose="02040503050406030204" pitchFamily="18" charset="0"/>
                                </a:rPr>
                                <m:t>𝑅𝐹</m:t>
                              </m:r>
                            </m:sub>
                          </m:sSub>
                        </m:num>
                        <m:den>
                          <m:r>
                            <a:rPr lang="en-US" sz="1400" i="1">
                              <a:solidFill>
                                <a:srgbClr val="000000"/>
                              </a:solidFill>
                              <a:latin typeface="Cambria Math" panose="02040503050406030204" pitchFamily="18" charset="0"/>
                            </a:rPr>
                            <m:t>𝑐</m:t>
                          </m:r>
                        </m:den>
                      </m:f>
                      <m:r>
                        <m:rPr>
                          <m:nor/>
                        </m:rPr>
                        <a:rPr lang="en-US" sz="1500" i="0">
                          <a:solidFill>
                            <a:srgbClr val="000000"/>
                          </a:solidFill>
                          <a:latin typeface="Cambria Math" panose="02040503050406030204" pitchFamily="18" charset="0"/>
                        </a:rPr>
                        <m:t>,  </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𝜆</m:t>
                          </m:r>
                        </m:e>
                        <m:sub>
                          <m:r>
                            <a:rPr lang="en-US" sz="1500" i="1">
                              <a:solidFill>
                                <a:srgbClr val="000000"/>
                              </a:solidFill>
                              <a:latin typeface="Cambria Math" panose="02040503050406030204" pitchFamily="18" charset="0"/>
                            </a:rPr>
                            <m:t>𝑅𝐹</m:t>
                          </m:r>
                        </m:sub>
                      </m:sSub>
                      <m:r>
                        <a:rPr lang="en-US" sz="1500" i="1">
                          <a:solidFill>
                            <a:srgbClr val="000000"/>
                          </a:solidFill>
                          <a:latin typeface="Cambria Math" panose="02040503050406030204" pitchFamily="18" charset="0"/>
                        </a:rPr>
                        <m:t>=</m:t>
                      </m:r>
                      <m:r>
                        <a:rPr lang="en-US" sz="1500" i="1">
                          <a:solidFill>
                            <a:srgbClr val="000000"/>
                          </a:solidFill>
                          <a:latin typeface="Cambria Math" panose="02040503050406030204" pitchFamily="18" charset="0"/>
                        </a:rPr>
                        <m:t>𝑐</m:t>
                      </m:r>
                      <m:sSub>
                        <m:sSubPr>
                          <m:ctrlPr>
                            <a:rPr lang="en-US" sz="1500" i="1">
                              <a:solidFill>
                                <a:srgbClr val="000000"/>
                              </a:solidFill>
                              <a:latin typeface="Cambria Math" panose="02040503050406030204" pitchFamily="18" charset="0"/>
                            </a:rPr>
                          </m:ctrlPr>
                        </m:sSubPr>
                        <m:e>
                          <m:r>
                            <a:rPr lang="en-US" sz="1500" i="1">
                              <a:solidFill>
                                <a:srgbClr val="000000"/>
                              </a:solidFill>
                              <a:latin typeface="Cambria Math" panose="02040503050406030204" pitchFamily="18" charset="0"/>
                            </a:rPr>
                            <m:t>𝑇</m:t>
                          </m:r>
                        </m:e>
                        <m:sub>
                          <m:r>
                            <a:rPr lang="en-US" sz="1500" i="1">
                              <a:solidFill>
                                <a:srgbClr val="000000"/>
                              </a:solidFill>
                              <a:latin typeface="Cambria Math" panose="02040503050406030204" pitchFamily="18" charset="0"/>
                            </a:rPr>
                            <m:t>𝑅𝐹</m:t>
                          </m:r>
                        </m:sub>
                      </m:sSub>
                    </m:oMath>
                  </m:oMathPara>
                </a14:m>
                <a:endParaRPr lang="en-US" sz="1500" dirty="0"/>
              </a:p>
            </p:txBody>
          </p:sp>
        </mc:Choice>
        <mc:Fallback xmlns="">
          <p:sp>
            <p:nvSpPr>
              <p:cNvPr id="8" name="Object 3">
                <a:extLst>
                  <a:ext uri="{FF2B5EF4-FFF2-40B4-BE49-F238E27FC236}">
                    <a16:creationId xmlns:a16="http://schemas.microsoft.com/office/drawing/2014/main" id="{528A4C0C-2CEF-9B55-FABF-DC350225AF17}"/>
                  </a:ext>
                </a:extLst>
              </p:cNvPr>
              <p:cNvSpPr txBox="1">
                <a:spLocks noRot="1" noChangeAspect="1" noMove="1" noResize="1" noEditPoints="1" noAdjustHandles="1" noChangeArrowheads="1" noChangeShapeType="1" noTextEdit="1"/>
              </p:cNvSpPr>
              <p:nvPr/>
            </p:nvSpPr>
            <p:spPr bwMode="auto">
              <a:xfrm>
                <a:off x="315391" y="6232027"/>
                <a:ext cx="3024274" cy="569913"/>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F2F7D0CC-186A-2727-ECA9-4EF53FD11868}"/>
                  </a:ext>
                </a:extLst>
              </p:cNvPr>
              <p:cNvSpPr txBox="1"/>
              <p:nvPr/>
            </p:nvSpPr>
            <p:spPr>
              <a:xfrm>
                <a:off x="909258" y="4539918"/>
                <a:ext cx="35778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b="0" i="1" smtClean="0">
                          <a:solidFill>
                            <a:srgbClr val="000000"/>
                          </a:solidFill>
                          <a:latin typeface="Cambria Math" panose="02040503050406030204" pitchFamily="18" charset="0"/>
                        </a:rPr>
                        <m:t>𝑑</m:t>
                      </m:r>
                    </m:oMath>
                  </m:oMathPara>
                </a14:m>
                <a:endParaRPr lang="en-US" dirty="0"/>
              </a:p>
            </p:txBody>
          </p:sp>
        </mc:Choice>
        <mc:Fallback xmlns="">
          <p:sp>
            <p:nvSpPr>
              <p:cNvPr id="12" name="CasellaDiTesto 11">
                <a:extLst>
                  <a:ext uri="{FF2B5EF4-FFF2-40B4-BE49-F238E27FC236}">
                    <a16:creationId xmlns:a16="http://schemas.microsoft.com/office/drawing/2014/main" id="{F2F7D0CC-186A-2727-ECA9-4EF53FD11868}"/>
                  </a:ext>
                </a:extLst>
              </p:cNvPr>
              <p:cNvSpPr txBox="1">
                <a:spLocks noRot="1" noChangeAspect="1" noMove="1" noResize="1" noEditPoints="1" noAdjustHandles="1" noChangeArrowheads="1" noChangeShapeType="1" noTextEdit="1"/>
              </p:cNvSpPr>
              <p:nvPr/>
            </p:nvSpPr>
            <p:spPr>
              <a:xfrm>
                <a:off x="909258" y="4539918"/>
                <a:ext cx="357788" cy="369332"/>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CasellaDiTesto 12">
                <a:extLst>
                  <a:ext uri="{FF2B5EF4-FFF2-40B4-BE49-F238E27FC236}">
                    <a16:creationId xmlns:a16="http://schemas.microsoft.com/office/drawing/2014/main" id="{CE5FDA7A-679E-61DF-5AB1-9682698E4071}"/>
                  </a:ext>
                </a:extLst>
              </p:cNvPr>
              <p:cNvSpPr txBox="1"/>
              <p:nvPr/>
            </p:nvSpPr>
            <p:spPr>
              <a:xfrm>
                <a:off x="108914" y="4879083"/>
                <a:ext cx="4535998" cy="738664"/>
              </a:xfrm>
              <a:prstGeom prst="rect">
                <a:avLst/>
              </a:prstGeom>
              <a:noFill/>
            </p:spPr>
            <p:txBody>
              <a:bodyPr wrap="square" rtlCol="0">
                <a:spAutoFit/>
              </a:bodyPr>
              <a:lstStyle/>
              <a:p>
                <a:pPr algn="just"/>
                <a:r>
                  <a:rPr lang="en-US" sz="1400" dirty="0"/>
                  <a:t>In order to have synchronism between the accelerating field and </a:t>
                </a:r>
                <a:r>
                  <a:rPr lang="en-US" sz="1400" dirty="0" err="1"/>
                  <a:t>and</a:t>
                </a:r>
                <a:r>
                  <a:rPr lang="en-US" sz="1400" dirty="0"/>
                  <a:t> </a:t>
                </a:r>
                <a:r>
                  <a:rPr lang="en-US" sz="1400" dirty="0" err="1"/>
                  <a:t>ultrarelativistic</a:t>
                </a:r>
                <a:r>
                  <a:rPr lang="en-US" sz="1400" dirty="0"/>
                  <a:t> particle we have to satisfy the following relation (supposing electrons </a:t>
                </a:r>
                <a14:m>
                  <m:oMath xmlns:m="http://schemas.openxmlformats.org/officeDocument/2006/math">
                    <m:r>
                      <a:rPr lang="en-US" sz="1400" i="1">
                        <a:solidFill>
                          <a:srgbClr val="000000"/>
                        </a:solidFill>
                        <a:latin typeface="Cambria Math" panose="02040503050406030204" pitchFamily="18" charset="0"/>
                      </a:rPr>
                      <m:t>𝛽</m:t>
                    </m:r>
                  </m:oMath>
                </a14:m>
                <a:r>
                  <a:rPr lang="en-US" sz="1400" dirty="0"/>
                  <a:t>=1):</a:t>
                </a:r>
              </a:p>
            </p:txBody>
          </p:sp>
        </mc:Choice>
        <mc:Fallback xmlns="">
          <p:sp>
            <p:nvSpPr>
              <p:cNvPr id="13" name="CasellaDiTesto 12">
                <a:extLst>
                  <a:ext uri="{FF2B5EF4-FFF2-40B4-BE49-F238E27FC236}">
                    <a16:creationId xmlns:a16="http://schemas.microsoft.com/office/drawing/2014/main" id="{CE5FDA7A-679E-61DF-5AB1-9682698E4071}"/>
                  </a:ext>
                </a:extLst>
              </p:cNvPr>
              <p:cNvSpPr txBox="1">
                <a:spLocks noRot="1" noChangeAspect="1" noMove="1" noResize="1" noEditPoints="1" noAdjustHandles="1" noChangeArrowheads="1" noChangeShapeType="1" noTextEdit="1"/>
              </p:cNvSpPr>
              <p:nvPr/>
            </p:nvSpPr>
            <p:spPr>
              <a:xfrm>
                <a:off x="108914" y="4879083"/>
                <a:ext cx="4535998" cy="738664"/>
              </a:xfrm>
              <a:prstGeom prst="rect">
                <a:avLst/>
              </a:prstGeom>
              <a:blipFill>
                <a:blip r:embed="rId14"/>
                <a:stretch>
                  <a:fillRect l="-403" t="-820" r="-403" b="-73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Oggetto 168">
                <a:extLst>
                  <a:ext uri="{FF2B5EF4-FFF2-40B4-BE49-F238E27FC236}">
                    <a16:creationId xmlns:a16="http://schemas.microsoft.com/office/drawing/2014/main" id="{C70C1B4C-35B8-38A9-F20F-D5CD4F3C59D7}"/>
                  </a:ext>
                </a:extLst>
              </p:cNvPr>
              <p:cNvSpPr txBox="1"/>
              <p:nvPr/>
            </p:nvSpPr>
            <p:spPr bwMode="auto">
              <a:xfrm>
                <a:off x="581198" y="5568615"/>
                <a:ext cx="1811337" cy="692150"/>
              </a:xfrm>
              <a:prstGeom prst="rect">
                <a:avLst/>
              </a:prstGeom>
              <a:noFill/>
              <a:ln>
                <a:noFill/>
              </a:ln>
            </p:spPr>
            <p:txBody>
              <a:bodyPr>
                <a:normAutofit/>
              </a:bodyPr>
              <a:lstStyle/>
              <a:p>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rPr>
                        <m:t>𝑑</m:t>
                      </m:r>
                      <m:r>
                        <a:rPr lang="en-US" i="1" smtClean="0">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𝑐</m:t>
                          </m:r>
                        </m:num>
                        <m:den>
                          <m:r>
                            <a:rPr lang="en-US" i="1">
                              <a:solidFill>
                                <a:srgbClr val="000000"/>
                              </a:solidFill>
                              <a:latin typeface="Cambria Math" panose="02040503050406030204" pitchFamily="18" charset="0"/>
                            </a:rPr>
                            <m:t>2</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𝑓</m:t>
                              </m:r>
                            </m:e>
                            <m:sub>
                              <m:r>
                                <a:rPr lang="en-US" i="1">
                                  <a:solidFill>
                                    <a:srgbClr val="000000"/>
                                  </a:solidFill>
                                  <a:latin typeface="Cambria Math" panose="02040503050406030204" pitchFamily="18" charset="0"/>
                                </a:rPr>
                                <m:t>𝑅𝐹</m:t>
                              </m:r>
                            </m:sub>
                          </m:sSub>
                        </m:den>
                      </m:f>
                      <m:r>
                        <a:rPr lang="en-US" i="1" smtClean="0">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2</m:t>
                          </m:r>
                        </m:den>
                      </m:f>
                    </m:oMath>
                  </m:oMathPara>
                </a14:m>
                <a:endParaRPr lang="en-US" dirty="0"/>
              </a:p>
            </p:txBody>
          </p:sp>
        </mc:Choice>
        <mc:Fallback xmlns="">
          <p:sp>
            <p:nvSpPr>
              <p:cNvPr id="14" name="Oggetto 168">
                <a:extLst>
                  <a:ext uri="{FF2B5EF4-FFF2-40B4-BE49-F238E27FC236}">
                    <a16:creationId xmlns:a16="http://schemas.microsoft.com/office/drawing/2014/main" id="{C70C1B4C-35B8-38A9-F20F-D5CD4F3C59D7}"/>
                  </a:ext>
                </a:extLst>
              </p:cNvPr>
              <p:cNvSpPr txBox="1">
                <a:spLocks noRot="1" noChangeAspect="1" noMove="1" noResize="1" noEditPoints="1" noAdjustHandles="1" noChangeArrowheads="1" noChangeShapeType="1" noTextEdit="1"/>
              </p:cNvSpPr>
              <p:nvPr/>
            </p:nvSpPr>
            <p:spPr bwMode="auto">
              <a:xfrm>
                <a:off x="581198" y="5568615"/>
                <a:ext cx="1811337" cy="692150"/>
              </a:xfrm>
              <a:prstGeom prst="rect">
                <a:avLst/>
              </a:prstGeom>
              <a:blipFill>
                <a:blip r:embed="rId15"/>
                <a:stretch>
                  <a:fillRect/>
                </a:stretch>
              </a:blipFill>
              <a:ln>
                <a:noFill/>
              </a:ln>
            </p:spPr>
            <p:txBody>
              <a:bodyPr/>
              <a:lstStyle/>
              <a:p>
                <a:r>
                  <a:rPr lang="en-US">
                    <a:noFill/>
                  </a:rPr>
                  <a:t> </a:t>
                </a:r>
              </a:p>
            </p:txBody>
          </p:sp>
        </mc:Fallback>
      </mc:AlternateContent>
      <p:sp>
        <p:nvSpPr>
          <p:cNvPr id="17" name="Parentesi graffa aperta 16">
            <a:extLst>
              <a:ext uri="{FF2B5EF4-FFF2-40B4-BE49-F238E27FC236}">
                <a16:creationId xmlns:a16="http://schemas.microsoft.com/office/drawing/2014/main" id="{B1C5EDF2-E8CB-F362-2A75-80199D4DC89F}"/>
              </a:ext>
            </a:extLst>
          </p:cNvPr>
          <p:cNvSpPr/>
          <p:nvPr/>
        </p:nvSpPr>
        <p:spPr>
          <a:xfrm rot="16200000">
            <a:off x="10931859" y="751249"/>
            <a:ext cx="251103" cy="1138823"/>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8" name="CasellaDiTesto 17">
            <a:extLst>
              <a:ext uri="{FF2B5EF4-FFF2-40B4-BE49-F238E27FC236}">
                <a16:creationId xmlns:a16="http://schemas.microsoft.com/office/drawing/2014/main" id="{F0E568E0-15D4-B173-E68E-FE8D8D01E136}"/>
              </a:ext>
            </a:extLst>
          </p:cNvPr>
          <p:cNvSpPr txBox="1"/>
          <p:nvPr/>
        </p:nvSpPr>
        <p:spPr>
          <a:xfrm>
            <a:off x="7970116" y="1475874"/>
            <a:ext cx="4221884" cy="307777"/>
          </a:xfrm>
          <a:prstGeom prst="rect">
            <a:avLst/>
          </a:prstGeom>
          <a:noFill/>
        </p:spPr>
        <p:txBody>
          <a:bodyPr wrap="square" rtlCol="0">
            <a:spAutoFit/>
          </a:bodyPr>
          <a:lstStyle/>
          <a:p>
            <a:pPr algn="just"/>
            <a:r>
              <a:rPr lang="en-US" sz="1400" i="1" dirty="0"/>
              <a:t>Oscillating term that has an average value equal to 0</a:t>
            </a:r>
          </a:p>
        </p:txBody>
      </p:sp>
      <p:sp>
        <p:nvSpPr>
          <p:cNvPr id="19" name="Freccia a destra 18">
            <a:extLst>
              <a:ext uri="{FF2B5EF4-FFF2-40B4-BE49-F238E27FC236}">
                <a16:creationId xmlns:a16="http://schemas.microsoft.com/office/drawing/2014/main" id="{151C55B6-8DFD-F4BD-944C-DEA6D89DACD1}"/>
              </a:ext>
            </a:extLst>
          </p:cNvPr>
          <p:cNvSpPr/>
          <p:nvPr/>
        </p:nvSpPr>
        <p:spPr>
          <a:xfrm rot="5400000">
            <a:off x="8468755" y="2992181"/>
            <a:ext cx="302748" cy="22383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e 28">
            <a:extLst>
              <a:ext uri="{FF2B5EF4-FFF2-40B4-BE49-F238E27FC236}">
                <a16:creationId xmlns:a16="http://schemas.microsoft.com/office/drawing/2014/main" id="{4F714E95-AFC3-4C41-4E74-FFE1B3E50813}"/>
              </a:ext>
            </a:extLst>
          </p:cNvPr>
          <p:cNvSpPr/>
          <p:nvPr/>
        </p:nvSpPr>
        <p:spPr>
          <a:xfrm>
            <a:off x="7042767" y="5881802"/>
            <a:ext cx="442956" cy="72617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0" name="Connettore diritto 29">
            <a:extLst>
              <a:ext uri="{FF2B5EF4-FFF2-40B4-BE49-F238E27FC236}">
                <a16:creationId xmlns:a16="http://schemas.microsoft.com/office/drawing/2014/main" id="{F1F0CCDD-442B-82AF-2BE5-A8F6E6ADA8A3}"/>
              </a:ext>
            </a:extLst>
          </p:cNvPr>
          <p:cNvCxnSpPr>
            <a:cxnSpLocks/>
            <a:stCxn id="29" idx="4"/>
            <a:endCxn id="88" idx="3"/>
          </p:cNvCxnSpPr>
          <p:nvPr/>
        </p:nvCxnSpPr>
        <p:spPr>
          <a:xfrm flipH="1">
            <a:off x="7042767" y="6607979"/>
            <a:ext cx="221478" cy="123133"/>
          </a:xfrm>
          <a:prstGeom prst="line">
            <a:avLst/>
          </a:prstGeom>
          <a:ln w="28575">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40" name="Ovale 39">
            <a:extLst>
              <a:ext uri="{FF2B5EF4-FFF2-40B4-BE49-F238E27FC236}">
                <a16:creationId xmlns:a16="http://schemas.microsoft.com/office/drawing/2014/main" id="{A5235427-8497-0C46-3FAA-74888F897F72}"/>
              </a:ext>
            </a:extLst>
          </p:cNvPr>
          <p:cNvSpPr/>
          <p:nvPr/>
        </p:nvSpPr>
        <p:spPr>
          <a:xfrm>
            <a:off x="7611486" y="5840150"/>
            <a:ext cx="1181236" cy="7261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1" name="Connettore diritto 40">
            <a:extLst>
              <a:ext uri="{FF2B5EF4-FFF2-40B4-BE49-F238E27FC236}">
                <a16:creationId xmlns:a16="http://schemas.microsoft.com/office/drawing/2014/main" id="{A972E9C7-90CF-6B56-4809-BE493E862108}"/>
              </a:ext>
            </a:extLst>
          </p:cNvPr>
          <p:cNvCxnSpPr>
            <a:cxnSpLocks/>
            <a:stCxn id="40" idx="0"/>
            <a:endCxn id="89" idx="2"/>
          </p:cNvCxnSpPr>
          <p:nvPr/>
        </p:nvCxnSpPr>
        <p:spPr>
          <a:xfrm flipV="1">
            <a:off x="8202104" y="5671092"/>
            <a:ext cx="1684634" cy="169058"/>
          </a:xfrm>
          <a:prstGeom prst="line">
            <a:avLst/>
          </a:prstGeom>
          <a:ln w="28575">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CasellaDiTesto 6">
            <a:extLst>
              <a:ext uri="{FF2B5EF4-FFF2-40B4-BE49-F238E27FC236}">
                <a16:creationId xmlns:a16="http://schemas.microsoft.com/office/drawing/2014/main" id="{818B5C39-2F3D-0C3D-77CE-87A375299802}"/>
              </a:ext>
            </a:extLst>
          </p:cNvPr>
          <p:cNvSpPr txBox="1"/>
          <p:nvPr/>
        </p:nvSpPr>
        <p:spPr>
          <a:xfrm>
            <a:off x="11093018" y="6074181"/>
            <a:ext cx="678295" cy="369332"/>
          </a:xfrm>
          <a:prstGeom prst="rect">
            <a:avLst/>
          </a:prstGeom>
          <a:noFill/>
        </p:spPr>
        <p:txBody>
          <a:bodyPr wrap="square">
            <a:spAutoFit/>
          </a:bodyPr>
          <a:lstStyle/>
          <a:p>
            <a:r>
              <a:rPr lang="en-US" sz="1800" dirty="0"/>
              <a:t>t=z/c</a:t>
            </a:r>
            <a:endParaRPr lang="en-US" dirty="0"/>
          </a:p>
        </p:txBody>
      </p:sp>
    </p:spTree>
    <p:extLst>
      <p:ext uri="{BB962C8B-B14F-4D97-AF65-F5344CB8AC3E}">
        <p14:creationId xmlns:p14="http://schemas.microsoft.com/office/powerpoint/2010/main" val="1576186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6"/>
                                        </p:tgtEl>
                                        <p:attrNameLst>
                                          <p:attrName>style.visibility</p:attrName>
                                        </p:attrNameLst>
                                      </p:cBhvr>
                                      <p:to>
                                        <p:strVal val="visible"/>
                                      </p:to>
                                    </p:set>
                                    <p:animEffect transition="in" filter="fade">
                                      <p:cBhvr>
                                        <p:cTn id="7" dur="500"/>
                                        <p:tgtEl>
                                          <p:spTgt spid="1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5"/>
                                        </p:tgtEl>
                                        <p:attrNameLst>
                                          <p:attrName>style.visibility</p:attrName>
                                        </p:attrNameLst>
                                      </p:cBhvr>
                                      <p:to>
                                        <p:strVal val="visible"/>
                                      </p:to>
                                    </p:set>
                                    <p:animEffect transition="in" filter="fade">
                                      <p:cBhvr>
                                        <p:cTn id="10" dur="500"/>
                                        <p:tgtEl>
                                          <p:spTgt spid="12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9"/>
                                        </p:tgtEl>
                                        <p:attrNameLst>
                                          <p:attrName>style.visibility</p:attrName>
                                        </p:attrNameLst>
                                      </p:cBhvr>
                                      <p:to>
                                        <p:strVal val="visible"/>
                                      </p:to>
                                    </p:set>
                                    <p:animEffect transition="in" filter="fade">
                                      <p:cBhvr>
                                        <p:cTn id="21" dur="500"/>
                                        <p:tgtEl>
                                          <p:spTgt spid="9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99"/>
                                        </p:tgtEl>
                                      </p:cBhvr>
                                    </p:animEffect>
                                    <p:set>
                                      <p:cBhvr>
                                        <p:cTn id="26" dur="1" fill="hold">
                                          <p:stCondLst>
                                            <p:cond delay="499"/>
                                          </p:stCondLst>
                                        </p:cTn>
                                        <p:tgtEl>
                                          <p:spTgt spid="99"/>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500"/>
                                        <p:tgtEl>
                                          <p:spTgt spid="10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107"/>
                                        </p:tgtEl>
                                      </p:cBhvr>
                                    </p:animEffect>
                                    <p:set>
                                      <p:cBhvr>
                                        <p:cTn id="34" dur="1" fill="hold">
                                          <p:stCondLst>
                                            <p:cond delay="499"/>
                                          </p:stCondLst>
                                        </p:cTn>
                                        <p:tgtEl>
                                          <p:spTgt spid="107"/>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fade">
                                      <p:cBhvr>
                                        <p:cTn id="37" dur="500"/>
                                        <p:tgtEl>
                                          <p:spTgt spid="11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116"/>
                                        </p:tgtEl>
                                      </p:cBhvr>
                                    </p:animEffect>
                                    <p:set>
                                      <p:cBhvr>
                                        <p:cTn id="42" dur="1" fill="hold">
                                          <p:stCondLst>
                                            <p:cond delay="499"/>
                                          </p:stCondLst>
                                        </p:cTn>
                                        <p:tgtEl>
                                          <p:spTgt spid="116"/>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127"/>
                                        </p:tgtEl>
                                        <p:attrNameLst>
                                          <p:attrName>style.visibility</p:attrName>
                                        </p:attrNameLst>
                                      </p:cBhvr>
                                      <p:to>
                                        <p:strVal val="visible"/>
                                      </p:to>
                                    </p:set>
                                    <p:animEffect transition="in" filter="fade">
                                      <p:cBhvr>
                                        <p:cTn id="45" dur="500"/>
                                        <p:tgtEl>
                                          <p:spTgt spid="12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127"/>
                                        </p:tgtEl>
                                      </p:cBhvr>
                                    </p:animEffect>
                                    <p:set>
                                      <p:cBhvr>
                                        <p:cTn id="50" dur="1" fill="hold">
                                          <p:stCondLst>
                                            <p:cond delay="499"/>
                                          </p:stCondLst>
                                        </p:cTn>
                                        <p:tgtEl>
                                          <p:spTgt spid="127"/>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135"/>
                                        </p:tgtEl>
                                        <p:attrNameLst>
                                          <p:attrName>style.visibility</p:attrName>
                                        </p:attrNameLst>
                                      </p:cBhvr>
                                      <p:to>
                                        <p:strVal val="visible"/>
                                      </p:to>
                                    </p:set>
                                    <p:animEffect transition="in" filter="fade">
                                      <p:cBhvr>
                                        <p:cTn id="53" dur="500"/>
                                        <p:tgtEl>
                                          <p:spTgt spid="135"/>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500"/>
                                        <p:tgtEl>
                                          <p:spTgt spid="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fade">
                                      <p:cBhvr>
                                        <p:cTn id="75" dur="500"/>
                                        <p:tgtEl>
                                          <p:spTgt spid="7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fade">
                                      <p:cBhvr>
                                        <p:cTn id="81" dur="500"/>
                                        <p:tgtEl>
                                          <p:spTgt spid="3"/>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500"/>
                                        <p:tgtEl>
                                          <p:spTgt spid="1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72"/>
                                        </p:tgtEl>
                                        <p:attrNameLst>
                                          <p:attrName>style.visibility</p:attrName>
                                        </p:attrNameLst>
                                      </p:cBhvr>
                                      <p:to>
                                        <p:strVal val="visible"/>
                                      </p:to>
                                    </p:set>
                                    <p:animEffect transition="in" filter="fade">
                                      <p:cBhvr>
                                        <p:cTn id="92" dur="500"/>
                                        <p:tgtEl>
                                          <p:spTgt spid="72"/>
                                        </p:tgtEl>
                                      </p:cBhvr>
                                    </p:animEffect>
                                  </p:childTnLst>
                                </p:cTn>
                              </p:par>
                              <p:par>
                                <p:cTn id="93" presetID="10" presetClass="entr" presetSubtype="0" fill="hold" nodeType="with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fade">
                                      <p:cBhvr>
                                        <p:cTn id="95" dur="500"/>
                                        <p:tgtEl>
                                          <p:spTgt spid="69"/>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fade">
                                      <p:cBhvr>
                                        <p:cTn id="100" dur="500"/>
                                        <p:tgtEl>
                                          <p:spTgt spid="7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80"/>
                                        </p:tgtEl>
                                        <p:attrNameLst>
                                          <p:attrName>style.visibility</p:attrName>
                                        </p:attrNameLst>
                                      </p:cBhvr>
                                      <p:to>
                                        <p:strVal val="visible"/>
                                      </p:to>
                                    </p:set>
                                    <p:animEffect transition="in" filter="fade">
                                      <p:cBhvr>
                                        <p:cTn id="103" dur="500"/>
                                        <p:tgtEl>
                                          <p:spTgt spid="80"/>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1"/>
                                        </p:tgtEl>
                                        <p:attrNameLst>
                                          <p:attrName>style.visibility</p:attrName>
                                        </p:attrNameLst>
                                      </p:cBhvr>
                                      <p:to>
                                        <p:strVal val="visible"/>
                                      </p:to>
                                    </p:set>
                                    <p:animEffect transition="in" filter="fade">
                                      <p:cBhvr>
                                        <p:cTn id="106" dur="500"/>
                                        <p:tgtEl>
                                          <p:spTgt spid="81"/>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76"/>
                                        </p:tgtEl>
                                        <p:attrNameLst>
                                          <p:attrName>style.visibility</p:attrName>
                                        </p:attrNameLst>
                                      </p:cBhvr>
                                      <p:to>
                                        <p:strVal val="visible"/>
                                      </p:to>
                                    </p:set>
                                    <p:animEffect transition="in" filter="fade">
                                      <p:cBhvr>
                                        <p:cTn id="109" dur="500"/>
                                        <p:tgtEl>
                                          <p:spTgt spid="76"/>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500"/>
                                        <p:tgtEl>
                                          <p:spTgt spid="19"/>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82"/>
                                        </p:tgtEl>
                                        <p:attrNameLst>
                                          <p:attrName>style.visibility</p:attrName>
                                        </p:attrNameLst>
                                      </p:cBhvr>
                                      <p:to>
                                        <p:strVal val="visible"/>
                                      </p:to>
                                    </p:set>
                                    <p:animEffect transition="in" filter="fade">
                                      <p:cBhvr>
                                        <p:cTn id="117" dur="500"/>
                                        <p:tgtEl>
                                          <p:spTgt spid="82"/>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74"/>
                                        </p:tgtEl>
                                        <p:attrNameLst>
                                          <p:attrName>style.visibility</p:attrName>
                                        </p:attrNameLst>
                                      </p:cBhvr>
                                      <p:to>
                                        <p:strVal val="visible"/>
                                      </p:to>
                                    </p:set>
                                    <p:animEffect transition="in" filter="fade">
                                      <p:cBhvr>
                                        <p:cTn id="120" dur="500"/>
                                        <p:tgtEl>
                                          <p:spTgt spid="74"/>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nodeType="clickEffect">
                                  <p:stCondLst>
                                    <p:cond delay="0"/>
                                  </p:stCondLst>
                                  <p:childTnLst>
                                    <p:set>
                                      <p:cBhvr>
                                        <p:cTn id="124" dur="1" fill="hold">
                                          <p:stCondLst>
                                            <p:cond delay="0"/>
                                          </p:stCondLst>
                                        </p:cTn>
                                        <p:tgtEl>
                                          <p:spTgt spid="84"/>
                                        </p:tgtEl>
                                        <p:attrNameLst>
                                          <p:attrName>style.visibility</p:attrName>
                                        </p:attrNameLst>
                                      </p:cBhvr>
                                      <p:to>
                                        <p:strVal val="visible"/>
                                      </p:to>
                                    </p:set>
                                    <p:animEffect transition="in" filter="fade">
                                      <p:cBhvr>
                                        <p:cTn id="125" dur="500"/>
                                        <p:tgtEl>
                                          <p:spTgt spid="84"/>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7"/>
                                        </p:tgtEl>
                                        <p:attrNameLst>
                                          <p:attrName>style.visibility</p:attrName>
                                        </p:attrNameLst>
                                      </p:cBhvr>
                                      <p:to>
                                        <p:strVal val="visible"/>
                                      </p:to>
                                    </p:set>
                                    <p:animEffect transition="in" filter="fade">
                                      <p:cBhvr>
                                        <p:cTn id="128" dur="500"/>
                                        <p:tgtEl>
                                          <p:spTgt spid="7"/>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500"/>
                                        <p:tgtEl>
                                          <p:spTgt spid="85"/>
                                        </p:tgtEl>
                                      </p:cBhvr>
                                    </p:animEffect>
                                  </p:childTnLst>
                                </p:cTn>
                              </p:par>
                              <p:par>
                                <p:cTn id="134" presetID="10" presetClass="entr" presetSubtype="0" fill="hold" nodeType="withEffect">
                                  <p:stCondLst>
                                    <p:cond delay="0"/>
                                  </p:stCondLst>
                                  <p:childTnLst>
                                    <p:set>
                                      <p:cBhvr>
                                        <p:cTn id="135" dur="1" fill="hold">
                                          <p:stCondLst>
                                            <p:cond delay="0"/>
                                          </p:stCondLst>
                                        </p:cTn>
                                        <p:tgtEl>
                                          <p:spTgt spid="87"/>
                                        </p:tgtEl>
                                        <p:attrNameLst>
                                          <p:attrName>style.visibility</p:attrName>
                                        </p:attrNameLst>
                                      </p:cBhvr>
                                      <p:to>
                                        <p:strVal val="visible"/>
                                      </p:to>
                                    </p:set>
                                    <p:animEffect transition="in" filter="fade">
                                      <p:cBhvr>
                                        <p:cTn id="136" dur="500"/>
                                        <p:tgtEl>
                                          <p:spTgt spid="87"/>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89"/>
                                        </p:tgtEl>
                                        <p:attrNameLst>
                                          <p:attrName>style.visibility</p:attrName>
                                        </p:attrNameLst>
                                      </p:cBhvr>
                                      <p:to>
                                        <p:strVal val="visible"/>
                                      </p:to>
                                    </p:set>
                                    <p:animEffect transition="in" filter="fade">
                                      <p:cBhvr>
                                        <p:cTn id="139" dur="500"/>
                                        <p:tgtEl>
                                          <p:spTgt spid="89"/>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73"/>
                                        </p:tgtEl>
                                        <p:attrNameLst>
                                          <p:attrName>style.visibility</p:attrName>
                                        </p:attrNameLst>
                                      </p:cBhvr>
                                      <p:to>
                                        <p:strVal val="visible"/>
                                      </p:to>
                                    </p:set>
                                    <p:animEffect transition="in" filter="fade">
                                      <p:cBhvr>
                                        <p:cTn id="142" dur="500"/>
                                        <p:tgtEl>
                                          <p:spTgt spid="73"/>
                                        </p:tgtEl>
                                      </p:cBhvr>
                                    </p:animEffect>
                                  </p:childTnLst>
                                </p:cTn>
                              </p:par>
                              <p:par>
                                <p:cTn id="143" presetID="10" presetClass="entr" presetSubtype="0" fill="hold" nodeType="withEffect">
                                  <p:stCondLst>
                                    <p:cond delay="0"/>
                                  </p:stCondLst>
                                  <p:childTnLst>
                                    <p:set>
                                      <p:cBhvr>
                                        <p:cTn id="144" dur="1" fill="hold">
                                          <p:stCondLst>
                                            <p:cond delay="0"/>
                                          </p:stCondLst>
                                        </p:cTn>
                                        <p:tgtEl>
                                          <p:spTgt spid="86"/>
                                        </p:tgtEl>
                                        <p:attrNameLst>
                                          <p:attrName>style.visibility</p:attrName>
                                        </p:attrNameLst>
                                      </p:cBhvr>
                                      <p:to>
                                        <p:strVal val="visible"/>
                                      </p:to>
                                    </p:set>
                                    <p:animEffect transition="in" filter="fade">
                                      <p:cBhvr>
                                        <p:cTn id="145" dur="500"/>
                                        <p:tgtEl>
                                          <p:spTgt spid="86"/>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88"/>
                                        </p:tgtEl>
                                        <p:attrNameLst>
                                          <p:attrName>style.visibility</p:attrName>
                                        </p:attrNameLst>
                                      </p:cBhvr>
                                      <p:to>
                                        <p:strVal val="visible"/>
                                      </p:to>
                                    </p:set>
                                    <p:animEffect transition="in" filter="fade">
                                      <p:cBhvr>
                                        <p:cTn id="148" dur="500"/>
                                        <p:tgtEl>
                                          <p:spTgt spid="88"/>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29"/>
                                        </p:tgtEl>
                                        <p:attrNameLst>
                                          <p:attrName>style.visibility</p:attrName>
                                        </p:attrNameLst>
                                      </p:cBhvr>
                                      <p:to>
                                        <p:strVal val="visible"/>
                                      </p:to>
                                    </p:set>
                                    <p:animEffect transition="in" filter="fade">
                                      <p:cBhvr>
                                        <p:cTn id="151" dur="500"/>
                                        <p:tgtEl>
                                          <p:spTgt spid="29"/>
                                        </p:tgtEl>
                                      </p:cBhvr>
                                    </p:animEffect>
                                  </p:childTnLst>
                                </p:cTn>
                              </p:par>
                              <p:par>
                                <p:cTn id="152" presetID="10" presetClass="entr" presetSubtype="0" fill="hold" nodeType="withEffect">
                                  <p:stCondLst>
                                    <p:cond delay="0"/>
                                  </p:stCondLst>
                                  <p:childTnLst>
                                    <p:set>
                                      <p:cBhvr>
                                        <p:cTn id="153" dur="1" fill="hold">
                                          <p:stCondLst>
                                            <p:cond delay="0"/>
                                          </p:stCondLst>
                                        </p:cTn>
                                        <p:tgtEl>
                                          <p:spTgt spid="30"/>
                                        </p:tgtEl>
                                        <p:attrNameLst>
                                          <p:attrName>style.visibility</p:attrName>
                                        </p:attrNameLst>
                                      </p:cBhvr>
                                      <p:to>
                                        <p:strVal val="visible"/>
                                      </p:to>
                                    </p:set>
                                    <p:animEffect transition="in" filter="fade">
                                      <p:cBhvr>
                                        <p:cTn id="154" dur="500"/>
                                        <p:tgtEl>
                                          <p:spTgt spid="30"/>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40"/>
                                        </p:tgtEl>
                                        <p:attrNameLst>
                                          <p:attrName>style.visibility</p:attrName>
                                        </p:attrNameLst>
                                      </p:cBhvr>
                                      <p:to>
                                        <p:strVal val="visible"/>
                                      </p:to>
                                    </p:set>
                                    <p:animEffect transition="in" filter="fade">
                                      <p:cBhvr>
                                        <p:cTn id="157" dur="500"/>
                                        <p:tgtEl>
                                          <p:spTgt spid="40"/>
                                        </p:tgtEl>
                                      </p:cBhvr>
                                    </p:animEffect>
                                  </p:childTnLst>
                                </p:cTn>
                              </p:par>
                              <p:par>
                                <p:cTn id="158" presetID="10" presetClass="entr" presetSubtype="0" fill="hold" nodeType="with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4" grpId="0"/>
      <p:bldP spid="75" grpId="0" animBg="1"/>
      <p:bldP spid="76" grpId="0" animBg="1"/>
      <p:bldP spid="79" grpId="0"/>
      <p:bldP spid="80" grpId="0"/>
      <p:bldP spid="81" grpId="0"/>
      <p:bldP spid="82" grpId="0"/>
      <p:bldP spid="85" grpId="0" animBg="1"/>
      <p:bldP spid="89" grpId="0"/>
      <p:bldP spid="124" grpId="0"/>
      <p:bldP spid="125" grpId="0" animBg="1"/>
      <p:bldP spid="126" grpId="0"/>
      <p:bldP spid="73" grpId="0" animBg="1"/>
      <p:bldP spid="88" grpId="0"/>
      <p:bldP spid="3" grpId="0" animBg="1"/>
      <p:bldP spid="8" grpId="0"/>
      <p:bldP spid="12" grpId="0"/>
      <p:bldP spid="13" grpId="0"/>
      <p:bldP spid="14" grpId="0"/>
      <p:bldP spid="17" grpId="0" animBg="1"/>
      <p:bldP spid="18" grpId="0"/>
      <p:bldP spid="19" grpId="0" animBg="1"/>
      <p:bldP spid="29" grpId="0" animBg="1"/>
      <p:bldP spid="40" grpId="0" animBg="1"/>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ttangolo 40"/>
          <p:cNvSpPr/>
          <p:nvPr/>
        </p:nvSpPr>
        <p:spPr>
          <a:xfrm>
            <a:off x="5870766" y="1035592"/>
            <a:ext cx="4874513" cy="1686381"/>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967651" y="2843929"/>
            <a:ext cx="6486197"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684307" y="12282"/>
            <a:ext cx="11522094" cy="707886"/>
          </a:xfrm>
          <a:prstGeom prst="rect">
            <a:avLst/>
          </a:prstGeom>
          <a:noFill/>
        </p:spPr>
        <p:txBody>
          <a:bodyPr wrap="square" rtlCol="0">
            <a:spAutoFit/>
          </a:bodyPr>
          <a:lstStyle/>
          <a:p>
            <a:r>
              <a:rPr lang="en-US" sz="4000" b="1" dirty="0"/>
              <a:t>LINAC: BASIC DEFINITION AND MAIN COMPONENTS</a:t>
            </a:r>
          </a:p>
        </p:txBody>
      </p:sp>
      <p:sp>
        <p:nvSpPr>
          <p:cNvPr id="37" name="Rettangolo 36"/>
          <p:cNvSpPr/>
          <p:nvPr/>
        </p:nvSpPr>
        <p:spPr>
          <a:xfrm>
            <a:off x="336000" y="619957"/>
            <a:ext cx="11749501"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684306" y="3259019"/>
            <a:ext cx="1373167"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2057473" y="3673227"/>
            <a:ext cx="91017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967652" y="3674889"/>
            <a:ext cx="7210249"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10140327" y="3351725"/>
            <a:ext cx="2051673"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830244" y="4970831"/>
            <a:ext cx="3164295"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7678795" y="4668526"/>
            <a:ext cx="3137585"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3665421" y="3883677"/>
            <a:ext cx="746972" cy="10871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a:endCxn id="26" idx="0"/>
          </p:cNvCxnSpPr>
          <p:nvPr/>
        </p:nvCxnSpPr>
        <p:spPr>
          <a:xfrm>
            <a:off x="7095250" y="3961076"/>
            <a:ext cx="2152338" cy="7074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1277617" y="3998055"/>
            <a:ext cx="93273" cy="2091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942393" y="3366064"/>
            <a:ext cx="6396014"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5870766" y="1479858"/>
            <a:ext cx="2715468"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7228500" y="2064632"/>
            <a:ext cx="1277454" cy="13025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404499" y="1479858"/>
            <a:ext cx="2565467"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2246369" y="2303930"/>
            <a:ext cx="2152134" cy="137096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50302" y="4233500"/>
            <a:ext cx="1428767" cy="106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988645" y="5513727"/>
            <a:ext cx="2168687" cy="101063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4545554" y="5335655"/>
            <a:ext cx="1964513" cy="1289535"/>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p:cNvPicPr>
          <p:nvPr/>
        </p:nvPicPr>
        <p:blipFill>
          <a:blip r:embed="rId5">
            <a:extLst>
              <a:ext uri="{28A0092B-C50C-407E-A947-70E740481C1C}">
                <a14:useLocalDpi xmlns:a14="http://schemas.microsoft.com/office/drawing/2010/main" val="0"/>
              </a:ext>
            </a:extLst>
          </a:blip>
          <a:stretch>
            <a:fillRect/>
          </a:stretch>
        </p:blipFill>
        <p:spPr>
          <a:xfrm>
            <a:off x="7241255" y="5291551"/>
            <a:ext cx="1721892" cy="1314729"/>
          </a:xfrm>
          <a:prstGeom prst="rect">
            <a:avLst/>
          </a:prstGeom>
        </p:spPr>
      </p:pic>
      <p:pic>
        <p:nvPicPr>
          <p:cNvPr id="14" name="Immagine 13"/>
          <p:cNvPicPr>
            <a:picLocks/>
          </p:cNvPicPr>
          <p:nvPr/>
        </p:nvPicPr>
        <p:blipFill>
          <a:blip r:embed="rId6">
            <a:extLst>
              <a:ext uri="{28A0092B-C50C-407E-A947-70E740481C1C}">
                <a14:useLocalDpi xmlns:a14="http://schemas.microsoft.com/office/drawing/2010/main" val="0"/>
              </a:ext>
            </a:extLst>
          </a:blip>
          <a:stretch>
            <a:fillRect/>
          </a:stretch>
        </p:blipFill>
        <p:spPr>
          <a:xfrm>
            <a:off x="9151659" y="5300563"/>
            <a:ext cx="1726215" cy="1256616"/>
          </a:xfrm>
          <a:prstGeom prst="rect">
            <a:avLst/>
          </a:prstGeom>
        </p:spPr>
      </p:pic>
      <p:pic>
        <p:nvPicPr>
          <p:cNvPr id="34" name="Immagine 33"/>
          <p:cNvPicPr>
            <a:picLocks/>
          </p:cNvPicPr>
          <p:nvPr/>
        </p:nvPicPr>
        <p:blipFill>
          <a:blip r:embed="rId7">
            <a:extLst>
              <a:ext uri="{28A0092B-C50C-407E-A947-70E740481C1C}">
                <a14:useLocalDpi xmlns:a14="http://schemas.microsoft.com/office/drawing/2010/main" val="0"/>
              </a:ext>
            </a:extLst>
          </a:blip>
          <a:stretch>
            <a:fillRect/>
          </a:stretch>
        </p:blipFill>
        <p:spPr>
          <a:xfrm>
            <a:off x="2757405" y="1257073"/>
            <a:ext cx="2070800" cy="1321447"/>
          </a:xfrm>
          <a:prstGeom prst="rect">
            <a:avLst/>
          </a:prstGeom>
        </p:spPr>
      </p:pic>
      <p:pic>
        <p:nvPicPr>
          <p:cNvPr id="35" name="Immagine 34"/>
          <p:cNvPicPr>
            <a:picLocks/>
          </p:cNvPicPr>
          <p:nvPr/>
        </p:nvPicPr>
        <p:blipFill>
          <a:blip r:embed="rId8">
            <a:extLst>
              <a:ext uri="{28A0092B-C50C-407E-A947-70E740481C1C}">
                <a14:useLocalDpi xmlns:a14="http://schemas.microsoft.com/office/drawing/2010/main" val="0"/>
              </a:ext>
            </a:extLst>
          </a:blip>
          <a:stretch>
            <a:fillRect/>
          </a:stretch>
        </p:blipFill>
        <p:spPr>
          <a:xfrm>
            <a:off x="8523445" y="1194933"/>
            <a:ext cx="2087880" cy="1402080"/>
          </a:xfrm>
          <a:prstGeom prst="rect">
            <a:avLst/>
          </a:prstGeom>
        </p:spPr>
      </p:pic>
      <p:sp>
        <p:nvSpPr>
          <p:cNvPr id="57" name="Parentesi graffa chiusa 56"/>
          <p:cNvSpPr/>
          <p:nvPr/>
        </p:nvSpPr>
        <p:spPr>
          <a:xfrm>
            <a:off x="11085311" y="4562681"/>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10574975" y="1846313"/>
            <a:ext cx="2304571" cy="436636"/>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10642339" y="5180443"/>
            <a:ext cx="2636300" cy="754189"/>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10866633" y="966456"/>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4486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693580" y="-44482"/>
            <a:ext cx="4804841" cy="646331"/>
          </a:xfrm>
          <a:prstGeom prst="rect">
            <a:avLst/>
          </a:prstGeom>
          <a:noFill/>
        </p:spPr>
        <p:txBody>
          <a:bodyPr wrap="none" rtlCol="0">
            <a:spAutoFit/>
          </a:bodyPr>
          <a:lstStyle/>
          <a:p>
            <a:r>
              <a:rPr lang="en-US" sz="3600" b="1" dirty="0"/>
              <a:t>RF TRANSVERSE FORCES</a:t>
            </a:r>
          </a:p>
        </p:txBody>
      </p:sp>
      <p:sp>
        <p:nvSpPr>
          <p:cNvPr id="6" name="CasellaDiTesto 5"/>
          <p:cNvSpPr txBox="1"/>
          <p:nvPr/>
        </p:nvSpPr>
        <p:spPr>
          <a:xfrm>
            <a:off x="7840" y="516319"/>
            <a:ext cx="10260001" cy="338554"/>
          </a:xfrm>
          <a:prstGeom prst="rect">
            <a:avLst/>
          </a:prstGeom>
          <a:noFill/>
        </p:spPr>
        <p:txBody>
          <a:bodyPr wrap="square" rtlCol="0">
            <a:spAutoFit/>
          </a:bodyPr>
          <a:lstStyle/>
          <a:p>
            <a:pPr algn="just"/>
            <a:r>
              <a:rPr lang="en-US" sz="1600" dirty="0"/>
              <a:t>The </a:t>
            </a:r>
            <a:r>
              <a:rPr lang="en-US" sz="1600" b="1" dirty="0"/>
              <a:t>RF fields act on the transverse beam dynamics </a:t>
            </a:r>
            <a:r>
              <a:rPr lang="en-US" sz="1600" dirty="0"/>
              <a:t>because of the transverse components of the E and B field</a:t>
            </a:r>
          </a:p>
        </p:txBody>
      </p:sp>
      <p:sp>
        <p:nvSpPr>
          <p:cNvPr id="7" name="Ritardo 6"/>
          <p:cNvSpPr/>
          <p:nvPr/>
        </p:nvSpPr>
        <p:spPr>
          <a:xfrm>
            <a:off x="640203" y="1030310"/>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tardo 7"/>
          <p:cNvSpPr/>
          <p:nvPr/>
        </p:nvSpPr>
        <p:spPr>
          <a:xfrm flipH="1">
            <a:off x="3248934" y="1030310"/>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tardo 8"/>
          <p:cNvSpPr/>
          <p:nvPr/>
        </p:nvSpPr>
        <p:spPr>
          <a:xfrm>
            <a:off x="640203" y="2518348"/>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tardo 9"/>
          <p:cNvSpPr/>
          <p:nvPr/>
        </p:nvSpPr>
        <p:spPr>
          <a:xfrm flipH="1">
            <a:off x="3248934" y="2518348"/>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uppo 10"/>
          <p:cNvGrpSpPr/>
          <p:nvPr/>
        </p:nvGrpSpPr>
        <p:grpSpPr>
          <a:xfrm>
            <a:off x="1321869" y="908651"/>
            <a:ext cx="2097405" cy="913801"/>
            <a:chOff x="1221105" y="3379351"/>
            <a:chExt cx="2097405" cy="965994"/>
          </a:xfrm>
        </p:grpSpPr>
        <p:sp>
          <p:nvSpPr>
            <p:cNvPr id="12" name="Figura a mano libera 11"/>
            <p:cNvSpPr/>
            <p:nvPr/>
          </p:nvSpPr>
          <p:spPr>
            <a:xfrm>
              <a:off x="1480413" y="3732519"/>
              <a:ext cx="1668780" cy="3810"/>
            </a:xfrm>
            <a:custGeom>
              <a:avLst/>
              <a:gdLst>
                <a:gd name="connsiteX0" fmla="*/ 0 w 1668780"/>
                <a:gd name="connsiteY0" fmla="*/ 0 h 3810"/>
                <a:gd name="connsiteX1" fmla="*/ 1668780 w 1668780"/>
                <a:gd name="connsiteY1" fmla="*/ 3810 h 3810"/>
              </a:gdLst>
              <a:ahLst/>
              <a:cxnLst>
                <a:cxn ang="0">
                  <a:pos x="connsiteX0" y="connsiteY0"/>
                </a:cxn>
                <a:cxn ang="0">
                  <a:pos x="connsiteX1" y="connsiteY1"/>
                </a:cxn>
              </a:cxnLst>
              <a:rect l="l" t="t" r="r" b="b"/>
              <a:pathLst>
                <a:path w="1668780" h="3810">
                  <a:moveTo>
                    <a:pt x="0" y="0"/>
                  </a:moveTo>
                  <a:lnTo>
                    <a:pt x="1668780" y="3810"/>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igura a mano libera 12"/>
            <p:cNvSpPr/>
            <p:nvPr/>
          </p:nvSpPr>
          <p:spPr>
            <a:xfrm>
              <a:off x="1443990" y="3831605"/>
              <a:ext cx="1731645" cy="287002"/>
            </a:xfrm>
            <a:custGeom>
              <a:avLst/>
              <a:gdLst>
                <a:gd name="connsiteX0" fmla="*/ 0 w 1760220"/>
                <a:gd name="connsiteY0" fmla="*/ 0 h 297182"/>
                <a:gd name="connsiteX1" fmla="*/ 861060 w 1760220"/>
                <a:gd name="connsiteY1" fmla="*/ 297180 h 297182"/>
                <a:gd name="connsiteX2" fmla="*/ 1760220 w 1760220"/>
                <a:gd name="connsiteY2" fmla="*/ 3810 h 297182"/>
                <a:gd name="connsiteX0" fmla="*/ 0 w 1760220"/>
                <a:gd name="connsiteY0" fmla="*/ 0 h 297181"/>
                <a:gd name="connsiteX1" fmla="*/ 861060 w 1760220"/>
                <a:gd name="connsiteY1" fmla="*/ 297180 h 297181"/>
                <a:gd name="connsiteX2" fmla="*/ 1760220 w 1760220"/>
                <a:gd name="connsiteY2" fmla="*/ 3810 h 297181"/>
                <a:gd name="connsiteX0" fmla="*/ 0 w 1760220"/>
                <a:gd name="connsiteY0" fmla="*/ 0 h 297181"/>
                <a:gd name="connsiteX1" fmla="*/ 861060 w 1760220"/>
                <a:gd name="connsiteY1" fmla="*/ 297180 h 297181"/>
                <a:gd name="connsiteX2" fmla="*/ 1760220 w 1760220"/>
                <a:gd name="connsiteY2" fmla="*/ 3810 h 297181"/>
                <a:gd name="connsiteX0" fmla="*/ 0 w 1769745"/>
                <a:gd name="connsiteY0" fmla="*/ 1905 h 299085"/>
                <a:gd name="connsiteX1" fmla="*/ 861060 w 1769745"/>
                <a:gd name="connsiteY1" fmla="*/ 299085 h 299085"/>
                <a:gd name="connsiteX2" fmla="*/ 1769745 w 1769745"/>
                <a:gd name="connsiteY2" fmla="*/ 0 h 299085"/>
                <a:gd name="connsiteX0" fmla="*/ 0 w 1750695"/>
                <a:gd name="connsiteY0" fmla="*/ 0 h 297190"/>
                <a:gd name="connsiteX1" fmla="*/ 861060 w 1750695"/>
                <a:gd name="connsiteY1" fmla="*/ 297180 h 297190"/>
                <a:gd name="connsiteX2" fmla="*/ 1750695 w 1750695"/>
                <a:gd name="connsiteY2" fmla="*/ 10178 h 297190"/>
                <a:gd name="connsiteX0" fmla="*/ 0 w 1731645"/>
                <a:gd name="connsiteY0" fmla="*/ 1905 h 287003"/>
                <a:gd name="connsiteX1" fmla="*/ 842010 w 1731645"/>
                <a:gd name="connsiteY1" fmla="*/ 287002 h 287003"/>
                <a:gd name="connsiteX2" fmla="*/ 1731645 w 1731645"/>
                <a:gd name="connsiteY2" fmla="*/ 0 h 287003"/>
              </a:gdLst>
              <a:ahLst/>
              <a:cxnLst>
                <a:cxn ang="0">
                  <a:pos x="connsiteX0" y="connsiteY0"/>
                </a:cxn>
                <a:cxn ang="0">
                  <a:pos x="connsiteX1" y="connsiteY1"/>
                </a:cxn>
                <a:cxn ang="0">
                  <a:pos x="connsiteX2" y="connsiteY2"/>
                </a:cxn>
              </a:cxnLst>
              <a:rect l="l" t="t" r="r" b="b"/>
              <a:pathLst>
                <a:path w="1731645" h="287003">
                  <a:moveTo>
                    <a:pt x="0" y="1905"/>
                  </a:moveTo>
                  <a:cubicBezTo>
                    <a:pt x="120015" y="98742"/>
                    <a:pt x="553403" y="287319"/>
                    <a:pt x="842010" y="287002"/>
                  </a:cubicBezTo>
                  <a:cubicBezTo>
                    <a:pt x="1130617" y="286685"/>
                    <a:pt x="1630680" y="82232"/>
                    <a:pt x="173164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igura a mano libera 13"/>
            <p:cNvSpPr/>
            <p:nvPr/>
          </p:nvSpPr>
          <p:spPr>
            <a:xfrm>
              <a:off x="1221105" y="3915861"/>
              <a:ext cx="2097405" cy="429484"/>
            </a:xfrm>
            <a:custGeom>
              <a:avLst/>
              <a:gdLst>
                <a:gd name="connsiteX0" fmla="*/ 0 w 2129790"/>
                <a:gd name="connsiteY0" fmla="*/ 30480 h 453478"/>
                <a:gd name="connsiteX1" fmla="*/ 937260 w 2129790"/>
                <a:gd name="connsiteY1" fmla="*/ 453390 h 453478"/>
                <a:gd name="connsiteX2" fmla="*/ 2129790 w 2129790"/>
                <a:gd name="connsiteY2" fmla="*/ 0 h 453478"/>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5364"/>
                <a:gd name="connsiteX1" fmla="*/ 1072515 w 2129790"/>
                <a:gd name="connsiteY1" fmla="*/ 455295 h 455364"/>
                <a:gd name="connsiteX2" fmla="*/ 2129790 w 2129790"/>
                <a:gd name="connsiteY2" fmla="*/ 0 h 455364"/>
                <a:gd name="connsiteX0" fmla="*/ 0 w 2129790"/>
                <a:gd name="connsiteY0" fmla="*/ 30480 h 443937"/>
                <a:gd name="connsiteX1" fmla="*/ 1074420 w 2129790"/>
                <a:gd name="connsiteY1" fmla="*/ 443865 h 443937"/>
                <a:gd name="connsiteX2" fmla="*/ 2129790 w 2129790"/>
                <a:gd name="connsiteY2" fmla="*/ 0 h 443937"/>
                <a:gd name="connsiteX0" fmla="*/ 0 w 2133600"/>
                <a:gd name="connsiteY0" fmla="*/ 17145 h 443887"/>
                <a:gd name="connsiteX1" fmla="*/ 1078230 w 2133600"/>
                <a:gd name="connsiteY1" fmla="*/ 443865 h 443887"/>
                <a:gd name="connsiteX2" fmla="*/ 2133600 w 2133600"/>
                <a:gd name="connsiteY2" fmla="*/ 0 h 443887"/>
                <a:gd name="connsiteX0" fmla="*/ 0 w 2133600"/>
                <a:gd name="connsiteY0" fmla="*/ 17145 h 443881"/>
                <a:gd name="connsiteX1" fmla="*/ 1078230 w 2133600"/>
                <a:gd name="connsiteY1" fmla="*/ 443865 h 443881"/>
                <a:gd name="connsiteX2" fmla="*/ 2133600 w 2133600"/>
                <a:gd name="connsiteY2" fmla="*/ 0 h 443881"/>
                <a:gd name="connsiteX0" fmla="*/ 0 w 2133600"/>
                <a:gd name="connsiteY0" fmla="*/ 17145 h 443881"/>
                <a:gd name="connsiteX1" fmla="*/ 1078230 w 2133600"/>
                <a:gd name="connsiteY1" fmla="*/ 443865 h 443881"/>
                <a:gd name="connsiteX2" fmla="*/ 2133600 w 2133600"/>
                <a:gd name="connsiteY2" fmla="*/ 0 h 443881"/>
                <a:gd name="connsiteX0" fmla="*/ 0 w 2137410"/>
                <a:gd name="connsiteY0" fmla="*/ 22860 h 449609"/>
                <a:gd name="connsiteX1" fmla="*/ 1078230 w 2137410"/>
                <a:gd name="connsiteY1" fmla="*/ 449580 h 449609"/>
                <a:gd name="connsiteX2" fmla="*/ 2137410 w 2137410"/>
                <a:gd name="connsiteY2" fmla="*/ 0 h 449609"/>
                <a:gd name="connsiteX0" fmla="*/ 0 w 2137410"/>
                <a:gd name="connsiteY0" fmla="*/ 22860 h 449587"/>
                <a:gd name="connsiteX1" fmla="*/ 1078230 w 2137410"/>
                <a:gd name="connsiteY1" fmla="*/ 449580 h 449587"/>
                <a:gd name="connsiteX2" fmla="*/ 2137410 w 2137410"/>
                <a:gd name="connsiteY2" fmla="*/ 0 h 449587"/>
                <a:gd name="connsiteX0" fmla="*/ 0 w 2116455"/>
                <a:gd name="connsiteY0" fmla="*/ 47026 h 449708"/>
                <a:gd name="connsiteX1" fmla="*/ 1057275 w 2116455"/>
                <a:gd name="connsiteY1" fmla="*/ 449580 h 449708"/>
                <a:gd name="connsiteX2" fmla="*/ 2116455 w 2116455"/>
                <a:gd name="connsiteY2" fmla="*/ 0 h 449708"/>
                <a:gd name="connsiteX0" fmla="*/ 0 w 2097405"/>
                <a:gd name="connsiteY0" fmla="*/ 26888 h 429484"/>
                <a:gd name="connsiteX1" fmla="*/ 1057275 w 2097405"/>
                <a:gd name="connsiteY1" fmla="*/ 429442 h 429484"/>
                <a:gd name="connsiteX2" fmla="*/ 2097405 w 2097405"/>
                <a:gd name="connsiteY2" fmla="*/ 0 h 429484"/>
              </a:gdLst>
              <a:ahLst/>
              <a:cxnLst>
                <a:cxn ang="0">
                  <a:pos x="connsiteX0" y="connsiteY0"/>
                </a:cxn>
                <a:cxn ang="0">
                  <a:pos x="connsiteX1" y="connsiteY1"/>
                </a:cxn>
                <a:cxn ang="0">
                  <a:pos x="connsiteX2" y="connsiteY2"/>
                </a:cxn>
              </a:cxnLst>
              <a:rect l="l" t="t" r="r" b="b"/>
              <a:pathLst>
                <a:path w="2097405" h="429484">
                  <a:moveTo>
                    <a:pt x="0" y="26888"/>
                  </a:moveTo>
                  <a:cubicBezTo>
                    <a:pt x="20637" y="84673"/>
                    <a:pt x="707708" y="433923"/>
                    <a:pt x="1057275" y="429442"/>
                  </a:cubicBezTo>
                  <a:cubicBezTo>
                    <a:pt x="1406842" y="424961"/>
                    <a:pt x="2042477" y="102235"/>
                    <a:pt x="209740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igura a mano libera 14"/>
            <p:cNvSpPr/>
            <p:nvPr/>
          </p:nvSpPr>
          <p:spPr>
            <a:xfrm>
              <a:off x="1344930" y="3379351"/>
              <a:ext cx="1866900" cy="217290"/>
            </a:xfrm>
            <a:custGeom>
              <a:avLst/>
              <a:gdLst>
                <a:gd name="connsiteX0" fmla="*/ 0 w 1855470"/>
                <a:gd name="connsiteY0" fmla="*/ 175637 h 217547"/>
                <a:gd name="connsiteX1" fmla="*/ 895350 w 1855470"/>
                <a:gd name="connsiteY1" fmla="*/ 377 h 217547"/>
                <a:gd name="connsiteX2" fmla="*/ 1855470 w 1855470"/>
                <a:gd name="connsiteY2" fmla="*/ 217547 h 217547"/>
                <a:gd name="connsiteX0" fmla="*/ 0 w 1855470"/>
                <a:gd name="connsiteY0" fmla="*/ 175499 h 217409"/>
                <a:gd name="connsiteX1" fmla="*/ 895350 w 1855470"/>
                <a:gd name="connsiteY1" fmla="*/ 239 h 217409"/>
                <a:gd name="connsiteX2" fmla="*/ 1855470 w 1855470"/>
                <a:gd name="connsiteY2" fmla="*/ 217409 h 217409"/>
                <a:gd name="connsiteX0" fmla="*/ 0 w 1855470"/>
                <a:gd name="connsiteY0" fmla="*/ 175499 h 217409"/>
                <a:gd name="connsiteX1" fmla="*/ 895350 w 1855470"/>
                <a:gd name="connsiteY1" fmla="*/ 239 h 217409"/>
                <a:gd name="connsiteX2" fmla="*/ 1855470 w 1855470"/>
                <a:gd name="connsiteY2" fmla="*/ 217409 h 217409"/>
                <a:gd name="connsiteX0" fmla="*/ 0 w 1866900"/>
                <a:gd name="connsiteY0" fmla="*/ 186810 h 217290"/>
                <a:gd name="connsiteX1" fmla="*/ 906780 w 1866900"/>
                <a:gd name="connsiteY1" fmla="*/ 120 h 217290"/>
                <a:gd name="connsiteX2" fmla="*/ 1866900 w 1866900"/>
                <a:gd name="connsiteY2" fmla="*/ 217290 h 217290"/>
              </a:gdLst>
              <a:ahLst/>
              <a:cxnLst>
                <a:cxn ang="0">
                  <a:pos x="connsiteX0" y="connsiteY0"/>
                </a:cxn>
                <a:cxn ang="0">
                  <a:pos x="connsiteX1" y="connsiteY1"/>
                </a:cxn>
                <a:cxn ang="0">
                  <a:pos x="connsiteX2" y="connsiteY2"/>
                </a:cxn>
              </a:cxnLst>
              <a:rect l="l" t="t" r="r" b="b"/>
              <a:pathLst>
                <a:path w="1866900" h="217290">
                  <a:moveTo>
                    <a:pt x="0" y="186810"/>
                  </a:moveTo>
                  <a:cubicBezTo>
                    <a:pt x="26352" y="152837"/>
                    <a:pt x="595630" y="-4960"/>
                    <a:pt x="906780" y="120"/>
                  </a:cubicBezTo>
                  <a:cubicBezTo>
                    <a:pt x="1217930" y="5200"/>
                    <a:pt x="1777682" y="140772"/>
                    <a:pt x="1866900" y="21729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6" name="Gruppo 15"/>
          <p:cNvGrpSpPr/>
          <p:nvPr/>
        </p:nvGrpSpPr>
        <p:grpSpPr>
          <a:xfrm flipV="1">
            <a:off x="1282173" y="2158298"/>
            <a:ext cx="2137410" cy="822221"/>
            <a:chOff x="1200150" y="3379021"/>
            <a:chExt cx="2137410" cy="966290"/>
          </a:xfrm>
        </p:grpSpPr>
        <p:sp>
          <p:nvSpPr>
            <p:cNvPr id="17" name="Figura a mano libera 16"/>
            <p:cNvSpPr/>
            <p:nvPr/>
          </p:nvSpPr>
          <p:spPr>
            <a:xfrm>
              <a:off x="1499153" y="3673549"/>
              <a:ext cx="1657432" cy="3810"/>
            </a:xfrm>
            <a:custGeom>
              <a:avLst/>
              <a:gdLst>
                <a:gd name="connsiteX0" fmla="*/ 0 w 1668780"/>
                <a:gd name="connsiteY0" fmla="*/ 0 h 3810"/>
                <a:gd name="connsiteX1" fmla="*/ 1668780 w 1668780"/>
                <a:gd name="connsiteY1" fmla="*/ 3810 h 3810"/>
                <a:gd name="connsiteX0" fmla="*/ 0 w 9932"/>
                <a:gd name="connsiteY0" fmla="*/ 0 h 10000"/>
                <a:gd name="connsiteX1" fmla="*/ 9932 w 9932"/>
                <a:gd name="connsiteY1" fmla="*/ 10000 h 10000"/>
              </a:gdLst>
              <a:ahLst/>
              <a:cxnLst>
                <a:cxn ang="0">
                  <a:pos x="connsiteX0" y="connsiteY0"/>
                </a:cxn>
                <a:cxn ang="0">
                  <a:pos x="connsiteX1" y="connsiteY1"/>
                </a:cxn>
              </a:cxnLst>
              <a:rect l="l" t="t" r="r" b="b"/>
              <a:pathLst>
                <a:path w="9932" h="10000">
                  <a:moveTo>
                    <a:pt x="0" y="0"/>
                  </a:moveTo>
                  <a:lnTo>
                    <a:pt x="9932" y="10000"/>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igura a mano libera 17"/>
            <p:cNvSpPr/>
            <p:nvPr/>
          </p:nvSpPr>
          <p:spPr>
            <a:xfrm>
              <a:off x="1424940" y="3819523"/>
              <a:ext cx="1769745" cy="299085"/>
            </a:xfrm>
            <a:custGeom>
              <a:avLst/>
              <a:gdLst>
                <a:gd name="connsiteX0" fmla="*/ 0 w 1760220"/>
                <a:gd name="connsiteY0" fmla="*/ 0 h 297182"/>
                <a:gd name="connsiteX1" fmla="*/ 861060 w 1760220"/>
                <a:gd name="connsiteY1" fmla="*/ 297180 h 297182"/>
                <a:gd name="connsiteX2" fmla="*/ 1760220 w 1760220"/>
                <a:gd name="connsiteY2" fmla="*/ 3810 h 297182"/>
                <a:gd name="connsiteX0" fmla="*/ 0 w 1760220"/>
                <a:gd name="connsiteY0" fmla="*/ 0 h 297181"/>
                <a:gd name="connsiteX1" fmla="*/ 861060 w 1760220"/>
                <a:gd name="connsiteY1" fmla="*/ 297180 h 297181"/>
                <a:gd name="connsiteX2" fmla="*/ 1760220 w 1760220"/>
                <a:gd name="connsiteY2" fmla="*/ 3810 h 297181"/>
                <a:gd name="connsiteX0" fmla="*/ 0 w 1760220"/>
                <a:gd name="connsiteY0" fmla="*/ 0 h 297181"/>
                <a:gd name="connsiteX1" fmla="*/ 861060 w 1760220"/>
                <a:gd name="connsiteY1" fmla="*/ 297180 h 297181"/>
                <a:gd name="connsiteX2" fmla="*/ 1760220 w 1760220"/>
                <a:gd name="connsiteY2" fmla="*/ 3810 h 297181"/>
                <a:gd name="connsiteX0" fmla="*/ 0 w 1769745"/>
                <a:gd name="connsiteY0" fmla="*/ 1905 h 299085"/>
                <a:gd name="connsiteX1" fmla="*/ 861060 w 1769745"/>
                <a:gd name="connsiteY1" fmla="*/ 299085 h 299085"/>
                <a:gd name="connsiteX2" fmla="*/ 1769745 w 1769745"/>
                <a:gd name="connsiteY2" fmla="*/ 0 h 299085"/>
              </a:gdLst>
              <a:ahLst/>
              <a:cxnLst>
                <a:cxn ang="0">
                  <a:pos x="connsiteX0" y="connsiteY0"/>
                </a:cxn>
                <a:cxn ang="0">
                  <a:pos x="connsiteX1" y="connsiteY1"/>
                </a:cxn>
                <a:cxn ang="0">
                  <a:pos x="connsiteX2" y="connsiteY2"/>
                </a:cxn>
              </a:cxnLst>
              <a:rect l="l" t="t" r="r" b="b"/>
              <a:pathLst>
                <a:path w="1769745" h="299085">
                  <a:moveTo>
                    <a:pt x="0" y="1905"/>
                  </a:moveTo>
                  <a:cubicBezTo>
                    <a:pt x="120015" y="98742"/>
                    <a:pt x="566103" y="299402"/>
                    <a:pt x="861060" y="299085"/>
                  </a:cubicBezTo>
                  <a:cubicBezTo>
                    <a:pt x="1156017" y="298768"/>
                    <a:pt x="1668780" y="82232"/>
                    <a:pt x="176974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igura a mano libera 18"/>
            <p:cNvSpPr/>
            <p:nvPr/>
          </p:nvSpPr>
          <p:spPr>
            <a:xfrm>
              <a:off x="1200150" y="3895724"/>
              <a:ext cx="2137410" cy="449587"/>
            </a:xfrm>
            <a:custGeom>
              <a:avLst/>
              <a:gdLst>
                <a:gd name="connsiteX0" fmla="*/ 0 w 2129790"/>
                <a:gd name="connsiteY0" fmla="*/ 30480 h 453478"/>
                <a:gd name="connsiteX1" fmla="*/ 937260 w 2129790"/>
                <a:gd name="connsiteY1" fmla="*/ 453390 h 453478"/>
                <a:gd name="connsiteX2" fmla="*/ 2129790 w 2129790"/>
                <a:gd name="connsiteY2" fmla="*/ 0 h 453478"/>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5364"/>
                <a:gd name="connsiteX1" fmla="*/ 1072515 w 2129790"/>
                <a:gd name="connsiteY1" fmla="*/ 455295 h 455364"/>
                <a:gd name="connsiteX2" fmla="*/ 2129790 w 2129790"/>
                <a:gd name="connsiteY2" fmla="*/ 0 h 455364"/>
                <a:gd name="connsiteX0" fmla="*/ 0 w 2129790"/>
                <a:gd name="connsiteY0" fmla="*/ 30480 h 443937"/>
                <a:gd name="connsiteX1" fmla="*/ 1074420 w 2129790"/>
                <a:gd name="connsiteY1" fmla="*/ 443865 h 443937"/>
                <a:gd name="connsiteX2" fmla="*/ 2129790 w 2129790"/>
                <a:gd name="connsiteY2" fmla="*/ 0 h 443937"/>
                <a:gd name="connsiteX0" fmla="*/ 0 w 2133600"/>
                <a:gd name="connsiteY0" fmla="*/ 17145 h 443887"/>
                <a:gd name="connsiteX1" fmla="*/ 1078230 w 2133600"/>
                <a:gd name="connsiteY1" fmla="*/ 443865 h 443887"/>
                <a:gd name="connsiteX2" fmla="*/ 2133600 w 2133600"/>
                <a:gd name="connsiteY2" fmla="*/ 0 h 443887"/>
                <a:gd name="connsiteX0" fmla="*/ 0 w 2133600"/>
                <a:gd name="connsiteY0" fmla="*/ 17145 h 443881"/>
                <a:gd name="connsiteX1" fmla="*/ 1078230 w 2133600"/>
                <a:gd name="connsiteY1" fmla="*/ 443865 h 443881"/>
                <a:gd name="connsiteX2" fmla="*/ 2133600 w 2133600"/>
                <a:gd name="connsiteY2" fmla="*/ 0 h 443881"/>
                <a:gd name="connsiteX0" fmla="*/ 0 w 2133600"/>
                <a:gd name="connsiteY0" fmla="*/ 17145 h 443881"/>
                <a:gd name="connsiteX1" fmla="*/ 1078230 w 2133600"/>
                <a:gd name="connsiteY1" fmla="*/ 443865 h 443881"/>
                <a:gd name="connsiteX2" fmla="*/ 2133600 w 2133600"/>
                <a:gd name="connsiteY2" fmla="*/ 0 h 443881"/>
                <a:gd name="connsiteX0" fmla="*/ 0 w 2137410"/>
                <a:gd name="connsiteY0" fmla="*/ 22860 h 449609"/>
                <a:gd name="connsiteX1" fmla="*/ 1078230 w 2137410"/>
                <a:gd name="connsiteY1" fmla="*/ 449580 h 449609"/>
                <a:gd name="connsiteX2" fmla="*/ 2137410 w 2137410"/>
                <a:gd name="connsiteY2" fmla="*/ 0 h 449609"/>
                <a:gd name="connsiteX0" fmla="*/ 0 w 2137410"/>
                <a:gd name="connsiteY0" fmla="*/ 22860 h 449587"/>
                <a:gd name="connsiteX1" fmla="*/ 1078230 w 2137410"/>
                <a:gd name="connsiteY1" fmla="*/ 449580 h 449587"/>
                <a:gd name="connsiteX2" fmla="*/ 2137410 w 2137410"/>
                <a:gd name="connsiteY2" fmla="*/ 0 h 449587"/>
              </a:gdLst>
              <a:ahLst/>
              <a:cxnLst>
                <a:cxn ang="0">
                  <a:pos x="connsiteX0" y="connsiteY0"/>
                </a:cxn>
                <a:cxn ang="0">
                  <a:pos x="connsiteX1" y="connsiteY1"/>
                </a:cxn>
                <a:cxn ang="0">
                  <a:pos x="connsiteX2" y="connsiteY2"/>
                </a:cxn>
              </a:cxnLst>
              <a:rect l="l" t="t" r="r" b="b"/>
              <a:pathLst>
                <a:path w="2137410" h="449587">
                  <a:moveTo>
                    <a:pt x="0" y="22860"/>
                  </a:moveTo>
                  <a:cubicBezTo>
                    <a:pt x="20637" y="80645"/>
                    <a:pt x="546735" y="451485"/>
                    <a:pt x="1078230" y="449580"/>
                  </a:cubicBezTo>
                  <a:cubicBezTo>
                    <a:pt x="1609725" y="447675"/>
                    <a:pt x="2082482" y="102235"/>
                    <a:pt x="2137410"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igura a mano libera 19"/>
            <p:cNvSpPr/>
            <p:nvPr/>
          </p:nvSpPr>
          <p:spPr>
            <a:xfrm>
              <a:off x="1421129" y="3379021"/>
              <a:ext cx="1765935" cy="201947"/>
            </a:xfrm>
            <a:custGeom>
              <a:avLst/>
              <a:gdLst>
                <a:gd name="connsiteX0" fmla="*/ 0 w 1855470"/>
                <a:gd name="connsiteY0" fmla="*/ 175637 h 217547"/>
                <a:gd name="connsiteX1" fmla="*/ 895350 w 1855470"/>
                <a:gd name="connsiteY1" fmla="*/ 377 h 217547"/>
                <a:gd name="connsiteX2" fmla="*/ 1855470 w 1855470"/>
                <a:gd name="connsiteY2" fmla="*/ 217547 h 217547"/>
                <a:gd name="connsiteX0" fmla="*/ 0 w 1855470"/>
                <a:gd name="connsiteY0" fmla="*/ 175499 h 217409"/>
                <a:gd name="connsiteX1" fmla="*/ 895350 w 1855470"/>
                <a:gd name="connsiteY1" fmla="*/ 239 h 217409"/>
                <a:gd name="connsiteX2" fmla="*/ 1855470 w 1855470"/>
                <a:gd name="connsiteY2" fmla="*/ 217409 h 217409"/>
                <a:gd name="connsiteX0" fmla="*/ 0 w 1855470"/>
                <a:gd name="connsiteY0" fmla="*/ 175499 h 217409"/>
                <a:gd name="connsiteX1" fmla="*/ 895350 w 1855470"/>
                <a:gd name="connsiteY1" fmla="*/ 239 h 217409"/>
                <a:gd name="connsiteX2" fmla="*/ 1855470 w 1855470"/>
                <a:gd name="connsiteY2" fmla="*/ 217409 h 217409"/>
                <a:gd name="connsiteX0" fmla="*/ 0 w 1866900"/>
                <a:gd name="connsiteY0" fmla="*/ 186810 h 217290"/>
                <a:gd name="connsiteX1" fmla="*/ 906780 w 1866900"/>
                <a:gd name="connsiteY1" fmla="*/ 120 h 217290"/>
                <a:gd name="connsiteX2" fmla="*/ 1866900 w 1866900"/>
                <a:gd name="connsiteY2" fmla="*/ 217290 h 217290"/>
                <a:gd name="connsiteX0" fmla="*/ 0 w 1790700"/>
                <a:gd name="connsiteY0" fmla="*/ 149359 h 217899"/>
                <a:gd name="connsiteX1" fmla="*/ 830580 w 1790700"/>
                <a:gd name="connsiteY1" fmla="*/ 729 h 217899"/>
                <a:gd name="connsiteX2" fmla="*/ 1790700 w 1790700"/>
                <a:gd name="connsiteY2" fmla="*/ 217899 h 217899"/>
                <a:gd name="connsiteX0" fmla="*/ 0 w 1765935"/>
                <a:gd name="connsiteY0" fmla="*/ 149079 h 201948"/>
                <a:gd name="connsiteX1" fmla="*/ 830580 w 1765935"/>
                <a:gd name="connsiteY1" fmla="*/ 449 h 201948"/>
                <a:gd name="connsiteX2" fmla="*/ 1765935 w 1765935"/>
                <a:gd name="connsiteY2" fmla="*/ 201947 h 201948"/>
              </a:gdLst>
              <a:ahLst/>
              <a:cxnLst>
                <a:cxn ang="0">
                  <a:pos x="connsiteX0" y="connsiteY0"/>
                </a:cxn>
                <a:cxn ang="0">
                  <a:pos x="connsiteX1" y="connsiteY1"/>
                </a:cxn>
                <a:cxn ang="0">
                  <a:pos x="connsiteX2" y="connsiteY2"/>
                </a:cxn>
              </a:cxnLst>
              <a:rect l="l" t="t" r="r" b="b"/>
              <a:pathLst>
                <a:path w="1765935" h="201948">
                  <a:moveTo>
                    <a:pt x="0" y="149079"/>
                  </a:moveTo>
                  <a:cubicBezTo>
                    <a:pt x="26352" y="115106"/>
                    <a:pt x="536258" y="-8362"/>
                    <a:pt x="830580" y="449"/>
                  </a:cubicBezTo>
                  <a:cubicBezTo>
                    <a:pt x="1124902" y="9260"/>
                    <a:pt x="1676717" y="125429"/>
                    <a:pt x="1765935" y="201947"/>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1" name="Connettore 1 26"/>
          <p:cNvCxnSpPr/>
          <p:nvPr/>
        </p:nvCxnSpPr>
        <p:spPr>
          <a:xfrm>
            <a:off x="1022323" y="1988800"/>
            <a:ext cx="3688541" cy="0"/>
          </a:xfrm>
          <a:prstGeom prst="line">
            <a:avLst/>
          </a:prstGeom>
          <a:ln w="28575">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1506963" y="1564090"/>
            <a:ext cx="399740" cy="38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1506963" y="1567900"/>
            <a:ext cx="0" cy="1943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3219713" y="1564090"/>
            <a:ext cx="399740" cy="38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flipV="1">
            <a:off x="3219713" y="1397124"/>
            <a:ext cx="0" cy="17077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4495456" y="2109114"/>
            <a:ext cx="276038" cy="369332"/>
          </a:xfrm>
          <a:prstGeom prst="rect">
            <a:avLst/>
          </a:prstGeom>
          <a:noFill/>
        </p:spPr>
        <p:txBody>
          <a:bodyPr wrap="none" rtlCol="0">
            <a:spAutoFit/>
          </a:bodyPr>
          <a:lstStyle/>
          <a:p>
            <a:r>
              <a:rPr lang="en-US" dirty="0"/>
              <a:t>z</a:t>
            </a:r>
          </a:p>
        </p:txBody>
      </p:sp>
      <p:sp>
        <p:nvSpPr>
          <p:cNvPr id="30" name="Rettangolo 29"/>
          <p:cNvSpPr/>
          <p:nvPr/>
        </p:nvSpPr>
        <p:spPr>
          <a:xfrm>
            <a:off x="5262833" y="1220268"/>
            <a:ext cx="6929167" cy="584775"/>
          </a:xfrm>
          <a:prstGeom prst="rect">
            <a:avLst/>
          </a:prstGeom>
        </p:spPr>
        <p:txBody>
          <a:bodyPr wrap="square">
            <a:spAutoFit/>
          </a:bodyPr>
          <a:lstStyle/>
          <a:p>
            <a:pPr algn="just"/>
            <a:r>
              <a:rPr lang="en-US" sz="1600" dirty="0">
                <a:sym typeface="Symbol"/>
              </a:rPr>
              <a:t>According to Maxwell equations the </a:t>
            </a:r>
            <a:r>
              <a:rPr lang="en-US" sz="1600" b="1" dirty="0"/>
              <a:t>divergence of the field is</a:t>
            </a:r>
            <a:r>
              <a:rPr lang="fr-FR" sz="1600" b="1" dirty="0"/>
              <a:t> </a:t>
            </a:r>
            <a:r>
              <a:rPr lang="en-US" sz="1600" b="1" dirty="0"/>
              <a:t>zero</a:t>
            </a:r>
            <a:r>
              <a:rPr lang="en-US" sz="1600" dirty="0"/>
              <a:t> and this implies that in traversing one accelerating gap there is a focusing/defocusing term</a:t>
            </a:r>
          </a:p>
        </p:txBody>
      </p:sp>
      <p:graphicFrame>
        <p:nvGraphicFramePr>
          <p:cNvPr id="31" name="Object 3"/>
          <p:cNvGraphicFramePr>
            <a:graphicFrameLocks noChangeAspect="1"/>
          </p:cNvGraphicFramePr>
          <p:nvPr>
            <p:extLst>
              <p:ext uri="{D42A27DB-BD31-4B8C-83A1-F6EECF244321}">
                <p14:modId xmlns:p14="http://schemas.microsoft.com/office/powerpoint/2010/main" val="2340036833"/>
              </p:ext>
            </p:extLst>
          </p:nvPr>
        </p:nvGraphicFramePr>
        <p:xfrm>
          <a:off x="7217432" y="2079984"/>
          <a:ext cx="2692897" cy="1105815"/>
        </p:xfrm>
        <a:graphic>
          <a:graphicData uri="http://schemas.openxmlformats.org/presentationml/2006/ole">
            <mc:AlternateContent xmlns:mc="http://schemas.openxmlformats.org/markup-compatibility/2006">
              <mc:Choice xmlns:v="urn:schemas-microsoft-com:vml" Requires="v">
                <p:oleObj name="Equazione" r:id="rId2" imgW="1904760" imgH="787320" progId="Equation.3">
                  <p:embed/>
                </p:oleObj>
              </mc:Choice>
              <mc:Fallback>
                <p:oleObj name="Equazione" r:id="rId2" imgW="1904760" imgH="787320" progId="Equation.3">
                  <p:embed/>
                  <p:pic>
                    <p:nvPicPr>
                      <p:cNvPr id="4" name="Object 3"/>
                      <p:cNvPicPr>
                        <a:picLocks noChangeAspect="1" noChangeArrowheads="1"/>
                      </p:cNvPicPr>
                      <p:nvPr/>
                    </p:nvPicPr>
                    <p:blipFill>
                      <a:blip r:embed="rId3"/>
                      <a:srcRect/>
                      <a:stretch>
                        <a:fillRect/>
                      </a:stretch>
                    </p:blipFill>
                    <p:spPr bwMode="auto">
                      <a:xfrm>
                        <a:off x="7217432" y="2079984"/>
                        <a:ext cx="2692897" cy="1105815"/>
                      </a:xfrm>
                      <a:prstGeom prst="rect">
                        <a:avLst/>
                      </a:prstGeom>
                      <a:noFill/>
                    </p:spPr>
                  </p:pic>
                </p:oleObj>
              </mc:Fallback>
            </mc:AlternateContent>
          </a:graphicData>
        </a:graphic>
      </p:graphicFrame>
      <p:graphicFrame>
        <p:nvGraphicFramePr>
          <p:cNvPr id="32" name="Object 3"/>
          <p:cNvGraphicFramePr>
            <a:graphicFrameLocks noChangeAspect="1"/>
          </p:cNvGraphicFramePr>
          <p:nvPr>
            <p:extLst>
              <p:ext uri="{D42A27DB-BD31-4B8C-83A1-F6EECF244321}">
                <p14:modId xmlns:p14="http://schemas.microsoft.com/office/powerpoint/2010/main" val="1159714421"/>
              </p:ext>
            </p:extLst>
          </p:nvPr>
        </p:nvGraphicFramePr>
        <p:xfrm>
          <a:off x="6955277" y="3700077"/>
          <a:ext cx="3375025" cy="608013"/>
        </p:xfrm>
        <a:graphic>
          <a:graphicData uri="http://schemas.openxmlformats.org/presentationml/2006/ole">
            <mc:AlternateContent xmlns:mc="http://schemas.openxmlformats.org/markup-compatibility/2006">
              <mc:Choice xmlns:v="urn:schemas-microsoft-com:vml" Requires="v">
                <p:oleObj name="Equazione" r:id="rId4" imgW="2387520" imgH="431640" progId="Equation.3">
                  <p:embed/>
                </p:oleObj>
              </mc:Choice>
              <mc:Fallback>
                <p:oleObj name="Equazione" r:id="rId4" imgW="2387520" imgH="431640" progId="Equation.3">
                  <p:embed/>
                  <p:pic>
                    <p:nvPicPr>
                      <p:cNvPr id="31" name="Object 3"/>
                      <p:cNvPicPr>
                        <a:picLocks noChangeAspect="1" noChangeArrowheads="1"/>
                      </p:cNvPicPr>
                      <p:nvPr/>
                    </p:nvPicPr>
                    <p:blipFill>
                      <a:blip r:embed="rId5"/>
                      <a:srcRect/>
                      <a:stretch>
                        <a:fillRect/>
                      </a:stretch>
                    </p:blipFill>
                    <p:spPr bwMode="auto">
                      <a:xfrm>
                        <a:off x="6955277" y="3700077"/>
                        <a:ext cx="3375025" cy="608013"/>
                      </a:xfrm>
                      <a:prstGeom prst="rect">
                        <a:avLst/>
                      </a:prstGeom>
                      <a:noFill/>
                    </p:spPr>
                  </p:pic>
                </p:oleObj>
              </mc:Fallback>
            </mc:AlternateContent>
          </a:graphicData>
        </a:graphic>
      </p:graphicFrame>
      <p:sp>
        <p:nvSpPr>
          <p:cNvPr id="33" name="Freccia a destra 32"/>
          <p:cNvSpPr/>
          <p:nvPr/>
        </p:nvSpPr>
        <p:spPr>
          <a:xfrm rot="5400000">
            <a:off x="8405104" y="3251034"/>
            <a:ext cx="398695" cy="521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45" name="Object 3"/>
          <p:cNvGraphicFramePr>
            <a:graphicFrameLocks noChangeAspect="1"/>
          </p:cNvGraphicFramePr>
          <p:nvPr>
            <p:extLst>
              <p:ext uri="{D42A27DB-BD31-4B8C-83A1-F6EECF244321}">
                <p14:modId xmlns:p14="http://schemas.microsoft.com/office/powerpoint/2010/main" val="229976330"/>
              </p:ext>
            </p:extLst>
          </p:nvPr>
        </p:nvGraphicFramePr>
        <p:xfrm>
          <a:off x="4359198" y="2601968"/>
          <a:ext cx="2281238" cy="304800"/>
        </p:xfrm>
        <a:graphic>
          <a:graphicData uri="http://schemas.openxmlformats.org/presentationml/2006/ole">
            <mc:AlternateContent xmlns:mc="http://schemas.openxmlformats.org/markup-compatibility/2006">
              <mc:Choice xmlns:v="urn:schemas-microsoft-com:vml" Requires="v">
                <p:oleObj name="Equazione" r:id="rId6" imgW="1612800" imgH="215640" progId="Equation.3">
                  <p:embed/>
                </p:oleObj>
              </mc:Choice>
              <mc:Fallback>
                <p:oleObj name="Equazione" r:id="rId6" imgW="1612800" imgH="215640" progId="Equation.3">
                  <p:embed/>
                  <p:pic>
                    <p:nvPicPr>
                      <p:cNvPr id="32" name="Object 3"/>
                      <p:cNvPicPr>
                        <a:picLocks noChangeAspect="1" noChangeArrowheads="1"/>
                      </p:cNvPicPr>
                      <p:nvPr/>
                    </p:nvPicPr>
                    <p:blipFill>
                      <a:blip r:embed="rId7"/>
                      <a:srcRect/>
                      <a:stretch>
                        <a:fillRect/>
                      </a:stretch>
                    </p:blipFill>
                    <p:spPr bwMode="auto">
                      <a:xfrm>
                        <a:off x="4359198" y="2601968"/>
                        <a:ext cx="2281238" cy="304800"/>
                      </a:xfrm>
                      <a:prstGeom prst="rect">
                        <a:avLst/>
                      </a:prstGeom>
                      <a:noFill/>
                    </p:spPr>
                  </p:pic>
                </p:oleObj>
              </mc:Fallback>
            </mc:AlternateContent>
          </a:graphicData>
        </a:graphic>
      </p:graphicFrame>
      <p:graphicFrame>
        <p:nvGraphicFramePr>
          <p:cNvPr id="46" name="Object 3"/>
          <p:cNvGraphicFramePr>
            <a:graphicFrameLocks noChangeAspect="1"/>
          </p:cNvGraphicFramePr>
          <p:nvPr>
            <p:extLst>
              <p:ext uri="{D42A27DB-BD31-4B8C-83A1-F6EECF244321}">
                <p14:modId xmlns:p14="http://schemas.microsoft.com/office/powerpoint/2010/main" val="2097468410"/>
              </p:ext>
            </p:extLst>
          </p:nvPr>
        </p:nvGraphicFramePr>
        <p:xfrm>
          <a:off x="5845175" y="4856163"/>
          <a:ext cx="3443288" cy="665162"/>
        </p:xfrm>
        <a:graphic>
          <a:graphicData uri="http://schemas.openxmlformats.org/presentationml/2006/ole">
            <mc:AlternateContent xmlns:mc="http://schemas.openxmlformats.org/markup-compatibility/2006">
              <mc:Choice xmlns:v="urn:schemas-microsoft-com:vml" Requires="v">
                <p:oleObj name="Equazione" r:id="rId8" imgW="2361960" imgH="457200" progId="Equation.3">
                  <p:embed/>
                </p:oleObj>
              </mc:Choice>
              <mc:Fallback>
                <p:oleObj name="Equazione" r:id="rId8" imgW="2361960" imgH="457200" progId="Equation.3">
                  <p:embed/>
                  <p:pic>
                    <p:nvPicPr>
                      <p:cNvPr id="45" name="Object 3"/>
                      <p:cNvPicPr>
                        <a:picLocks noChangeAspect="1" noChangeArrowheads="1"/>
                      </p:cNvPicPr>
                      <p:nvPr/>
                    </p:nvPicPr>
                    <p:blipFill>
                      <a:blip r:embed="rId9"/>
                      <a:srcRect/>
                      <a:stretch>
                        <a:fillRect/>
                      </a:stretch>
                    </p:blipFill>
                    <p:spPr bwMode="auto">
                      <a:xfrm>
                        <a:off x="5845175" y="4856163"/>
                        <a:ext cx="3443288" cy="665162"/>
                      </a:xfrm>
                      <a:prstGeom prst="rect">
                        <a:avLst/>
                      </a:prstGeom>
                      <a:noFill/>
                    </p:spPr>
                  </p:pic>
                </p:oleObj>
              </mc:Fallback>
            </mc:AlternateContent>
          </a:graphicData>
        </a:graphic>
      </p:graphicFrame>
      <p:graphicFrame>
        <p:nvGraphicFramePr>
          <p:cNvPr id="48" name="Object 3"/>
          <p:cNvGraphicFramePr>
            <a:graphicFrameLocks noChangeAspect="1"/>
          </p:cNvGraphicFramePr>
          <p:nvPr>
            <p:extLst>
              <p:ext uri="{D42A27DB-BD31-4B8C-83A1-F6EECF244321}">
                <p14:modId xmlns:p14="http://schemas.microsoft.com/office/powerpoint/2010/main" val="2179999703"/>
              </p:ext>
            </p:extLst>
          </p:nvPr>
        </p:nvGraphicFramePr>
        <p:xfrm>
          <a:off x="7043738" y="5937251"/>
          <a:ext cx="3656012" cy="650875"/>
        </p:xfrm>
        <a:graphic>
          <a:graphicData uri="http://schemas.openxmlformats.org/presentationml/2006/ole">
            <mc:AlternateContent xmlns:mc="http://schemas.openxmlformats.org/markup-compatibility/2006">
              <mc:Choice xmlns:v="urn:schemas-microsoft-com:vml" Requires="v">
                <p:oleObj name="Equazione" r:id="rId10" imgW="2552400" imgH="457200" progId="Equation.3">
                  <p:embed/>
                </p:oleObj>
              </mc:Choice>
              <mc:Fallback>
                <p:oleObj name="Equazione" r:id="rId10" imgW="2552400" imgH="457200" progId="Equation.3">
                  <p:embed/>
                  <p:pic>
                    <p:nvPicPr>
                      <p:cNvPr id="46" name="Object 3"/>
                      <p:cNvPicPr>
                        <a:picLocks noChangeAspect="1" noChangeArrowheads="1"/>
                      </p:cNvPicPr>
                      <p:nvPr/>
                    </p:nvPicPr>
                    <p:blipFill>
                      <a:blip r:embed="rId11"/>
                      <a:srcRect/>
                      <a:stretch>
                        <a:fillRect/>
                      </a:stretch>
                    </p:blipFill>
                    <p:spPr bwMode="auto">
                      <a:xfrm>
                        <a:off x="7043738" y="5937251"/>
                        <a:ext cx="3656012" cy="650875"/>
                      </a:xfrm>
                      <a:prstGeom prst="rect">
                        <a:avLst/>
                      </a:prstGeom>
                      <a:noFill/>
                    </p:spPr>
                  </p:pic>
                </p:oleObj>
              </mc:Fallback>
            </mc:AlternateContent>
          </a:graphicData>
        </a:graphic>
      </p:graphicFrame>
      <p:pic>
        <p:nvPicPr>
          <p:cNvPr id="49" name="Immagine 48"/>
          <p:cNvPicPr>
            <a:picLocks noChangeAspect="1"/>
          </p:cNvPicPr>
          <p:nvPr/>
        </p:nvPicPr>
        <p:blipFill rotWithShape="1">
          <a:blip r:embed="rId12">
            <a:extLst>
              <a:ext uri="{28A0092B-C50C-407E-A947-70E740481C1C}">
                <a14:useLocalDpi xmlns:a14="http://schemas.microsoft.com/office/drawing/2010/main" val="0"/>
              </a:ext>
            </a:extLst>
          </a:blip>
          <a:srcRect t="4263" r="5758"/>
          <a:stretch/>
        </p:blipFill>
        <p:spPr>
          <a:xfrm>
            <a:off x="503605" y="3300746"/>
            <a:ext cx="3574748" cy="3512725"/>
          </a:xfrm>
          <a:prstGeom prst="rect">
            <a:avLst/>
          </a:prstGeom>
        </p:spPr>
      </p:pic>
      <p:sp>
        <p:nvSpPr>
          <p:cNvPr id="50" name="Ovale 49"/>
          <p:cNvSpPr/>
          <p:nvPr/>
        </p:nvSpPr>
        <p:spPr>
          <a:xfrm>
            <a:off x="8865332" y="3584702"/>
            <a:ext cx="669284" cy="8524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2" name="Connettore 2 51"/>
          <p:cNvCxnSpPr>
            <a:stCxn id="50" idx="3"/>
          </p:cNvCxnSpPr>
          <p:nvPr/>
        </p:nvCxnSpPr>
        <p:spPr>
          <a:xfrm flipH="1">
            <a:off x="7968260" y="4312304"/>
            <a:ext cx="995086" cy="53594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3" name="Ovale 52"/>
          <p:cNvSpPr/>
          <p:nvPr/>
        </p:nvSpPr>
        <p:spPr>
          <a:xfrm>
            <a:off x="9598557" y="3584702"/>
            <a:ext cx="669284" cy="8524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4" name="Connettore 2 53"/>
          <p:cNvCxnSpPr>
            <a:stCxn id="53" idx="3"/>
          </p:cNvCxnSpPr>
          <p:nvPr/>
        </p:nvCxnSpPr>
        <p:spPr>
          <a:xfrm flipH="1">
            <a:off x="9336451" y="4312304"/>
            <a:ext cx="360120" cy="16171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CasellaDiTesto 55"/>
          <p:cNvSpPr txBox="1"/>
          <p:nvPr/>
        </p:nvSpPr>
        <p:spPr>
          <a:xfrm>
            <a:off x="4078354" y="5805330"/>
            <a:ext cx="1099981" cy="738664"/>
          </a:xfrm>
          <a:prstGeom prst="rect">
            <a:avLst/>
          </a:prstGeom>
          <a:noFill/>
        </p:spPr>
        <p:txBody>
          <a:bodyPr wrap="none" rtlCol="0">
            <a:spAutoFit/>
          </a:bodyPr>
          <a:lstStyle/>
          <a:p>
            <a:r>
              <a:rPr lang="it-IT" sz="1400" i="1" dirty="0" err="1"/>
              <a:t>f</a:t>
            </a:r>
            <a:r>
              <a:rPr lang="it-IT" sz="1400" i="1" baseline="-25000" dirty="0" err="1"/>
              <a:t>RF</a:t>
            </a:r>
            <a:r>
              <a:rPr lang="it-IT" sz="1400" i="1" dirty="0"/>
              <a:t>=350 MHz</a:t>
            </a:r>
          </a:p>
          <a:p>
            <a:r>
              <a:rPr lang="it-IT" sz="1400" i="1" dirty="0">
                <a:sym typeface="Symbol" panose="05050102010706020507" pitchFamily="18" charset="2"/>
              </a:rPr>
              <a:t>=0.1</a:t>
            </a:r>
          </a:p>
          <a:p>
            <a:r>
              <a:rPr lang="it-IT" sz="1400" i="1" dirty="0">
                <a:sym typeface="Symbol" panose="05050102010706020507" pitchFamily="18" charset="2"/>
              </a:rPr>
              <a:t>L=3cm</a:t>
            </a:r>
            <a:endParaRPr lang="it-IT" sz="1400" i="1" dirty="0"/>
          </a:p>
        </p:txBody>
      </p:sp>
      <p:cxnSp>
        <p:nvCxnSpPr>
          <p:cNvPr id="57" name="Connettore 2 56"/>
          <p:cNvCxnSpPr/>
          <p:nvPr/>
        </p:nvCxnSpPr>
        <p:spPr>
          <a:xfrm flipH="1" flipV="1">
            <a:off x="698362" y="1518774"/>
            <a:ext cx="217820" cy="27660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Connettore 2 59"/>
          <p:cNvCxnSpPr/>
          <p:nvPr/>
        </p:nvCxnSpPr>
        <p:spPr>
          <a:xfrm flipH="1">
            <a:off x="626972" y="1782597"/>
            <a:ext cx="285958" cy="34067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789872" y="1430419"/>
            <a:ext cx="264816" cy="369332"/>
          </a:xfrm>
          <a:prstGeom prst="rect">
            <a:avLst/>
          </a:prstGeom>
          <a:noFill/>
        </p:spPr>
        <p:txBody>
          <a:bodyPr wrap="none" rtlCol="0">
            <a:spAutoFit/>
          </a:bodyPr>
          <a:lstStyle/>
          <a:p>
            <a:r>
              <a:rPr lang="en-US" dirty="0"/>
              <a:t>r</a:t>
            </a:r>
          </a:p>
        </p:txBody>
      </p:sp>
      <p:sp>
        <p:nvSpPr>
          <p:cNvPr id="66" name="Ovale 65"/>
          <p:cNvSpPr/>
          <p:nvPr/>
        </p:nvSpPr>
        <p:spPr>
          <a:xfrm>
            <a:off x="889398" y="1700398"/>
            <a:ext cx="276504" cy="565553"/>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CasellaDiTesto 68"/>
          <p:cNvSpPr txBox="1"/>
          <p:nvPr/>
        </p:nvSpPr>
        <p:spPr>
          <a:xfrm>
            <a:off x="544879" y="1644509"/>
            <a:ext cx="304892" cy="369332"/>
          </a:xfrm>
          <a:prstGeom prst="rect">
            <a:avLst/>
          </a:prstGeom>
          <a:noFill/>
        </p:spPr>
        <p:txBody>
          <a:bodyPr wrap="none" rtlCol="0">
            <a:spAutoFit/>
          </a:bodyPr>
          <a:lstStyle/>
          <a:p>
            <a:r>
              <a:rPr lang="en-US" dirty="0">
                <a:sym typeface="Symbol" panose="05050102010706020507" pitchFamily="18" charset="2"/>
              </a:rPr>
              <a:t></a:t>
            </a:r>
            <a:endParaRPr lang="en-US" dirty="0"/>
          </a:p>
        </p:txBody>
      </p:sp>
    </p:spTree>
    <p:extLst>
      <p:ext uri="{BB962C8B-B14F-4D97-AF65-F5344CB8AC3E}">
        <p14:creationId xmlns:p14="http://schemas.microsoft.com/office/powerpoint/2010/main" val="46197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par>
                                <p:cTn id="44" presetID="10" presetClass="entr" presetSubtype="0"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par>
                                <p:cTn id="47" presetID="10" presetClass="entr" presetSubtype="0" fill="hold"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500"/>
                                        <p:tgtEl>
                                          <p:spTgt spid="6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500"/>
                                        <p:tgtEl>
                                          <p:spTgt spid="6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500"/>
                                        <p:tgtEl>
                                          <p:spTgt spid="6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fade">
                                      <p:cBhvr>
                                        <p:cTn id="58" dur="500"/>
                                        <p:tgtEl>
                                          <p:spTgt spid="6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par>
                                <p:cTn id="72" presetID="10" presetClass="entr" presetSubtype="0" fill="hold"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
                                        <p:tgtEl>
                                          <p:spTgt spid="50"/>
                                        </p:tgtEl>
                                      </p:cBhvr>
                                    </p:animEffect>
                                  </p:childTnLst>
                                </p:cTn>
                              </p:par>
                              <p:par>
                                <p:cTn id="80" presetID="10" presetClass="entr" presetSubtype="0" fill="hold" nodeType="with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500"/>
                                        <p:tgtEl>
                                          <p:spTgt spid="52"/>
                                        </p:tgtEl>
                                      </p:cBhvr>
                                    </p:animEffect>
                                  </p:childTnLst>
                                </p:cTn>
                              </p:par>
                              <p:par>
                                <p:cTn id="83" presetID="10" presetClass="entr" presetSubtype="0" fill="hold"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500"/>
                                        <p:tgtEl>
                                          <p:spTgt spid="4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500"/>
                                        <p:tgtEl>
                                          <p:spTgt spid="53"/>
                                        </p:tgtEl>
                                      </p:cBhvr>
                                    </p:animEffect>
                                  </p:childTnLst>
                                </p:cTn>
                              </p:par>
                              <p:par>
                                <p:cTn id="89" presetID="10" presetClass="entr" presetSubtype="0" fill="hold"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fade">
                                      <p:cBhvr>
                                        <p:cTn id="91" dur="500"/>
                                        <p:tgtEl>
                                          <p:spTgt spid="54"/>
                                        </p:tgtEl>
                                      </p:cBhvr>
                                    </p:animEffect>
                                  </p:childTnLst>
                                </p:cTn>
                              </p:par>
                              <p:par>
                                <p:cTn id="92" presetID="10" presetClass="entr" presetSubtype="0" fill="hold" nodeType="with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fade">
                                      <p:cBhvr>
                                        <p:cTn id="94" dur="500"/>
                                        <p:tgtEl>
                                          <p:spTgt spid="48"/>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500"/>
                                        <p:tgtEl>
                                          <p:spTgt spid="4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fade">
                                      <p:cBhvr>
                                        <p:cTn id="10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7" grpId="0"/>
      <p:bldP spid="30" grpId="0"/>
      <p:bldP spid="33" grpId="0" animBg="1"/>
      <p:bldP spid="50" grpId="0" animBg="1"/>
      <p:bldP spid="53" grpId="0" animBg="1"/>
      <p:bldP spid="56" grpId="0"/>
      <p:bldP spid="65" grpId="0"/>
      <p:bldP spid="66" grpId="0" animBg="1"/>
      <p:bldP spid="6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92000" y="-82247"/>
            <a:ext cx="11999999" cy="1200329"/>
          </a:xfrm>
          <a:prstGeom prst="rect">
            <a:avLst/>
          </a:prstGeom>
          <a:noFill/>
        </p:spPr>
        <p:txBody>
          <a:bodyPr wrap="square" rtlCol="0">
            <a:spAutoFit/>
          </a:bodyPr>
          <a:lstStyle/>
          <a:p>
            <a:pPr algn="ctr"/>
            <a:r>
              <a:rPr lang="en-US" sz="3600" b="1" dirty="0"/>
              <a:t>RF TRANSVERSE FORCES IN MULTI-CELL STRUCTURES: CONTRIBUTION OF THE FORWARD AND BACKWARD WAVES</a:t>
            </a:r>
          </a:p>
        </p:txBody>
      </p:sp>
      <p:sp>
        <p:nvSpPr>
          <p:cNvPr id="6" name="CasellaDiTesto 5"/>
          <p:cNvSpPr txBox="1"/>
          <p:nvPr/>
        </p:nvSpPr>
        <p:spPr>
          <a:xfrm>
            <a:off x="7841" y="1061012"/>
            <a:ext cx="6088160" cy="338554"/>
          </a:xfrm>
          <a:prstGeom prst="rect">
            <a:avLst/>
          </a:prstGeom>
          <a:noFill/>
        </p:spPr>
        <p:txBody>
          <a:bodyPr wrap="square" rtlCol="0">
            <a:spAutoFit/>
          </a:bodyPr>
          <a:lstStyle/>
          <a:p>
            <a:pPr algn="just"/>
            <a:r>
              <a:rPr lang="en-US" sz="1600" dirty="0"/>
              <a:t>For a multi-cell structure let us suppose that the field can be written as:</a:t>
            </a:r>
          </a:p>
        </p:txBody>
      </p:sp>
      <mc:AlternateContent xmlns:mc="http://schemas.openxmlformats.org/markup-compatibility/2006" xmlns:a14="http://schemas.microsoft.com/office/drawing/2010/main">
        <mc:Choice Requires="a14">
          <p:sp>
            <p:nvSpPr>
              <p:cNvPr id="46" name="Object 3"/>
              <p:cNvSpPr txBox="1"/>
              <p:nvPr/>
            </p:nvSpPr>
            <p:spPr bwMode="auto">
              <a:xfrm>
                <a:off x="3936000" y="2210465"/>
                <a:ext cx="8255999" cy="1079229"/>
              </a:xfrm>
              <a:prstGeom prst="rect">
                <a:avLst/>
              </a:prstGeom>
              <a:noFill/>
            </p:spPr>
            <p:txBody>
              <a:bodyPr>
                <a:noAutofit/>
              </a:bodyPr>
              <a:lstStyle/>
              <a:p>
                <a14:m>
                  <m:oMath xmlns:m="http://schemas.openxmlformats.org/officeDocument/2006/math">
                    <m:sSub>
                      <m:sSubPr>
                        <m:ctrlPr>
                          <a:rPr lang="en-US" sz="1600" i="1" smtClean="0">
                            <a:solidFill>
                              <a:srgbClr val="000000"/>
                            </a:solidFill>
                            <a:latin typeface="Cambria Math" panose="02040503050406030204" pitchFamily="18" charset="0"/>
                          </a:rPr>
                        </m:ctrlPr>
                      </m:sSubPr>
                      <m:e>
                        <m:d>
                          <m:dPr>
                            <m:begChr m:val=""/>
                            <m:endChr m:val="|"/>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𝐹</m:t>
                                </m:r>
                              </m:e>
                              <m:sub>
                                <m:r>
                                  <a:rPr lang="en-US" sz="1600" i="1">
                                    <a:solidFill>
                                      <a:srgbClr val="000000"/>
                                    </a:solidFill>
                                    <a:latin typeface="Cambria Math" panose="02040503050406030204" pitchFamily="18" charset="0"/>
                                  </a:rPr>
                                  <m:t>𝑟</m:t>
                                </m:r>
                              </m:sub>
                            </m:sSub>
                          </m:e>
                        </m:d>
                      </m:e>
                      <m:sub>
                        <m:r>
                          <a:rPr lang="en-US" sz="1600" i="1">
                            <a:solidFill>
                              <a:srgbClr val="000000"/>
                            </a:solidFill>
                            <a:latin typeface="Cambria Math" panose="02040503050406030204" pitchFamily="18" charset="0"/>
                          </a:rPr>
                          <m:t>𝐸</m:t>
                        </m:r>
                      </m:sub>
                    </m:sSub>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𝐸</m:t>
                            </m:r>
                          </m:e>
                          <m:sub>
                            <m:r>
                              <a:rPr lang="en-US" sz="1600" i="1">
                                <a:solidFill>
                                  <a:srgbClr val="000000"/>
                                </a:solidFill>
                                <a:latin typeface="Cambria Math" panose="02040503050406030204" pitchFamily="18" charset="0"/>
                              </a:rPr>
                              <m:t>𝑅𝐹</m:t>
                            </m:r>
                          </m:sub>
                        </m:sSub>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𝑧</m:t>
                            </m:r>
                          </m:e>
                        </m:d>
                      </m:num>
                      <m:den>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𝑧</m:t>
                        </m:r>
                      </m:den>
                    </m:f>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r>
                          <a:rPr lang="it-IT" sz="1600" b="0" i="1" smtClean="0">
                            <a:solidFill>
                              <a:srgbClr val="000000"/>
                            </a:solidFill>
                            <a:latin typeface="Cambria Math" panose="02040503050406030204" pitchFamily="18" charset="0"/>
                          </a:rPr>
                          <m:t>=</m:t>
                        </m:r>
                      </m:e>
                    </m:func>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en-US" sz="1600" i="1">
                            <a:solidFill>
                              <a:srgbClr val="000000"/>
                            </a:solidFill>
                            <a:latin typeface="Cambria Math" panose="02040503050406030204" pitchFamily="18" charset="0"/>
                          </a:rPr>
                          <m:t>2</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func>
                      <m:funcPr>
                        <m:ctrlPr>
                          <a:rPr lang="en-US" sz="1600" i="1">
                            <a:solidFill>
                              <a:srgbClr val="000000"/>
                            </a:solidFill>
                            <a:latin typeface="Cambria Math" panose="02040503050406030204" pitchFamily="18" charset="0"/>
                          </a:rPr>
                        </m:ctrlPr>
                      </m:funcPr>
                      <m:fName>
                        <m:r>
                          <m:rPr>
                            <m:sty m:val="p"/>
                          </m:rPr>
                          <a:rPr lang="it-IT" sz="1600" b="0" i="0" smtClean="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𝑘𝑧</m:t>
                            </m:r>
                          </m:e>
                        </m:d>
                      </m:e>
                    </m:func>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r>
                          <a:rPr lang="it-IT" sz="1600" b="0" i="1" smtClean="0">
                            <a:solidFill>
                              <a:srgbClr val="000000"/>
                            </a:solidFill>
                            <a:latin typeface="Cambria Math" panose="02040503050406030204" pitchFamily="18" charset="0"/>
                          </a:rPr>
                          <m:t>=</m:t>
                        </m:r>
                      </m:e>
                    </m:func>
                  </m:oMath>
                </a14:m>
                <a:r>
                  <a:rPr lang="en-US" sz="1600" dirty="0">
                    <a:solidFill>
                      <a:srgbClr val="000000"/>
                    </a:solidFill>
                  </a:rPr>
                  <a:t> </a:t>
                </a:r>
                <a14:m>
                  <m:oMath xmlns:m="http://schemas.openxmlformats.org/officeDocument/2006/math">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en-US" sz="1600" i="1">
                            <a:solidFill>
                              <a:srgbClr val="000000"/>
                            </a:solidFill>
                            <a:latin typeface="Cambria Math" panose="02040503050406030204" pitchFamily="18" charset="0"/>
                          </a:rPr>
                          <m:t>2</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func>
                      <m:funcPr>
                        <m:ctrlPr>
                          <a:rPr lang="en-US"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𝑧</m:t>
                            </m:r>
                          </m:e>
                        </m:d>
                      </m:e>
                    </m:func>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e>
                    </m:func>
                    <m:r>
                      <a:rPr lang="it-IT" sz="1600" b="0" i="1" smtClean="0">
                        <a:solidFill>
                          <a:srgbClr val="000000"/>
                        </a:solidFill>
                        <a:latin typeface="Cambria Math" panose="02040503050406030204" pitchFamily="18" charset="0"/>
                      </a:rPr>
                      <m:t>=</m:t>
                    </m:r>
                  </m:oMath>
                </a14:m>
                <a:r>
                  <a:rPr lang="en-US" sz="1600" dirty="0">
                    <a:solidFill>
                      <a:srgbClr val="000000"/>
                    </a:solidFill>
                  </a:rPr>
                  <a:t> </a:t>
                </a:r>
                <a14:m>
                  <m:oMath xmlns:m="http://schemas.openxmlformats.org/officeDocument/2006/math">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it-IT" sz="1600" b="0" i="1" smtClean="0">
                            <a:solidFill>
                              <a:srgbClr val="000000"/>
                            </a:solidFill>
                            <a:latin typeface="Cambria Math" panose="02040503050406030204" pitchFamily="18" charset="0"/>
                          </a:rPr>
                          <m:t>4</m:t>
                        </m:r>
                      </m:den>
                    </m:f>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d>
                      <m:dPr>
                        <m:begChr m:val="["/>
                        <m:endChr m:val="]"/>
                        <m:ctrlPr>
                          <a:rPr lang="en-US" sz="1600" i="1" smtClean="0">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it-IT" sz="1600" b="0" i="1" smtClean="0">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e>
                        </m:func>
                        <m:func>
                          <m:funcPr>
                            <m:ctrlPr>
                              <a:rPr lang="en-US" sz="1600" i="1">
                                <a:solidFill>
                                  <a:srgbClr val="000000"/>
                                </a:solidFill>
                                <a:latin typeface="Cambria Math" panose="02040503050406030204" pitchFamily="18" charset="0"/>
                              </a:rPr>
                            </m:ctrlPr>
                          </m:funcPr>
                          <m:fName>
                            <m:r>
                              <a:rPr lang="it-IT" sz="1600" b="0" i="0" smtClean="0">
                                <a:solidFill>
                                  <a:srgbClr val="000000"/>
                                </a:solidFill>
                                <a:latin typeface="Cambria Math" panose="02040503050406030204" pitchFamily="18" charset="0"/>
                              </a:rPr>
                              <m:t>+</m:t>
                            </m:r>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it-IT" sz="1600" b="0" i="1" smtClean="0">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e>
                        </m:func>
                      </m:e>
                    </m:d>
                  </m:oMath>
                </a14:m>
                <a:endParaRPr lang="en-US" sz="1600" dirty="0"/>
              </a:p>
            </p:txBody>
          </p:sp>
        </mc:Choice>
        <mc:Fallback xmlns="">
          <p:sp>
            <p:nvSpPr>
              <p:cNvPr id="46" name="Object 3"/>
              <p:cNvSpPr txBox="1">
                <a:spLocks noRot="1" noChangeAspect="1" noMove="1" noResize="1" noEditPoints="1" noAdjustHandles="1" noChangeArrowheads="1" noChangeShapeType="1" noTextEdit="1"/>
              </p:cNvSpPr>
              <p:nvPr/>
            </p:nvSpPr>
            <p:spPr bwMode="auto">
              <a:xfrm>
                <a:off x="3936000" y="2210465"/>
                <a:ext cx="8255999" cy="1079229"/>
              </a:xfrm>
              <a:prstGeom prst="rect">
                <a:avLst/>
              </a:prstGeom>
              <a:blipFill>
                <a:blip r:embed="rId2"/>
                <a:stretch>
                  <a:fillRect l="-1256" t="-2768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Object 3">
                <a:extLst>
                  <a:ext uri="{FF2B5EF4-FFF2-40B4-BE49-F238E27FC236}">
                    <a16:creationId xmlns:a16="http://schemas.microsoft.com/office/drawing/2014/main" id="{179307F0-7B4F-0740-A873-8A99D437F231}"/>
                  </a:ext>
                </a:extLst>
              </p:cNvPr>
              <p:cNvSpPr txBox="1"/>
              <p:nvPr/>
            </p:nvSpPr>
            <p:spPr bwMode="auto">
              <a:xfrm>
                <a:off x="871538" y="1494018"/>
                <a:ext cx="2971630" cy="749300"/>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𝑧</m:t>
                          </m:r>
                        </m:sub>
                      </m:sSub>
                      <m:r>
                        <a:rPr lang="en-US" i="1">
                          <a:solidFill>
                            <a:srgbClr val="000000"/>
                          </a:solidFill>
                          <a:latin typeface="Cambria Math" panose="02040503050406030204" pitchFamily="18" charset="0"/>
                        </a:rPr>
                        <m:t>=</m:t>
                      </m:r>
                      <m:limLow>
                        <m:limLowPr>
                          <m:ctrlPr>
                            <a:rPr lang="en-US" i="1">
                              <a:solidFill>
                                <a:srgbClr val="000000"/>
                              </a:solidFill>
                              <a:latin typeface="Cambria Math" panose="02040503050406030204" pitchFamily="18" charset="0"/>
                            </a:rPr>
                          </m:ctrlPr>
                        </m:limLowPr>
                        <m:e>
                          <m:groupChr>
                            <m:groupChrPr>
                              <m:chr m:val="⏟"/>
                              <m:ctrlPr>
                                <a:rPr lang="en-US" i="1">
                                  <a:solidFill>
                                    <a:srgbClr val="000000"/>
                                  </a:solidFill>
                                  <a:latin typeface="Cambria Math" panose="02040503050406030204" pitchFamily="18" charset="0"/>
                                </a:rPr>
                              </m:ctrlPr>
                            </m:groupChrPr>
                            <m:e>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𝑅𝐹</m:t>
                                  </m:r>
                                </m:sub>
                              </m:sSub>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𝑘𝑧</m:t>
                                      </m:r>
                                    </m:e>
                                  </m:d>
                                </m:e>
                              </m:func>
                            </m:e>
                          </m:groupChr>
                        </m:e>
                        <m:li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𝐸</m:t>
                              </m:r>
                            </m:e>
                            <m:sub>
                              <m:r>
                                <a:rPr lang="en-US" i="1">
                                  <a:solidFill>
                                    <a:srgbClr val="000000"/>
                                  </a:solidFill>
                                  <a:latin typeface="Cambria Math" panose="02040503050406030204" pitchFamily="18" charset="0"/>
                                </a:rPr>
                                <m:t>𝑅𝐹</m:t>
                              </m:r>
                            </m:sub>
                          </m:sSub>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𝑧</m:t>
                              </m:r>
                            </m:e>
                          </m:d>
                        </m:lim>
                      </m:limLow>
                      <m:func>
                        <m:funcPr>
                          <m:ctrlPr>
                            <a:rPr lang="en-US" i="1">
                              <a:solidFill>
                                <a:srgbClr val="000000"/>
                              </a:solidFill>
                              <a:latin typeface="Cambria Math" panose="02040503050406030204" pitchFamily="18" charset="0"/>
                            </a:rPr>
                          </m:ctrlPr>
                        </m:funcPr>
                        <m:fName>
                          <m:r>
                            <m:rPr>
                              <m:sty m:val="p"/>
                            </m:rPr>
                            <a:rPr lang="en-US" i="0">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𝑡</m:t>
                              </m:r>
                            </m:e>
                          </m:d>
                        </m:e>
                      </m:func>
                    </m:oMath>
                  </m:oMathPara>
                </a14:m>
                <a:endParaRPr lang="en-US" dirty="0"/>
              </a:p>
            </p:txBody>
          </p:sp>
        </mc:Choice>
        <mc:Fallback xmlns="">
          <p:sp>
            <p:nvSpPr>
              <p:cNvPr id="3" name="Object 3">
                <a:extLst>
                  <a:ext uri="{FF2B5EF4-FFF2-40B4-BE49-F238E27FC236}">
                    <a16:creationId xmlns:a16="http://schemas.microsoft.com/office/drawing/2014/main" id="{179307F0-7B4F-0740-A873-8A99D437F231}"/>
                  </a:ext>
                </a:extLst>
              </p:cNvPr>
              <p:cNvSpPr txBox="1">
                <a:spLocks noRot="1" noChangeAspect="1" noMove="1" noResize="1" noEditPoints="1" noAdjustHandles="1" noChangeArrowheads="1" noChangeShapeType="1" noTextEdit="1"/>
              </p:cNvSpPr>
              <p:nvPr/>
            </p:nvSpPr>
            <p:spPr bwMode="auto">
              <a:xfrm>
                <a:off x="871538" y="1494018"/>
                <a:ext cx="2971630" cy="74930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Object 3">
                <a:extLst>
                  <a:ext uri="{FF2B5EF4-FFF2-40B4-BE49-F238E27FC236}">
                    <a16:creationId xmlns:a16="http://schemas.microsoft.com/office/drawing/2014/main" id="{9BCB693E-B8E4-0C04-9AD9-71A3DDDDA3E4}"/>
                  </a:ext>
                </a:extLst>
              </p:cNvPr>
              <p:cNvSpPr txBox="1"/>
              <p:nvPr/>
            </p:nvSpPr>
            <p:spPr bwMode="auto">
              <a:xfrm>
                <a:off x="0" y="3357129"/>
                <a:ext cx="3288000" cy="569913"/>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a:rPr lang="en-US" sz="1600" i="1" smtClean="0">
                          <a:solidFill>
                            <a:srgbClr val="000000"/>
                          </a:solidFill>
                          <a:latin typeface="Cambria Math" panose="02040503050406030204" pitchFamily="18" charset="0"/>
                        </a:rPr>
                        <m:t>𝑘</m:t>
                      </m:r>
                      <m:r>
                        <a:rPr lang="en-US" sz="1600" i="1" smtClean="0">
                          <a:solidFill>
                            <a:srgbClr val="000000"/>
                          </a:solidFill>
                          <a:latin typeface="Cambria Math" panose="02040503050406030204" pitchFamily="18" charset="0"/>
                        </a:rPr>
                        <m:t>=</m:t>
                      </m:r>
                      <m:f>
                        <m:fPr>
                          <m:ctrlPr>
                            <a:rPr lang="en-US" sz="1600" i="1" smtClean="0">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𝜋</m:t>
                          </m:r>
                        </m:num>
                        <m:den>
                          <m:r>
                            <a:rPr lang="it-IT" sz="1600" b="0" i="1" smtClean="0">
                              <a:solidFill>
                                <a:srgbClr val="000000"/>
                              </a:solidFill>
                              <a:latin typeface="Cambria Math" panose="02040503050406030204" pitchFamily="18" charset="0"/>
                            </a:rPr>
                            <m:t>2</m:t>
                          </m:r>
                          <m:r>
                            <a:rPr lang="it-IT" sz="1600" b="0" i="1" smtClean="0">
                              <a:solidFill>
                                <a:srgbClr val="000000"/>
                              </a:solidFill>
                              <a:latin typeface="Cambria Math" panose="02040503050406030204" pitchFamily="18" charset="0"/>
                            </a:rPr>
                            <m:t>𝑑</m:t>
                          </m:r>
                        </m:den>
                      </m:f>
                      <m:r>
                        <a:rPr lang="en-US" sz="1600" i="1">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𝜋</m:t>
                          </m:r>
                        </m:num>
                        <m:den>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ea typeface="Cambria Math" panose="02040503050406030204" pitchFamily="18" charset="0"/>
                                </a:rPr>
                                <m:t>𝛽</m:t>
                              </m:r>
                              <m:r>
                                <a:rPr lang="en-US" sz="1600" i="1">
                                  <a:solidFill>
                                    <a:srgbClr val="000000"/>
                                  </a:solidFill>
                                  <a:latin typeface="Cambria Math" panose="02040503050406030204" pitchFamily="18" charset="0"/>
                                </a:rPr>
                                <m:t>𝜆</m:t>
                              </m:r>
                            </m:e>
                            <m:sub>
                              <m:r>
                                <a:rPr lang="en-US" sz="1600" i="1">
                                  <a:solidFill>
                                    <a:srgbClr val="000000"/>
                                  </a:solidFill>
                                  <a:latin typeface="Cambria Math" panose="02040503050406030204" pitchFamily="18" charset="0"/>
                                </a:rPr>
                                <m:t>𝑅𝐹</m:t>
                              </m:r>
                            </m:sub>
                          </m:sSub>
                        </m:den>
                      </m:f>
                      <m:r>
                        <m:rPr>
                          <m:nor/>
                        </m:rPr>
                        <a:rPr lang="it-IT" sz="1600" b="0" i="0" smtClean="0">
                          <a:solidFill>
                            <a:srgbClr val="000000"/>
                          </a:solidFill>
                          <a:latin typeface="Cambria Math" panose="02040503050406030204" pitchFamily="18" charset="0"/>
                        </a:rPr>
                        <m:t>=</m:t>
                      </m:r>
                      <m:f>
                        <m:fPr>
                          <m:ctrlPr>
                            <a:rPr lang="en-US" sz="1600" i="1">
                              <a:solidFill>
                                <a:srgbClr val="000000"/>
                              </a:solidFill>
                              <a:latin typeface="Cambria Math" panose="02040503050406030204" pitchFamily="18" charset="0"/>
                            </a:rPr>
                          </m:ctrlPr>
                        </m:fPr>
                        <m:num>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m:rPr>
                          <m:nor/>
                        </m:rPr>
                        <a:rPr lang="en-US" sz="1600" i="0">
                          <a:solidFill>
                            <a:srgbClr val="000000"/>
                          </a:solidFill>
                          <a:latin typeface="Cambria Math" panose="02040503050406030204" pitchFamily="18" charset="0"/>
                        </a:rPr>
                        <m:t>,  </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𝜆</m:t>
                          </m:r>
                        </m:e>
                        <m:sub>
                          <m:r>
                            <a:rPr lang="en-US" sz="1600" i="1">
                              <a:solidFill>
                                <a:srgbClr val="000000"/>
                              </a:solidFill>
                              <a:latin typeface="Cambria Math" panose="02040503050406030204" pitchFamily="18" charset="0"/>
                            </a:rPr>
                            <m:t>𝑅𝐹</m:t>
                          </m:r>
                        </m:sub>
                      </m:sSub>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𝑐</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𝑇</m:t>
                          </m:r>
                        </m:e>
                        <m:sub>
                          <m:r>
                            <a:rPr lang="en-US" sz="1600" i="1">
                              <a:solidFill>
                                <a:srgbClr val="000000"/>
                              </a:solidFill>
                              <a:latin typeface="Cambria Math" panose="02040503050406030204" pitchFamily="18" charset="0"/>
                            </a:rPr>
                            <m:t>𝑅𝐹</m:t>
                          </m:r>
                        </m:sub>
                      </m:sSub>
                    </m:oMath>
                  </m:oMathPara>
                </a14:m>
                <a:endParaRPr lang="en-US" sz="1600" dirty="0"/>
              </a:p>
            </p:txBody>
          </p:sp>
        </mc:Choice>
        <mc:Fallback xmlns="">
          <p:sp>
            <p:nvSpPr>
              <p:cNvPr id="4" name="Object 3">
                <a:extLst>
                  <a:ext uri="{FF2B5EF4-FFF2-40B4-BE49-F238E27FC236}">
                    <a16:creationId xmlns:a16="http://schemas.microsoft.com/office/drawing/2014/main" id="{9BCB693E-B8E4-0C04-9AD9-71A3DDDDA3E4}"/>
                  </a:ext>
                </a:extLst>
              </p:cNvPr>
              <p:cNvSpPr txBox="1">
                <a:spLocks noRot="1" noChangeAspect="1" noMove="1" noResize="1" noEditPoints="1" noAdjustHandles="1" noChangeArrowheads="1" noChangeShapeType="1" noTextEdit="1"/>
              </p:cNvSpPr>
              <p:nvPr/>
            </p:nvSpPr>
            <p:spPr bwMode="auto">
              <a:xfrm>
                <a:off x="0" y="3357129"/>
                <a:ext cx="3288000" cy="569913"/>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Oggetto 168">
                <a:extLst>
                  <a:ext uri="{FF2B5EF4-FFF2-40B4-BE49-F238E27FC236}">
                    <a16:creationId xmlns:a16="http://schemas.microsoft.com/office/drawing/2014/main" id="{EF8A361E-BF89-5CD6-DE31-ED2592B7A680}"/>
                  </a:ext>
                </a:extLst>
              </p:cNvPr>
              <p:cNvSpPr txBox="1"/>
              <p:nvPr/>
            </p:nvSpPr>
            <p:spPr bwMode="auto">
              <a:xfrm>
                <a:off x="7841" y="2624677"/>
                <a:ext cx="1811337" cy="692150"/>
              </a:xfrm>
              <a:prstGeom prst="rect">
                <a:avLst/>
              </a:prstGeom>
              <a:noFill/>
              <a:ln>
                <a:noFill/>
              </a:ln>
            </p:spPr>
            <p:txBody>
              <a:bodyPr>
                <a:normAutofit fontScale="92500"/>
              </a:bodyPr>
              <a:lstStyle/>
              <a:p>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rPr>
                        <m:t>𝑑</m:t>
                      </m:r>
                      <m:r>
                        <a:rPr lang="en-US" i="1" smtClean="0">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smtClean="0">
                              <a:solidFill>
                                <a:srgbClr val="000000"/>
                              </a:solidFill>
                              <a:latin typeface="Cambria Math" panose="02040503050406030204" pitchFamily="18" charset="0"/>
                              <a:ea typeface="Cambria Math" panose="02040503050406030204" pitchFamily="18" charset="0"/>
                            </a:rPr>
                            <m:t>𝛽</m:t>
                          </m:r>
                          <m:r>
                            <a:rPr lang="en-US" i="1">
                              <a:solidFill>
                                <a:srgbClr val="000000"/>
                              </a:solidFill>
                              <a:latin typeface="Cambria Math" panose="02040503050406030204" pitchFamily="18" charset="0"/>
                            </a:rPr>
                            <m:t>𝑐</m:t>
                          </m:r>
                        </m:num>
                        <m:den>
                          <m:r>
                            <a:rPr lang="en-US" i="1">
                              <a:solidFill>
                                <a:srgbClr val="000000"/>
                              </a:solidFill>
                              <a:latin typeface="Cambria Math" panose="02040503050406030204" pitchFamily="18" charset="0"/>
                            </a:rPr>
                            <m:t>2</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𝑓</m:t>
                              </m:r>
                            </m:e>
                            <m:sub>
                              <m:r>
                                <a:rPr lang="en-US" i="1">
                                  <a:solidFill>
                                    <a:srgbClr val="000000"/>
                                  </a:solidFill>
                                  <a:latin typeface="Cambria Math" panose="02040503050406030204" pitchFamily="18" charset="0"/>
                                </a:rPr>
                                <m:t>𝑅𝐹</m:t>
                              </m:r>
                            </m:sub>
                          </m:sSub>
                        </m:den>
                      </m:f>
                      <m:r>
                        <a:rPr lang="en-US" i="1" smtClean="0">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ea typeface="Cambria Math" panose="02040503050406030204" pitchFamily="18" charset="0"/>
                                </a:rPr>
                                <m:t>𝛽</m:t>
                              </m:r>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2</m:t>
                          </m:r>
                        </m:den>
                      </m:f>
                    </m:oMath>
                  </m:oMathPara>
                </a14:m>
                <a:endParaRPr lang="en-US" dirty="0"/>
              </a:p>
            </p:txBody>
          </p:sp>
        </mc:Choice>
        <mc:Fallback xmlns="">
          <p:sp>
            <p:nvSpPr>
              <p:cNvPr id="5" name="Oggetto 168">
                <a:extLst>
                  <a:ext uri="{FF2B5EF4-FFF2-40B4-BE49-F238E27FC236}">
                    <a16:creationId xmlns:a16="http://schemas.microsoft.com/office/drawing/2014/main" id="{EF8A361E-BF89-5CD6-DE31-ED2592B7A680}"/>
                  </a:ext>
                </a:extLst>
              </p:cNvPr>
              <p:cNvSpPr txBox="1">
                <a:spLocks noRot="1" noChangeAspect="1" noMove="1" noResize="1" noEditPoints="1" noAdjustHandles="1" noChangeArrowheads="1" noChangeShapeType="1" noTextEdit="1"/>
              </p:cNvSpPr>
              <p:nvPr/>
            </p:nvSpPr>
            <p:spPr bwMode="auto">
              <a:xfrm>
                <a:off x="7841" y="2624677"/>
                <a:ext cx="1811337" cy="692150"/>
              </a:xfrm>
              <a:prstGeom prst="rect">
                <a:avLst/>
              </a:prstGeom>
              <a:blipFill>
                <a:blip r:embed="rId5"/>
                <a:stretch>
                  <a:fillRect/>
                </a:stretch>
              </a:blipFill>
              <a:ln>
                <a:noFill/>
              </a:ln>
            </p:spPr>
            <p:txBody>
              <a:bodyPr/>
              <a:lstStyle/>
              <a:p>
                <a:r>
                  <a:rPr lang="en-US">
                    <a:noFill/>
                  </a:rPr>
                  <a:t> </a:t>
                </a:r>
              </a:p>
            </p:txBody>
          </p:sp>
        </mc:Fallback>
      </mc:AlternateContent>
      <p:sp>
        <p:nvSpPr>
          <p:cNvPr id="26" name="CasellaDiTesto 25">
            <a:extLst>
              <a:ext uri="{FF2B5EF4-FFF2-40B4-BE49-F238E27FC236}">
                <a16:creationId xmlns:a16="http://schemas.microsoft.com/office/drawing/2014/main" id="{DDD0EA19-7E87-3505-4323-2F1867EFAF09}"/>
              </a:ext>
            </a:extLst>
          </p:cNvPr>
          <p:cNvSpPr txBox="1"/>
          <p:nvPr/>
        </p:nvSpPr>
        <p:spPr>
          <a:xfrm>
            <a:off x="0" y="2282165"/>
            <a:ext cx="1920000" cy="338554"/>
          </a:xfrm>
          <a:prstGeom prst="rect">
            <a:avLst/>
          </a:prstGeom>
          <a:noFill/>
        </p:spPr>
        <p:txBody>
          <a:bodyPr wrap="square" rtlCol="0">
            <a:spAutoFit/>
          </a:bodyPr>
          <a:lstStyle/>
          <a:p>
            <a:pPr algn="just"/>
            <a:r>
              <a:rPr lang="en-US" sz="1600" dirty="0"/>
              <a:t>To have synchronism</a:t>
            </a:r>
          </a:p>
        </p:txBody>
      </p:sp>
      <p:sp>
        <p:nvSpPr>
          <p:cNvPr id="28" name="Freccia a destra 27">
            <a:extLst>
              <a:ext uri="{FF2B5EF4-FFF2-40B4-BE49-F238E27FC236}">
                <a16:creationId xmlns:a16="http://schemas.microsoft.com/office/drawing/2014/main" id="{A62AD7DF-C910-3B86-0EA0-7ECD468278CB}"/>
              </a:ext>
            </a:extLst>
          </p:cNvPr>
          <p:cNvSpPr/>
          <p:nvPr/>
        </p:nvSpPr>
        <p:spPr>
          <a:xfrm>
            <a:off x="3128077" y="2190561"/>
            <a:ext cx="596832" cy="521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CasellaDiTesto 28">
            <a:extLst>
              <a:ext uri="{FF2B5EF4-FFF2-40B4-BE49-F238E27FC236}">
                <a16:creationId xmlns:a16="http://schemas.microsoft.com/office/drawing/2014/main" id="{00C77125-00C1-85B0-2E4F-A9F31EA7B385}"/>
              </a:ext>
            </a:extLst>
          </p:cNvPr>
          <p:cNvSpPr txBox="1"/>
          <p:nvPr/>
        </p:nvSpPr>
        <p:spPr>
          <a:xfrm>
            <a:off x="4095721" y="1529012"/>
            <a:ext cx="7600559" cy="338554"/>
          </a:xfrm>
          <a:prstGeom prst="rect">
            <a:avLst/>
          </a:prstGeom>
          <a:noFill/>
        </p:spPr>
        <p:txBody>
          <a:bodyPr wrap="square" rtlCol="0">
            <a:spAutoFit/>
          </a:bodyPr>
          <a:lstStyle/>
          <a:p>
            <a:pPr algn="just"/>
            <a:r>
              <a:rPr lang="en-US" sz="1600" dirty="0"/>
              <a:t>The Lorentz force is then given by the two contributions</a:t>
            </a:r>
          </a:p>
        </p:txBody>
      </p:sp>
      <mc:AlternateContent xmlns:mc="http://schemas.openxmlformats.org/markup-compatibility/2006" xmlns:a14="http://schemas.microsoft.com/office/drawing/2010/main">
        <mc:Choice Requires="a14">
          <p:sp>
            <p:nvSpPr>
              <p:cNvPr id="41" name="Object 3">
                <a:extLst>
                  <a:ext uri="{FF2B5EF4-FFF2-40B4-BE49-F238E27FC236}">
                    <a16:creationId xmlns:a16="http://schemas.microsoft.com/office/drawing/2014/main" id="{305593F9-B26B-3FB9-F11A-3963EABF51B1}"/>
                  </a:ext>
                </a:extLst>
              </p:cNvPr>
              <p:cNvSpPr txBox="1"/>
              <p:nvPr/>
            </p:nvSpPr>
            <p:spPr bwMode="auto">
              <a:xfrm>
                <a:off x="3834259" y="3351042"/>
                <a:ext cx="8236875" cy="1152000"/>
              </a:xfrm>
              <a:prstGeom prst="rect">
                <a:avLst/>
              </a:prstGeom>
              <a:noFill/>
            </p:spPr>
            <p:txBody>
              <a:bodyPr>
                <a:noAutofit/>
              </a:bodyPr>
              <a:lstStyle/>
              <a:p>
                <a14:m>
                  <m:oMath xmlns:m="http://schemas.openxmlformats.org/officeDocument/2006/math">
                    <m:sSub>
                      <m:sSubPr>
                        <m:ctrlPr>
                          <a:rPr lang="en-US" sz="1600" i="1" smtClean="0">
                            <a:solidFill>
                              <a:srgbClr val="000000"/>
                            </a:solidFill>
                            <a:latin typeface="Cambria Math" panose="02040503050406030204" pitchFamily="18" charset="0"/>
                          </a:rPr>
                        </m:ctrlPr>
                      </m:sSubPr>
                      <m:e>
                        <m:d>
                          <m:dPr>
                            <m:begChr m:val=""/>
                            <m:endChr m:val="|"/>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𝐹</m:t>
                                </m:r>
                              </m:e>
                              <m:sub>
                                <m:r>
                                  <a:rPr lang="en-US" sz="1600" i="1">
                                    <a:solidFill>
                                      <a:srgbClr val="000000"/>
                                    </a:solidFill>
                                    <a:latin typeface="Cambria Math" panose="02040503050406030204" pitchFamily="18" charset="0"/>
                                  </a:rPr>
                                  <m:t>𝑟</m:t>
                                </m:r>
                              </m:sub>
                            </m:sSub>
                          </m:e>
                        </m:d>
                      </m:e>
                      <m:sub>
                        <m:r>
                          <a:rPr lang="en-US" sz="1600" i="1">
                            <a:solidFill>
                              <a:srgbClr val="000000"/>
                            </a:solidFill>
                            <a:latin typeface="Cambria Math" panose="02040503050406030204" pitchFamily="18" charset="0"/>
                          </a:rPr>
                          <m:t>𝐵</m:t>
                        </m:r>
                      </m:sub>
                    </m:sSub>
                    <m:r>
                      <a:rPr lang="en-US" sz="1600" i="1">
                        <a:solidFill>
                          <a:srgbClr val="000000"/>
                        </a:solidFill>
                        <a:latin typeface="Cambria Math" panose="02040503050406030204" pitchFamily="18" charset="0"/>
                      </a:rPr>
                      <m:t>=</m:t>
                    </m:r>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en-US" sz="1600" i="1">
                            <a:solidFill>
                              <a:srgbClr val="000000"/>
                            </a:solidFill>
                            <a:latin typeface="Cambria Math" panose="02040503050406030204" pitchFamily="18" charset="0"/>
                          </a:rPr>
                          <m:t>2</m:t>
                        </m:r>
                      </m:den>
                    </m:f>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𝛽</m:t>
                        </m:r>
                      </m:num>
                      <m:den>
                        <m:r>
                          <a:rPr lang="en-US" sz="1600" i="1">
                            <a:solidFill>
                              <a:srgbClr val="000000"/>
                            </a:solidFill>
                            <a:latin typeface="Cambria Math" panose="02040503050406030204" pitchFamily="18" charset="0"/>
                          </a:rPr>
                          <m:t>𝑐</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func>
                      <m:funcPr>
                        <m:ctrlPr>
                          <a:rPr lang="en-US" sz="1600" i="1">
                            <a:solidFill>
                              <a:srgbClr val="000000"/>
                            </a:solidFill>
                            <a:latin typeface="Cambria Math" panose="02040503050406030204" pitchFamily="18" charset="0"/>
                          </a:rPr>
                        </m:ctrlPr>
                      </m:funcPr>
                      <m:fName>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r>
                              <a:rPr lang="en-US" sz="1600" i="1">
                                <a:solidFill>
                                  <a:srgbClr val="000000"/>
                                </a:solidFill>
                                <a:latin typeface="Cambria Math" panose="02040503050406030204" pitchFamily="18" charset="0"/>
                              </a:rPr>
                              <m:t>𝑘𝑧</m:t>
                            </m:r>
                          </m:e>
                        </m:d>
                      </m:e>
                    </m:func>
                    <m:func>
                      <m:funcPr>
                        <m:ctrlPr>
                          <a:rPr lang="en-US" sz="1600" i="1">
                            <a:solidFill>
                              <a:srgbClr val="000000"/>
                            </a:solidFill>
                            <a:latin typeface="Cambria Math" panose="02040503050406030204" pitchFamily="18" charset="0"/>
                          </a:rPr>
                        </m:ctrlPr>
                      </m:funcPr>
                      <m:fName>
                        <m:r>
                          <m:rPr>
                            <m:sty m:val="p"/>
                          </m:rPr>
                          <a:rPr lang="en-US" sz="1600" i="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e>
                    </m:func>
                  </m:oMath>
                </a14:m>
                <a:r>
                  <a:rPr lang="en-US" sz="1600" dirty="0"/>
                  <a:t>=</a:t>
                </a:r>
                <a:r>
                  <a:rPr lang="en-US" sz="1600" dirty="0">
                    <a:solidFill>
                      <a:srgbClr val="000000"/>
                    </a:solidFill>
                  </a:rPr>
                  <a:t> </a:t>
                </a:r>
                <a14:m>
                  <m:oMath xmlns:m="http://schemas.openxmlformats.org/officeDocument/2006/math">
                    <m:r>
                      <a:rPr lang="en-US" sz="1600" i="1">
                        <a:solidFill>
                          <a:srgbClr val="000000"/>
                        </a:solidFill>
                        <a:latin typeface="Cambria Math" panose="02040503050406030204" pitchFamily="18" charset="0"/>
                      </a:rPr>
                      <m:t>𝑞</m:t>
                    </m:r>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𝑟</m:t>
                        </m:r>
                      </m:num>
                      <m:den>
                        <m:r>
                          <a:rPr lang="it-IT" sz="1600" b="0" i="1" smtClean="0">
                            <a:solidFill>
                              <a:srgbClr val="000000"/>
                            </a:solidFill>
                            <a:latin typeface="Cambria Math" panose="02040503050406030204" pitchFamily="18" charset="0"/>
                          </a:rPr>
                          <m:t>4</m:t>
                        </m:r>
                      </m:den>
                    </m:f>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𝛽</m:t>
                        </m:r>
                      </m:num>
                      <m:den>
                        <m:r>
                          <a:rPr lang="en-US" sz="1600" i="1">
                            <a:solidFill>
                              <a:srgbClr val="000000"/>
                            </a:solidFill>
                            <a:latin typeface="Cambria Math" panose="02040503050406030204" pitchFamily="18" charset="0"/>
                          </a:rPr>
                          <m:t>𝑐</m:t>
                        </m:r>
                      </m:den>
                    </m:f>
                    <m:sSub>
                      <m:sSubPr>
                        <m:ctrlPr>
                          <a:rPr lang="en-US" sz="1600" i="1">
                            <a:solidFill>
                              <a:srgbClr val="000000"/>
                            </a:solidFill>
                            <a:latin typeface="Cambria Math" panose="02040503050406030204" pitchFamily="18" charset="0"/>
                          </a:rPr>
                        </m:ctrlPr>
                      </m:sSubPr>
                      <m:e>
                        <m:acc>
                          <m:accPr>
                            <m:chr m:val="̂"/>
                            <m:ctrlPr>
                              <a:rPr lang="en-US" sz="1600" i="1">
                                <a:solidFill>
                                  <a:srgbClr val="000000"/>
                                </a:solidFill>
                                <a:latin typeface="Cambria Math" panose="02040503050406030204" pitchFamily="18" charset="0"/>
                              </a:rPr>
                            </m:ctrlPr>
                          </m:accPr>
                          <m:e>
                            <m:r>
                              <a:rPr lang="en-US" sz="1600" i="1">
                                <a:solidFill>
                                  <a:srgbClr val="000000"/>
                                </a:solidFill>
                                <a:latin typeface="Cambria Math" panose="02040503050406030204" pitchFamily="18" charset="0"/>
                              </a:rPr>
                              <m:t>𝐸</m:t>
                            </m:r>
                          </m:e>
                        </m:acc>
                      </m:e>
                      <m:sub>
                        <m:r>
                          <a:rPr lang="en-US" sz="1600" i="1">
                            <a:solidFill>
                              <a:srgbClr val="000000"/>
                            </a:solidFill>
                            <a:latin typeface="Cambria Math" panose="02040503050406030204" pitchFamily="18" charset="0"/>
                          </a:rPr>
                          <m:t>𝑅𝐹</m:t>
                        </m:r>
                      </m:sub>
                    </m:sSub>
                    <m:d>
                      <m:dPr>
                        <m:begChr m:val="["/>
                        <m:endChr m:val="]"/>
                        <m:ctrlPr>
                          <a:rPr lang="en-US" sz="1600" i="1">
                            <a:solidFill>
                              <a:srgbClr val="000000"/>
                            </a:solidFill>
                            <a:latin typeface="Cambria Math" panose="02040503050406030204" pitchFamily="18" charset="0"/>
                          </a:rPr>
                        </m:ctrlPr>
                      </m:dPr>
                      <m:e>
                        <m:func>
                          <m:funcPr>
                            <m:ctrlPr>
                              <a:rPr lang="en-US" sz="1600" i="1">
                                <a:solidFill>
                                  <a:srgbClr val="000000"/>
                                </a:solidFill>
                                <a:latin typeface="Cambria Math" panose="02040503050406030204" pitchFamily="18" charset="0"/>
                              </a:rPr>
                            </m:ctrlPr>
                          </m:funcPr>
                          <m:fName>
                            <m:r>
                              <m:rPr>
                                <m:sty m:val="p"/>
                              </m:rPr>
                              <a:rPr lang="it-IT" sz="1600">
                                <a:solidFill>
                                  <a:srgbClr val="000000"/>
                                </a:solidFill>
                                <a:latin typeface="Cambria Math" panose="02040503050406030204" pitchFamily="18" charset="0"/>
                              </a:rPr>
                              <m:t>sin</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e>
                        </m:func>
                        <m:func>
                          <m:funcPr>
                            <m:ctrlPr>
                              <a:rPr lang="en-US" sz="1600" i="1">
                                <a:solidFill>
                                  <a:srgbClr val="000000"/>
                                </a:solidFill>
                                <a:latin typeface="Cambria Math" panose="02040503050406030204" pitchFamily="18" charset="0"/>
                              </a:rPr>
                            </m:ctrlPr>
                          </m:funcPr>
                          <m:fName>
                            <m:r>
                              <a:rPr lang="it-IT" sz="1600">
                                <a:solidFill>
                                  <a:srgbClr val="000000"/>
                                </a:solidFill>
                                <a:latin typeface="Cambria Math" panose="02040503050406030204" pitchFamily="18" charset="0"/>
                              </a:rPr>
                              <m:t>+</m:t>
                            </m:r>
                            <m:r>
                              <m:rPr>
                                <m:sty m:val="p"/>
                              </m:rPr>
                              <a:rPr lang="en-US" sz="1600">
                                <a:solidFill>
                                  <a:srgbClr val="000000"/>
                                </a:solidFill>
                                <a:latin typeface="Cambria Math" panose="02040503050406030204" pitchFamily="18" charset="0"/>
                              </a:rPr>
                              <m:t>cos</m:t>
                            </m:r>
                          </m:fName>
                          <m:e>
                            <m:d>
                              <m:dPr>
                                <m:ctrlPr>
                                  <a:rPr lang="en-US" sz="1600" i="1">
                                    <a:solidFill>
                                      <a:srgbClr val="000000"/>
                                    </a:solidFill>
                                    <a:latin typeface="Cambria Math" panose="02040503050406030204" pitchFamily="18" charset="0"/>
                                  </a:rPr>
                                </m:ctrlPr>
                              </m:dPr>
                              <m:e>
                                <m:sSub>
                                  <m:sSubPr>
                                    <m:ctrlPr>
                                      <a:rPr lang="en-US" sz="1600" i="1">
                                        <a:solidFill>
                                          <a:srgbClr val="000000"/>
                                        </a:solidFill>
                                        <a:latin typeface="Cambria Math" panose="02040503050406030204" pitchFamily="18" charset="0"/>
                                      </a:rPr>
                                    </m:ctrlPr>
                                  </m:sSubPr>
                                  <m:e>
                                    <m:r>
                                      <a:rPr lang="it-IT" sz="1600" i="1">
                                        <a:solidFill>
                                          <a:srgbClr val="000000"/>
                                        </a:solidFill>
                                        <a:latin typeface="Cambria Math" panose="02040503050406030204" pitchFamily="18" charset="0"/>
                                      </a:rPr>
                                      <m:t>2</m:t>
                                    </m:r>
                                    <m:r>
                                      <a:rPr lang="en-US" sz="1600" i="1">
                                        <a:solidFill>
                                          <a:srgbClr val="000000"/>
                                        </a:solidFill>
                                        <a:latin typeface="Cambria Math" panose="02040503050406030204" pitchFamily="18" charset="0"/>
                                      </a:rPr>
                                      <m:t>𝜔</m:t>
                                    </m:r>
                                  </m:e>
                                  <m:sub>
                                    <m:r>
                                      <a:rPr lang="en-US" sz="1600" i="1">
                                        <a:solidFill>
                                          <a:srgbClr val="000000"/>
                                        </a:solidFill>
                                        <a:latin typeface="Cambria Math" panose="02040503050406030204" pitchFamily="18" charset="0"/>
                                      </a:rPr>
                                      <m:t>𝑅𝐹</m:t>
                                    </m:r>
                                  </m:sub>
                                </m:sSub>
                                <m:f>
                                  <m:fPr>
                                    <m:ctrlPr>
                                      <a:rPr lang="en-US" sz="1600" i="1">
                                        <a:solidFill>
                                          <a:srgbClr val="000000"/>
                                        </a:solidFill>
                                        <a:latin typeface="Cambria Math" panose="02040503050406030204" pitchFamily="18" charset="0"/>
                                      </a:rPr>
                                    </m:ctrlPr>
                                  </m:fPr>
                                  <m:num>
                                    <m:r>
                                      <a:rPr lang="en-US" sz="1600" i="1">
                                        <a:solidFill>
                                          <a:srgbClr val="000000"/>
                                        </a:solidFill>
                                        <a:latin typeface="Cambria Math" panose="02040503050406030204" pitchFamily="18" charset="0"/>
                                      </a:rPr>
                                      <m:t>𝑧</m:t>
                                    </m:r>
                                  </m:num>
                                  <m:den>
                                    <m:r>
                                      <a:rPr lang="en-US" sz="1600" i="1">
                                        <a:solidFill>
                                          <a:srgbClr val="000000"/>
                                        </a:solidFill>
                                        <a:latin typeface="Cambria Math" panose="02040503050406030204" pitchFamily="18" charset="0"/>
                                      </a:rPr>
                                      <m:t>𝛽</m:t>
                                    </m:r>
                                    <m:r>
                                      <a:rPr lang="en-US" sz="1600" i="1">
                                        <a:solidFill>
                                          <a:srgbClr val="000000"/>
                                        </a:solidFill>
                                        <a:latin typeface="Cambria Math" panose="02040503050406030204" pitchFamily="18" charset="0"/>
                                      </a:rPr>
                                      <m:t>𝑐</m:t>
                                    </m:r>
                                  </m:den>
                                </m:f>
                                <m:r>
                                  <a:rPr lang="en-US" sz="1600" i="1">
                                    <a:solidFill>
                                      <a:srgbClr val="000000"/>
                                    </a:solidFill>
                                    <a:latin typeface="Cambria Math" panose="02040503050406030204" pitchFamily="18" charset="0"/>
                                  </a:rPr>
                                  <m:t>+</m:t>
                                </m:r>
                                <m:sSub>
                                  <m:sSubPr>
                                    <m:ctrlPr>
                                      <a:rPr lang="en-US" sz="1600" i="1">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e>
                            </m:d>
                          </m:e>
                        </m:func>
                      </m:e>
                    </m:d>
                  </m:oMath>
                </a14:m>
                <a:endParaRPr lang="en-US" sz="1600" dirty="0"/>
              </a:p>
            </p:txBody>
          </p:sp>
        </mc:Choice>
        <mc:Fallback xmlns="">
          <p:sp>
            <p:nvSpPr>
              <p:cNvPr id="41" name="Object 3">
                <a:extLst>
                  <a:ext uri="{FF2B5EF4-FFF2-40B4-BE49-F238E27FC236}">
                    <a16:creationId xmlns:a16="http://schemas.microsoft.com/office/drawing/2014/main" id="{305593F9-B26B-3FB9-F11A-3963EABF51B1}"/>
                  </a:ext>
                </a:extLst>
              </p:cNvPr>
              <p:cNvSpPr txBox="1">
                <a:spLocks noRot="1" noChangeAspect="1" noMove="1" noResize="1" noEditPoints="1" noAdjustHandles="1" noChangeArrowheads="1" noChangeShapeType="1" noTextEdit="1"/>
              </p:cNvSpPr>
              <p:nvPr/>
            </p:nvSpPr>
            <p:spPr bwMode="auto">
              <a:xfrm>
                <a:off x="3834259" y="3351042"/>
                <a:ext cx="8236875" cy="1152000"/>
              </a:xfrm>
              <a:prstGeom prst="rect">
                <a:avLst/>
              </a:prstGeom>
              <a:blipFill>
                <a:blip r:embed="rId6"/>
                <a:stretch>
                  <a:fillRect l="-1258" t="-26455"/>
                </a:stretch>
              </a:blipFill>
            </p:spPr>
            <p:txBody>
              <a:bodyPr/>
              <a:lstStyle/>
              <a:p>
                <a:r>
                  <a:rPr lang="en-US">
                    <a:noFill/>
                  </a:rPr>
                  <a:t> </a:t>
                </a:r>
              </a:p>
            </p:txBody>
          </p:sp>
        </mc:Fallback>
      </mc:AlternateContent>
      <p:sp>
        <p:nvSpPr>
          <p:cNvPr id="44" name="Freccia a destra 43">
            <a:extLst>
              <a:ext uri="{FF2B5EF4-FFF2-40B4-BE49-F238E27FC236}">
                <a16:creationId xmlns:a16="http://schemas.microsoft.com/office/drawing/2014/main" id="{0057389B-E459-D5E2-2D75-621130FE402E}"/>
              </a:ext>
            </a:extLst>
          </p:cNvPr>
          <p:cNvSpPr/>
          <p:nvPr/>
        </p:nvSpPr>
        <p:spPr>
          <a:xfrm rot="5400000">
            <a:off x="7464569" y="3901298"/>
            <a:ext cx="341101" cy="521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47" name="Object 3">
                <a:extLst>
                  <a:ext uri="{FF2B5EF4-FFF2-40B4-BE49-F238E27FC236}">
                    <a16:creationId xmlns:a16="http://schemas.microsoft.com/office/drawing/2014/main" id="{ECE5981D-C189-0582-3EE8-1D7236F92EA3}"/>
                  </a:ext>
                </a:extLst>
              </p:cNvPr>
              <p:cNvSpPr txBox="1"/>
              <p:nvPr/>
            </p:nvSpPr>
            <p:spPr bwMode="auto">
              <a:xfrm>
                <a:off x="3325103" y="4458766"/>
                <a:ext cx="9551998" cy="1152000"/>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sSub>
                        <m:sSubPr>
                          <m:ctrlPr>
                            <a:rPr lang="en-US" i="1" smtClean="0">
                              <a:solidFill>
                                <a:srgbClr val="000000"/>
                              </a:solidFill>
                              <a:latin typeface="Cambria Math" panose="02040503050406030204" pitchFamily="18" charset="0"/>
                            </a:rPr>
                          </m:ctrlPr>
                        </m:sSubPr>
                        <m:e>
                          <m:d>
                            <m:dPr>
                              <m:begChr m:val=""/>
                              <m:endChr m:val="|"/>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sSub>
                                    <m:sSubPr>
                                      <m:ctrlPr>
                                        <a:rPr lang="en-US" i="1">
                                          <a:solidFill>
                                            <a:srgbClr val="000000"/>
                                          </a:solidFill>
                                          <a:latin typeface="Cambria Math" panose="02040503050406030204" pitchFamily="18" charset="0"/>
                                        </a:rPr>
                                      </m:ctrlPr>
                                    </m:sSubPr>
                                    <m:e>
                                      <m:d>
                                        <m:dPr>
                                          <m:begChr m:val=""/>
                                          <m:endChr m:val="|"/>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𝐹</m:t>
                                              </m:r>
                                            </m:e>
                                            <m:sub>
                                              <m:r>
                                                <a:rPr lang="en-US" i="1">
                                                  <a:solidFill>
                                                    <a:srgbClr val="000000"/>
                                                  </a:solidFill>
                                                  <a:latin typeface="Cambria Math" panose="02040503050406030204" pitchFamily="18" charset="0"/>
                                                </a:rPr>
                                                <m:t>𝑟</m:t>
                                              </m:r>
                                            </m:sub>
                                          </m:sSub>
                                        </m:e>
                                      </m:d>
                                    </m:e>
                                    <m:sub>
                                      <m:r>
                                        <a:rPr lang="en-US" i="1">
                                          <a:solidFill>
                                            <a:srgbClr val="000000"/>
                                          </a:solidFill>
                                          <a:latin typeface="Cambria Math" panose="02040503050406030204" pitchFamily="18" charset="0"/>
                                        </a:rPr>
                                        <m:t>𝐸</m:t>
                                      </m:r>
                                    </m:sub>
                                  </m:sSub>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𝐹</m:t>
                                  </m:r>
                                </m:e>
                                <m:sub>
                                  <m:r>
                                    <a:rPr lang="en-US" i="1">
                                      <a:solidFill>
                                        <a:srgbClr val="000000"/>
                                      </a:solidFill>
                                      <a:latin typeface="Cambria Math" panose="02040503050406030204" pitchFamily="18" charset="0"/>
                                    </a:rPr>
                                    <m:t>𝑟</m:t>
                                  </m:r>
                                </m:sub>
                              </m:sSub>
                            </m:e>
                          </m:d>
                        </m:e>
                        <m:sub>
                          <m:r>
                            <a:rPr lang="en-US" i="1">
                              <a:solidFill>
                                <a:srgbClr val="000000"/>
                              </a:solidFill>
                              <a:latin typeface="Cambria Math" panose="02040503050406030204" pitchFamily="18" charset="0"/>
                            </a:rPr>
                            <m:t>𝐵</m:t>
                          </m:r>
                        </m:sub>
                      </m:sSub>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𝑟</m:t>
                          </m:r>
                        </m:num>
                        <m:den>
                          <m:r>
                            <a:rPr lang="it-IT" b="0" i="1" smtClean="0">
                              <a:solidFill>
                                <a:srgbClr val="000000"/>
                              </a:solidFill>
                              <a:latin typeface="Cambria Math" panose="02040503050406030204" pitchFamily="18" charset="0"/>
                            </a:rPr>
                            <m:t>2</m:t>
                          </m:r>
                        </m:den>
                      </m:f>
                      <m:f>
                        <m:fPr>
                          <m:ctrlPr>
                            <a:rPr lang="en-US" i="1" smtClean="0">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𝜋</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𝑅𝐹</m:t>
                              </m:r>
                            </m:sub>
                          </m:sSub>
                        </m:num>
                        <m:den>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r>
                            <a:rPr lang="en-US" i="1">
                              <a:solidFill>
                                <a:srgbClr val="000000"/>
                              </a:solidFill>
                              <a:latin typeface="Cambria Math" panose="02040503050406030204" pitchFamily="18" charset="0"/>
                            </a:rPr>
                            <m:t>𝛽</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ea typeface="Cambria Math" panose="02040503050406030204" pitchFamily="18" charset="0"/>
                                </a:rPr>
                                <m:t>𝛾</m:t>
                              </m:r>
                            </m:e>
                            <m:sup>
                              <m:r>
                                <a:rPr lang="it-IT" i="1">
                                  <a:solidFill>
                                    <a:srgbClr val="000000"/>
                                  </a:solidFill>
                                  <a:latin typeface="Cambria Math" panose="02040503050406030204" pitchFamily="18" charset="0"/>
                                </a:rPr>
                                <m:t>2</m:t>
                              </m:r>
                            </m:sup>
                          </m:sSup>
                        </m:den>
                      </m:f>
                      <m:func>
                        <m:funcPr>
                          <m:ctrlPr>
                            <a:rPr lang="en-US" i="1">
                              <a:solidFill>
                                <a:srgbClr val="000000"/>
                              </a:solidFill>
                              <a:latin typeface="Cambria Math" panose="02040503050406030204" pitchFamily="18" charset="0"/>
                            </a:rPr>
                          </m:ctrlPr>
                        </m:funcPr>
                        <m:fName>
                          <m:r>
                            <m:rPr>
                              <m:sty m:val="p"/>
                            </m:rPr>
                            <a:rPr lang="it-IT">
                              <a:solidFill>
                                <a:srgbClr val="000000"/>
                              </a:solidFill>
                              <a:latin typeface="Cambria Math" panose="02040503050406030204" pitchFamily="18" charset="0"/>
                            </a:rPr>
                            <m:t>sin</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𝜑</m:t>
                                  </m:r>
                                </m:e>
                                <m:sub>
                                  <m:r>
                                    <a:rPr lang="it-IT" b="0" i="1" smtClean="0">
                                      <a:solidFill>
                                        <a:srgbClr val="000000"/>
                                      </a:solidFill>
                                      <a:latin typeface="Cambria Math" panose="02040503050406030204" pitchFamily="18" charset="0"/>
                                    </a:rPr>
                                    <m:t>𝑠</m:t>
                                  </m:r>
                                </m:sub>
                              </m:sSub>
                            </m:e>
                          </m:d>
                        </m:e>
                      </m:func>
                      <m:r>
                        <a:rPr lang="it-IT" b="0" i="1" smtClean="0">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𝑞</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𝑟</m:t>
                          </m:r>
                        </m:num>
                        <m:den>
                          <m:r>
                            <a:rPr lang="it-IT" b="0" i="1" smtClean="0">
                              <a:solidFill>
                                <a:srgbClr val="000000"/>
                              </a:solidFill>
                              <a:latin typeface="Cambria Math" panose="02040503050406030204" pitchFamily="18" charset="0"/>
                            </a:rPr>
                            <m:t>2</m:t>
                          </m:r>
                        </m:den>
                      </m:f>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𝜋</m:t>
                          </m:r>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en-US" i="1">
                                  <a:solidFill>
                                    <a:srgbClr val="000000"/>
                                  </a:solidFill>
                                  <a:latin typeface="Cambria Math" panose="02040503050406030204" pitchFamily="18" charset="0"/>
                                </a:rPr>
                                <m:t>𝑅𝐹</m:t>
                              </m:r>
                            </m:sub>
                          </m:sSub>
                        </m:num>
                        <m:den>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den>
                      </m:f>
                      <m:d>
                        <m:dPr>
                          <m:ctrlPr>
                            <a:rPr lang="en-US" i="1">
                              <a:solidFill>
                                <a:srgbClr val="000000"/>
                              </a:solidFill>
                              <a:latin typeface="Cambria Math" panose="02040503050406030204" pitchFamily="18" charset="0"/>
                            </a:rPr>
                          </m:ctrlPr>
                        </m:dPr>
                        <m:e>
                          <m:f>
                            <m:fPr>
                              <m:ctrlPr>
                                <a:rPr lang="en-US" i="1">
                                  <a:solidFill>
                                    <a:srgbClr val="000000"/>
                                  </a:solidFill>
                                  <a:latin typeface="Cambria Math" panose="02040503050406030204" pitchFamily="18" charset="0"/>
                                </a:rPr>
                              </m:ctrlPr>
                            </m:fPr>
                            <m:num>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𝛽</m:t>
                                  </m:r>
                                </m:e>
                                <m:sup>
                                  <m:r>
                                    <a:rPr lang="it-IT" i="1">
                                      <a:solidFill>
                                        <a:srgbClr val="000000"/>
                                      </a:solidFill>
                                      <a:latin typeface="Cambria Math" panose="02040503050406030204" pitchFamily="18" charset="0"/>
                                    </a:rPr>
                                    <m:t>2</m:t>
                                  </m:r>
                                </m:sup>
                              </m:sSup>
                              <m:r>
                                <a:rPr lang="it-IT" b="0" i="1" smtClean="0">
                                  <a:solidFill>
                                    <a:srgbClr val="000000"/>
                                  </a:solidFill>
                                  <a:latin typeface="Cambria Math" panose="02040503050406030204" pitchFamily="18" charset="0"/>
                                </a:rPr>
                                <m:t>+</m:t>
                              </m:r>
                              <m:r>
                                <a:rPr lang="it-IT" i="1">
                                  <a:solidFill>
                                    <a:srgbClr val="000000"/>
                                  </a:solidFill>
                                  <a:latin typeface="Cambria Math" panose="02040503050406030204" pitchFamily="18" charset="0"/>
                                </a:rPr>
                                <m:t>1</m:t>
                              </m:r>
                            </m:num>
                            <m:den>
                              <m:r>
                                <a:rPr lang="en-US" i="1">
                                  <a:solidFill>
                                    <a:srgbClr val="000000"/>
                                  </a:solidFill>
                                  <a:latin typeface="Cambria Math" panose="02040503050406030204" pitchFamily="18" charset="0"/>
                                </a:rPr>
                                <m:t>𝛽</m:t>
                              </m:r>
                            </m:den>
                          </m:f>
                        </m:e>
                      </m:d>
                      <m:func>
                        <m:funcPr>
                          <m:ctrlPr>
                            <a:rPr lang="en-US" i="1">
                              <a:solidFill>
                                <a:srgbClr val="000000"/>
                              </a:solidFill>
                              <a:latin typeface="Cambria Math" panose="02040503050406030204" pitchFamily="18" charset="0"/>
                            </a:rPr>
                          </m:ctrlPr>
                        </m:funcPr>
                        <m:fName>
                          <m:r>
                            <m:rPr>
                              <m:sty m:val="p"/>
                            </m:rPr>
                            <a:rPr lang="en-US">
                              <a:solidFill>
                                <a:srgbClr val="000000"/>
                              </a:solidFill>
                              <a:latin typeface="Cambria Math" panose="02040503050406030204" pitchFamily="18" charset="0"/>
                            </a:rPr>
                            <m:t>cos</m:t>
                          </m:r>
                        </m:fName>
                        <m:e>
                          <m:d>
                            <m:dPr>
                              <m:ctrlPr>
                                <a:rPr lang="en-US" i="1">
                                  <a:solidFill>
                                    <a:srgbClr val="000000"/>
                                  </a:solidFill>
                                  <a:latin typeface="Cambria Math" panose="02040503050406030204" pitchFamily="18" charset="0"/>
                                </a:rPr>
                              </m:ctrlPr>
                            </m:dPr>
                            <m:e>
                              <m:sSub>
                                <m:sSubPr>
                                  <m:ctrlPr>
                                    <a:rPr lang="en-US" i="1">
                                      <a:solidFill>
                                        <a:srgbClr val="000000"/>
                                      </a:solidFill>
                                      <a:latin typeface="Cambria Math" panose="02040503050406030204" pitchFamily="18" charset="0"/>
                                    </a:rPr>
                                  </m:ctrlPr>
                                </m:sSubPr>
                                <m:e>
                                  <m:r>
                                    <a:rPr lang="it-IT" i="1">
                                      <a:solidFill>
                                        <a:srgbClr val="000000"/>
                                      </a:solidFill>
                                      <a:latin typeface="Cambria Math" panose="02040503050406030204" pitchFamily="18" charset="0"/>
                                    </a:rPr>
                                    <m:t>2</m:t>
                                  </m:r>
                                  <m:r>
                                    <a:rPr lang="en-US" i="1">
                                      <a:solidFill>
                                        <a:srgbClr val="000000"/>
                                      </a:solidFill>
                                      <a:latin typeface="Cambria Math" panose="02040503050406030204" pitchFamily="18" charset="0"/>
                                    </a:rPr>
                                    <m:t>𝜔</m:t>
                                  </m:r>
                                </m:e>
                                <m:sub>
                                  <m:r>
                                    <a:rPr lang="en-US" i="1">
                                      <a:solidFill>
                                        <a:srgbClr val="000000"/>
                                      </a:solidFill>
                                      <a:latin typeface="Cambria Math" panose="02040503050406030204" pitchFamily="18" charset="0"/>
                                    </a:rPr>
                                    <m:t>𝑅𝐹</m:t>
                                  </m:r>
                                </m:sub>
                              </m:sSub>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𝑧</m:t>
                                  </m:r>
                                </m:num>
                                <m:den>
                                  <m:r>
                                    <a:rPr lang="en-US" i="1">
                                      <a:solidFill>
                                        <a:srgbClr val="000000"/>
                                      </a:solidFill>
                                      <a:latin typeface="Cambria Math" panose="02040503050406030204" pitchFamily="18" charset="0"/>
                                    </a:rPr>
                                    <m:t>𝛽</m:t>
                                  </m:r>
                                  <m:r>
                                    <a:rPr lang="en-US" i="1">
                                      <a:solidFill>
                                        <a:srgbClr val="000000"/>
                                      </a:solidFill>
                                      <a:latin typeface="Cambria Math" panose="02040503050406030204" pitchFamily="18" charset="0"/>
                                    </a:rPr>
                                    <m:t>𝑐</m:t>
                                  </m:r>
                                </m:den>
                              </m:f>
                              <m:r>
                                <a:rPr lang="en-US" i="1">
                                  <a:solidFill>
                                    <a:srgbClr val="000000"/>
                                  </a:solidFill>
                                  <a:latin typeface="Cambria Math" panose="02040503050406030204" pitchFamily="18" charset="0"/>
                                </a:rPr>
                                <m:t>+</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𝜑</m:t>
                                  </m:r>
                                </m:e>
                                <m:sub>
                                  <m:r>
                                    <a:rPr lang="it-IT" b="0" i="1" smtClean="0">
                                      <a:solidFill>
                                        <a:srgbClr val="000000"/>
                                      </a:solidFill>
                                      <a:latin typeface="Cambria Math" panose="02040503050406030204" pitchFamily="18" charset="0"/>
                                    </a:rPr>
                                    <m:t>𝑠</m:t>
                                  </m:r>
                                </m:sub>
                              </m:sSub>
                            </m:e>
                          </m:d>
                        </m:e>
                      </m:func>
                    </m:oMath>
                  </m:oMathPara>
                </a14:m>
                <a:endParaRPr lang="en-US" dirty="0"/>
              </a:p>
            </p:txBody>
          </p:sp>
        </mc:Choice>
        <mc:Fallback xmlns="">
          <p:sp>
            <p:nvSpPr>
              <p:cNvPr id="47" name="Object 3">
                <a:extLst>
                  <a:ext uri="{FF2B5EF4-FFF2-40B4-BE49-F238E27FC236}">
                    <a16:creationId xmlns:a16="http://schemas.microsoft.com/office/drawing/2014/main" id="{ECE5981D-C189-0582-3EE8-1D7236F92EA3}"/>
                  </a:ext>
                </a:extLst>
              </p:cNvPr>
              <p:cNvSpPr txBox="1">
                <a:spLocks noRot="1" noChangeAspect="1" noMove="1" noResize="1" noEditPoints="1" noAdjustHandles="1" noChangeArrowheads="1" noChangeShapeType="1" noTextEdit="1"/>
              </p:cNvSpPr>
              <p:nvPr/>
            </p:nvSpPr>
            <p:spPr bwMode="auto">
              <a:xfrm>
                <a:off x="3325103" y="4458766"/>
                <a:ext cx="9551998" cy="1152000"/>
              </a:xfrm>
              <a:prstGeom prst="rect">
                <a:avLst/>
              </a:prstGeom>
              <a:blipFill>
                <a:blip r:embed="rId7"/>
                <a:stretch>
                  <a:fillRect/>
                </a:stretch>
              </a:blipFill>
            </p:spPr>
            <p:txBody>
              <a:bodyPr/>
              <a:lstStyle/>
              <a:p>
                <a:r>
                  <a:rPr lang="en-US">
                    <a:noFill/>
                  </a:rPr>
                  <a:t> </a:t>
                </a:r>
              </a:p>
            </p:txBody>
          </p:sp>
        </mc:Fallback>
      </mc:AlternateContent>
      <p:graphicFrame>
        <p:nvGraphicFramePr>
          <p:cNvPr id="51" name="Oggetto 50">
            <a:extLst>
              <a:ext uri="{FF2B5EF4-FFF2-40B4-BE49-F238E27FC236}">
                <a16:creationId xmlns:a16="http://schemas.microsoft.com/office/drawing/2014/main" id="{A10B6E3A-9D16-9E31-D1CC-CFAD04B8C801}"/>
              </a:ext>
            </a:extLst>
          </p:cNvPr>
          <p:cNvGraphicFramePr>
            <a:graphicFrameLocks noChangeAspect="1"/>
          </p:cNvGraphicFramePr>
          <p:nvPr>
            <p:extLst>
              <p:ext uri="{D42A27DB-BD31-4B8C-83A1-F6EECF244321}">
                <p14:modId xmlns:p14="http://schemas.microsoft.com/office/powerpoint/2010/main" val="2577053513"/>
              </p:ext>
            </p:extLst>
          </p:nvPr>
        </p:nvGraphicFramePr>
        <p:xfrm>
          <a:off x="378782" y="4256807"/>
          <a:ext cx="1165225" cy="347662"/>
        </p:xfrm>
        <a:graphic>
          <a:graphicData uri="http://schemas.openxmlformats.org/presentationml/2006/ole">
            <mc:AlternateContent xmlns:mc="http://schemas.openxmlformats.org/markup-compatibility/2006">
              <mc:Choice xmlns:v="urn:schemas-microsoft-com:vml" Requires="v">
                <p:oleObj name="Equazione" r:id="rId8" imgW="901440" imgH="279360" progId="Equation.3">
                  <p:embed/>
                </p:oleObj>
              </mc:Choice>
              <mc:Fallback>
                <p:oleObj name="Equazione" r:id="rId8" imgW="901440" imgH="279360" progId="Equation.3">
                  <p:embed/>
                  <p:pic>
                    <p:nvPicPr>
                      <p:cNvPr id="11" name="Oggetto 10"/>
                      <p:cNvPicPr>
                        <a:picLocks noChangeAspect="1" noChangeArrowheads="1"/>
                      </p:cNvPicPr>
                      <p:nvPr/>
                    </p:nvPicPr>
                    <p:blipFill>
                      <a:blip r:embed="rId9"/>
                      <a:srcRect/>
                      <a:stretch>
                        <a:fillRect/>
                      </a:stretch>
                    </p:blipFill>
                    <p:spPr bwMode="auto">
                      <a:xfrm>
                        <a:off x="378782" y="4256807"/>
                        <a:ext cx="116522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5" name="Parentesi graffa aperta 54">
            <a:extLst>
              <a:ext uri="{FF2B5EF4-FFF2-40B4-BE49-F238E27FC236}">
                <a16:creationId xmlns:a16="http://schemas.microsoft.com/office/drawing/2014/main" id="{3F9268CD-57CA-5003-9321-00421BAC2A73}"/>
              </a:ext>
            </a:extLst>
          </p:cNvPr>
          <p:cNvSpPr/>
          <p:nvPr/>
        </p:nvSpPr>
        <p:spPr>
          <a:xfrm rot="16200000">
            <a:off x="5628673" y="4234305"/>
            <a:ext cx="321096" cy="198110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58" name="CasellaDiTesto 57">
                <a:extLst>
                  <a:ext uri="{FF2B5EF4-FFF2-40B4-BE49-F238E27FC236}">
                    <a16:creationId xmlns:a16="http://schemas.microsoft.com/office/drawing/2014/main" id="{1A49304F-215A-2D52-E5B1-94EF08A5AA90}"/>
                  </a:ext>
                </a:extLst>
              </p:cNvPr>
              <p:cNvSpPr txBox="1"/>
              <p:nvPr/>
            </p:nvSpPr>
            <p:spPr>
              <a:xfrm>
                <a:off x="3613104" y="5408486"/>
                <a:ext cx="4248000" cy="830997"/>
              </a:xfrm>
              <a:prstGeom prst="rect">
                <a:avLst/>
              </a:prstGeom>
              <a:noFill/>
            </p:spPr>
            <p:txBody>
              <a:bodyPr wrap="square" rtlCol="0">
                <a:spAutoFit/>
              </a:bodyPr>
              <a:lstStyle/>
              <a:p>
                <a:pPr algn="just"/>
                <a:r>
                  <a:rPr lang="en-US" sz="1600" dirty="0"/>
                  <a:t>Positive term (i.e. defocusing force) because </a:t>
                </a:r>
                <a14:m>
                  <m:oMath xmlns:m="http://schemas.openxmlformats.org/officeDocument/2006/math">
                    <m:sSub>
                      <m:sSubPr>
                        <m:ctrlPr>
                          <a:rPr lang="en-US" sz="1600" i="1" smtClean="0">
                            <a:solidFill>
                              <a:srgbClr val="000000"/>
                            </a:solidFill>
                            <a:latin typeface="Cambria Math" panose="02040503050406030204" pitchFamily="18" charset="0"/>
                          </a:rPr>
                        </m:ctrlPr>
                      </m:sSubPr>
                      <m:e>
                        <m:r>
                          <a:rPr lang="en-US" sz="1600" i="1">
                            <a:solidFill>
                              <a:srgbClr val="000000"/>
                            </a:solidFill>
                            <a:latin typeface="Cambria Math" panose="02040503050406030204" pitchFamily="18" charset="0"/>
                          </a:rPr>
                          <m:t>𝜑</m:t>
                        </m:r>
                      </m:e>
                      <m:sub>
                        <m:r>
                          <a:rPr lang="it-IT" sz="1600" b="0" i="1" smtClean="0">
                            <a:solidFill>
                              <a:srgbClr val="000000"/>
                            </a:solidFill>
                            <a:latin typeface="Cambria Math" panose="02040503050406030204" pitchFamily="18" charset="0"/>
                          </a:rPr>
                          <m:t>𝑠</m:t>
                        </m:r>
                      </m:sub>
                    </m:sSub>
                  </m:oMath>
                </a14:m>
                <a:r>
                  <a:rPr lang="en-US" sz="1600" dirty="0"/>
                  <a:t>&lt;0. This term is given by the synchronous harmonic (forward wave)</a:t>
                </a:r>
              </a:p>
            </p:txBody>
          </p:sp>
        </mc:Choice>
        <mc:Fallback xmlns="">
          <p:sp>
            <p:nvSpPr>
              <p:cNvPr id="58" name="CasellaDiTesto 57">
                <a:extLst>
                  <a:ext uri="{FF2B5EF4-FFF2-40B4-BE49-F238E27FC236}">
                    <a16:creationId xmlns:a16="http://schemas.microsoft.com/office/drawing/2014/main" id="{1A49304F-215A-2D52-E5B1-94EF08A5AA90}"/>
                  </a:ext>
                </a:extLst>
              </p:cNvPr>
              <p:cNvSpPr txBox="1">
                <a:spLocks noRot="1" noChangeAspect="1" noMove="1" noResize="1" noEditPoints="1" noAdjustHandles="1" noChangeArrowheads="1" noChangeShapeType="1" noTextEdit="1"/>
              </p:cNvSpPr>
              <p:nvPr/>
            </p:nvSpPr>
            <p:spPr>
              <a:xfrm>
                <a:off x="3613104" y="5408486"/>
                <a:ext cx="4248000" cy="830997"/>
              </a:xfrm>
              <a:prstGeom prst="rect">
                <a:avLst/>
              </a:prstGeom>
              <a:blipFill>
                <a:blip r:embed="rId10"/>
                <a:stretch>
                  <a:fillRect l="-861" t="-2190" r="-717" b="-8029"/>
                </a:stretch>
              </a:blipFill>
            </p:spPr>
            <p:txBody>
              <a:bodyPr/>
              <a:lstStyle/>
              <a:p>
                <a:r>
                  <a:rPr lang="en-US">
                    <a:noFill/>
                  </a:rPr>
                  <a:t> </a:t>
                </a:r>
              </a:p>
            </p:txBody>
          </p:sp>
        </mc:Fallback>
      </mc:AlternateContent>
      <p:sp>
        <p:nvSpPr>
          <p:cNvPr id="59" name="Parentesi graffa aperta 58">
            <a:extLst>
              <a:ext uri="{FF2B5EF4-FFF2-40B4-BE49-F238E27FC236}">
                <a16:creationId xmlns:a16="http://schemas.microsoft.com/office/drawing/2014/main" id="{BB6A4AAE-466D-7027-6A06-87F71509B284}"/>
              </a:ext>
            </a:extLst>
          </p:cNvPr>
          <p:cNvSpPr/>
          <p:nvPr/>
        </p:nvSpPr>
        <p:spPr>
          <a:xfrm rot="16200000">
            <a:off x="9934281" y="4110419"/>
            <a:ext cx="293964" cy="218368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1" name="CasellaDiTesto 60">
            <a:extLst>
              <a:ext uri="{FF2B5EF4-FFF2-40B4-BE49-F238E27FC236}">
                <a16:creationId xmlns:a16="http://schemas.microsoft.com/office/drawing/2014/main" id="{B76D2ADC-62DF-A96F-A596-F5DCFAE06628}"/>
              </a:ext>
            </a:extLst>
          </p:cNvPr>
          <p:cNvSpPr txBox="1"/>
          <p:nvPr/>
        </p:nvSpPr>
        <p:spPr>
          <a:xfrm>
            <a:off x="8437103" y="5370956"/>
            <a:ext cx="3599134" cy="1077218"/>
          </a:xfrm>
          <a:prstGeom prst="rect">
            <a:avLst/>
          </a:prstGeom>
          <a:noFill/>
        </p:spPr>
        <p:txBody>
          <a:bodyPr wrap="square" rtlCol="0">
            <a:spAutoFit/>
          </a:bodyPr>
          <a:lstStyle/>
          <a:p>
            <a:pPr algn="just"/>
            <a:r>
              <a:rPr lang="it-IT" sz="1600" dirty="0"/>
              <a:t>The </a:t>
            </a:r>
            <a:r>
              <a:rPr lang="it-IT" sz="1600" dirty="0" err="1"/>
              <a:t>average</a:t>
            </a:r>
            <a:r>
              <a:rPr lang="it-IT" sz="1600" dirty="0"/>
              <a:t> </a:t>
            </a:r>
            <a:r>
              <a:rPr lang="it-IT" sz="1600" dirty="0" err="1"/>
              <a:t>integrated</a:t>
            </a:r>
            <a:r>
              <a:rPr lang="it-IT" sz="1600" dirty="0"/>
              <a:t> </a:t>
            </a:r>
            <a:r>
              <a:rPr lang="it-IT" sz="1600" dirty="0" err="1"/>
              <a:t>effect</a:t>
            </a:r>
            <a:r>
              <a:rPr lang="it-IT" sz="1600" dirty="0"/>
              <a:t> </a:t>
            </a:r>
            <a:r>
              <a:rPr lang="it-IT" sz="1600" dirty="0" err="1"/>
              <a:t>is</a:t>
            </a:r>
            <a:r>
              <a:rPr lang="it-IT" sz="1600" dirty="0"/>
              <a:t> zero. </a:t>
            </a:r>
            <a:r>
              <a:rPr lang="en-US" sz="1600" dirty="0"/>
              <a:t>This term is given by the non synchronous harmonic (backward wave). In electron </a:t>
            </a:r>
            <a:r>
              <a:rPr lang="en-US" sz="1600" dirty="0" err="1"/>
              <a:t>linacs</a:t>
            </a:r>
            <a:r>
              <a:rPr lang="en-US" sz="1600" dirty="0"/>
              <a:t> this gives a focusing force</a:t>
            </a:r>
          </a:p>
        </p:txBody>
      </p:sp>
    </p:spTree>
    <p:extLst>
      <p:ext uri="{BB962C8B-B14F-4D97-AF65-F5344CB8AC3E}">
        <p14:creationId xmlns:p14="http://schemas.microsoft.com/office/powerpoint/2010/main" val="283334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fade">
                                      <p:cBhvr>
                                        <p:cTn id="21" dur="500"/>
                                        <p:tgtEl>
                                          <p:spTgt spid="4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fade">
                                      <p:cBhvr>
                                        <p:cTn id="35" dur="500"/>
                                        <p:tgtEl>
                                          <p:spTgt spid="5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1"/>
                                        </p:tgtEl>
                                        <p:attrNameLst>
                                          <p:attrName>style.visibility</p:attrName>
                                        </p:attrNameLst>
                                      </p:cBhvr>
                                      <p:to>
                                        <p:strVal val="visible"/>
                                      </p:to>
                                    </p:set>
                                    <p:animEffect transition="in" filter="fade">
                                      <p:cBhvr>
                                        <p:cTn id="3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8" grpId="0" animBg="1"/>
      <p:bldP spid="29" grpId="0"/>
      <p:bldP spid="41" grpId="0"/>
      <p:bldP spid="44" grpId="0" animBg="1"/>
      <p:bldP spid="47" grpId="0"/>
      <p:bldP spid="55" grpId="0" animBg="1"/>
      <p:bldP spid="58" grpId="0"/>
      <p:bldP spid="59" grpId="0" animBg="1"/>
      <p:bldP spid="6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454461" y="-42970"/>
            <a:ext cx="3283078" cy="646331"/>
          </a:xfrm>
          <a:prstGeom prst="rect">
            <a:avLst/>
          </a:prstGeom>
          <a:noFill/>
        </p:spPr>
        <p:txBody>
          <a:bodyPr wrap="none" rtlCol="0">
            <a:spAutoFit/>
          </a:bodyPr>
          <a:lstStyle/>
          <a:p>
            <a:r>
              <a:rPr lang="en-US" sz="3600" b="1" dirty="0"/>
              <a:t>RF DEFOCUSING</a:t>
            </a:r>
          </a:p>
        </p:txBody>
      </p:sp>
      <p:grpSp>
        <p:nvGrpSpPr>
          <p:cNvPr id="54" name="Gruppo 53"/>
          <p:cNvGrpSpPr/>
          <p:nvPr/>
        </p:nvGrpSpPr>
        <p:grpSpPr>
          <a:xfrm>
            <a:off x="9177881" y="1468421"/>
            <a:ext cx="2533890" cy="1123773"/>
            <a:chOff x="4649975" y="3619179"/>
            <a:chExt cx="2718840" cy="1212886"/>
          </a:xfrm>
        </p:grpSpPr>
        <p:cxnSp>
          <p:nvCxnSpPr>
            <p:cNvPr id="41" name="Connettore 2 40"/>
            <p:cNvCxnSpPr/>
            <p:nvPr/>
          </p:nvCxnSpPr>
          <p:spPr>
            <a:xfrm flipH="1" flipV="1">
              <a:off x="5864306" y="3619179"/>
              <a:ext cx="6551" cy="1212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4681105" y="4301636"/>
              <a:ext cx="255597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Figura a mano libera 42"/>
            <p:cNvSpPr/>
            <p:nvPr/>
          </p:nvSpPr>
          <p:spPr>
            <a:xfrm>
              <a:off x="4649975" y="3842182"/>
              <a:ext cx="2392601" cy="949236"/>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CasellaDiTesto 46"/>
            <p:cNvSpPr txBox="1"/>
            <p:nvPr/>
          </p:nvSpPr>
          <p:spPr>
            <a:xfrm>
              <a:off x="7088110" y="4318003"/>
              <a:ext cx="280705" cy="398619"/>
            </a:xfrm>
            <a:prstGeom prst="rect">
              <a:avLst/>
            </a:prstGeom>
            <a:noFill/>
            <a:ln w="19050">
              <a:noFill/>
            </a:ln>
          </p:spPr>
          <p:txBody>
            <a:bodyPr wrap="none" rtlCol="0">
              <a:spAutoFit/>
            </a:bodyPr>
            <a:lstStyle/>
            <a:p>
              <a:r>
                <a:rPr lang="en-US" dirty="0"/>
                <a:t>t</a:t>
              </a:r>
            </a:p>
          </p:txBody>
        </p:sp>
        <p:cxnSp>
          <p:nvCxnSpPr>
            <p:cNvPr id="48" name="Connettore 1 47"/>
            <p:cNvCxnSpPr/>
            <p:nvPr/>
          </p:nvCxnSpPr>
          <p:spPr>
            <a:xfrm flipV="1">
              <a:off x="5696200" y="3984077"/>
              <a:ext cx="0" cy="317559"/>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CasellaDiTesto 49"/>
            <p:cNvSpPr txBox="1"/>
            <p:nvPr/>
          </p:nvSpPr>
          <p:spPr>
            <a:xfrm>
              <a:off x="5525380" y="4279021"/>
              <a:ext cx="392506" cy="398619"/>
            </a:xfrm>
            <a:prstGeom prst="rect">
              <a:avLst/>
            </a:prstGeom>
            <a:noFill/>
            <a:ln w="19050">
              <a:noFill/>
            </a:ln>
          </p:spPr>
          <p:txBody>
            <a:bodyPr wrap="none" rtlCol="0">
              <a:spAutoFit/>
            </a:bodyPr>
            <a:lstStyle/>
            <a:p>
              <a:r>
                <a:rPr lang="en-US" dirty="0">
                  <a:sym typeface="Symbol"/>
                </a:rPr>
                <a:t></a:t>
              </a:r>
              <a:r>
                <a:rPr lang="en-US" baseline="-25000" dirty="0">
                  <a:sym typeface="Symbol"/>
                </a:rPr>
                <a:t>s</a:t>
              </a:r>
              <a:endParaRPr lang="en-US" baseline="-25000" dirty="0"/>
            </a:p>
          </p:txBody>
        </p:sp>
        <p:sp>
          <p:nvSpPr>
            <p:cNvPr id="53" name="Ovale 52"/>
            <p:cNvSpPr/>
            <p:nvPr/>
          </p:nvSpPr>
          <p:spPr>
            <a:xfrm>
              <a:off x="5657748" y="3956166"/>
              <a:ext cx="68284" cy="62406"/>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56" name="Oggetto 55"/>
          <p:cNvGraphicFramePr>
            <a:graphicFrameLocks noChangeAspect="1"/>
          </p:cNvGraphicFramePr>
          <p:nvPr>
            <p:extLst>
              <p:ext uri="{D42A27DB-BD31-4B8C-83A1-F6EECF244321}">
                <p14:modId xmlns:p14="http://schemas.microsoft.com/office/powerpoint/2010/main" val="2915186636"/>
              </p:ext>
            </p:extLst>
          </p:nvPr>
        </p:nvGraphicFramePr>
        <p:xfrm>
          <a:off x="3452813" y="2305050"/>
          <a:ext cx="3717925" cy="836613"/>
        </p:xfrm>
        <a:graphic>
          <a:graphicData uri="http://schemas.openxmlformats.org/presentationml/2006/ole">
            <mc:AlternateContent xmlns:mc="http://schemas.openxmlformats.org/markup-compatibility/2006">
              <mc:Choice xmlns:v="urn:schemas-microsoft-com:vml" Requires="v">
                <p:oleObj name="Equazione" r:id="rId3" imgW="2133360" imgH="482400" progId="Equation.3">
                  <p:embed/>
                </p:oleObj>
              </mc:Choice>
              <mc:Fallback>
                <p:oleObj name="Equazione" r:id="rId3" imgW="2133360" imgH="482400" progId="Equation.3">
                  <p:embed/>
                  <p:pic>
                    <p:nvPicPr>
                      <p:cNvPr id="0" name="Object 3"/>
                      <p:cNvPicPr>
                        <a:picLocks noChangeAspect="1" noChangeArrowheads="1"/>
                      </p:cNvPicPr>
                      <p:nvPr/>
                    </p:nvPicPr>
                    <p:blipFill>
                      <a:blip r:embed="rId4"/>
                      <a:srcRect/>
                      <a:stretch>
                        <a:fillRect/>
                      </a:stretch>
                    </p:blipFill>
                    <p:spPr bwMode="auto">
                      <a:xfrm>
                        <a:off x="3452813" y="2305050"/>
                        <a:ext cx="3717925" cy="836613"/>
                      </a:xfrm>
                      <a:prstGeom prst="rect">
                        <a:avLst/>
                      </a:prstGeom>
                      <a:noFill/>
                      <a:ln>
                        <a:noFill/>
                      </a:ln>
                    </p:spPr>
                  </p:pic>
                </p:oleObj>
              </mc:Fallback>
            </mc:AlternateContent>
          </a:graphicData>
        </a:graphic>
      </p:graphicFrame>
      <p:cxnSp>
        <p:nvCxnSpPr>
          <p:cNvPr id="61" name="Connettore 2 60"/>
          <p:cNvCxnSpPr/>
          <p:nvPr/>
        </p:nvCxnSpPr>
        <p:spPr>
          <a:xfrm>
            <a:off x="3660508" y="2044190"/>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3277434" y="1289043"/>
            <a:ext cx="1098311" cy="738664"/>
          </a:xfrm>
          <a:prstGeom prst="rect">
            <a:avLst/>
          </a:prstGeom>
          <a:noFill/>
        </p:spPr>
        <p:txBody>
          <a:bodyPr wrap="square" rtlCol="0">
            <a:spAutoFit/>
          </a:bodyPr>
          <a:lstStyle/>
          <a:p>
            <a:pPr algn="just"/>
            <a:r>
              <a:rPr lang="en-US" sz="1400" dirty="0"/>
              <a:t>Transverse momentum increase </a:t>
            </a:r>
          </a:p>
        </p:txBody>
      </p:sp>
      <p:cxnSp>
        <p:nvCxnSpPr>
          <p:cNvPr id="64" name="Connettore 2 63"/>
          <p:cNvCxnSpPr/>
          <p:nvPr/>
        </p:nvCxnSpPr>
        <p:spPr>
          <a:xfrm>
            <a:off x="6380693" y="2077392"/>
            <a:ext cx="1" cy="26950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6162989" y="1609712"/>
            <a:ext cx="827243" cy="523220"/>
          </a:xfrm>
          <a:prstGeom prst="rect">
            <a:avLst/>
          </a:prstGeom>
          <a:noFill/>
        </p:spPr>
        <p:txBody>
          <a:bodyPr wrap="square" rtlCol="0">
            <a:spAutoFit/>
          </a:bodyPr>
          <a:lstStyle/>
          <a:p>
            <a:pPr algn="just"/>
            <a:r>
              <a:rPr lang="en-US" sz="1400" dirty="0"/>
              <a:t>Gap length</a:t>
            </a:r>
          </a:p>
        </p:txBody>
      </p:sp>
      <p:cxnSp>
        <p:nvCxnSpPr>
          <p:cNvPr id="66" name="Connettore 2 65"/>
          <p:cNvCxnSpPr/>
          <p:nvPr/>
        </p:nvCxnSpPr>
        <p:spPr>
          <a:xfrm flipH="1">
            <a:off x="5498413" y="1897207"/>
            <a:ext cx="238573" cy="7389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7" name="CasellaDiTesto 66"/>
          <p:cNvSpPr txBox="1"/>
          <p:nvPr/>
        </p:nvSpPr>
        <p:spPr>
          <a:xfrm>
            <a:off x="5305152" y="1170940"/>
            <a:ext cx="1098311" cy="738664"/>
          </a:xfrm>
          <a:prstGeom prst="rect">
            <a:avLst/>
          </a:prstGeom>
          <a:noFill/>
        </p:spPr>
        <p:txBody>
          <a:bodyPr wrap="square" rtlCol="0">
            <a:spAutoFit/>
          </a:bodyPr>
          <a:lstStyle/>
          <a:p>
            <a:pPr algn="just"/>
            <a:r>
              <a:rPr lang="en-US" sz="1400" dirty="0"/>
              <a:t>Defocusing force since sin</a:t>
            </a:r>
            <a:r>
              <a:rPr lang="en-US" sz="1400" dirty="0">
                <a:sym typeface="Symbol"/>
              </a:rPr>
              <a:t>&lt;0</a:t>
            </a:r>
            <a:endParaRPr lang="en-US" sz="1400" dirty="0"/>
          </a:p>
        </p:txBody>
      </p:sp>
      <p:cxnSp>
        <p:nvCxnSpPr>
          <p:cNvPr id="76" name="Connettore 2 75"/>
          <p:cNvCxnSpPr/>
          <p:nvPr/>
        </p:nvCxnSpPr>
        <p:spPr>
          <a:xfrm>
            <a:off x="7082248" y="2170449"/>
            <a:ext cx="1" cy="39867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7" name="CasellaDiTesto 76"/>
          <p:cNvSpPr txBox="1"/>
          <p:nvPr/>
        </p:nvSpPr>
        <p:spPr>
          <a:xfrm>
            <a:off x="6855594" y="1897207"/>
            <a:ext cx="1451208" cy="307777"/>
          </a:xfrm>
          <a:prstGeom prst="rect">
            <a:avLst/>
          </a:prstGeom>
          <a:noFill/>
        </p:spPr>
        <p:txBody>
          <a:bodyPr wrap="square" rtlCol="0">
            <a:spAutoFit/>
          </a:bodyPr>
          <a:lstStyle/>
          <a:p>
            <a:pPr algn="just"/>
            <a:r>
              <a:rPr lang="en-US" sz="1400" dirty="0"/>
              <a:t>Defocusing effect</a:t>
            </a:r>
          </a:p>
        </p:txBody>
      </p:sp>
      <p:cxnSp>
        <p:nvCxnSpPr>
          <p:cNvPr id="81" name="Connettore 2 80"/>
          <p:cNvCxnSpPr/>
          <p:nvPr/>
        </p:nvCxnSpPr>
        <p:spPr>
          <a:xfrm>
            <a:off x="5736986" y="1909604"/>
            <a:ext cx="957105" cy="49230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7" name="CasellaDiTesto 86"/>
          <p:cNvSpPr txBox="1"/>
          <p:nvPr/>
        </p:nvSpPr>
        <p:spPr>
          <a:xfrm>
            <a:off x="-25185" y="3362751"/>
            <a:ext cx="12192000" cy="3539430"/>
          </a:xfrm>
          <a:prstGeom prst="rect">
            <a:avLst/>
          </a:prstGeom>
          <a:noFill/>
        </p:spPr>
        <p:txBody>
          <a:bodyPr wrap="square" rtlCol="0">
            <a:spAutoFit/>
          </a:bodyPr>
          <a:lstStyle/>
          <a:p>
            <a:pPr marL="285750" indent="-285750" algn="just">
              <a:buFont typeface="Symbol" panose="05050102010706020507" pitchFamily="18" charset="2"/>
              <a:buChar char="Þ"/>
            </a:pPr>
            <a:r>
              <a:rPr lang="en-US" sz="1600" dirty="0">
                <a:sym typeface="Symbol"/>
              </a:rPr>
              <a:t>transverse </a:t>
            </a:r>
            <a:r>
              <a:rPr lang="en-US" sz="1600" b="1" dirty="0">
                <a:sym typeface="Symbol"/>
              </a:rPr>
              <a:t>defocusing scales as 1/</a:t>
            </a:r>
            <a:r>
              <a:rPr lang="en-US" sz="1600" b="1" baseline="30000" dirty="0">
                <a:sym typeface="Symbol"/>
              </a:rPr>
              <a:t>2</a:t>
            </a:r>
            <a:r>
              <a:rPr lang="en-US" sz="1600" b="1" dirty="0">
                <a:sym typeface="Symbol"/>
              </a:rPr>
              <a:t> </a:t>
            </a:r>
            <a:r>
              <a:rPr lang="en-US" sz="1600" dirty="0">
                <a:sym typeface="Symbol"/>
              </a:rPr>
              <a:t>and </a:t>
            </a:r>
            <a:r>
              <a:rPr lang="en-US" sz="1600" b="1" dirty="0"/>
              <a:t>disappears at relativistic regime (electrons). In this case we have a compensation between the electric deflection and the magnetic one.</a:t>
            </a:r>
          </a:p>
          <a:p>
            <a:pPr marL="285750" indent="-285750" algn="just">
              <a:buFont typeface="Symbol" panose="05050102010706020507" pitchFamily="18" charset="2"/>
              <a:buChar char="Þ"/>
            </a:pPr>
            <a:endParaRPr lang="en-US" sz="1600" dirty="0"/>
          </a:p>
          <a:p>
            <a:pPr marL="285750" indent="-285750" algn="just">
              <a:buFont typeface="Symbol" panose="05050102010706020507" pitchFamily="18" charset="2"/>
              <a:buChar char="Þ"/>
            </a:pPr>
            <a:r>
              <a:rPr lang="en-US" sz="1600" dirty="0"/>
              <a:t>At relativistic regime (</a:t>
            </a:r>
            <a:r>
              <a:rPr lang="en-US" sz="1600" b="1" dirty="0"/>
              <a:t>electrons</a:t>
            </a:r>
            <a:r>
              <a:rPr lang="en-US" sz="1600" dirty="0"/>
              <a:t>), moreover, we have, in general, </a:t>
            </a:r>
            <a:r>
              <a:rPr lang="en-US" sz="1600" b="1" dirty="0">
                <a:sym typeface="Symbol" panose="05050102010706020507" pitchFamily="18" charset="2"/>
              </a:rPr>
              <a:t>=0 for maximum acceleration </a:t>
            </a:r>
            <a:r>
              <a:rPr lang="en-US" sz="1600" dirty="0">
                <a:sym typeface="Symbol" panose="05050102010706020507" pitchFamily="18" charset="2"/>
              </a:rPr>
              <a:t>and this completely cancel the defocusing effect</a:t>
            </a:r>
          </a:p>
          <a:p>
            <a:pPr marL="285750" indent="-285750" algn="just">
              <a:buFont typeface="Symbol" panose="05050102010706020507" pitchFamily="18" charset="2"/>
              <a:buChar char="Þ"/>
            </a:pPr>
            <a:endParaRPr lang="en-US" sz="1600" dirty="0">
              <a:sym typeface="Symbol" panose="05050102010706020507" pitchFamily="18" charset="2"/>
            </a:endParaRPr>
          </a:p>
          <a:p>
            <a:pPr marL="285750" indent="-285750" algn="just">
              <a:buFont typeface="Symbol" panose="05050102010706020507" pitchFamily="18" charset="2"/>
              <a:buChar char="Þ"/>
            </a:pPr>
            <a:r>
              <a:rPr lang="en-US" sz="1600" dirty="0">
                <a:sym typeface="Symbol" panose="05050102010706020507" pitchFamily="18" charset="2"/>
              </a:rPr>
              <a:t>Also in the </a:t>
            </a:r>
            <a:r>
              <a:rPr lang="en-US" sz="1600" b="1" dirty="0">
                <a:sym typeface="Symbol" panose="05050102010706020507" pitchFamily="18" charset="2"/>
              </a:rPr>
              <a:t>non relativistic regime</a:t>
            </a:r>
            <a:r>
              <a:rPr lang="en-US" sz="1600" dirty="0">
                <a:sym typeface="Symbol" panose="05050102010706020507" pitchFamily="18" charset="2"/>
              </a:rPr>
              <a:t> for a correct evaluation of the defocusing effect we have to:</a:t>
            </a:r>
          </a:p>
          <a:p>
            <a:pPr algn="just"/>
            <a:endParaRPr lang="en-US" sz="1600" dirty="0">
              <a:sym typeface="Symbol" panose="05050102010706020507" pitchFamily="18" charset="2"/>
            </a:endParaRPr>
          </a:p>
          <a:p>
            <a:pPr marL="1657350" lvl="3" indent="-285750" algn="just">
              <a:buFont typeface="Symbol" panose="05050102010706020507" pitchFamily="18" charset="2"/>
              <a:buChar char="Þ"/>
            </a:pPr>
            <a:r>
              <a:rPr lang="en-US" sz="1600" dirty="0">
                <a:sym typeface="Symbol" panose="05050102010706020507" pitchFamily="18" charset="2"/>
              </a:rPr>
              <a:t>take into account the </a:t>
            </a:r>
            <a:r>
              <a:rPr lang="en-US" sz="1600" b="1" dirty="0">
                <a:sym typeface="Symbol" panose="05050102010706020507" pitchFamily="18" charset="2"/>
              </a:rPr>
              <a:t>velocity change across the accelerating gap </a:t>
            </a:r>
          </a:p>
          <a:p>
            <a:pPr marL="1657350" lvl="3" indent="-285750" algn="just">
              <a:buFont typeface="Symbol" panose="05050102010706020507" pitchFamily="18" charset="2"/>
              <a:buChar char="Þ"/>
            </a:pPr>
            <a:endParaRPr lang="en-US" sz="1600" dirty="0">
              <a:sym typeface="Symbol" panose="05050102010706020507" pitchFamily="18" charset="2"/>
            </a:endParaRPr>
          </a:p>
          <a:p>
            <a:pPr marL="1657350" lvl="3" indent="-285750" algn="just">
              <a:buFont typeface="Symbol" panose="05050102010706020507" pitchFamily="18" charset="2"/>
              <a:buChar char="Þ"/>
            </a:pPr>
            <a:r>
              <a:rPr lang="en-US" sz="1600" dirty="0">
                <a:sym typeface="Symbol" panose="05050102010706020507" pitchFamily="18" charset="2"/>
              </a:rPr>
              <a:t>the </a:t>
            </a:r>
            <a:r>
              <a:rPr lang="en-US" sz="1600" b="1" dirty="0">
                <a:sym typeface="Symbol" panose="05050102010706020507" pitchFamily="18" charset="2"/>
              </a:rPr>
              <a:t>transverse beam dimensions changes across the gap </a:t>
            </a:r>
            <a:r>
              <a:rPr lang="en-US" sz="1600" dirty="0">
                <a:sym typeface="Symbol" panose="05050102010706020507" pitchFamily="18" charset="2"/>
              </a:rPr>
              <a:t>(with a general reduction of the transverse beam dimensions due to the focusing in the first part)</a:t>
            </a:r>
          </a:p>
          <a:p>
            <a:pPr lvl="3" algn="just"/>
            <a:r>
              <a:rPr lang="en-US" sz="1600" dirty="0">
                <a:sym typeface="Symbol" panose="05050102010706020507" pitchFamily="18" charset="2"/>
              </a:rPr>
              <a:t> </a:t>
            </a:r>
          </a:p>
          <a:p>
            <a:pPr marL="271463" lvl="3" algn="just"/>
            <a:r>
              <a:rPr lang="en-US" sz="1600" dirty="0">
                <a:sym typeface="Symbol" panose="05050102010706020507" pitchFamily="18" charset="2"/>
              </a:rPr>
              <a:t>Both effects give a </a:t>
            </a:r>
            <a:r>
              <a:rPr lang="en-US" sz="1600" b="1" dirty="0">
                <a:sym typeface="Symbol" panose="05050102010706020507" pitchFamily="18" charset="2"/>
              </a:rPr>
              <a:t>reduction of the defocusing force </a:t>
            </a:r>
            <a:endParaRPr lang="en-US" sz="1600" b="1" dirty="0"/>
          </a:p>
        </p:txBody>
      </p:sp>
      <p:sp>
        <p:nvSpPr>
          <p:cNvPr id="58" name="CasellaDiTesto 57"/>
          <p:cNvSpPr txBox="1"/>
          <p:nvPr/>
        </p:nvSpPr>
        <p:spPr>
          <a:xfrm>
            <a:off x="0" y="583711"/>
            <a:ext cx="12192000" cy="584775"/>
          </a:xfrm>
          <a:prstGeom prst="rect">
            <a:avLst/>
          </a:prstGeom>
          <a:noFill/>
        </p:spPr>
        <p:txBody>
          <a:bodyPr wrap="square" rtlCol="0">
            <a:spAutoFit/>
          </a:bodyPr>
          <a:lstStyle/>
          <a:p>
            <a:pPr algn="just"/>
            <a:r>
              <a:rPr lang="en-US" sz="1600" dirty="0"/>
              <a:t>From previous formulae it is possible to calculate the </a:t>
            </a:r>
            <a:r>
              <a:rPr lang="en-US" sz="1600" b="1" dirty="0"/>
              <a:t>transverse momentum increase </a:t>
            </a:r>
            <a:r>
              <a:rPr lang="en-US" sz="1600" dirty="0"/>
              <a:t>due to the RF transverse forces. Assuming that the velocity and position changes over the gap are small we obtain to the first order:</a:t>
            </a:r>
          </a:p>
        </p:txBody>
      </p:sp>
      <mc:AlternateContent xmlns:mc="http://schemas.openxmlformats.org/markup-compatibility/2006" xmlns:a14="http://schemas.microsoft.com/office/drawing/2010/main">
        <mc:Choice Requires="a14">
          <p:sp>
            <p:nvSpPr>
              <p:cNvPr id="5" name="CasellaDiTesto 4">
                <a:extLst>
                  <a:ext uri="{FF2B5EF4-FFF2-40B4-BE49-F238E27FC236}">
                    <a16:creationId xmlns:a16="http://schemas.microsoft.com/office/drawing/2014/main" id="{DB64E873-DA50-6FF5-D9AE-0967C6AED232}"/>
                  </a:ext>
                </a:extLst>
              </p:cNvPr>
              <p:cNvSpPr txBox="1"/>
              <p:nvPr/>
            </p:nvSpPr>
            <p:spPr>
              <a:xfrm>
                <a:off x="7870564" y="2817807"/>
                <a:ext cx="2306075" cy="376770"/>
              </a:xfrm>
              <a:prstGeom prst="rect">
                <a:avLst/>
              </a:prstGeom>
              <a:noFill/>
            </p:spPr>
            <p:txBody>
              <a:bodyPr wrap="square">
                <a:spAutoFit/>
              </a:bodyPr>
              <a:lstStyle/>
              <a:p>
                <a14:m>
                  <m:oMath xmlns:m="http://schemas.openxmlformats.org/officeDocument/2006/math">
                    <m:sSub>
                      <m:sSubPr>
                        <m:ctrlPr>
                          <a:rPr lang="en-US" i="1" smtClean="0">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it-IT" b="0" i="1" smtClean="0">
                            <a:solidFill>
                              <a:srgbClr val="000000"/>
                            </a:solidFill>
                            <a:latin typeface="Cambria Math" panose="02040503050406030204" pitchFamily="18" charset="0"/>
                          </a:rPr>
                          <m:t>𝑎𝑐𝑐</m:t>
                        </m:r>
                      </m:sub>
                    </m:sSub>
                  </m:oMath>
                </a14:m>
                <a:r>
                  <a:rPr lang="en-US" dirty="0"/>
                  <a:t>=</a:t>
                </a:r>
                <a:r>
                  <a:rPr lang="en-US" dirty="0">
                    <a:solidFill>
                      <a:srgbClr val="000000"/>
                    </a:solidFill>
                  </a:rPr>
                  <a:t> </a:t>
                </a:r>
                <a14:m>
                  <m:oMath xmlns:m="http://schemas.openxmlformats.org/officeDocument/2006/math">
                    <m:sSub>
                      <m:sSubPr>
                        <m:ctrlPr>
                          <a:rPr lang="en-US" i="1">
                            <a:solidFill>
                              <a:srgbClr val="000000"/>
                            </a:solidFill>
                            <a:latin typeface="Cambria Math" panose="02040503050406030204" pitchFamily="18" charset="0"/>
                          </a:rPr>
                        </m:ctrlPr>
                      </m:sSubPr>
                      <m:e>
                        <m:acc>
                          <m:accPr>
                            <m:chr m:val="̂"/>
                            <m:ctrlPr>
                              <a:rPr lang="en-US" i="1">
                                <a:solidFill>
                                  <a:srgbClr val="000000"/>
                                </a:solidFill>
                                <a:latin typeface="Cambria Math" panose="02040503050406030204" pitchFamily="18" charset="0"/>
                              </a:rPr>
                            </m:ctrlPr>
                          </m:accPr>
                          <m:e>
                            <m:r>
                              <a:rPr lang="en-US" i="1">
                                <a:solidFill>
                                  <a:srgbClr val="000000"/>
                                </a:solidFill>
                                <a:latin typeface="Cambria Math" panose="02040503050406030204" pitchFamily="18" charset="0"/>
                              </a:rPr>
                              <m:t>𝐸</m:t>
                            </m:r>
                          </m:e>
                        </m:acc>
                      </m:e>
                      <m:sub>
                        <m:r>
                          <a:rPr lang="it-IT" b="0" i="1" smtClean="0">
                            <a:solidFill>
                              <a:srgbClr val="000000"/>
                            </a:solidFill>
                            <a:latin typeface="Cambria Math" panose="02040503050406030204" pitchFamily="18" charset="0"/>
                          </a:rPr>
                          <m:t>𝑅𝐹</m:t>
                        </m:r>
                      </m:sub>
                    </m:sSub>
                    <m:r>
                      <a:rPr lang="it-IT" i="1">
                        <a:solidFill>
                          <a:srgbClr val="000000"/>
                        </a:solidFill>
                        <a:latin typeface="Cambria Math" panose="02040503050406030204" pitchFamily="18" charset="0"/>
                      </a:rPr>
                      <m:t> </m:t>
                    </m:r>
                    <m:r>
                      <a:rPr lang="it-IT" b="0" i="1" smtClean="0">
                        <a:solidFill>
                          <a:srgbClr val="000000"/>
                        </a:solidFill>
                        <a:latin typeface="Cambria Math" panose="02040503050406030204" pitchFamily="18" charset="0"/>
                      </a:rPr>
                      <m:t>/2</m:t>
                    </m:r>
                  </m:oMath>
                </a14:m>
                <a:endParaRPr lang="en-US" dirty="0"/>
              </a:p>
            </p:txBody>
          </p:sp>
        </mc:Choice>
        <mc:Fallback xmlns="">
          <p:sp>
            <p:nvSpPr>
              <p:cNvPr id="5" name="CasellaDiTesto 4">
                <a:extLst>
                  <a:ext uri="{FF2B5EF4-FFF2-40B4-BE49-F238E27FC236}">
                    <a16:creationId xmlns:a16="http://schemas.microsoft.com/office/drawing/2014/main" id="{DB64E873-DA50-6FF5-D9AE-0967C6AED232}"/>
                  </a:ext>
                </a:extLst>
              </p:cNvPr>
              <p:cNvSpPr txBox="1">
                <a:spLocks noRot="1" noChangeAspect="1" noMove="1" noResize="1" noEditPoints="1" noAdjustHandles="1" noChangeArrowheads="1" noChangeShapeType="1" noTextEdit="1"/>
              </p:cNvSpPr>
              <p:nvPr/>
            </p:nvSpPr>
            <p:spPr>
              <a:xfrm>
                <a:off x="7870564" y="2817807"/>
                <a:ext cx="2306075" cy="376770"/>
              </a:xfrm>
              <a:prstGeom prst="rect">
                <a:avLst/>
              </a:prstGeom>
              <a:blipFill>
                <a:blip r:embed="rId5"/>
                <a:stretch>
                  <a:fillRect t="-4839" b="-25806"/>
                </a:stretch>
              </a:blipFill>
            </p:spPr>
            <p:txBody>
              <a:bodyPr/>
              <a:lstStyle/>
              <a:p>
                <a:r>
                  <a:rPr lang="en-US">
                    <a:noFill/>
                  </a:rPr>
                  <a:t> </a:t>
                </a:r>
              </a:p>
            </p:txBody>
          </p:sp>
        </mc:Fallback>
      </mc:AlternateContent>
    </p:spTree>
    <p:extLst>
      <p:ext uri="{BB962C8B-B14F-4D97-AF65-F5344CB8AC3E}">
        <p14:creationId xmlns:p14="http://schemas.microsoft.com/office/powerpoint/2010/main" val="319753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7"/>
                                        </p:tgtEl>
                                        <p:attrNameLst>
                                          <p:attrName>style.visibility</p:attrName>
                                        </p:attrNameLst>
                                      </p:cBhvr>
                                      <p:to>
                                        <p:strVal val="visible"/>
                                      </p:to>
                                    </p:set>
                                    <p:animEffect transition="in" filter="fade">
                                      <p:cBhvr>
                                        <p:cTn id="21" dur="500"/>
                                        <p:tgtEl>
                                          <p:spTgt spid="67"/>
                                        </p:tgtEl>
                                      </p:cBhvr>
                                    </p:animEffect>
                                  </p:childTnLst>
                                </p:cTn>
                              </p:par>
                              <p:par>
                                <p:cTn id="22" presetID="10" presetClass="entr" presetSubtype="0" fill="hold" nodeType="with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500"/>
                                        <p:tgtEl>
                                          <p:spTgt spid="66"/>
                                        </p:tgtEl>
                                      </p:cBhvr>
                                    </p:animEffect>
                                  </p:childTnLst>
                                </p:cTn>
                              </p:par>
                              <p:par>
                                <p:cTn id="25" presetID="10" presetClass="entr" presetSubtype="0" fill="hold" nodeType="with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fade">
                                      <p:cBhvr>
                                        <p:cTn id="27" dur="500"/>
                                        <p:tgtEl>
                                          <p:spTgt spid="81"/>
                                        </p:tgtEl>
                                      </p:cBhvr>
                                    </p:animEffect>
                                  </p:childTnLst>
                                </p:cTn>
                              </p:par>
                              <p:par>
                                <p:cTn id="28" presetID="10" presetClass="entr" presetSubtype="0"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500"/>
                                        <p:tgtEl>
                                          <p:spTgt spid="65"/>
                                        </p:tgtEl>
                                      </p:cBhvr>
                                    </p:animEffect>
                                  </p:childTnLst>
                                </p:cTn>
                              </p:par>
                              <p:par>
                                <p:cTn id="34" presetID="10" presetClass="entr" presetSubtype="0" fill="hold" nodeType="with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fade">
                                      <p:cBhvr>
                                        <p:cTn id="4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7" grpId="0"/>
      <p:bldP spid="77" grpId="0"/>
      <p:bldP spid="87" grpId="0"/>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emoria ad accesso diretto 10"/>
          <p:cNvSpPr/>
          <p:nvPr/>
        </p:nvSpPr>
        <p:spPr>
          <a:xfrm>
            <a:off x="8896066" y="2249534"/>
            <a:ext cx="2448340" cy="1107505"/>
          </a:xfrm>
          <a:prstGeom prst="flowChartMagneticDrum">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ttangolo 1"/>
          <p:cNvSpPr/>
          <p:nvPr/>
        </p:nvSpPr>
        <p:spPr>
          <a:xfrm>
            <a:off x="678000" y="0"/>
            <a:ext cx="10836000" cy="646331"/>
          </a:xfrm>
          <a:prstGeom prst="rect">
            <a:avLst/>
          </a:prstGeom>
        </p:spPr>
        <p:txBody>
          <a:bodyPr wrap="square">
            <a:spAutoFit/>
          </a:bodyPr>
          <a:lstStyle/>
          <a:p>
            <a:pPr algn="ctr"/>
            <a:r>
              <a:rPr lang="it-IT" sz="3600" b="1" dirty="0"/>
              <a:t>COLLECTIVE EFFECTS: SPACE CHARGE AND WAKEFIELDS</a:t>
            </a:r>
            <a:endParaRPr lang="en-US" sz="3600" dirty="0"/>
          </a:p>
        </p:txBody>
      </p:sp>
      <p:sp>
        <p:nvSpPr>
          <p:cNvPr id="3" name="CasellaDiTesto 2"/>
          <p:cNvSpPr txBox="1"/>
          <p:nvPr/>
        </p:nvSpPr>
        <p:spPr>
          <a:xfrm>
            <a:off x="36075" y="1304183"/>
            <a:ext cx="4147688" cy="1815882"/>
          </a:xfrm>
          <a:prstGeom prst="rect">
            <a:avLst/>
          </a:prstGeom>
          <a:noFill/>
        </p:spPr>
        <p:txBody>
          <a:bodyPr wrap="square" rtlCol="0">
            <a:spAutoFit/>
          </a:bodyPr>
          <a:lstStyle/>
          <a:p>
            <a:pPr algn="just"/>
            <a:r>
              <a:rPr lang="en-US" sz="1600" b="1" dirty="0">
                <a:sym typeface="Symbol" panose="05050102010706020507" pitchFamily="18" charset="2"/>
              </a:rPr>
              <a:t> </a:t>
            </a:r>
            <a:r>
              <a:rPr lang="en-US" sz="1600" b="1" dirty="0"/>
              <a:t>Effect of Coulomb repulsion between particles </a:t>
            </a:r>
            <a:r>
              <a:rPr lang="en-US" sz="1600" dirty="0"/>
              <a:t>(</a:t>
            </a:r>
            <a:r>
              <a:rPr lang="en-US" sz="1600" b="1" dirty="0"/>
              <a:t>space charge</a:t>
            </a:r>
            <a:r>
              <a:rPr lang="en-US" sz="1600" dirty="0"/>
              <a:t>).</a:t>
            </a:r>
          </a:p>
          <a:p>
            <a:pPr algn="just"/>
            <a:endParaRPr lang="en-US" sz="1600" dirty="0"/>
          </a:p>
          <a:p>
            <a:pPr algn="just"/>
            <a:r>
              <a:rPr lang="en-US" sz="1600" dirty="0">
                <a:sym typeface="Symbol" panose="05050102010706020507" pitchFamily="18" charset="2"/>
              </a:rPr>
              <a:t> </a:t>
            </a:r>
            <a:r>
              <a:rPr lang="en-US" sz="1600" dirty="0"/>
              <a:t>These effects cannot be neglected especially at </a:t>
            </a:r>
            <a:r>
              <a:rPr lang="en-US" sz="1600" b="1" dirty="0"/>
              <a:t>low energy and at high current </a:t>
            </a:r>
            <a:r>
              <a:rPr lang="en-US" sz="1600" dirty="0"/>
              <a:t>because the space charge forces </a:t>
            </a:r>
            <a:r>
              <a:rPr lang="en-US" sz="1600" b="1" dirty="0"/>
              <a:t>scales as 1/</a:t>
            </a:r>
            <a:r>
              <a:rPr lang="en-US" sz="1600" b="1" dirty="0">
                <a:sym typeface="Symbol"/>
              </a:rPr>
              <a:t></a:t>
            </a:r>
            <a:r>
              <a:rPr lang="en-US" sz="1600" b="1" baseline="30000" dirty="0">
                <a:sym typeface="Symbol"/>
              </a:rPr>
              <a:t>2</a:t>
            </a:r>
            <a:r>
              <a:rPr lang="en-US" sz="1600" b="1" dirty="0">
                <a:sym typeface="Symbol"/>
              </a:rPr>
              <a:t> and with the current I</a:t>
            </a:r>
            <a:r>
              <a:rPr lang="en-US" sz="1600" b="1" dirty="0"/>
              <a:t>.</a:t>
            </a:r>
          </a:p>
        </p:txBody>
      </p:sp>
      <p:sp>
        <p:nvSpPr>
          <p:cNvPr id="5" name="Freccia a destra 4"/>
          <p:cNvSpPr/>
          <p:nvPr/>
        </p:nvSpPr>
        <p:spPr>
          <a:xfrm>
            <a:off x="4337693" y="1857888"/>
            <a:ext cx="521940" cy="576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Connettore 2 7"/>
          <p:cNvCxnSpPr>
            <a:endCxn id="11" idx="4"/>
          </p:cNvCxnSpPr>
          <p:nvPr/>
        </p:nvCxnSpPr>
        <p:spPr>
          <a:xfrm>
            <a:off x="8605052" y="2784166"/>
            <a:ext cx="2739355" cy="1912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V="1">
            <a:off x="9387551" y="2015557"/>
            <a:ext cx="0" cy="78330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5386752" y="1450482"/>
            <a:ext cx="5097607" cy="307777"/>
          </a:xfrm>
          <a:prstGeom prst="rect">
            <a:avLst/>
          </a:prstGeom>
          <a:noFill/>
        </p:spPr>
        <p:txBody>
          <a:bodyPr wrap="square" rtlCol="0">
            <a:spAutoFit/>
          </a:bodyPr>
          <a:lstStyle/>
          <a:p>
            <a:pPr algn="just"/>
            <a:r>
              <a:rPr lang="en-US" sz="1400" dirty="0"/>
              <a:t>EXAMPLE: Uniform and infinite cylinder of charge moving along z</a:t>
            </a:r>
          </a:p>
        </p:txBody>
      </p:sp>
      <p:sp>
        <p:nvSpPr>
          <p:cNvPr id="16" name="CasellaDiTesto 15"/>
          <p:cNvSpPr txBox="1"/>
          <p:nvPr/>
        </p:nvSpPr>
        <p:spPr>
          <a:xfrm>
            <a:off x="10849642" y="2814876"/>
            <a:ext cx="276038" cy="369332"/>
          </a:xfrm>
          <a:prstGeom prst="rect">
            <a:avLst/>
          </a:prstGeom>
          <a:noFill/>
        </p:spPr>
        <p:txBody>
          <a:bodyPr wrap="none" rtlCol="0">
            <a:spAutoFit/>
          </a:bodyPr>
          <a:lstStyle/>
          <a:p>
            <a:r>
              <a:rPr lang="en-US" dirty="0"/>
              <a:t>z</a:t>
            </a:r>
          </a:p>
        </p:txBody>
      </p:sp>
      <p:sp>
        <p:nvSpPr>
          <p:cNvPr id="19" name="CasellaDiTesto 18"/>
          <p:cNvSpPr txBox="1"/>
          <p:nvPr/>
        </p:nvSpPr>
        <p:spPr>
          <a:xfrm>
            <a:off x="9434241" y="1866127"/>
            <a:ext cx="264816" cy="369332"/>
          </a:xfrm>
          <a:prstGeom prst="rect">
            <a:avLst/>
          </a:prstGeom>
          <a:noFill/>
        </p:spPr>
        <p:txBody>
          <a:bodyPr wrap="none" rtlCol="0">
            <a:spAutoFit/>
          </a:bodyPr>
          <a:lstStyle/>
          <a:p>
            <a:r>
              <a:rPr lang="en-US" dirty="0"/>
              <a:t>r</a:t>
            </a:r>
          </a:p>
        </p:txBody>
      </p:sp>
      <p:sp>
        <p:nvSpPr>
          <p:cNvPr id="20" name="Freccia a destra 19"/>
          <p:cNvSpPr/>
          <p:nvPr/>
        </p:nvSpPr>
        <p:spPr>
          <a:xfrm>
            <a:off x="11443165" y="2695270"/>
            <a:ext cx="413740" cy="2160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Connettore 2 24"/>
          <p:cNvCxnSpPr/>
          <p:nvPr/>
        </p:nvCxnSpPr>
        <p:spPr>
          <a:xfrm flipV="1">
            <a:off x="10225277" y="1751306"/>
            <a:ext cx="0" cy="6271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flipH="1">
            <a:off x="9940407" y="2396317"/>
            <a:ext cx="270510" cy="23131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10204886" y="1686775"/>
            <a:ext cx="349776" cy="369332"/>
          </a:xfrm>
          <a:prstGeom prst="rect">
            <a:avLst/>
          </a:prstGeom>
          <a:noFill/>
        </p:spPr>
        <p:txBody>
          <a:bodyPr wrap="none" rtlCol="0">
            <a:spAutoFit/>
          </a:bodyPr>
          <a:lstStyle/>
          <a:p>
            <a:r>
              <a:rPr lang="en-US" dirty="0" err="1"/>
              <a:t>E</a:t>
            </a:r>
            <a:r>
              <a:rPr lang="en-US" baseline="-25000" dirty="0" err="1"/>
              <a:t>r</a:t>
            </a:r>
            <a:endParaRPr lang="en-US" baseline="-25000" dirty="0"/>
          </a:p>
        </p:txBody>
      </p:sp>
      <p:sp>
        <p:nvSpPr>
          <p:cNvPr id="12" name="Connettore 11"/>
          <p:cNvSpPr/>
          <p:nvPr/>
        </p:nvSpPr>
        <p:spPr>
          <a:xfrm>
            <a:off x="10144966" y="2320633"/>
            <a:ext cx="134410" cy="136670"/>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asellaDiTesto 32"/>
          <p:cNvSpPr txBox="1"/>
          <p:nvPr/>
        </p:nvSpPr>
        <p:spPr>
          <a:xfrm>
            <a:off x="9685812" y="2193762"/>
            <a:ext cx="389850" cy="369332"/>
          </a:xfrm>
          <a:prstGeom prst="rect">
            <a:avLst/>
          </a:prstGeom>
          <a:noFill/>
        </p:spPr>
        <p:txBody>
          <a:bodyPr wrap="none" rtlCol="0">
            <a:spAutoFit/>
          </a:bodyPr>
          <a:lstStyle/>
          <a:p>
            <a:r>
              <a:rPr lang="en-US" dirty="0"/>
              <a:t>B</a:t>
            </a:r>
            <a:r>
              <a:rPr lang="en-US" baseline="-25000" dirty="0">
                <a:sym typeface="Symbol"/>
              </a:rPr>
              <a:t></a:t>
            </a:r>
            <a:endParaRPr lang="en-US" baseline="-25000" dirty="0"/>
          </a:p>
        </p:txBody>
      </p:sp>
      <p:sp>
        <p:nvSpPr>
          <p:cNvPr id="34" name="Ovale 33"/>
          <p:cNvSpPr/>
          <p:nvPr/>
        </p:nvSpPr>
        <p:spPr>
          <a:xfrm>
            <a:off x="10075662" y="2396318"/>
            <a:ext cx="357736" cy="805207"/>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ttore 2 34"/>
          <p:cNvCxnSpPr/>
          <p:nvPr/>
        </p:nvCxnSpPr>
        <p:spPr>
          <a:xfrm flipH="1" flipV="1">
            <a:off x="10226312" y="2452678"/>
            <a:ext cx="8610" cy="35757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10171518" y="2430106"/>
            <a:ext cx="341825" cy="369332"/>
          </a:xfrm>
          <a:prstGeom prst="rect">
            <a:avLst/>
          </a:prstGeom>
          <a:noFill/>
        </p:spPr>
        <p:txBody>
          <a:bodyPr wrap="none" rtlCol="0">
            <a:spAutoFit/>
          </a:bodyPr>
          <a:lstStyle/>
          <a:p>
            <a:r>
              <a:rPr lang="en-US" dirty="0" err="1"/>
              <a:t>r</a:t>
            </a:r>
            <a:r>
              <a:rPr lang="en-US" baseline="-25000" dirty="0" err="1"/>
              <a:t>q</a:t>
            </a:r>
            <a:endParaRPr lang="en-US" baseline="-25000" dirty="0"/>
          </a:p>
        </p:txBody>
      </p:sp>
      <p:graphicFrame>
        <p:nvGraphicFramePr>
          <p:cNvPr id="40" name="Oggetto 39"/>
          <p:cNvGraphicFramePr>
            <a:graphicFrameLocks noChangeAspect="1"/>
          </p:cNvGraphicFramePr>
          <p:nvPr>
            <p:extLst>
              <p:ext uri="{D42A27DB-BD31-4B8C-83A1-F6EECF244321}">
                <p14:modId xmlns:p14="http://schemas.microsoft.com/office/powerpoint/2010/main" val="2990840450"/>
              </p:ext>
            </p:extLst>
          </p:nvPr>
        </p:nvGraphicFramePr>
        <p:xfrm>
          <a:off x="5644689" y="2470634"/>
          <a:ext cx="2154237" cy="627062"/>
        </p:xfrm>
        <a:graphic>
          <a:graphicData uri="http://schemas.openxmlformats.org/presentationml/2006/ole">
            <mc:AlternateContent xmlns:mc="http://schemas.openxmlformats.org/markup-compatibility/2006">
              <mc:Choice xmlns:v="urn:schemas-microsoft-com:vml" Requires="v">
                <p:oleObj name="Equazione" r:id="rId2" imgW="1485720" imgH="431640" progId="Equation.3">
                  <p:embed/>
                </p:oleObj>
              </mc:Choice>
              <mc:Fallback>
                <p:oleObj name="Equazione" r:id="rId2" imgW="1485720" imgH="431640" progId="Equation.3">
                  <p:embed/>
                  <p:pic>
                    <p:nvPicPr>
                      <p:cNvPr id="0" name="Oggetto 3"/>
                      <p:cNvPicPr>
                        <a:picLocks noChangeAspect="1" noChangeArrowheads="1"/>
                      </p:cNvPicPr>
                      <p:nvPr/>
                    </p:nvPicPr>
                    <p:blipFill>
                      <a:blip r:embed="rId3"/>
                      <a:srcRect/>
                      <a:stretch>
                        <a:fillRect/>
                      </a:stretch>
                    </p:blipFill>
                    <p:spPr bwMode="auto">
                      <a:xfrm>
                        <a:off x="5644689" y="2470634"/>
                        <a:ext cx="2154237" cy="627062"/>
                      </a:xfrm>
                      <a:prstGeom prst="rect">
                        <a:avLst/>
                      </a:prstGeom>
                      <a:noFill/>
                      <a:ln>
                        <a:noFill/>
                      </a:ln>
                    </p:spPr>
                  </p:pic>
                </p:oleObj>
              </mc:Fallback>
            </mc:AlternateContent>
          </a:graphicData>
        </a:graphic>
      </p:graphicFrame>
      <p:cxnSp>
        <p:nvCxnSpPr>
          <p:cNvPr id="41" name="Connettore 2 40"/>
          <p:cNvCxnSpPr/>
          <p:nvPr/>
        </p:nvCxnSpPr>
        <p:spPr>
          <a:xfrm flipH="1" flipV="1">
            <a:off x="10611722" y="2481426"/>
            <a:ext cx="375941" cy="32882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10839468" y="2327309"/>
            <a:ext cx="389850" cy="369332"/>
          </a:xfrm>
          <a:prstGeom prst="rect">
            <a:avLst/>
          </a:prstGeom>
          <a:noFill/>
        </p:spPr>
        <p:txBody>
          <a:bodyPr wrap="none" rtlCol="0">
            <a:spAutoFit/>
          </a:bodyPr>
          <a:lstStyle/>
          <a:p>
            <a:r>
              <a:rPr lang="en-US" dirty="0" err="1"/>
              <a:t>R</a:t>
            </a:r>
            <a:r>
              <a:rPr lang="en-US" baseline="-25000" dirty="0" err="1"/>
              <a:t>b</a:t>
            </a:r>
            <a:endParaRPr lang="en-US" baseline="-25000" dirty="0"/>
          </a:p>
        </p:txBody>
      </p:sp>
      <p:sp>
        <p:nvSpPr>
          <p:cNvPr id="47" name="CasellaDiTesto 46"/>
          <p:cNvSpPr txBox="1"/>
          <p:nvPr/>
        </p:nvSpPr>
        <p:spPr>
          <a:xfrm>
            <a:off x="11827334" y="2599499"/>
            <a:ext cx="242374" cy="369332"/>
          </a:xfrm>
          <a:prstGeom prst="rect">
            <a:avLst/>
          </a:prstGeom>
          <a:noFill/>
        </p:spPr>
        <p:txBody>
          <a:bodyPr wrap="none" rtlCol="0">
            <a:spAutoFit/>
          </a:bodyPr>
          <a:lstStyle/>
          <a:p>
            <a:r>
              <a:rPr lang="en-US" dirty="0"/>
              <a:t>I</a:t>
            </a:r>
          </a:p>
        </p:txBody>
      </p:sp>
      <p:sp>
        <p:nvSpPr>
          <p:cNvPr id="6" name="Rettangolo 5"/>
          <p:cNvSpPr/>
          <p:nvPr/>
        </p:nvSpPr>
        <p:spPr>
          <a:xfrm>
            <a:off x="0" y="545402"/>
            <a:ext cx="12191999" cy="584775"/>
          </a:xfrm>
          <a:prstGeom prst="rect">
            <a:avLst/>
          </a:prstGeom>
        </p:spPr>
        <p:txBody>
          <a:bodyPr wrap="square">
            <a:spAutoFit/>
          </a:bodyPr>
          <a:lstStyle/>
          <a:p>
            <a:pPr algn="just"/>
            <a:r>
              <a:rPr lang="en-US" sz="1600" dirty="0"/>
              <a:t>Collective effects are </a:t>
            </a:r>
            <a:r>
              <a:rPr lang="en-US" sz="1600" b="1" dirty="0"/>
              <a:t>all effects related to the number of particles </a:t>
            </a:r>
            <a:r>
              <a:rPr lang="en-US" sz="1600" dirty="0"/>
              <a:t>and they can play a crucial role in the longitudinal and transverse beam dynamics of intense beam LINACs</a:t>
            </a:r>
            <a:endParaRPr lang="it-IT" sz="1600" dirty="0"/>
          </a:p>
        </p:txBody>
      </p:sp>
      <p:sp>
        <p:nvSpPr>
          <p:cNvPr id="7" name="CasellaDiTesto 6"/>
          <p:cNvSpPr txBox="1"/>
          <p:nvPr/>
        </p:nvSpPr>
        <p:spPr>
          <a:xfrm>
            <a:off x="5087861" y="1052670"/>
            <a:ext cx="1781321" cy="400110"/>
          </a:xfrm>
          <a:prstGeom prst="rect">
            <a:avLst/>
          </a:prstGeom>
          <a:solidFill>
            <a:srgbClr val="FFC000"/>
          </a:solidFill>
        </p:spPr>
        <p:txBody>
          <a:bodyPr wrap="none" rtlCol="0">
            <a:spAutoFit/>
          </a:bodyPr>
          <a:lstStyle/>
          <a:p>
            <a:r>
              <a:rPr lang="it-IT" sz="2000" b="1" i="1" dirty="0"/>
              <a:t>SPACE CHARGE</a:t>
            </a:r>
          </a:p>
        </p:txBody>
      </p:sp>
      <p:sp>
        <p:nvSpPr>
          <p:cNvPr id="43" name="CasellaDiTesto 42"/>
          <p:cNvSpPr txBox="1"/>
          <p:nvPr/>
        </p:nvSpPr>
        <p:spPr>
          <a:xfrm>
            <a:off x="5277298" y="3583556"/>
            <a:ext cx="1530355" cy="400110"/>
          </a:xfrm>
          <a:prstGeom prst="rect">
            <a:avLst/>
          </a:prstGeom>
          <a:solidFill>
            <a:srgbClr val="FFC000"/>
          </a:solidFill>
        </p:spPr>
        <p:txBody>
          <a:bodyPr wrap="none" rtlCol="0">
            <a:spAutoFit/>
          </a:bodyPr>
          <a:lstStyle/>
          <a:p>
            <a:r>
              <a:rPr lang="it-IT" sz="2000" b="1" i="1" dirty="0"/>
              <a:t>WAKEFIELDS</a:t>
            </a:r>
          </a:p>
        </p:txBody>
      </p:sp>
      <p:sp>
        <p:nvSpPr>
          <p:cNvPr id="9" name="Rettangolo 8"/>
          <p:cNvSpPr/>
          <p:nvPr/>
        </p:nvSpPr>
        <p:spPr>
          <a:xfrm>
            <a:off x="0" y="4653000"/>
            <a:ext cx="5117862" cy="1600438"/>
          </a:xfrm>
          <a:prstGeom prst="rect">
            <a:avLst/>
          </a:prstGeom>
        </p:spPr>
        <p:txBody>
          <a:bodyPr wrap="square">
            <a:spAutoFit/>
          </a:bodyPr>
          <a:lstStyle/>
          <a:p>
            <a:pPr algn="just"/>
            <a:r>
              <a:rPr lang="en-US" sz="1400" dirty="0"/>
              <a:t>The other effects are due to the </a:t>
            </a:r>
            <a:r>
              <a:rPr lang="en-US" sz="1400" b="1" dirty="0" err="1"/>
              <a:t>wakefield</a:t>
            </a:r>
            <a:r>
              <a:rPr lang="en-US" sz="1400" dirty="0"/>
              <a:t>. The passage of bunches through accelerating structures excites electromagnetic </a:t>
            </a:r>
            <a:r>
              <a:rPr lang="en-US" sz="1400" b="1" dirty="0"/>
              <a:t>field</a:t>
            </a:r>
            <a:r>
              <a:rPr lang="en-US" sz="1400" dirty="0"/>
              <a:t>. This field can have longitudinal and transverse components and, interacting with subsequent bunches (long range </a:t>
            </a:r>
            <a:r>
              <a:rPr lang="en-US" sz="1400" dirty="0" err="1"/>
              <a:t>wakefield</a:t>
            </a:r>
            <a:r>
              <a:rPr lang="en-US" sz="1400" dirty="0"/>
              <a:t>), </a:t>
            </a:r>
            <a:r>
              <a:rPr lang="en-US" sz="1400" b="1" dirty="0"/>
              <a:t>can affect the longitudinal and the transverse beam dynamics</a:t>
            </a:r>
            <a:r>
              <a:rPr lang="en-US" sz="1400" dirty="0"/>
              <a:t>. In particular the </a:t>
            </a:r>
            <a:r>
              <a:rPr lang="en-GB" sz="1400" b="1" dirty="0"/>
              <a:t>transverse </a:t>
            </a:r>
            <a:r>
              <a:rPr lang="en-GB" sz="1400" b="1" dirty="0" err="1"/>
              <a:t>wakefields</a:t>
            </a:r>
            <a:r>
              <a:rPr lang="en-GB" sz="1400" dirty="0"/>
              <a:t>, can drive an instability along the train called </a:t>
            </a:r>
            <a:r>
              <a:rPr lang="en-GB" sz="1400" b="1" dirty="0" err="1"/>
              <a:t>multibunch</a:t>
            </a:r>
            <a:r>
              <a:rPr lang="en-GB" sz="1400" b="1" dirty="0"/>
              <a:t> beam break up </a:t>
            </a:r>
            <a:r>
              <a:rPr lang="en-GB" sz="1400" dirty="0"/>
              <a:t>(BBU)</a:t>
            </a:r>
            <a:r>
              <a:rPr lang="en-US" sz="1400" dirty="0"/>
              <a:t>. </a:t>
            </a:r>
          </a:p>
        </p:txBody>
      </p:sp>
      <p:grpSp>
        <p:nvGrpSpPr>
          <p:cNvPr id="44" name="Gruppo 43"/>
          <p:cNvGrpSpPr/>
          <p:nvPr/>
        </p:nvGrpSpPr>
        <p:grpSpPr>
          <a:xfrm>
            <a:off x="5846098" y="4118208"/>
            <a:ext cx="1475381" cy="992339"/>
            <a:chOff x="6953061" y="1822482"/>
            <a:chExt cx="2119277" cy="1340228"/>
          </a:xfrm>
        </p:grpSpPr>
        <p:cxnSp>
          <p:nvCxnSpPr>
            <p:cNvPr id="45" name="Connettore 2 44"/>
            <p:cNvCxnSpPr/>
            <p:nvPr/>
          </p:nvCxnSpPr>
          <p:spPr>
            <a:xfrm>
              <a:off x="7092336" y="2708904"/>
              <a:ext cx="171022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6" name="Ovale 45"/>
            <p:cNvSpPr/>
            <p:nvPr/>
          </p:nvSpPr>
          <p:spPr>
            <a:xfrm>
              <a:off x="8532528" y="2650427"/>
              <a:ext cx="90012" cy="90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igura a mano libera 50"/>
            <p:cNvSpPr/>
            <p:nvPr/>
          </p:nvSpPr>
          <p:spPr>
            <a:xfrm>
              <a:off x="6953061" y="2280220"/>
              <a:ext cx="1575303" cy="807435"/>
            </a:xfrm>
            <a:custGeom>
              <a:avLst/>
              <a:gdLst>
                <a:gd name="connsiteX0" fmla="*/ 1575303 w 1575303"/>
                <a:gd name="connsiteY0" fmla="*/ 426766 h 807435"/>
                <a:gd name="connsiteX1" fmla="*/ 1367074 w 1575303"/>
                <a:gd name="connsiteY1" fmla="*/ 10307 h 807435"/>
                <a:gd name="connsiteX2" fmla="*/ 1249379 w 1575303"/>
                <a:gd name="connsiteY2" fmla="*/ 807012 h 807435"/>
                <a:gd name="connsiteX3" fmla="*/ 995882 w 1575303"/>
                <a:gd name="connsiteY3" fmla="*/ 128002 h 807435"/>
                <a:gd name="connsiteX4" fmla="*/ 823866 w 1575303"/>
                <a:gd name="connsiteY4" fmla="*/ 625942 h 807435"/>
                <a:gd name="connsiteX5" fmla="*/ 624689 w 1575303"/>
                <a:gd name="connsiteY5" fmla="*/ 272857 h 807435"/>
                <a:gd name="connsiteX6" fmla="*/ 479834 w 1575303"/>
                <a:gd name="connsiteY6" fmla="*/ 517301 h 807435"/>
                <a:gd name="connsiteX7" fmla="*/ 280658 w 1575303"/>
                <a:gd name="connsiteY7" fmla="*/ 345285 h 807435"/>
                <a:gd name="connsiteX8" fmla="*/ 99589 w 1575303"/>
                <a:gd name="connsiteY8" fmla="*/ 490140 h 807435"/>
                <a:gd name="connsiteX9" fmla="*/ 0 w 1575303"/>
                <a:gd name="connsiteY9" fmla="*/ 435820 h 80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303" h="807435">
                  <a:moveTo>
                    <a:pt x="1575303" y="426766"/>
                  </a:moveTo>
                  <a:cubicBezTo>
                    <a:pt x="1498349" y="186849"/>
                    <a:pt x="1421395" y="-53067"/>
                    <a:pt x="1367074" y="10307"/>
                  </a:cubicBezTo>
                  <a:cubicBezTo>
                    <a:pt x="1312753" y="73681"/>
                    <a:pt x="1311244" y="787396"/>
                    <a:pt x="1249379" y="807012"/>
                  </a:cubicBezTo>
                  <a:cubicBezTo>
                    <a:pt x="1187514" y="826628"/>
                    <a:pt x="1066801" y="158180"/>
                    <a:pt x="995882" y="128002"/>
                  </a:cubicBezTo>
                  <a:cubicBezTo>
                    <a:pt x="924963" y="97824"/>
                    <a:pt x="885731" y="601800"/>
                    <a:pt x="823866" y="625942"/>
                  </a:cubicBezTo>
                  <a:cubicBezTo>
                    <a:pt x="762000" y="650085"/>
                    <a:pt x="682028" y="290964"/>
                    <a:pt x="624689" y="272857"/>
                  </a:cubicBezTo>
                  <a:cubicBezTo>
                    <a:pt x="567350" y="254750"/>
                    <a:pt x="537172" y="505230"/>
                    <a:pt x="479834" y="517301"/>
                  </a:cubicBezTo>
                  <a:cubicBezTo>
                    <a:pt x="422495" y="529372"/>
                    <a:pt x="344032" y="349812"/>
                    <a:pt x="280658" y="345285"/>
                  </a:cubicBezTo>
                  <a:cubicBezTo>
                    <a:pt x="217284" y="340758"/>
                    <a:pt x="146365" y="475051"/>
                    <a:pt x="99589" y="490140"/>
                  </a:cubicBezTo>
                  <a:cubicBezTo>
                    <a:pt x="52813" y="505229"/>
                    <a:pt x="26406" y="470524"/>
                    <a:pt x="0" y="43582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3" name="Connettore 2 52"/>
            <p:cNvCxnSpPr/>
            <p:nvPr/>
          </p:nvCxnSpPr>
          <p:spPr>
            <a:xfrm flipV="1">
              <a:off x="7940360" y="2007148"/>
              <a:ext cx="0" cy="7017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57" name="Ovale 56"/>
            <p:cNvSpPr/>
            <p:nvPr/>
          </p:nvSpPr>
          <p:spPr>
            <a:xfrm>
              <a:off x="7373671" y="2663898"/>
              <a:ext cx="90012" cy="9001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8675830" y="2663899"/>
              <a:ext cx="396508" cy="498811"/>
            </a:xfrm>
            <a:prstGeom prst="rect">
              <a:avLst/>
            </a:prstGeom>
            <a:noFill/>
          </p:spPr>
          <p:txBody>
            <a:bodyPr wrap="none" rtlCol="0">
              <a:spAutoFit/>
            </a:bodyPr>
            <a:lstStyle/>
            <a:p>
              <a:r>
                <a:rPr lang="en-US" dirty="0"/>
                <a:t>z</a:t>
              </a:r>
            </a:p>
          </p:txBody>
        </p:sp>
        <p:sp>
          <p:nvSpPr>
            <p:cNvPr id="62" name="CasellaDiTesto 61"/>
            <p:cNvSpPr txBox="1"/>
            <p:nvPr/>
          </p:nvSpPr>
          <p:spPr>
            <a:xfrm>
              <a:off x="7952277" y="1822482"/>
              <a:ext cx="610648" cy="498810"/>
            </a:xfrm>
            <a:prstGeom prst="rect">
              <a:avLst/>
            </a:prstGeom>
            <a:noFill/>
          </p:spPr>
          <p:txBody>
            <a:bodyPr wrap="none" rtlCol="0">
              <a:spAutoFit/>
            </a:bodyPr>
            <a:lstStyle/>
            <a:p>
              <a:r>
                <a:rPr lang="en-US" dirty="0" err="1"/>
                <a:t>w</a:t>
              </a:r>
              <a:r>
                <a:rPr lang="en-US" baseline="-25000" dirty="0" err="1"/>
                <a:t>T</a:t>
              </a:r>
              <a:endParaRPr lang="en-US" baseline="-25000" dirty="0"/>
            </a:p>
          </p:txBody>
        </p:sp>
      </p:grpSp>
      <p:pic>
        <p:nvPicPr>
          <p:cNvPr id="6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852" y="5110547"/>
            <a:ext cx="2408703" cy="1694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Rettangolo 64"/>
          <p:cNvSpPr/>
          <p:nvPr/>
        </p:nvSpPr>
        <p:spPr>
          <a:xfrm>
            <a:off x="8254487" y="4139223"/>
            <a:ext cx="3834061" cy="738664"/>
          </a:xfrm>
          <a:prstGeom prst="rect">
            <a:avLst/>
          </a:prstGeom>
        </p:spPr>
        <p:txBody>
          <a:bodyPr wrap="square">
            <a:spAutoFit/>
          </a:bodyPr>
          <a:lstStyle/>
          <a:p>
            <a:pPr algn="just"/>
            <a:r>
              <a:rPr lang="en-US" sz="1400" dirty="0"/>
              <a:t>Several approaches are used to absorb these field from the structures like </a:t>
            </a:r>
            <a:r>
              <a:rPr lang="en-US" sz="1400" b="1" dirty="0"/>
              <a:t>loops</a:t>
            </a:r>
            <a:r>
              <a:rPr lang="en-US" sz="1400" dirty="0"/>
              <a:t> couplers, w</a:t>
            </a:r>
            <a:r>
              <a:rPr lang="en-US" sz="1400" b="1" dirty="0"/>
              <a:t>aveguides</a:t>
            </a:r>
            <a:r>
              <a:rPr lang="en-US" sz="1400" dirty="0"/>
              <a:t>, Beam pipe </a:t>
            </a:r>
            <a:r>
              <a:rPr lang="en-US" sz="1400" b="1" dirty="0"/>
              <a:t>absorbers</a:t>
            </a:r>
            <a:endParaRPr lang="en-US" sz="1400" dirty="0"/>
          </a:p>
        </p:txBody>
      </p:sp>
      <p:pic>
        <p:nvPicPr>
          <p:cNvPr id="6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49722" y="5597925"/>
            <a:ext cx="1718278" cy="110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 name="Picture 2" descr="C:\Users\David\Desktop\ELI\DAMPED_STRUCTURES\foto\Img_4011_red.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9146" r="3291" b="2099"/>
          <a:stretch/>
        </p:blipFill>
        <p:spPr bwMode="auto">
          <a:xfrm>
            <a:off x="10797767" y="5496784"/>
            <a:ext cx="1251618" cy="1185034"/>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57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10" presetClass="entr" presetSubtype="0" fill="hold"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fade">
                                      <p:cBhvr>
                                        <p:cTn id="70" dur="500"/>
                                        <p:tgtEl>
                                          <p:spTgt spid="7"/>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500"/>
                                        <p:tgtEl>
                                          <p:spTgt spid="4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fade">
                                      <p:cBhvr>
                                        <p:cTn id="78" dur="500"/>
                                        <p:tgtEl>
                                          <p:spTgt spid="9"/>
                                        </p:tgtEl>
                                      </p:cBhvr>
                                    </p:animEffect>
                                  </p:childTnLst>
                                </p:cTn>
                              </p:par>
                              <p:par>
                                <p:cTn id="79" presetID="10" presetClass="entr" presetSubtype="0" fill="hold" nodeType="with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fade">
                                      <p:cBhvr>
                                        <p:cTn id="81" dur="500"/>
                                        <p:tgtEl>
                                          <p:spTgt spid="44"/>
                                        </p:tgtEl>
                                      </p:cBhvr>
                                    </p:animEffect>
                                  </p:childTnLst>
                                </p:cTn>
                              </p:par>
                              <p:par>
                                <p:cTn id="82" presetID="10" presetClass="entr" presetSubtype="0" fill="hold" nodeType="with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500"/>
                                        <p:tgtEl>
                                          <p:spTgt spid="64"/>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500"/>
                                        <p:tgtEl>
                                          <p:spTgt spid="65"/>
                                        </p:tgtEl>
                                      </p:cBhvr>
                                    </p:animEffect>
                                  </p:childTnLst>
                                </p:cTn>
                              </p:par>
                              <p:par>
                                <p:cTn id="88" presetID="10" presetClass="entr" presetSubtype="0" fill="hold" nodeType="withEffect">
                                  <p:stCondLst>
                                    <p:cond delay="0"/>
                                  </p:stCondLst>
                                  <p:childTnLst>
                                    <p:set>
                                      <p:cBhvr>
                                        <p:cTn id="89" dur="1" fill="hold">
                                          <p:stCondLst>
                                            <p:cond delay="0"/>
                                          </p:stCondLst>
                                        </p:cTn>
                                        <p:tgtEl>
                                          <p:spTgt spid="67"/>
                                        </p:tgtEl>
                                        <p:attrNameLst>
                                          <p:attrName>style.visibility</p:attrName>
                                        </p:attrNameLst>
                                      </p:cBhvr>
                                      <p:to>
                                        <p:strVal val="visible"/>
                                      </p:to>
                                    </p:set>
                                    <p:animEffect transition="in" filter="fade">
                                      <p:cBhvr>
                                        <p:cTn id="90" dur="500"/>
                                        <p:tgtEl>
                                          <p:spTgt spid="67"/>
                                        </p:tgtEl>
                                      </p:cBhvr>
                                    </p:animEffect>
                                  </p:childTnLst>
                                </p:cTn>
                              </p:par>
                              <p:par>
                                <p:cTn id="91" presetID="10" presetClass="entr" presetSubtype="0" fill="hold" nodeType="with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fade">
                                      <p:cBhvr>
                                        <p:cTn id="9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5" grpId="0" animBg="1"/>
      <p:bldP spid="14" grpId="0"/>
      <p:bldP spid="16" grpId="0"/>
      <p:bldP spid="19" grpId="0"/>
      <p:bldP spid="20" grpId="0" animBg="1"/>
      <p:bldP spid="32" grpId="0"/>
      <p:bldP spid="12" grpId="0" animBg="1"/>
      <p:bldP spid="33" grpId="0"/>
      <p:bldP spid="34" grpId="0" animBg="1"/>
      <p:bldP spid="39" grpId="0"/>
      <p:bldP spid="42" grpId="0"/>
      <p:bldP spid="47" grpId="0"/>
      <p:bldP spid="7" grpId="0" animBg="1"/>
      <p:bldP spid="43" grpId="0" animBg="1"/>
      <p:bldP spid="9" grpId="0"/>
      <p:bldP spid="6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ttangolo 12"/>
          <p:cNvSpPr/>
          <p:nvPr/>
        </p:nvSpPr>
        <p:spPr>
          <a:xfrm>
            <a:off x="7526212" y="2696751"/>
            <a:ext cx="4032560" cy="51355"/>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asellaDiTesto 2"/>
          <p:cNvSpPr txBox="1"/>
          <p:nvPr/>
        </p:nvSpPr>
        <p:spPr>
          <a:xfrm>
            <a:off x="0" y="-7314"/>
            <a:ext cx="12192000" cy="584775"/>
          </a:xfrm>
          <a:prstGeom prst="rect">
            <a:avLst/>
          </a:prstGeom>
          <a:noFill/>
        </p:spPr>
        <p:txBody>
          <a:bodyPr wrap="square" rtlCol="0">
            <a:spAutoFit/>
          </a:bodyPr>
          <a:lstStyle/>
          <a:p>
            <a:pPr algn="ctr"/>
            <a:r>
              <a:rPr lang="en-US" sz="3200" b="1" dirty="0"/>
              <a:t>MAGNETIC FOCUSING AND CONTROL OF THE TRANSVERSE DYNAMICS</a:t>
            </a:r>
          </a:p>
        </p:txBody>
      </p:sp>
      <p:sp>
        <p:nvSpPr>
          <p:cNvPr id="2" name="Rettangolo 1"/>
          <p:cNvSpPr/>
          <p:nvPr/>
        </p:nvSpPr>
        <p:spPr>
          <a:xfrm>
            <a:off x="84768" y="1009893"/>
            <a:ext cx="5178597" cy="738664"/>
          </a:xfrm>
          <a:prstGeom prst="rect">
            <a:avLst/>
          </a:prstGeom>
        </p:spPr>
        <p:txBody>
          <a:bodyPr wrap="square">
            <a:spAutoFit/>
          </a:bodyPr>
          <a:lstStyle/>
          <a:p>
            <a:pPr algn="just"/>
            <a:r>
              <a:rPr lang="en-US" sz="1400" dirty="0">
                <a:sym typeface="Symbol"/>
              </a:rPr>
              <a:t></a:t>
            </a:r>
            <a:r>
              <a:rPr lang="en-US" sz="1400" b="1" dirty="0"/>
              <a:t>Defocusing RF forces, space charge </a:t>
            </a:r>
            <a:r>
              <a:rPr lang="en-US" sz="1400" dirty="0"/>
              <a:t>or the natural divergence (emittance) of the beam need to be </a:t>
            </a:r>
            <a:r>
              <a:rPr lang="en-US" sz="1400" b="1" dirty="0"/>
              <a:t>compensated</a:t>
            </a:r>
            <a:r>
              <a:rPr lang="en-US" sz="1400" dirty="0"/>
              <a:t>  and controlled by </a:t>
            </a:r>
            <a:r>
              <a:rPr lang="en-US" sz="1400" b="1" dirty="0"/>
              <a:t>focusing forces</a:t>
            </a:r>
            <a:r>
              <a:rPr lang="en-US" sz="1400" dirty="0"/>
              <a:t>.</a:t>
            </a:r>
          </a:p>
        </p:txBody>
      </p:sp>
      <p:pic>
        <p:nvPicPr>
          <p:cNvPr id="1863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306"/>
          <a:stretch/>
        </p:blipFill>
        <p:spPr bwMode="auto">
          <a:xfrm>
            <a:off x="7371889" y="3912207"/>
            <a:ext cx="4313916" cy="130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mmagine 5"/>
          <p:cNvPicPr>
            <a:picLocks noChangeAspect="1"/>
          </p:cNvPicPr>
          <p:nvPr/>
        </p:nvPicPr>
        <p:blipFill rotWithShape="1">
          <a:blip r:embed="rId3">
            <a:extLst>
              <a:ext uri="{28A0092B-C50C-407E-A947-70E740481C1C}">
                <a14:useLocalDpi xmlns:a14="http://schemas.microsoft.com/office/drawing/2010/main" val="0"/>
              </a:ext>
            </a:extLst>
          </a:blip>
          <a:srcRect t="20523" b="24025"/>
          <a:stretch/>
        </p:blipFill>
        <p:spPr>
          <a:xfrm>
            <a:off x="5525825" y="5280078"/>
            <a:ext cx="2628999" cy="1457836"/>
          </a:xfrm>
          <a:prstGeom prst="rect">
            <a:avLst/>
          </a:prstGeom>
        </p:spPr>
      </p:pic>
      <p:sp>
        <p:nvSpPr>
          <p:cNvPr id="4" name="Rettangolo 3"/>
          <p:cNvSpPr/>
          <p:nvPr/>
        </p:nvSpPr>
        <p:spPr>
          <a:xfrm>
            <a:off x="7401889" y="1129356"/>
            <a:ext cx="2952410" cy="954107"/>
          </a:xfrm>
          <a:prstGeom prst="rect">
            <a:avLst/>
          </a:prstGeom>
        </p:spPr>
        <p:txBody>
          <a:bodyPr wrap="square">
            <a:spAutoFit/>
          </a:bodyPr>
          <a:lstStyle/>
          <a:p>
            <a:pPr algn="just"/>
            <a:r>
              <a:rPr lang="en-US" sz="1400" dirty="0"/>
              <a:t>This is provided by </a:t>
            </a:r>
            <a:r>
              <a:rPr lang="en-US" sz="1400" b="1" dirty="0"/>
              <a:t>quadrupoles </a:t>
            </a:r>
            <a:r>
              <a:rPr lang="en-US" sz="1400" dirty="0"/>
              <a:t>along the beam line.</a:t>
            </a:r>
          </a:p>
          <a:p>
            <a:pPr algn="just"/>
            <a:r>
              <a:rPr lang="en-US" sz="1400" dirty="0"/>
              <a:t>At low energies also </a:t>
            </a:r>
            <a:r>
              <a:rPr lang="en-US" sz="1400" b="1" dirty="0"/>
              <a:t>solenoids</a:t>
            </a:r>
            <a:r>
              <a:rPr lang="en-US" sz="1400" dirty="0"/>
              <a:t> can be used</a:t>
            </a:r>
          </a:p>
        </p:txBody>
      </p:sp>
      <p:pic>
        <p:nvPicPr>
          <p:cNvPr id="8" name="Picture 82" descr="QP réalis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28288" y="992681"/>
            <a:ext cx="1164516" cy="111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tangolo 4"/>
          <p:cNvSpPr/>
          <p:nvPr/>
        </p:nvSpPr>
        <p:spPr>
          <a:xfrm>
            <a:off x="42945" y="4249529"/>
            <a:ext cx="5261055" cy="523220"/>
          </a:xfrm>
          <a:prstGeom prst="rect">
            <a:avLst/>
          </a:prstGeom>
        </p:spPr>
        <p:txBody>
          <a:bodyPr wrap="square">
            <a:spAutoFit/>
          </a:bodyPr>
          <a:lstStyle/>
          <a:p>
            <a:pPr algn="just"/>
            <a:r>
              <a:rPr lang="en-US" sz="1400" dirty="0">
                <a:sym typeface="Symbol"/>
              </a:rPr>
              <a:t>In a </a:t>
            </a:r>
            <a:r>
              <a:rPr lang="en-US" sz="1400" dirty="0" err="1"/>
              <a:t>linac</a:t>
            </a:r>
            <a:r>
              <a:rPr lang="en-US" sz="1400" dirty="0"/>
              <a:t> one </a:t>
            </a:r>
            <a:r>
              <a:rPr lang="en-US" sz="1400" b="1" dirty="0"/>
              <a:t>alternates accelerating structures with focusing sections</a:t>
            </a:r>
            <a:r>
              <a:rPr lang="en-US" sz="1400" dirty="0"/>
              <a:t>. </a:t>
            </a:r>
          </a:p>
        </p:txBody>
      </p:sp>
      <p:sp>
        <p:nvSpPr>
          <p:cNvPr id="7" name="Freccia a destra 6"/>
          <p:cNvSpPr/>
          <p:nvPr/>
        </p:nvSpPr>
        <p:spPr>
          <a:xfrm>
            <a:off x="5335238" y="1295502"/>
            <a:ext cx="1936141"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64795" y="2491394"/>
            <a:ext cx="5300179" cy="738664"/>
          </a:xfrm>
          <a:prstGeom prst="rect">
            <a:avLst/>
          </a:prstGeom>
        </p:spPr>
        <p:txBody>
          <a:bodyPr wrap="square">
            <a:spAutoFit/>
          </a:bodyPr>
          <a:lstStyle/>
          <a:p>
            <a:pPr algn="just"/>
            <a:r>
              <a:rPr lang="en-US" sz="1400" dirty="0">
                <a:sym typeface="Symbol"/>
              </a:rPr>
              <a:t></a:t>
            </a:r>
            <a:r>
              <a:rPr lang="en-US" sz="1400" dirty="0"/>
              <a:t>Quadrupoles are focusing in one plane and defocusing on the other. A global focalization is provides by </a:t>
            </a:r>
            <a:r>
              <a:rPr lang="en-US" sz="1400" b="1" dirty="0"/>
              <a:t>alternating quadrupoles </a:t>
            </a:r>
            <a:r>
              <a:rPr lang="en-US" sz="1400" dirty="0"/>
              <a:t>with opposite signs</a:t>
            </a:r>
          </a:p>
        </p:txBody>
      </p:sp>
      <p:sp>
        <p:nvSpPr>
          <p:cNvPr id="12" name="Rettangolo 11"/>
          <p:cNvSpPr/>
          <p:nvPr/>
        </p:nvSpPr>
        <p:spPr>
          <a:xfrm>
            <a:off x="7886262" y="2449275"/>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16" name="Rettangolo 15"/>
          <p:cNvSpPr/>
          <p:nvPr/>
        </p:nvSpPr>
        <p:spPr>
          <a:xfrm>
            <a:off x="8534352" y="2453835"/>
            <a:ext cx="313364" cy="50407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17" name="Rettangolo 16"/>
          <p:cNvSpPr/>
          <p:nvPr/>
        </p:nvSpPr>
        <p:spPr>
          <a:xfrm>
            <a:off x="9287506" y="2453835"/>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18" name="Rettangolo 17"/>
          <p:cNvSpPr/>
          <p:nvPr/>
        </p:nvSpPr>
        <p:spPr>
          <a:xfrm>
            <a:off x="9987214" y="2449275"/>
            <a:ext cx="313364" cy="50407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19" name="Rettangolo 18"/>
          <p:cNvSpPr/>
          <p:nvPr/>
        </p:nvSpPr>
        <p:spPr>
          <a:xfrm>
            <a:off x="10696169" y="2444715"/>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21" name="Freccia a destra 20"/>
          <p:cNvSpPr/>
          <p:nvPr/>
        </p:nvSpPr>
        <p:spPr>
          <a:xfrm>
            <a:off x="5395935" y="2551626"/>
            <a:ext cx="1920578"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a destra 21"/>
          <p:cNvSpPr/>
          <p:nvPr/>
        </p:nvSpPr>
        <p:spPr>
          <a:xfrm>
            <a:off x="5364974" y="4374892"/>
            <a:ext cx="1927175"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o 8"/>
          <p:cNvSpPr/>
          <p:nvPr/>
        </p:nvSpPr>
        <p:spPr>
          <a:xfrm>
            <a:off x="7931064" y="3095856"/>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nvGrpSpPr>
          <p:cNvPr id="15" name="Gruppo 14"/>
          <p:cNvGrpSpPr/>
          <p:nvPr/>
        </p:nvGrpSpPr>
        <p:grpSpPr>
          <a:xfrm>
            <a:off x="8431748" y="3092530"/>
            <a:ext cx="537124" cy="738425"/>
            <a:chOff x="5684290" y="2871903"/>
            <a:chExt cx="537124" cy="738425"/>
          </a:xfrm>
        </p:grpSpPr>
        <p:sp>
          <p:nvSpPr>
            <p:cNvPr id="23" name="Arco 22"/>
            <p:cNvSpPr/>
            <p:nvPr/>
          </p:nvSpPr>
          <p:spPr>
            <a:xfrm>
              <a:off x="5684290" y="2871903"/>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4" name="Arco 23"/>
            <p:cNvSpPr/>
            <p:nvPr/>
          </p:nvSpPr>
          <p:spPr>
            <a:xfrm flipH="1">
              <a:off x="5997654" y="2875230"/>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14" name="Connettore diritto 13"/>
            <p:cNvCxnSpPr>
              <a:stCxn id="23" idx="0"/>
              <a:endCxn id="24" idx="0"/>
            </p:cNvCxnSpPr>
            <p:nvPr/>
          </p:nvCxnSpPr>
          <p:spPr>
            <a:xfrm>
              <a:off x="5796170" y="2871903"/>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a:off x="5796170" y="3607001"/>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7" name="Arco 26"/>
          <p:cNvSpPr/>
          <p:nvPr/>
        </p:nvSpPr>
        <p:spPr>
          <a:xfrm>
            <a:off x="9332308" y="3100149"/>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nvGrpSpPr>
          <p:cNvPr id="28" name="Gruppo 27"/>
          <p:cNvGrpSpPr/>
          <p:nvPr/>
        </p:nvGrpSpPr>
        <p:grpSpPr>
          <a:xfrm>
            <a:off x="9875334" y="3089203"/>
            <a:ext cx="537124" cy="738425"/>
            <a:chOff x="5684290" y="2871903"/>
            <a:chExt cx="537124" cy="738425"/>
          </a:xfrm>
        </p:grpSpPr>
        <p:sp>
          <p:nvSpPr>
            <p:cNvPr id="29" name="Arco 28"/>
            <p:cNvSpPr/>
            <p:nvPr/>
          </p:nvSpPr>
          <p:spPr>
            <a:xfrm>
              <a:off x="5684290" y="2871903"/>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0" name="Arco 29"/>
            <p:cNvSpPr/>
            <p:nvPr/>
          </p:nvSpPr>
          <p:spPr>
            <a:xfrm flipH="1">
              <a:off x="5997654" y="2875230"/>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31" name="Connettore diritto 30"/>
            <p:cNvCxnSpPr>
              <a:stCxn id="29" idx="0"/>
              <a:endCxn id="30" idx="0"/>
            </p:cNvCxnSpPr>
            <p:nvPr/>
          </p:nvCxnSpPr>
          <p:spPr>
            <a:xfrm>
              <a:off x="5796170" y="2871903"/>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Connettore diritto 31"/>
            <p:cNvCxnSpPr/>
            <p:nvPr/>
          </p:nvCxnSpPr>
          <p:spPr>
            <a:xfrm>
              <a:off x="5796170" y="3607001"/>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33" name="Arco 32"/>
          <p:cNvSpPr/>
          <p:nvPr/>
        </p:nvSpPr>
        <p:spPr>
          <a:xfrm>
            <a:off x="10740971" y="3100149"/>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26" name="Connettore 2 25"/>
          <p:cNvCxnSpPr/>
          <p:nvPr/>
        </p:nvCxnSpPr>
        <p:spPr>
          <a:xfrm>
            <a:off x="7526212" y="3456751"/>
            <a:ext cx="396055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11418055" y="3247786"/>
            <a:ext cx="274434" cy="369332"/>
          </a:xfrm>
          <a:prstGeom prst="rect">
            <a:avLst/>
          </a:prstGeom>
          <a:noFill/>
        </p:spPr>
        <p:txBody>
          <a:bodyPr wrap="none" rtlCol="0">
            <a:spAutoFit/>
          </a:bodyPr>
          <a:lstStyle/>
          <a:p>
            <a:r>
              <a:rPr lang="it-IT" dirty="0"/>
              <a:t>s</a:t>
            </a:r>
          </a:p>
        </p:txBody>
      </p:sp>
      <p:cxnSp>
        <p:nvCxnSpPr>
          <p:cNvPr id="37" name="Connettore 2 36"/>
          <p:cNvCxnSpPr/>
          <p:nvPr/>
        </p:nvCxnSpPr>
        <p:spPr>
          <a:xfrm flipV="1">
            <a:off x="7526212" y="2975633"/>
            <a:ext cx="0" cy="4811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CasellaDiTesto 35"/>
          <p:cNvSpPr txBox="1"/>
          <p:nvPr/>
        </p:nvSpPr>
        <p:spPr>
          <a:xfrm>
            <a:off x="7271380" y="2862778"/>
            <a:ext cx="284052" cy="369332"/>
          </a:xfrm>
          <a:prstGeom prst="rect">
            <a:avLst/>
          </a:prstGeom>
          <a:noFill/>
        </p:spPr>
        <p:txBody>
          <a:bodyPr wrap="none" rtlCol="0">
            <a:spAutoFit/>
          </a:bodyPr>
          <a:lstStyle/>
          <a:p>
            <a:r>
              <a:rPr lang="it-IT" dirty="0"/>
              <a:t>x</a:t>
            </a:r>
          </a:p>
        </p:txBody>
      </p:sp>
      <p:sp>
        <p:nvSpPr>
          <p:cNvPr id="39" name="Figura a mano libera 38"/>
          <p:cNvSpPr/>
          <p:nvPr/>
        </p:nvSpPr>
        <p:spPr>
          <a:xfrm>
            <a:off x="7706422" y="3178713"/>
            <a:ext cx="3646170" cy="129540"/>
          </a:xfrm>
          <a:custGeom>
            <a:avLst/>
            <a:gdLst>
              <a:gd name="connsiteX0" fmla="*/ 0 w 3646170"/>
              <a:gd name="connsiteY0" fmla="*/ 76200 h 129540"/>
              <a:gd name="connsiteX1" fmla="*/ 331470 w 3646170"/>
              <a:gd name="connsiteY1" fmla="*/ 3810 h 129540"/>
              <a:gd name="connsiteX2" fmla="*/ 998220 w 3646170"/>
              <a:gd name="connsiteY2" fmla="*/ 121920 h 129540"/>
              <a:gd name="connsiteX3" fmla="*/ 1737360 w 3646170"/>
              <a:gd name="connsiteY3" fmla="*/ 0 h 129540"/>
              <a:gd name="connsiteX4" fmla="*/ 2446020 w 3646170"/>
              <a:gd name="connsiteY4" fmla="*/ 121920 h 129540"/>
              <a:gd name="connsiteX5" fmla="*/ 3143250 w 3646170"/>
              <a:gd name="connsiteY5" fmla="*/ 3810 h 129540"/>
              <a:gd name="connsiteX6" fmla="*/ 3646170 w 3646170"/>
              <a:gd name="connsiteY6" fmla="*/ 129540 h 129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46170" h="129540">
                <a:moveTo>
                  <a:pt x="0" y="76200"/>
                </a:moveTo>
                <a:cubicBezTo>
                  <a:pt x="82550" y="36195"/>
                  <a:pt x="165100" y="-3810"/>
                  <a:pt x="331470" y="3810"/>
                </a:cubicBezTo>
                <a:cubicBezTo>
                  <a:pt x="497840" y="11430"/>
                  <a:pt x="763905" y="122555"/>
                  <a:pt x="998220" y="121920"/>
                </a:cubicBezTo>
                <a:cubicBezTo>
                  <a:pt x="1232535" y="121285"/>
                  <a:pt x="1496060" y="0"/>
                  <a:pt x="1737360" y="0"/>
                </a:cubicBezTo>
                <a:cubicBezTo>
                  <a:pt x="1978660" y="0"/>
                  <a:pt x="2211705" y="121285"/>
                  <a:pt x="2446020" y="121920"/>
                </a:cubicBezTo>
                <a:cubicBezTo>
                  <a:pt x="2680335" y="122555"/>
                  <a:pt x="2943225" y="2540"/>
                  <a:pt x="3143250" y="3810"/>
                </a:cubicBezTo>
                <a:cubicBezTo>
                  <a:pt x="3343275" y="5080"/>
                  <a:pt x="3494722" y="67310"/>
                  <a:pt x="3646170" y="129540"/>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Rettangolo 42"/>
          <p:cNvSpPr/>
          <p:nvPr/>
        </p:nvSpPr>
        <p:spPr>
          <a:xfrm>
            <a:off x="76805" y="5173832"/>
            <a:ext cx="5261055" cy="738664"/>
          </a:xfrm>
          <a:prstGeom prst="rect">
            <a:avLst/>
          </a:prstGeom>
        </p:spPr>
        <p:txBody>
          <a:bodyPr wrap="square">
            <a:spAutoFit/>
          </a:bodyPr>
          <a:lstStyle/>
          <a:p>
            <a:pPr algn="just"/>
            <a:r>
              <a:rPr lang="en-US" sz="1400" dirty="0">
                <a:sym typeface="Symbol"/>
              </a:rPr>
              <a:t>The type of magnetic configuration and magnets type/distance depend on the type of particles/energies/beam parameters we want to achieve.</a:t>
            </a:r>
            <a:endParaRPr lang="en-US" sz="1400" dirty="0"/>
          </a:p>
        </p:txBody>
      </p:sp>
      <p:pic>
        <p:nvPicPr>
          <p:cNvPr id="49" name="Picture 4"/>
          <p:cNvPicPr>
            <a:picLocks noChangeAspect="1" noChangeArrowheads="1"/>
          </p:cNvPicPr>
          <p:nvPr/>
        </p:nvPicPr>
        <p:blipFill>
          <a:blip r:embed="rId5">
            <a:extLst>
              <a:ext uri="{28A0092B-C50C-407E-A947-70E740481C1C}">
                <a14:useLocalDpi xmlns:a14="http://schemas.microsoft.com/office/drawing/2010/main" val="0"/>
              </a:ext>
            </a:extLst>
          </a:blip>
          <a:srcRect t="8495" r="26993" b="38225"/>
          <a:stretch>
            <a:fillRect/>
          </a:stretch>
        </p:blipFill>
        <p:spPr bwMode="auto">
          <a:xfrm>
            <a:off x="9210335" y="5276714"/>
            <a:ext cx="2338295" cy="1355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2593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10"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fade">
                                      <p:cBhvr>
                                        <p:cTn id="76" dur="500"/>
                                        <p:tgtEl>
                                          <p:spTgt spid="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186370"/>
                                        </p:tgtEl>
                                        <p:attrNameLst>
                                          <p:attrName>style.visibility</p:attrName>
                                        </p:attrNameLst>
                                      </p:cBhvr>
                                      <p:to>
                                        <p:strVal val="visible"/>
                                      </p:to>
                                    </p:set>
                                    <p:animEffect transition="in" filter="fade">
                                      <p:cBhvr>
                                        <p:cTn id="84" dur="500"/>
                                        <p:tgtEl>
                                          <p:spTgt spid="186370"/>
                                        </p:tgtEl>
                                      </p:cBhvr>
                                    </p:animEffect>
                                  </p:childTnLst>
                                </p:cTn>
                              </p:par>
                              <p:par>
                                <p:cTn id="85" presetID="10" presetClass="entr" presetSubtype="0" fill="hold"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fade">
                                      <p:cBhvr>
                                        <p:cTn id="87" dur="500"/>
                                        <p:tgtEl>
                                          <p:spTgt spid="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childTnLst>
                                </p:cTn>
                              </p:par>
                              <p:par>
                                <p:cTn id="91" presetID="10" presetClass="entr" presetSubtype="0"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p:bldP spid="5" grpId="0"/>
      <p:bldP spid="7" grpId="0" animBg="1"/>
      <p:bldP spid="10" grpId="0"/>
      <p:bldP spid="12" grpId="0" animBg="1"/>
      <p:bldP spid="16" grpId="0" animBg="1"/>
      <p:bldP spid="17" grpId="0" animBg="1"/>
      <p:bldP spid="18" grpId="0" animBg="1"/>
      <p:bldP spid="19" grpId="0" animBg="1"/>
      <p:bldP spid="21" grpId="0" animBg="1"/>
      <p:bldP spid="22" grpId="0" animBg="1"/>
      <p:bldP spid="9" grpId="0" animBg="1"/>
      <p:bldP spid="27" grpId="0" animBg="1"/>
      <p:bldP spid="33" grpId="0" animBg="1"/>
      <p:bldP spid="34" grpId="0"/>
      <p:bldP spid="36" grpId="0"/>
      <p:bldP spid="39" grpId="0" animBg="1"/>
      <p:bldP spid="4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p:cNvPicPr>
            <a:picLocks noChangeAspect="1"/>
          </p:cNvPicPr>
          <p:nvPr/>
        </p:nvPicPr>
        <p:blipFill rotWithShape="1">
          <a:blip r:embed="rId3">
            <a:extLst>
              <a:ext uri="{28A0092B-C50C-407E-A947-70E740481C1C}">
                <a14:useLocalDpi xmlns:a14="http://schemas.microsoft.com/office/drawing/2010/main" val="0"/>
              </a:ext>
            </a:extLst>
          </a:blip>
          <a:srcRect r="50000" b="10630"/>
          <a:stretch/>
        </p:blipFill>
        <p:spPr>
          <a:xfrm>
            <a:off x="28737" y="1208896"/>
            <a:ext cx="3825240" cy="3432240"/>
          </a:xfrm>
          <a:prstGeom prst="rect">
            <a:avLst/>
          </a:prstGeom>
        </p:spPr>
      </p:pic>
      <p:sp>
        <p:nvSpPr>
          <p:cNvPr id="253963" name="Text Box 11"/>
          <p:cNvSpPr txBox="1">
            <a:spLocks noChangeArrowheads="1"/>
          </p:cNvSpPr>
          <p:nvPr/>
        </p:nvSpPr>
        <p:spPr bwMode="auto">
          <a:xfrm>
            <a:off x="0" y="584776"/>
            <a:ext cx="489043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ja-JP" sz="1600" dirty="0"/>
              <a:t>Due to the </a:t>
            </a:r>
            <a:r>
              <a:rPr lang="en-US" altLang="ja-JP" sz="1600" b="1" dirty="0"/>
              <a:t>alternating </a:t>
            </a:r>
            <a:r>
              <a:rPr lang="en-US" altLang="ja-JP" sz="1600" b="1" dirty="0" err="1"/>
              <a:t>quadrupole</a:t>
            </a:r>
            <a:r>
              <a:rPr lang="en-US" altLang="ja-JP" sz="1600" b="1" dirty="0"/>
              <a:t> focusing system</a:t>
            </a:r>
            <a:r>
              <a:rPr lang="en-US" altLang="ja-JP" sz="1600" dirty="0"/>
              <a:t> each particle perform transverse oscillations along the LINAC.</a:t>
            </a:r>
            <a:endParaRPr lang="en-US" sz="1600" dirty="0"/>
          </a:p>
        </p:txBody>
      </p:sp>
      <p:sp>
        <p:nvSpPr>
          <p:cNvPr id="253971" name="Text Box 19"/>
          <p:cNvSpPr txBox="1">
            <a:spLocks noChangeArrowheads="1"/>
          </p:cNvSpPr>
          <p:nvPr/>
        </p:nvSpPr>
        <p:spPr bwMode="auto">
          <a:xfrm>
            <a:off x="6849626" y="592017"/>
            <a:ext cx="5342374" cy="584775"/>
          </a:xfrm>
          <a:prstGeom prst="rect">
            <a:avLst/>
          </a:prstGeom>
          <a:noFill/>
          <a:ln w="381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it-IT" sz="1600" dirty="0"/>
              <a:t>The </a:t>
            </a:r>
            <a:r>
              <a:rPr lang="it-IT" sz="1600" b="1" dirty="0" err="1"/>
              <a:t>equation</a:t>
            </a:r>
            <a:r>
              <a:rPr lang="it-IT" sz="1600" b="1" dirty="0"/>
              <a:t> of </a:t>
            </a:r>
            <a:r>
              <a:rPr lang="it-IT" sz="1600" b="1" dirty="0" err="1"/>
              <a:t>motion</a:t>
            </a:r>
            <a:r>
              <a:rPr lang="it-IT" sz="1600" b="1" dirty="0"/>
              <a:t> in the </a:t>
            </a:r>
            <a:r>
              <a:rPr lang="it-IT" sz="1600" b="1" dirty="0" err="1"/>
              <a:t>transverse</a:t>
            </a:r>
            <a:r>
              <a:rPr lang="it-IT" sz="1600" b="1" dirty="0"/>
              <a:t> </a:t>
            </a:r>
            <a:r>
              <a:rPr lang="it-IT" sz="1600" b="1" dirty="0" err="1"/>
              <a:t>plane</a:t>
            </a:r>
            <a:r>
              <a:rPr lang="it-IT" sz="1600" b="1" dirty="0"/>
              <a:t> </a:t>
            </a:r>
            <a:r>
              <a:rPr lang="it-IT" sz="1600" dirty="0" err="1"/>
              <a:t>is</a:t>
            </a:r>
            <a:r>
              <a:rPr lang="it-IT" sz="1600" dirty="0"/>
              <a:t> of the </a:t>
            </a:r>
            <a:r>
              <a:rPr lang="it-IT" sz="1600" dirty="0" err="1"/>
              <a:t>type</a:t>
            </a:r>
            <a:r>
              <a:rPr lang="it-IT" sz="1600" dirty="0"/>
              <a:t>:</a:t>
            </a:r>
          </a:p>
          <a:p>
            <a:pPr algn="just"/>
            <a:endParaRPr lang="it-IT" sz="1600" dirty="0"/>
          </a:p>
        </p:txBody>
      </p:sp>
      <p:sp>
        <p:nvSpPr>
          <p:cNvPr id="16" name="AutoShape 18"/>
          <p:cNvSpPr>
            <a:spLocks noChangeArrowheads="1"/>
          </p:cNvSpPr>
          <p:nvPr/>
        </p:nvSpPr>
        <p:spPr bwMode="auto">
          <a:xfrm rot="5400000">
            <a:off x="4907718" y="3440053"/>
            <a:ext cx="432060" cy="1887390"/>
          </a:xfrm>
          <a:prstGeom prst="downArrow">
            <a:avLst>
              <a:gd name="adj1" fmla="val 50000"/>
              <a:gd name="adj2" fmla="val 4156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 name="Freccia a destra 2"/>
          <p:cNvSpPr/>
          <p:nvPr/>
        </p:nvSpPr>
        <p:spPr>
          <a:xfrm>
            <a:off x="6427597" y="686796"/>
            <a:ext cx="432060" cy="36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ggetto 3"/>
          <p:cNvGraphicFramePr>
            <a:graphicFrameLocks noChangeAspect="1"/>
          </p:cNvGraphicFramePr>
          <p:nvPr/>
        </p:nvGraphicFramePr>
        <p:xfrm>
          <a:off x="7072314" y="4069641"/>
          <a:ext cx="3303587" cy="735012"/>
        </p:xfrm>
        <a:graphic>
          <a:graphicData uri="http://schemas.openxmlformats.org/presentationml/2006/ole">
            <mc:AlternateContent xmlns:mc="http://schemas.openxmlformats.org/markup-compatibility/2006">
              <mc:Choice xmlns:v="urn:schemas-microsoft-com:vml" Requires="v">
                <p:oleObj name="Equazione" r:id="rId4" imgW="2057400" imgH="457200" progId="Equation.3">
                  <p:embed/>
                </p:oleObj>
              </mc:Choice>
              <mc:Fallback>
                <p:oleObj name="Equazione" r:id="rId4" imgW="2057400" imgH="457200" progId="Equation.3">
                  <p:embed/>
                  <p:pic>
                    <p:nvPicPr>
                      <p:cNvPr id="4" name="Oggetto 3"/>
                      <p:cNvPicPr>
                        <a:picLocks noChangeAspect="1" noChangeArrowheads="1"/>
                      </p:cNvPicPr>
                      <p:nvPr/>
                    </p:nvPicPr>
                    <p:blipFill>
                      <a:blip r:embed="rId5"/>
                      <a:srcRect/>
                      <a:stretch>
                        <a:fillRect/>
                      </a:stretch>
                    </p:blipFill>
                    <p:spPr bwMode="auto">
                      <a:xfrm>
                        <a:off x="7072314" y="4069641"/>
                        <a:ext cx="3303587" cy="735012"/>
                      </a:xfrm>
                      <a:prstGeom prst="rect">
                        <a:avLst/>
                      </a:prstGeom>
                      <a:noFill/>
                      <a:ln>
                        <a:noFill/>
                      </a:ln>
                    </p:spPr>
                  </p:pic>
                </p:oleObj>
              </mc:Fallback>
            </mc:AlternateContent>
          </a:graphicData>
        </a:graphic>
      </p:graphicFrame>
      <p:sp>
        <p:nvSpPr>
          <p:cNvPr id="5" name="Rettangolo 4"/>
          <p:cNvSpPr/>
          <p:nvPr/>
        </p:nvSpPr>
        <p:spPr>
          <a:xfrm>
            <a:off x="6039390" y="3512473"/>
            <a:ext cx="6152610" cy="584775"/>
          </a:xfrm>
          <a:prstGeom prst="rect">
            <a:avLst/>
          </a:prstGeom>
        </p:spPr>
        <p:txBody>
          <a:bodyPr wrap="square">
            <a:spAutoFit/>
          </a:bodyPr>
          <a:lstStyle/>
          <a:p>
            <a:pPr algn="just"/>
            <a:r>
              <a:rPr lang="it-IT" sz="1600" dirty="0"/>
              <a:t>The </a:t>
            </a:r>
            <a:r>
              <a:rPr lang="it-IT" sz="1600" b="1" dirty="0"/>
              <a:t>single </a:t>
            </a:r>
            <a:r>
              <a:rPr lang="it-IT" sz="1600" b="1" dirty="0" err="1"/>
              <a:t>particle</a:t>
            </a:r>
            <a:r>
              <a:rPr lang="it-IT" sz="1600" b="1" dirty="0"/>
              <a:t> </a:t>
            </a:r>
            <a:r>
              <a:rPr lang="it-IT" sz="1600" b="1" dirty="0" err="1"/>
              <a:t>trajectory</a:t>
            </a:r>
            <a:r>
              <a:rPr lang="it-IT" sz="1600" b="1" dirty="0"/>
              <a:t> </a:t>
            </a:r>
            <a:r>
              <a:rPr lang="it-IT" sz="1600" b="1" dirty="0" err="1"/>
              <a:t>is</a:t>
            </a:r>
            <a:r>
              <a:rPr lang="it-IT" sz="1600" b="1" dirty="0"/>
              <a:t> a pseudo-</a:t>
            </a:r>
            <a:r>
              <a:rPr lang="it-IT" sz="1600" b="1" dirty="0" err="1"/>
              <a:t>sinusoid</a:t>
            </a:r>
            <a:r>
              <a:rPr lang="it-IT" sz="1600" b="1" dirty="0"/>
              <a:t> </a:t>
            </a:r>
            <a:r>
              <a:rPr lang="it-IT" sz="1600" dirty="0" err="1"/>
              <a:t>described</a:t>
            </a:r>
            <a:r>
              <a:rPr lang="it-IT" sz="1600" dirty="0"/>
              <a:t> by the </a:t>
            </a:r>
            <a:r>
              <a:rPr lang="it-IT" sz="1600" dirty="0" err="1"/>
              <a:t>equation</a:t>
            </a:r>
            <a:r>
              <a:rPr lang="it-IT" sz="1600" dirty="0"/>
              <a:t>:</a:t>
            </a:r>
          </a:p>
        </p:txBody>
      </p:sp>
      <p:graphicFrame>
        <p:nvGraphicFramePr>
          <p:cNvPr id="6" name="Oggetto 5"/>
          <p:cNvGraphicFramePr>
            <a:graphicFrameLocks noChangeAspect="1"/>
          </p:cNvGraphicFramePr>
          <p:nvPr>
            <p:extLst>
              <p:ext uri="{D42A27DB-BD31-4B8C-83A1-F6EECF244321}">
                <p14:modId xmlns:p14="http://schemas.microsoft.com/office/powerpoint/2010/main" val="3766371719"/>
              </p:ext>
            </p:extLst>
          </p:nvPr>
        </p:nvGraphicFramePr>
        <p:xfrm>
          <a:off x="7023101" y="2168525"/>
          <a:ext cx="2879725" cy="903288"/>
        </p:xfrm>
        <a:graphic>
          <a:graphicData uri="http://schemas.openxmlformats.org/presentationml/2006/ole">
            <mc:AlternateContent xmlns:mc="http://schemas.openxmlformats.org/markup-compatibility/2006">
              <mc:Choice xmlns:v="urn:schemas-microsoft-com:vml" Requires="v">
                <p:oleObj name="Equazione" r:id="rId6" imgW="1981080" imgH="622080" progId="Equation.3">
                  <p:embed/>
                </p:oleObj>
              </mc:Choice>
              <mc:Fallback>
                <p:oleObj name="Equazione" r:id="rId6" imgW="1981080" imgH="622080" progId="Equation.3">
                  <p:embed/>
                  <p:pic>
                    <p:nvPicPr>
                      <p:cNvPr id="6" name="Oggetto 5"/>
                      <p:cNvPicPr>
                        <a:picLocks noChangeAspect="1" noChangeArrowheads="1"/>
                      </p:cNvPicPr>
                      <p:nvPr/>
                    </p:nvPicPr>
                    <p:blipFill>
                      <a:blip r:embed="rId7"/>
                      <a:srcRect/>
                      <a:stretch>
                        <a:fillRect/>
                      </a:stretch>
                    </p:blipFill>
                    <p:spPr bwMode="auto">
                      <a:xfrm>
                        <a:off x="7023101" y="2168525"/>
                        <a:ext cx="2879725" cy="903288"/>
                      </a:xfrm>
                      <a:prstGeom prst="rect">
                        <a:avLst/>
                      </a:prstGeom>
                      <a:noFill/>
                      <a:ln>
                        <a:noFill/>
                      </a:ln>
                    </p:spPr>
                  </p:pic>
                </p:oleObj>
              </mc:Fallback>
            </mc:AlternateContent>
          </a:graphicData>
        </a:graphic>
      </p:graphicFrame>
      <p:cxnSp>
        <p:nvCxnSpPr>
          <p:cNvPr id="14" name="Connettore 2 13"/>
          <p:cNvCxnSpPr/>
          <p:nvPr/>
        </p:nvCxnSpPr>
        <p:spPr>
          <a:xfrm>
            <a:off x="7877021" y="1904906"/>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6848165" y="1196690"/>
            <a:ext cx="1424387" cy="738664"/>
          </a:xfrm>
          <a:prstGeom prst="rect">
            <a:avLst/>
          </a:prstGeom>
          <a:noFill/>
        </p:spPr>
        <p:txBody>
          <a:bodyPr wrap="square" rtlCol="0">
            <a:spAutoFit/>
          </a:bodyPr>
          <a:lstStyle/>
          <a:p>
            <a:pPr algn="just"/>
            <a:r>
              <a:rPr lang="en-US" sz="1400" dirty="0"/>
              <a:t>Term depending on the magnetic configuration </a:t>
            </a:r>
          </a:p>
        </p:txBody>
      </p:sp>
      <p:cxnSp>
        <p:nvCxnSpPr>
          <p:cNvPr id="17" name="Connettore 2 16"/>
          <p:cNvCxnSpPr/>
          <p:nvPr/>
        </p:nvCxnSpPr>
        <p:spPr>
          <a:xfrm>
            <a:off x="8522947" y="1904905"/>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8379910" y="1335505"/>
            <a:ext cx="1954404" cy="523220"/>
          </a:xfrm>
          <a:prstGeom prst="rect">
            <a:avLst/>
          </a:prstGeom>
          <a:noFill/>
        </p:spPr>
        <p:txBody>
          <a:bodyPr wrap="square" rtlCol="0">
            <a:spAutoFit/>
          </a:bodyPr>
          <a:lstStyle/>
          <a:p>
            <a:pPr algn="just"/>
            <a:r>
              <a:rPr lang="en-US" sz="1400" dirty="0"/>
              <a:t>RF defocusing/focusing term</a:t>
            </a:r>
          </a:p>
        </p:txBody>
      </p:sp>
      <p:sp>
        <p:nvSpPr>
          <p:cNvPr id="7" name="Freccia in giù 6"/>
          <p:cNvSpPr/>
          <p:nvPr/>
        </p:nvSpPr>
        <p:spPr>
          <a:xfrm>
            <a:off x="8579192" y="3140961"/>
            <a:ext cx="395530" cy="3423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ttore 2 18"/>
          <p:cNvCxnSpPr/>
          <p:nvPr/>
        </p:nvCxnSpPr>
        <p:spPr>
          <a:xfrm flipV="1">
            <a:off x="7801778" y="4522729"/>
            <a:ext cx="514429" cy="50407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5845525" y="4982095"/>
            <a:ext cx="2244676" cy="954107"/>
          </a:xfrm>
          <a:prstGeom prst="rect">
            <a:avLst/>
          </a:prstGeom>
          <a:noFill/>
        </p:spPr>
        <p:txBody>
          <a:bodyPr wrap="square" rtlCol="0">
            <a:spAutoFit/>
          </a:bodyPr>
          <a:lstStyle/>
          <a:p>
            <a:pPr algn="just"/>
            <a:r>
              <a:rPr lang="en-US" sz="1400" dirty="0"/>
              <a:t>Characteristic function (</a:t>
            </a:r>
            <a:r>
              <a:rPr lang="en-US" sz="1400" dirty="0" err="1"/>
              <a:t>Twiss</a:t>
            </a:r>
            <a:r>
              <a:rPr lang="en-US" sz="1400" dirty="0"/>
              <a:t> </a:t>
            </a:r>
            <a:r>
              <a:rPr lang="en-US" sz="1400" dirty="0">
                <a:sym typeface="Symbol"/>
              </a:rPr>
              <a:t>-function [m]</a:t>
            </a:r>
            <a:r>
              <a:rPr lang="en-US" sz="1400" dirty="0"/>
              <a:t>) that depend on the magnetic and RF configuration</a:t>
            </a:r>
          </a:p>
        </p:txBody>
      </p:sp>
      <p:cxnSp>
        <p:nvCxnSpPr>
          <p:cNvPr id="21" name="Connettore 2 20"/>
          <p:cNvCxnSpPr/>
          <p:nvPr/>
        </p:nvCxnSpPr>
        <p:spPr>
          <a:xfrm flipV="1">
            <a:off x="7801778" y="4641136"/>
            <a:ext cx="1536313" cy="38566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2" name="CasellaDiTesto 21"/>
          <p:cNvSpPr txBox="1"/>
          <p:nvPr/>
        </p:nvSpPr>
        <p:spPr>
          <a:xfrm>
            <a:off x="8473971" y="5130016"/>
            <a:ext cx="2115414" cy="523220"/>
          </a:xfrm>
          <a:prstGeom prst="rect">
            <a:avLst/>
          </a:prstGeom>
          <a:noFill/>
        </p:spPr>
        <p:txBody>
          <a:bodyPr wrap="square" rtlCol="0">
            <a:spAutoFit/>
          </a:bodyPr>
          <a:lstStyle/>
          <a:p>
            <a:pPr algn="just"/>
            <a:r>
              <a:rPr lang="en-US" sz="1400" dirty="0"/>
              <a:t>Depend on the initial conditions of the particle</a:t>
            </a:r>
          </a:p>
        </p:txBody>
      </p:sp>
      <p:cxnSp>
        <p:nvCxnSpPr>
          <p:cNvPr id="32" name="Connettore 2 31"/>
          <p:cNvCxnSpPr/>
          <p:nvPr/>
        </p:nvCxnSpPr>
        <p:spPr>
          <a:xfrm flipV="1">
            <a:off x="9194071" y="4522729"/>
            <a:ext cx="935680" cy="60728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H="1" flipV="1">
            <a:off x="8058991" y="4522728"/>
            <a:ext cx="1135080" cy="6072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146339" y="5221065"/>
            <a:ext cx="4597753" cy="584775"/>
          </a:xfrm>
          <a:prstGeom prst="rect">
            <a:avLst/>
          </a:prstGeom>
          <a:noFill/>
        </p:spPr>
        <p:txBody>
          <a:bodyPr wrap="square" rtlCol="0">
            <a:spAutoFit/>
          </a:bodyPr>
          <a:lstStyle/>
          <a:p>
            <a:pPr algn="just"/>
            <a:r>
              <a:rPr lang="en-US" sz="1600" dirty="0"/>
              <a:t>The final transverse beam dimensions (</a:t>
            </a:r>
            <a:r>
              <a:rPr lang="en-US" sz="1600" dirty="0">
                <a:sym typeface="Symbol"/>
              </a:rPr>
              <a:t></a:t>
            </a:r>
            <a:r>
              <a:rPr lang="en-US" sz="1600" baseline="-25000" dirty="0" err="1">
                <a:sym typeface="Symbol"/>
              </a:rPr>
              <a:t>x,y</a:t>
            </a:r>
            <a:r>
              <a:rPr lang="en-US" sz="1600" dirty="0">
                <a:sym typeface="Symbol"/>
              </a:rPr>
              <a:t>(s)</a:t>
            </a:r>
            <a:r>
              <a:rPr lang="en-US" sz="1600" dirty="0"/>
              <a:t>) vary along the linac and are contained within an </a:t>
            </a:r>
            <a:r>
              <a:rPr lang="en-US" sz="1600" b="1" dirty="0"/>
              <a:t>envelope</a:t>
            </a:r>
          </a:p>
        </p:txBody>
      </p:sp>
      <p:cxnSp>
        <p:nvCxnSpPr>
          <p:cNvPr id="41" name="Connettore 2 40"/>
          <p:cNvCxnSpPr/>
          <p:nvPr/>
        </p:nvCxnSpPr>
        <p:spPr>
          <a:xfrm>
            <a:off x="1632000" y="4323459"/>
            <a:ext cx="671198" cy="79072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Rettangolo 47"/>
          <p:cNvSpPr/>
          <p:nvPr/>
        </p:nvSpPr>
        <p:spPr>
          <a:xfrm>
            <a:off x="966000" y="0"/>
            <a:ext cx="10260000" cy="646331"/>
          </a:xfrm>
          <a:prstGeom prst="rect">
            <a:avLst/>
          </a:prstGeom>
        </p:spPr>
        <p:txBody>
          <a:bodyPr wrap="square">
            <a:spAutoFit/>
          </a:bodyPr>
          <a:lstStyle/>
          <a:p>
            <a:pPr algn="ctr"/>
            <a:r>
              <a:rPr lang="it-IT" sz="3600" b="1" dirty="0"/>
              <a:t>TRANSVERSE OSCILLATIONS AND BEAM ENVELOPE</a:t>
            </a:r>
            <a:endParaRPr lang="en-US" sz="3600" dirty="0"/>
          </a:p>
        </p:txBody>
      </p:sp>
      <p:cxnSp>
        <p:nvCxnSpPr>
          <p:cNvPr id="24" name="Connettore 2 23"/>
          <p:cNvCxnSpPr/>
          <p:nvPr/>
        </p:nvCxnSpPr>
        <p:spPr>
          <a:xfrm flipV="1">
            <a:off x="9368514" y="2651842"/>
            <a:ext cx="0" cy="41044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9050216" y="3062289"/>
            <a:ext cx="1539170" cy="307777"/>
          </a:xfrm>
          <a:prstGeom prst="rect">
            <a:avLst/>
          </a:prstGeom>
          <a:noFill/>
        </p:spPr>
        <p:txBody>
          <a:bodyPr wrap="square" rtlCol="0">
            <a:spAutoFit/>
          </a:bodyPr>
          <a:lstStyle/>
          <a:p>
            <a:pPr algn="just"/>
            <a:r>
              <a:rPr lang="en-US" sz="1400" dirty="0"/>
              <a:t>Space charge term</a:t>
            </a:r>
          </a:p>
        </p:txBody>
      </p:sp>
      <p:graphicFrame>
        <p:nvGraphicFramePr>
          <p:cNvPr id="28" name="Oggetto 27"/>
          <p:cNvGraphicFramePr>
            <a:graphicFrameLocks noChangeAspect="1"/>
          </p:cNvGraphicFramePr>
          <p:nvPr/>
        </p:nvGraphicFramePr>
        <p:xfrm>
          <a:off x="6599238" y="5995988"/>
          <a:ext cx="1962150" cy="768350"/>
        </p:xfrm>
        <a:graphic>
          <a:graphicData uri="http://schemas.openxmlformats.org/presentationml/2006/ole">
            <mc:AlternateContent xmlns:mc="http://schemas.openxmlformats.org/markup-compatibility/2006">
              <mc:Choice xmlns:v="urn:schemas-microsoft-com:vml" Requires="v">
                <p:oleObj name="Equazione" r:id="rId8" imgW="1168200" imgH="457200" progId="Equation.3">
                  <p:embed/>
                </p:oleObj>
              </mc:Choice>
              <mc:Fallback>
                <p:oleObj name="Equazione" r:id="rId8" imgW="1168200" imgH="457200" progId="Equation.3">
                  <p:embed/>
                  <p:pic>
                    <p:nvPicPr>
                      <p:cNvPr id="28" name="Oggetto 27"/>
                      <p:cNvPicPr>
                        <a:picLocks noChangeAspect="1" noChangeArrowheads="1"/>
                      </p:cNvPicPr>
                      <p:nvPr/>
                    </p:nvPicPr>
                    <p:blipFill>
                      <a:blip r:embed="rId9"/>
                      <a:srcRect/>
                      <a:stretch>
                        <a:fillRect/>
                      </a:stretch>
                    </p:blipFill>
                    <p:spPr bwMode="auto">
                      <a:xfrm>
                        <a:off x="6599238" y="5995988"/>
                        <a:ext cx="1962150" cy="768350"/>
                      </a:xfrm>
                      <a:prstGeom prst="rect">
                        <a:avLst/>
                      </a:prstGeom>
                      <a:noFill/>
                      <a:ln>
                        <a:noFill/>
                      </a:ln>
                    </p:spPr>
                  </p:pic>
                </p:oleObj>
              </mc:Fallback>
            </mc:AlternateContent>
          </a:graphicData>
        </a:graphic>
      </p:graphicFrame>
      <p:sp>
        <p:nvSpPr>
          <p:cNvPr id="29" name="CasellaDiTesto 28"/>
          <p:cNvSpPr txBox="1"/>
          <p:nvPr/>
        </p:nvSpPr>
        <p:spPr>
          <a:xfrm>
            <a:off x="8718460" y="5855194"/>
            <a:ext cx="1949540" cy="954107"/>
          </a:xfrm>
          <a:prstGeom prst="rect">
            <a:avLst/>
          </a:prstGeom>
          <a:noFill/>
        </p:spPr>
        <p:txBody>
          <a:bodyPr wrap="square" rtlCol="0">
            <a:spAutoFit/>
          </a:bodyPr>
          <a:lstStyle/>
          <a:p>
            <a:pPr algn="just"/>
            <a:r>
              <a:rPr lang="en-US" sz="1400" b="1" dirty="0"/>
              <a:t>Transverse phase advance per period </a:t>
            </a:r>
            <a:r>
              <a:rPr lang="en-US" sz="1400" b="1" dirty="0" err="1"/>
              <a:t>L</a:t>
            </a:r>
            <a:r>
              <a:rPr lang="en-US" sz="1400" b="1" baseline="-25000" dirty="0" err="1"/>
              <a:t>p</a:t>
            </a:r>
            <a:r>
              <a:rPr lang="en-US" sz="1400" b="1" dirty="0"/>
              <a:t>. For stability should be 0&lt;</a:t>
            </a:r>
            <a:r>
              <a:rPr lang="en-US" sz="1400" b="1" dirty="0">
                <a:sym typeface="Symbol" panose="05050102010706020507" pitchFamily="18" charset="2"/>
              </a:rPr>
              <a:t>&lt;</a:t>
            </a:r>
            <a:endParaRPr lang="en-US" sz="1400" b="1" dirty="0"/>
          </a:p>
        </p:txBody>
      </p:sp>
      <p:sp>
        <p:nvSpPr>
          <p:cNvPr id="9" name="Rettangolo 8"/>
          <p:cNvSpPr/>
          <p:nvPr/>
        </p:nvSpPr>
        <p:spPr>
          <a:xfrm>
            <a:off x="3696524" y="1784950"/>
            <a:ext cx="2520060" cy="738664"/>
          </a:xfrm>
          <a:prstGeom prst="rect">
            <a:avLst/>
          </a:prstGeom>
        </p:spPr>
        <p:txBody>
          <a:bodyPr wrap="square">
            <a:spAutoFit/>
          </a:bodyPr>
          <a:lstStyle/>
          <a:p>
            <a:pPr algn="just"/>
            <a:r>
              <a:rPr lang="en-US" sz="1400" b="1" dirty="0">
                <a:solidFill>
                  <a:srgbClr val="000000"/>
                </a:solidFill>
                <a:latin typeface="+mj-lt"/>
              </a:rPr>
              <a:t>Focusing period (</a:t>
            </a:r>
            <a:r>
              <a:rPr lang="en-US" sz="1400" b="1" dirty="0" err="1">
                <a:solidFill>
                  <a:srgbClr val="000000"/>
                </a:solidFill>
                <a:latin typeface="+mj-lt"/>
              </a:rPr>
              <a:t>L</a:t>
            </a:r>
            <a:r>
              <a:rPr lang="en-US" sz="1400" b="1" baseline="-25000" dirty="0" err="1">
                <a:solidFill>
                  <a:srgbClr val="000000"/>
                </a:solidFill>
                <a:latin typeface="+mj-lt"/>
              </a:rPr>
              <a:t>p</a:t>
            </a:r>
            <a:r>
              <a:rPr lang="en-US" sz="1400" b="1" dirty="0">
                <a:solidFill>
                  <a:srgbClr val="000000"/>
                </a:solidFill>
                <a:latin typeface="+mj-lt"/>
              </a:rPr>
              <a:t>)</a:t>
            </a:r>
            <a:r>
              <a:rPr lang="en-US" sz="1400" dirty="0">
                <a:solidFill>
                  <a:srgbClr val="000000"/>
                </a:solidFill>
                <a:latin typeface="+mj-lt"/>
              </a:rPr>
              <a:t>= length after which the structure is repeated (usually as N</a:t>
            </a:r>
            <a:r>
              <a:rPr lang="en-US" sz="1400" dirty="0">
                <a:solidFill>
                  <a:srgbClr val="000000"/>
                </a:solidFill>
                <a:latin typeface="+mj-lt"/>
                <a:sym typeface="Symbol" panose="05050102010706020507" pitchFamily="18" charset="2"/>
              </a:rPr>
              <a:t></a:t>
            </a:r>
            <a:r>
              <a:rPr lang="en-US" sz="1400" dirty="0">
                <a:solidFill>
                  <a:srgbClr val="000000"/>
                </a:solidFill>
                <a:latin typeface="+mj-lt"/>
              </a:rPr>
              <a:t>).</a:t>
            </a:r>
            <a:endParaRPr lang="it-IT" sz="1400" dirty="0">
              <a:latin typeface="+mj-lt"/>
            </a:endParaRPr>
          </a:p>
        </p:txBody>
      </p:sp>
    </p:spTree>
    <p:extLst>
      <p:ext uri="{BB962C8B-B14F-4D97-AF65-F5344CB8AC3E}">
        <p14:creationId xmlns:p14="http://schemas.microsoft.com/office/powerpoint/2010/main" val="11214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par>
                                <p:cTn id="48" presetID="10" presetClass="entr" presetSubtype="0"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fade">
                                      <p:cBhvr>
                                        <p:cTn id="72" dur="5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500"/>
                                        <p:tgtEl>
                                          <p:spTgt spid="4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fade">
                                      <p:cBhvr>
                                        <p:cTn id="80" dur="500"/>
                                        <p:tgtEl>
                                          <p:spTgt spid="39"/>
                                        </p:tgtEl>
                                      </p:cBhvr>
                                    </p:animEffect>
                                  </p:childTnLst>
                                </p:cTn>
                              </p:par>
                              <p:par>
                                <p:cTn id="81" presetID="10" presetClass="entr" presetSubtype="0" fill="hold" nodeType="with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p:bldP spid="15" grpId="0"/>
      <p:bldP spid="18" grpId="0"/>
      <p:bldP spid="7" grpId="0" animBg="1"/>
      <p:bldP spid="20" grpId="0"/>
      <p:bldP spid="22" grpId="0"/>
      <p:bldP spid="39" grpId="0"/>
      <p:bldP spid="25" grpId="0"/>
      <p:bldP spid="29" grpId="0"/>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369" y="-25811"/>
            <a:ext cx="12163263" cy="584775"/>
          </a:xfrm>
          <a:prstGeom prst="rect">
            <a:avLst/>
          </a:prstGeom>
        </p:spPr>
        <p:txBody>
          <a:bodyPr wrap="square">
            <a:spAutoFit/>
          </a:bodyPr>
          <a:lstStyle/>
          <a:p>
            <a:pPr algn="ctr"/>
            <a:r>
              <a:rPr lang="it-IT" sz="3200" b="1" dirty="0"/>
              <a:t>SMOOTH APPROXIMATION OF TRANSVERSE OSCILLATIONS</a:t>
            </a:r>
            <a:endParaRPr lang="en-US" sz="3200" dirty="0"/>
          </a:p>
        </p:txBody>
      </p:sp>
      <p:sp>
        <p:nvSpPr>
          <p:cNvPr id="4" name="CasellaDiTesto 3"/>
          <p:cNvSpPr txBox="1"/>
          <p:nvPr/>
        </p:nvSpPr>
        <p:spPr>
          <a:xfrm>
            <a:off x="8730" y="666793"/>
            <a:ext cx="7861174" cy="584775"/>
          </a:xfrm>
          <a:prstGeom prst="rect">
            <a:avLst/>
          </a:prstGeom>
          <a:noFill/>
        </p:spPr>
        <p:txBody>
          <a:bodyPr wrap="square" rtlCol="0">
            <a:spAutoFit/>
          </a:bodyPr>
          <a:lstStyle/>
          <a:p>
            <a:pPr algn="just"/>
            <a:r>
              <a:rPr lang="en-US" sz="1600" dirty="0">
                <a:sym typeface="Symbol"/>
              </a:rPr>
              <a:t></a:t>
            </a:r>
            <a:r>
              <a:rPr lang="en-US" sz="1600" dirty="0"/>
              <a:t>In case of “</a:t>
            </a:r>
            <a:r>
              <a:rPr lang="en-US" sz="1600" b="1" dirty="0"/>
              <a:t>smooth approximation</a:t>
            </a:r>
            <a:r>
              <a:rPr lang="en-US" sz="1600" dirty="0"/>
              <a:t>” of the LINAC (we consider an average effect of the quadrupoles and RF) we obtain a simple harmonic motion along s of the type (</a:t>
            </a:r>
            <a:r>
              <a:rPr lang="en-US" sz="1600" dirty="0">
                <a:sym typeface="Symbol"/>
              </a:rPr>
              <a:t> is constant</a:t>
            </a:r>
            <a:r>
              <a:rPr lang="en-US" sz="1600" dirty="0"/>
              <a:t>): </a:t>
            </a:r>
          </a:p>
        </p:txBody>
      </p:sp>
      <p:graphicFrame>
        <p:nvGraphicFramePr>
          <p:cNvPr id="5" name="Oggetto 4"/>
          <p:cNvGraphicFramePr>
            <a:graphicFrameLocks noChangeAspect="1"/>
          </p:cNvGraphicFramePr>
          <p:nvPr>
            <p:extLst>
              <p:ext uri="{D42A27DB-BD31-4B8C-83A1-F6EECF244321}">
                <p14:modId xmlns:p14="http://schemas.microsoft.com/office/powerpoint/2010/main" val="3556427194"/>
              </p:ext>
            </p:extLst>
          </p:nvPr>
        </p:nvGraphicFramePr>
        <p:xfrm>
          <a:off x="3878519" y="3939899"/>
          <a:ext cx="2358262" cy="330915"/>
        </p:xfrm>
        <a:graphic>
          <a:graphicData uri="http://schemas.openxmlformats.org/presentationml/2006/ole">
            <mc:AlternateContent xmlns:mc="http://schemas.openxmlformats.org/markup-compatibility/2006">
              <mc:Choice xmlns:v="urn:schemas-microsoft-com:vml" Requires="v">
                <p:oleObj name="Equazione" r:id="rId2" imgW="1904760" imgH="266400" progId="Equation.3">
                  <p:embed/>
                </p:oleObj>
              </mc:Choice>
              <mc:Fallback>
                <p:oleObj name="Equazione" r:id="rId2" imgW="1904760" imgH="266400" progId="Equation.3">
                  <p:embed/>
                  <p:pic>
                    <p:nvPicPr>
                      <p:cNvPr id="5" name="Oggetto 4"/>
                      <p:cNvPicPr>
                        <a:picLocks noChangeAspect="1" noChangeArrowheads="1"/>
                      </p:cNvPicPr>
                      <p:nvPr/>
                    </p:nvPicPr>
                    <p:blipFill>
                      <a:blip r:embed="rId3"/>
                      <a:srcRect/>
                      <a:stretch>
                        <a:fillRect/>
                      </a:stretch>
                    </p:blipFill>
                    <p:spPr bwMode="auto">
                      <a:xfrm>
                        <a:off x="3878519" y="3939899"/>
                        <a:ext cx="2358262" cy="330915"/>
                      </a:xfrm>
                      <a:prstGeom prst="rect">
                        <a:avLst/>
                      </a:prstGeom>
                      <a:noFill/>
                      <a:ln>
                        <a:noFill/>
                      </a:ln>
                    </p:spPr>
                  </p:pic>
                </p:oleObj>
              </mc:Fallback>
            </mc:AlternateContent>
          </a:graphicData>
        </a:graphic>
      </p:graphicFrame>
      <p:graphicFrame>
        <p:nvGraphicFramePr>
          <p:cNvPr id="6" name="Oggetto 5"/>
          <p:cNvGraphicFramePr>
            <a:graphicFrameLocks noChangeAspect="1"/>
          </p:cNvGraphicFramePr>
          <p:nvPr>
            <p:extLst>
              <p:ext uri="{D42A27DB-BD31-4B8C-83A1-F6EECF244321}">
                <p14:modId xmlns:p14="http://schemas.microsoft.com/office/powerpoint/2010/main" val="1073066760"/>
              </p:ext>
            </p:extLst>
          </p:nvPr>
        </p:nvGraphicFramePr>
        <p:xfrm>
          <a:off x="8462963" y="2454275"/>
          <a:ext cx="3660775" cy="846138"/>
        </p:xfrm>
        <a:graphic>
          <a:graphicData uri="http://schemas.openxmlformats.org/presentationml/2006/ole">
            <mc:AlternateContent xmlns:mc="http://schemas.openxmlformats.org/markup-compatibility/2006">
              <mc:Choice xmlns:v="urn:schemas-microsoft-com:vml" Requires="v">
                <p:oleObj name="Equazione" r:id="rId4" imgW="2400120" imgH="558720" progId="Equation.3">
                  <p:embed/>
                </p:oleObj>
              </mc:Choice>
              <mc:Fallback>
                <p:oleObj name="Equazione" r:id="rId4" imgW="2400120" imgH="558720" progId="Equation.3">
                  <p:embed/>
                  <p:pic>
                    <p:nvPicPr>
                      <p:cNvPr id="6" name="Oggetto 5"/>
                      <p:cNvPicPr>
                        <a:picLocks noChangeAspect="1" noChangeArrowheads="1"/>
                      </p:cNvPicPr>
                      <p:nvPr/>
                    </p:nvPicPr>
                    <p:blipFill>
                      <a:blip r:embed="rId5"/>
                      <a:srcRect/>
                      <a:stretch>
                        <a:fillRect/>
                      </a:stretch>
                    </p:blipFill>
                    <p:spPr bwMode="auto">
                      <a:xfrm>
                        <a:off x="8462963" y="2454275"/>
                        <a:ext cx="3660775" cy="846138"/>
                      </a:xfrm>
                      <a:prstGeom prst="rect">
                        <a:avLst/>
                      </a:prstGeom>
                      <a:noFill/>
                      <a:ln>
                        <a:noFill/>
                      </a:ln>
                    </p:spPr>
                  </p:pic>
                </p:oleObj>
              </mc:Fallback>
            </mc:AlternateContent>
          </a:graphicData>
        </a:graphic>
      </p:graphicFrame>
      <p:cxnSp>
        <p:nvCxnSpPr>
          <p:cNvPr id="16" name="Connettore 2 15"/>
          <p:cNvCxnSpPr/>
          <p:nvPr/>
        </p:nvCxnSpPr>
        <p:spPr>
          <a:xfrm>
            <a:off x="8096575" y="2582368"/>
            <a:ext cx="335847" cy="27340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7500307" y="2017888"/>
            <a:ext cx="1864228" cy="584775"/>
          </a:xfrm>
          <a:prstGeom prst="rect">
            <a:avLst/>
          </a:prstGeom>
          <a:noFill/>
        </p:spPr>
        <p:txBody>
          <a:bodyPr wrap="square" rtlCol="0">
            <a:spAutoFit/>
          </a:bodyPr>
          <a:lstStyle/>
          <a:p>
            <a:r>
              <a:rPr lang="en-US" sz="1600" dirty="0"/>
              <a:t>Phase advance per unit length (</a:t>
            </a:r>
            <a:r>
              <a:rPr lang="en-US" sz="1600" dirty="0">
                <a:sym typeface="Symbol" panose="05050102010706020507" pitchFamily="18" charset="2"/>
              </a:rPr>
              <a:t>/</a:t>
            </a:r>
            <a:r>
              <a:rPr lang="en-US" sz="1600" dirty="0" err="1">
                <a:sym typeface="Symbol" panose="05050102010706020507" pitchFamily="18" charset="2"/>
              </a:rPr>
              <a:t>L</a:t>
            </a:r>
            <a:r>
              <a:rPr lang="en-US" sz="1600" baseline="-25000" dirty="0" err="1">
                <a:sym typeface="Symbol" panose="05050102010706020507" pitchFamily="18" charset="2"/>
              </a:rPr>
              <a:t>p</a:t>
            </a:r>
            <a:r>
              <a:rPr lang="en-US" sz="1600" dirty="0"/>
              <a:t>)</a:t>
            </a:r>
          </a:p>
        </p:txBody>
      </p:sp>
      <p:cxnSp>
        <p:nvCxnSpPr>
          <p:cNvPr id="24" name="Connettore 2 23"/>
          <p:cNvCxnSpPr/>
          <p:nvPr/>
        </p:nvCxnSpPr>
        <p:spPr>
          <a:xfrm flipV="1">
            <a:off x="9154503" y="3218956"/>
            <a:ext cx="502514" cy="26871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7301585" y="3234228"/>
            <a:ext cx="2149215" cy="584775"/>
          </a:xfrm>
          <a:prstGeom prst="rect">
            <a:avLst/>
          </a:prstGeom>
          <a:noFill/>
        </p:spPr>
        <p:txBody>
          <a:bodyPr wrap="square" rtlCol="0">
            <a:spAutoFit/>
          </a:bodyPr>
          <a:lstStyle/>
          <a:p>
            <a:r>
              <a:rPr lang="en-US" sz="1600" b="1" dirty="0"/>
              <a:t>Magnetic focusing elements (for a FODO)</a:t>
            </a:r>
          </a:p>
        </p:txBody>
      </p:sp>
      <p:cxnSp>
        <p:nvCxnSpPr>
          <p:cNvPr id="29" name="Connettore 2 28"/>
          <p:cNvCxnSpPr/>
          <p:nvPr/>
        </p:nvCxnSpPr>
        <p:spPr>
          <a:xfrm flipH="1" flipV="1">
            <a:off x="11135185" y="3229861"/>
            <a:ext cx="111732" cy="1802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10506522" y="3369742"/>
            <a:ext cx="1562587" cy="584775"/>
          </a:xfrm>
          <a:prstGeom prst="rect">
            <a:avLst/>
          </a:prstGeom>
          <a:noFill/>
        </p:spPr>
        <p:txBody>
          <a:bodyPr wrap="square" rtlCol="0">
            <a:spAutoFit/>
          </a:bodyPr>
          <a:lstStyle/>
          <a:p>
            <a:r>
              <a:rPr lang="en-US" sz="1600" b="1" dirty="0"/>
              <a:t>RF defocusing term</a:t>
            </a:r>
          </a:p>
        </p:txBody>
      </p:sp>
      <p:sp>
        <p:nvSpPr>
          <p:cNvPr id="32" name="CasellaDiTesto 31"/>
          <p:cNvSpPr txBox="1"/>
          <p:nvPr/>
        </p:nvSpPr>
        <p:spPr>
          <a:xfrm>
            <a:off x="0" y="4811801"/>
            <a:ext cx="10630294" cy="338554"/>
          </a:xfrm>
          <a:prstGeom prst="rect">
            <a:avLst/>
          </a:prstGeom>
          <a:noFill/>
        </p:spPr>
        <p:txBody>
          <a:bodyPr wrap="square" rtlCol="0">
            <a:spAutoFit/>
          </a:bodyPr>
          <a:lstStyle/>
          <a:p>
            <a:pPr algn="just"/>
            <a:r>
              <a:rPr lang="en-US" sz="1600" dirty="0"/>
              <a:t>If we consider also the </a:t>
            </a:r>
            <a:r>
              <a:rPr lang="en-US" sz="1600" b="1" dirty="0"/>
              <a:t>Space Charge contribution </a:t>
            </a:r>
            <a:r>
              <a:rPr lang="en-US" sz="1600" dirty="0"/>
              <a:t>in the simple case of an </a:t>
            </a:r>
            <a:r>
              <a:rPr lang="en-US" sz="1600" b="1" dirty="0"/>
              <a:t>ellipsoidal beam </a:t>
            </a:r>
            <a:r>
              <a:rPr lang="en-US" sz="1600" dirty="0"/>
              <a:t>(linear space charges) we obtain:</a:t>
            </a:r>
          </a:p>
        </p:txBody>
      </p:sp>
      <p:graphicFrame>
        <p:nvGraphicFramePr>
          <p:cNvPr id="33" name="Oggetto 32"/>
          <p:cNvGraphicFramePr>
            <a:graphicFrameLocks noChangeAspect="1"/>
          </p:cNvGraphicFramePr>
          <p:nvPr>
            <p:extLst>
              <p:ext uri="{D42A27DB-BD31-4B8C-83A1-F6EECF244321}">
                <p14:modId xmlns:p14="http://schemas.microsoft.com/office/powerpoint/2010/main" val="1234062759"/>
              </p:ext>
            </p:extLst>
          </p:nvPr>
        </p:nvGraphicFramePr>
        <p:xfrm>
          <a:off x="1919288" y="5238750"/>
          <a:ext cx="5240337" cy="806450"/>
        </p:xfrm>
        <a:graphic>
          <a:graphicData uri="http://schemas.openxmlformats.org/presentationml/2006/ole">
            <mc:AlternateContent xmlns:mc="http://schemas.openxmlformats.org/markup-compatibility/2006">
              <mc:Choice xmlns:v="urn:schemas-microsoft-com:vml" Requires="v">
                <p:oleObj name="Equazione" r:id="rId6" imgW="3606480" imgH="558720" progId="Equation.3">
                  <p:embed/>
                </p:oleObj>
              </mc:Choice>
              <mc:Fallback>
                <p:oleObj name="Equazione" r:id="rId6" imgW="3606480" imgH="558720" progId="Equation.3">
                  <p:embed/>
                  <p:pic>
                    <p:nvPicPr>
                      <p:cNvPr id="33" name="Oggetto 32"/>
                      <p:cNvPicPr>
                        <a:picLocks noChangeAspect="1" noChangeArrowheads="1"/>
                      </p:cNvPicPr>
                      <p:nvPr/>
                    </p:nvPicPr>
                    <p:blipFill>
                      <a:blip r:embed="rId7"/>
                      <a:srcRect/>
                      <a:stretch>
                        <a:fillRect/>
                      </a:stretch>
                    </p:blipFill>
                    <p:spPr bwMode="auto">
                      <a:xfrm>
                        <a:off x="1919288" y="5238750"/>
                        <a:ext cx="5240337" cy="806450"/>
                      </a:xfrm>
                      <a:prstGeom prst="rect">
                        <a:avLst/>
                      </a:prstGeom>
                      <a:noFill/>
                      <a:ln>
                        <a:noFill/>
                      </a:ln>
                    </p:spPr>
                  </p:pic>
                </p:oleObj>
              </mc:Fallback>
            </mc:AlternateContent>
          </a:graphicData>
        </a:graphic>
      </p:graphicFrame>
      <p:sp>
        <p:nvSpPr>
          <p:cNvPr id="36" name="TextBox 19"/>
          <p:cNvSpPr txBox="1">
            <a:spLocks noChangeArrowheads="1"/>
          </p:cNvSpPr>
          <p:nvPr/>
        </p:nvSpPr>
        <p:spPr bwMode="auto">
          <a:xfrm>
            <a:off x="9611245" y="5449666"/>
            <a:ext cx="23448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000">
                <a:solidFill>
                  <a:schemeClr val="tx1"/>
                </a:solidFill>
                <a:latin typeface="Arial" charset="0"/>
              </a:defRPr>
            </a:lvl2pPr>
            <a:lvl3pPr marL="1143000" indent="-228600">
              <a:defRPr>
                <a:solidFill>
                  <a:schemeClr val="tx1"/>
                </a:solidFill>
                <a:latin typeface="Arial" charset="0"/>
              </a:defRPr>
            </a:lvl3pPr>
            <a:lvl4pPr marL="1600200" indent="-228600">
              <a:defRPr sz="1600">
                <a:solidFill>
                  <a:schemeClr val="tx1"/>
                </a:solidFill>
                <a:latin typeface="Arial" charset="0"/>
              </a:defRPr>
            </a:lvl4pPr>
            <a:lvl5pPr marL="2057400" indent="-228600">
              <a:defRPr sz="1400">
                <a:solidFill>
                  <a:schemeClr val="tx1"/>
                </a:solidFill>
                <a:latin typeface="Arial" charset="0"/>
              </a:defRPr>
            </a:lvl5pPr>
            <a:lvl6pPr marL="2514600" indent="-228600" eaLnBrk="0" fontAlgn="base" hangingPunct="0">
              <a:spcAft>
                <a:spcPct val="0"/>
              </a:spcAft>
              <a:buSzPct val="100000"/>
              <a:buFont typeface="Arial" charset="0"/>
              <a:defRPr sz="1400">
                <a:solidFill>
                  <a:schemeClr val="tx1"/>
                </a:solidFill>
                <a:latin typeface="Arial" charset="0"/>
              </a:defRPr>
            </a:lvl6pPr>
            <a:lvl7pPr marL="2971800" indent="-228600" eaLnBrk="0" fontAlgn="base" hangingPunct="0">
              <a:spcAft>
                <a:spcPct val="0"/>
              </a:spcAft>
              <a:buSzPct val="100000"/>
              <a:buFont typeface="Arial" charset="0"/>
              <a:defRPr sz="1400">
                <a:solidFill>
                  <a:schemeClr val="tx1"/>
                </a:solidFill>
                <a:latin typeface="Arial" charset="0"/>
              </a:defRPr>
            </a:lvl7pPr>
            <a:lvl8pPr marL="3429000" indent="-228600" eaLnBrk="0" fontAlgn="base" hangingPunct="0">
              <a:spcAft>
                <a:spcPct val="0"/>
              </a:spcAft>
              <a:buSzPct val="100000"/>
              <a:buFont typeface="Arial" charset="0"/>
              <a:defRPr sz="1400">
                <a:solidFill>
                  <a:schemeClr val="tx1"/>
                </a:solidFill>
                <a:latin typeface="Arial" charset="0"/>
              </a:defRPr>
            </a:lvl8pPr>
            <a:lvl9pPr marL="3886200" indent="-228600" eaLnBrk="0" fontAlgn="base" hangingPunct="0">
              <a:spcAft>
                <a:spcPct val="0"/>
              </a:spcAft>
              <a:buSzPct val="100000"/>
              <a:buFont typeface="Arial" charset="0"/>
              <a:defRPr sz="1400">
                <a:solidFill>
                  <a:schemeClr val="tx1"/>
                </a:solidFill>
                <a:latin typeface="Arial" charset="0"/>
              </a:defRPr>
            </a:lvl9pPr>
          </a:lstStyle>
          <a:p>
            <a:r>
              <a:rPr lang="en-US" altLang="en-US" sz="1200" dirty="0">
                <a:latin typeface="+mn-lt"/>
              </a:rPr>
              <a:t>I= average beam current (Q/T</a:t>
            </a:r>
            <a:r>
              <a:rPr lang="en-US" altLang="en-US" sz="1200" baseline="-25000" dirty="0">
                <a:latin typeface="+mn-lt"/>
              </a:rPr>
              <a:t>RF</a:t>
            </a:r>
            <a:r>
              <a:rPr lang="en-US" altLang="en-US" sz="1200" dirty="0">
                <a:latin typeface="+mn-lt"/>
              </a:rPr>
              <a:t>)</a:t>
            </a:r>
          </a:p>
          <a:p>
            <a:r>
              <a:rPr lang="en-US" altLang="en-US" sz="1200" dirty="0" err="1">
                <a:latin typeface="+mn-lt"/>
              </a:rPr>
              <a:t>r</a:t>
            </a:r>
            <a:r>
              <a:rPr lang="en-US" altLang="en-US" sz="1200" baseline="-25000" dirty="0" err="1">
                <a:latin typeface="+mn-lt"/>
              </a:rPr>
              <a:t>x,y,z</a:t>
            </a:r>
            <a:r>
              <a:rPr lang="en-US" altLang="en-US" sz="1200" dirty="0">
                <a:latin typeface="+mn-lt"/>
              </a:rPr>
              <a:t>=ellipsoid semi-axis</a:t>
            </a:r>
          </a:p>
          <a:p>
            <a:r>
              <a:rPr lang="en-US" altLang="en-US" sz="1200" dirty="0">
                <a:latin typeface="+mn-lt"/>
              </a:rPr>
              <a:t>f= form factor (0&lt;f&lt;1)</a:t>
            </a:r>
          </a:p>
          <a:p>
            <a:r>
              <a:rPr lang="en-US" altLang="en-US" sz="1200" dirty="0">
                <a:latin typeface="+mn-lt"/>
              </a:rPr>
              <a:t>Z</a:t>
            </a:r>
            <a:r>
              <a:rPr lang="en-US" altLang="en-US" sz="1200" baseline="-25000" dirty="0">
                <a:latin typeface="+mn-lt"/>
              </a:rPr>
              <a:t>0</a:t>
            </a:r>
            <a:r>
              <a:rPr lang="en-US" altLang="en-US" sz="1200" dirty="0">
                <a:latin typeface="+mn-lt"/>
              </a:rPr>
              <a:t>=free space impedance (377 </a:t>
            </a:r>
            <a:r>
              <a:rPr lang="el-GR" altLang="en-US" sz="1200" dirty="0">
                <a:latin typeface="+mn-lt"/>
              </a:rPr>
              <a:t>Ω</a:t>
            </a:r>
            <a:r>
              <a:rPr lang="fr-FR" altLang="en-US" sz="1200" dirty="0">
                <a:latin typeface="+mn-lt"/>
              </a:rPr>
              <a:t>)</a:t>
            </a:r>
            <a:endParaRPr lang="en-US" altLang="en-US" sz="1200" baseline="-25000" dirty="0">
              <a:latin typeface="+mn-lt"/>
            </a:endParaRPr>
          </a:p>
        </p:txBody>
      </p:sp>
      <p:cxnSp>
        <p:nvCxnSpPr>
          <p:cNvPr id="37" name="Connettore 2 36"/>
          <p:cNvCxnSpPr>
            <a:stCxn id="38" idx="1"/>
            <a:endCxn id="33" idx="3"/>
          </p:cNvCxnSpPr>
          <p:nvPr/>
        </p:nvCxnSpPr>
        <p:spPr>
          <a:xfrm flipH="1" flipV="1">
            <a:off x="7011493" y="5642330"/>
            <a:ext cx="725171" cy="19436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7736664" y="5652028"/>
            <a:ext cx="1925976" cy="369332"/>
          </a:xfrm>
          <a:prstGeom prst="rect">
            <a:avLst/>
          </a:prstGeom>
          <a:noFill/>
        </p:spPr>
        <p:txBody>
          <a:bodyPr wrap="none" rtlCol="0">
            <a:spAutoFit/>
          </a:bodyPr>
          <a:lstStyle/>
          <a:p>
            <a:r>
              <a:rPr lang="en-US" b="1" dirty="0"/>
              <a:t>Space charge term</a:t>
            </a:r>
          </a:p>
        </p:txBody>
      </p:sp>
      <p:sp>
        <p:nvSpPr>
          <p:cNvPr id="39" name="CasellaDiTesto 38"/>
          <p:cNvSpPr txBox="1"/>
          <p:nvPr/>
        </p:nvSpPr>
        <p:spPr>
          <a:xfrm>
            <a:off x="51493" y="6186454"/>
            <a:ext cx="6960000" cy="523220"/>
          </a:xfrm>
          <a:prstGeom prst="rect">
            <a:avLst/>
          </a:prstGeom>
          <a:solidFill>
            <a:srgbClr val="FFFF00"/>
          </a:solidFill>
        </p:spPr>
        <p:txBody>
          <a:bodyPr wrap="square" rtlCol="0">
            <a:spAutoFit/>
          </a:bodyPr>
          <a:lstStyle/>
          <a:p>
            <a:pPr algn="just"/>
            <a:r>
              <a:rPr lang="en-US" sz="1400" dirty="0">
                <a:solidFill>
                  <a:srgbClr val="FF0000"/>
                </a:solidFill>
              </a:rPr>
              <a:t>For </a:t>
            </a:r>
            <a:r>
              <a:rPr lang="en-US" sz="1400" dirty="0" err="1">
                <a:solidFill>
                  <a:srgbClr val="FF0000"/>
                </a:solidFill>
              </a:rPr>
              <a:t>ultrarelativistic</a:t>
            </a:r>
            <a:r>
              <a:rPr lang="en-US" sz="1400" dirty="0">
                <a:solidFill>
                  <a:srgbClr val="FF0000"/>
                </a:solidFill>
              </a:rPr>
              <a:t> </a:t>
            </a:r>
            <a:r>
              <a:rPr lang="en-US" sz="1400" b="1" dirty="0">
                <a:solidFill>
                  <a:srgbClr val="FF0000"/>
                </a:solidFill>
              </a:rPr>
              <a:t>electrons</a:t>
            </a:r>
            <a:r>
              <a:rPr lang="en-US" sz="1400" dirty="0">
                <a:solidFill>
                  <a:srgbClr val="FF0000"/>
                </a:solidFill>
              </a:rPr>
              <a:t> </a:t>
            </a:r>
            <a:r>
              <a:rPr lang="en-US" sz="1400" b="1" dirty="0">
                <a:solidFill>
                  <a:srgbClr val="FF0000"/>
                </a:solidFill>
              </a:rPr>
              <a:t>RF defocusing and space charge disappear</a:t>
            </a:r>
            <a:r>
              <a:rPr lang="en-US" sz="1400" dirty="0">
                <a:solidFill>
                  <a:srgbClr val="FF0000"/>
                </a:solidFill>
              </a:rPr>
              <a:t> and the external focusing is required to control the </a:t>
            </a:r>
            <a:r>
              <a:rPr lang="en-US" sz="1400" dirty="0" err="1">
                <a:solidFill>
                  <a:srgbClr val="FF0000"/>
                </a:solidFill>
              </a:rPr>
              <a:t>emittance</a:t>
            </a:r>
            <a:r>
              <a:rPr lang="en-US" sz="1400" dirty="0">
                <a:solidFill>
                  <a:srgbClr val="FF0000"/>
                </a:solidFill>
              </a:rPr>
              <a:t> and to stabilize the beam against instabilities.</a:t>
            </a:r>
          </a:p>
        </p:txBody>
      </p:sp>
      <p:sp>
        <p:nvSpPr>
          <p:cNvPr id="21" name="CasellaDiTesto 20"/>
          <p:cNvSpPr txBox="1"/>
          <p:nvPr/>
        </p:nvSpPr>
        <p:spPr>
          <a:xfrm>
            <a:off x="9677613" y="1736829"/>
            <a:ext cx="2363276" cy="523220"/>
          </a:xfrm>
          <a:prstGeom prst="rect">
            <a:avLst/>
          </a:prstGeom>
          <a:noFill/>
        </p:spPr>
        <p:txBody>
          <a:bodyPr wrap="none" rtlCol="0">
            <a:spAutoFit/>
          </a:bodyPr>
          <a:lstStyle/>
          <a:p>
            <a:r>
              <a:rPr lang="it-IT" sz="1400" i="1" dirty="0"/>
              <a:t>G=</a:t>
            </a:r>
            <a:r>
              <a:rPr lang="en-US" sz="1400" i="1" dirty="0"/>
              <a:t>quadrupole</a:t>
            </a:r>
            <a:r>
              <a:rPr lang="it-IT" sz="1400" i="1" dirty="0"/>
              <a:t> </a:t>
            </a:r>
            <a:r>
              <a:rPr lang="it-IT" sz="1400" i="1" dirty="0" err="1"/>
              <a:t>gradient</a:t>
            </a:r>
            <a:r>
              <a:rPr lang="it-IT" sz="1400" i="1" dirty="0"/>
              <a:t> [T/m] </a:t>
            </a:r>
          </a:p>
          <a:p>
            <a:r>
              <a:rPr lang="it-IT" sz="1400" i="1" dirty="0"/>
              <a:t>l=quadrupole </a:t>
            </a:r>
            <a:r>
              <a:rPr lang="en-US" sz="1400" i="1" dirty="0"/>
              <a:t>length</a:t>
            </a:r>
          </a:p>
        </p:txBody>
      </p:sp>
      <p:sp>
        <p:nvSpPr>
          <p:cNvPr id="3" name="Rettangolo 2"/>
          <p:cNvSpPr/>
          <p:nvPr/>
        </p:nvSpPr>
        <p:spPr>
          <a:xfrm>
            <a:off x="7387304" y="4057780"/>
            <a:ext cx="4664937" cy="523220"/>
          </a:xfrm>
          <a:prstGeom prst="rect">
            <a:avLst/>
          </a:prstGeom>
        </p:spPr>
        <p:txBody>
          <a:bodyPr wrap="square">
            <a:spAutoFit/>
          </a:bodyPr>
          <a:lstStyle/>
          <a:p>
            <a:pPr algn="just">
              <a:buFont typeface="Symbol" pitchFamily="18" charset="2"/>
              <a:buNone/>
            </a:pPr>
            <a:r>
              <a:rPr lang="en-US" sz="1400" b="1" dirty="0">
                <a:sym typeface="Symbol" pitchFamily="18" charset="2"/>
              </a:rPr>
              <a:t>NB</a:t>
            </a:r>
            <a:r>
              <a:rPr lang="en-US" sz="1400" dirty="0">
                <a:sym typeface="Symbol" pitchFamily="18" charset="2"/>
              </a:rPr>
              <a:t>: the RF defocusing term f sets a higher limit to the working frequency</a:t>
            </a:r>
          </a:p>
        </p:txBody>
      </p:sp>
      <p:pic>
        <p:nvPicPr>
          <p:cNvPr id="12" name="Immagine 11"/>
          <p:cNvPicPr>
            <a:picLocks noChangeAspect="1"/>
          </p:cNvPicPr>
          <p:nvPr/>
        </p:nvPicPr>
        <p:blipFill rotWithShape="1">
          <a:blip r:embed="rId8"/>
          <a:srcRect b="33653"/>
          <a:stretch/>
        </p:blipFill>
        <p:spPr>
          <a:xfrm>
            <a:off x="7861174" y="1047054"/>
            <a:ext cx="4087801" cy="716057"/>
          </a:xfrm>
          <a:prstGeom prst="rect">
            <a:avLst/>
          </a:prstGeom>
        </p:spPr>
      </p:pic>
      <p:cxnSp>
        <p:nvCxnSpPr>
          <p:cNvPr id="27" name="Connettore 2 26"/>
          <p:cNvCxnSpPr/>
          <p:nvPr/>
        </p:nvCxnSpPr>
        <p:spPr>
          <a:xfrm>
            <a:off x="8233054" y="992485"/>
            <a:ext cx="1997807" cy="0"/>
          </a:xfrm>
          <a:prstGeom prst="straightConnector1">
            <a:avLst/>
          </a:prstGeom>
          <a:ln w="2857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0" name="CasellaDiTesto 39"/>
          <p:cNvSpPr txBox="1"/>
          <p:nvPr/>
        </p:nvSpPr>
        <p:spPr>
          <a:xfrm>
            <a:off x="8993241" y="693941"/>
            <a:ext cx="322524" cy="307777"/>
          </a:xfrm>
          <a:prstGeom prst="rect">
            <a:avLst/>
          </a:prstGeom>
          <a:noFill/>
        </p:spPr>
        <p:txBody>
          <a:bodyPr wrap="none" rtlCol="0">
            <a:spAutoFit/>
          </a:bodyPr>
          <a:lstStyle/>
          <a:p>
            <a:r>
              <a:rPr lang="it-IT" sz="1400" dirty="0" err="1"/>
              <a:t>L</a:t>
            </a:r>
            <a:r>
              <a:rPr lang="it-IT" sz="1400" baseline="-25000" dirty="0" err="1"/>
              <a:t>p</a:t>
            </a:r>
            <a:endParaRPr lang="it-IT" sz="1400" baseline="-25000" dirty="0"/>
          </a:p>
        </p:txBody>
      </p:sp>
      <p:cxnSp>
        <p:nvCxnSpPr>
          <p:cNvPr id="41" name="Connettore 2 40"/>
          <p:cNvCxnSpPr/>
          <p:nvPr/>
        </p:nvCxnSpPr>
        <p:spPr>
          <a:xfrm>
            <a:off x="8046667" y="1826644"/>
            <a:ext cx="372171" cy="0"/>
          </a:xfrm>
          <a:prstGeom prst="straightConnector1">
            <a:avLst/>
          </a:prstGeom>
          <a:ln w="2857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2" name="CasellaDiTesto 41"/>
          <p:cNvSpPr txBox="1"/>
          <p:nvPr/>
        </p:nvSpPr>
        <p:spPr>
          <a:xfrm>
            <a:off x="7861173" y="1672756"/>
            <a:ext cx="226344" cy="307777"/>
          </a:xfrm>
          <a:prstGeom prst="rect">
            <a:avLst/>
          </a:prstGeom>
          <a:noFill/>
        </p:spPr>
        <p:txBody>
          <a:bodyPr wrap="none" rtlCol="0">
            <a:spAutoFit/>
          </a:bodyPr>
          <a:lstStyle/>
          <a:p>
            <a:r>
              <a:rPr lang="it-IT" sz="1400" i="1" dirty="0"/>
              <a:t>l</a:t>
            </a:r>
            <a:endParaRPr lang="it-IT" sz="1400" i="1" baseline="-25000" dirty="0"/>
          </a:p>
        </p:txBody>
      </p:sp>
      <p:graphicFrame>
        <p:nvGraphicFramePr>
          <p:cNvPr id="43" name="Oggetto 42"/>
          <p:cNvGraphicFramePr>
            <a:graphicFrameLocks noChangeAspect="1"/>
          </p:cNvGraphicFramePr>
          <p:nvPr>
            <p:extLst>
              <p:ext uri="{D42A27DB-BD31-4B8C-83A1-F6EECF244321}">
                <p14:modId xmlns:p14="http://schemas.microsoft.com/office/powerpoint/2010/main" val="1424197958"/>
              </p:ext>
            </p:extLst>
          </p:nvPr>
        </p:nvGraphicFramePr>
        <p:xfrm>
          <a:off x="239853" y="3888973"/>
          <a:ext cx="2482249" cy="552273"/>
        </p:xfrm>
        <a:graphic>
          <a:graphicData uri="http://schemas.openxmlformats.org/presentationml/2006/ole">
            <mc:AlternateContent xmlns:mc="http://schemas.openxmlformats.org/markup-compatibility/2006">
              <mc:Choice xmlns:v="urn:schemas-microsoft-com:vml" Requires="v">
                <p:oleObj name="Equazione" r:id="rId9" imgW="2057400" imgH="457200" progId="Equation.3">
                  <p:embed/>
                </p:oleObj>
              </mc:Choice>
              <mc:Fallback>
                <p:oleObj name="Equazione" r:id="rId9" imgW="2057400" imgH="457200" progId="Equation.3">
                  <p:embed/>
                  <p:pic>
                    <p:nvPicPr>
                      <p:cNvPr id="4" name="Oggetto 3"/>
                      <p:cNvPicPr>
                        <a:picLocks noChangeAspect="1" noChangeArrowheads="1"/>
                      </p:cNvPicPr>
                      <p:nvPr/>
                    </p:nvPicPr>
                    <p:blipFill>
                      <a:blip r:embed="rId10"/>
                      <a:srcRect/>
                      <a:stretch>
                        <a:fillRect/>
                      </a:stretch>
                    </p:blipFill>
                    <p:spPr bwMode="auto">
                      <a:xfrm>
                        <a:off x="239853" y="3888973"/>
                        <a:ext cx="2482249" cy="552273"/>
                      </a:xfrm>
                      <a:prstGeom prst="rect">
                        <a:avLst/>
                      </a:prstGeom>
                      <a:noFill/>
                      <a:ln>
                        <a:noFill/>
                      </a:ln>
                    </p:spPr>
                  </p:pic>
                </p:oleObj>
              </mc:Fallback>
            </mc:AlternateContent>
          </a:graphicData>
        </a:graphic>
      </p:graphicFrame>
      <p:pic>
        <p:nvPicPr>
          <p:cNvPr id="44" name="Immagine 43"/>
          <p:cNvPicPr>
            <a:picLocks noChangeAspect="1"/>
          </p:cNvPicPr>
          <p:nvPr/>
        </p:nvPicPr>
        <p:blipFill rotWithShape="1">
          <a:blip r:embed="rId11">
            <a:extLst>
              <a:ext uri="{28A0092B-C50C-407E-A947-70E740481C1C}">
                <a14:useLocalDpi xmlns:a14="http://schemas.microsoft.com/office/drawing/2010/main" val="0"/>
              </a:ext>
            </a:extLst>
          </a:blip>
          <a:srcRect r="50000" b="10630"/>
          <a:stretch/>
        </p:blipFill>
        <p:spPr>
          <a:xfrm>
            <a:off x="28737" y="1208896"/>
            <a:ext cx="3024643" cy="2713895"/>
          </a:xfrm>
          <a:prstGeom prst="rect">
            <a:avLst/>
          </a:prstGeom>
        </p:spPr>
      </p:pic>
      <p:pic>
        <p:nvPicPr>
          <p:cNvPr id="45" name="Immagine 44"/>
          <p:cNvPicPr>
            <a:picLocks noChangeAspect="1"/>
          </p:cNvPicPr>
          <p:nvPr/>
        </p:nvPicPr>
        <p:blipFill rotWithShape="1">
          <a:blip r:embed="rId11">
            <a:extLst>
              <a:ext uri="{28A0092B-C50C-407E-A947-70E740481C1C}">
                <a14:useLocalDpi xmlns:a14="http://schemas.microsoft.com/office/drawing/2010/main" val="0"/>
              </a:ext>
            </a:extLst>
          </a:blip>
          <a:srcRect l="51903" t="10934" r="1041" b="10630"/>
          <a:stretch/>
        </p:blipFill>
        <p:spPr>
          <a:xfrm>
            <a:off x="3772600" y="1499974"/>
            <a:ext cx="2895484" cy="2422817"/>
          </a:xfrm>
          <a:prstGeom prst="rect">
            <a:avLst/>
          </a:prstGeom>
        </p:spPr>
      </p:pic>
      <p:sp>
        <p:nvSpPr>
          <p:cNvPr id="46" name="Freccia a destra 45"/>
          <p:cNvSpPr/>
          <p:nvPr/>
        </p:nvSpPr>
        <p:spPr>
          <a:xfrm>
            <a:off x="3009590" y="2524988"/>
            <a:ext cx="640058" cy="3724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8" name="Oggetto 47"/>
          <p:cNvGraphicFramePr>
            <a:graphicFrameLocks noChangeAspect="1"/>
          </p:cNvGraphicFramePr>
          <p:nvPr>
            <p:extLst>
              <p:ext uri="{D42A27DB-BD31-4B8C-83A1-F6EECF244321}">
                <p14:modId xmlns:p14="http://schemas.microsoft.com/office/powerpoint/2010/main" val="1765599338"/>
              </p:ext>
            </p:extLst>
          </p:nvPr>
        </p:nvGraphicFramePr>
        <p:xfrm>
          <a:off x="4340830" y="4268776"/>
          <a:ext cx="1335088" cy="454025"/>
        </p:xfrm>
        <a:graphic>
          <a:graphicData uri="http://schemas.openxmlformats.org/presentationml/2006/ole">
            <mc:AlternateContent xmlns:mc="http://schemas.openxmlformats.org/markup-compatibility/2006">
              <mc:Choice xmlns:v="urn:schemas-microsoft-com:vml" Requires="v">
                <p:oleObj name="Equazione" r:id="rId12" imgW="1231560" imgH="419040" progId="Equation.3">
                  <p:embed/>
                </p:oleObj>
              </mc:Choice>
              <mc:Fallback>
                <p:oleObj name="Equazione" r:id="rId12" imgW="1231560" imgH="419040" progId="Equation.3">
                  <p:embed/>
                  <p:pic>
                    <p:nvPicPr>
                      <p:cNvPr id="28" name="Oggetto 27"/>
                      <p:cNvPicPr>
                        <a:picLocks noChangeAspect="1" noChangeArrowheads="1"/>
                      </p:cNvPicPr>
                      <p:nvPr/>
                    </p:nvPicPr>
                    <p:blipFill>
                      <a:blip r:embed="rId13"/>
                      <a:srcRect/>
                      <a:stretch>
                        <a:fillRect/>
                      </a:stretch>
                    </p:blipFill>
                    <p:spPr bwMode="auto">
                      <a:xfrm>
                        <a:off x="4340830" y="4268776"/>
                        <a:ext cx="1335088" cy="454025"/>
                      </a:xfrm>
                      <a:prstGeom prst="rect">
                        <a:avLst/>
                      </a:prstGeom>
                      <a:noFill/>
                      <a:ln>
                        <a:noFill/>
                      </a:ln>
                    </p:spPr>
                  </p:pic>
                </p:oleObj>
              </mc:Fallback>
            </mc:AlternateContent>
          </a:graphicData>
        </a:graphic>
      </p:graphicFrame>
      <p:graphicFrame>
        <p:nvGraphicFramePr>
          <p:cNvPr id="30" name="Oggetto 29"/>
          <p:cNvGraphicFramePr>
            <a:graphicFrameLocks noChangeAspect="1"/>
          </p:cNvGraphicFramePr>
          <p:nvPr>
            <p:extLst>
              <p:ext uri="{D42A27DB-BD31-4B8C-83A1-F6EECF244321}">
                <p14:modId xmlns:p14="http://schemas.microsoft.com/office/powerpoint/2010/main" val="1409327675"/>
              </p:ext>
            </p:extLst>
          </p:nvPr>
        </p:nvGraphicFramePr>
        <p:xfrm>
          <a:off x="946746" y="4383916"/>
          <a:ext cx="1068462" cy="418394"/>
        </p:xfrm>
        <a:graphic>
          <a:graphicData uri="http://schemas.openxmlformats.org/presentationml/2006/ole">
            <mc:AlternateContent xmlns:mc="http://schemas.openxmlformats.org/markup-compatibility/2006">
              <mc:Choice xmlns:v="urn:schemas-microsoft-com:vml" Requires="v">
                <p:oleObj name="Equazione" r:id="rId14" imgW="1168200" imgH="457200" progId="Equation.3">
                  <p:embed/>
                </p:oleObj>
              </mc:Choice>
              <mc:Fallback>
                <p:oleObj name="Equazione" r:id="rId14" imgW="1168200" imgH="457200" progId="Equation.3">
                  <p:embed/>
                  <p:pic>
                    <p:nvPicPr>
                      <p:cNvPr id="28" name="Oggetto 27"/>
                      <p:cNvPicPr>
                        <a:picLocks noChangeAspect="1" noChangeArrowheads="1"/>
                      </p:cNvPicPr>
                      <p:nvPr/>
                    </p:nvPicPr>
                    <p:blipFill>
                      <a:blip r:embed="rId15"/>
                      <a:srcRect/>
                      <a:stretch>
                        <a:fillRect/>
                      </a:stretch>
                    </p:blipFill>
                    <p:spPr bwMode="auto">
                      <a:xfrm>
                        <a:off x="946746" y="4383916"/>
                        <a:ext cx="1068462" cy="418394"/>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959161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fade">
                                      <p:cBhvr>
                                        <p:cTn id="10" dur="500"/>
                                        <p:tgtEl>
                                          <p:spTgt spid="4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10"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500"/>
                                        <p:tgtEl>
                                          <p:spTgt spid="46"/>
                                        </p:tgtEl>
                                      </p:cBhvr>
                                    </p:animEffect>
                                  </p:childTnLst>
                                </p:cTn>
                              </p:par>
                              <p:par>
                                <p:cTn id="52" presetID="10" presetClass="entr" presetSubtype="0" fill="hold"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500"/>
                                        <p:tgtEl>
                                          <p:spTgt spid="45"/>
                                        </p:tgtEl>
                                      </p:cBhvr>
                                    </p:animEffect>
                                  </p:childTnLst>
                                </p:cTn>
                              </p:par>
                              <p:par>
                                <p:cTn id="55" presetID="10"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500"/>
                                        <p:tgtEl>
                                          <p:spTgt spid="5"/>
                                        </p:tgtEl>
                                      </p:cBhvr>
                                    </p:animEffect>
                                  </p:childTnLst>
                                </p:cTn>
                              </p:par>
                              <p:par>
                                <p:cTn id="58" presetID="10" presetClass="entr" presetSubtype="0" fill="hold"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childTnLst>
                                </p:cTn>
                              </p:par>
                              <p:par>
                                <p:cTn id="66" presetID="10" presetClass="entr" presetSubtype="0"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500"/>
                                        <p:tgtEl>
                                          <p:spTgt spid="36"/>
                                        </p:tgtEl>
                                      </p:cBhvr>
                                    </p:animEffect>
                                  </p:childTnLst>
                                </p:cTn>
                              </p:par>
                              <p:par>
                                <p:cTn id="72" presetID="10" presetClass="entr" presetSubtype="0" fill="hold" nodeType="with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500"/>
                                        <p:tgtEl>
                                          <p:spTgt spid="3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500"/>
                                        <p:tgtEl>
                                          <p:spTgt spid="3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6" grpId="0"/>
      <p:bldP spid="31" grpId="0"/>
      <p:bldP spid="32" grpId="0"/>
      <p:bldP spid="36" grpId="0"/>
      <p:bldP spid="38" grpId="0"/>
      <p:bldP spid="39" grpId="0" animBg="1"/>
      <p:bldP spid="21" grpId="0"/>
      <p:bldP spid="3" grpId="0"/>
      <p:bldP spid="40" grpId="0"/>
      <p:bldP spid="42" grpId="0"/>
      <p:bldP spid="4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24000" y="0"/>
            <a:ext cx="9144000" cy="523220"/>
          </a:xfrm>
          <a:prstGeom prst="rect">
            <a:avLst/>
          </a:prstGeom>
        </p:spPr>
        <p:txBody>
          <a:bodyPr wrap="square">
            <a:spAutoFit/>
          </a:bodyPr>
          <a:lstStyle/>
          <a:p>
            <a:pPr algn="ctr"/>
            <a:r>
              <a:rPr lang="it-IT" sz="2800" b="1" dirty="0"/>
              <a:t>GENERAL CONSIDERATIONS ON LINAC OPTICS DESIGN (1/2)</a:t>
            </a:r>
            <a:endParaRPr lang="en-US" sz="2800" dirty="0"/>
          </a:p>
        </p:txBody>
      </p:sp>
      <p:pic>
        <p:nvPicPr>
          <p:cNvPr id="187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4000" y="4077000"/>
            <a:ext cx="6749669" cy="2592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ttangolo 13"/>
          <p:cNvSpPr/>
          <p:nvPr/>
        </p:nvSpPr>
        <p:spPr>
          <a:xfrm>
            <a:off x="48000" y="909878"/>
            <a:ext cx="12143999" cy="3108543"/>
          </a:xfrm>
          <a:prstGeom prst="rect">
            <a:avLst/>
          </a:prstGeom>
        </p:spPr>
        <p:txBody>
          <a:bodyPr wrap="square">
            <a:spAutoFit/>
          </a:bodyPr>
          <a:lstStyle/>
          <a:p>
            <a:pPr marL="285750" indent="-285750" algn="just">
              <a:buFont typeface="Symbol" panose="05050102010706020507" pitchFamily="18" charset="2"/>
              <a:buChar char="Þ"/>
            </a:pPr>
            <a:r>
              <a:rPr lang="it-IT" sz="1600" dirty="0" err="1"/>
              <a:t>Beam</a:t>
            </a:r>
            <a:r>
              <a:rPr lang="it-IT" sz="1600" dirty="0"/>
              <a:t> </a:t>
            </a:r>
            <a:r>
              <a:rPr lang="it-IT" sz="1600" dirty="0" err="1"/>
              <a:t>dynamics</a:t>
            </a:r>
            <a:r>
              <a:rPr lang="it-IT" sz="1600" dirty="0"/>
              <a:t> </a:t>
            </a:r>
            <a:r>
              <a:rPr lang="it-IT" sz="1600" dirty="0" err="1"/>
              <a:t>dominated</a:t>
            </a:r>
            <a:r>
              <a:rPr lang="it-IT" sz="1600" dirty="0"/>
              <a:t> by </a:t>
            </a:r>
            <a:r>
              <a:rPr lang="it-IT" sz="1600" b="1" dirty="0" err="1"/>
              <a:t>space</a:t>
            </a:r>
            <a:r>
              <a:rPr lang="it-IT" sz="1600" b="1" dirty="0"/>
              <a:t> </a:t>
            </a:r>
            <a:r>
              <a:rPr lang="it-IT" sz="1600" b="1" dirty="0" err="1"/>
              <a:t>charge</a:t>
            </a:r>
            <a:r>
              <a:rPr lang="it-IT" sz="1600" b="1" dirty="0"/>
              <a:t> and RF </a:t>
            </a:r>
            <a:r>
              <a:rPr lang="it-IT" sz="1600" b="1" dirty="0" err="1"/>
              <a:t>defocusing</a:t>
            </a:r>
            <a:r>
              <a:rPr lang="it-IT" sz="1600" b="1" dirty="0"/>
              <a:t> </a:t>
            </a:r>
            <a:r>
              <a:rPr lang="it-IT" sz="1600" b="1" dirty="0" err="1"/>
              <a:t>forces</a:t>
            </a:r>
            <a:r>
              <a:rPr lang="it-IT" sz="1600" b="1" dirty="0"/>
              <a:t> </a:t>
            </a:r>
          </a:p>
          <a:p>
            <a:pPr marL="285750" indent="-285750" algn="just">
              <a:buFont typeface="Symbol" panose="05050102010706020507" pitchFamily="18" charset="2"/>
              <a:buChar char="Þ"/>
            </a:pPr>
            <a:endParaRPr lang="it-IT" sz="400" b="1" dirty="0"/>
          </a:p>
          <a:p>
            <a:pPr marL="285750" indent="-285750" algn="just">
              <a:buFont typeface="Symbol" panose="05050102010706020507" pitchFamily="18" charset="2"/>
              <a:buChar char="Þ"/>
            </a:pPr>
            <a:r>
              <a:rPr lang="it-IT" sz="1600" dirty="0" err="1"/>
              <a:t>Focusing</a:t>
            </a:r>
            <a:r>
              <a:rPr lang="it-IT" sz="1600" dirty="0"/>
              <a:t> </a:t>
            </a:r>
            <a:r>
              <a:rPr lang="it-IT" sz="1600" dirty="0" err="1"/>
              <a:t>is</a:t>
            </a:r>
            <a:r>
              <a:rPr lang="it-IT" sz="1600" dirty="0"/>
              <a:t> </a:t>
            </a:r>
            <a:r>
              <a:rPr lang="it-IT" sz="1600" dirty="0" err="1"/>
              <a:t>usually</a:t>
            </a:r>
            <a:r>
              <a:rPr lang="it-IT" sz="1600" dirty="0"/>
              <a:t> </a:t>
            </a:r>
            <a:r>
              <a:rPr lang="it-IT" sz="1600" dirty="0" err="1"/>
              <a:t>provided</a:t>
            </a:r>
            <a:r>
              <a:rPr lang="it-IT" sz="1600" dirty="0"/>
              <a:t> by </a:t>
            </a:r>
            <a:r>
              <a:rPr lang="it-IT" sz="1600" b="1" dirty="0" err="1"/>
              <a:t>quadrupoles</a:t>
            </a:r>
            <a:endParaRPr lang="it-IT" sz="1600" b="1" dirty="0"/>
          </a:p>
          <a:p>
            <a:pPr marL="285750" indent="-285750" algn="just">
              <a:buFont typeface="Symbol" panose="05050102010706020507" pitchFamily="18" charset="2"/>
              <a:buChar char="Þ"/>
            </a:pPr>
            <a:endParaRPr lang="it-IT" sz="400" b="1" dirty="0"/>
          </a:p>
          <a:p>
            <a:pPr marL="285750" indent="-285750" algn="just">
              <a:buFont typeface="Symbol" panose="05050102010706020507" pitchFamily="18" charset="2"/>
              <a:buChar char="Þ"/>
            </a:pPr>
            <a:r>
              <a:rPr lang="it-IT" sz="1600" dirty="0" err="1"/>
              <a:t>Phase</a:t>
            </a:r>
            <a:r>
              <a:rPr lang="it-IT" sz="1600" dirty="0"/>
              <a:t> </a:t>
            </a:r>
            <a:r>
              <a:rPr lang="it-IT" sz="1600" dirty="0" err="1"/>
              <a:t>advance</a:t>
            </a:r>
            <a:r>
              <a:rPr lang="it-IT" sz="1600" dirty="0"/>
              <a:t> per </a:t>
            </a:r>
            <a:r>
              <a:rPr lang="it-IT" sz="1600" dirty="0" err="1"/>
              <a:t>period</a:t>
            </a:r>
            <a:r>
              <a:rPr lang="it-IT" sz="1600" dirty="0"/>
              <a:t> (</a:t>
            </a:r>
            <a:r>
              <a:rPr lang="it-IT" sz="1600" dirty="0">
                <a:sym typeface="Symbol" panose="05050102010706020507" pitchFamily="18" charset="2"/>
              </a:rPr>
              <a:t></a:t>
            </a:r>
            <a:r>
              <a:rPr lang="it-IT" sz="1600" dirty="0"/>
              <a:t>) </a:t>
            </a:r>
            <a:r>
              <a:rPr lang="it-IT" sz="1600" dirty="0" err="1"/>
              <a:t>should</a:t>
            </a:r>
            <a:r>
              <a:rPr lang="it-IT" sz="1600" dirty="0"/>
              <a:t> be, in general, in the </a:t>
            </a:r>
            <a:r>
              <a:rPr lang="it-IT" sz="1600" dirty="0" err="1"/>
              <a:t>range</a:t>
            </a:r>
            <a:r>
              <a:rPr lang="it-IT" sz="1600" dirty="0"/>
              <a:t> 30-80 </a:t>
            </a:r>
            <a:r>
              <a:rPr lang="it-IT" sz="1600" dirty="0" err="1"/>
              <a:t>deg</a:t>
            </a:r>
            <a:r>
              <a:rPr lang="it-IT" sz="1600" dirty="0"/>
              <a:t>, </a:t>
            </a:r>
            <a:r>
              <a:rPr lang="it-IT" sz="1600" dirty="0" err="1"/>
              <a:t>this</a:t>
            </a:r>
            <a:r>
              <a:rPr lang="it-IT" sz="1600" dirty="0"/>
              <a:t> </a:t>
            </a:r>
            <a:r>
              <a:rPr lang="it-IT" sz="1600" dirty="0" err="1"/>
              <a:t>means</a:t>
            </a:r>
            <a:r>
              <a:rPr lang="it-IT" sz="1600" dirty="0"/>
              <a:t> </a:t>
            </a:r>
            <a:r>
              <a:rPr lang="it-IT" sz="1600" dirty="0" err="1"/>
              <a:t>that</a:t>
            </a:r>
            <a:r>
              <a:rPr lang="it-IT" sz="1600" dirty="0"/>
              <a:t>, </a:t>
            </a:r>
            <a:r>
              <a:rPr lang="it-IT" sz="1600" dirty="0" err="1"/>
              <a:t>at</a:t>
            </a:r>
            <a:r>
              <a:rPr lang="it-IT" sz="1600" dirty="0"/>
              <a:t> </a:t>
            </a:r>
            <a:r>
              <a:rPr lang="it-IT" sz="1600" dirty="0" err="1"/>
              <a:t>low</a:t>
            </a:r>
            <a:r>
              <a:rPr lang="it-IT" sz="1600" dirty="0"/>
              <a:t> </a:t>
            </a:r>
            <a:r>
              <a:rPr lang="it-IT" sz="1600" dirty="0" err="1"/>
              <a:t>energy</a:t>
            </a:r>
            <a:r>
              <a:rPr lang="it-IT" sz="1600" dirty="0"/>
              <a:t>, </a:t>
            </a:r>
            <a:r>
              <a:rPr lang="it-IT" sz="1600" dirty="0" err="1"/>
              <a:t>we</a:t>
            </a:r>
            <a:r>
              <a:rPr lang="it-IT" sz="1600" dirty="0"/>
              <a:t> </a:t>
            </a:r>
            <a:r>
              <a:rPr lang="it-IT" sz="1600" dirty="0" err="1"/>
              <a:t>need</a:t>
            </a:r>
            <a:r>
              <a:rPr lang="it-IT" sz="1600" dirty="0"/>
              <a:t> a strong </a:t>
            </a:r>
            <a:r>
              <a:rPr lang="it-IT" sz="1600" dirty="0" err="1"/>
              <a:t>focusing</a:t>
            </a:r>
            <a:r>
              <a:rPr lang="it-IT" sz="1600" dirty="0"/>
              <a:t> </a:t>
            </a:r>
            <a:r>
              <a:rPr lang="it-IT" sz="1600" dirty="0" err="1"/>
              <a:t>term</a:t>
            </a:r>
            <a:r>
              <a:rPr lang="it-IT" sz="1600" dirty="0"/>
              <a:t> (</a:t>
            </a:r>
            <a:r>
              <a:rPr lang="it-IT" sz="1600" b="1" dirty="0"/>
              <a:t>short quadrupole </a:t>
            </a:r>
            <a:r>
              <a:rPr lang="it-IT" sz="1600" b="1" dirty="0" err="1"/>
              <a:t>distance</a:t>
            </a:r>
            <a:r>
              <a:rPr lang="it-IT" sz="1600" b="1" dirty="0"/>
              <a:t> and high quadrupole </a:t>
            </a:r>
            <a:r>
              <a:rPr lang="it-IT" sz="1600" b="1" dirty="0" err="1"/>
              <a:t>gradient</a:t>
            </a:r>
            <a:r>
              <a:rPr lang="it-IT" sz="1600" dirty="0"/>
              <a:t>) to compensate for the </a:t>
            </a:r>
            <a:r>
              <a:rPr lang="it-IT" sz="1600" dirty="0" err="1"/>
              <a:t>rf</a:t>
            </a:r>
            <a:r>
              <a:rPr lang="it-IT" sz="1600" dirty="0"/>
              <a:t> </a:t>
            </a:r>
            <a:r>
              <a:rPr lang="it-IT" sz="1600" dirty="0" err="1"/>
              <a:t>defocusing</a:t>
            </a:r>
            <a:r>
              <a:rPr lang="it-IT" sz="1600" dirty="0"/>
              <a:t>, </a:t>
            </a:r>
            <a:r>
              <a:rPr lang="it-IT" sz="1600" dirty="0" err="1"/>
              <a:t>but</a:t>
            </a:r>
            <a:r>
              <a:rPr lang="it-IT" sz="1600" dirty="0"/>
              <a:t> the </a:t>
            </a:r>
            <a:r>
              <a:rPr lang="it-IT" sz="1600" dirty="0" err="1"/>
              <a:t>limited</a:t>
            </a:r>
            <a:r>
              <a:rPr lang="it-IT" sz="1600" dirty="0"/>
              <a:t> </a:t>
            </a:r>
            <a:r>
              <a:rPr lang="it-IT" sz="1600" dirty="0" err="1"/>
              <a:t>space</a:t>
            </a:r>
            <a:r>
              <a:rPr lang="it-IT" sz="1600" dirty="0"/>
              <a:t> (</a:t>
            </a:r>
            <a:r>
              <a:rPr lang="it-IT" sz="1600" dirty="0">
                <a:sym typeface="Symbol" panose="05050102010706020507" pitchFamily="18" charset="2"/>
              </a:rPr>
              <a:t></a:t>
            </a:r>
            <a:r>
              <a:rPr lang="it-IT" sz="1600" dirty="0"/>
              <a:t>) </a:t>
            </a:r>
            <a:r>
              <a:rPr lang="it-IT" sz="1600" dirty="0" err="1"/>
              <a:t>limits</a:t>
            </a:r>
            <a:r>
              <a:rPr lang="it-IT" sz="1600" dirty="0"/>
              <a:t> the </a:t>
            </a:r>
            <a:r>
              <a:rPr lang="it-IT" sz="1600" dirty="0" err="1"/>
              <a:t>achievable</a:t>
            </a:r>
            <a:r>
              <a:rPr lang="it-IT" sz="1600" dirty="0"/>
              <a:t> G and </a:t>
            </a:r>
            <a:r>
              <a:rPr lang="it-IT" sz="1600" dirty="0" err="1"/>
              <a:t>beam</a:t>
            </a:r>
            <a:r>
              <a:rPr lang="it-IT" sz="1600" dirty="0"/>
              <a:t> </a:t>
            </a:r>
            <a:r>
              <a:rPr lang="it-IT" sz="1600" dirty="0" err="1"/>
              <a:t>current</a:t>
            </a:r>
            <a:endParaRPr lang="it-IT" sz="1600" dirty="0"/>
          </a:p>
          <a:p>
            <a:pPr marL="285750" indent="-285750" algn="just">
              <a:buFont typeface="Symbol" panose="05050102010706020507" pitchFamily="18" charset="2"/>
              <a:buChar char="Þ"/>
            </a:pPr>
            <a:endParaRPr lang="it-IT" sz="400" dirty="0"/>
          </a:p>
          <a:p>
            <a:pPr marL="285750" indent="-285750" algn="just">
              <a:buFont typeface="Symbol" panose="05050102010706020507" pitchFamily="18" charset="2"/>
              <a:buChar char="Þ"/>
            </a:pPr>
            <a:r>
              <a:rPr lang="it-IT" sz="1600" b="1" dirty="0" err="1"/>
              <a:t>As</a:t>
            </a:r>
            <a:r>
              <a:rPr lang="it-IT" sz="1600" b="1" dirty="0"/>
              <a:t> </a:t>
            </a:r>
            <a:r>
              <a:rPr lang="it-IT" sz="1600" b="1" dirty="0">
                <a:sym typeface="Symbol" panose="05050102010706020507" pitchFamily="18" charset="2"/>
              </a:rPr>
              <a:t></a:t>
            </a:r>
            <a:r>
              <a:rPr lang="it-IT" sz="1600" b="1" dirty="0"/>
              <a:t> </a:t>
            </a:r>
            <a:r>
              <a:rPr lang="it-IT" sz="1600" b="1" dirty="0" err="1"/>
              <a:t>increases</a:t>
            </a:r>
            <a:r>
              <a:rPr lang="it-IT" sz="1600" b="1" dirty="0"/>
              <a:t>, the </a:t>
            </a:r>
            <a:r>
              <a:rPr lang="it-IT" sz="1600" b="1" dirty="0" err="1"/>
              <a:t>distance</a:t>
            </a:r>
            <a:r>
              <a:rPr lang="it-IT" sz="1600" b="1" dirty="0"/>
              <a:t> </a:t>
            </a:r>
            <a:r>
              <a:rPr lang="it-IT" sz="1600" b="1" dirty="0" err="1"/>
              <a:t>between</a:t>
            </a:r>
            <a:r>
              <a:rPr lang="it-IT" sz="1600" b="1" dirty="0"/>
              <a:t> </a:t>
            </a:r>
            <a:r>
              <a:rPr lang="it-IT" sz="1600" b="1" dirty="0" err="1"/>
              <a:t>focusing</a:t>
            </a:r>
            <a:r>
              <a:rPr lang="it-IT" sz="1600" b="1" dirty="0"/>
              <a:t> </a:t>
            </a:r>
            <a:r>
              <a:rPr lang="it-IT" sz="1600" b="1" dirty="0" err="1"/>
              <a:t>elements</a:t>
            </a:r>
            <a:r>
              <a:rPr lang="it-IT" sz="1600" b="1" dirty="0"/>
              <a:t> can </a:t>
            </a:r>
            <a:r>
              <a:rPr lang="it-IT" sz="1600" b="1" dirty="0" err="1"/>
              <a:t>increase</a:t>
            </a:r>
            <a:r>
              <a:rPr lang="it-IT" sz="1600" dirty="0"/>
              <a:t> (</a:t>
            </a:r>
            <a:r>
              <a:rPr lang="it-IT" sz="1600" dirty="0">
                <a:sym typeface="Symbol" panose="05050102010706020507" pitchFamily="18" charset="2"/>
              </a:rPr>
              <a:t> </a:t>
            </a:r>
            <a:r>
              <a:rPr lang="it-IT" sz="1600" dirty="0"/>
              <a:t>in the DTL </a:t>
            </a:r>
            <a:r>
              <a:rPr lang="it-IT" sz="1600" dirty="0" err="1"/>
              <a:t>goes</a:t>
            </a:r>
            <a:r>
              <a:rPr lang="it-IT" sz="1600" dirty="0"/>
              <a:t> from </a:t>
            </a:r>
            <a:r>
              <a:rPr lang="it-IT" sz="1600" dirty="0">
                <a:sym typeface="Symbol" panose="05050102010706020507" pitchFamily="18" charset="2"/>
              </a:rPr>
              <a:t></a:t>
            </a:r>
            <a:r>
              <a:rPr lang="it-IT" sz="1600" dirty="0"/>
              <a:t>70mm (3 </a:t>
            </a:r>
            <a:r>
              <a:rPr lang="it-IT" sz="1600" dirty="0" err="1"/>
              <a:t>MeV</a:t>
            </a:r>
            <a:r>
              <a:rPr lang="it-IT" sz="1600" dirty="0"/>
              <a:t>, 352 MHz) to </a:t>
            </a:r>
            <a:r>
              <a:rPr lang="it-IT" sz="1600" dirty="0">
                <a:sym typeface="Symbol" panose="05050102010706020507" pitchFamily="18" charset="2"/>
              </a:rPr>
              <a:t></a:t>
            </a:r>
            <a:r>
              <a:rPr lang="it-IT" sz="1600" dirty="0"/>
              <a:t>250mm (40 </a:t>
            </a:r>
            <a:r>
              <a:rPr lang="it-IT" sz="1600" dirty="0" err="1"/>
              <a:t>MeV</a:t>
            </a:r>
            <a:r>
              <a:rPr lang="it-IT" sz="1600" dirty="0"/>
              <a:t>), and can be </a:t>
            </a:r>
            <a:r>
              <a:rPr lang="it-IT" sz="1600" dirty="0" err="1"/>
              <a:t>increased</a:t>
            </a:r>
            <a:r>
              <a:rPr lang="it-IT" sz="1600" dirty="0"/>
              <a:t> to 4-10</a:t>
            </a:r>
            <a:r>
              <a:rPr lang="it-IT" sz="1600" dirty="0">
                <a:sym typeface="Symbol" panose="05050102010706020507" pitchFamily="18" charset="2"/>
              </a:rPr>
              <a:t></a:t>
            </a:r>
            <a:r>
              <a:rPr lang="it-IT" sz="1600" dirty="0"/>
              <a:t> </a:t>
            </a:r>
            <a:r>
              <a:rPr lang="it-IT" sz="1600" dirty="0" err="1"/>
              <a:t>at</a:t>
            </a:r>
            <a:r>
              <a:rPr lang="it-IT" sz="1600" dirty="0"/>
              <a:t> </a:t>
            </a:r>
            <a:r>
              <a:rPr lang="it-IT" sz="1600" dirty="0" err="1"/>
              <a:t>higher</a:t>
            </a:r>
            <a:r>
              <a:rPr lang="it-IT" sz="1600" dirty="0"/>
              <a:t> </a:t>
            </a:r>
            <a:r>
              <a:rPr lang="it-IT" sz="1600" dirty="0" err="1"/>
              <a:t>energy</a:t>
            </a:r>
            <a:r>
              <a:rPr lang="it-IT" sz="1600" dirty="0"/>
              <a:t> (&gt;40 </a:t>
            </a:r>
            <a:r>
              <a:rPr lang="it-IT" sz="1600" dirty="0" err="1"/>
              <a:t>MeV</a:t>
            </a:r>
            <a:r>
              <a:rPr lang="it-IT" sz="1600" dirty="0"/>
              <a:t>).</a:t>
            </a:r>
          </a:p>
          <a:p>
            <a:pPr marL="285750" indent="-285750" algn="just">
              <a:buFont typeface="Symbol" panose="05050102010706020507" pitchFamily="18" charset="2"/>
              <a:buChar char="Þ"/>
            </a:pPr>
            <a:endParaRPr lang="it-IT" sz="400" dirty="0"/>
          </a:p>
          <a:p>
            <a:pPr marL="285750" indent="-285750" algn="just">
              <a:buFont typeface="Symbol" panose="05050102010706020507" pitchFamily="18" charset="2"/>
              <a:buChar char="Þ"/>
            </a:pPr>
            <a:r>
              <a:rPr lang="it-IT" sz="1600" dirty="0"/>
              <a:t>A </a:t>
            </a:r>
            <a:r>
              <a:rPr lang="it-IT" sz="1600" dirty="0" err="1"/>
              <a:t>linac</a:t>
            </a:r>
            <a:r>
              <a:rPr lang="it-IT" sz="1600" dirty="0"/>
              <a:t> </a:t>
            </a:r>
            <a:r>
              <a:rPr lang="it-IT" sz="1600" dirty="0" err="1"/>
              <a:t>is</a:t>
            </a:r>
            <a:r>
              <a:rPr lang="it-IT" sz="1600" dirty="0"/>
              <a:t> made of a </a:t>
            </a:r>
            <a:r>
              <a:rPr lang="it-IT" sz="1600" b="1" dirty="0" err="1"/>
              <a:t>sequence</a:t>
            </a:r>
            <a:r>
              <a:rPr lang="it-IT" sz="1600" b="1" dirty="0"/>
              <a:t> of </a:t>
            </a:r>
            <a:r>
              <a:rPr lang="it-IT" sz="1600" b="1" dirty="0" err="1"/>
              <a:t>structures</a:t>
            </a:r>
            <a:r>
              <a:rPr lang="it-IT" sz="1600" b="1" dirty="0"/>
              <a:t>, </a:t>
            </a:r>
            <a:r>
              <a:rPr lang="it-IT" sz="1600" b="1" dirty="0" err="1"/>
              <a:t>matched</a:t>
            </a:r>
            <a:r>
              <a:rPr lang="it-IT" sz="1600" b="1" dirty="0"/>
              <a:t> to the </a:t>
            </a:r>
            <a:r>
              <a:rPr lang="it-IT" sz="1600" b="1" dirty="0" err="1"/>
              <a:t>beam</a:t>
            </a:r>
            <a:r>
              <a:rPr lang="it-IT" sz="1600" b="1" dirty="0"/>
              <a:t> </a:t>
            </a:r>
            <a:r>
              <a:rPr lang="it-IT" sz="1600" b="1" dirty="0" err="1"/>
              <a:t>velocity</a:t>
            </a:r>
            <a:r>
              <a:rPr lang="it-IT" sz="1600" dirty="0"/>
              <a:t>, and </a:t>
            </a:r>
            <a:r>
              <a:rPr lang="it-IT" sz="1600" dirty="0" err="1"/>
              <a:t>where</a:t>
            </a:r>
            <a:r>
              <a:rPr lang="it-IT" sz="1600" dirty="0"/>
              <a:t> the </a:t>
            </a:r>
            <a:r>
              <a:rPr lang="it-IT" sz="1600" dirty="0" err="1"/>
              <a:t>length</a:t>
            </a:r>
            <a:r>
              <a:rPr lang="it-IT" sz="1600" dirty="0"/>
              <a:t> of the </a:t>
            </a:r>
            <a:r>
              <a:rPr lang="it-IT" sz="1600" dirty="0" err="1"/>
              <a:t>focusing</a:t>
            </a:r>
            <a:r>
              <a:rPr lang="it-IT" sz="1600" dirty="0"/>
              <a:t> </a:t>
            </a:r>
            <a:r>
              <a:rPr lang="it-IT" sz="1600" dirty="0" err="1"/>
              <a:t>period</a:t>
            </a:r>
            <a:r>
              <a:rPr lang="it-IT" sz="1600" dirty="0"/>
              <a:t> </a:t>
            </a:r>
            <a:r>
              <a:rPr lang="it-IT" sz="1600" dirty="0" err="1"/>
              <a:t>increases</a:t>
            </a:r>
            <a:r>
              <a:rPr lang="it-IT" sz="1600" dirty="0"/>
              <a:t> with </a:t>
            </a:r>
            <a:r>
              <a:rPr lang="it-IT" sz="1600" dirty="0" err="1"/>
              <a:t>energy</a:t>
            </a:r>
            <a:r>
              <a:rPr lang="it-IT" sz="1600" dirty="0"/>
              <a:t>. </a:t>
            </a:r>
            <a:r>
              <a:rPr lang="it-IT" sz="1600" dirty="0" err="1"/>
              <a:t>As</a:t>
            </a:r>
            <a:r>
              <a:rPr lang="it-IT" sz="1600" dirty="0"/>
              <a:t> </a:t>
            </a:r>
            <a:r>
              <a:rPr lang="it-IT" sz="1600" dirty="0">
                <a:sym typeface="Symbol" panose="05050102010706020507" pitchFamily="18" charset="2"/>
              </a:rPr>
              <a:t> </a:t>
            </a:r>
            <a:r>
              <a:rPr lang="it-IT" sz="1600" dirty="0" err="1"/>
              <a:t>increases</a:t>
            </a:r>
            <a:r>
              <a:rPr lang="it-IT" sz="1600" dirty="0"/>
              <a:t>, </a:t>
            </a:r>
            <a:r>
              <a:rPr lang="it-IT" sz="1600" dirty="0" err="1"/>
              <a:t>longitudinal</a:t>
            </a:r>
            <a:r>
              <a:rPr lang="it-IT" sz="1600" dirty="0"/>
              <a:t> </a:t>
            </a:r>
            <a:r>
              <a:rPr lang="it-IT" sz="1600" dirty="0" err="1"/>
              <a:t>phase</a:t>
            </a:r>
            <a:r>
              <a:rPr lang="it-IT" sz="1600" dirty="0"/>
              <a:t> </a:t>
            </a:r>
            <a:r>
              <a:rPr lang="it-IT" sz="1600" dirty="0" err="1"/>
              <a:t>error</a:t>
            </a:r>
            <a:r>
              <a:rPr lang="it-IT" sz="1600" dirty="0"/>
              <a:t> </a:t>
            </a:r>
            <a:r>
              <a:rPr lang="it-IT" sz="1600" dirty="0" err="1"/>
              <a:t>between</a:t>
            </a:r>
            <a:r>
              <a:rPr lang="it-IT" sz="1600" dirty="0"/>
              <a:t> </a:t>
            </a:r>
            <a:r>
              <a:rPr lang="it-IT" sz="1600" dirty="0" err="1"/>
              <a:t>cells</a:t>
            </a:r>
            <a:r>
              <a:rPr lang="it-IT" sz="1600" dirty="0"/>
              <a:t> of </a:t>
            </a:r>
            <a:r>
              <a:rPr lang="it-IT" sz="1600" dirty="0" err="1"/>
              <a:t>identical</a:t>
            </a:r>
            <a:r>
              <a:rPr lang="it-IT" sz="1600" dirty="0"/>
              <a:t> </a:t>
            </a:r>
            <a:r>
              <a:rPr lang="it-IT" sz="1600" dirty="0" err="1"/>
              <a:t>length</a:t>
            </a:r>
            <a:r>
              <a:rPr lang="it-IT" sz="1600" dirty="0"/>
              <a:t> </a:t>
            </a:r>
            <a:r>
              <a:rPr lang="it-IT" sz="1600" dirty="0" err="1"/>
              <a:t>becomes</a:t>
            </a:r>
            <a:r>
              <a:rPr lang="it-IT" sz="1600" dirty="0"/>
              <a:t> small and </a:t>
            </a:r>
            <a:r>
              <a:rPr lang="it-IT" sz="1600" dirty="0" err="1"/>
              <a:t>we</a:t>
            </a:r>
            <a:r>
              <a:rPr lang="it-IT" sz="1600" dirty="0"/>
              <a:t> can </a:t>
            </a:r>
            <a:r>
              <a:rPr lang="it-IT" sz="1600" dirty="0" err="1"/>
              <a:t>have</a:t>
            </a:r>
            <a:r>
              <a:rPr lang="it-IT" sz="1600" dirty="0"/>
              <a:t> </a:t>
            </a:r>
            <a:r>
              <a:rPr lang="it-IT" sz="1600" b="1" dirty="0"/>
              <a:t>short </a:t>
            </a:r>
            <a:r>
              <a:rPr lang="it-IT" sz="1600" b="1" dirty="0" err="1"/>
              <a:t>sequences</a:t>
            </a:r>
            <a:r>
              <a:rPr lang="it-IT" sz="1600" b="1" dirty="0"/>
              <a:t> of </a:t>
            </a:r>
            <a:r>
              <a:rPr lang="it-IT" sz="1600" b="1" dirty="0" err="1"/>
              <a:t>identical</a:t>
            </a:r>
            <a:r>
              <a:rPr lang="it-IT" sz="1600" b="1" dirty="0"/>
              <a:t> </a:t>
            </a:r>
            <a:r>
              <a:rPr lang="it-IT" sz="1600" b="1" dirty="0" err="1"/>
              <a:t>cells</a:t>
            </a:r>
            <a:r>
              <a:rPr lang="it-IT" sz="1600" b="1" dirty="0"/>
              <a:t> </a:t>
            </a:r>
            <a:r>
              <a:rPr lang="it-IT" sz="1600" dirty="0"/>
              <a:t>(</a:t>
            </a:r>
            <a:r>
              <a:rPr lang="it-IT" sz="1600" dirty="0" err="1"/>
              <a:t>lower</a:t>
            </a:r>
            <a:r>
              <a:rPr lang="it-IT" sz="1600" dirty="0"/>
              <a:t> </a:t>
            </a:r>
            <a:r>
              <a:rPr lang="it-IT" sz="1600" dirty="0" err="1"/>
              <a:t>construction</a:t>
            </a:r>
            <a:r>
              <a:rPr lang="it-IT" sz="1600" dirty="0"/>
              <a:t> </a:t>
            </a:r>
            <a:r>
              <a:rPr lang="it-IT" sz="1600" dirty="0" err="1"/>
              <a:t>costs</a:t>
            </a:r>
            <a:r>
              <a:rPr lang="it-IT" sz="1600" dirty="0"/>
              <a:t>).</a:t>
            </a:r>
          </a:p>
          <a:p>
            <a:pPr marL="285750" indent="-285750" algn="just">
              <a:buFont typeface="Symbol" panose="05050102010706020507" pitchFamily="18" charset="2"/>
              <a:buChar char="Þ"/>
            </a:pPr>
            <a:endParaRPr lang="it-IT" sz="400" dirty="0"/>
          </a:p>
          <a:p>
            <a:pPr marL="285750" indent="-285750" algn="just">
              <a:buFont typeface="Symbol" panose="05050102010706020507" pitchFamily="18" charset="2"/>
              <a:buChar char="Þ"/>
            </a:pPr>
            <a:r>
              <a:rPr lang="en-US" sz="1600" dirty="0"/>
              <a:t>Keep sufficient safety </a:t>
            </a:r>
            <a:r>
              <a:rPr lang="en-US" sz="1600" b="1" dirty="0"/>
              <a:t>margin between beam radius and aperture</a:t>
            </a:r>
            <a:endParaRPr lang="it-IT" sz="1600" b="1" dirty="0"/>
          </a:p>
        </p:txBody>
      </p:sp>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0000" y="3787140"/>
            <a:ext cx="2898434" cy="3026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5136665" y="481967"/>
            <a:ext cx="2125967" cy="369332"/>
          </a:xfrm>
          <a:prstGeom prst="rect">
            <a:avLst/>
          </a:prstGeom>
          <a:solidFill>
            <a:srgbClr val="FFC000"/>
          </a:solidFill>
        </p:spPr>
        <p:txBody>
          <a:bodyPr wrap="none">
            <a:spAutoFit/>
          </a:bodyPr>
          <a:lstStyle/>
          <a:p>
            <a:pPr algn="ctr"/>
            <a:r>
              <a:rPr lang="it-IT" b="1" i="1" dirty="0"/>
              <a:t>PROTONS AND IONS</a:t>
            </a:r>
          </a:p>
        </p:txBody>
      </p:sp>
      <p:sp>
        <p:nvSpPr>
          <p:cNvPr id="7" name="Rettangolo 6"/>
          <p:cNvSpPr/>
          <p:nvPr/>
        </p:nvSpPr>
        <p:spPr>
          <a:xfrm>
            <a:off x="6477398" y="5852235"/>
            <a:ext cx="1523943" cy="276999"/>
          </a:xfrm>
          <a:prstGeom prst="rect">
            <a:avLst/>
          </a:prstGeom>
        </p:spPr>
        <p:txBody>
          <a:bodyPr wrap="none">
            <a:spAutoFit/>
          </a:bodyPr>
          <a:lstStyle/>
          <a:p>
            <a:r>
              <a:rPr lang="en-US" sz="1200" dirty="0"/>
              <a:t>Courtesy A. Lombardi</a:t>
            </a:r>
          </a:p>
        </p:txBody>
      </p:sp>
    </p:spTree>
    <p:extLst>
      <p:ext uri="{BB962C8B-B14F-4D97-AF65-F5344CB8AC3E}">
        <p14:creationId xmlns:p14="http://schemas.microsoft.com/office/powerpoint/2010/main" val="746979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fade">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xEl>
                                              <p:pRg st="6" end="6"/>
                                            </p:txEl>
                                          </p:spTgt>
                                        </p:tgtEl>
                                        <p:attrNameLst>
                                          <p:attrName>style.visibility</p:attrName>
                                        </p:attrNameLst>
                                      </p:cBhvr>
                                      <p:to>
                                        <p:strVal val="visible"/>
                                      </p:to>
                                    </p:set>
                                    <p:animEffect transition="in" filter="fade">
                                      <p:cBhvr>
                                        <p:cTn id="22" dur="500"/>
                                        <p:tgtEl>
                                          <p:spTgt spid="1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xEl>
                                              <p:pRg st="8" end="8"/>
                                            </p:txEl>
                                          </p:spTgt>
                                        </p:tgtEl>
                                        <p:attrNameLst>
                                          <p:attrName>style.visibility</p:attrName>
                                        </p:attrNameLst>
                                      </p:cBhvr>
                                      <p:to>
                                        <p:strVal val="visible"/>
                                      </p:to>
                                    </p:set>
                                    <p:animEffect transition="in" filter="fade">
                                      <p:cBhvr>
                                        <p:cTn id="27" dur="500"/>
                                        <p:tgtEl>
                                          <p:spTgt spid="14">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4">
                                            <p:txEl>
                                              <p:pRg st="10" end="10"/>
                                            </p:txEl>
                                          </p:spTgt>
                                        </p:tgtEl>
                                        <p:attrNameLst>
                                          <p:attrName>style.visibility</p:attrName>
                                        </p:attrNameLst>
                                      </p:cBhvr>
                                      <p:to>
                                        <p:strVal val="visible"/>
                                      </p:to>
                                    </p:set>
                                    <p:animEffect transition="in" filter="fade">
                                      <p:cBhvr>
                                        <p:cTn id="35" dur="500"/>
                                        <p:tgtEl>
                                          <p:spTgt spid="14">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87394"/>
                                        </p:tgtEl>
                                        <p:attrNameLst>
                                          <p:attrName>style.visibility</p:attrName>
                                        </p:attrNameLst>
                                      </p:cBhvr>
                                      <p:to>
                                        <p:strVal val="visible"/>
                                      </p:to>
                                    </p:set>
                                    <p:animEffect transition="in" filter="fade">
                                      <p:cBhvr>
                                        <p:cTn id="38" dur="500"/>
                                        <p:tgtEl>
                                          <p:spTgt spid="18739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132" t="12362" r="11295" b="6313"/>
          <a:stretch/>
        </p:blipFill>
        <p:spPr bwMode="auto">
          <a:xfrm rot="20955147">
            <a:off x="7990076" y="967812"/>
            <a:ext cx="2091756" cy="154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3"/>
          <p:cNvSpPr txBox="1">
            <a:spLocks noChangeArrowheads="1"/>
          </p:cNvSpPr>
          <p:nvPr/>
        </p:nvSpPr>
        <p:spPr bwMode="auto">
          <a:xfrm>
            <a:off x="72849" y="642996"/>
            <a:ext cx="9088258" cy="307777"/>
          </a:xfrm>
          <a:prstGeom prst="rect">
            <a:avLst/>
          </a:prstGeom>
          <a:noFill/>
          <a:ln w="9525">
            <a:noFill/>
            <a:miter lim="800000"/>
            <a:headEnd/>
            <a:tailEnd/>
          </a:ln>
          <a:effectLst/>
        </p:spPr>
        <p:txBody>
          <a:bodyPr wrap="square">
            <a:spAutoFit/>
          </a:bodyPr>
          <a:lstStyle/>
          <a:p>
            <a:pPr algn="just"/>
            <a:r>
              <a:rPr lang="en-GB" altLang="en-GB" sz="1400" dirty="0">
                <a:solidFill>
                  <a:srgbClr val="990033"/>
                </a:solidFill>
                <a:cs typeface="Times New Roman" pitchFamily="18" charset="0"/>
              </a:rPr>
              <a:t>In order to </a:t>
            </a:r>
            <a:r>
              <a:rPr lang="en-GB" altLang="en-GB" sz="1400" b="1" dirty="0">
                <a:solidFill>
                  <a:srgbClr val="990033"/>
                </a:solidFill>
                <a:cs typeface="Times New Roman" pitchFamily="18" charset="0"/>
              </a:rPr>
              <a:t>slow-down the wave phase velocity, iris-loaded periodic structure have to be used</a:t>
            </a:r>
            <a:r>
              <a:rPr lang="en-GB" altLang="en-GB" sz="1400" dirty="0">
                <a:solidFill>
                  <a:srgbClr val="990033"/>
                </a:solidFill>
                <a:cs typeface="Times New Roman" pitchFamily="18" charset="0"/>
              </a:rPr>
              <a:t>.</a:t>
            </a:r>
            <a:r>
              <a:rPr lang="en-US" altLang="en-GB" sz="1400" dirty="0">
                <a:solidFill>
                  <a:srgbClr val="990033"/>
                </a:solidFill>
                <a:cs typeface="Times New Roman" pitchFamily="18" charset="0"/>
              </a:rPr>
              <a:t> </a:t>
            </a:r>
          </a:p>
        </p:txBody>
      </p:sp>
      <p:sp>
        <p:nvSpPr>
          <p:cNvPr id="17" name="CasellaDiTesto 16"/>
          <p:cNvSpPr txBox="1"/>
          <p:nvPr/>
        </p:nvSpPr>
        <p:spPr>
          <a:xfrm>
            <a:off x="844197" y="2421000"/>
            <a:ext cx="1059906" cy="307777"/>
          </a:xfrm>
          <a:prstGeom prst="rect">
            <a:avLst/>
          </a:prstGeom>
          <a:noFill/>
        </p:spPr>
        <p:txBody>
          <a:bodyPr wrap="none" rtlCol="0">
            <a:spAutoFit/>
          </a:bodyPr>
          <a:lstStyle/>
          <a:p>
            <a:r>
              <a:rPr lang="en-US" sz="1400" dirty="0"/>
              <a:t>MODE TM</a:t>
            </a:r>
            <a:r>
              <a:rPr lang="en-US" sz="1400" baseline="-25000" dirty="0"/>
              <a:t>01</a:t>
            </a:r>
          </a:p>
        </p:txBody>
      </p:sp>
      <p:sp>
        <p:nvSpPr>
          <p:cNvPr id="19" name="CasellaDiTesto 18"/>
          <p:cNvSpPr txBox="1"/>
          <p:nvPr/>
        </p:nvSpPr>
        <p:spPr>
          <a:xfrm>
            <a:off x="6736797" y="2446811"/>
            <a:ext cx="1363515" cy="307777"/>
          </a:xfrm>
          <a:prstGeom prst="rect">
            <a:avLst/>
          </a:prstGeom>
          <a:noFill/>
        </p:spPr>
        <p:txBody>
          <a:bodyPr wrap="none" rtlCol="0">
            <a:spAutoFit/>
          </a:bodyPr>
          <a:lstStyle/>
          <a:p>
            <a:r>
              <a:rPr lang="en-US" sz="1400" dirty="0"/>
              <a:t>MODE TM</a:t>
            </a:r>
            <a:r>
              <a:rPr lang="en-US" sz="1400" baseline="-25000" dirty="0"/>
              <a:t>01</a:t>
            </a:r>
            <a:r>
              <a:rPr lang="en-US" sz="1400" dirty="0"/>
              <a:t>-like</a:t>
            </a:r>
          </a:p>
        </p:txBody>
      </p:sp>
      <p:graphicFrame>
        <p:nvGraphicFramePr>
          <p:cNvPr id="14" name="Oggetto 13"/>
          <p:cNvGraphicFramePr>
            <a:graphicFrameLocks noChangeAspect="1"/>
          </p:cNvGraphicFramePr>
          <p:nvPr/>
        </p:nvGraphicFramePr>
        <p:xfrm>
          <a:off x="6107113" y="3452814"/>
          <a:ext cx="2876550" cy="382587"/>
        </p:xfrm>
        <a:graphic>
          <a:graphicData uri="http://schemas.openxmlformats.org/presentationml/2006/ole">
            <mc:AlternateContent xmlns:mc="http://schemas.openxmlformats.org/markup-compatibility/2006">
              <mc:Choice xmlns:v="urn:schemas-microsoft-com:vml" Requires="v">
                <p:oleObj name="Equazione" r:id="rId3" imgW="2209680" imgH="291960" progId="Equation.3">
                  <p:embed/>
                </p:oleObj>
              </mc:Choice>
              <mc:Fallback>
                <p:oleObj name="Equazione" r:id="rId3" imgW="2209680" imgH="291960" progId="Equation.3">
                  <p:embed/>
                  <p:pic>
                    <p:nvPicPr>
                      <p:cNvPr id="14" name="Oggetto 13"/>
                      <p:cNvPicPr>
                        <a:picLocks noChangeAspect="1" noChangeArrowheads="1"/>
                      </p:cNvPicPr>
                      <p:nvPr/>
                    </p:nvPicPr>
                    <p:blipFill>
                      <a:blip r:embed="rId4"/>
                      <a:srcRect/>
                      <a:stretch>
                        <a:fillRect/>
                      </a:stretch>
                    </p:blipFill>
                    <p:spPr bwMode="auto">
                      <a:xfrm>
                        <a:off x="6107113" y="3452814"/>
                        <a:ext cx="2876550" cy="382587"/>
                      </a:xfrm>
                      <a:prstGeom prst="rect">
                        <a:avLst/>
                      </a:prstGeom>
                      <a:noFill/>
                      <a:ln>
                        <a:noFill/>
                      </a:ln>
                    </p:spPr>
                  </p:pic>
                </p:oleObj>
              </mc:Fallback>
            </mc:AlternateContent>
          </a:graphicData>
        </a:graphic>
      </p:graphicFrame>
      <p:sp>
        <p:nvSpPr>
          <p:cNvPr id="54" name="CasellaDiTesto 53"/>
          <p:cNvSpPr txBox="1"/>
          <p:nvPr/>
        </p:nvSpPr>
        <p:spPr>
          <a:xfrm>
            <a:off x="7478051" y="830556"/>
            <a:ext cx="2561920" cy="369332"/>
          </a:xfrm>
          <a:prstGeom prst="rect">
            <a:avLst/>
          </a:prstGeom>
          <a:noFill/>
        </p:spPr>
        <p:txBody>
          <a:bodyPr wrap="none" rtlCol="0">
            <a:spAutoFit/>
          </a:bodyPr>
          <a:lstStyle/>
          <a:p>
            <a:r>
              <a:rPr lang="en-US" b="1" i="1" dirty="0"/>
              <a:t>IRIS LOADED STRUCTURE</a:t>
            </a:r>
          </a:p>
        </p:txBody>
      </p:sp>
      <p:sp>
        <p:nvSpPr>
          <p:cNvPr id="8" name="Parentesi graffa aperta 7"/>
          <p:cNvSpPr/>
          <p:nvPr/>
        </p:nvSpPr>
        <p:spPr>
          <a:xfrm rot="5400000">
            <a:off x="7310257" y="3070132"/>
            <a:ext cx="209199" cy="701899"/>
          </a:xfrm>
          <a:prstGeom prst="leftBrace">
            <a:avLst/>
          </a:prstGeom>
          <a:ln w="381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6372220" y="2925001"/>
            <a:ext cx="1916625" cy="461665"/>
          </a:xfrm>
          <a:prstGeom prst="rect">
            <a:avLst/>
          </a:prstGeom>
          <a:noFill/>
        </p:spPr>
        <p:txBody>
          <a:bodyPr wrap="square" rtlCol="0">
            <a:spAutoFit/>
          </a:bodyPr>
          <a:lstStyle/>
          <a:p>
            <a:pPr algn="ctr"/>
            <a:r>
              <a:rPr lang="en-US" sz="1200" dirty="0"/>
              <a:t>Periodic (in z) </a:t>
            </a:r>
            <a:r>
              <a:rPr lang="en-US" sz="1200" dirty="0" err="1"/>
              <a:t>wih</a:t>
            </a:r>
            <a:r>
              <a:rPr lang="en-US" sz="1200" dirty="0"/>
              <a:t> period D (from </a:t>
            </a:r>
            <a:r>
              <a:rPr lang="en-US" sz="1200" dirty="0" err="1"/>
              <a:t>Floquet</a:t>
            </a:r>
            <a:r>
              <a:rPr lang="en-US" sz="1200" dirty="0"/>
              <a:t> theorem)</a:t>
            </a:r>
          </a:p>
        </p:txBody>
      </p:sp>
      <p:sp>
        <p:nvSpPr>
          <p:cNvPr id="48" name="CasellaDiTesto 47"/>
          <p:cNvSpPr txBox="1"/>
          <p:nvPr/>
        </p:nvSpPr>
        <p:spPr>
          <a:xfrm>
            <a:off x="2125644" y="-51668"/>
            <a:ext cx="7847405" cy="646331"/>
          </a:xfrm>
          <a:prstGeom prst="rect">
            <a:avLst/>
          </a:prstGeom>
          <a:noFill/>
        </p:spPr>
        <p:txBody>
          <a:bodyPr wrap="none" rtlCol="0">
            <a:spAutoFit/>
          </a:bodyPr>
          <a:lstStyle/>
          <a:p>
            <a:r>
              <a:rPr lang="en-US" sz="3600" b="1" dirty="0"/>
              <a:t>TW CAVITIES: IRIS LOADED STRUCTURES</a:t>
            </a:r>
          </a:p>
        </p:txBody>
      </p:sp>
      <p:graphicFrame>
        <p:nvGraphicFramePr>
          <p:cNvPr id="13" name="Oggetto 12"/>
          <p:cNvGraphicFramePr>
            <a:graphicFrameLocks noChangeAspect="1"/>
          </p:cNvGraphicFramePr>
          <p:nvPr>
            <p:extLst>
              <p:ext uri="{D42A27DB-BD31-4B8C-83A1-F6EECF244321}">
                <p14:modId xmlns:p14="http://schemas.microsoft.com/office/powerpoint/2010/main" val="4206373287"/>
              </p:ext>
            </p:extLst>
          </p:nvPr>
        </p:nvGraphicFramePr>
        <p:xfrm>
          <a:off x="393131" y="3450408"/>
          <a:ext cx="2316162" cy="346075"/>
        </p:xfrm>
        <a:graphic>
          <a:graphicData uri="http://schemas.openxmlformats.org/presentationml/2006/ole">
            <mc:AlternateContent xmlns:mc="http://schemas.openxmlformats.org/markup-compatibility/2006">
              <mc:Choice xmlns:v="urn:schemas-microsoft-com:vml" Requires="v">
                <p:oleObj name="Equazione" r:id="rId5" imgW="1879560" imgH="279360" progId="Equation.3">
                  <p:embed/>
                </p:oleObj>
              </mc:Choice>
              <mc:Fallback>
                <p:oleObj name="Equazione" r:id="rId5" imgW="1879560" imgH="279360" progId="Equation.3">
                  <p:embed/>
                  <p:pic>
                    <p:nvPicPr>
                      <p:cNvPr id="13" name="Oggetto 12"/>
                      <p:cNvPicPr>
                        <a:picLocks noChangeAspect="1" noChangeArrowheads="1"/>
                      </p:cNvPicPr>
                      <p:nvPr/>
                    </p:nvPicPr>
                    <p:blipFill>
                      <a:blip r:embed="rId6"/>
                      <a:srcRect/>
                      <a:stretch>
                        <a:fillRect/>
                      </a:stretch>
                    </p:blipFill>
                    <p:spPr bwMode="auto">
                      <a:xfrm>
                        <a:off x="393131" y="3450408"/>
                        <a:ext cx="2316162"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6" name="Picture 9"/>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4268" t="3017" b="7430"/>
          <a:stretch/>
        </p:blipFill>
        <p:spPr bwMode="auto">
          <a:xfrm>
            <a:off x="427477" y="1240248"/>
            <a:ext cx="1739818" cy="1173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CasellaDiTesto 57"/>
          <p:cNvSpPr txBox="1"/>
          <p:nvPr/>
        </p:nvSpPr>
        <p:spPr>
          <a:xfrm>
            <a:off x="384243" y="961035"/>
            <a:ext cx="2358731" cy="369332"/>
          </a:xfrm>
          <a:prstGeom prst="rect">
            <a:avLst/>
          </a:prstGeom>
          <a:noFill/>
        </p:spPr>
        <p:txBody>
          <a:bodyPr wrap="square" rtlCol="0">
            <a:spAutoFit/>
          </a:bodyPr>
          <a:lstStyle/>
          <a:p>
            <a:r>
              <a:rPr lang="en-US" b="1" i="1" dirty="0"/>
              <a:t>CIRCULAR WAVEGUIDE</a:t>
            </a:r>
          </a:p>
        </p:txBody>
      </p:sp>
      <p:sp>
        <p:nvSpPr>
          <p:cNvPr id="18" name="Rettangolo 17"/>
          <p:cNvSpPr/>
          <p:nvPr/>
        </p:nvSpPr>
        <p:spPr>
          <a:xfrm>
            <a:off x="9117034" y="3033181"/>
            <a:ext cx="3003386" cy="738664"/>
          </a:xfrm>
          <a:prstGeom prst="rect">
            <a:avLst/>
          </a:prstGeom>
        </p:spPr>
        <p:txBody>
          <a:bodyPr wrap="square">
            <a:spAutoFit/>
          </a:bodyPr>
          <a:lstStyle/>
          <a:p>
            <a:pPr algn="just"/>
            <a:r>
              <a:rPr lang="en-US" altLang="en-GB" sz="1400" dirty="0">
                <a:solidFill>
                  <a:srgbClr val="990033"/>
                </a:solidFill>
                <a:cs typeface="Times New Roman" pitchFamily="18" charset="0"/>
                <a:sym typeface="Symbol"/>
              </a:rPr>
              <a:t></a:t>
            </a:r>
            <a:r>
              <a:rPr lang="en-US" altLang="en-GB" sz="1400" dirty="0">
                <a:solidFill>
                  <a:srgbClr val="990033"/>
                </a:solidFill>
                <a:cs typeface="Times New Roman" pitchFamily="18" charset="0"/>
              </a:rPr>
              <a:t>The field in this type of structures is that of a special wave travelling within a spatial periodic profile. </a:t>
            </a:r>
          </a:p>
        </p:txBody>
      </p:sp>
      <p:cxnSp>
        <p:nvCxnSpPr>
          <p:cNvPr id="23" name="Connettore 2 22"/>
          <p:cNvCxnSpPr/>
          <p:nvPr/>
        </p:nvCxnSpPr>
        <p:spPr>
          <a:xfrm flipV="1">
            <a:off x="2553895" y="1798249"/>
            <a:ext cx="5211911" cy="2867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9" name="Rettangolo 58"/>
          <p:cNvSpPr/>
          <p:nvPr/>
        </p:nvSpPr>
        <p:spPr>
          <a:xfrm>
            <a:off x="6716937" y="4431839"/>
            <a:ext cx="5359018" cy="523220"/>
          </a:xfrm>
          <a:prstGeom prst="rect">
            <a:avLst/>
          </a:prstGeom>
        </p:spPr>
        <p:txBody>
          <a:bodyPr wrap="square">
            <a:spAutoFit/>
          </a:bodyPr>
          <a:lstStyle/>
          <a:p>
            <a:pPr algn="just"/>
            <a:r>
              <a:rPr lang="en-US" altLang="en-GB" sz="1400" dirty="0">
                <a:solidFill>
                  <a:srgbClr val="990033"/>
                </a:solidFill>
                <a:cs typeface="Times New Roman" pitchFamily="18" charset="0"/>
                <a:sym typeface="Symbol"/>
              </a:rPr>
              <a:t></a:t>
            </a:r>
            <a:r>
              <a:rPr lang="en-US" altLang="en-GB" sz="1400" dirty="0">
                <a:solidFill>
                  <a:srgbClr val="990033"/>
                </a:solidFill>
                <a:cs typeface="Times New Roman" pitchFamily="18" charset="0"/>
              </a:rPr>
              <a:t>T</a:t>
            </a:r>
            <a:r>
              <a:rPr lang="en-US" sz="1400" dirty="0"/>
              <a:t>he structure can be designed to have the </a:t>
            </a:r>
            <a:r>
              <a:rPr lang="en-US" sz="1400" b="1" dirty="0"/>
              <a:t>phase velocity equal to the speed of the particles</a:t>
            </a:r>
            <a:r>
              <a:rPr lang="en-US" sz="1400" dirty="0"/>
              <a:t>. </a:t>
            </a:r>
          </a:p>
        </p:txBody>
      </p:sp>
      <p:sp>
        <p:nvSpPr>
          <p:cNvPr id="60" name="Rettangolo 59"/>
          <p:cNvSpPr/>
          <p:nvPr/>
        </p:nvSpPr>
        <p:spPr>
          <a:xfrm>
            <a:off x="6716938" y="5023800"/>
            <a:ext cx="5355062" cy="523220"/>
          </a:xfrm>
          <a:prstGeom prst="rect">
            <a:avLst/>
          </a:prstGeom>
        </p:spPr>
        <p:txBody>
          <a:bodyPr wrap="square">
            <a:spAutoFit/>
          </a:bodyPr>
          <a:lstStyle/>
          <a:p>
            <a:pPr algn="just"/>
            <a:r>
              <a:rPr lang="en-US" sz="1400" dirty="0">
                <a:sym typeface="Symbol"/>
              </a:rPr>
              <a:t></a:t>
            </a:r>
            <a:r>
              <a:rPr lang="en-US" sz="1400" dirty="0"/>
              <a:t>This allows </a:t>
            </a:r>
            <a:r>
              <a:rPr lang="en-US" sz="1400" b="1" dirty="0"/>
              <a:t>acceleration over large distances</a:t>
            </a:r>
            <a:r>
              <a:rPr lang="en-US" sz="1400" dirty="0"/>
              <a:t> (few meters, hundred of cells) with just an input coupler and a relatively </a:t>
            </a:r>
            <a:r>
              <a:rPr lang="en-US" sz="1400" b="1" dirty="0"/>
              <a:t>simple geometry</a:t>
            </a:r>
            <a:r>
              <a:rPr lang="en-US" sz="1400" dirty="0"/>
              <a:t>.</a:t>
            </a:r>
          </a:p>
        </p:txBody>
      </p:sp>
      <p:cxnSp>
        <p:nvCxnSpPr>
          <p:cNvPr id="61" name="Connettore 2 60"/>
          <p:cNvCxnSpPr>
            <a:endCxn id="19" idx="1"/>
          </p:cNvCxnSpPr>
          <p:nvPr/>
        </p:nvCxnSpPr>
        <p:spPr>
          <a:xfrm>
            <a:off x="2167295" y="2591805"/>
            <a:ext cx="4569502" cy="889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2" name="Connettore 2 61"/>
          <p:cNvCxnSpPr/>
          <p:nvPr/>
        </p:nvCxnSpPr>
        <p:spPr>
          <a:xfrm>
            <a:off x="2833973" y="3600328"/>
            <a:ext cx="321537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6" name="Figura a mano libera 65"/>
          <p:cNvSpPr/>
          <p:nvPr/>
        </p:nvSpPr>
        <p:spPr>
          <a:xfrm>
            <a:off x="923702" y="4197854"/>
            <a:ext cx="2140619" cy="13040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CasellaDiTesto 66"/>
          <p:cNvSpPr txBox="1"/>
          <p:nvPr/>
        </p:nvSpPr>
        <p:spPr>
          <a:xfrm>
            <a:off x="491523" y="4408874"/>
            <a:ext cx="507439" cy="369332"/>
          </a:xfrm>
          <a:prstGeom prst="rect">
            <a:avLst/>
          </a:prstGeom>
          <a:noFill/>
        </p:spPr>
        <p:txBody>
          <a:bodyPr wrap="square" rtlCol="0">
            <a:spAutoFit/>
          </a:bodyPr>
          <a:lstStyle/>
          <a:p>
            <a:r>
              <a:rPr lang="en-US" dirty="0">
                <a:sym typeface="Symbol"/>
              </a:rPr>
              <a:t></a:t>
            </a:r>
            <a:r>
              <a:rPr lang="en-US" baseline="-25000" dirty="0">
                <a:sym typeface="Symbol"/>
              </a:rPr>
              <a:t>RF</a:t>
            </a:r>
            <a:endParaRPr lang="en-US" sz="1400" baseline="-25000" dirty="0"/>
          </a:p>
        </p:txBody>
      </p:sp>
      <p:sp>
        <p:nvSpPr>
          <p:cNvPr id="68" name="CasellaDiTesto 67"/>
          <p:cNvSpPr txBox="1"/>
          <p:nvPr/>
        </p:nvSpPr>
        <p:spPr>
          <a:xfrm>
            <a:off x="2617209" y="6448136"/>
            <a:ext cx="365806" cy="369332"/>
          </a:xfrm>
          <a:prstGeom prst="rect">
            <a:avLst/>
          </a:prstGeom>
          <a:noFill/>
        </p:spPr>
        <p:txBody>
          <a:bodyPr wrap="none" rtlCol="0">
            <a:spAutoFit/>
          </a:bodyPr>
          <a:lstStyle/>
          <a:p>
            <a:r>
              <a:rPr lang="en-US" dirty="0">
                <a:sym typeface="Symbol"/>
              </a:rPr>
              <a:t>k</a:t>
            </a:r>
            <a:r>
              <a:rPr lang="en-US" baseline="30000" dirty="0">
                <a:sym typeface="Symbol"/>
              </a:rPr>
              <a:t>*</a:t>
            </a:r>
            <a:endParaRPr lang="en-US" baseline="30000" dirty="0"/>
          </a:p>
        </p:txBody>
      </p:sp>
      <p:cxnSp>
        <p:nvCxnSpPr>
          <p:cNvPr id="69" name="Connettore 2 68"/>
          <p:cNvCxnSpPr/>
          <p:nvPr/>
        </p:nvCxnSpPr>
        <p:spPr>
          <a:xfrm flipV="1">
            <a:off x="942362" y="6494398"/>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V="1">
            <a:off x="942362" y="3969628"/>
            <a:ext cx="0" cy="252858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a:off x="942363" y="4620210"/>
            <a:ext cx="1815631"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8" name="Connettore 1 77"/>
          <p:cNvCxnSpPr/>
          <p:nvPr/>
        </p:nvCxnSpPr>
        <p:spPr>
          <a:xfrm flipH="1">
            <a:off x="957480" y="4197855"/>
            <a:ext cx="2228138" cy="230035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2791845" y="4620209"/>
            <a:ext cx="438" cy="18741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8" name="CasellaDiTesto 87"/>
          <p:cNvSpPr txBox="1"/>
          <p:nvPr/>
        </p:nvSpPr>
        <p:spPr>
          <a:xfrm>
            <a:off x="3959823" y="6462500"/>
            <a:ext cx="288862" cy="369332"/>
          </a:xfrm>
          <a:prstGeom prst="rect">
            <a:avLst/>
          </a:prstGeom>
          <a:noFill/>
        </p:spPr>
        <p:txBody>
          <a:bodyPr wrap="none" rtlCol="0">
            <a:spAutoFit/>
          </a:bodyPr>
          <a:lstStyle/>
          <a:p>
            <a:r>
              <a:rPr lang="en-US" dirty="0">
                <a:sym typeface="Symbol"/>
              </a:rPr>
              <a:t>k</a:t>
            </a:r>
            <a:endParaRPr lang="en-US" baseline="30000" dirty="0"/>
          </a:p>
        </p:txBody>
      </p:sp>
      <p:sp>
        <p:nvSpPr>
          <p:cNvPr id="90" name="Figura a mano libera 89"/>
          <p:cNvSpPr/>
          <p:nvPr/>
        </p:nvSpPr>
        <p:spPr>
          <a:xfrm>
            <a:off x="953669" y="4365728"/>
            <a:ext cx="2420537" cy="1136155"/>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 name="connsiteX0" fmla="*/ 0 w 3133567"/>
              <a:gd name="connsiteY0" fmla="*/ 1707065 h 1707065"/>
              <a:gd name="connsiteX1" fmla="*/ 3133567 w 3133567"/>
              <a:gd name="connsiteY1" fmla="*/ 0 h 1707065"/>
              <a:gd name="connsiteX0" fmla="*/ 0 w 3133567"/>
              <a:gd name="connsiteY0" fmla="*/ 1707182 h 1707182"/>
              <a:gd name="connsiteX1" fmla="*/ 3133567 w 3133567"/>
              <a:gd name="connsiteY1" fmla="*/ 117 h 1707182"/>
            </a:gdLst>
            <a:ahLst/>
            <a:cxnLst>
              <a:cxn ang="0">
                <a:pos x="connsiteX0" y="connsiteY0"/>
              </a:cxn>
              <a:cxn ang="0">
                <a:pos x="connsiteX1" y="connsiteY1"/>
              </a:cxn>
            </a:cxnLst>
            <a:rect l="l" t="t" r="r" b="b"/>
            <a:pathLst>
              <a:path w="3133567" h="1707182">
                <a:moveTo>
                  <a:pt x="0" y="1707182"/>
                </a:moveTo>
                <a:cubicBezTo>
                  <a:pt x="1013148" y="1685410"/>
                  <a:pt x="2520891" y="-16260"/>
                  <a:pt x="3133567" y="117"/>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0" name="Ovale 25609"/>
          <p:cNvSpPr/>
          <p:nvPr/>
        </p:nvSpPr>
        <p:spPr>
          <a:xfrm>
            <a:off x="2742974" y="4572585"/>
            <a:ext cx="90999" cy="95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11" name="Oggetto 25610"/>
          <p:cNvGraphicFramePr>
            <a:graphicFrameLocks noChangeAspect="1"/>
          </p:cNvGraphicFramePr>
          <p:nvPr>
            <p:extLst>
              <p:ext uri="{D42A27DB-BD31-4B8C-83A1-F6EECF244321}">
                <p14:modId xmlns:p14="http://schemas.microsoft.com/office/powerpoint/2010/main" val="301645725"/>
              </p:ext>
            </p:extLst>
          </p:nvPr>
        </p:nvGraphicFramePr>
        <p:xfrm>
          <a:off x="3193304" y="3820462"/>
          <a:ext cx="542925" cy="527050"/>
        </p:xfrm>
        <a:graphic>
          <a:graphicData uri="http://schemas.openxmlformats.org/presentationml/2006/ole">
            <mc:AlternateContent xmlns:mc="http://schemas.openxmlformats.org/markup-compatibility/2006">
              <mc:Choice xmlns:v="urn:schemas-microsoft-com:vml" Requires="v">
                <p:oleObj name="Equazione" r:id="rId8" imgW="406080" imgH="393480" progId="Equation.3">
                  <p:embed/>
                </p:oleObj>
              </mc:Choice>
              <mc:Fallback>
                <p:oleObj name="Equazione" r:id="rId8" imgW="406080" imgH="393480" progId="Equation.3">
                  <p:embed/>
                  <p:pic>
                    <p:nvPicPr>
                      <p:cNvPr id="25611" name="Oggetto 25610"/>
                      <p:cNvPicPr>
                        <a:picLocks noChangeAspect="1" noChangeArrowheads="1"/>
                      </p:cNvPicPr>
                      <p:nvPr/>
                    </p:nvPicPr>
                    <p:blipFill>
                      <a:blip r:embed="rId9"/>
                      <a:srcRect/>
                      <a:stretch>
                        <a:fillRect/>
                      </a:stretch>
                    </p:blipFill>
                    <p:spPr bwMode="auto">
                      <a:xfrm>
                        <a:off x="3193304" y="3820462"/>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5614" name="Connettore 1 25613"/>
          <p:cNvCxnSpPr/>
          <p:nvPr/>
        </p:nvCxnSpPr>
        <p:spPr>
          <a:xfrm>
            <a:off x="3374205" y="4365728"/>
            <a:ext cx="0" cy="2096773"/>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sp>
        <p:nvSpPr>
          <p:cNvPr id="102" name="CasellaDiTesto 101"/>
          <p:cNvSpPr txBox="1"/>
          <p:nvPr/>
        </p:nvSpPr>
        <p:spPr>
          <a:xfrm>
            <a:off x="3135947" y="6466404"/>
            <a:ext cx="543739" cy="369332"/>
          </a:xfrm>
          <a:prstGeom prst="rect">
            <a:avLst/>
          </a:prstGeom>
          <a:noFill/>
        </p:spPr>
        <p:txBody>
          <a:bodyPr wrap="none" rtlCol="0">
            <a:spAutoFit/>
          </a:bodyPr>
          <a:lstStyle/>
          <a:p>
            <a:r>
              <a:rPr lang="en-US" dirty="0">
                <a:sym typeface="Symbol"/>
              </a:rPr>
              <a:t>/D</a:t>
            </a:r>
            <a:endParaRPr lang="en-US" baseline="30000" dirty="0"/>
          </a:p>
        </p:txBody>
      </p:sp>
      <p:sp>
        <p:nvSpPr>
          <p:cNvPr id="38" name="CasellaDiTesto 37"/>
          <p:cNvSpPr txBox="1"/>
          <p:nvPr/>
        </p:nvSpPr>
        <p:spPr>
          <a:xfrm>
            <a:off x="453557" y="3828522"/>
            <a:ext cx="507439" cy="369332"/>
          </a:xfrm>
          <a:prstGeom prst="rect">
            <a:avLst/>
          </a:prstGeom>
          <a:noFill/>
        </p:spPr>
        <p:txBody>
          <a:bodyPr wrap="square" rtlCol="0">
            <a:spAutoFit/>
          </a:bodyPr>
          <a:lstStyle/>
          <a:p>
            <a:r>
              <a:rPr lang="en-US" dirty="0">
                <a:sym typeface="Symbol"/>
              </a:rPr>
              <a:t></a:t>
            </a:r>
            <a:endParaRPr lang="en-US" sz="1400" baseline="-25000" dirty="0"/>
          </a:p>
        </p:txBody>
      </p:sp>
      <p:sp>
        <p:nvSpPr>
          <p:cNvPr id="39" name="CasellaDiTesto 38"/>
          <p:cNvSpPr txBox="1"/>
          <p:nvPr/>
        </p:nvSpPr>
        <p:spPr>
          <a:xfrm>
            <a:off x="5444661" y="381223"/>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cxnSp>
        <p:nvCxnSpPr>
          <p:cNvPr id="41" name="Connettore 2 40"/>
          <p:cNvCxnSpPr/>
          <p:nvPr/>
        </p:nvCxnSpPr>
        <p:spPr>
          <a:xfrm>
            <a:off x="8497833" y="2259407"/>
            <a:ext cx="373805" cy="63479"/>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8520687" y="2254915"/>
            <a:ext cx="327334" cy="369332"/>
          </a:xfrm>
          <a:prstGeom prst="rect">
            <a:avLst/>
          </a:prstGeom>
          <a:noFill/>
        </p:spPr>
        <p:txBody>
          <a:bodyPr wrap="none" rtlCol="0">
            <a:spAutoFit/>
          </a:bodyPr>
          <a:lstStyle/>
          <a:p>
            <a:r>
              <a:rPr lang="en-US" i="1" dirty="0"/>
              <a:t>D</a:t>
            </a:r>
          </a:p>
        </p:txBody>
      </p:sp>
      <p:cxnSp>
        <p:nvCxnSpPr>
          <p:cNvPr id="9" name="Connettore 2 8"/>
          <p:cNvCxnSpPr/>
          <p:nvPr/>
        </p:nvCxnSpPr>
        <p:spPr>
          <a:xfrm>
            <a:off x="9643971" y="1908923"/>
            <a:ext cx="792000" cy="144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10375047" y="1868257"/>
            <a:ext cx="1451551" cy="338554"/>
          </a:xfrm>
          <a:prstGeom prst="rect">
            <a:avLst/>
          </a:prstGeom>
          <a:noFill/>
        </p:spPr>
        <p:txBody>
          <a:bodyPr wrap="none" rtlCol="0">
            <a:spAutoFit/>
          </a:bodyPr>
          <a:lstStyle/>
          <a:p>
            <a:r>
              <a:rPr lang="it-IT" sz="1600" dirty="0" err="1"/>
              <a:t>Beam</a:t>
            </a:r>
            <a:r>
              <a:rPr lang="it-IT" sz="1600" dirty="0"/>
              <a:t> </a:t>
            </a:r>
            <a:r>
              <a:rPr lang="it-IT" sz="1600" dirty="0" err="1"/>
              <a:t>direction</a:t>
            </a:r>
            <a:endParaRPr lang="it-IT" sz="1600" dirty="0"/>
          </a:p>
        </p:txBody>
      </p:sp>
      <p:sp>
        <p:nvSpPr>
          <p:cNvPr id="15" name="CasellaDiTesto 14"/>
          <p:cNvSpPr txBox="1"/>
          <p:nvPr/>
        </p:nvSpPr>
        <p:spPr>
          <a:xfrm>
            <a:off x="10167005" y="993407"/>
            <a:ext cx="1146083" cy="338554"/>
          </a:xfrm>
          <a:prstGeom prst="rect">
            <a:avLst/>
          </a:prstGeom>
          <a:noFill/>
        </p:spPr>
        <p:txBody>
          <a:bodyPr wrap="none" rtlCol="0">
            <a:spAutoFit/>
          </a:bodyPr>
          <a:lstStyle/>
          <a:p>
            <a:r>
              <a:rPr lang="it-IT" sz="1600" dirty="0"/>
              <a:t>Metal </a:t>
            </a:r>
            <a:r>
              <a:rPr lang="it-IT" sz="1600" dirty="0" err="1"/>
              <a:t>irises</a:t>
            </a:r>
            <a:endParaRPr lang="it-IT" sz="1600" dirty="0"/>
          </a:p>
        </p:txBody>
      </p:sp>
      <p:cxnSp>
        <p:nvCxnSpPr>
          <p:cNvPr id="20" name="Connettore 2 19"/>
          <p:cNvCxnSpPr>
            <a:stCxn id="15" idx="2"/>
          </p:cNvCxnSpPr>
          <p:nvPr/>
        </p:nvCxnSpPr>
        <p:spPr>
          <a:xfrm flipH="1">
            <a:off x="9394676" y="1331962"/>
            <a:ext cx="1345370" cy="2821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a:stCxn id="15" idx="2"/>
          </p:cNvCxnSpPr>
          <p:nvPr/>
        </p:nvCxnSpPr>
        <p:spPr>
          <a:xfrm flipH="1">
            <a:off x="9793832" y="1331961"/>
            <a:ext cx="946214" cy="3902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Rettangolo 42"/>
          <p:cNvSpPr/>
          <p:nvPr/>
        </p:nvSpPr>
        <p:spPr>
          <a:xfrm>
            <a:off x="6712385" y="5831205"/>
            <a:ext cx="5511242" cy="738664"/>
          </a:xfrm>
          <a:prstGeom prst="rect">
            <a:avLst/>
          </a:prstGeom>
        </p:spPr>
        <p:txBody>
          <a:bodyPr wrap="square">
            <a:spAutoFit/>
          </a:bodyPr>
          <a:lstStyle/>
          <a:p>
            <a:pPr algn="just"/>
            <a:r>
              <a:rPr lang="en-US" sz="1400" dirty="0">
                <a:sym typeface="Symbol"/>
              </a:rPr>
              <a:t></a:t>
            </a:r>
            <a:r>
              <a:rPr lang="en-US" sz="1400" dirty="0"/>
              <a:t>They are used </a:t>
            </a:r>
            <a:r>
              <a:rPr lang="en-US" sz="1400" b="1" dirty="0"/>
              <a:t>especially for electrons </a:t>
            </a:r>
            <a:r>
              <a:rPr lang="en-US" sz="1400" dirty="0"/>
              <a:t>(constant particle </a:t>
            </a:r>
            <a:r>
              <a:rPr lang="en-US" sz="1400" dirty="0" err="1"/>
              <a:t>velocity</a:t>
            </a:r>
            <a:r>
              <a:rPr lang="en-US" sz="1400" dirty="0" err="1">
                <a:sym typeface="Symbol" panose="05050102010706020507" pitchFamily="18" charset="2"/>
              </a:rPr>
              <a:t>constant</a:t>
            </a:r>
            <a:r>
              <a:rPr lang="en-US" sz="1400" dirty="0">
                <a:sym typeface="Symbol" panose="05050102010706020507" pitchFamily="18" charset="2"/>
              </a:rPr>
              <a:t> phase velocity, same distance between irises, easy realization</a:t>
            </a:r>
            <a:r>
              <a:rPr lang="en-US" sz="1400" dirty="0"/>
              <a:t>)</a:t>
            </a:r>
          </a:p>
        </p:txBody>
      </p:sp>
    </p:spTree>
    <p:extLst>
      <p:ext uri="{BB962C8B-B14F-4D97-AF65-F5344CB8AC3E}">
        <p14:creationId xmlns:p14="http://schemas.microsoft.com/office/powerpoint/2010/main" val="501911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fade">
                                      <p:cBhvr>
                                        <p:cTn id="60" dur="500"/>
                                        <p:tgtEl>
                                          <p:spTgt spid="66"/>
                                        </p:tgtEl>
                                      </p:cBhvr>
                                    </p:animEffect>
                                  </p:childTnLst>
                                </p:cTn>
                              </p:par>
                              <p:par>
                                <p:cTn id="61" presetID="10" presetClass="entr" presetSubtype="0" fill="hold" nodeType="with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fade">
                                      <p:cBhvr>
                                        <p:cTn id="63" dur="500"/>
                                        <p:tgtEl>
                                          <p:spTgt spid="69"/>
                                        </p:tgtEl>
                                      </p:cBhvr>
                                    </p:animEffect>
                                  </p:childTnLst>
                                </p:cTn>
                              </p:par>
                              <p:par>
                                <p:cTn id="64" presetID="10" presetClass="entr" presetSubtype="0" fill="hold" nodeType="withEffect">
                                  <p:stCondLst>
                                    <p:cond delay="0"/>
                                  </p:stCondLst>
                                  <p:childTnLst>
                                    <p:set>
                                      <p:cBhvr>
                                        <p:cTn id="65" dur="1" fill="hold">
                                          <p:stCondLst>
                                            <p:cond delay="0"/>
                                          </p:stCondLst>
                                        </p:cTn>
                                        <p:tgtEl>
                                          <p:spTgt spid="70"/>
                                        </p:tgtEl>
                                        <p:attrNameLst>
                                          <p:attrName>style.visibility</p:attrName>
                                        </p:attrNameLst>
                                      </p:cBhvr>
                                      <p:to>
                                        <p:strVal val="visible"/>
                                      </p:to>
                                    </p:set>
                                    <p:animEffect transition="in" filter="fade">
                                      <p:cBhvr>
                                        <p:cTn id="66" dur="500"/>
                                        <p:tgtEl>
                                          <p:spTgt spid="70"/>
                                        </p:tgtEl>
                                      </p:cBhvr>
                                    </p:animEffect>
                                  </p:childTnLst>
                                </p:cTn>
                              </p:par>
                              <p:par>
                                <p:cTn id="67" presetID="10" presetClass="entr" presetSubtype="0" fill="hold" nodeType="with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fade">
                                      <p:cBhvr>
                                        <p:cTn id="69" dur="500"/>
                                        <p:tgtEl>
                                          <p:spTgt spid="7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8"/>
                                        </p:tgtEl>
                                        <p:attrNameLst>
                                          <p:attrName>style.visibility</p:attrName>
                                        </p:attrNameLst>
                                      </p:cBhvr>
                                      <p:to>
                                        <p:strVal val="visible"/>
                                      </p:to>
                                    </p:set>
                                    <p:animEffect transition="in" filter="fade">
                                      <p:cBhvr>
                                        <p:cTn id="72" dur="500"/>
                                        <p:tgtEl>
                                          <p:spTgt spid="88"/>
                                        </p:tgtEl>
                                      </p:cBhvr>
                                    </p:animEffect>
                                  </p:childTnLst>
                                </p:cTn>
                              </p:par>
                              <p:par>
                                <p:cTn id="73" presetID="10" presetClass="entr" presetSubtype="0" fill="hold" nodeType="withEffect">
                                  <p:stCondLst>
                                    <p:cond delay="0"/>
                                  </p:stCondLst>
                                  <p:childTnLst>
                                    <p:set>
                                      <p:cBhvr>
                                        <p:cTn id="74" dur="1" fill="hold">
                                          <p:stCondLst>
                                            <p:cond delay="0"/>
                                          </p:stCondLst>
                                        </p:cTn>
                                        <p:tgtEl>
                                          <p:spTgt spid="25611"/>
                                        </p:tgtEl>
                                        <p:attrNameLst>
                                          <p:attrName>style.visibility</p:attrName>
                                        </p:attrNameLst>
                                      </p:cBhvr>
                                      <p:to>
                                        <p:strVal val="visible"/>
                                      </p:to>
                                    </p:set>
                                    <p:animEffect transition="in" filter="fade">
                                      <p:cBhvr>
                                        <p:cTn id="75" dur="500"/>
                                        <p:tgtEl>
                                          <p:spTgt spid="2561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par>
                                <p:cTn id="84" presetID="10" presetClass="entr" presetSubtype="0" fill="hold" nodeType="withEffect">
                                  <p:stCondLst>
                                    <p:cond delay="0"/>
                                  </p:stCondLst>
                                  <p:childTnLst>
                                    <p:set>
                                      <p:cBhvr>
                                        <p:cTn id="85" dur="1" fill="hold">
                                          <p:stCondLst>
                                            <p:cond delay="0"/>
                                          </p:stCondLst>
                                        </p:cTn>
                                        <p:tgtEl>
                                          <p:spTgt spid="72"/>
                                        </p:tgtEl>
                                        <p:attrNameLst>
                                          <p:attrName>style.visibility</p:attrName>
                                        </p:attrNameLst>
                                      </p:cBhvr>
                                      <p:to>
                                        <p:strVal val="visible"/>
                                      </p:to>
                                    </p:set>
                                    <p:animEffect transition="in" filter="fade">
                                      <p:cBhvr>
                                        <p:cTn id="86" dur="500"/>
                                        <p:tgtEl>
                                          <p:spTgt spid="72"/>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fade">
                                      <p:cBhvr>
                                        <p:cTn id="89" dur="500"/>
                                        <p:tgtEl>
                                          <p:spTgt spid="90"/>
                                        </p:tgtEl>
                                      </p:cBhvr>
                                    </p:animEffect>
                                  </p:childTnLst>
                                </p:cTn>
                              </p:par>
                              <p:par>
                                <p:cTn id="90" presetID="10" presetClass="entr" presetSubtype="0" fill="hold" nodeType="with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fade">
                                      <p:cBhvr>
                                        <p:cTn id="92" dur="500"/>
                                        <p:tgtEl>
                                          <p:spTgt spid="8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fade">
                                      <p:cBhvr>
                                        <p:cTn id="95" dur="500"/>
                                        <p:tgtEl>
                                          <p:spTgt spid="68"/>
                                        </p:tgtEl>
                                      </p:cBhvr>
                                    </p:animEffect>
                                  </p:childTnLst>
                                </p:cTn>
                              </p:par>
                              <p:par>
                                <p:cTn id="96" presetID="10" presetClass="entr" presetSubtype="0" fill="hold" nodeType="withEffect">
                                  <p:stCondLst>
                                    <p:cond delay="0"/>
                                  </p:stCondLst>
                                  <p:childTnLst>
                                    <p:set>
                                      <p:cBhvr>
                                        <p:cTn id="97" dur="1" fill="hold">
                                          <p:stCondLst>
                                            <p:cond delay="0"/>
                                          </p:stCondLst>
                                        </p:cTn>
                                        <p:tgtEl>
                                          <p:spTgt spid="25614"/>
                                        </p:tgtEl>
                                        <p:attrNameLst>
                                          <p:attrName>style.visibility</p:attrName>
                                        </p:attrNameLst>
                                      </p:cBhvr>
                                      <p:to>
                                        <p:strVal val="visible"/>
                                      </p:to>
                                    </p:set>
                                    <p:animEffect transition="in" filter="fade">
                                      <p:cBhvr>
                                        <p:cTn id="98" dur="500"/>
                                        <p:tgtEl>
                                          <p:spTgt spid="256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2"/>
                                        </p:tgtEl>
                                        <p:attrNameLst>
                                          <p:attrName>style.visibility</p:attrName>
                                        </p:attrNameLst>
                                      </p:cBhvr>
                                      <p:to>
                                        <p:strVal val="visible"/>
                                      </p:to>
                                    </p:set>
                                    <p:animEffect transition="in" filter="fade">
                                      <p:cBhvr>
                                        <p:cTn id="101" dur="500"/>
                                        <p:tgtEl>
                                          <p:spTgt spid="10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5610"/>
                                        </p:tgtEl>
                                        <p:attrNameLst>
                                          <p:attrName>style.visibility</p:attrName>
                                        </p:attrNameLst>
                                      </p:cBhvr>
                                      <p:to>
                                        <p:strVal val="visible"/>
                                      </p:to>
                                    </p:set>
                                    <p:animEffect transition="in" filter="fade">
                                      <p:cBhvr>
                                        <p:cTn id="104" dur="500"/>
                                        <p:tgtEl>
                                          <p:spTgt spid="2561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9"/>
                                        </p:tgtEl>
                                        <p:attrNameLst>
                                          <p:attrName>style.visibility</p:attrName>
                                        </p:attrNameLst>
                                      </p:cBhvr>
                                      <p:to>
                                        <p:strVal val="visible"/>
                                      </p:to>
                                    </p:set>
                                    <p:animEffect transition="in" filter="fade">
                                      <p:cBhvr>
                                        <p:cTn id="107" dur="500"/>
                                        <p:tgtEl>
                                          <p:spTgt spid="5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fade">
                                      <p:cBhvr>
                                        <p:cTn id="110" dur="500"/>
                                        <p:tgtEl>
                                          <p:spTgt spid="6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4" grpId="0"/>
      <p:bldP spid="8" grpId="0" animBg="1"/>
      <p:bldP spid="11" grpId="0"/>
      <p:bldP spid="18" grpId="0"/>
      <p:bldP spid="59" grpId="0"/>
      <p:bldP spid="60" grpId="0"/>
      <p:bldP spid="66" grpId="0" animBg="1"/>
      <p:bldP spid="67" grpId="0"/>
      <p:bldP spid="68" grpId="0"/>
      <p:bldP spid="88" grpId="0"/>
      <p:bldP spid="90" grpId="0" animBg="1"/>
      <p:bldP spid="25610" grpId="0" animBg="1"/>
      <p:bldP spid="102" grpId="0"/>
      <p:bldP spid="38" grpId="0"/>
      <p:bldP spid="42" grpId="0"/>
      <p:bldP spid="12" grpId="0"/>
      <p:bldP spid="15" grpId="0"/>
      <p:bldP spid="4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2357"/>
          <a:stretch/>
        </p:blipFill>
        <p:spPr bwMode="auto">
          <a:xfrm>
            <a:off x="6264674" y="3540211"/>
            <a:ext cx="4403326" cy="3313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ttangolo 13"/>
          <p:cNvSpPr/>
          <p:nvPr/>
        </p:nvSpPr>
        <p:spPr>
          <a:xfrm>
            <a:off x="0" y="1010368"/>
            <a:ext cx="12191999" cy="2308324"/>
          </a:xfrm>
          <a:prstGeom prst="rect">
            <a:avLst/>
          </a:prstGeom>
        </p:spPr>
        <p:txBody>
          <a:bodyPr wrap="square">
            <a:spAutoFit/>
          </a:bodyPr>
          <a:lstStyle/>
          <a:p>
            <a:pPr marL="285750" indent="-285750" algn="just">
              <a:buFont typeface="Symbol" panose="05050102010706020507" pitchFamily="18" charset="2"/>
              <a:buChar char="Þ"/>
            </a:pPr>
            <a:r>
              <a:rPr lang="en-US" sz="1600" b="1" dirty="0"/>
              <a:t>Space charge only at low energy and/or high peak current</a:t>
            </a:r>
            <a:r>
              <a:rPr lang="en-US" sz="1600" dirty="0"/>
              <a:t>: below 10-20 MeV (injector) the beam dynamics optimization has to include emittance compensation schemes with, typically solenoids;</a:t>
            </a:r>
          </a:p>
          <a:p>
            <a:pPr marL="285750" indent="-285750" algn="just">
              <a:buFont typeface="Symbol" panose="05050102010706020507" pitchFamily="18" charset="2"/>
              <a:buChar char="Þ"/>
            </a:pPr>
            <a:r>
              <a:rPr lang="en-US" sz="1600" dirty="0"/>
              <a:t>At higher </a:t>
            </a:r>
            <a:r>
              <a:rPr lang="en-US" sz="1600" b="1" dirty="0"/>
              <a:t>energies no space charge and no RF defocusing effects </a:t>
            </a:r>
            <a:r>
              <a:rPr lang="en-US" sz="1600" dirty="0"/>
              <a:t>occur but we have </a:t>
            </a:r>
            <a:r>
              <a:rPr lang="en-US" sz="1600" b="1" dirty="0"/>
              <a:t>RF focusing due to the </a:t>
            </a:r>
            <a:r>
              <a:rPr lang="en-US" sz="1600" b="1" dirty="0" err="1"/>
              <a:t>ponderomotive</a:t>
            </a:r>
            <a:r>
              <a:rPr lang="en-US" sz="1600" b="1" dirty="0"/>
              <a:t> force: focusing periods up to several meters</a:t>
            </a:r>
          </a:p>
          <a:p>
            <a:pPr marL="285750" indent="-285750" algn="just">
              <a:buFont typeface="Symbol" panose="05050102010706020507" pitchFamily="18" charset="2"/>
              <a:buChar char="Þ"/>
            </a:pPr>
            <a:r>
              <a:rPr lang="en-US" sz="1600" dirty="0"/>
              <a:t>Optics design has to take into account </a:t>
            </a:r>
            <a:r>
              <a:rPr lang="en-US" sz="1600" b="1" dirty="0"/>
              <a:t>longitudinal and transverse </a:t>
            </a:r>
            <a:r>
              <a:rPr lang="en-US" sz="1600" b="1" dirty="0" err="1"/>
              <a:t>wakefields</a:t>
            </a:r>
            <a:r>
              <a:rPr lang="en-US" sz="1600" b="1" dirty="0"/>
              <a:t> </a:t>
            </a:r>
            <a:r>
              <a:rPr lang="en-US" sz="1600" dirty="0"/>
              <a:t>(due to the </a:t>
            </a:r>
            <a:r>
              <a:rPr lang="en-US" sz="1600" b="1" dirty="0"/>
              <a:t>higher frequencies used for acceleration</a:t>
            </a:r>
            <a:r>
              <a:rPr lang="en-US" sz="1600" dirty="0"/>
              <a:t>) that can cause energy spread increase, head-tail oscillations, multi-bunch instabilities,…</a:t>
            </a:r>
          </a:p>
          <a:p>
            <a:pPr marL="285750" indent="-285750" algn="just">
              <a:buFont typeface="Symbol" panose="05050102010706020507" pitchFamily="18" charset="2"/>
              <a:buChar char="Þ"/>
            </a:pPr>
            <a:r>
              <a:rPr lang="en-US" sz="1600" dirty="0"/>
              <a:t>Longitudinal bunch compressors schemes based on magnets and chicanes have to take into account, for short bunches, the interaction between the beam and the emitted  synchrotron radiation (</a:t>
            </a:r>
            <a:r>
              <a:rPr lang="en-US" sz="1600" b="1" dirty="0"/>
              <a:t>Coherent Synchrotron Radiation effects</a:t>
            </a:r>
            <a:r>
              <a:rPr lang="en-US" sz="1600" dirty="0"/>
              <a:t>)</a:t>
            </a:r>
          </a:p>
          <a:p>
            <a:pPr marL="285750" indent="-285750" algn="just">
              <a:buFont typeface="Symbol" panose="05050102010706020507" pitchFamily="18" charset="2"/>
              <a:buChar char="Þ"/>
            </a:pPr>
            <a:r>
              <a:rPr lang="en-US" sz="1600" dirty="0"/>
              <a:t>All these effects are important especially in LINACs for </a:t>
            </a:r>
            <a:r>
              <a:rPr lang="en-US" sz="1600" b="1" dirty="0"/>
              <a:t>FEL that requires extremely good beam qualities</a:t>
            </a:r>
          </a:p>
        </p:txBody>
      </p:sp>
      <p:sp>
        <p:nvSpPr>
          <p:cNvPr id="7" name="Rettangolo 6"/>
          <p:cNvSpPr/>
          <p:nvPr/>
        </p:nvSpPr>
        <p:spPr>
          <a:xfrm>
            <a:off x="1524000" y="0"/>
            <a:ext cx="9144000" cy="523220"/>
          </a:xfrm>
          <a:prstGeom prst="rect">
            <a:avLst/>
          </a:prstGeom>
        </p:spPr>
        <p:txBody>
          <a:bodyPr wrap="square">
            <a:spAutoFit/>
          </a:bodyPr>
          <a:lstStyle/>
          <a:p>
            <a:pPr algn="ctr"/>
            <a:r>
              <a:rPr lang="it-IT" sz="2800" b="1" dirty="0"/>
              <a:t>GENERAL CONSIDERATIONS ON LINAC OPTICS DESIGN (2/2)</a:t>
            </a:r>
            <a:endParaRPr lang="en-US" sz="2800" dirty="0"/>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6308" y="3645001"/>
            <a:ext cx="4201652" cy="3196074"/>
          </a:xfrm>
          <a:prstGeom prst="rect">
            <a:avLst/>
          </a:prstGeom>
        </p:spPr>
      </p:pic>
      <p:sp>
        <p:nvSpPr>
          <p:cNvPr id="2" name="Rettangolo 1"/>
          <p:cNvSpPr/>
          <p:nvPr/>
        </p:nvSpPr>
        <p:spPr>
          <a:xfrm>
            <a:off x="5365444" y="540653"/>
            <a:ext cx="1279838" cy="369332"/>
          </a:xfrm>
          <a:prstGeom prst="rect">
            <a:avLst/>
          </a:prstGeom>
          <a:solidFill>
            <a:srgbClr val="FFC000"/>
          </a:solidFill>
        </p:spPr>
        <p:txBody>
          <a:bodyPr wrap="none">
            <a:spAutoFit/>
          </a:bodyPr>
          <a:lstStyle/>
          <a:p>
            <a:r>
              <a:rPr lang="it-IT" b="1" i="1" dirty="0"/>
              <a:t>ELECTRONS</a:t>
            </a:r>
            <a:endParaRPr lang="it-IT" dirty="0"/>
          </a:p>
        </p:txBody>
      </p:sp>
      <p:sp>
        <p:nvSpPr>
          <p:cNvPr id="8" name="Rettangolo 7"/>
          <p:cNvSpPr/>
          <p:nvPr/>
        </p:nvSpPr>
        <p:spPr>
          <a:xfrm>
            <a:off x="8904000" y="3401711"/>
            <a:ext cx="1600566" cy="276999"/>
          </a:xfrm>
          <a:prstGeom prst="rect">
            <a:avLst/>
          </a:prstGeom>
        </p:spPr>
        <p:txBody>
          <a:bodyPr wrap="none">
            <a:spAutoFit/>
          </a:bodyPr>
          <a:lstStyle/>
          <a:p>
            <a:r>
              <a:rPr lang="en-US" sz="1200" dirty="0"/>
              <a:t>Courtesy C. </a:t>
            </a:r>
            <a:r>
              <a:rPr lang="en-US" sz="1200" dirty="0" err="1"/>
              <a:t>Vaccarezza</a:t>
            </a:r>
            <a:endParaRPr lang="en-US" sz="1200" dirty="0"/>
          </a:p>
        </p:txBody>
      </p:sp>
      <p:sp>
        <p:nvSpPr>
          <p:cNvPr id="9" name="Rettangolo 8"/>
          <p:cNvSpPr/>
          <p:nvPr/>
        </p:nvSpPr>
        <p:spPr>
          <a:xfrm>
            <a:off x="4080000" y="5178639"/>
            <a:ext cx="1466876" cy="276999"/>
          </a:xfrm>
          <a:prstGeom prst="rect">
            <a:avLst/>
          </a:prstGeom>
        </p:spPr>
        <p:txBody>
          <a:bodyPr wrap="none">
            <a:spAutoFit/>
          </a:bodyPr>
          <a:lstStyle/>
          <a:p>
            <a:r>
              <a:rPr lang="en-US" sz="1200" dirty="0"/>
              <a:t>Courtesy M. </a:t>
            </a:r>
            <a:r>
              <a:rPr lang="en-US" sz="1200" dirty="0" err="1"/>
              <a:t>Ferrario</a:t>
            </a:r>
            <a:endParaRPr lang="en-US" sz="1200" dirty="0"/>
          </a:p>
        </p:txBody>
      </p:sp>
    </p:spTree>
    <p:extLst>
      <p:ext uri="{BB962C8B-B14F-4D97-AF65-F5344CB8AC3E}">
        <p14:creationId xmlns:p14="http://schemas.microsoft.com/office/powerpoint/2010/main" val="359282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
                                            <p:txEl>
                                              <p:pRg st="1" end="1"/>
                                            </p:txEl>
                                          </p:spTgt>
                                        </p:tgtEl>
                                        <p:attrNameLst>
                                          <p:attrName>style.visibility</p:attrName>
                                        </p:attrNameLst>
                                      </p:cBhvr>
                                      <p:to>
                                        <p:strVal val="visible"/>
                                      </p:to>
                                    </p:set>
                                    <p:animEffect transition="in" filter="fade">
                                      <p:cBhvr>
                                        <p:cTn id="18" dur="500"/>
                                        <p:tgtEl>
                                          <p:spTgt spid="14">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nodeType="withEffect">
                                  <p:stCondLst>
                                    <p:cond delay="0"/>
                                  </p:stCondLst>
                                  <p:childTnLst>
                                    <p:set>
                                      <p:cBhvr>
                                        <p:cTn id="23" dur="1" fill="hold">
                                          <p:stCondLst>
                                            <p:cond delay="0"/>
                                          </p:stCondLst>
                                        </p:cTn>
                                        <p:tgtEl>
                                          <p:spTgt spid="187395"/>
                                        </p:tgtEl>
                                        <p:attrNameLst>
                                          <p:attrName>style.visibility</p:attrName>
                                        </p:attrNameLst>
                                      </p:cBhvr>
                                      <p:to>
                                        <p:strVal val="visible"/>
                                      </p:to>
                                    </p:set>
                                    <p:animEffect transition="in" filter="fade">
                                      <p:cBhvr>
                                        <p:cTn id="24" dur="500"/>
                                        <p:tgtEl>
                                          <p:spTgt spid="18739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4">
                                            <p:txEl>
                                              <p:pRg st="2" end="2"/>
                                            </p:txEl>
                                          </p:spTgt>
                                        </p:tgtEl>
                                        <p:attrNameLst>
                                          <p:attrName>style.visibility</p:attrName>
                                        </p:attrNameLst>
                                      </p:cBhvr>
                                      <p:to>
                                        <p:strVal val="visible"/>
                                      </p:to>
                                    </p:set>
                                    <p:animEffect transition="in" filter="fade">
                                      <p:cBhvr>
                                        <p:cTn id="29" dur="500"/>
                                        <p:tgtEl>
                                          <p:spTgt spid="1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4">
                                            <p:txEl>
                                              <p:pRg st="3" end="3"/>
                                            </p:txEl>
                                          </p:spTgt>
                                        </p:tgtEl>
                                        <p:attrNameLst>
                                          <p:attrName>style.visibility</p:attrName>
                                        </p:attrNameLst>
                                      </p:cBhvr>
                                      <p:to>
                                        <p:strVal val="visible"/>
                                      </p:to>
                                    </p:set>
                                    <p:animEffect transition="in" filter="fade">
                                      <p:cBhvr>
                                        <p:cTn id="34" dur="500"/>
                                        <p:tgtEl>
                                          <p:spTgt spid="14">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animEffect transition="in" filter="fade">
                                      <p:cBhvr>
                                        <p:cTn id="39"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640545"/>
            <a:ext cx="12192000" cy="2225225"/>
          </a:xfrm>
          <a:prstGeom prst="rect">
            <a:avLst/>
          </a:prstGeom>
        </p:spPr>
        <p:txBody>
          <a:bodyPr wrap="square">
            <a:spAutoFit/>
          </a:bodyPr>
          <a:lstStyle/>
          <a:p>
            <a:pPr algn="just">
              <a:lnSpc>
                <a:spcPct val="110000"/>
              </a:lnSpc>
            </a:pPr>
            <a:r>
              <a:rPr lang="en-US" dirty="0">
                <a:latin typeface="Calibri" panose="020F0502020204030204" pitchFamily="34" charset="0"/>
                <a:ea typeface="Calibri" panose="020F0502020204030204" pitchFamily="34" charset="0"/>
                <a:cs typeface="Times New Roman" panose="02020603050405020304" pitchFamily="18" charset="0"/>
              </a:rPr>
              <a:t>A DTL (</a:t>
            </a:r>
            <a:r>
              <a:rPr lang="en-US" dirty="0"/>
              <a:t>Alvarez structure) working at </a:t>
            </a:r>
            <a:r>
              <a:rPr lang="en-US" dirty="0" err="1"/>
              <a:t>f</a:t>
            </a:r>
            <a:r>
              <a:rPr lang="en-US" baseline="-25000" dirty="0" err="1"/>
              <a:t>RF</a:t>
            </a:r>
            <a:r>
              <a:rPr lang="en-US" dirty="0"/>
              <a:t>=300 MHz accelerate protons with an injection energy W</a:t>
            </a:r>
            <a:r>
              <a:rPr lang="en-US" baseline="-25000" dirty="0"/>
              <a:t>in</a:t>
            </a:r>
            <a:r>
              <a:rPr lang="en-US" dirty="0"/>
              <a:t>=4 MeV</a:t>
            </a:r>
            <a:r>
              <a:rPr lang="en-US" dirty="0">
                <a:latin typeface="Calibri" panose="020F0502020204030204" pitchFamily="34" charset="0"/>
                <a:ea typeface="Calibri" panose="020F0502020204030204" pitchFamily="34" charset="0"/>
                <a:cs typeface="Times New Roman" panose="02020603050405020304" pitchFamily="18" charset="0"/>
              </a:rPr>
              <a:t>, permanent magnet quadrupoles are inside the drift tubes and the focusing system is equivalent to a FODO lattice, as sketched below. The quadrupoles inside the drift tubes have a length L</a:t>
            </a:r>
            <a:r>
              <a:rPr lang="en-US" baseline="-25000" dirty="0">
                <a:latin typeface="Calibri" panose="020F0502020204030204" pitchFamily="34" charset="0"/>
                <a:ea typeface="Calibri" panose="020F0502020204030204" pitchFamily="34" charset="0"/>
                <a:cs typeface="Times New Roman" panose="02020603050405020304" pitchFamily="18" charset="0"/>
              </a:rPr>
              <a:t>Q</a:t>
            </a:r>
            <a:r>
              <a:rPr lang="en-US" dirty="0">
                <a:latin typeface="Calibri" panose="020F0502020204030204" pitchFamily="34" charset="0"/>
                <a:ea typeface="Calibri" panose="020F0502020204030204" pitchFamily="34" charset="0"/>
                <a:cs typeface="Times New Roman" panose="02020603050405020304" pitchFamily="18" charset="0"/>
              </a:rPr>
              <a:t>=5 cm.</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0000"/>
              </a:lnSpc>
            </a:pPr>
            <a:r>
              <a:rPr lang="en-US" dirty="0">
                <a:latin typeface="Calibri" panose="020F0502020204030204" pitchFamily="34" charset="0"/>
                <a:ea typeface="Calibri" panose="020F0502020204030204" pitchFamily="34" charset="0"/>
                <a:cs typeface="Times New Roman" panose="02020603050405020304" pitchFamily="18" charset="0"/>
              </a:rPr>
              <a:t>If the average accelerating field per cell is </a:t>
            </a:r>
            <a:r>
              <a:rPr lang="en-US" dirty="0" err="1">
                <a:latin typeface="Calibri" panose="020F0502020204030204" pitchFamily="34" charset="0"/>
                <a:ea typeface="Calibri" panose="020F0502020204030204" pitchFamily="34" charset="0"/>
                <a:cs typeface="Times New Roman" panose="02020603050405020304" pitchFamily="18" charset="0"/>
              </a:rPr>
              <a:t>E</a:t>
            </a:r>
            <a:r>
              <a:rPr lang="en-US" baseline="-25000" dirty="0" err="1">
                <a:latin typeface="Calibri" panose="020F0502020204030204" pitchFamily="34" charset="0"/>
                <a:ea typeface="Calibri" panose="020F0502020204030204" pitchFamily="34" charset="0"/>
                <a:cs typeface="Times New Roman" panose="02020603050405020304" pitchFamily="18" charset="0"/>
              </a:rPr>
              <a:t>acc</a:t>
            </a:r>
            <a:r>
              <a:rPr lang="en-US" dirty="0">
                <a:latin typeface="Calibri" panose="020F0502020204030204" pitchFamily="34" charset="0"/>
                <a:ea typeface="Calibri" panose="020F0502020204030204" pitchFamily="34" charset="0"/>
                <a:cs typeface="Times New Roman" panose="02020603050405020304" pitchFamily="18" charset="0"/>
              </a:rPr>
              <a:t>=2 MV/m and the nominal synchronous phase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baseline="-25000" dirty="0">
                <a:latin typeface="Calibri" panose="020F0502020204030204" pitchFamily="34" charset="0"/>
                <a:ea typeface="Calibri" panose="020F0502020204030204" pitchFamily="34" charset="0"/>
                <a:cs typeface="Times New Roman" panose="02020603050405020304" pitchFamily="18" charset="0"/>
              </a:rPr>
              <a:t>S</a:t>
            </a:r>
            <a:r>
              <a:rPr lang="en-US" dirty="0">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/6, calculate, using the “smooth approximation” approach, the quadrupole gradient (G) that is necessary to have, in the first cells, of the structure in order to achieve a transverse phase advance per period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 equal to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/3, supposing that the period of the FODO (L</a:t>
            </a:r>
            <a:r>
              <a:rPr lang="en-US" baseline="-25000" dirty="0">
                <a:latin typeface="Calibri" panose="020F0502020204030204" pitchFamily="34" charset="0"/>
                <a:ea typeface="Calibri" panose="020F0502020204030204" pitchFamily="34" charset="0"/>
                <a:cs typeface="Times New Roman" panose="02020603050405020304" pitchFamily="18" charset="0"/>
              </a:rPr>
              <a:t>P</a:t>
            </a:r>
            <a:r>
              <a:rPr lang="en-US" dirty="0">
                <a:latin typeface="Calibri" panose="020F0502020204030204" pitchFamily="34" charset="0"/>
                <a:ea typeface="Calibri" panose="020F0502020204030204" pitchFamily="34" charset="0"/>
                <a:cs typeface="Times New Roman" panose="02020603050405020304" pitchFamily="18" charset="0"/>
              </a:rPr>
              <a:t>) is exactly twice the distance between two accelerating gaps. </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magine 5"/>
          <p:cNvPicPr/>
          <p:nvPr/>
        </p:nvPicPr>
        <p:blipFill>
          <a:blip r:embed="rId2">
            <a:extLst>
              <a:ext uri="{28A0092B-C50C-407E-A947-70E740481C1C}">
                <a14:useLocalDpi xmlns:a14="http://schemas.microsoft.com/office/drawing/2010/main" val="0"/>
              </a:ext>
            </a:extLst>
          </a:blip>
          <a:srcRect/>
          <a:stretch>
            <a:fillRect/>
          </a:stretch>
        </p:blipFill>
        <p:spPr bwMode="auto">
          <a:xfrm>
            <a:off x="4008000" y="3141000"/>
            <a:ext cx="4696605" cy="2307929"/>
          </a:xfrm>
          <a:prstGeom prst="rect">
            <a:avLst/>
          </a:prstGeom>
          <a:noFill/>
          <a:ln>
            <a:noFill/>
          </a:ln>
        </p:spPr>
      </p:pic>
      <p:sp>
        <p:nvSpPr>
          <p:cNvPr id="5" name="Rettangolo 4"/>
          <p:cNvSpPr/>
          <p:nvPr/>
        </p:nvSpPr>
        <p:spPr>
          <a:xfrm>
            <a:off x="2241762" y="3102"/>
            <a:ext cx="7708475" cy="584775"/>
          </a:xfrm>
          <a:prstGeom prst="rect">
            <a:avLst/>
          </a:prstGeom>
        </p:spPr>
        <p:txBody>
          <a:bodyPr wrap="square">
            <a:spAutoFit/>
          </a:bodyPr>
          <a:lstStyle/>
          <a:p>
            <a:r>
              <a:rPr lang="en-US" sz="3200" b="1" cap="all" dirty="0">
                <a:latin typeface="Calibri" panose="020F0502020204030204" pitchFamily="34" charset="0"/>
                <a:ea typeface="Calibri" panose="020F0502020204030204" pitchFamily="34" charset="0"/>
                <a:cs typeface="Times New Roman" panose="02020603050405020304" pitchFamily="18" charset="0"/>
              </a:rPr>
              <a:t>Exercise 11: transverse beam dynamics</a:t>
            </a:r>
            <a:endParaRPr lang="en-GB" sz="3200" cap="all" dirty="0"/>
          </a:p>
        </p:txBody>
      </p:sp>
      <p:sp>
        <p:nvSpPr>
          <p:cNvPr id="2" name="Rettangolo 1"/>
          <p:cNvSpPr/>
          <p:nvPr/>
        </p:nvSpPr>
        <p:spPr>
          <a:xfrm>
            <a:off x="0" y="6124626"/>
            <a:ext cx="3792000" cy="701731"/>
          </a:xfrm>
          <a:prstGeom prst="rect">
            <a:avLst/>
          </a:prstGeom>
        </p:spPr>
        <p:txBody>
          <a:bodyPr wrap="square">
            <a:spAutoFit/>
          </a:bodyPr>
          <a:lstStyle/>
          <a:p>
            <a:pPr algn="just">
              <a:lnSpc>
                <a:spcPct val="110000"/>
              </a:lnSpc>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proton rest energy m</a:t>
            </a:r>
            <a:r>
              <a:rPr lang="en-US" baseline="-25000" dirty="0">
                <a:latin typeface="Calibri" panose="020F0502020204030204" pitchFamily="34" charset="0"/>
                <a:ea typeface="Calibri" panose="020F0502020204030204" pitchFamily="34" charset="0"/>
                <a:cs typeface="Times New Roman" panose="02020603050405020304" pitchFamily="18" charset="0"/>
              </a:rPr>
              <a:t>0</a:t>
            </a:r>
            <a:r>
              <a:rPr lang="en-US" dirty="0">
                <a:latin typeface="Calibri" panose="020F0502020204030204" pitchFamily="34" charset="0"/>
                <a:ea typeface="Calibri" panose="020F0502020204030204" pitchFamily="34" charset="0"/>
                <a:cs typeface="Times New Roman" panose="02020603050405020304" pitchFamily="18" charset="0"/>
              </a:rPr>
              <a:t>c</a:t>
            </a:r>
            <a:r>
              <a:rPr lang="en-US" baseline="30000" dirty="0">
                <a:latin typeface="Calibri" panose="020F0502020204030204" pitchFamily="34" charset="0"/>
                <a:ea typeface="Calibri" panose="020F0502020204030204" pitchFamily="34" charset="0"/>
                <a:cs typeface="Times New Roman" panose="02020603050405020304" pitchFamily="18" charset="0"/>
              </a:rPr>
              <a:t>2</a:t>
            </a:r>
            <a:r>
              <a:rPr lang="en-US" dirty="0">
                <a:latin typeface="Calibri" panose="020F0502020204030204" pitchFamily="34" charset="0"/>
                <a:ea typeface="Calibri" panose="020F0502020204030204" pitchFamily="34" charset="0"/>
                <a:cs typeface="Times New Roman" panose="02020603050405020304" pitchFamily="18" charset="0"/>
              </a:rPr>
              <a:t>=E</a:t>
            </a:r>
            <a:r>
              <a:rPr lang="en-US" baseline="-25000" dirty="0">
                <a:latin typeface="Calibri" panose="020F0502020204030204" pitchFamily="34" charset="0"/>
                <a:ea typeface="Calibri" panose="020F0502020204030204" pitchFamily="34" charset="0"/>
                <a:cs typeface="Times New Roman" panose="02020603050405020304" pitchFamily="18" charset="0"/>
              </a:rPr>
              <a:t>0</a:t>
            </a:r>
            <a:r>
              <a:rPr lang="en-US" dirty="0">
                <a:latin typeface="Calibri" panose="020F0502020204030204" pitchFamily="34" charset="0"/>
                <a:ea typeface="Calibri" panose="020F0502020204030204" pitchFamily="34" charset="0"/>
                <a:cs typeface="Times New Roman" panose="02020603050405020304" pitchFamily="18" charset="0"/>
              </a:rPr>
              <a:t>=938 MeV</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0000"/>
              </a:lnSpc>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velocity of light c=2.998e8</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734749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5" descr="rfq_linac"/>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733706" y="1878874"/>
            <a:ext cx="3244332" cy="2099634"/>
          </a:xfrm>
          <a:prstGeom prst="rect">
            <a:avLst/>
          </a:prstGeom>
          <a:noFill/>
        </p:spPr>
      </p:pic>
      <p:sp>
        <p:nvSpPr>
          <p:cNvPr id="2" name="Rettangolo 1"/>
          <p:cNvSpPr/>
          <p:nvPr/>
        </p:nvSpPr>
        <p:spPr>
          <a:xfrm>
            <a:off x="1524000" y="1"/>
            <a:ext cx="9144000" cy="584775"/>
          </a:xfrm>
          <a:prstGeom prst="rect">
            <a:avLst/>
          </a:prstGeom>
        </p:spPr>
        <p:txBody>
          <a:bodyPr wrap="square">
            <a:spAutoFit/>
          </a:bodyPr>
          <a:lstStyle/>
          <a:p>
            <a:pPr algn="ctr"/>
            <a:r>
              <a:rPr lang="it-IT" sz="3200" b="1" dirty="0"/>
              <a:t>RADIO FREQUENCY QUADRUPOLES (RFQ)</a:t>
            </a:r>
            <a:endParaRPr lang="en-US" sz="3200" dirty="0"/>
          </a:p>
        </p:txBody>
      </p:sp>
      <p:sp>
        <p:nvSpPr>
          <p:cNvPr id="3" name="Rettangolo 2"/>
          <p:cNvSpPr/>
          <p:nvPr/>
        </p:nvSpPr>
        <p:spPr>
          <a:xfrm>
            <a:off x="48000" y="584776"/>
            <a:ext cx="7704000" cy="1077218"/>
          </a:xfrm>
          <a:prstGeom prst="rect">
            <a:avLst/>
          </a:prstGeom>
        </p:spPr>
        <p:txBody>
          <a:bodyPr wrap="square">
            <a:spAutoFit/>
          </a:bodyPr>
          <a:lstStyle/>
          <a:p>
            <a:pPr algn="just"/>
            <a:r>
              <a:rPr lang="en-US" sz="1600" dirty="0"/>
              <a:t>At low proton (or ion) energies (</a:t>
            </a:r>
            <a:r>
              <a:rPr lang="en-US" sz="1600" dirty="0">
                <a:sym typeface="Symbol"/>
              </a:rPr>
              <a:t>0.01</a:t>
            </a:r>
            <a:r>
              <a:rPr lang="en-US" sz="1600" dirty="0"/>
              <a:t>), </a:t>
            </a:r>
            <a:r>
              <a:rPr lang="en-US" sz="1600" b="1" dirty="0"/>
              <a:t>space charge defocusing is high and </a:t>
            </a:r>
            <a:r>
              <a:rPr lang="en-US" sz="1600" b="1" dirty="0" err="1"/>
              <a:t>quadrupole</a:t>
            </a:r>
            <a:r>
              <a:rPr lang="en-US" sz="1600" b="1" dirty="0"/>
              <a:t> focusing is not very effective</a:t>
            </a:r>
            <a:r>
              <a:rPr lang="en-US" sz="1600" dirty="0"/>
              <a:t>. Moreover cell length becomes small and conventional accelerating structures </a:t>
            </a:r>
            <a:r>
              <a:rPr lang="en-US" sz="1600" b="1" dirty="0"/>
              <a:t>(DTL) are very inefficient</a:t>
            </a:r>
            <a:r>
              <a:rPr lang="en-US" sz="1600" dirty="0"/>
              <a:t>. At this energies it is used a (relatively) new structure, the </a:t>
            </a:r>
            <a:r>
              <a:rPr lang="en-US" sz="1600" b="1" dirty="0"/>
              <a:t>Radio Frequency </a:t>
            </a:r>
            <a:r>
              <a:rPr lang="en-US" sz="1600" b="1" dirty="0" err="1"/>
              <a:t>Quadrupole</a:t>
            </a:r>
            <a:r>
              <a:rPr lang="en-US" sz="1600" b="1" dirty="0"/>
              <a:t> </a:t>
            </a:r>
            <a:r>
              <a:rPr lang="en-US" sz="1600" dirty="0"/>
              <a:t>(1970).</a:t>
            </a:r>
          </a:p>
        </p:txBody>
      </p:sp>
      <p:pic>
        <p:nvPicPr>
          <p:cNvPr id="18944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81712" y="584775"/>
            <a:ext cx="3149005" cy="2502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a:xfrm>
            <a:off x="1545955" y="4030337"/>
            <a:ext cx="4572000" cy="338554"/>
          </a:xfrm>
          <a:prstGeom prst="rect">
            <a:avLst/>
          </a:prstGeom>
        </p:spPr>
        <p:txBody>
          <a:bodyPr>
            <a:spAutoFit/>
          </a:bodyPr>
          <a:lstStyle/>
          <a:p>
            <a:pPr algn="just"/>
            <a:r>
              <a:rPr lang="en-US" sz="1600" dirty="0"/>
              <a:t>These structures allow to simultaneously provide:</a:t>
            </a:r>
          </a:p>
        </p:txBody>
      </p:sp>
      <p:sp>
        <p:nvSpPr>
          <p:cNvPr id="5" name="Freccia in giù 4"/>
          <p:cNvSpPr/>
          <p:nvPr/>
        </p:nvSpPr>
        <p:spPr>
          <a:xfrm>
            <a:off x="5070862" y="3544683"/>
            <a:ext cx="1236169" cy="4466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8"/>
          <p:cNvSpPr/>
          <p:nvPr/>
        </p:nvSpPr>
        <p:spPr>
          <a:xfrm>
            <a:off x="4970372" y="4606464"/>
            <a:ext cx="1336659" cy="338554"/>
          </a:xfrm>
          <a:prstGeom prst="rect">
            <a:avLst/>
          </a:prstGeom>
        </p:spPr>
        <p:txBody>
          <a:bodyPr wrap="square">
            <a:spAutoFit/>
          </a:bodyPr>
          <a:lstStyle/>
          <a:p>
            <a:pPr algn="just"/>
            <a:r>
              <a:rPr lang="en-US" sz="1600" b="1" dirty="0"/>
              <a:t>Acceleration</a:t>
            </a:r>
          </a:p>
        </p:txBody>
      </p:sp>
      <p:sp>
        <p:nvSpPr>
          <p:cNvPr id="7" name="Rettangolo 6"/>
          <p:cNvSpPr/>
          <p:nvPr/>
        </p:nvSpPr>
        <p:spPr>
          <a:xfrm>
            <a:off x="1481354" y="4398457"/>
            <a:ext cx="2255736" cy="369332"/>
          </a:xfrm>
          <a:prstGeom prst="rect">
            <a:avLst/>
          </a:prstGeom>
        </p:spPr>
        <p:txBody>
          <a:bodyPr wrap="square">
            <a:spAutoFit/>
          </a:bodyPr>
          <a:lstStyle/>
          <a:p>
            <a:pPr algn="just"/>
            <a:r>
              <a:rPr lang="en-US" b="1" dirty="0"/>
              <a:t>Transverse Focusing</a:t>
            </a:r>
          </a:p>
        </p:txBody>
      </p:sp>
      <p:sp>
        <p:nvSpPr>
          <p:cNvPr id="8" name="Rettangolo 7"/>
          <p:cNvSpPr/>
          <p:nvPr/>
        </p:nvSpPr>
        <p:spPr>
          <a:xfrm>
            <a:off x="7843326" y="5242660"/>
            <a:ext cx="2266148" cy="338554"/>
          </a:xfrm>
          <a:prstGeom prst="rect">
            <a:avLst/>
          </a:prstGeom>
        </p:spPr>
        <p:txBody>
          <a:bodyPr wrap="square">
            <a:spAutoFit/>
          </a:bodyPr>
          <a:lstStyle/>
          <a:p>
            <a:pPr algn="just"/>
            <a:r>
              <a:rPr lang="en-US" sz="1600" b="1" dirty="0"/>
              <a:t>Bunching of the beam</a:t>
            </a:r>
          </a:p>
        </p:txBody>
      </p:sp>
      <p:pic>
        <p:nvPicPr>
          <p:cNvPr id="1894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89292" y="5256411"/>
            <a:ext cx="2498818" cy="1620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944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8284" y="5122249"/>
            <a:ext cx="1821876" cy="170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Immagine 9"/>
          <p:cNvPicPr>
            <a:picLocks noChangeAspect="1"/>
          </p:cNvPicPr>
          <p:nvPr/>
        </p:nvPicPr>
        <p:blipFill rotWithShape="1">
          <a:blip r:embed="rId7">
            <a:extLst>
              <a:ext uri="{28A0092B-C50C-407E-A947-70E740481C1C}">
                <a14:useLocalDpi xmlns:a14="http://schemas.microsoft.com/office/drawing/2010/main" val="0"/>
              </a:ext>
            </a:extLst>
          </a:blip>
          <a:srcRect l="41949" t="78116" r="15664" b="5519"/>
          <a:stretch/>
        </p:blipFill>
        <p:spPr>
          <a:xfrm>
            <a:off x="7604633" y="5975092"/>
            <a:ext cx="2947541" cy="853499"/>
          </a:xfrm>
          <a:prstGeom prst="rect">
            <a:avLst/>
          </a:prstGeom>
        </p:spPr>
      </p:pic>
      <p:cxnSp>
        <p:nvCxnSpPr>
          <p:cNvPr id="12" name="Connettore 2 11"/>
          <p:cNvCxnSpPr>
            <a:stCxn id="7" idx="2"/>
            <a:endCxn id="189445" idx="0"/>
          </p:cNvCxnSpPr>
          <p:nvPr/>
        </p:nvCxnSpPr>
        <p:spPr>
          <a:xfrm>
            <a:off x="2609222" y="4767790"/>
            <a:ext cx="0" cy="35445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a:stCxn id="9" idx="2"/>
            <a:endCxn id="189444" idx="0"/>
          </p:cNvCxnSpPr>
          <p:nvPr/>
        </p:nvCxnSpPr>
        <p:spPr>
          <a:xfrm>
            <a:off x="5638701" y="4945018"/>
            <a:ext cx="0" cy="31139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8976400" y="5566486"/>
            <a:ext cx="8612" cy="40860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V="1">
            <a:off x="8183378" y="1960825"/>
            <a:ext cx="1584220" cy="67606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8183378" y="2312795"/>
            <a:ext cx="2016280" cy="32409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9" name="Rettangolo 28"/>
          <p:cNvSpPr/>
          <p:nvPr/>
        </p:nvSpPr>
        <p:spPr>
          <a:xfrm>
            <a:off x="7298155" y="2590137"/>
            <a:ext cx="1336659" cy="338554"/>
          </a:xfrm>
          <a:prstGeom prst="rect">
            <a:avLst/>
          </a:prstGeom>
        </p:spPr>
        <p:txBody>
          <a:bodyPr wrap="square">
            <a:spAutoFit/>
          </a:bodyPr>
          <a:lstStyle/>
          <a:p>
            <a:pPr algn="just"/>
            <a:r>
              <a:rPr lang="en-US" sz="1600" b="1" dirty="0"/>
              <a:t>Electrodes</a:t>
            </a:r>
          </a:p>
        </p:txBody>
      </p:sp>
      <p:sp>
        <p:nvSpPr>
          <p:cNvPr id="6" name="Rettangolo 5"/>
          <p:cNvSpPr/>
          <p:nvPr/>
        </p:nvSpPr>
        <p:spPr>
          <a:xfrm>
            <a:off x="10472581" y="3087271"/>
            <a:ext cx="1518429" cy="276999"/>
          </a:xfrm>
          <a:prstGeom prst="rect">
            <a:avLst/>
          </a:prstGeom>
        </p:spPr>
        <p:txBody>
          <a:bodyPr wrap="none">
            <a:spAutoFit/>
          </a:bodyPr>
          <a:lstStyle/>
          <a:p>
            <a:r>
              <a:rPr lang="en-US" sz="1200" dirty="0"/>
              <a:t>Courtesy M. </a:t>
            </a:r>
            <a:r>
              <a:rPr lang="en-US" sz="1200" dirty="0" err="1"/>
              <a:t>Vretenar</a:t>
            </a:r>
            <a:endParaRPr lang="en-US" sz="1200" dirty="0"/>
          </a:p>
        </p:txBody>
      </p:sp>
    </p:spTree>
    <p:extLst>
      <p:ext uri="{BB962C8B-B14F-4D97-AF65-F5344CB8AC3E}">
        <p14:creationId xmlns:p14="http://schemas.microsoft.com/office/powerpoint/2010/main" val="81367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0"/>
                                  </p:stCondLst>
                                  <p:childTnLst>
                                    <p:set>
                                      <p:cBhvr>
                                        <p:cTn id="29" dur="1" fill="hold">
                                          <p:stCondLst>
                                            <p:cond delay="0"/>
                                          </p:stCondLst>
                                        </p:cTn>
                                        <p:tgtEl>
                                          <p:spTgt spid="189445"/>
                                        </p:tgtEl>
                                        <p:attrNameLst>
                                          <p:attrName>style.visibility</p:attrName>
                                        </p:attrNameLst>
                                      </p:cBhvr>
                                      <p:to>
                                        <p:strVal val="visible"/>
                                      </p:to>
                                    </p:set>
                                    <p:animEffect transition="in" filter="fade">
                                      <p:cBhvr>
                                        <p:cTn id="30" dur="500"/>
                                        <p:tgtEl>
                                          <p:spTgt spid="1894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0"/>
                                  </p:stCondLst>
                                  <p:childTnLst>
                                    <p:set>
                                      <p:cBhvr>
                                        <p:cTn id="47" dur="1" fill="hold">
                                          <p:stCondLst>
                                            <p:cond delay="0"/>
                                          </p:stCondLst>
                                        </p:cTn>
                                        <p:tgtEl>
                                          <p:spTgt spid="189444"/>
                                        </p:tgtEl>
                                        <p:attrNameLst>
                                          <p:attrName>style.visibility</p:attrName>
                                        </p:attrNameLst>
                                      </p:cBhvr>
                                      <p:to>
                                        <p:strVal val="visible"/>
                                      </p:to>
                                    </p:set>
                                    <p:animEffect transition="in" filter="fade">
                                      <p:cBhvr>
                                        <p:cTn id="48" dur="500"/>
                                        <p:tgtEl>
                                          <p:spTgt spid="189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p:bldP spid="7" grpId="0"/>
      <p:bldP spid="8" grpId="0"/>
      <p:bldP spid="2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1640" y="521510"/>
            <a:ext cx="2187407"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14903" y="526737"/>
            <a:ext cx="6030977" cy="1200329"/>
          </a:xfrm>
          <a:prstGeom prst="rect">
            <a:avLst/>
          </a:prstGeom>
        </p:spPr>
        <p:txBody>
          <a:bodyPr wrap="square">
            <a:spAutoFit/>
          </a:bodyPr>
          <a:lstStyle/>
          <a:p>
            <a:pPr algn="just"/>
            <a:r>
              <a:rPr lang="en-US" sz="1600" b="1" i="1" dirty="0"/>
              <a:t>1-Focusing</a:t>
            </a:r>
          </a:p>
          <a:p>
            <a:pPr algn="just"/>
            <a:r>
              <a:rPr lang="en-US" sz="1400" dirty="0"/>
              <a:t>The resonating mode of the cavity (between the four electrodes) is a </a:t>
            </a:r>
            <a:r>
              <a:rPr lang="en-US" sz="1400" b="1" dirty="0"/>
              <a:t>focusing mode</a:t>
            </a:r>
            <a:r>
              <a:rPr lang="en-US" sz="1400" dirty="0"/>
              <a:t>: </a:t>
            </a:r>
            <a:r>
              <a:rPr lang="en-US" sz="1400" b="1" dirty="0" err="1"/>
              <a:t>Quadrupole</a:t>
            </a:r>
            <a:r>
              <a:rPr lang="en-US" sz="1400" b="1" dirty="0"/>
              <a:t> mode (TE</a:t>
            </a:r>
            <a:r>
              <a:rPr lang="en-US" sz="1400" b="1" baseline="-25000" dirty="0"/>
              <a:t>210</a:t>
            </a:r>
            <a:r>
              <a:rPr lang="en-US" sz="1400" b="1" dirty="0"/>
              <a:t>)</a:t>
            </a:r>
            <a:r>
              <a:rPr lang="en-US" sz="1400" dirty="0"/>
              <a:t>. The alternating voltage on the electrodes produces an </a:t>
            </a:r>
            <a:r>
              <a:rPr lang="en-US" sz="1400" b="1" dirty="0"/>
              <a:t>alternating focusing channel</a:t>
            </a:r>
            <a:r>
              <a:rPr lang="en-US" sz="1400" dirty="0"/>
              <a:t> with the period of the RF (</a:t>
            </a:r>
            <a:r>
              <a:rPr lang="en-US" sz="1400" b="1" dirty="0"/>
              <a:t>electric focusing </a:t>
            </a:r>
            <a:r>
              <a:rPr lang="en-US" sz="1400" dirty="0"/>
              <a:t>does not depend on the velocity and is ideal at low </a:t>
            </a:r>
            <a:r>
              <a:rPr lang="en-US" sz="1400" dirty="0">
                <a:sym typeface="Symbol"/>
              </a:rPr>
              <a:t></a:t>
            </a:r>
            <a:r>
              <a:rPr lang="en-US" sz="1400" dirty="0"/>
              <a:t>)</a:t>
            </a:r>
          </a:p>
        </p:txBody>
      </p:sp>
      <p:sp>
        <p:nvSpPr>
          <p:cNvPr id="5" name="Rettangolo 4"/>
          <p:cNvSpPr/>
          <p:nvPr/>
        </p:nvSpPr>
        <p:spPr>
          <a:xfrm>
            <a:off x="1524000" y="1"/>
            <a:ext cx="9144000" cy="584775"/>
          </a:xfrm>
          <a:prstGeom prst="rect">
            <a:avLst/>
          </a:prstGeom>
        </p:spPr>
        <p:txBody>
          <a:bodyPr wrap="square">
            <a:spAutoFit/>
          </a:bodyPr>
          <a:lstStyle/>
          <a:p>
            <a:pPr algn="ctr"/>
            <a:r>
              <a:rPr lang="it-IT" sz="3200" b="1" dirty="0"/>
              <a:t>RFQ: PROPERTIES </a:t>
            </a:r>
            <a:endParaRPr lang="en-US" sz="3200" dirty="0"/>
          </a:p>
        </p:txBody>
      </p:sp>
      <p:pic>
        <p:nvPicPr>
          <p:cNvPr id="191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5164" y="521510"/>
            <a:ext cx="2236249"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ttangolo 5"/>
          <p:cNvSpPr/>
          <p:nvPr/>
        </p:nvSpPr>
        <p:spPr>
          <a:xfrm>
            <a:off x="14903" y="1991646"/>
            <a:ext cx="6852104" cy="984885"/>
          </a:xfrm>
          <a:prstGeom prst="rect">
            <a:avLst/>
          </a:prstGeom>
        </p:spPr>
        <p:txBody>
          <a:bodyPr wrap="square">
            <a:spAutoFit/>
          </a:bodyPr>
          <a:lstStyle/>
          <a:p>
            <a:r>
              <a:rPr lang="en-US" sz="1600" b="1" i="1" dirty="0"/>
              <a:t>2-Acceleration</a:t>
            </a:r>
          </a:p>
          <a:p>
            <a:pPr algn="just"/>
            <a:r>
              <a:rPr lang="en-US" sz="1400" dirty="0"/>
              <a:t>The vanes have a </a:t>
            </a:r>
            <a:r>
              <a:rPr lang="en-US" sz="1400" b="1" dirty="0"/>
              <a:t>longitudinal modulation </a:t>
            </a:r>
            <a:r>
              <a:rPr lang="en-US" sz="1400" dirty="0"/>
              <a:t>with period = </a:t>
            </a:r>
            <a:r>
              <a:rPr lang="en-US" sz="1400" dirty="0">
                <a:sym typeface="Symbol"/>
              </a:rPr>
              <a:t></a:t>
            </a:r>
            <a:r>
              <a:rPr lang="en-US" sz="1400" baseline="-25000" dirty="0">
                <a:sym typeface="Symbol"/>
              </a:rPr>
              <a:t>RF</a:t>
            </a:r>
            <a:r>
              <a:rPr lang="en-US" sz="1400" dirty="0">
                <a:sym typeface="Symbol"/>
              </a:rPr>
              <a:t> </a:t>
            </a:r>
            <a:r>
              <a:rPr lang="en-US" sz="1400" dirty="0"/>
              <a:t>this creates a </a:t>
            </a:r>
            <a:r>
              <a:rPr lang="en-US" sz="1400" b="1" dirty="0"/>
              <a:t>longitudinal component of the electric field </a:t>
            </a:r>
            <a:r>
              <a:rPr lang="en-US" sz="1400" dirty="0"/>
              <a:t>that accelerate the beam (the modulation corresponds exactly to a series of RF gaps).</a:t>
            </a:r>
          </a:p>
        </p:txBody>
      </p:sp>
      <p:pic>
        <p:nvPicPr>
          <p:cNvPr id="8" name="Immagine 7"/>
          <p:cNvPicPr>
            <a:picLocks noChangeAspect="1"/>
          </p:cNvPicPr>
          <p:nvPr/>
        </p:nvPicPr>
        <p:blipFill rotWithShape="1">
          <a:blip r:embed="rId4">
            <a:extLst>
              <a:ext uri="{28A0092B-C50C-407E-A947-70E740481C1C}">
                <a14:useLocalDpi xmlns:a14="http://schemas.microsoft.com/office/drawing/2010/main" val="0"/>
              </a:ext>
            </a:extLst>
          </a:blip>
          <a:srcRect l="40464" t="78495" r="16249" b="5931"/>
          <a:stretch/>
        </p:blipFill>
        <p:spPr>
          <a:xfrm>
            <a:off x="6456231" y="3501010"/>
            <a:ext cx="4130076" cy="1114466"/>
          </a:xfrm>
          <a:prstGeom prst="rect">
            <a:avLst/>
          </a:prstGeom>
        </p:spPr>
      </p:pic>
      <p:grpSp>
        <p:nvGrpSpPr>
          <p:cNvPr id="9" name="Gruppo 8"/>
          <p:cNvGrpSpPr/>
          <p:nvPr/>
        </p:nvGrpSpPr>
        <p:grpSpPr>
          <a:xfrm>
            <a:off x="6852105" y="2231668"/>
            <a:ext cx="3659785" cy="1125322"/>
            <a:chOff x="4434991" y="2780910"/>
            <a:chExt cx="4307764" cy="1512208"/>
          </a:xfrm>
        </p:grpSpPr>
        <p:pic>
          <p:nvPicPr>
            <p:cNvPr id="4" name="Immagine 3"/>
            <p:cNvPicPr>
              <a:picLocks noChangeAspect="1"/>
            </p:cNvPicPr>
            <p:nvPr/>
          </p:nvPicPr>
          <p:blipFill rotWithShape="1">
            <a:blip r:embed="rId4">
              <a:extLst>
                <a:ext uri="{28A0092B-C50C-407E-A947-70E740481C1C}">
                  <a14:useLocalDpi xmlns:a14="http://schemas.microsoft.com/office/drawing/2010/main" val="0"/>
                </a:ext>
              </a:extLst>
            </a:blip>
            <a:srcRect l="30481" t="38165" r="3463" b="30918"/>
            <a:stretch/>
          </p:blipFill>
          <p:spPr>
            <a:xfrm>
              <a:off x="4434991" y="2780910"/>
              <a:ext cx="4307764" cy="1512208"/>
            </a:xfrm>
            <a:prstGeom prst="rect">
              <a:avLst/>
            </a:prstGeom>
          </p:spPr>
        </p:pic>
        <p:sp>
          <p:nvSpPr>
            <p:cNvPr id="7" name="Rettangolo 6"/>
            <p:cNvSpPr/>
            <p:nvPr/>
          </p:nvSpPr>
          <p:spPr>
            <a:xfrm>
              <a:off x="6156220" y="2780910"/>
              <a:ext cx="864120" cy="288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ttangolo 9"/>
          <p:cNvSpPr/>
          <p:nvPr/>
        </p:nvSpPr>
        <p:spPr>
          <a:xfrm>
            <a:off x="-19224" y="3210892"/>
            <a:ext cx="6358272" cy="1415772"/>
          </a:xfrm>
          <a:prstGeom prst="rect">
            <a:avLst/>
          </a:prstGeom>
        </p:spPr>
        <p:txBody>
          <a:bodyPr wrap="square">
            <a:spAutoFit/>
          </a:bodyPr>
          <a:lstStyle/>
          <a:p>
            <a:pPr algn="just"/>
            <a:r>
              <a:rPr lang="en-US" sz="1600" b="1" dirty="0"/>
              <a:t>3-Bunching</a:t>
            </a:r>
            <a:r>
              <a:rPr lang="en-US" sz="1400" b="1" dirty="0"/>
              <a:t> </a:t>
            </a:r>
          </a:p>
          <a:p>
            <a:pPr algn="just"/>
            <a:r>
              <a:rPr lang="en-US" sz="1400" dirty="0"/>
              <a:t>The modulation period (distance between maxima) can be slightly adjusted to change the phase of the beam inside the RFQ cells, and the amplitude of the modulation can be changed to change the accelerating gradient. One can start at -90</a:t>
            </a:r>
            <a:r>
              <a:rPr lang="en-US" sz="1400" dirty="0">
                <a:sym typeface="Symbol"/>
              </a:rPr>
              <a:t></a:t>
            </a:r>
            <a:r>
              <a:rPr lang="en-US" sz="1400" dirty="0"/>
              <a:t> phase (linac) with some </a:t>
            </a:r>
            <a:r>
              <a:rPr lang="en-US" sz="1400" b="1" dirty="0"/>
              <a:t>bunching cells</a:t>
            </a:r>
            <a:r>
              <a:rPr lang="en-US" sz="1400" dirty="0"/>
              <a:t>, progressively </a:t>
            </a:r>
            <a:r>
              <a:rPr lang="en-US" sz="1400" b="1" dirty="0"/>
              <a:t>bunch the beam </a:t>
            </a:r>
            <a:r>
              <a:rPr lang="en-US" sz="1400" dirty="0"/>
              <a:t>(adiabatic bunching channel), and only in the last cells switch on the </a:t>
            </a:r>
            <a:r>
              <a:rPr lang="en-US" sz="1400" b="1" dirty="0"/>
              <a:t>acceleration</a:t>
            </a:r>
            <a:r>
              <a:rPr lang="en-US" sz="1400" dirty="0"/>
              <a:t>.</a:t>
            </a:r>
          </a:p>
        </p:txBody>
      </p:sp>
      <p:pic>
        <p:nvPicPr>
          <p:cNvPr id="19149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36168"/>
          <a:stretch/>
        </p:blipFill>
        <p:spPr bwMode="auto">
          <a:xfrm>
            <a:off x="1553595" y="5012853"/>
            <a:ext cx="3718745" cy="1783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7"/>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347764" y="4869201"/>
            <a:ext cx="1734799" cy="1347917"/>
          </a:xfrm>
          <a:prstGeom prst="rect">
            <a:avLst/>
          </a:prstGeom>
          <a:noFill/>
          <a:ln w="9525">
            <a:noFill/>
            <a:miter lim="800000"/>
            <a:headEnd/>
            <a:tailEnd/>
          </a:ln>
        </p:spPr>
      </p:pic>
      <p:cxnSp>
        <p:nvCxnSpPr>
          <p:cNvPr id="12" name="Connettore 2 11"/>
          <p:cNvCxnSpPr/>
          <p:nvPr/>
        </p:nvCxnSpPr>
        <p:spPr>
          <a:xfrm flipV="1">
            <a:off x="6312031" y="4208310"/>
            <a:ext cx="558009"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8" name="Picture 9"/>
          <p:cNvPicPr>
            <a:picLocks noChangeAspect="1" noChangeArrowheads="1"/>
          </p:cNvPicPr>
          <p:nvPr/>
        </p:nvPicPr>
        <p:blipFill>
          <a:blip r:embed="rId7" cstate="print">
            <a:extLst>
              <a:ext uri="{28A0092B-C50C-407E-A947-70E740481C1C}">
                <a14:useLocalDpi xmlns:a14="http://schemas.microsoft.com/office/drawing/2010/main"/>
              </a:ext>
            </a:extLst>
          </a:blip>
          <a:srcRect l="6000"/>
          <a:stretch>
            <a:fillRect/>
          </a:stretch>
        </p:blipFill>
        <p:spPr bwMode="auto">
          <a:xfrm>
            <a:off x="7180144" y="4869200"/>
            <a:ext cx="1652237" cy="1365868"/>
          </a:xfrm>
          <a:prstGeom prst="rect">
            <a:avLst/>
          </a:prstGeom>
          <a:noFill/>
          <a:ln w="9525">
            <a:noFill/>
            <a:miter lim="800000"/>
            <a:headEnd/>
            <a:tailEnd/>
          </a:ln>
        </p:spPr>
      </p:pic>
      <p:pic>
        <p:nvPicPr>
          <p:cNvPr id="29" name="Picture 15"/>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8839598" y="4869200"/>
            <a:ext cx="1793033" cy="1393422"/>
          </a:xfrm>
          <a:prstGeom prst="rect">
            <a:avLst/>
          </a:prstGeom>
          <a:noFill/>
          <a:ln w="9525">
            <a:noFill/>
            <a:miter lim="800000"/>
            <a:headEnd/>
            <a:tailEnd/>
          </a:ln>
        </p:spPr>
      </p:pic>
      <p:cxnSp>
        <p:nvCxnSpPr>
          <p:cNvPr id="30" name="Connettore 2 29"/>
          <p:cNvCxnSpPr/>
          <p:nvPr/>
        </p:nvCxnSpPr>
        <p:spPr>
          <a:xfrm flipV="1">
            <a:off x="7869374" y="4208310"/>
            <a:ext cx="314917"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V="1">
            <a:off x="9565343" y="4208310"/>
            <a:ext cx="170771"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8" name="Rettangolo 37"/>
          <p:cNvSpPr/>
          <p:nvPr/>
        </p:nvSpPr>
        <p:spPr>
          <a:xfrm>
            <a:off x="5328732" y="6310533"/>
            <a:ext cx="3863699" cy="441339"/>
          </a:xfrm>
          <a:prstGeom prst="rect">
            <a:avLst/>
          </a:prstGeom>
        </p:spPr>
        <p:txBody>
          <a:bodyPr wrap="square">
            <a:spAutoFit/>
          </a:bodyPr>
          <a:lstStyle/>
          <a:p>
            <a:pPr>
              <a:lnSpc>
                <a:spcPct val="80000"/>
              </a:lnSpc>
            </a:pPr>
            <a:r>
              <a:rPr lang="en-US" altLang="en-US" sz="1400" dirty="0"/>
              <a:t>The RFQ is the only linear accelerator that can accept a low  energy continuous beam.</a:t>
            </a:r>
          </a:p>
        </p:txBody>
      </p:sp>
      <p:sp>
        <p:nvSpPr>
          <p:cNvPr id="20" name="Rettangolo 19"/>
          <p:cNvSpPr/>
          <p:nvPr/>
        </p:nvSpPr>
        <p:spPr>
          <a:xfrm>
            <a:off x="3748863" y="6553676"/>
            <a:ext cx="1523943" cy="276999"/>
          </a:xfrm>
          <a:prstGeom prst="rect">
            <a:avLst/>
          </a:prstGeom>
        </p:spPr>
        <p:txBody>
          <a:bodyPr wrap="none">
            <a:spAutoFit/>
          </a:bodyPr>
          <a:lstStyle/>
          <a:p>
            <a:r>
              <a:rPr lang="en-US" sz="1200" dirty="0"/>
              <a:t>Courtesy A. Lombardi</a:t>
            </a:r>
          </a:p>
        </p:txBody>
      </p:sp>
      <p:sp>
        <p:nvSpPr>
          <p:cNvPr id="21" name="Rettangolo 20"/>
          <p:cNvSpPr/>
          <p:nvPr/>
        </p:nvSpPr>
        <p:spPr>
          <a:xfrm>
            <a:off x="9192430" y="6297384"/>
            <a:ext cx="1512210" cy="461665"/>
          </a:xfrm>
          <a:prstGeom prst="rect">
            <a:avLst/>
          </a:prstGeom>
        </p:spPr>
        <p:txBody>
          <a:bodyPr wrap="square">
            <a:spAutoFit/>
          </a:bodyPr>
          <a:lstStyle/>
          <a:p>
            <a:r>
              <a:rPr lang="en-US" sz="1200" dirty="0"/>
              <a:t>Courtesy M. </a:t>
            </a:r>
            <a:r>
              <a:rPr lang="en-US" sz="1200" dirty="0" err="1"/>
              <a:t>Vretenar</a:t>
            </a:r>
            <a:r>
              <a:rPr lang="en-US" sz="1200" dirty="0"/>
              <a:t> and A. Lombardi</a:t>
            </a:r>
          </a:p>
        </p:txBody>
      </p:sp>
    </p:spTree>
    <p:extLst>
      <p:ext uri="{BB962C8B-B14F-4D97-AF65-F5344CB8AC3E}">
        <p14:creationId xmlns:p14="http://schemas.microsoft.com/office/powerpoint/2010/main" val="1805726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91491"/>
                                        </p:tgtEl>
                                        <p:attrNameLst>
                                          <p:attrName>style.visibility</p:attrName>
                                        </p:attrNameLst>
                                      </p:cBhvr>
                                      <p:to>
                                        <p:strVal val="visible"/>
                                      </p:to>
                                    </p:set>
                                    <p:animEffect transition="in" filter="fade">
                                      <p:cBhvr>
                                        <p:cTn id="21" dur="500"/>
                                        <p:tgtEl>
                                          <p:spTgt spid="19149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10" presetClass="entr" presetSubtype="0"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38" grpId="0"/>
      <p:bldP spid="20"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24000" y="1"/>
            <a:ext cx="9144000" cy="584775"/>
          </a:xfrm>
          <a:prstGeom prst="rect">
            <a:avLst/>
          </a:prstGeom>
        </p:spPr>
        <p:txBody>
          <a:bodyPr wrap="square">
            <a:spAutoFit/>
          </a:bodyPr>
          <a:lstStyle/>
          <a:p>
            <a:pPr algn="ctr"/>
            <a:r>
              <a:rPr lang="it-IT" sz="3200" b="1" dirty="0"/>
              <a:t>RFQ: EXAMPLES </a:t>
            </a:r>
            <a:endParaRPr lang="en-US" sz="3200"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631381" y="607998"/>
            <a:ext cx="2132349" cy="2747390"/>
          </a:xfrm>
          <a:prstGeom prst="rect">
            <a:avLst/>
          </a:prstGeom>
          <a:noFill/>
          <a:ln w="12700" cap="flat" cmpd="sng">
            <a:noFill/>
            <a:prstDash val="solid"/>
            <a:miter lim="800000"/>
            <a:headEnd type="none" w="sm" len="sm"/>
            <a:tailEnd type="none" w="sm" len="sm"/>
          </a:ln>
        </p:spPr>
      </p:pic>
      <p:pic>
        <p:nvPicPr>
          <p:cNvPr id="4"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845164" y="1203128"/>
            <a:ext cx="2250837" cy="2152260"/>
          </a:xfrm>
          <a:prstGeom prst="rect">
            <a:avLst/>
          </a:prstGeom>
          <a:noFill/>
          <a:ln w="12700" cap="flat" cmpd="sng">
            <a:noFill/>
            <a:prstDash val="solid"/>
            <a:miter lim="800000"/>
            <a:headEnd type="none" w="sm" len="sm"/>
            <a:tailEnd type="none" w="sm" len="sm"/>
          </a:ln>
        </p:spPr>
      </p:pic>
      <p:sp>
        <p:nvSpPr>
          <p:cNvPr id="5" name="TextBox 4"/>
          <p:cNvSpPr txBox="1"/>
          <p:nvPr/>
        </p:nvSpPr>
        <p:spPr>
          <a:xfrm>
            <a:off x="3792278" y="581974"/>
            <a:ext cx="3823483" cy="584775"/>
          </a:xfrm>
          <a:prstGeom prst="rect">
            <a:avLst/>
          </a:prstGeom>
          <a:noFill/>
        </p:spPr>
        <p:txBody>
          <a:bodyPr wrap="none" rtlCol="0">
            <a:spAutoFit/>
          </a:bodyPr>
          <a:lstStyle/>
          <a:p>
            <a:r>
              <a:rPr lang="en-US" sz="1600" b="1" dirty="0"/>
              <a:t>The 1</a:t>
            </a:r>
            <a:r>
              <a:rPr lang="en-US" sz="1600" b="1" baseline="30000" dirty="0"/>
              <a:t>st</a:t>
            </a:r>
            <a:r>
              <a:rPr lang="en-US" sz="1600" b="1" dirty="0"/>
              <a:t> 4-vane RFQ, Los Alamos</a:t>
            </a:r>
          </a:p>
          <a:p>
            <a:r>
              <a:rPr lang="en-US" sz="1600" b="1" dirty="0"/>
              <a:t>1980: </a:t>
            </a:r>
            <a:r>
              <a:rPr lang="it-IT" sz="1600" b="1" dirty="0"/>
              <a:t>100 </a:t>
            </a:r>
            <a:r>
              <a:rPr lang="it-IT" sz="1600" b="1" dirty="0" err="1"/>
              <a:t>KeV</a:t>
            </a:r>
            <a:r>
              <a:rPr lang="it-IT" sz="1600" b="1" dirty="0"/>
              <a:t> - 650 </a:t>
            </a:r>
            <a:r>
              <a:rPr lang="it-IT" sz="1600" b="1" dirty="0" err="1"/>
              <a:t>KeV</a:t>
            </a:r>
            <a:r>
              <a:rPr lang="it-IT" sz="1600" b="1" dirty="0"/>
              <a:t>, 30 </a:t>
            </a:r>
            <a:r>
              <a:rPr lang="it-IT" sz="1600" b="1" dirty="0" err="1"/>
              <a:t>mA</a:t>
            </a:r>
            <a:r>
              <a:rPr lang="it-IT" sz="1600" b="1" dirty="0"/>
              <a:t> , </a:t>
            </a:r>
            <a:r>
              <a:rPr lang="en-US" sz="1600" b="1" dirty="0"/>
              <a:t>425 MHz </a:t>
            </a:r>
          </a:p>
        </p:txBody>
      </p:sp>
      <p:sp>
        <p:nvSpPr>
          <p:cNvPr id="6" name="Rettangolo 5"/>
          <p:cNvSpPr/>
          <p:nvPr/>
        </p:nvSpPr>
        <p:spPr>
          <a:xfrm>
            <a:off x="1659250" y="4712927"/>
            <a:ext cx="3456480" cy="1323439"/>
          </a:xfrm>
          <a:prstGeom prst="rect">
            <a:avLst/>
          </a:prstGeom>
        </p:spPr>
        <p:txBody>
          <a:bodyPr wrap="square">
            <a:spAutoFit/>
          </a:bodyPr>
          <a:lstStyle/>
          <a:p>
            <a:r>
              <a:rPr lang="en-US" sz="1600" b="1" dirty="0"/>
              <a:t>TRASCO @ INFN </a:t>
            </a:r>
            <a:r>
              <a:rPr lang="en-US" sz="1600" b="1" dirty="0" err="1"/>
              <a:t>Legnaro</a:t>
            </a:r>
            <a:endParaRPr lang="en-US" sz="1600" b="1" dirty="0"/>
          </a:p>
          <a:p>
            <a:r>
              <a:rPr lang="en-US" sz="1600" b="1" dirty="0"/>
              <a:t>Energy In: 80 </a:t>
            </a:r>
            <a:r>
              <a:rPr lang="en-US" sz="1600" b="1" dirty="0" err="1"/>
              <a:t>keV</a:t>
            </a:r>
            <a:endParaRPr lang="en-US" sz="1600" b="1" dirty="0"/>
          </a:p>
          <a:p>
            <a:r>
              <a:rPr lang="en-US" sz="1600" b="1" dirty="0"/>
              <a:t>Energy Out: 5 MeV</a:t>
            </a:r>
          </a:p>
          <a:p>
            <a:r>
              <a:rPr lang="en-US" sz="1600" b="1" dirty="0"/>
              <a:t>Frequency 352.2 MHz</a:t>
            </a:r>
          </a:p>
          <a:p>
            <a:r>
              <a:rPr lang="en-US" sz="1600" b="1" dirty="0"/>
              <a:t>Proton Current (CW) 30 mA</a:t>
            </a:r>
          </a:p>
        </p:txBody>
      </p:sp>
      <p:pic>
        <p:nvPicPr>
          <p:cNvPr id="7" name="Picture 9"/>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079720" y="4797192"/>
            <a:ext cx="2108296" cy="2015701"/>
          </a:xfrm>
          <a:prstGeom prst="rect">
            <a:avLst/>
          </a:prstGeom>
          <a:noFill/>
          <a:ln w="9525">
            <a:noFill/>
            <a:miter lim="800000"/>
            <a:headEnd/>
            <a:tailEnd/>
          </a:ln>
          <a:effectLst/>
        </p:spPr>
      </p:pic>
      <p:pic>
        <p:nvPicPr>
          <p:cNvPr id="1925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12029" y="4820676"/>
            <a:ext cx="3127176" cy="199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descr="http://mediaarchive.cern.ch/MediaArchive/Photo/Public/2010/1005113/1005113_01/1005113_01-A5-at-72-dpi.jpg"/>
          <p:cNvPicPr/>
          <p:nvPr/>
        </p:nvPicPr>
        <p:blipFill>
          <a:blip r:embed="rId6" cstate="print">
            <a:extLst>
              <a:ext uri="{28A0092B-C50C-407E-A947-70E740481C1C}">
                <a14:useLocalDpi xmlns:a14="http://schemas.microsoft.com/office/drawing/2010/main"/>
              </a:ext>
            </a:extLst>
          </a:blip>
          <a:srcRect/>
          <a:stretch>
            <a:fillRect/>
          </a:stretch>
        </p:blipFill>
        <p:spPr bwMode="auto">
          <a:xfrm>
            <a:off x="8904390" y="1166748"/>
            <a:ext cx="1680162" cy="1596846"/>
          </a:xfrm>
          <a:prstGeom prst="rect">
            <a:avLst/>
          </a:prstGeom>
          <a:noFill/>
          <a:ln w="9525">
            <a:noFill/>
            <a:miter lim="800000"/>
            <a:headEnd/>
            <a:tailEnd/>
          </a:ln>
        </p:spPr>
      </p:pic>
      <p:pic>
        <p:nvPicPr>
          <p:cNvPr id="11" name="Picture 2" descr="C:\RF_photos\Linac4_RFQ\SL701160.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896251" y="2787080"/>
            <a:ext cx="2711463" cy="2033597"/>
          </a:xfrm>
          <a:prstGeom prst="rect">
            <a:avLst/>
          </a:prstGeom>
          <a:noFill/>
        </p:spPr>
      </p:pic>
      <p:sp>
        <p:nvSpPr>
          <p:cNvPr id="12" name="TextBox 3"/>
          <p:cNvSpPr txBox="1"/>
          <p:nvPr/>
        </p:nvSpPr>
        <p:spPr>
          <a:xfrm>
            <a:off x="6967622" y="1672135"/>
            <a:ext cx="2168501" cy="1077218"/>
          </a:xfrm>
          <a:prstGeom prst="rect">
            <a:avLst/>
          </a:prstGeom>
          <a:noFill/>
        </p:spPr>
        <p:txBody>
          <a:bodyPr wrap="square" rtlCol="0">
            <a:spAutoFit/>
          </a:bodyPr>
          <a:lstStyle/>
          <a:p>
            <a:r>
              <a:rPr lang="en-US" sz="1600" b="1" dirty="0"/>
              <a:t>The CERN Linac4 RFQ</a:t>
            </a:r>
          </a:p>
          <a:p>
            <a:r>
              <a:rPr lang="en-US" sz="1600" b="1" dirty="0"/>
              <a:t>45 keV – 3 MeV, 3 m</a:t>
            </a:r>
          </a:p>
          <a:p>
            <a:r>
              <a:rPr lang="en-US" sz="1600" b="1" dirty="0"/>
              <a:t>80 mA H-, max. 10% duty cycle </a:t>
            </a:r>
          </a:p>
        </p:txBody>
      </p:sp>
    </p:spTree>
    <p:extLst>
      <p:ext uri="{BB962C8B-B14F-4D97-AF65-F5344CB8AC3E}">
        <p14:creationId xmlns:p14="http://schemas.microsoft.com/office/powerpoint/2010/main" val="403204028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775520" y="1484785"/>
            <a:ext cx="8727032" cy="800219"/>
          </a:xfrm>
          <a:prstGeom prst="rect">
            <a:avLst/>
          </a:prstGeom>
          <a:noFill/>
        </p:spPr>
        <p:txBody>
          <a:bodyPr wrap="square" rtlCol="0">
            <a:spAutoFit/>
          </a:bodyPr>
          <a:lstStyle/>
          <a:p>
            <a:pPr marL="285750" indent="-285750">
              <a:buFont typeface="Arial" panose="020B0604020202020204" pitchFamily="34" charset="0"/>
              <a:buChar char="•"/>
            </a:pPr>
            <a:endParaRPr lang="en-GB" dirty="0">
              <a:sym typeface="Symbol" pitchFamily="18" charset="2"/>
            </a:endParaRPr>
          </a:p>
          <a:p>
            <a:endParaRPr lang="en-US" sz="2800" dirty="0"/>
          </a:p>
        </p:txBody>
      </p:sp>
      <p:sp>
        <p:nvSpPr>
          <p:cNvPr id="7" name="TextBox 6"/>
          <p:cNvSpPr txBox="1"/>
          <p:nvPr/>
        </p:nvSpPr>
        <p:spPr>
          <a:xfrm>
            <a:off x="1573425" y="561007"/>
            <a:ext cx="3672510" cy="2062103"/>
          </a:xfrm>
          <a:prstGeom prst="rect">
            <a:avLst/>
          </a:prstGeom>
          <a:noFill/>
        </p:spPr>
        <p:txBody>
          <a:bodyPr wrap="square" rtlCol="0">
            <a:spAutoFit/>
          </a:bodyPr>
          <a:lstStyle/>
          <a:p>
            <a:pPr algn="just"/>
            <a:r>
              <a:rPr lang="en-US" sz="1600" dirty="0"/>
              <a:t>In general </a:t>
            </a:r>
            <a:r>
              <a:rPr lang="en-US" sz="1600" b="1" dirty="0"/>
              <a:t>the choice of the accelerating structure depends on</a:t>
            </a:r>
            <a:r>
              <a:rPr lang="en-US" sz="1600" dirty="0"/>
              <a:t>:</a:t>
            </a:r>
          </a:p>
          <a:p>
            <a:pPr algn="just"/>
            <a:r>
              <a:rPr lang="en-US" sz="1600" dirty="0"/>
              <a:t> </a:t>
            </a:r>
          </a:p>
          <a:p>
            <a:pPr algn="just"/>
            <a:r>
              <a:rPr lang="en-US" sz="1600" dirty="0">
                <a:sym typeface="Symbol"/>
              </a:rPr>
              <a:t> </a:t>
            </a:r>
            <a:r>
              <a:rPr lang="en-US" sz="1600" b="1" dirty="0"/>
              <a:t>Particle type</a:t>
            </a:r>
            <a:r>
              <a:rPr lang="en-US" sz="1600" dirty="0"/>
              <a:t>: mass, charge, energy</a:t>
            </a:r>
          </a:p>
          <a:p>
            <a:pPr algn="just"/>
            <a:r>
              <a:rPr lang="en-US" sz="1600" dirty="0">
                <a:sym typeface="Symbol"/>
              </a:rPr>
              <a:t> </a:t>
            </a:r>
            <a:r>
              <a:rPr lang="en-US" sz="1600" b="1" dirty="0"/>
              <a:t>Beam current</a:t>
            </a:r>
          </a:p>
          <a:p>
            <a:pPr algn="just"/>
            <a:r>
              <a:rPr lang="en-US" sz="1600" dirty="0">
                <a:sym typeface="Symbol"/>
              </a:rPr>
              <a:t> </a:t>
            </a:r>
            <a:r>
              <a:rPr lang="en-US" sz="1600" b="1" dirty="0"/>
              <a:t>Duty cycle </a:t>
            </a:r>
            <a:r>
              <a:rPr lang="en-US" sz="1600" dirty="0"/>
              <a:t>(pulsed, CW)</a:t>
            </a:r>
          </a:p>
          <a:p>
            <a:pPr algn="just"/>
            <a:r>
              <a:rPr lang="en-US" sz="1600" dirty="0">
                <a:sym typeface="Symbol"/>
              </a:rPr>
              <a:t> </a:t>
            </a:r>
            <a:r>
              <a:rPr lang="en-US" sz="1600" b="1" dirty="0"/>
              <a:t>Frequency</a:t>
            </a:r>
          </a:p>
          <a:p>
            <a:pPr algn="just"/>
            <a:r>
              <a:rPr lang="en-US" sz="1600" dirty="0">
                <a:sym typeface="Symbol"/>
              </a:rPr>
              <a:t> </a:t>
            </a:r>
            <a:r>
              <a:rPr lang="en-US" sz="1600" b="1" dirty="0"/>
              <a:t>Cost</a:t>
            </a:r>
            <a:r>
              <a:rPr lang="en-US" sz="1600" dirty="0"/>
              <a:t> of fabrication and of operation</a:t>
            </a:r>
          </a:p>
        </p:txBody>
      </p:sp>
      <p:graphicFrame>
        <p:nvGraphicFramePr>
          <p:cNvPr id="8" name="Table 7"/>
          <p:cNvGraphicFramePr>
            <a:graphicFrameLocks noGrp="1"/>
          </p:cNvGraphicFramePr>
          <p:nvPr/>
        </p:nvGraphicFramePr>
        <p:xfrm>
          <a:off x="2933513" y="3645030"/>
          <a:ext cx="6370438" cy="2011680"/>
        </p:xfrm>
        <a:graphic>
          <a:graphicData uri="http://schemas.openxmlformats.org/drawingml/2006/table">
            <a:tbl>
              <a:tblPr firstRow="1" bandRow="1">
                <a:tableStyleId>{5C22544A-7EE6-4342-B048-85BDC9FD1C3A}</a:tableStyleId>
              </a:tblPr>
              <a:tblGrid>
                <a:gridCol w="1329738">
                  <a:extLst>
                    <a:ext uri="{9D8B030D-6E8A-4147-A177-3AD203B41FA5}">
                      <a16:colId xmlns:a16="http://schemas.microsoft.com/office/drawing/2014/main" val="20000"/>
                    </a:ext>
                  </a:extLst>
                </a:gridCol>
                <a:gridCol w="1296180">
                  <a:extLst>
                    <a:ext uri="{9D8B030D-6E8A-4147-A177-3AD203B41FA5}">
                      <a16:colId xmlns:a16="http://schemas.microsoft.com/office/drawing/2014/main" val="20001"/>
                    </a:ext>
                  </a:extLst>
                </a:gridCol>
                <a:gridCol w="1944270">
                  <a:extLst>
                    <a:ext uri="{9D8B030D-6E8A-4147-A177-3AD203B41FA5}">
                      <a16:colId xmlns:a16="http://schemas.microsoft.com/office/drawing/2014/main" val="20002"/>
                    </a:ext>
                  </a:extLst>
                </a:gridCol>
                <a:gridCol w="1800250">
                  <a:extLst>
                    <a:ext uri="{9D8B030D-6E8A-4147-A177-3AD203B41FA5}">
                      <a16:colId xmlns:a16="http://schemas.microsoft.com/office/drawing/2014/main" val="20003"/>
                    </a:ext>
                  </a:extLst>
                </a:gridCol>
              </a:tblGrid>
              <a:tr h="241394">
                <a:tc>
                  <a:txBody>
                    <a:bodyPr/>
                    <a:lstStyle/>
                    <a:p>
                      <a:pPr algn="ctr"/>
                      <a:r>
                        <a:rPr lang="en-US" sz="1600" dirty="0">
                          <a:solidFill>
                            <a:schemeClr val="tx1"/>
                          </a:solidFill>
                        </a:rPr>
                        <a:t>Cavity</a:t>
                      </a:r>
                      <a:r>
                        <a:rPr lang="en-US" sz="1600" baseline="0" dirty="0">
                          <a:solidFill>
                            <a:schemeClr val="tx1"/>
                          </a:solidFill>
                        </a:rPr>
                        <a:t> Type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600" dirty="0">
                          <a:solidFill>
                            <a:schemeClr val="tx1"/>
                          </a:solidFill>
                          <a:sym typeface="Symbol"/>
                        </a:rPr>
                        <a:t> </a:t>
                      </a:r>
                      <a:r>
                        <a:rPr lang="en-US" sz="1600" dirty="0">
                          <a:solidFill>
                            <a:schemeClr val="tx1"/>
                          </a:solidFill>
                        </a:rPr>
                        <a:t>Range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600" dirty="0">
                          <a:solidFill>
                            <a:schemeClr val="tx1"/>
                          </a:solidFill>
                        </a:rPr>
                        <a:t>Frequency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600" dirty="0">
                          <a:solidFill>
                            <a:schemeClr val="tx1"/>
                          </a:solidFill>
                        </a:rPr>
                        <a:t>Particles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0000"/>
                  </a:ext>
                </a:extLst>
              </a:tr>
              <a:tr h="241394">
                <a:tc>
                  <a:txBody>
                    <a:bodyPr/>
                    <a:lstStyle/>
                    <a:p>
                      <a:r>
                        <a:rPr lang="en-US" sz="1600" b="1" dirty="0"/>
                        <a:t>RFQ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0.01– 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40-500  MHz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Protons,</a:t>
                      </a:r>
                      <a:r>
                        <a:rPr lang="en-US" sz="1600" baseline="0" dirty="0"/>
                        <a:t> I</a:t>
                      </a:r>
                      <a:r>
                        <a:rPr lang="en-US" sz="1600" dirty="0"/>
                        <a:t>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41394">
                <a:tc>
                  <a:txBody>
                    <a:bodyPr/>
                    <a:lstStyle/>
                    <a:p>
                      <a:r>
                        <a:rPr lang="en-US" sz="1600" b="1" dirty="0"/>
                        <a:t>DTL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0.05 – 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100-400 MHz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Protons,</a:t>
                      </a:r>
                      <a:r>
                        <a:rPr lang="en-US" sz="1600" baseline="0" dirty="0"/>
                        <a:t> Ions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1394">
                <a:tc>
                  <a:txBody>
                    <a:bodyPr/>
                    <a:lstStyle/>
                    <a:p>
                      <a:r>
                        <a:rPr lang="en-US" sz="1600" b="1" dirty="0"/>
                        <a:t>SCL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0.5 –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600 MHz-3 GHz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Protons, 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1394">
                <a:tc>
                  <a:txBody>
                    <a:bodyPr/>
                    <a:lstStyle/>
                    <a:p>
                      <a:r>
                        <a:rPr lang="en-US" sz="1600" b="1" dirty="0"/>
                        <a:t>SC</a:t>
                      </a:r>
                      <a:r>
                        <a:rPr lang="en-US" sz="1600" b="1" baseline="0" dirty="0"/>
                        <a:t> Elliptical</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&gt; 0.5-0.7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350</a:t>
                      </a:r>
                      <a:r>
                        <a:rPr lang="en-US" sz="1600" baseline="0" dirty="0"/>
                        <a:t> MHz-3 GHz</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Protons, 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41394">
                <a:tc>
                  <a:txBody>
                    <a:bodyPr/>
                    <a:lstStyle/>
                    <a:p>
                      <a:r>
                        <a:rPr lang="en-US" sz="1600" b="1" dirty="0"/>
                        <a:t>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3-12 GHz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1" name="CasellaDiTesto 10"/>
          <p:cNvSpPr txBox="1"/>
          <p:nvPr/>
        </p:nvSpPr>
        <p:spPr>
          <a:xfrm>
            <a:off x="2245231" y="37786"/>
            <a:ext cx="7269491" cy="523220"/>
          </a:xfrm>
          <a:prstGeom prst="rect">
            <a:avLst/>
          </a:prstGeom>
          <a:noFill/>
        </p:spPr>
        <p:txBody>
          <a:bodyPr wrap="none" rtlCol="0">
            <a:spAutoFit/>
          </a:bodyPr>
          <a:lstStyle/>
          <a:p>
            <a:r>
              <a:rPr lang="en-US" sz="2800" b="1" dirty="0"/>
              <a:t>THE CHOICE OF THE ACCELERATING STRUCTURE</a:t>
            </a:r>
          </a:p>
        </p:txBody>
      </p:sp>
      <p:sp>
        <p:nvSpPr>
          <p:cNvPr id="12" name="CasellaDiTesto 11"/>
          <p:cNvSpPr txBox="1"/>
          <p:nvPr/>
        </p:nvSpPr>
        <p:spPr>
          <a:xfrm>
            <a:off x="6296998" y="632997"/>
            <a:ext cx="4205554" cy="2062103"/>
          </a:xfrm>
          <a:prstGeom prst="rect">
            <a:avLst/>
          </a:prstGeom>
          <a:noFill/>
        </p:spPr>
        <p:txBody>
          <a:bodyPr wrap="square" rtlCol="0">
            <a:spAutoFit/>
          </a:bodyPr>
          <a:lstStyle/>
          <a:p>
            <a:pPr algn="just"/>
            <a:r>
              <a:rPr lang="en-US" sz="1600" dirty="0"/>
              <a:t>Moreover </a:t>
            </a:r>
            <a:r>
              <a:rPr lang="en-US" sz="1600" b="1" dirty="0"/>
              <a:t>a given accelerating structure has also a curve of efficiency </a:t>
            </a:r>
            <a:r>
              <a:rPr lang="en-US" sz="1600" dirty="0"/>
              <a:t>(shunt impedance) with respect to the particle energies and the choice of one structure with respect to another one depends also on this.</a:t>
            </a:r>
          </a:p>
          <a:p>
            <a:pPr algn="just"/>
            <a:endParaRPr lang="en-US" sz="1600" dirty="0"/>
          </a:p>
          <a:p>
            <a:pPr algn="just"/>
            <a:r>
              <a:rPr lang="en-US" sz="1600" dirty="0"/>
              <a:t>As example a very general scheme is given in the Table (absolutely not exhaustive).</a:t>
            </a:r>
          </a:p>
        </p:txBody>
      </p:sp>
    </p:spTree>
    <p:extLst>
      <p:ext uri="{BB962C8B-B14F-4D97-AF65-F5344CB8AC3E}">
        <p14:creationId xmlns:p14="http://schemas.microsoft.com/office/powerpoint/2010/main" val="10349798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08001" y="-8535"/>
            <a:ext cx="8459999" cy="523220"/>
          </a:xfrm>
          <a:prstGeom prst="rect">
            <a:avLst/>
          </a:prstGeom>
          <a:noFill/>
        </p:spPr>
        <p:txBody>
          <a:bodyPr wrap="square" rtlCol="0">
            <a:spAutoFit/>
          </a:bodyPr>
          <a:lstStyle/>
          <a:p>
            <a:pPr>
              <a:defRPr/>
            </a:pPr>
            <a:r>
              <a:rPr lang="en-US" sz="2800" b="1" dirty="0">
                <a:solidFill>
                  <a:prstClr val="black"/>
                </a:solidFill>
                <a:latin typeface="Calibri"/>
              </a:rPr>
              <a:t>STRUCTURE PARAMETERS SCALING WITH FREQUENCY</a:t>
            </a:r>
          </a:p>
        </p:txBody>
      </p:sp>
      <p:sp>
        <p:nvSpPr>
          <p:cNvPr id="3" name="CasellaDiTesto 2"/>
          <p:cNvSpPr txBox="1"/>
          <p:nvPr/>
        </p:nvSpPr>
        <p:spPr>
          <a:xfrm>
            <a:off x="1562302" y="480025"/>
            <a:ext cx="9036496" cy="523220"/>
          </a:xfrm>
          <a:prstGeom prst="rect">
            <a:avLst/>
          </a:prstGeom>
          <a:noFill/>
        </p:spPr>
        <p:txBody>
          <a:bodyPr wrap="square" rtlCol="0">
            <a:spAutoFit/>
          </a:bodyPr>
          <a:lstStyle/>
          <a:p>
            <a:pPr>
              <a:defRPr/>
            </a:pPr>
            <a:r>
              <a:rPr lang="en-US" sz="1400" dirty="0">
                <a:solidFill>
                  <a:prstClr val="black"/>
                </a:solidFill>
                <a:latin typeface="Calibri"/>
              </a:rPr>
              <a:t>We can analyze how all parameters (r, Q) scale with frequency and what are the advantages or disadvantages in accelerate with low or high frequencies cavities.</a:t>
            </a:r>
          </a:p>
        </p:txBody>
      </p:sp>
      <p:pic>
        <p:nvPicPr>
          <p:cNvPr id="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8011"/>
          <a:stretch/>
        </p:blipFill>
        <p:spPr bwMode="auto">
          <a:xfrm>
            <a:off x="1579187" y="1121880"/>
            <a:ext cx="3174091"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8011"/>
          <a:stretch/>
        </p:blipFill>
        <p:spPr bwMode="auto">
          <a:xfrm>
            <a:off x="9192344" y="1409534"/>
            <a:ext cx="1334446" cy="363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riangolo isoscele 3"/>
          <p:cNvSpPr/>
          <p:nvPr/>
        </p:nvSpPr>
        <p:spPr>
          <a:xfrm rot="5400000">
            <a:off x="6690544" y="-756302"/>
            <a:ext cx="443764" cy="422513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9" name="Triangolo isoscele 8"/>
          <p:cNvSpPr/>
          <p:nvPr/>
        </p:nvSpPr>
        <p:spPr>
          <a:xfrm rot="16200000">
            <a:off x="6700175" y="-352778"/>
            <a:ext cx="443764" cy="4225139"/>
          </a:xfrm>
          <a:prstGeom prst="triangl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 name="CasellaDiTesto 4"/>
          <p:cNvSpPr txBox="1"/>
          <p:nvPr/>
        </p:nvSpPr>
        <p:spPr>
          <a:xfrm rot="264574">
            <a:off x="5950822" y="903687"/>
            <a:ext cx="1754006" cy="307777"/>
          </a:xfrm>
          <a:prstGeom prst="rect">
            <a:avLst/>
          </a:prstGeom>
          <a:noFill/>
        </p:spPr>
        <p:txBody>
          <a:bodyPr wrap="none" rtlCol="0">
            <a:spAutoFit/>
          </a:bodyPr>
          <a:lstStyle/>
          <a:p>
            <a:pPr>
              <a:defRPr/>
            </a:pPr>
            <a:r>
              <a:rPr lang="en-US" sz="1400" i="1" dirty="0">
                <a:solidFill>
                  <a:prstClr val="black"/>
                </a:solidFill>
                <a:latin typeface="Calibri"/>
              </a:rPr>
              <a:t>linear dimensions f-1</a:t>
            </a:r>
          </a:p>
        </p:txBody>
      </p:sp>
      <p:sp>
        <p:nvSpPr>
          <p:cNvPr id="11" name="CasellaDiTesto 10"/>
          <p:cNvSpPr txBox="1"/>
          <p:nvPr/>
        </p:nvSpPr>
        <p:spPr>
          <a:xfrm rot="264574">
            <a:off x="6320823" y="1836927"/>
            <a:ext cx="1023870" cy="307777"/>
          </a:xfrm>
          <a:prstGeom prst="rect">
            <a:avLst/>
          </a:prstGeom>
          <a:noFill/>
        </p:spPr>
        <p:txBody>
          <a:bodyPr wrap="none" rtlCol="0">
            <a:spAutoFit/>
          </a:bodyPr>
          <a:lstStyle/>
          <a:p>
            <a:pPr>
              <a:defRPr/>
            </a:pPr>
            <a:r>
              <a:rPr lang="en-US" sz="1400" i="1" dirty="0">
                <a:solidFill>
                  <a:prstClr val="black"/>
                </a:solidFill>
                <a:latin typeface="Calibri"/>
              </a:rPr>
              <a:t>frequency f</a:t>
            </a:r>
          </a:p>
        </p:txBody>
      </p:sp>
      <p:graphicFrame>
        <p:nvGraphicFramePr>
          <p:cNvPr id="8" name="Tabella 7"/>
          <p:cNvGraphicFramePr>
            <a:graphicFrameLocks noGrp="1"/>
          </p:cNvGraphicFramePr>
          <p:nvPr/>
        </p:nvGraphicFramePr>
        <p:xfrm>
          <a:off x="1594075" y="2217908"/>
          <a:ext cx="2605729" cy="2346960"/>
        </p:xfrm>
        <a:graphic>
          <a:graphicData uri="http://schemas.openxmlformats.org/drawingml/2006/table">
            <a:tbl>
              <a:tblPr firstRow="1" bandRow="1">
                <a:tableStyleId>{5C22544A-7EE6-4342-B048-85BDC9FD1C3A}</a:tableStyleId>
              </a:tblPr>
              <a:tblGrid>
                <a:gridCol w="1165570">
                  <a:extLst>
                    <a:ext uri="{9D8B030D-6E8A-4147-A177-3AD203B41FA5}">
                      <a16:colId xmlns:a16="http://schemas.microsoft.com/office/drawing/2014/main" val="20000"/>
                    </a:ext>
                  </a:extLst>
                </a:gridCol>
                <a:gridCol w="807496">
                  <a:extLst>
                    <a:ext uri="{9D8B030D-6E8A-4147-A177-3AD203B41FA5}">
                      <a16:colId xmlns:a16="http://schemas.microsoft.com/office/drawing/2014/main" val="20001"/>
                    </a:ext>
                  </a:extLst>
                </a:gridCol>
                <a:gridCol w="632663">
                  <a:extLst>
                    <a:ext uri="{9D8B030D-6E8A-4147-A177-3AD203B41FA5}">
                      <a16:colId xmlns:a16="http://schemas.microsoft.com/office/drawing/2014/main" val="20002"/>
                    </a:ext>
                  </a:extLst>
                </a:gridCol>
              </a:tblGrid>
              <a:tr h="225364">
                <a:tc>
                  <a:txBody>
                    <a:bodyPr/>
                    <a:lstStyle/>
                    <a:p>
                      <a:pPr algn="ctr"/>
                      <a:r>
                        <a:rPr lang="en-US" sz="1600" dirty="0">
                          <a:solidFill>
                            <a:sysClr val="windowText" lastClr="000000"/>
                          </a:solidFill>
                        </a:rPr>
                        <a:t>parameter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a:solidFill>
                            <a:sysClr val="windowText" lastClr="000000"/>
                          </a:solidFill>
                        </a:rPr>
                        <a:t>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a:solidFill>
                            <a:sysClr val="windowText" lastClr="000000"/>
                          </a:solidFill>
                        </a:rPr>
                        <a:t>SC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25364">
                <a:tc>
                  <a:txBody>
                    <a:bodyPr/>
                    <a:lstStyle/>
                    <a:p>
                      <a:pPr algn="ctr"/>
                      <a:r>
                        <a:rPr lang="en-US" sz="1600" dirty="0" err="1">
                          <a:solidFill>
                            <a:sysClr val="windowText" lastClr="000000"/>
                          </a:solidFill>
                        </a:rPr>
                        <a:t>R</a:t>
                      </a:r>
                      <a:r>
                        <a:rPr lang="en-US" sz="1600" baseline="-25000" dirty="0" err="1">
                          <a:solidFill>
                            <a:sysClr val="windowText" lastClr="000000"/>
                          </a:solidFill>
                        </a:rPr>
                        <a:t>s</a:t>
                      </a:r>
                      <a:endParaRPr lang="en-US" sz="1600"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25364">
                <a:tc>
                  <a:txBody>
                    <a:bodyPr/>
                    <a:lstStyle/>
                    <a:p>
                      <a:pPr algn="ctr"/>
                      <a:r>
                        <a:rPr lang="en-US" sz="1600" dirty="0">
                          <a:solidFill>
                            <a:sysClr val="windowText" lastClr="000000"/>
                          </a:solidFill>
                        </a:rPr>
                        <a:t>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25364">
                <a:tc>
                  <a:txBody>
                    <a:bodyPr/>
                    <a:lstStyle/>
                    <a:p>
                      <a:pPr algn="ctr"/>
                      <a:r>
                        <a:rPr lang="en-US" sz="1600" dirty="0">
                          <a:solidFill>
                            <a:sysClr val="windowText" lastClr="000000"/>
                          </a:solidFill>
                        </a:rPr>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225364">
                <a:tc>
                  <a:txBody>
                    <a:bodyPr/>
                    <a:lstStyle/>
                    <a:p>
                      <a:pPr algn="ctr"/>
                      <a:r>
                        <a:rPr lang="en-US" sz="1600" dirty="0">
                          <a:solidFill>
                            <a:sysClr val="windowText" lastClr="000000"/>
                          </a:solidFill>
                        </a:rPr>
                        <a:t>r/Q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endParaRPr lang="en-US" sz="1600"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25364">
                <a:tc>
                  <a:txBody>
                    <a:bodyPr/>
                    <a:lstStyle/>
                    <a:p>
                      <a:pPr algn="ctr"/>
                      <a:r>
                        <a:rPr lang="en-US" sz="1600" dirty="0">
                          <a:solidFill>
                            <a:sysClr val="windowText" lastClr="000000"/>
                          </a:solidFill>
                        </a:rPr>
                        <a:t>w</a:t>
                      </a:r>
                      <a:r>
                        <a:rPr lang="en-US" sz="1600" baseline="-25000" dirty="0">
                          <a:solidFill>
                            <a:sysClr val="windowText" lastClr="00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25364">
                <a:tc>
                  <a:txBody>
                    <a:bodyPr/>
                    <a:lstStyle/>
                    <a:p>
                      <a:pPr algn="ctr"/>
                      <a:r>
                        <a:rPr lang="en-US" sz="1600" dirty="0">
                          <a:solidFill>
                            <a:sysClr val="windowText" lastClr="000000"/>
                          </a:solidFill>
                        </a:rPr>
                        <a:t>w</a:t>
                      </a:r>
                      <a:r>
                        <a:rPr lang="en-US" sz="1600" baseline="-25000" dirty="0">
                          <a:solidFill>
                            <a:sysClr val="windowText" lastClr="000000"/>
                          </a:solidFill>
                          <a:latin typeface="Marigold"/>
                        </a:rPr>
                        <a:t>┴</a:t>
                      </a:r>
                      <a:endParaRPr lang="en-US" sz="1600"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10006"/>
                  </a:ext>
                </a:extLst>
              </a:tr>
            </a:tbl>
          </a:graphicData>
        </a:graphic>
      </p:graphicFrame>
      <p:sp>
        <p:nvSpPr>
          <p:cNvPr id="10" name="Parentesi graffa chiusa 9"/>
          <p:cNvSpPr/>
          <p:nvPr/>
        </p:nvSpPr>
        <p:spPr>
          <a:xfrm>
            <a:off x="4258371" y="3939469"/>
            <a:ext cx="288032" cy="648072"/>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dirty="0">
              <a:solidFill>
                <a:prstClr val="black"/>
              </a:solidFill>
              <a:latin typeface="Calibri"/>
            </a:endParaRPr>
          </a:p>
        </p:txBody>
      </p:sp>
      <p:sp>
        <p:nvSpPr>
          <p:cNvPr id="12" name="CasellaDiTesto 11"/>
          <p:cNvSpPr txBox="1"/>
          <p:nvPr/>
        </p:nvSpPr>
        <p:spPr>
          <a:xfrm>
            <a:off x="4515437" y="4001895"/>
            <a:ext cx="1629236" cy="523220"/>
          </a:xfrm>
          <a:prstGeom prst="rect">
            <a:avLst/>
          </a:prstGeom>
          <a:noFill/>
        </p:spPr>
        <p:txBody>
          <a:bodyPr wrap="square" rtlCol="0">
            <a:spAutoFit/>
          </a:bodyPr>
          <a:lstStyle/>
          <a:p>
            <a:pPr>
              <a:defRPr/>
            </a:pPr>
            <a:r>
              <a:rPr lang="en-US" sz="1400" dirty="0">
                <a:solidFill>
                  <a:prstClr val="black"/>
                </a:solidFill>
                <a:latin typeface="Calibri"/>
              </a:rPr>
              <a:t>Wakefield intensity: related to BD issues</a:t>
            </a:r>
          </a:p>
        </p:txBody>
      </p:sp>
      <p:sp>
        <p:nvSpPr>
          <p:cNvPr id="14" name="CasellaDiTesto 13"/>
          <p:cNvSpPr txBox="1"/>
          <p:nvPr/>
        </p:nvSpPr>
        <p:spPr>
          <a:xfrm>
            <a:off x="6310506" y="2276872"/>
            <a:ext cx="4288292" cy="4616648"/>
          </a:xfrm>
          <a:prstGeom prst="rect">
            <a:avLst/>
          </a:prstGeom>
          <a:noFill/>
        </p:spPr>
        <p:txBody>
          <a:bodyPr wrap="square" rtlCol="0">
            <a:spAutoFit/>
          </a:bodyPr>
          <a:lstStyle/>
          <a:p>
            <a:pPr algn="just">
              <a:defRPr/>
            </a:pPr>
            <a:r>
              <a:rPr lang="en-US" sz="1400" dirty="0">
                <a:solidFill>
                  <a:prstClr val="black"/>
                </a:solidFill>
                <a:latin typeface="Calibri"/>
                <a:sym typeface="Symbol"/>
              </a:rPr>
              <a:t></a:t>
            </a:r>
            <a:r>
              <a:rPr lang="en-US" sz="1400" b="1" dirty="0">
                <a:solidFill>
                  <a:prstClr val="black"/>
                </a:solidFill>
                <a:latin typeface="Calibri"/>
              </a:rPr>
              <a:t>r/Q increases at high frequency </a:t>
            </a:r>
          </a:p>
          <a:p>
            <a:pPr algn="just">
              <a:defRPr/>
            </a:pPr>
            <a:endParaRPr lang="en-US" sz="1400" dirty="0">
              <a:solidFill>
                <a:prstClr val="black"/>
              </a:solidFill>
              <a:latin typeface="Calibri"/>
            </a:endParaRPr>
          </a:p>
          <a:p>
            <a:pPr algn="just">
              <a:defRPr/>
            </a:pPr>
            <a:r>
              <a:rPr lang="en-US" sz="1400" dirty="0">
                <a:solidFill>
                  <a:prstClr val="black"/>
                </a:solidFill>
                <a:latin typeface="Calibri"/>
                <a:sym typeface="Symbol"/>
              </a:rPr>
              <a:t></a:t>
            </a:r>
            <a:r>
              <a:rPr lang="en-US" sz="1400" dirty="0">
                <a:solidFill>
                  <a:prstClr val="black"/>
                </a:solidFill>
                <a:latin typeface="Calibri"/>
              </a:rPr>
              <a:t>for </a:t>
            </a:r>
            <a:r>
              <a:rPr lang="en-US" sz="1400" b="1" dirty="0">
                <a:solidFill>
                  <a:prstClr val="black"/>
                </a:solidFill>
                <a:latin typeface="Calibri"/>
              </a:rPr>
              <a:t>NC structures </a:t>
            </a:r>
            <a:r>
              <a:rPr lang="en-US" sz="1400" dirty="0">
                <a:solidFill>
                  <a:prstClr val="black"/>
                </a:solidFill>
                <a:latin typeface="Calibri"/>
              </a:rPr>
              <a:t>also r increases and this push to adopt </a:t>
            </a:r>
            <a:r>
              <a:rPr lang="en-US" sz="1400" b="1" dirty="0">
                <a:solidFill>
                  <a:prstClr val="black"/>
                </a:solidFill>
                <a:latin typeface="Calibri"/>
              </a:rPr>
              <a:t>higher frequencies</a:t>
            </a:r>
          </a:p>
          <a:p>
            <a:pPr algn="just">
              <a:defRPr/>
            </a:pPr>
            <a:endParaRPr lang="en-US" sz="1400" dirty="0">
              <a:solidFill>
                <a:prstClr val="black"/>
              </a:solidFill>
              <a:latin typeface="Calibri"/>
            </a:endParaRPr>
          </a:p>
          <a:p>
            <a:pPr algn="just">
              <a:defRPr/>
            </a:pPr>
            <a:r>
              <a:rPr lang="en-US" sz="1400" dirty="0">
                <a:solidFill>
                  <a:prstClr val="black"/>
                </a:solidFill>
                <a:latin typeface="Calibri"/>
                <a:sym typeface="Symbol"/>
              </a:rPr>
              <a:t>f</a:t>
            </a:r>
            <a:r>
              <a:rPr lang="en-US" sz="1400" dirty="0">
                <a:solidFill>
                  <a:prstClr val="black"/>
                </a:solidFill>
                <a:latin typeface="Calibri"/>
              </a:rPr>
              <a:t>or SC structures the power losses increases with f</a:t>
            </a:r>
            <a:r>
              <a:rPr lang="en-US" sz="1400" baseline="30000" dirty="0">
                <a:solidFill>
                  <a:prstClr val="black"/>
                </a:solidFill>
                <a:latin typeface="Calibri"/>
              </a:rPr>
              <a:t>2</a:t>
            </a:r>
            <a:r>
              <a:rPr lang="en-US" sz="1400" dirty="0">
                <a:solidFill>
                  <a:prstClr val="black"/>
                </a:solidFill>
                <a:latin typeface="Calibri"/>
              </a:rPr>
              <a:t> and, as a consequence, r scales with 1/f this push to adopt </a:t>
            </a:r>
            <a:r>
              <a:rPr lang="en-US" sz="1400" b="1" dirty="0">
                <a:solidFill>
                  <a:prstClr val="black"/>
                </a:solidFill>
                <a:latin typeface="Calibri"/>
              </a:rPr>
              <a:t>lower frequencies</a:t>
            </a:r>
          </a:p>
          <a:p>
            <a:pPr algn="just">
              <a:defRPr/>
            </a:pPr>
            <a:endParaRPr lang="en-US" sz="1400" dirty="0">
              <a:solidFill>
                <a:prstClr val="black"/>
              </a:solidFill>
              <a:latin typeface="Calibri"/>
            </a:endParaRPr>
          </a:p>
          <a:p>
            <a:pPr algn="just">
              <a:defRPr/>
            </a:pPr>
            <a:r>
              <a:rPr lang="en-US" sz="1400" dirty="0">
                <a:solidFill>
                  <a:prstClr val="black"/>
                </a:solidFill>
                <a:latin typeface="Calibri"/>
                <a:sym typeface="Symbol"/>
              </a:rPr>
              <a:t></a:t>
            </a:r>
            <a:r>
              <a:rPr lang="en-US" sz="1400" dirty="0">
                <a:solidFill>
                  <a:prstClr val="black"/>
                </a:solidFill>
                <a:latin typeface="Calibri"/>
              </a:rPr>
              <a:t>On the other hand at very high frequencies (&gt;10 GHz) </a:t>
            </a:r>
            <a:r>
              <a:rPr lang="en-US" sz="1400" b="1" dirty="0">
                <a:solidFill>
                  <a:prstClr val="black"/>
                </a:solidFill>
                <a:latin typeface="Calibri"/>
              </a:rPr>
              <a:t>power sources </a:t>
            </a:r>
            <a:r>
              <a:rPr lang="en-US" sz="1400" dirty="0">
                <a:solidFill>
                  <a:prstClr val="black"/>
                </a:solidFill>
                <a:latin typeface="Calibri"/>
              </a:rPr>
              <a:t>are less available</a:t>
            </a:r>
          </a:p>
          <a:p>
            <a:pPr algn="just">
              <a:defRPr/>
            </a:pPr>
            <a:endParaRPr lang="en-US" sz="1400" dirty="0">
              <a:solidFill>
                <a:prstClr val="black"/>
              </a:solidFill>
              <a:latin typeface="Calibri"/>
            </a:endParaRPr>
          </a:p>
          <a:p>
            <a:pPr algn="just">
              <a:defRPr/>
            </a:pPr>
            <a:r>
              <a:rPr lang="en-US" sz="1400" dirty="0">
                <a:solidFill>
                  <a:prstClr val="black"/>
                </a:solidFill>
                <a:latin typeface="Calibri"/>
                <a:sym typeface="Symbol"/>
              </a:rPr>
              <a:t></a:t>
            </a:r>
            <a:r>
              <a:rPr lang="en-US" sz="1400" dirty="0">
                <a:solidFill>
                  <a:prstClr val="black"/>
                </a:solidFill>
                <a:latin typeface="Calibri"/>
              </a:rPr>
              <a:t>Beam interaction (</a:t>
            </a:r>
            <a:r>
              <a:rPr lang="en-US" sz="1400" b="1" dirty="0" err="1">
                <a:solidFill>
                  <a:prstClr val="black"/>
                </a:solidFill>
                <a:latin typeface="Calibri"/>
              </a:rPr>
              <a:t>wakefield</a:t>
            </a:r>
            <a:r>
              <a:rPr lang="en-US" sz="1400" dirty="0">
                <a:solidFill>
                  <a:prstClr val="black"/>
                </a:solidFill>
                <a:latin typeface="Calibri"/>
              </a:rPr>
              <a:t>) became more critical at high frequency</a:t>
            </a:r>
          </a:p>
          <a:p>
            <a:pPr algn="just">
              <a:defRPr/>
            </a:pPr>
            <a:endParaRPr lang="en-US" sz="1400" dirty="0">
              <a:solidFill>
                <a:prstClr val="black"/>
              </a:solidFill>
              <a:latin typeface="Calibri"/>
            </a:endParaRPr>
          </a:p>
          <a:p>
            <a:pPr algn="just">
              <a:defRPr/>
            </a:pPr>
            <a:r>
              <a:rPr lang="en-US" sz="1400" dirty="0">
                <a:solidFill>
                  <a:prstClr val="black"/>
                </a:solidFill>
                <a:latin typeface="Calibri"/>
                <a:sym typeface="Symbol"/>
              </a:rPr>
              <a:t></a:t>
            </a:r>
            <a:r>
              <a:rPr lang="en-US" sz="1400" dirty="0">
                <a:solidFill>
                  <a:prstClr val="black"/>
                </a:solidFill>
                <a:latin typeface="Calibri"/>
              </a:rPr>
              <a:t>Cavity fabrication at very high frequency requires </a:t>
            </a:r>
            <a:r>
              <a:rPr lang="en-US" sz="1400" b="1" dirty="0">
                <a:solidFill>
                  <a:prstClr val="black"/>
                </a:solidFill>
                <a:latin typeface="Calibri"/>
              </a:rPr>
              <a:t>higher precision </a:t>
            </a:r>
            <a:r>
              <a:rPr lang="en-US" sz="1400" dirty="0">
                <a:solidFill>
                  <a:prstClr val="black"/>
                </a:solidFill>
                <a:latin typeface="Calibri"/>
              </a:rPr>
              <a:t>but, on the other hand, at low frequencies one needs more material and </a:t>
            </a:r>
            <a:r>
              <a:rPr lang="en-US" sz="1400" b="1" dirty="0">
                <a:solidFill>
                  <a:prstClr val="black"/>
                </a:solidFill>
                <a:latin typeface="Calibri"/>
              </a:rPr>
              <a:t>larger machines</a:t>
            </a:r>
          </a:p>
          <a:p>
            <a:pPr algn="just">
              <a:defRPr/>
            </a:pPr>
            <a:endParaRPr lang="en-US" sz="1400" dirty="0">
              <a:solidFill>
                <a:prstClr val="black"/>
              </a:solidFill>
              <a:latin typeface="Calibri"/>
            </a:endParaRPr>
          </a:p>
          <a:p>
            <a:pPr algn="just">
              <a:defRPr/>
            </a:pPr>
            <a:r>
              <a:rPr lang="en-GB" sz="1400" dirty="0">
                <a:solidFill>
                  <a:prstClr val="black"/>
                </a:solidFill>
                <a:latin typeface="Calibri"/>
                <a:sym typeface="Symbol"/>
              </a:rPr>
              <a:t></a:t>
            </a:r>
            <a:r>
              <a:rPr lang="en-GB" sz="1400" b="1" dirty="0">
                <a:solidFill>
                  <a:prstClr val="black"/>
                </a:solidFill>
                <a:latin typeface="Calibri"/>
              </a:rPr>
              <a:t>short bunches </a:t>
            </a:r>
            <a:r>
              <a:rPr lang="en-GB" sz="1400" dirty="0">
                <a:solidFill>
                  <a:prstClr val="black"/>
                </a:solidFill>
                <a:latin typeface="Calibri"/>
              </a:rPr>
              <a:t>are easier with higher f</a:t>
            </a:r>
            <a:endParaRPr lang="en-US" sz="1400" dirty="0">
              <a:solidFill>
                <a:prstClr val="black"/>
              </a:solidFill>
              <a:latin typeface="Calibri"/>
            </a:endParaRPr>
          </a:p>
        </p:txBody>
      </p:sp>
      <p:sp>
        <p:nvSpPr>
          <p:cNvPr id="15" name="Freccia a destra 14"/>
          <p:cNvSpPr/>
          <p:nvPr/>
        </p:nvSpPr>
        <p:spPr>
          <a:xfrm rot="10800000">
            <a:off x="4013910" y="5585375"/>
            <a:ext cx="38847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6" name="CasellaDiTesto 15"/>
          <p:cNvSpPr txBox="1"/>
          <p:nvPr/>
        </p:nvSpPr>
        <p:spPr>
          <a:xfrm>
            <a:off x="1541510" y="5437110"/>
            <a:ext cx="2489912" cy="830997"/>
          </a:xfrm>
          <a:prstGeom prst="rect">
            <a:avLst/>
          </a:prstGeom>
          <a:noFill/>
        </p:spPr>
        <p:txBody>
          <a:bodyPr wrap="none" rtlCol="0">
            <a:spAutoFit/>
          </a:bodyPr>
          <a:lstStyle/>
          <a:p>
            <a:pPr>
              <a:defRPr/>
            </a:pPr>
            <a:r>
              <a:rPr lang="en-US" sz="1600" b="1" dirty="0">
                <a:solidFill>
                  <a:prstClr val="black"/>
                </a:solidFill>
                <a:latin typeface="Calibri"/>
              </a:rPr>
              <a:t>SW SC: 500 MHz-1500 MHz</a:t>
            </a:r>
          </a:p>
          <a:p>
            <a:pPr>
              <a:defRPr/>
            </a:pPr>
            <a:r>
              <a:rPr lang="en-US" sz="1600" b="1" dirty="0">
                <a:solidFill>
                  <a:prstClr val="black"/>
                </a:solidFill>
                <a:latin typeface="Calibri"/>
              </a:rPr>
              <a:t>TW NC: 3 GHz-6 GHz</a:t>
            </a:r>
          </a:p>
          <a:p>
            <a:pPr>
              <a:defRPr/>
            </a:pPr>
            <a:r>
              <a:rPr lang="en-US" sz="1600" b="1" dirty="0">
                <a:solidFill>
                  <a:prstClr val="black"/>
                </a:solidFill>
                <a:latin typeface="Calibri"/>
              </a:rPr>
              <a:t>SW NC: 0.5 GHz-3 GHz</a:t>
            </a:r>
          </a:p>
        </p:txBody>
      </p:sp>
      <p:sp>
        <p:nvSpPr>
          <p:cNvPr id="13" name="Parentesi graffa aperta 12"/>
          <p:cNvSpPr/>
          <p:nvPr/>
        </p:nvSpPr>
        <p:spPr>
          <a:xfrm>
            <a:off x="6006354" y="2276873"/>
            <a:ext cx="304153" cy="4446657"/>
          </a:xfrm>
          <a:prstGeom prst="leftBrace">
            <a:avLst>
              <a:gd name="adj1" fmla="val 8333"/>
              <a:gd name="adj2" fmla="val 8145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solidFill>
                <a:prstClr val="black"/>
              </a:solidFill>
              <a:latin typeface="Calibri"/>
            </a:endParaRPr>
          </a:p>
        </p:txBody>
      </p:sp>
      <p:sp>
        <p:nvSpPr>
          <p:cNvPr id="17" name="CasellaDiTesto 16"/>
          <p:cNvSpPr txBox="1"/>
          <p:nvPr/>
        </p:nvSpPr>
        <p:spPr>
          <a:xfrm>
            <a:off x="4402387" y="5385901"/>
            <a:ext cx="1603966" cy="830997"/>
          </a:xfrm>
          <a:prstGeom prst="rect">
            <a:avLst/>
          </a:prstGeom>
          <a:noFill/>
        </p:spPr>
        <p:txBody>
          <a:bodyPr wrap="square" rtlCol="0">
            <a:spAutoFit/>
          </a:bodyPr>
          <a:lstStyle/>
          <a:p>
            <a:pPr>
              <a:defRPr/>
            </a:pPr>
            <a:r>
              <a:rPr lang="en-US" sz="1600" b="1" i="1" dirty="0">
                <a:solidFill>
                  <a:srgbClr val="FF0000"/>
                </a:solidFill>
                <a:latin typeface="Calibri"/>
              </a:rPr>
              <a:t>Compromise</a:t>
            </a:r>
          </a:p>
          <a:p>
            <a:pPr>
              <a:defRPr/>
            </a:pPr>
            <a:r>
              <a:rPr lang="en-US" sz="1600" b="1" i="1" dirty="0">
                <a:solidFill>
                  <a:srgbClr val="FF0000"/>
                </a:solidFill>
                <a:latin typeface="Calibri"/>
              </a:rPr>
              <a:t>between several requirements</a:t>
            </a:r>
          </a:p>
        </p:txBody>
      </p:sp>
    </p:spTree>
    <p:extLst>
      <p:ext uri="{BB962C8B-B14F-4D97-AF65-F5344CB8AC3E}">
        <p14:creationId xmlns:p14="http://schemas.microsoft.com/office/powerpoint/2010/main" val="2896161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5" grpId="0"/>
      <p:bldP spid="11" grpId="0"/>
      <p:bldP spid="10" grpId="0" animBg="1"/>
      <p:bldP spid="12" grpId="0"/>
      <p:bldP spid="14" grpId="0"/>
      <p:bldP spid="15" grpId="0" animBg="1"/>
      <p:bldP spid="16" grpId="0"/>
      <p:bldP spid="13" grpId="0" animBg="1"/>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24001" y="0"/>
            <a:ext cx="9143999" cy="553998"/>
          </a:xfrm>
          <a:prstGeom prst="rect">
            <a:avLst/>
          </a:prstGeom>
        </p:spPr>
        <p:txBody>
          <a:bodyPr wrap="square">
            <a:spAutoFit/>
          </a:bodyPr>
          <a:lstStyle/>
          <a:p>
            <a:pPr marL="1117600" indent="-1117600" algn="ctr"/>
            <a:r>
              <a:rPr lang="en-US" altLang="en-US" sz="3000" b="1" dirty="0"/>
              <a:t>PHASOR NOTATION: RECAP.</a:t>
            </a:r>
          </a:p>
        </p:txBody>
      </p:sp>
      <p:graphicFrame>
        <p:nvGraphicFramePr>
          <p:cNvPr id="3" name="Oggetto 2"/>
          <p:cNvGraphicFramePr>
            <a:graphicFrameLocks noChangeAspect="1"/>
          </p:cNvGraphicFramePr>
          <p:nvPr/>
        </p:nvGraphicFramePr>
        <p:xfrm>
          <a:off x="1612168" y="1176647"/>
          <a:ext cx="2875928" cy="387988"/>
        </p:xfrm>
        <a:graphic>
          <a:graphicData uri="http://schemas.openxmlformats.org/presentationml/2006/ole">
            <mc:AlternateContent xmlns:mc="http://schemas.openxmlformats.org/markup-compatibility/2006">
              <mc:Choice xmlns:v="urn:schemas-microsoft-com:vml" Requires="v">
                <p:oleObj name="Equazione" r:id="rId2" imgW="1854000" imgH="241200" progId="Equation.3">
                  <p:embed/>
                </p:oleObj>
              </mc:Choice>
              <mc:Fallback>
                <p:oleObj name="Equazione" r:id="rId2" imgW="1854000" imgH="241200" progId="Equation.3">
                  <p:embed/>
                  <p:pic>
                    <p:nvPicPr>
                      <p:cNvPr id="3" name="Oggetto 2"/>
                      <p:cNvPicPr>
                        <a:picLocks noChangeAspect="1" noChangeArrowheads="1"/>
                      </p:cNvPicPr>
                      <p:nvPr/>
                    </p:nvPicPr>
                    <p:blipFill>
                      <a:blip r:embed="rId3"/>
                      <a:srcRect/>
                      <a:stretch>
                        <a:fillRect/>
                      </a:stretch>
                    </p:blipFill>
                    <p:spPr bwMode="auto">
                      <a:xfrm>
                        <a:off x="1612168" y="1176647"/>
                        <a:ext cx="2875928" cy="387988"/>
                      </a:xfrm>
                      <a:prstGeom prst="rect">
                        <a:avLst/>
                      </a:prstGeom>
                      <a:noFill/>
                    </p:spPr>
                  </p:pic>
                </p:oleObj>
              </mc:Fallback>
            </mc:AlternateContent>
          </a:graphicData>
        </a:graphic>
      </p:graphicFrame>
      <p:graphicFrame>
        <p:nvGraphicFramePr>
          <p:cNvPr id="4" name="Oggetto 3"/>
          <p:cNvGraphicFramePr>
            <a:graphicFrameLocks noChangeAspect="1"/>
          </p:cNvGraphicFramePr>
          <p:nvPr/>
        </p:nvGraphicFramePr>
        <p:xfrm>
          <a:off x="6791936" y="1017974"/>
          <a:ext cx="4720415" cy="1458228"/>
        </p:xfrm>
        <a:graphic>
          <a:graphicData uri="http://schemas.openxmlformats.org/presentationml/2006/ole">
            <mc:AlternateContent xmlns:mc="http://schemas.openxmlformats.org/markup-compatibility/2006">
              <mc:Choice xmlns:v="urn:schemas-microsoft-com:vml" Requires="v">
                <p:oleObj name="Equazione" r:id="rId4" imgW="3543120" imgH="1091880" progId="Equation.3">
                  <p:embed/>
                </p:oleObj>
              </mc:Choice>
              <mc:Fallback>
                <p:oleObj name="Equazione" r:id="rId4" imgW="3543120" imgH="1091880" progId="Equation.3">
                  <p:embed/>
                  <p:pic>
                    <p:nvPicPr>
                      <p:cNvPr id="4" name="Oggetto 3"/>
                      <p:cNvPicPr>
                        <a:picLocks noChangeAspect="1" noChangeArrowheads="1"/>
                      </p:cNvPicPr>
                      <p:nvPr/>
                    </p:nvPicPr>
                    <p:blipFill>
                      <a:blip r:embed="rId5"/>
                      <a:srcRect/>
                      <a:stretch>
                        <a:fillRect/>
                      </a:stretch>
                    </p:blipFill>
                    <p:spPr bwMode="auto">
                      <a:xfrm>
                        <a:off x="6791936" y="1017974"/>
                        <a:ext cx="4720415" cy="1458228"/>
                      </a:xfrm>
                      <a:prstGeom prst="rect">
                        <a:avLst/>
                      </a:prstGeom>
                      <a:noFill/>
                      <a:ln>
                        <a:noFill/>
                      </a:ln>
                    </p:spPr>
                  </p:pic>
                </p:oleObj>
              </mc:Fallback>
            </mc:AlternateContent>
          </a:graphicData>
        </a:graphic>
      </p:graphicFrame>
      <p:cxnSp>
        <p:nvCxnSpPr>
          <p:cNvPr id="6" name="Connettore 2 5"/>
          <p:cNvCxnSpPr/>
          <p:nvPr/>
        </p:nvCxnSpPr>
        <p:spPr>
          <a:xfrm flipV="1">
            <a:off x="2771278" y="1564636"/>
            <a:ext cx="331453" cy="3031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1524127" y="1788862"/>
            <a:ext cx="2226785" cy="830997"/>
          </a:xfrm>
          <a:prstGeom prst="rect">
            <a:avLst/>
          </a:prstGeom>
          <a:noFill/>
        </p:spPr>
        <p:txBody>
          <a:bodyPr wrap="square" rtlCol="0">
            <a:spAutoFit/>
          </a:bodyPr>
          <a:lstStyle/>
          <a:p>
            <a:r>
              <a:rPr lang="it-IT" sz="1600" dirty="0" err="1"/>
              <a:t>Phasor</a:t>
            </a:r>
            <a:r>
              <a:rPr lang="it-IT" sz="1600" dirty="0"/>
              <a:t> of the </a:t>
            </a:r>
            <a:r>
              <a:rPr lang="it-IT" sz="1600" dirty="0" err="1"/>
              <a:t>longitudinal</a:t>
            </a:r>
            <a:r>
              <a:rPr lang="it-IT" sz="1600" dirty="0"/>
              <a:t> </a:t>
            </a:r>
            <a:r>
              <a:rPr lang="it-IT" sz="1600" dirty="0" err="1"/>
              <a:t>electric</a:t>
            </a:r>
            <a:r>
              <a:rPr lang="it-IT" sz="1600" dirty="0"/>
              <a:t> </a:t>
            </a:r>
            <a:r>
              <a:rPr lang="it-IT" sz="1600" dirty="0" err="1"/>
              <a:t>field</a:t>
            </a:r>
            <a:r>
              <a:rPr lang="it-IT" sz="1600" dirty="0"/>
              <a:t> (</a:t>
            </a:r>
            <a:r>
              <a:rPr lang="it-IT" sz="1600" dirty="0" err="1"/>
              <a:t>complex</a:t>
            </a:r>
            <a:r>
              <a:rPr lang="it-IT" sz="1600" dirty="0"/>
              <a:t> </a:t>
            </a:r>
            <a:r>
              <a:rPr lang="it-IT" sz="1600" dirty="0" err="1"/>
              <a:t>quantity</a:t>
            </a:r>
            <a:r>
              <a:rPr lang="it-IT" sz="1600" dirty="0"/>
              <a:t>)</a:t>
            </a:r>
          </a:p>
        </p:txBody>
      </p:sp>
      <p:sp>
        <p:nvSpPr>
          <p:cNvPr id="8" name="CasellaDiTesto 7"/>
          <p:cNvSpPr txBox="1"/>
          <p:nvPr/>
        </p:nvSpPr>
        <p:spPr>
          <a:xfrm>
            <a:off x="154740" y="553998"/>
            <a:ext cx="7202036" cy="338554"/>
          </a:xfrm>
          <a:prstGeom prst="rect">
            <a:avLst/>
          </a:prstGeom>
          <a:noFill/>
        </p:spPr>
        <p:txBody>
          <a:bodyPr wrap="none" rtlCol="0">
            <a:spAutoFit/>
          </a:bodyPr>
          <a:lstStyle/>
          <a:p>
            <a:r>
              <a:rPr lang="it-IT" sz="1600" dirty="0"/>
              <a:t>With a </a:t>
            </a:r>
            <a:r>
              <a:rPr lang="it-IT" sz="1600" b="1" dirty="0"/>
              <a:t>more general </a:t>
            </a:r>
            <a:r>
              <a:rPr lang="it-IT" sz="1600" b="1" dirty="0" err="1"/>
              <a:t>notation</a:t>
            </a:r>
            <a:r>
              <a:rPr lang="it-IT" sz="1600" b="1" dirty="0"/>
              <a:t> </a:t>
            </a:r>
            <a:r>
              <a:rPr lang="it-IT" sz="1600" dirty="0" err="1"/>
              <a:t>we</a:t>
            </a:r>
            <a:r>
              <a:rPr lang="it-IT" sz="1600" dirty="0"/>
              <a:t> can </a:t>
            </a:r>
            <a:r>
              <a:rPr lang="it-IT" sz="1600" dirty="0" err="1"/>
              <a:t>consider</a:t>
            </a:r>
            <a:r>
              <a:rPr lang="it-IT" sz="1600" dirty="0"/>
              <a:t> the </a:t>
            </a:r>
            <a:r>
              <a:rPr lang="it-IT" sz="1600" dirty="0" err="1"/>
              <a:t>phasors</a:t>
            </a:r>
            <a:r>
              <a:rPr lang="it-IT" sz="1600" dirty="0"/>
              <a:t> of the </a:t>
            </a:r>
            <a:r>
              <a:rPr lang="it-IT" sz="1600" dirty="0" err="1"/>
              <a:t>accelerating</a:t>
            </a:r>
            <a:r>
              <a:rPr lang="it-IT" sz="1600" dirty="0"/>
              <a:t> </a:t>
            </a:r>
            <a:r>
              <a:rPr lang="it-IT" sz="1600" dirty="0" err="1"/>
              <a:t>field</a:t>
            </a:r>
            <a:r>
              <a:rPr lang="it-IT" sz="1600" dirty="0"/>
              <a:t>. </a:t>
            </a:r>
          </a:p>
        </p:txBody>
      </p:sp>
      <p:sp>
        <p:nvSpPr>
          <p:cNvPr id="12" name="Freccia a destra 11"/>
          <p:cNvSpPr/>
          <p:nvPr/>
        </p:nvSpPr>
        <p:spPr>
          <a:xfrm>
            <a:off x="4620619" y="1549565"/>
            <a:ext cx="1895904" cy="58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Parentesi graffa aperta 12"/>
          <p:cNvSpPr/>
          <p:nvPr/>
        </p:nvSpPr>
        <p:spPr>
          <a:xfrm rot="16200000">
            <a:off x="8300864" y="1806174"/>
            <a:ext cx="323999" cy="1350170"/>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aphicFrame>
        <p:nvGraphicFramePr>
          <p:cNvPr id="14" name="Oggetto 13"/>
          <p:cNvGraphicFramePr>
            <a:graphicFrameLocks noChangeAspect="1"/>
          </p:cNvGraphicFramePr>
          <p:nvPr/>
        </p:nvGraphicFramePr>
        <p:xfrm>
          <a:off x="8343713" y="2676521"/>
          <a:ext cx="350751" cy="345705"/>
        </p:xfrm>
        <a:graphic>
          <a:graphicData uri="http://schemas.openxmlformats.org/presentationml/2006/ole">
            <mc:AlternateContent xmlns:mc="http://schemas.openxmlformats.org/markup-compatibility/2006">
              <mc:Choice xmlns:v="urn:schemas-microsoft-com:vml" Requires="v">
                <p:oleObj name="Equazione" r:id="rId6" imgW="253800" imgH="241200" progId="Equation.3">
                  <p:embed/>
                </p:oleObj>
              </mc:Choice>
              <mc:Fallback>
                <p:oleObj name="Equazione" r:id="rId6" imgW="253800" imgH="241200" progId="Equation.3">
                  <p:embed/>
                  <p:pic>
                    <p:nvPicPr>
                      <p:cNvPr id="14" name="Oggetto 13"/>
                      <p:cNvPicPr>
                        <a:picLocks noChangeAspect="1" noChangeArrowheads="1"/>
                      </p:cNvPicPr>
                      <p:nvPr/>
                    </p:nvPicPr>
                    <p:blipFill>
                      <a:blip r:embed="rId7"/>
                      <a:srcRect/>
                      <a:stretch>
                        <a:fillRect/>
                      </a:stretch>
                    </p:blipFill>
                    <p:spPr bwMode="auto">
                      <a:xfrm>
                        <a:off x="8343713" y="2676521"/>
                        <a:ext cx="350751" cy="345705"/>
                      </a:xfrm>
                      <a:prstGeom prst="rect">
                        <a:avLst/>
                      </a:prstGeom>
                      <a:noFill/>
                    </p:spPr>
                  </p:pic>
                </p:oleObj>
              </mc:Fallback>
            </mc:AlternateContent>
          </a:graphicData>
        </a:graphic>
      </p:graphicFrame>
      <p:sp>
        <p:nvSpPr>
          <p:cNvPr id="15" name="Parentesi graffa aperta 14"/>
          <p:cNvSpPr/>
          <p:nvPr/>
        </p:nvSpPr>
        <p:spPr>
          <a:xfrm rot="16200000">
            <a:off x="10293520" y="1478405"/>
            <a:ext cx="354641" cy="180801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aphicFrame>
        <p:nvGraphicFramePr>
          <p:cNvPr id="16" name="Oggetto 15"/>
          <p:cNvGraphicFramePr>
            <a:graphicFrameLocks noChangeAspect="1"/>
          </p:cNvGraphicFramePr>
          <p:nvPr/>
        </p:nvGraphicFramePr>
        <p:xfrm>
          <a:off x="10289739" y="2568857"/>
          <a:ext cx="362201" cy="338725"/>
        </p:xfrm>
        <a:graphic>
          <a:graphicData uri="http://schemas.openxmlformats.org/presentationml/2006/ole">
            <mc:AlternateContent xmlns:mc="http://schemas.openxmlformats.org/markup-compatibility/2006">
              <mc:Choice xmlns:v="urn:schemas-microsoft-com:vml" Requires="v">
                <p:oleObj name="Equazione" r:id="rId8" imgW="253800" imgH="228600" progId="Equation.3">
                  <p:embed/>
                </p:oleObj>
              </mc:Choice>
              <mc:Fallback>
                <p:oleObj name="Equazione" r:id="rId8" imgW="253800" imgH="228600" progId="Equation.3">
                  <p:embed/>
                  <p:pic>
                    <p:nvPicPr>
                      <p:cNvPr id="16" name="Oggetto 15"/>
                      <p:cNvPicPr>
                        <a:picLocks noChangeAspect="1" noChangeArrowheads="1"/>
                      </p:cNvPicPr>
                      <p:nvPr/>
                    </p:nvPicPr>
                    <p:blipFill>
                      <a:blip r:embed="rId9"/>
                      <a:srcRect/>
                      <a:stretch>
                        <a:fillRect/>
                      </a:stretch>
                    </p:blipFill>
                    <p:spPr bwMode="auto">
                      <a:xfrm>
                        <a:off x="10289739" y="2568857"/>
                        <a:ext cx="362201" cy="338725"/>
                      </a:xfrm>
                      <a:prstGeom prst="rect">
                        <a:avLst/>
                      </a:prstGeom>
                      <a:noFill/>
                    </p:spPr>
                  </p:pic>
                </p:oleObj>
              </mc:Fallback>
            </mc:AlternateContent>
          </a:graphicData>
        </a:graphic>
      </p:graphicFrame>
      <p:cxnSp>
        <p:nvCxnSpPr>
          <p:cNvPr id="22" name="Connettore 2 21"/>
          <p:cNvCxnSpPr/>
          <p:nvPr/>
        </p:nvCxnSpPr>
        <p:spPr>
          <a:xfrm>
            <a:off x="470065" y="4892126"/>
            <a:ext cx="3948708" cy="0"/>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2284748" y="3042850"/>
            <a:ext cx="0" cy="3616139"/>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8" name="Ovale 27"/>
          <p:cNvSpPr/>
          <p:nvPr/>
        </p:nvSpPr>
        <p:spPr>
          <a:xfrm>
            <a:off x="919311" y="3530260"/>
            <a:ext cx="2730873" cy="2641318"/>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9" name="Connettore 2 28"/>
          <p:cNvCxnSpPr/>
          <p:nvPr/>
        </p:nvCxnSpPr>
        <p:spPr>
          <a:xfrm flipV="1">
            <a:off x="2284749" y="4079412"/>
            <a:ext cx="1116243" cy="812716"/>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aphicFrame>
        <p:nvGraphicFramePr>
          <p:cNvPr id="34" name="Oggetto 33"/>
          <p:cNvGraphicFramePr>
            <a:graphicFrameLocks noChangeAspect="1"/>
          </p:cNvGraphicFramePr>
          <p:nvPr/>
        </p:nvGraphicFramePr>
        <p:xfrm>
          <a:off x="2478897" y="4021968"/>
          <a:ext cx="365018" cy="362977"/>
        </p:xfrm>
        <a:graphic>
          <a:graphicData uri="http://schemas.openxmlformats.org/presentationml/2006/ole">
            <mc:AlternateContent xmlns:mc="http://schemas.openxmlformats.org/markup-compatibility/2006">
              <mc:Choice xmlns:v="urn:schemas-microsoft-com:vml" Requires="v">
                <p:oleObj name="Equazione" r:id="rId10" imgW="253800" imgH="253800" progId="Equation.3">
                  <p:embed/>
                </p:oleObj>
              </mc:Choice>
              <mc:Fallback>
                <p:oleObj name="Equazione" r:id="rId10" imgW="253800" imgH="253800" progId="Equation.3">
                  <p:embed/>
                  <p:pic>
                    <p:nvPicPr>
                      <p:cNvPr id="34" name="Oggetto 33"/>
                      <p:cNvPicPr>
                        <a:picLocks noChangeAspect="1" noChangeArrowheads="1"/>
                      </p:cNvPicPr>
                      <p:nvPr/>
                    </p:nvPicPr>
                    <p:blipFill>
                      <a:blip r:embed="rId11"/>
                      <a:srcRect/>
                      <a:stretch>
                        <a:fillRect/>
                      </a:stretch>
                    </p:blipFill>
                    <p:spPr bwMode="auto">
                      <a:xfrm>
                        <a:off x="2478897" y="4021968"/>
                        <a:ext cx="365018" cy="362977"/>
                      </a:xfrm>
                      <a:prstGeom prst="rect">
                        <a:avLst/>
                      </a:prstGeom>
                      <a:noFill/>
                    </p:spPr>
                  </p:pic>
                </p:oleObj>
              </mc:Fallback>
            </mc:AlternateContent>
          </a:graphicData>
        </a:graphic>
      </p:graphicFrame>
      <p:graphicFrame>
        <p:nvGraphicFramePr>
          <p:cNvPr id="41" name="Oggetto 40"/>
          <p:cNvGraphicFramePr>
            <a:graphicFrameLocks noChangeAspect="1"/>
          </p:cNvGraphicFramePr>
          <p:nvPr/>
        </p:nvGraphicFramePr>
        <p:xfrm>
          <a:off x="7072240" y="4748772"/>
          <a:ext cx="2657475" cy="739775"/>
        </p:xfrm>
        <a:graphic>
          <a:graphicData uri="http://schemas.openxmlformats.org/presentationml/2006/ole">
            <mc:AlternateContent xmlns:mc="http://schemas.openxmlformats.org/markup-compatibility/2006">
              <mc:Choice xmlns:v="urn:schemas-microsoft-com:vml" Requires="v">
                <p:oleObj name="Equazione" r:id="rId12" imgW="1917360" imgH="533160" progId="Equation.3">
                  <p:embed/>
                </p:oleObj>
              </mc:Choice>
              <mc:Fallback>
                <p:oleObj name="Equazione" r:id="rId12" imgW="1917360" imgH="533160" progId="Equation.3">
                  <p:embed/>
                  <p:pic>
                    <p:nvPicPr>
                      <p:cNvPr id="41" name="Oggetto 40"/>
                      <p:cNvPicPr>
                        <a:picLocks noChangeAspect="1" noChangeArrowheads="1"/>
                      </p:cNvPicPr>
                      <p:nvPr/>
                    </p:nvPicPr>
                    <p:blipFill>
                      <a:blip r:embed="rId13"/>
                      <a:srcRect/>
                      <a:stretch>
                        <a:fillRect/>
                      </a:stretch>
                    </p:blipFill>
                    <p:spPr bwMode="auto">
                      <a:xfrm>
                        <a:off x="7072240" y="4748772"/>
                        <a:ext cx="2657475" cy="739775"/>
                      </a:xfrm>
                      <a:prstGeom prst="rect">
                        <a:avLst/>
                      </a:prstGeom>
                      <a:solidFill>
                        <a:srgbClr val="FFC000"/>
                      </a:solidFill>
                      <a:ln>
                        <a:noFill/>
                      </a:ln>
                    </p:spPr>
                  </p:pic>
                </p:oleObj>
              </mc:Fallback>
            </mc:AlternateContent>
          </a:graphicData>
        </a:graphic>
      </p:graphicFrame>
      <mc:AlternateContent xmlns:mc="http://schemas.openxmlformats.org/markup-compatibility/2006" xmlns:a14="http://schemas.microsoft.com/office/drawing/2010/main">
        <mc:Choice Requires="a14">
          <p:sp>
            <p:nvSpPr>
              <p:cNvPr id="42" name="CasellaDiTesto 41"/>
              <p:cNvSpPr txBox="1"/>
              <p:nvPr/>
            </p:nvSpPr>
            <p:spPr>
              <a:xfrm>
                <a:off x="7276995" y="3404986"/>
                <a:ext cx="3415761" cy="986809"/>
              </a:xfrm>
              <a:prstGeom prst="rect">
                <a:avLst/>
              </a:prstGeom>
              <a:noFill/>
            </p:spPr>
            <p:txBody>
              <a:bodyPr wrap="square" rtlCol="0">
                <a:spAutoFit/>
              </a:bodyPr>
              <a:lstStyle/>
              <a:p>
                <a:pPr algn="just"/>
                <a:r>
                  <a:rPr lang="it-IT" sz="1400" b="1" dirty="0"/>
                  <a:t>Peak </a:t>
                </a:r>
                <a:r>
                  <a:rPr lang="it-IT" sz="1400" b="1" dirty="0" err="1"/>
                  <a:t>accelerating</a:t>
                </a:r>
                <a:r>
                  <a:rPr lang="it-IT" sz="1400" b="1" dirty="0"/>
                  <a:t> </a:t>
                </a:r>
                <a:r>
                  <a:rPr lang="it-IT" sz="1400" b="1" dirty="0" err="1"/>
                  <a:t>voltage</a:t>
                </a:r>
                <a:endParaRPr lang="it-IT" sz="1400" b="1" dirty="0"/>
              </a:p>
              <a:p>
                <a:pPr algn="just"/>
                <a:r>
                  <a:rPr lang="it-IT" sz="1400" dirty="0"/>
                  <a:t>(i.e.: the maximum </a:t>
                </a:r>
                <a:r>
                  <a:rPr lang="it-IT" sz="1400" dirty="0" err="1"/>
                  <a:t>accelerating</a:t>
                </a:r>
                <a:r>
                  <a:rPr lang="it-IT" sz="1400" dirty="0"/>
                  <a:t> </a:t>
                </a:r>
                <a:r>
                  <a:rPr lang="it-IT" sz="1400" dirty="0" err="1"/>
                  <a:t>voltage</a:t>
                </a:r>
                <a:r>
                  <a:rPr lang="it-IT" sz="1400" dirty="0"/>
                  <a:t> </a:t>
                </a:r>
                <a:r>
                  <a:rPr lang="it-IT" sz="1400" dirty="0" err="1"/>
                  <a:t>that</a:t>
                </a:r>
                <a:r>
                  <a:rPr lang="it-IT" sz="1400" dirty="0"/>
                  <a:t> can be </a:t>
                </a:r>
                <a:r>
                  <a:rPr lang="it-IT" sz="1400" dirty="0" err="1"/>
                  <a:t>reached</a:t>
                </a:r>
                <a:r>
                  <a:rPr lang="it-IT" sz="1400" dirty="0"/>
                  <a:t> for a </a:t>
                </a:r>
                <a:r>
                  <a:rPr lang="it-IT" sz="1400" dirty="0" err="1"/>
                  <a:t>particular</a:t>
                </a:r>
                <a:r>
                  <a:rPr lang="it-IT" sz="1400" dirty="0"/>
                  <a:t> </a:t>
                </a:r>
                <a:r>
                  <a:rPr lang="it-IT" sz="1400" dirty="0" err="1"/>
                  <a:t>injection</a:t>
                </a:r>
                <a:r>
                  <a:rPr lang="it-IT" sz="1400" dirty="0"/>
                  <a:t> </a:t>
                </a:r>
                <a:r>
                  <a:rPr lang="it-IT" sz="1400" dirty="0" err="1"/>
                  <a:t>phase</a:t>
                </a:r>
                <a:r>
                  <a:rPr lang="it-IT" sz="1400" dirty="0"/>
                  <a:t> (</a:t>
                </a:r>
                <a14:m>
                  <m:oMath xmlns:m="http://schemas.openxmlformats.org/officeDocument/2006/math">
                    <m:sSub>
                      <m:sSubPr>
                        <m:ctrlPr>
                          <a:rPr lang="it-IT" sz="1400" i="1">
                            <a:latin typeface="Cambria Math" panose="02040503050406030204" pitchFamily="18" charset="0"/>
                            <a:ea typeface="Cambria Math" panose="02040503050406030204" pitchFamily="18" charset="0"/>
                          </a:rPr>
                        </m:ctrlPr>
                      </m:sSubPr>
                      <m:e>
                        <m:r>
                          <a:rPr lang="it-IT" sz="1400" i="1">
                            <a:latin typeface="Cambria Math" panose="02040503050406030204" pitchFamily="18" charset="0"/>
                            <a:ea typeface="Cambria Math" panose="02040503050406030204" pitchFamily="18" charset="0"/>
                          </a:rPr>
                          <m:t>𝜙</m:t>
                        </m:r>
                      </m:e>
                      <m:sub>
                        <m:r>
                          <a:rPr lang="it-IT" sz="1400" i="1">
                            <a:latin typeface="Cambria Math" panose="02040503050406030204" pitchFamily="18" charset="0"/>
                            <a:ea typeface="Cambria Math" panose="02040503050406030204" pitchFamily="18" charset="0"/>
                          </a:rPr>
                          <m:t>𝑖𝑛𝑗</m:t>
                        </m:r>
                      </m:sub>
                    </m:sSub>
                    <m:r>
                      <a:rPr lang="it-IT" sz="1400" i="1">
                        <a:latin typeface="Cambria Math" panose="02040503050406030204" pitchFamily="18" charset="0"/>
                        <a:ea typeface="Cambria Math" panose="02040503050406030204" pitchFamily="18" charset="0"/>
                      </a:rPr>
                      <m:t>+</m:t>
                    </m:r>
                    <m:r>
                      <a:rPr lang="it-IT" sz="1400" i="1">
                        <a:latin typeface="Cambria Math" panose="02040503050406030204" pitchFamily="18" charset="0"/>
                        <a:ea typeface="Cambria Math" panose="02040503050406030204" pitchFamily="18" charset="0"/>
                      </a:rPr>
                      <m:t>𝑝h</m:t>
                    </m:r>
                    <m:d>
                      <m:dPr>
                        <m:ctrlPr>
                          <a:rPr lang="it-IT" sz="1400" i="1">
                            <a:latin typeface="Cambria Math" panose="02040503050406030204" pitchFamily="18" charset="0"/>
                            <a:ea typeface="Cambria Math" panose="02040503050406030204" pitchFamily="18" charset="0"/>
                          </a:rPr>
                        </m:ctrlPr>
                      </m:dPr>
                      <m:e>
                        <m:sSub>
                          <m:sSubPr>
                            <m:ctrlPr>
                              <a:rPr lang="it-IT" sz="1400" i="1">
                                <a:latin typeface="Cambria Math" panose="02040503050406030204" pitchFamily="18" charset="0"/>
                                <a:ea typeface="Cambria Math" panose="02040503050406030204" pitchFamily="18" charset="0"/>
                              </a:rPr>
                            </m:ctrlPr>
                          </m:sSubPr>
                          <m:e>
                            <m:acc>
                              <m:accPr>
                                <m:chr m:val="̃"/>
                                <m:ctrlPr>
                                  <a:rPr lang="it-IT" sz="1400" i="1">
                                    <a:latin typeface="Cambria Math" panose="02040503050406030204" pitchFamily="18" charset="0"/>
                                    <a:ea typeface="Cambria Math" panose="02040503050406030204" pitchFamily="18" charset="0"/>
                                  </a:rPr>
                                </m:ctrlPr>
                              </m:accPr>
                              <m:e>
                                <m:r>
                                  <a:rPr lang="it-IT" sz="1400" i="1">
                                    <a:latin typeface="Cambria Math" panose="02040503050406030204" pitchFamily="18" charset="0"/>
                                    <a:ea typeface="Cambria Math" panose="02040503050406030204" pitchFamily="18" charset="0"/>
                                  </a:rPr>
                                  <m:t>𝑉</m:t>
                                </m:r>
                              </m:e>
                            </m:acc>
                          </m:e>
                          <m:sub>
                            <m:r>
                              <a:rPr lang="it-IT" sz="1400" i="1">
                                <a:latin typeface="Cambria Math" panose="02040503050406030204" pitchFamily="18" charset="0"/>
                                <a:ea typeface="Cambria Math" panose="02040503050406030204" pitchFamily="18" charset="0"/>
                              </a:rPr>
                              <m:t>𝑎𝑐𝑐</m:t>
                            </m:r>
                          </m:sub>
                        </m:sSub>
                      </m:e>
                    </m:d>
                  </m:oMath>
                </a14:m>
                <a:r>
                  <a:rPr lang="it-IT" sz="1400" dirty="0"/>
                  <a:t>=0))</a:t>
                </a:r>
              </a:p>
            </p:txBody>
          </p:sp>
        </mc:Choice>
        <mc:Fallback xmlns="">
          <p:sp>
            <p:nvSpPr>
              <p:cNvPr id="42" name="CasellaDiTesto 41"/>
              <p:cNvSpPr txBox="1">
                <a:spLocks noRot="1" noChangeAspect="1" noMove="1" noResize="1" noEditPoints="1" noAdjustHandles="1" noChangeArrowheads="1" noChangeShapeType="1" noTextEdit="1"/>
              </p:cNvSpPr>
              <p:nvPr/>
            </p:nvSpPr>
            <p:spPr>
              <a:xfrm>
                <a:off x="7276995" y="3404986"/>
                <a:ext cx="3415761" cy="986809"/>
              </a:xfrm>
              <a:prstGeom prst="rect">
                <a:avLst/>
              </a:prstGeom>
              <a:blipFill>
                <a:blip r:embed="rId15"/>
                <a:stretch>
                  <a:fillRect l="-536" t="-1242" r="-536" b="-4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ttangolo 4"/>
              <p:cNvSpPr/>
              <p:nvPr/>
            </p:nvSpPr>
            <p:spPr>
              <a:xfrm>
                <a:off x="3576234" y="3929599"/>
                <a:ext cx="1377662" cy="3354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sz="1400" i="1">
                          <a:latin typeface="Cambria Math" panose="02040503050406030204" pitchFamily="18" charset="0"/>
                          <a:ea typeface="Cambria Math" panose="02040503050406030204" pitchFamily="18" charset="0"/>
                          <a:sym typeface="Symbol" panose="05050102010706020507" pitchFamily="18" charset="2"/>
                        </a:rPr>
                        <m:t></m:t>
                      </m:r>
                      <m:r>
                        <a:rPr lang="it-IT" sz="1400" i="1" baseline="-25000">
                          <a:latin typeface="Cambria Math" panose="02040503050406030204" pitchFamily="18" charset="0"/>
                          <a:ea typeface="Cambria Math" panose="02040503050406030204" pitchFamily="18" charset="0"/>
                          <a:sym typeface="Symbol" panose="05050102010706020507" pitchFamily="18" charset="2"/>
                        </a:rPr>
                        <m:t>𝑖𝑛𝑗</m:t>
                      </m:r>
                      <m:r>
                        <a:rPr lang="it-IT" sz="1400" i="1">
                          <a:latin typeface="Cambria Math" panose="02040503050406030204" pitchFamily="18" charset="0"/>
                          <a:ea typeface="Cambria Math" panose="02040503050406030204" pitchFamily="18" charset="0"/>
                          <a:sym typeface="Symbol" panose="05050102010706020507" pitchFamily="18" charset="2"/>
                        </a:rPr>
                        <m:t>+</m:t>
                      </m:r>
                      <m:r>
                        <a:rPr lang="it-IT" sz="1400" i="1">
                          <a:latin typeface="Cambria Math" panose="02040503050406030204" pitchFamily="18" charset="0"/>
                          <a:ea typeface="Cambria Math" panose="02040503050406030204" pitchFamily="18" charset="0"/>
                        </a:rPr>
                        <m:t>𝑝h</m:t>
                      </m:r>
                      <m:d>
                        <m:dPr>
                          <m:ctrlPr>
                            <a:rPr lang="it-IT" sz="1400" i="1">
                              <a:latin typeface="Cambria Math" panose="02040503050406030204" pitchFamily="18" charset="0"/>
                              <a:ea typeface="Cambria Math" panose="02040503050406030204" pitchFamily="18" charset="0"/>
                            </a:rPr>
                          </m:ctrlPr>
                        </m:dPr>
                        <m:e>
                          <m:sSub>
                            <m:sSubPr>
                              <m:ctrlPr>
                                <a:rPr lang="it-IT" sz="1400" i="1">
                                  <a:latin typeface="Cambria Math" panose="02040503050406030204" pitchFamily="18" charset="0"/>
                                  <a:ea typeface="Cambria Math" panose="02040503050406030204" pitchFamily="18" charset="0"/>
                                </a:rPr>
                              </m:ctrlPr>
                            </m:sSubPr>
                            <m:e>
                              <m:acc>
                                <m:accPr>
                                  <m:chr m:val="̃"/>
                                  <m:ctrlPr>
                                    <a:rPr lang="it-IT" sz="1400" i="1">
                                      <a:latin typeface="Cambria Math" panose="02040503050406030204" pitchFamily="18" charset="0"/>
                                      <a:ea typeface="Cambria Math" panose="02040503050406030204" pitchFamily="18" charset="0"/>
                                    </a:rPr>
                                  </m:ctrlPr>
                                </m:accPr>
                                <m:e>
                                  <m:r>
                                    <a:rPr lang="it-IT" sz="1400" i="1">
                                      <a:latin typeface="Cambria Math" panose="02040503050406030204" pitchFamily="18" charset="0"/>
                                      <a:ea typeface="Cambria Math" panose="02040503050406030204" pitchFamily="18" charset="0"/>
                                    </a:rPr>
                                    <m:t>𝑉</m:t>
                                  </m:r>
                                </m:e>
                              </m:acc>
                            </m:e>
                            <m:sub>
                              <m:r>
                                <a:rPr lang="it-IT" sz="1400" i="1">
                                  <a:latin typeface="Cambria Math" panose="02040503050406030204" pitchFamily="18" charset="0"/>
                                  <a:ea typeface="Cambria Math" panose="02040503050406030204" pitchFamily="18" charset="0"/>
                                </a:rPr>
                                <m:t>𝑎𝑐𝑐</m:t>
                              </m:r>
                            </m:sub>
                          </m:sSub>
                        </m:e>
                      </m:d>
                    </m:oMath>
                  </m:oMathPara>
                </a14:m>
                <a:endParaRPr lang="it-IT" sz="1400" i="1" dirty="0"/>
              </a:p>
            </p:txBody>
          </p:sp>
        </mc:Choice>
        <mc:Fallback xmlns="">
          <p:sp>
            <p:nvSpPr>
              <p:cNvPr id="5" name="Rettangolo 4"/>
              <p:cNvSpPr>
                <a:spLocks noRot="1" noChangeAspect="1" noMove="1" noResize="1" noEditPoints="1" noAdjustHandles="1" noChangeArrowheads="1" noChangeShapeType="1" noTextEdit="1"/>
              </p:cNvSpPr>
              <p:nvPr/>
            </p:nvSpPr>
            <p:spPr>
              <a:xfrm>
                <a:off x="3576234" y="3929599"/>
                <a:ext cx="1377662" cy="335476"/>
              </a:xfrm>
              <a:prstGeom prst="rect">
                <a:avLst/>
              </a:prstGeom>
              <a:blipFill>
                <a:blip r:embed="rId16"/>
                <a:stretch>
                  <a:fillRect t="-1818" b="-3636"/>
                </a:stretch>
              </a:blipFill>
            </p:spPr>
            <p:txBody>
              <a:bodyPr/>
              <a:lstStyle/>
              <a:p>
                <a:r>
                  <a:rPr lang="en-US">
                    <a:noFill/>
                  </a:rPr>
                  <a:t> </a:t>
                </a:r>
              </a:p>
            </p:txBody>
          </p:sp>
        </mc:Fallback>
      </mc:AlternateContent>
      <p:sp>
        <p:nvSpPr>
          <p:cNvPr id="10" name="Arco 9"/>
          <p:cNvSpPr/>
          <p:nvPr/>
        </p:nvSpPr>
        <p:spPr>
          <a:xfrm>
            <a:off x="2509458" y="4654232"/>
            <a:ext cx="212309" cy="483275"/>
          </a:xfrm>
          <a:prstGeom prst="arc">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aphicFrame>
        <p:nvGraphicFramePr>
          <p:cNvPr id="27" name="Oggetto 26"/>
          <p:cNvGraphicFramePr>
            <a:graphicFrameLocks noChangeAspect="1"/>
          </p:cNvGraphicFramePr>
          <p:nvPr/>
        </p:nvGraphicFramePr>
        <p:xfrm>
          <a:off x="5096621" y="5445001"/>
          <a:ext cx="1583805" cy="458277"/>
        </p:xfrm>
        <a:graphic>
          <a:graphicData uri="http://schemas.openxmlformats.org/presentationml/2006/ole">
            <mc:AlternateContent xmlns:mc="http://schemas.openxmlformats.org/markup-compatibility/2006">
              <mc:Choice xmlns:v="urn:schemas-microsoft-com:vml" Requires="v">
                <p:oleObj name="Equazione" r:id="rId17" imgW="1091880" imgH="304560" progId="Equation.3">
                  <p:embed/>
                </p:oleObj>
              </mc:Choice>
              <mc:Fallback>
                <p:oleObj name="Equazione" r:id="rId17" imgW="1091880" imgH="304560" progId="Equation.3">
                  <p:embed/>
                  <p:pic>
                    <p:nvPicPr>
                      <p:cNvPr id="27" name="Oggetto 26"/>
                      <p:cNvPicPr>
                        <a:picLocks noChangeAspect="1" noChangeArrowheads="1"/>
                      </p:cNvPicPr>
                      <p:nvPr/>
                    </p:nvPicPr>
                    <p:blipFill>
                      <a:blip r:embed="rId18"/>
                      <a:srcRect/>
                      <a:stretch>
                        <a:fillRect/>
                      </a:stretch>
                    </p:blipFill>
                    <p:spPr bwMode="auto">
                      <a:xfrm>
                        <a:off x="5096621" y="5445001"/>
                        <a:ext cx="1583805" cy="458277"/>
                      </a:xfrm>
                      <a:prstGeom prst="rect">
                        <a:avLst/>
                      </a:prstGeom>
                      <a:noFill/>
                    </p:spPr>
                  </p:pic>
                </p:oleObj>
              </mc:Fallback>
            </mc:AlternateContent>
          </a:graphicData>
        </a:graphic>
      </p:graphicFrame>
      <p:sp>
        <p:nvSpPr>
          <p:cNvPr id="30" name="Parentesi graffa aperta 29"/>
          <p:cNvSpPr/>
          <p:nvPr/>
        </p:nvSpPr>
        <p:spPr>
          <a:xfrm>
            <a:off x="6714333" y="5214318"/>
            <a:ext cx="323999" cy="1015382"/>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aphicFrame>
        <p:nvGraphicFramePr>
          <p:cNvPr id="31" name="Oggetto 30"/>
          <p:cNvGraphicFramePr>
            <a:graphicFrameLocks noChangeAspect="1"/>
          </p:cNvGraphicFramePr>
          <p:nvPr/>
        </p:nvGraphicFramePr>
        <p:xfrm>
          <a:off x="7100434" y="5855603"/>
          <a:ext cx="2629280" cy="690668"/>
        </p:xfrm>
        <a:graphic>
          <a:graphicData uri="http://schemas.openxmlformats.org/presentationml/2006/ole">
            <mc:AlternateContent xmlns:mc="http://schemas.openxmlformats.org/markup-compatibility/2006">
              <mc:Choice xmlns:v="urn:schemas-microsoft-com:vml" Requires="v">
                <p:oleObj name="Equazione" r:id="rId19" imgW="2031840" imgH="533160" progId="Equation.3">
                  <p:embed/>
                </p:oleObj>
              </mc:Choice>
              <mc:Fallback>
                <p:oleObj name="Equazione" r:id="rId19" imgW="2031840" imgH="533160" progId="Equation.3">
                  <p:embed/>
                  <p:pic>
                    <p:nvPicPr>
                      <p:cNvPr id="31" name="Oggetto 30"/>
                      <p:cNvPicPr>
                        <a:picLocks noChangeAspect="1" noChangeArrowheads="1"/>
                      </p:cNvPicPr>
                      <p:nvPr/>
                    </p:nvPicPr>
                    <p:blipFill>
                      <a:blip r:embed="rId20"/>
                      <a:srcRect/>
                      <a:stretch>
                        <a:fillRect/>
                      </a:stretch>
                    </p:blipFill>
                    <p:spPr bwMode="auto">
                      <a:xfrm>
                        <a:off x="7100434" y="5855603"/>
                        <a:ext cx="2629280" cy="690668"/>
                      </a:xfrm>
                      <a:prstGeom prst="rect">
                        <a:avLst/>
                      </a:prstGeom>
                      <a:solidFill>
                        <a:srgbClr val="FFC000"/>
                      </a:solidFill>
                      <a:ln>
                        <a:noFill/>
                      </a:ln>
                    </p:spPr>
                  </p:pic>
                </p:oleObj>
              </mc:Fallback>
            </mc:AlternateContent>
          </a:graphicData>
        </a:graphic>
      </p:graphicFrame>
      <p:cxnSp>
        <p:nvCxnSpPr>
          <p:cNvPr id="20" name="Connettore 2 19"/>
          <p:cNvCxnSpPr>
            <a:stCxn id="5" idx="2"/>
          </p:cNvCxnSpPr>
          <p:nvPr/>
        </p:nvCxnSpPr>
        <p:spPr>
          <a:xfrm flipH="1">
            <a:off x="2691967" y="4265075"/>
            <a:ext cx="1573099" cy="47684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a:off x="3400991" y="4097338"/>
            <a:ext cx="0" cy="794791"/>
          </a:xfrm>
          <a:prstGeom prst="line">
            <a:avLst/>
          </a:prstGeom>
          <a:ln>
            <a:prstDash val="dash"/>
          </a:ln>
        </p:spPr>
        <p:style>
          <a:lnRef idx="1">
            <a:schemeClr val="accent1"/>
          </a:lnRef>
          <a:fillRef idx="0">
            <a:schemeClr val="accent1"/>
          </a:fillRef>
          <a:effectRef idx="0">
            <a:schemeClr val="accent1"/>
          </a:effectRef>
          <a:fontRef idx="minor">
            <a:schemeClr val="tx1"/>
          </a:fontRef>
        </p:style>
      </p:cxnSp>
      <p:graphicFrame>
        <p:nvGraphicFramePr>
          <p:cNvPr id="35" name="Oggetto 34"/>
          <p:cNvGraphicFramePr>
            <a:graphicFrameLocks noChangeAspect="1"/>
          </p:cNvGraphicFramePr>
          <p:nvPr/>
        </p:nvGraphicFramePr>
        <p:xfrm>
          <a:off x="2699034" y="5251585"/>
          <a:ext cx="365125" cy="327025"/>
        </p:xfrm>
        <a:graphic>
          <a:graphicData uri="http://schemas.openxmlformats.org/presentationml/2006/ole">
            <mc:AlternateContent xmlns:mc="http://schemas.openxmlformats.org/markup-compatibility/2006">
              <mc:Choice xmlns:v="urn:schemas-microsoft-com:vml" Requires="v">
                <p:oleObj name="Equazione" r:id="rId21" imgW="253800" imgH="228600" progId="Equation.3">
                  <p:embed/>
                </p:oleObj>
              </mc:Choice>
              <mc:Fallback>
                <p:oleObj name="Equazione" r:id="rId21" imgW="253800" imgH="228600" progId="Equation.3">
                  <p:embed/>
                  <p:pic>
                    <p:nvPicPr>
                      <p:cNvPr id="35" name="Oggetto 34"/>
                      <p:cNvPicPr>
                        <a:picLocks noChangeAspect="1" noChangeArrowheads="1"/>
                      </p:cNvPicPr>
                      <p:nvPr/>
                    </p:nvPicPr>
                    <p:blipFill>
                      <a:blip r:embed="rId22"/>
                      <a:srcRect/>
                      <a:stretch>
                        <a:fillRect/>
                      </a:stretch>
                    </p:blipFill>
                    <p:spPr bwMode="auto">
                      <a:xfrm>
                        <a:off x="2699034" y="5251585"/>
                        <a:ext cx="365125" cy="327025"/>
                      </a:xfrm>
                      <a:prstGeom prst="rect">
                        <a:avLst/>
                      </a:prstGeom>
                      <a:noFill/>
                    </p:spPr>
                  </p:pic>
                </p:oleObj>
              </mc:Fallback>
            </mc:AlternateContent>
          </a:graphicData>
        </a:graphic>
      </p:graphicFrame>
      <p:sp>
        <p:nvSpPr>
          <p:cNvPr id="36" name="Parentesi graffa aperta 35"/>
          <p:cNvSpPr/>
          <p:nvPr/>
        </p:nvSpPr>
        <p:spPr>
          <a:xfrm rot="16200000">
            <a:off x="2677568" y="4528161"/>
            <a:ext cx="324000" cy="1122847"/>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37" name="Connettore 2 36"/>
          <p:cNvCxnSpPr>
            <a:stCxn id="42" idx="2"/>
            <a:endCxn id="41" idx="0"/>
          </p:cNvCxnSpPr>
          <p:nvPr/>
        </p:nvCxnSpPr>
        <p:spPr>
          <a:xfrm flipH="1">
            <a:off x="8400977" y="4391795"/>
            <a:ext cx="583899" cy="35697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04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par>
                                <p:cTn id="34" presetID="10" presetClass="entr" presetSubtype="0"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10" presetClass="entr" presetSubtype="0"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par>
                                <p:cTn id="46" presetID="10" presetClass="entr" presetSubtype="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par>
                                <p:cTn id="49" presetID="10"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500"/>
                                        <p:tgtEl>
                                          <p:spTgt spid="4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childTnLst>
                                </p:cTn>
                              </p:par>
                              <p:par>
                                <p:cTn id="66" presetID="10" presetClass="entr" presetSubtype="0"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par>
                                <p:cTn id="72" presetID="10" presetClass="entr" presetSubtype="0" fill="hold" nodeType="with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childTnLst>
                                </p:cTn>
                              </p:par>
                              <p:par>
                                <p:cTn id="75" presetID="10" presetClass="entr" presetSubtype="0"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fade">
                                      <p:cBhvr>
                                        <p:cTn id="7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28" grpId="0" animBg="1"/>
      <p:bldP spid="42" grpId="0"/>
      <p:bldP spid="5" grpId="0"/>
      <p:bldP spid="10" grpId="0" animBg="1"/>
      <p:bldP spid="30"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856000" y="-67956"/>
            <a:ext cx="6774227" cy="646331"/>
          </a:xfrm>
          <a:prstGeom prst="rect">
            <a:avLst/>
          </a:prstGeom>
          <a:noFill/>
        </p:spPr>
        <p:txBody>
          <a:bodyPr wrap="none" rtlCol="0">
            <a:spAutoFit/>
          </a:bodyPr>
          <a:lstStyle/>
          <a:p>
            <a:pPr>
              <a:defRPr/>
            </a:pPr>
            <a:r>
              <a:rPr lang="en-US" sz="3600" b="1" dirty="0">
                <a:solidFill>
                  <a:prstClr val="black"/>
                </a:solidFill>
                <a:latin typeface="Calibri"/>
              </a:rPr>
              <a:t>TW CAVITIES PARAMETERS: r, </a:t>
            </a:r>
            <a:r>
              <a:rPr lang="en-US" sz="3600" b="1" dirty="0">
                <a:solidFill>
                  <a:prstClr val="black"/>
                </a:solidFill>
                <a:latin typeface="Calibri"/>
                <a:sym typeface="Symbol"/>
              </a:rPr>
              <a:t>, v</a:t>
            </a:r>
            <a:r>
              <a:rPr lang="en-US" sz="3600" b="1" baseline="-25000" dirty="0">
                <a:solidFill>
                  <a:prstClr val="black"/>
                </a:solidFill>
                <a:latin typeface="Calibri"/>
                <a:sym typeface="Symbol"/>
              </a:rPr>
              <a:t>g</a:t>
            </a:r>
            <a:endParaRPr lang="en-US" sz="3600" b="1" baseline="-25000" dirty="0">
              <a:solidFill>
                <a:prstClr val="black"/>
              </a:solidFill>
              <a:latin typeface="Calibri"/>
            </a:endParaRPr>
          </a:p>
        </p:txBody>
      </p:sp>
      <p:sp>
        <p:nvSpPr>
          <p:cNvPr id="5" name="Rettangolo 4"/>
          <p:cNvSpPr/>
          <p:nvPr/>
        </p:nvSpPr>
        <p:spPr>
          <a:xfrm>
            <a:off x="211735" y="491250"/>
            <a:ext cx="6912768" cy="307777"/>
          </a:xfrm>
          <a:prstGeom prst="rect">
            <a:avLst/>
          </a:prstGeom>
        </p:spPr>
        <p:txBody>
          <a:bodyPr wrap="square">
            <a:spAutoFit/>
          </a:bodyPr>
          <a:lstStyle/>
          <a:p>
            <a:pPr algn="just">
              <a:spcAft>
                <a:spcPts val="1200"/>
              </a:spcAft>
              <a:defRPr/>
            </a:pPr>
            <a:r>
              <a:rPr lang="en-US" sz="1400" b="1" dirty="0">
                <a:solidFill>
                  <a:prstClr val="black"/>
                </a:solidFill>
                <a:latin typeface="Calibri"/>
                <a:cs typeface="Times New Roman" pitchFamily="18" charset="0"/>
              </a:rPr>
              <a:t>Similarly to the SW cavities </a:t>
            </a:r>
            <a:r>
              <a:rPr lang="en-US" sz="1400" dirty="0">
                <a:solidFill>
                  <a:prstClr val="black"/>
                </a:solidFill>
                <a:latin typeface="Calibri"/>
                <a:cs typeface="Times New Roman" pitchFamily="18" charset="0"/>
              </a:rPr>
              <a:t>it is possible to define some figure of merit for the TW structures</a:t>
            </a:r>
          </a:p>
        </p:txBody>
      </p:sp>
      <p:sp>
        <p:nvSpPr>
          <p:cNvPr id="6" name="Rectangle 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graphicFrame>
        <p:nvGraphicFramePr>
          <p:cNvPr id="7" name="Oggetto 6"/>
          <p:cNvGraphicFramePr>
            <a:graphicFrameLocks noChangeAspect="1"/>
          </p:cNvGraphicFramePr>
          <p:nvPr>
            <p:extLst>
              <p:ext uri="{D42A27DB-BD31-4B8C-83A1-F6EECF244321}">
                <p14:modId xmlns:p14="http://schemas.microsoft.com/office/powerpoint/2010/main" val="597568420"/>
              </p:ext>
            </p:extLst>
          </p:nvPr>
        </p:nvGraphicFramePr>
        <p:xfrm>
          <a:off x="5940425" y="3459163"/>
          <a:ext cx="1430338" cy="2951162"/>
        </p:xfrm>
        <a:graphic>
          <a:graphicData uri="http://schemas.openxmlformats.org/presentationml/2006/ole">
            <mc:AlternateContent xmlns:mc="http://schemas.openxmlformats.org/markup-compatibility/2006">
              <mc:Choice xmlns:v="urn:schemas-microsoft-com:vml" Requires="v">
                <p:oleObj name="Equazione" r:id="rId2" imgW="965160" imgH="1993680" progId="Equation.3">
                  <p:embed/>
                </p:oleObj>
              </mc:Choice>
              <mc:Fallback>
                <p:oleObj name="Equazione" r:id="rId2" imgW="965160" imgH="1993680" progId="Equation.3">
                  <p:embed/>
                  <p:pic>
                    <p:nvPicPr>
                      <p:cNvPr id="7" name="Oggetto 6"/>
                      <p:cNvPicPr>
                        <a:picLocks noChangeAspect="1" noChangeArrowheads="1"/>
                      </p:cNvPicPr>
                      <p:nvPr/>
                    </p:nvPicPr>
                    <p:blipFill>
                      <a:blip r:embed="rId3"/>
                      <a:srcRect/>
                      <a:stretch>
                        <a:fillRect/>
                      </a:stretch>
                    </p:blipFill>
                    <p:spPr bwMode="auto">
                      <a:xfrm>
                        <a:off x="5940425" y="3459163"/>
                        <a:ext cx="1430338" cy="2951162"/>
                      </a:xfrm>
                      <a:prstGeom prst="rect">
                        <a:avLst/>
                      </a:prstGeom>
                      <a:noFill/>
                    </p:spPr>
                  </p:pic>
                </p:oleObj>
              </mc:Fallback>
            </mc:AlternateContent>
          </a:graphicData>
        </a:graphic>
      </p:graphicFrame>
      <p:sp>
        <p:nvSpPr>
          <p:cNvPr id="8"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graphicFrame>
        <p:nvGraphicFramePr>
          <p:cNvPr id="9" name="Oggetto 8"/>
          <p:cNvGraphicFramePr>
            <a:graphicFrameLocks noChangeAspect="1"/>
          </p:cNvGraphicFramePr>
          <p:nvPr>
            <p:extLst>
              <p:ext uri="{D42A27DB-BD31-4B8C-83A1-F6EECF244321}">
                <p14:modId xmlns:p14="http://schemas.microsoft.com/office/powerpoint/2010/main" val="1888782800"/>
              </p:ext>
            </p:extLst>
          </p:nvPr>
        </p:nvGraphicFramePr>
        <p:xfrm>
          <a:off x="192000" y="3275014"/>
          <a:ext cx="4470400" cy="3290887"/>
        </p:xfrm>
        <a:graphic>
          <a:graphicData uri="http://schemas.openxmlformats.org/presentationml/2006/ole">
            <mc:AlternateContent xmlns:mc="http://schemas.openxmlformats.org/markup-compatibility/2006">
              <mc:Choice xmlns:v="urn:schemas-microsoft-com:vml" Requires="v">
                <p:oleObj name="Equazione" r:id="rId4" imgW="4851360" imgH="3606480" progId="Equation.3">
                  <p:embed/>
                </p:oleObj>
              </mc:Choice>
              <mc:Fallback>
                <p:oleObj name="Equazione" r:id="rId4" imgW="4851360" imgH="3606480" progId="Equation.3">
                  <p:embed/>
                  <p:pic>
                    <p:nvPicPr>
                      <p:cNvPr id="9" name="Oggetto 8"/>
                      <p:cNvPicPr>
                        <a:picLocks noChangeAspect="1" noChangeArrowheads="1"/>
                      </p:cNvPicPr>
                      <p:nvPr/>
                    </p:nvPicPr>
                    <p:blipFill>
                      <a:blip r:embed="rId5"/>
                      <a:srcRect/>
                      <a:stretch>
                        <a:fillRect/>
                      </a:stretch>
                    </p:blipFill>
                    <p:spPr bwMode="auto">
                      <a:xfrm>
                        <a:off x="192000" y="3275014"/>
                        <a:ext cx="4470400" cy="3290887"/>
                      </a:xfrm>
                      <a:prstGeom prst="rect">
                        <a:avLst/>
                      </a:prstGeom>
                      <a:noFill/>
                    </p:spPr>
                  </p:pic>
                </p:oleObj>
              </mc:Fallback>
            </mc:AlternateContent>
          </a:graphicData>
        </a:graphic>
      </p:graphicFrame>
      <p:pic>
        <p:nvPicPr>
          <p:cNvPr id="10" name="Immagine 9" descr="fig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61920" y="955545"/>
            <a:ext cx="1973580" cy="2036445"/>
          </a:xfrm>
          <a:prstGeom prst="rect">
            <a:avLst/>
          </a:prstGeom>
          <a:noFill/>
          <a:ln>
            <a:noFill/>
          </a:ln>
        </p:spPr>
      </p:pic>
      <p:sp>
        <p:nvSpPr>
          <p:cNvPr id="11" name="Text Box 5"/>
          <p:cNvSpPr txBox="1">
            <a:spLocks noChangeArrowheads="1"/>
          </p:cNvSpPr>
          <p:nvPr/>
        </p:nvSpPr>
        <p:spPr bwMode="auto">
          <a:xfrm>
            <a:off x="9306813" y="4797152"/>
            <a:ext cx="2693186" cy="738664"/>
          </a:xfrm>
          <a:prstGeom prst="rect">
            <a:avLst/>
          </a:prstGeom>
          <a:noFill/>
          <a:ln w="38100">
            <a:solidFill>
              <a:srgbClr val="FF0000"/>
            </a:solidFill>
            <a:miter lim="800000"/>
            <a:headEnd/>
            <a:tailEnd/>
          </a:ln>
          <a:effectLst/>
        </p:spPr>
        <p:txBody>
          <a:bodyPr wrap="square">
            <a:spAutoFit/>
          </a:bodyPr>
          <a:lstStyle/>
          <a:p>
            <a:pPr algn="just">
              <a:defRPr/>
            </a:pPr>
            <a:r>
              <a:rPr lang="en-US" sz="1400" b="1" dirty="0">
                <a:solidFill>
                  <a:prstClr val="black"/>
                </a:solidFill>
                <a:latin typeface="Calibri"/>
                <a:cs typeface="Times New Roman" pitchFamily="18" charset="0"/>
              </a:rPr>
              <a:t>Group velocity [m/s]</a:t>
            </a:r>
            <a:r>
              <a:rPr lang="en-US" sz="1400" dirty="0">
                <a:solidFill>
                  <a:prstClr val="black"/>
                </a:solidFill>
                <a:latin typeface="Calibri"/>
                <a:cs typeface="Times New Roman" pitchFamily="18" charset="0"/>
              </a:rPr>
              <a:t>: the velocity of the energy flow in the structure (</a:t>
            </a:r>
            <a:r>
              <a:rPr lang="en-US" sz="1400" dirty="0">
                <a:solidFill>
                  <a:prstClr val="black"/>
                </a:solidFill>
                <a:latin typeface="Calibri"/>
                <a:cs typeface="Times New Roman" pitchFamily="18" charset="0"/>
                <a:sym typeface="Symbol"/>
              </a:rPr>
              <a:t>1-2% of c</a:t>
            </a:r>
            <a:r>
              <a:rPr lang="en-US" sz="1400" dirty="0">
                <a:solidFill>
                  <a:prstClr val="black"/>
                </a:solidFill>
                <a:latin typeface="Calibri"/>
                <a:cs typeface="Times New Roman" pitchFamily="18" charset="0"/>
              </a:rPr>
              <a:t>). </a:t>
            </a:r>
            <a:endParaRPr lang="en-US" altLang="en-US" sz="1400" dirty="0">
              <a:solidFill>
                <a:prstClr val="black"/>
              </a:solidFill>
              <a:latin typeface="Calibri"/>
              <a:cs typeface="Times New Roman" pitchFamily="18" charset="0"/>
            </a:endParaRPr>
          </a:p>
        </p:txBody>
      </p:sp>
      <p:sp>
        <p:nvSpPr>
          <p:cNvPr id="12" name="Text Box 4"/>
          <p:cNvSpPr txBox="1">
            <a:spLocks noChangeArrowheads="1"/>
          </p:cNvSpPr>
          <p:nvPr/>
        </p:nvSpPr>
        <p:spPr bwMode="auto">
          <a:xfrm>
            <a:off x="9306812" y="2132857"/>
            <a:ext cx="2693186" cy="1169551"/>
          </a:xfrm>
          <a:prstGeom prst="rect">
            <a:avLst/>
          </a:prstGeom>
          <a:noFill/>
          <a:ln w="38100">
            <a:solidFill>
              <a:srgbClr val="FF0000"/>
            </a:solidFill>
            <a:miter lim="800000"/>
            <a:headEnd/>
            <a:tailEnd/>
          </a:ln>
          <a:effectLst/>
        </p:spPr>
        <p:txBody>
          <a:bodyPr wrap="square">
            <a:spAutoFit/>
          </a:bodyPr>
          <a:lstStyle/>
          <a:p>
            <a:pPr algn="just">
              <a:spcAft>
                <a:spcPts val="1200"/>
              </a:spcAft>
              <a:defRPr/>
            </a:pPr>
            <a:r>
              <a:rPr lang="en-US" sz="1400" b="1" dirty="0">
                <a:solidFill>
                  <a:prstClr val="black"/>
                </a:solidFill>
                <a:latin typeface="Calibri"/>
                <a:cs typeface="Times New Roman" pitchFamily="18" charset="0"/>
              </a:rPr>
              <a:t>Shunt impedance per unit length [</a:t>
            </a:r>
            <a:r>
              <a:rPr lang="en-US" sz="1400" b="1" dirty="0">
                <a:solidFill>
                  <a:prstClr val="black"/>
                </a:solidFill>
                <a:latin typeface="Calibri"/>
                <a:cs typeface="Times New Roman" pitchFamily="18" charset="0"/>
                <a:sym typeface="Symbol" panose="05050102010706020507" pitchFamily="18" charset="2"/>
              </a:rPr>
              <a:t>/m</a:t>
            </a:r>
            <a:r>
              <a:rPr lang="en-US" sz="1400" b="1" dirty="0">
                <a:solidFill>
                  <a:prstClr val="black"/>
                </a:solidFill>
                <a:latin typeface="Calibri"/>
                <a:cs typeface="Times New Roman" pitchFamily="18" charset="0"/>
              </a:rPr>
              <a:t>]</a:t>
            </a:r>
            <a:r>
              <a:rPr lang="en-US" sz="1400" dirty="0">
                <a:solidFill>
                  <a:prstClr val="black"/>
                </a:solidFill>
                <a:latin typeface="Calibri"/>
                <a:cs typeface="Times New Roman" pitchFamily="18" charset="0"/>
              </a:rPr>
              <a:t>. Similarly to SW structures the higher is r, the higher the available accelerating field for a given RF power.</a:t>
            </a:r>
          </a:p>
        </p:txBody>
      </p:sp>
      <p:sp>
        <p:nvSpPr>
          <p:cNvPr id="13" name="Rectangle 5"/>
          <p:cNvSpPr>
            <a:spLocks noChangeArrowheads="1"/>
          </p:cNvSpPr>
          <p:nvPr/>
        </p:nvSpPr>
        <p:spPr bwMode="auto">
          <a:xfrm>
            <a:off x="9306814" y="3485274"/>
            <a:ext cx="2693185" cy="1169551"/>
          </a:xfrm>
          <a:prstGeom prst="rect">
            <a:avLst/>
          </a:prstGeom>
          <a:noFill/>
          <a:ln w="38100">
            <a:solidFill>
              <a:srgbClr val="FF0000"/>
            </a:solidFill>
            <a:miter lim="800000"/>
            <a:headEnd/>
            <a:tailEnd/>
          </a:ln>
          <a:effectLst/>
        </p:spPr>
        <p:txBody>
          <a:bodyPr wrap="square">
            <a:spAutoFit/>
          </a:bodyPr>
          <a:lstStyle/>
          <a:p>
            <a:pPr algn="just">
              <a:spcBef>
                <a:spcPct val="50000"/>
              </a:spcBef>
              <a:defRPr/>
            </a:pPr>
            <a:r>
              <a:rPr lang="en-US" sz="1400" b="1" dirty="0">
                <a:solidFill>
                  <a:prstClr val="black"/>
                </a:solidFill>
                <a:latin typeface="Calibri"/>
                <a:cs typeface="Times New Roman" pitchFamily="18" charset="0"/>
              </a:rPr>
              <a:t>Field attenuation constant [1/m]</a:t>
            </a:r>
            <a:r>
              <a:rPr lang="en-US" sz="1400" dirty="0">
                <a:solidFill>
                  <a:prstClr val="black"/>
                </a:solidFill>
                <a:latin typeface="Calibri"/>
                <a:cs typeface="Times New Roman" pitchFamily="18" charset="0"/>
              </a:rPr>
              <a:t>: because of the wall dissipation, the RF power flux and the accelerating field decrease along the structure.</a:t>
            </a:r>
            <a:endParaRPr lang="en-US" altLang="en-US" sz="1400" dirty="0">
              <a:solidFill>
                <a:prstClr val="black"/>
              </a:solidFill>
              <a:latin typeface="Calibri"/>
            </a:endParaRPr>
          </a:p>
        </p:txBody>
      </p:sp>
      <p:sp>
        <p:nvSpPr>
          <p:cNvPr id="14" name="Rettangolo 13"/>
          <p:cNvSpPr/>
          <p:nvPr/>
        </p:nvSpPr>
        <p:spPr>
          <a:xfrm>
            <a:off x="9306813" y="5643826"/>
            <a:ext cx="2693187" cy="954107"/>
          </a:xfrm>
          <a:prstGeom prst="rect">
            <a:avLst/>
          </a:prstGeom>
          <a:ln w="38100">
            <a:solidFill>
              <a:srgbClr val="FF0000"/>
            </a:solidFill>
          </a:ln>
        </p:spPr>
        <p:txBody>
          <a:bodyPr wrap="square">
            <a:spAutoFit/>
          </a:bodyPr>
          <a:lstStyle/>
          <a:p>
            <a:pPr algn="just">
              <a:defRPr/>
            </a:pPr>
            <a:r>
              <a:rPr lang="en-US" sz="1400" b="1" dirty="0">
                <a:solidFill>
                  <a:prstClr val="black"/>
                </a:solidFill>
                <a:latin typeface="Calibri"/>
                <a:cs typeface="Times New Roman" pitchFamily="18" charset="0"/>
              </a:rPr>
              <a:t>Working mode [rad]: </a:t>
            </a:r>
            <a:r>
              <a:rPr lang="en-US" sz="1400" dirty="0">
                <a:solidFill>
                  <a:prstClr val="black"/>
                </a:solidFill>
                <a:latin typeface="Calibri"/>
                <a:cs typeface="Times New Roman" pitchFamily="18" charset="0"/>
              </a:rPr>
              <a:t>defined as the phase advance over a period </a:t>
            </a:r>
            <a:r>
              <a:rPr lang="en-US" sz="1400" i="1" dirty="0">
                <a:solidFill>
                  <a:prstClr val="black"/>
                </a:solidFill>
                <a:latin typeface="Calibri"/>
                <a:cs typeface="Times New Roman" pitchFamily="18" charset="0"/>
              </a:rPr>
              <a:t>D</a:t>
            </a:r>
            <a:r>
              <a:rPr lang="en-US" sz="1400" dirty="0">
                <a:solidFill>
                  <a:prstClr val="black"/>
                </a:solidFill>
                <a:latin typeface="Calibri"/>
                <a:cs typeface="Times New Roman" pitchFamily="18" charset="0"/>
              </a:rPr>
              <a:t>. For several reasons the most common mode is the </a:t>
            </a:r>
            <a:r>
              <a:rPr lang="en-US" sz="1400" b="1" dirty="0">
                <a:solidFill>
                  <a:prstClr val="black"/>
                </a:solidFill>
                <a:latin typeface="Calibri"/>
                <a:cs typeface="Times New Roman" pitchFamily="18" charset="0"/>
              </a:rPr>
              <a:t>2</a:t>
            </a:r>
            <a:r>
              <a:rPr lang="en-US" sz="1400" b="1" dirty="0">
                <a:solidFill>
                  <a:prstClr val="black"/>
                </a:solidFill>
                <a:latin typeface="Calibri"/>
                <a:cs typeface="Times New Roman" pitchFamily="18" charset="0"/>
                <a:sym typeface="Symbol"/>
              </a:rPr>
              <a:t>/3</a:t>
            </a:r>
            <a:endParaRPr lang="en-US" altLang="en-US" sz="1400" b="1" dirty="0">
              <a:solidFill>
                <a:prstClr val="black"/>
              </a:solidFill>
              <a:latin typeface="Calibri"/>
            </a:endParaRPr>
          </a:p>
        </p:txBody>
      </p:sp>
      <p:pic>
        <p:nvPicPr>
          <p:cNvPr id="15" name="Immagin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7875" y="880072"/>
            <a:ext cx="3964145" cy="2143116"/>
          </a:xfrm>
          <a:prstGeom prst="rect">
            <a:avLst/>
          </a:prstGeom>
        </p:spPr>
      </p:pic>
      <p:cxnSp>
        <p:nvCxnSpPr>
          <p:cNvPr id="16" name="Connettore 2 15"/>
          <p:cNvCxnSpPr>
            <a:stCxn id="12" idx="1"/>
          </p:cNvCxnSpPr>
          <p:nvPr/>
        </p:nvCxnSpPr>
        <p:spPr>
          <a:xfrm flipH="1">
            <a:off x="6923332" y="2717633"/>
            <a:ext cx="2383480" cy="104933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a:stCxn id="13" idx="1"/>
          </p:cNvCxnSpPr>
          <p:nvPr/>
        </p:nvCxnSpPr>
        <p:spPr>
          <a:xfrm flipH="1">
            <a:off x="7045400" y="4070050"/>
            <a:ext cx="2261414" cy="35777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a:stCxn id="11" idx="1"/>
          </p:cNvCxnSpPr>
          <p:nvPr/>
        </p:nvCxnSpPr>
        <p:spPr>
          <a:xfrm flipH="1" flipV="1">
            <a:off x="7045400" y="5131878"/>
            <a:ext cx="2261413" cy="3460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14" idx="1"/>
          </p:cNvCxnSpPr>
          <p:nvPr/>
        </p:nvCxnSpPr>
        <p:spPr>
          <a:xfrm flipH="1">
            <a:off x="6923332" y="6120880"/>
            <a:ext cx="2383481" cy="11899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8716" name="Picture 284" descr="C:\Users\David\Desktop\SPARC\SPARC_OLD_PC\banda_C\articolo\figure\fig14b.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45400" y="1168359"/>
            <a:ext cx="1628148" cy="151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31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asellaDiTesto 28"/>
          <p:cNvSpPr txBox="1"/>
          <p:nvPr/>
        </p:nvSpPr>
        <p:spPr>
          <a:xfrm>
            <a:off x="1062987" y="-55419"/>
            <a:ext cx="1054019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Calibri"/>
                <a:ea typeface="+mn-ea"/>
                <a:cs typeface="+mn-cs"/>
              </a:rPr>
              <a:t>TW CAVITIES: EQUIVALENT CIRCUIT AND </a:t>
            </a:r>
            <a:r>
              <a:rPr kumimoji="0" lang="en-US" sz="3600" b="1" i="0" u="none" strike="noStrike" kern="1200" cap="none" spc="0" normalizeH="0" baseline="0" noProof="0" dirty="0">
                <a:ln>
                  <a:noFill/>
                </a:ln>
                <a:solidFill>
                  <a:prstClr val="black"/>
                </a:solidFill>
                <a:effectLst/>
                <a:uLnTx/>
                <a:uFillTx/>
                <a:latin typeface="Calibri"/>
                <a:ea typeface="+mn-ea"/>
                <a:cs typeface="+mn-cs"/>
                <a:sym typeface="Symbol"/>
              </a:rPr>
              <a:t>FILLING TIME</a:t>
            </a:r>
            <a:endParaRPr kumimoji="0" lang="en-US" sz="3600" b="1" i="0" u="none" strike="noStrike" kern="1200" cap="none" spc="0" normalizeH="0" baseline="-25000" noProof="0" dirty="0">
              <a:ln>
                <a:noFill/>
              </a:ln>
              <a:solidFill>
                <a:prstClr val="black"/>
              </a:solidFill>
              <a:effectLst/>
              <a:uLnTx/>
              <a:uFillTx/>
              <a:latin typeface="Calibri"/>
              <a:ea typeface="+mn-ea"/>
              <a:cs typeface="+mn-cs"/>
            </a:endParaRPr>
          </a:p>
        </p:txBody>
      </p:sp>
      <p:sp>
        <p:nvSpPr>
          <p:cNvPr id="31" name="Rettangolo 30"/>
          <p:cNvSpPr/>
          <p:nvPr/>
        </p:nvSpPr>
        <p:spPr>
          <a:xfrm>
            <a:off x="17203" y="740396"/>
            <a:ext cx="7966593" cy="138499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In a TW structure, the </a:t>
            </a:r>
            <a:r>
              <a:rPr kumimoji="0" lang="en-US" sz="1400" b="1" i="0" u="none" strike="noStrike" kern="1200" cap="none" spc="0" normalizeH="0" baseline="0" noProof="0" dirty="0">
                <a:ln>
                  <a:noFill/>
                </a:ln>
                <a:solidFill>
                  <a:prstClr val="black"/>
                </a:solidFill>
                <a:effectLst/>
                <a:uLnTx/>
                <a:uFillTx/>
                <a:latin typeface="Calibri"/>
                <a:ea typeface="+mn-ea"/>
                <a:cs typeface="+mn-cs"/>
              </a:rPr>
              <a:t>RF power enters  </a:t>
            </a:r>
            <a:r>
              <a:rPr kumimoji="0" lang="en-US" sz="1400" b="0" i="0" u="none" strike="noStrike" kern="1200" cap="none" spc="0" normalizeH="0" baseline="0" noProof="0" dirty="0">
                <a:ln>
                  <a:noFill/>
                </a:ln>
                <a:solidFill>
                  <a:prstClr val="black"/>
                </a:solidFill>
                <a:effectLst/>
                <a:uLnTx/>
                <a:uFillTx/>
                <a:latin typeface="Calibri"/>
                <a:ea typeface="+mn-ea"/>
                <a:cs typeface="+mn-cs"/>
              </a:rPr>
              <a:t>into the cavity through an </a:t>
            </a:r>
            <a:r>
              <a:rPr kumimoji="0" lang="en-US" sz="1400" b="1" i="0" u="none" strike="noStrike" kern="1200" cap="none" spc="0" normalizeH="0" baseline="0" noProof="0" dirty="0">
                <a:ln>
                  <a:noFill/>
                </a:ln>
                <a:solidFill>
                  <a:prstClr val="black"/>
                </a:solidFill>
                <a:effectLst/>
                <a:uLnTx/>
                <a:uFillTx/>
                <a:latin typeface="Calibri"/>
                <a:ea typeface="+mn-ea"/>
                <a:cs typeface="+mn-cs"/>
              </a:rPr>
              <a:t>input coupler</a:t>
            </a:r>
            <a:r>
              <a:rPr kumimoji="0" lang="en-US" sz="1400" b="0" i="0" u="none" strike="noStrike" kern="1200" cap="none" spc="0" normalizeH="0" baseline="0" noProof="0" dirty="0">
                <a:ln>
                  <a:noFill/>
                </a:ln>
                <a:solidFill>
                  <a:prstClr val="black"/>
                </a:solidFill>
                <a:effectLst/>
                <a:uLnTx/>
                <a:uFillTx/>
                <a:latin typeface="Calibri"/>
                <a:ea typeface="+mn-ea"/>
                <a:cs typeface="+mn-cs"/>
              </a:rPr>
              <a:t>, flows (travels) through the cavity in the same direction as the beam and an </a:t>
            </a:r>
            <a:r>
              <a:rPr kumimoji="0" lang="en-US" sz="1400" b="1" i="0" u="none" strike="noStrike" kern="1200" cap="none" spc="0" normalizeH="0" baseline="0" noProof="0" dirty="0">
                <a:ln>
                  <a:noFill/>
                </a:ln>
                <a:solidFill>
                  <a:prstClr val="black"/>
                </a:solidFill>
                <a:effectLst/>
                <a:uLnTx/>
                <a:uFillTx/>
                <a:latin typeface="Calibri"/>
                <a:ea typeface="+mn-ea"/>
                <a:cs typeface="+mn-cs"/>
              </a:rPr>
              <a:t>output coupler at the end</a:t>
            </a:r>
            <a:r>
              <a:rPr kumimoji="0" lang="en-US" sz="1400" b="0" i="0" u="none" strike="noStrike" kern="1200" cap="none" spc="0" normalizeH="0" baseline="0" noProof="0" dirty="0">
                <a:ln>
                  <a:noFill/>
                </a:ln>
                <a:solidFill>
                  <a:prstClr val="black"/>
                </a:solidFill>
                <a:effectLst/>
                <a:uLnTx/>
                <a:uFillTx/>
                <a:latin typeface="Calibri"/>
                <a:ea typeface="+mn-ea"/>
                <a:cs typeface="+mn-cs"/>
              </a:rPr>
              <a:t> of the structure is connected to a </a:t>
            </a:r>
            <a:r>
              <a:rPr kumimoji="0" lang="en-US" sz="1400" b="1" i="0" u="none" strike="noStrike" kern="1200" cap="none" spc="0" normalizeH="0" baseline="0" noProof="0" dirty="0">
                <a:ln>
                  <a:noFill/>
                </a:ln>
                <a:solidFill>
                  <a:prstClr val="black"/>
                </a:solidFill>
                <a:effectLst/>
                <a:uLnTx/>
                <a:uFillTx/>
                <a:latin typeface="Calibri"/>
                <a:ea typeface="+mn-ea"/>
                <a:cs typeface="+mn-cs"/>
              </a:rPr>
              <a:t>matched power load</a:t>
            </a:r>
            <a:r>
              <a:rPr kumimoji="0" lang="en-US" sz="14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If there is no beam, the input power, reduced by the cavity losses, goes to the power load where it is dissipated.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In the presence of a large beam current, however, a  fraction of the TW power is transferred to the beam.</a:t>
            </a:r>
          </a:p>
        </p:txBody>
      </p:sp>
      <p:pic>
        <p:nvPicPr>
          <p:cNvPr id="3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60969" y="2963016"/>
            <a:ext cx="2718045" cy="1391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 Box 2"/>
          <p:cNvSpPr txBox="1">
            <a:spLocks noChangeArrowheads="1"/>
          </p:cNvSpPr>
          <p:nvPr/>
        </p:nvSpPr>
        <p:spPr bwMode="auto">
          <a:xfrm>
            <a:off x="3091272" y="2625387"/>
            <a:ext cx="4964822" cy="954107"/>
          </a:xfrm>
          <a:prstGeom prst="rect">
            <a:avLst/>
          </a:prstGeom>
          <a:noFill/>
          <a:ln w="9525">
            <a:no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 typeface="Symbol" pitchFamily="18" charset="2"/>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In a purely periodic structure, made by a sequence of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identical cells</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(also called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constant impedance structure</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sym typeface="Symbol" pitchFamily="18" charset="2"/>
              </a:rPr>
              <a:t>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does not depend on z and both the RF power flux and the intensity of the accelerating field decay exponentially along the structure :</a:t>
            </a:r>
            <a:endParaRPr kumimoji="0" lang="en-US" altLang="en-US" sz="1400" b="0" i="0"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34" name="Oggetto 33"/>
          <p:cNvGraphicFramePr>
            <a:graphicFrameLocks noChangeAspect="1"/>
          </p:cNvGraphicFramePr>
          <p:nvPr>
            <p:extLst>
              <p:ext uri="{D42A27DB-BD31-4B8C-83A1-F6EECF244321}">
                <p14:modId xmlns:p14="http://schemas.microsoft.com/office/powerpoint/2010/main" val="3921647752"/>
              </p:ext>
            </p:extLst>
          </p:nvPr>
        </p:nvGraphicFramePr>
        <p:xfrm>
          <a:off x="3198263" y="3913520"/>
          <a:ext cx="5354638" cy="671512"/>
        </p:xfrm>
        <a:graphic>
          <a:graphicData uri="http://schemas.openxmlformats.org/presentationml/2006/ole">
            <mc:AlternateContent xmlns:mc="http://schemas.openxmlformats.org/markup-compatibility/2006">
              <mc:Choice xmlns:v="urn:schemas-microsoft-com:vml" Requires="v">
                <p:oleObj name="Equazione" r:id="rId3" imgW="4000320" imgH="507960" progId="Equation.3">
                  <p:embed/>
                </p:oleObj>
              </mc:Choice>
              <mc:Fallback>
                <p:oleObj name="Equazione" r:id="rId3" imgW="4000320" imgH="507960" progId="Equation.3">
                  <p:embed/>
                  <p:pic>
                    <p:nvPicPr>
                      <p:cNvPr id="48" name="Oggetto 47"/>
                      <p:cNvPicPr>
                        <a:picLocks noChangeAspect="1" noChangeArrowheads="1"/>
                      </p:cNvPicPr>
                      <p:nvPr/>
                    </p:nvPicPr>
                    <p:blipFill>
                      <a:blip r:embed="rId4"/>
                      <a:srcRect/>
                      <a:stretch>
                        <a:fillRect/>
                      </a:stretch>
                    </p:blipFill>
                    <p:spPr bwMode="auto">
                      <a:xfrm>
                        <a:off x="3198263" y="3913520"/>
                        <a:ext cx="5354638" cy="671512"/>
                      </a:xfrm>
                      <a:prstGeom prst="rect">
                        <a:avLst/>
                      </a:prstGeom>
                      <a:noFill/>
                      <a:ln>
                        <a:noFill/>
                      </a:ln>
                    </p:spPr>
                  </p:pic>
                </p:oleObj>
              </mc:Fallback>
            </mc:AlternateContent>
          </a:graphicData>
        </a:graphic>
      </p:graphicFrame>
      <p:sp>
        <p:nvSpPr>
          <p:cNvPr id="35" name="Text Box 5"/>
          <p:cNvSpPr txBox="1">
            <a:spLocks noChangeArrowheads="1"/>
          </p:cNvSpPr>
          <p:nvPr/>
        </p:nvSpPr>
        <p:spPr bwMode="auto">
          <a:xfrm>
            <a:off x="3125712" y="5447145"/>
            <a:ext cx="2091188" cy="1169551"/>
          </a:xfrm>
          <a:prstGeom prst="rect">
            <a:avLst/>
          </a:prstGeom>
          <a:noFill/>
          <a:ln w="9525">
            <a:no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The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filling time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is the time necessary to propagate the RF wave-front from the input to the end of the section of length  </a:t>
            </a:r>
            <a:r>
              <a:rPr kumimoji="0" lang="en-US" sz="1400" b="0" i="1" u="none" strike="noStrike" kern="1200" cap="none" spc="0" normalizeH="0" baseline="0" noProof="0" dirty="0">
                <a:ln>
                  <a:noFill/>
                </a:ln>
                <a:solidFill>
                  <a:prstClr val="black"/>
                </a:solidFill>
                <a:effectLst/>
                <a:uLnTx/>
                <a:uFillTx/>
                <a:latin typeface="Calibri"/>
                <a:ea typeface="+mn-ea"/>
                <a:cs typeface="Times New Roman" pitchFamily="18" charset="0"/>
              </a:rPr>
              <a:t>L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is:</a:t>
            </a:r>
            <a:endParaRPr kumimoji="0" lang="en-US" altLang="en-US" sz="1400" b="0" i="0"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36" name="Oggetto 35"/>
          <p:cNvGraphicFramePr>
            <a:graphicFrameLocks noChangeAspect="1"/>
          </p:cNvGraphicFramePr>
          <p:nvPr>
            <p:extLst>
              <p:ext uri="{D42A27DB-BD31-4B8C-83A1-F6EECF244321}">
                <p14:modId xmlns:p14="http://schemas.microsoft.com/office/powerpoint/2010/main" val="3137228179"/>
              </p:ext>
            </p:extLst>
          </p:nvPr>
        </p:nvGraphicFramePr>
        <p:xfrm>
          <a:off x="5888182" y="5575709"/>
          <a:ext cx="1160070" cy="964637"/>
        </p:xfrm>
        <a:graphic>
          <a:graphicData uri="http://schemas.openxmlformats.org/presentationml/2006/ole">
            <mc:AlternateContent xmlns:mc="http://schemas.openxmlformats.org/markup-compatibility/2006">
              <mc:Choice xmlns:v="urn:schemas-microsoft-com:vml" Requires="v">
                <p:oleObj name="Equazione" r:id="rId5" imgW="533160" imgH="444240" progId="Equation.3">
                  <p:embed/>
                </p:oleObj>
              </mc:Choice>
              <mc:Fallback>
                <p:oleObj name="Equazione" r:id="rId5" imgW="533160" imgH="444240" progId="Equation.3">
                  <p:embed/>
                  <p:pic>
                    <p:nvPicPr>
                      <p:cNvPr id="51" name="Oggetto 50"/>
                      <p:cNvPicPr>
                        <a:picLocks noChangeAspect="1" noChangeArrowheads="1"/>
                      </p:cNvPicPr>
                      <p:nvPr/>
                    </p:nvPicPr>
                    <p:blipFill>
                      <a:blip r:embed="rId6"/>
                      <a:srcRect/>
                      <a:stretch>
                        <a:fillRect/>
                      </a:stretch>
                    </p:blipFill>
                    <p:spPr bwMode="auto">
                      <a:xfrm>
                        <a:off x="5888182" y="5575709"/>
                        <a:ext cx="1160070" cy="964637"/>
                      </a:xfrm>
                      <a:prstGeom prst="rect">
                        <a:avLst/>
                      </a:prstGeom>
                      <a:noFill/>
                      <a:ln>
                        <a:noFill/>
                      </a:ln>
                    </p:spPr>
                  </p:pic>
                </p:oleObj>
              </mc:Fallback>
            </mc:AlternateContent>
          </a:graphicData>
        </a:graphic>
      </p:graphicFrame>
      <p:pic>
        <p:nvPicPr>
          <p:cNvPr id="37" name="Picture 5" descr="C:\Users\David\Desktop\MASTER LEZIONI\CAS_2016\slide_5.jpg"/>
          <p:cNvPicPr>
            <a:picLocks noChangeAspect="1" noChangeArrowheads="1"/>
          </p:cNvPicPr>
          <p:nvPr/>
        </p:nvPicPr>
        <p:blipFill rotWithShape="1">
          <a:blip r:embed="rId7">
            <a:extLst>
              <a:ext uri="{28A0092B-C50C-407E-A947-70E740481C1C}">
                <a14:useLocalDpi xmlns:a14="http://schemas.microsoft.com/office/drawing/2010/main" val="0"/>
              </a:ext>
            </a:extLst>
          </a:blip>
          <a:srcRect l="49066" t="27394" r="8935" b="43976"/>
          <a:stretch/>
        </p:blipFill>
        <p:spPr bwMode="auto">
          <a:xfrm>
            <a:off x="8243435" y="848669"/>
            <a:ext cx="3883548" cy="1985479"/>
          </a:xfrm>
          <a:prstGeom prst="rect">
            <a:avLst/>
          </a:prstGeom>
          <a:noFill/>
          <a:extLst>
            <a:ext uri="{909E8E84-426E-40DD-AFC4-6F175D3DCCD1}">
              <a14:hiddenFill xmlns:a14="http://schemas.microsoft.com/office/drawing/2010/main">
                <a:solidFill>
                  <a:srgbClr val="FFFFFF"/>
                </a:solidFill>
              </a14:hiddenFill>
            </a:ext>
          </a:extLst>
        </p:spPr>
      </p:pic>
      <p:sp>
        <p:nvSpPr>
          <p:cNvPr id="38" name="Freccia in giù 37"/>
          <p:cNvSpPr/>
          <p:nvPr/>
        </p:nvSpPr>
        <p:spPr>
          <a:xfrm>
            <a:off x="8525086" y="599336"/>
            <a:ext cx="435987" cy="37652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39" name="Gruppo 38"/>
          <p:cNvGrpSpPr/>
          <p:nvPr/>
        </p:nvGrpSpPr>
        <p:grpSpPr>
          <a:xfrm>
            <a:off x="9303239" y="1589380"/>
            <a:ext cx="1676549" cy="252030"/>
            <a:chOff x="6282318" y="1462192"/>
            <a:chExt cx="1676549" cy="252030"/>
          </a:xfrm>
          <a:solidFill>
            <a:srgbClr val="FF0000"/>
          </a:solidFill>
        </p:grpSpPr>
        <p:sp>
          <p:nvSpPr>
            <p:cNvPr id="40" name="Triangolo isoscele 39"/>
            <p:cNvSpPr/>
            <p:nvPr/>
          </p:nvSpPr>
          <p:spPr>
            <a:xfrm rot="5400000">
              <a:off x="6920199" y="824311"/>
              <a:ext cx="252028" cy="1527789"/>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1" name="Triangolo isoscele 40"/>
            <p:cNvSpPr/>
            <p:nvPr/>
          </p:nvSpPr>
          <p:spPr>
            <a:xfrm rot="5400000">
              <a:off x="7684092" y="1439446"/>
              <a:ext cx="252030" cy="297521"/>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42" name="Freccia in giù 41"/>
          <p:cNvSpPr/>
          <p:nvPr/>
        </p:nvSpPr>
        <p:spPr>
          <a:xfrm rot="10800000">
            <a:off x="11459493" y="775653"/>
            <a:ext cx="108997" cy="18826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43" name="Connettore 2 42"/>
          <p:cNvCxnSpPr/>
          <p:nvPr/>
        </p:nvCxnSpPr>
        <p:spPr>
          <a:xfrm flipV="1">
            <a:off x="234586" y="5847255"/>
            <a:ext cx="2189414" cy="10446"/>
          </a:xfrm>
          <a:prstGeom prst="straightConnector1">
            <a:avLst/>
          </a:prstGeom>
          <a:ln w="38100">
            <a:solidFill>
              <a:srgbClr val="00206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1188068" y="6019123"/>
            <a:ext cx="2824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a:t>
            </a:r>
          </a:p>
        </p:txBody>
      </p:sp>
      <p:sp>
        <p:nvSpPr>
          <p:cNvPr id="45" name="Text Box 5"/>
          <p:cNvSpPr txBox="1">
            <a:spLocks noChangeArrowheads="1"/>
          </p:cNvSpPr>
          <p:nvPr/>
        </p:nvSpPr>
        <p:spPr bwMode="auto">
          <a:xfrm>
            <a:off x="7664453" y="5554866"/>
            <a:ext cx="2319547" cy="954107"/>
          </a:xfrm>
          <a:prstGeom prst="rect">
            <a:avLst/>
          </a:prstGeom>
          <a:noFill/>
          <a:ln w="9525">
            <a:no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Differently from SW cavities after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one filling time the cavity is completely full of energy</a:t>
            </a:r>
            <a:endParaRPr kumimoji="0" lang="en-US" altLang="en-US" sz="1400" b="1" i="0" u="none" strike="noStrike" kern="1200" cap="none" spc="0" normalizeH="0" baseline="0" noProof="0" dirty="0">
              <a:ln>
                <a:noFill/>
              </a:ln>
              <a:solidFill>
                <a:prstClr val="black"/>
              </a:solidFill>
              <a:effectLst/>
              <a:uLnTx/>
              <a:uFillTx/>
              <a:latin typeface="Calibri"/>
              <a:ea typeface="+mn-ea"/>
              <a:cs typeface="+mn-cs"/>
            </a:endParaRPr>
          </a:p>
        </p:txBody>
      </p:sp>
      <p:pic>
        <p:nvPicPr>
          <p:cNvPr id="46" name="Immagine 45"/>
          <p:cNvPicPr/>
          <p:nvPr/>
        </p:nvPicPr>
        <p:blipFill>
          <a:blip r:embed="rId8">
            <a:extLst>
              <a:ext uri="{28A0092B-C50C-407E-A947-70E740481C1C}">
                <a14:useLocalDpi xmlns:a14="http://schemas.microsoft.com/office/drawing/2010/main" val="0"/>
              </a:ext>
            </a:extLst>
          </a:blip>
          <a:stretch>
            <a:fillRect/>
          </a:stretch>
        </p:blipFill>
        <p:spPr>
          <a:xfrm>
            <a:off x="125663" y="2352773"/>
            <a:ext cx="2573217" cy="3440776"/>
          </a:xfrm>
          <a:prstGeom prst="rect">
            <a:avLst/>
          </a:prstGeom>
        </p:spPr>
      </p:pic>
      <p:graphicFrame>
        <p:nvGraphicFramePr>
          <p:cNvPr id="47" name="Oggetto 46"/>
          <p:cNvGraphicFramePr>
            <a:graphicFrameLocks noChangeAspect="1"/>
          </p:cNvGraphicFramePr>
          <p:nvPr>
            <p:extLst>
              <p:ext uri="{D42A27DB-BD31-4B8C-83A1-F6EECF244321}">
                <p14:modId xmlns:p14="http://schemas.microsoft.com/office/powerpoint/2010/main" val="2005774648"/>
              </p:ext>
            </p:extLst>
          </p:nvPr>
        </p:nvGraphicFramePr>
        <p:xfrm>
          <a:off x="3216073" y="4856544"/>
          <a:ext cx="1309687" cy="319088"/>
        </p:xfrm>
        <a:graphic>
          <a:graphicData uri="http://schemas.openxmlformats.org/presentationml/2006/ole">
            <mc:AlternateContent xmlns:mc="http://schemas.openxmlformats.org/markup-compatibility/2006">
              <mc:Choice xmlns:v="urn:schemas-microsoft-com:vml" Requires="v">
                <p:oleObj name="Equazione" r:id="rId9" imgW="977760" imgH="241200" progId="Equation.3">
                  <p:embed/>
                </p:oleObj>
              </mc:Choice>
              <mc:Fallback>
                <p:oleObj name="Equazione" r:id="rId9" imgW="977760" imgH="241200" progId="Equation.3">
                  <p:embed/>
                  <p:pic>
                    <p:nvPicPr>
                      <p:cNvPr id="25" name="Oggetto 24"/>
                      <p:cNvPicPr>
                        <a:picLocks noChangeAspect="1" noChangeArrowheads="1"/>
                      </p:cNvPicPr>
                      <p:nvPr/>
                    </p:nvPicPr>
                    <p:blipFill>
                      <a:blip r:embed="rId10"/>
                      <a:srcRect/>
                      <a:stretch>
                        <a:fillRect/>
                      </a:stretch>
                    </p:blipFill>
                    <p:spPr bwMode="auto">
                      <a:xfrm>
                        <a:off x="3216073" y="4856544"/>
                        <a:ext cx="1309687" cy="319088"/>
                      </a:xfrm>
                      <a:prstGeom prst="rect">
                        <a:avLst/>
                      </a:prstGeom>
                      <a:noFill/>
                      <a:ln>
                        <a:noFill/>
                      </a:ln>
                    </p:spPr>
                  </p:pic>
                </p:oleObj>
              </mc:Fallback>
            </mc:AlternateContent>
          </a:graphicData>
        </a:graphic>
      </p:graphicFrame>
      <p:graphicFrame>
        <p:nvGraphicFramePr>
          <p:cNvPr id="49" name="Oggetto 48"/>
          <p:cNvGraphicFramePr>
            <a:graphicFrameLocks noChangeAspect="1"/>
          </p:cNvGraphicFramePr>
          <p:nvPr>
            <p:extLst>
              <p:ext uri="{D42A27DB-BD31-4B8C-83A1-F6EECF244321}">
                <p14:modId xmlns:p14="http://schemas.microsoft.com/office/powerpoint/2010/main" val="3816839092"/>
              </p:ext>
            </p:extLst>
          </p:nvPr>
        </p:nvGraphicFramePr>
        <p:xfrm>
          <a:off x="4948429" y="4829189"/>
          <a:ext cx="1247775" cy="319088"/>
        </p:xfrm>
        <a:graphic>
          <a:graphicData uri="http://schemas.openxmlformats.org/presentationml/2006/ole">
            <mc:AlternateContent xmlns:mc="http://schemas.openxmlformats.org/markup-compatibility/2006">
              <mc:Choice xmlns:v="urn:schemas-microsoft-com:vml" Requires="v">
                <p:oleObj name="Equazione" r:id="rId11" imgW="939600" imgH="241200" progId="Equation.3">
                  <p:embed/>
                </p:oleObj>
              </mc:Choice>
              <mc:Fallback>
                <p:oleObj name="Equazione" r:id="rId11" imgW="939600" imgH="241200" progId="Equation.3">
                  <p:embed/>
                  <p:pic>
                    <p:nvPicPr>
                      <p:cNvPr id="26" name="Oggetto 25"/>
                      <p:cNvPicPr>
                        <a:picLocks noChangeAspect="1" noChangeArrowheads="1"/>
                      </p:cNvPicPr>
                      <p:nvPr/>
                    </p:nvPicPr>
                    <p:blipFill>
                      <a:blip r:embed="rId12"/>
                      <a:srcRect/>
                      <a:stretch>
                        <a:fillRect/>
                      </a:stretch>
                    </p:blipFill>
                    <p:spPr bwMode="auto">
                      <a:xfrm>
                        <a:off x="4948429" y="4829189"/>
                        <a:ext cx="1247775" cy="319088"/>
                      </a:xfrm>
                      <a:prstGeom prst="rect">
                        <a:avLst/>
                      </a:prstGeom>
                      <a:noFill/>
                      <a:ln>
                        <a:noFill/>
                      </a:ln>
                    </p:spPr>
                  </p:pic>
                </p:oleObj>
              </mc:Fallback>
            </mc:AlternateContent>
          </a:graphicData>
        </a:graphic>
      </p:graphicFrame>
      <p:graphicFrame>
        <p:nvGraphicFramePr>
          <p:cNvPr id="53" name="Oggetto 52"/>
          <p:cNvGraphicFramePr>
            <a:graphicFrameLocks noChangeAspect="1"/>
          </p:cNvGraphicFramePr>
          <p:nvPr>
            <p:extLst>
              <p:ext uri="{D42A27DB-BD31-4B8C-83A1-F6EECF244321}">
                <p14:modId xmlns:p14="http://schemas.microsoft.com/office/powerpoint/2010/main" val="3948380859"/>
              </p:ext>
            </p:extLst>
          </p:nvPr>
        </p:nvGraphicFramePr>
        <p:xfrm>
          <a:off x="8984369" y="547044"/>
          <a:ext cx="522288" cy="301625"/>
        </p:xfrm>
        <a:graphic>
          <a:graphicData uri="http://schemas.openxmlformats.org/presentationml/2006/ole">
            <mc:AlternateContent xmlns:mc="http://schemas.openxmlformats.org/markup-compatibility/2006">
              <mc:Choice xmlns:v="urn:schemas-microsoft-com:vml" Requires="v">
                <p:oleObj name="Equazione" r:id="rId13" imgW="393480" imgH="228600" progId="Equation.3">
                  <p:embed/>
                </p:oleObj>
              </mc:Choice>
              <mc:Fallback>
                <p:oleObj name="Equazione" r:id="rId13" imgW="393480" imgH="228600" progId="Equation.3">
                  <p:embed/>
                  <p:pic>
                    <p:nvPicPr>
                      <p:cNvPr id="27" name="Oggetto 26"/>
                      <p:cNvPicPr>
                        <a:picLocks noChangeAspect="1" noChangeArrowheads="1"/>
                      </p:cNvPicPr>
                      <p:nvPr/>
                    </p:nvPicPr>
                    <p:blipFill>
                      <a:blip r:embed="rId14"/>
                      <a:srcRect/>
                      <a:stretch>
                        <a:fillRect/>
                      </a:stretch>
                    </p:blipFill>
                    <p:spPr bwMode="auto">
                      <a:xfrm>
                        <a:off x="8984369" y="547044"/>
                        <a:ext cx="522288" cy="301625"/>
                      </a:xfrm>
                      <a:prstGeom prst="rect">
                        <a:avLst/>
                      </a:prstGeom>
                      <a:noFill/>
                      <a:ln>
                        <a:noFill/>
                      </a:ln>
                    </p:spPr>
                  </p:pic>
                </p:oleObj>
              </mc:Fallback>
            </mc:AlternateContent>
          </a:graphicData>
        </a:graphic>
      </p:graphicFrame>
      <p:graphicFrame>
        <p:nvGraphicFramePr>
          <p:cNvPr id="54" name="Oggetto 53"/>
          <p:cNvGraphicFramePr>
            <a:graphicFrameLocks noChangeAspect="1"/>
          </p:cNvGraphicFramePr>
          <p:nvPr>
            <p:extLst>
              <p:ext uri="{D42A27DB-BD31-4B8C-83A1-F6EECF244321}">
                <p14:modId xmlns:p14="http://schemas.microsoft.com/office/powerpoint/2010/main" val="819102023"/>
              </p:ext>
            </p:extLst>
          </p:nvPr>
        </p:nvGraphicFramePr>
        <p:xfrm>
          <a:off x="11637871" y="544701"/>
          <a:ext cx="422275" cy="301625"/>
        </p:xfrm>
        <a:graphic>
          <a:graphicData uri="http://schemas.openxmlformats.org/presentationml/2006/ole">
            <mc:AlternateContent xmlns:mc="http://schemas.openxmlformats.org/markup-compatibility/2006">
              <mc:Choice xmlns:v="urn:schemas-microsoft-com:vml" Requires="v">
                <p:oleObj name="Equazione" r:id="rId15" imgW="317160" imgH="228600" progId="Equation.3">
                  <p:embed/>
                </p:oleObj>
              </mc:Choice>
              <mc:Fallback>
                <p:oleObj name="Equazione" r:id="rId15" imgW="317160" imgH="228600" progId="Equation.3">
                  <p:embed/>
                  <p:pic>
                    <p:nvPicPr>
                      <p:cNvPr id="28" name="Oggetto 27"/>
                      <p:cNvPicPr>
                        <a:picLocks noChangeAspect="1" noChangeArrowheads="1"/>
                      </p:cNvPicPr>
                      <p:nvPr/>
                    </p:nvPicPr>
                    <p:blipFill>
                      <a:blip r:embed="rId16"/>
                      <a:srcRect/>
                      <a:stretch>
                        <a:fillRect/>
                      </a:stretch>
                    </p:blipFill>
                    <p:spPr bwMode="auto">
                      <a:xfrm>
                        <a:off x="11637871" y="544701"/>
                        <a:ext cx="422275" cy="301625"/>
                      </a:xfrm>
                      <a:prstGeom prst="rect">
                        <a:avLst/>
                      </a:prstGeom>
                      <a:noFill/>
                      <a:ln>
                        <a:noFill/>
                      </a:ln>
                    </p:spPr>
                  </p:pic>
                </p:oleObj>
              </mc:Fallback>
            </mc:AlternateContent>
          </a:graphicData>
        </a:graphic>
      </p:graphicFrame>
      <p:graphicFrame>
        <p:nvGraphicFramePr>
          <p:cNvPr id="55" name="Oggetto 54"/>
          <p:cNvGraphicFramePr>
            <a:graphicFrameLocks noChangeAspect="1"/>
          </p:cNvGraphicFramePr>
          <p:nvPr>
            <p:extLst>
              <p:ext uri="{D42A27DB-BD31-4B8C-83A1-F6EECF244321}">
                <p14:modId xmlns:p14="http://schemas.microsoft.com/office/powerpoint/2010/main" val="3672823107"/>
              </p:ext>
            </p:extLst>
          </p:nvPr>
        </p:nvGraphicFramePr>
        <p:xfrm>
          <a:off x="8859204" y="4653000"/>
          <a:ext cx="1731305" cy="651701"/>
        </p:xfrm>
        <a:graphic>
          <a:graphicData uri="http://schemas.openxmlformats.org/presentationml/2006/ole">
            <mc:AlternateContent xmlns:mc="http://schemas.openxmlformats.org/markup-compatibility/2006">
              <mc:Choice xmlns:v="urn:schemas-microsoft-com:vml" Requires="v">
                <p:oleObj name="Equazione" r:id="rId17" imgW="1104840" imgH="419040" progId="Equation.3">
                  <p:embed/>
                </p:oleObj>
              </mc:Choice>
              <mc:Fallback>
                <p:oleObj name="Equazione" r:id="rId17" imgW="1104840" imgH="419040" progId="Equation.3">
                  <p:embed/>
                  <p:pic>
                    <p:nvPicPr>
                      <p:cNvPr id="23" name="Oggetto 22"/>
                      <p:cNvPicPr>
                        <a:picLocks noChangeAspect="1" noChangeArrowheads="1"/>
                      </p:cNvPicPr>
                      <p:nvPr/>
                    </p:nvPicPr>
                    <p:blipFill>
                      <a:blip r:embed="rId18"/>
                      <a:srcRect/>
                      <a:stretch>
                        <a:fillRect/>
                      </a:stretch>
                    </p:blipFill>
                    <p:spPr bwMode="auto">
                      <a:xfrm>
                        <a:off x="8859204" y="4653000"/>
                        <a:ext cx="1731305" cy="651701"/>
                      </a:xfrm>
                      <a:prstGeom prst="rect">
                        <a:avLst/>
                      </a:prstGeom>
                      <a:noFill/>
                      <a:ln>
                        <a:noFill/>
                      </a:ln>
                    </p:spPr>
                  </p:pic>
                </p:oleObj>
              </mc:Fallback>
            </mc:AlternateContent>
          </a:graphicData>
        </a:graphic>
      </p:graphicFrame>
      <p:graphicFrame>
        <p:nvGraphicFramePr>
          <p:cNvPr id="56" name="Oggetto 55"/>
          <p:cNvGraphicFramePr>
            <a:graphicFrameLocks noChangeAspect="1"/>
          </p:cNvGraphicFramePr>
          <p:nvPr>
            <p:extLst>
              <p:ext uri="{D42A27DB-BD31-4B8C-83A1-F6EECF244321}">
                <p14:modId xmlns:p14="http://schemas.microsoft.com/office/powerpoint/2010/main" val="3787309067"/>
              </p:ext>
            </p:extLst>
          </p:nvPr>
        </p:nvGraphicFramePr>
        <p:xfrm>
          <a:off x="6576946" y="4773074"/>
          <a:ext cx="1588961" cy="449771"/>
        </p:xfrm>
        <a:graphic>
          <a:graphicData uri="http://schemas.openxmlformats.org/presentationml/2006/ole">
            <mc:AlternateContent xmlns:mc="http://schemas.openxmlformats.org/markup-compatibility/2006">
              <mc:Choice xmlns:v="urn:schemas-microsoft-com:vml" Requires="v">
                <p:oleObj name="Equazione" r:id="rId19" imgW="952200" imgH="266400" progId="Equation.3">
                  <p:embed/>
                </p:oleObj>
              </mc:Choice>
              <mc:Fallback>
                <p:oleObj name="Equazione" r:id="rId19" imgW="952200" imgH="266400" progId="Equation.3">
                  <p:embed/>
                  <p:pic>
                    <p:nvPicPr>
                      <p:cNvPr id="6" name="Oggetto 5"/>
                      <p:cNvPicPr>
                        <a:picLocks noChangeAspect="1" noChangeArrowheads="1"/>
                      </p:cNvPicPr>
                      <p:nvPr/>
                    </p:nvPicPr>
                    <p:blipFill>
                      <a:blip r:embed="rId20"/>
                      <a:srcRect/>
                      <a:stretch>
                        <a:fillRect/>
                      </a:stretch>
                    </p:blipFill>
                    <p:spPr bwMode="auto">
                      <a:xfrm>
                        <a:off x="6576946" y="4773074"/>
                        <a:ext cx="1588961" cy="449771"/>
                      </a:xfrm>
                      <a:prstGeom prst="rect">
                        <a:avLst/>
                      </a:prstGeom>
                      <a:noFill/>
                    </p:spPr>
                  </p:pic>
                </p:oleObj>
              </mc:Fallback>
            </mc:AlternateContent>
          </a:graphicData>
        </a:graphic>
      </p:graphicFrame>
    </p:spTree>
    <p:extLst>
      <p:ext uri="{BB962C8B-B14F-4D97-AF65-F5344CB8AC3E}">
        <p14:creationId xmlns:p14="http://schemas.microsoft.com/office/powerpoint/2010/main" val="209344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childTnLst>
                                </p:cTn>
                              </p:par>
                              <p:par>
                                <p:cTn id="29" presetID="10" presetClass="entr" presetSubtype="0"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par>
                                <p:cTn id="32" presetID="10" presetClass="entr" presetSubtype="0" fill="hold"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500"/>
                                        <p:tgtEl>
                                          <p:spTgt spid="53"/>
                                        </p:tgtEl>
                                      </p:cBhvr>
                                    </p:animEffect>
                                  </p:childTnLst>
                                </p:cTn>
                              </p:par>
                              <p:par>
                                <p:cTn id="35" presetID="10" presetClass="entr" presetSubtype="0" fill="hold" nodeType="with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par>
                                <p:cTn id="38" presetID="10" presetClass="entr" presetSubtype="0" fill="hold" nodeType="with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500"/>
                                        <p:tgtEl>
                                          <p:spTgt spid="55"/>
                                        </p:tgtEl>
                                      </p:cBhvr>
                                    </p:animEffect>
                                  </p:childTnLst>
                                </p:cTn>
                              </p:par>
                              <p:par>
                                <p:cTn id="41" presetID="10" presetClass="entr" presetSubtype="0"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fade">
                                      <p:cBhvr>
                                        <p:cTn id="4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44" grpId="0"/>
      <p:bldP spid="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823840" y="0"/>
            <a:ext cx="4826449" cy="553998"/>
          </a:xfrm>
          <a:prstGeom prst="rect">
            <a:avLst/>
          </a:prstGeom>
        </p:spPr>
        <p:txBody>
          <a:bodyPr wrap="none">
            <a:spAutoFit/>
          </a:bodyPr>
          <a:lstStyle/>
          <a:p>
            <a:r>
              <a:rPr lang="en-US" sz="3000" b="1" cap="all" dirty="0">
                <a:latin typeface="Calibri" panose="020F0502020204030204" pitchFamily="34" charset="0"/>
                <a:ea typeface="Calibri" panose="020F0502020204030204" pitchFamily="34" charset="0"/>
                <a:cs typeface="Times New Roman" panose="02020603050405020304" pitchFamily="18" charset="0"/>
              </a:rPr>
              <a:t>Exercise 6: TW STRUCTURES</a:t>
            </a:r>
            <a:endParaRPr lang="en-GB" sz="3000" cap="all" dirty="0"/>
          </a:p>
        </p:txBody>
      </p:sp>
      <p:sp>
        <p:nvSpPr>
          <p:cNvPr id="4" name="Rettangolo 3"/>
          <p:cNvSpPr/>
          <p:nvPr/>
        </p:nvSpPr>
        <p:spPr>
          <a:xfrm>
            <a:off x="0" y="2441594"/>
            <a:ext cx="12208320" cy="1311128"/>
          </a:xfrm>
          <a:prstGeom prst="rect">
            <a:avLst/>
          </a:prstGeom>
        </p:spPr>
        <p:txBody>
          <a:bodyPr wrap="square">
            <a:spAutoFit/>
          </a:bodyPr>
          <a:lstStyle/>
          <a:p>
            <a:pPr algn="just">
              <a:lnSpc>
                <a:spcPct val="110000"/>
              </a:lnSpc>
            </a:pPr>
            <a:r>
              <a:rPr lang="en-US" dirty="0"/>
              <a:t>B) Demonstrate that if we define the shunt impedance per unit length as: </a:t>
            </a:r>
          </a:p>
          <a:p>
            <a:pPr algn="just">
              <a:lnSpc>
                <a:spcPct val="110000"/>
              </a:lnSpc>
            </a:pPr>
            <a:endParaRPr lang="en-US" dirty="0"/>
          </a:p>
          <a:p>
            <a:pPr algn="just">
              <a:lnSpc>
                <a:spcPct val="110000"/>
              </a:lnSpc>
            </a:pPr>
            <a:endParaRPr lang="en-US" dirty="0"/>
          </a:p>
          <a:p>
            <a:pPr algn="just">
              <a:lnSpc>
                <a:spcPct val="110000"/>
              </a:lnSpc>
            </a:pPr>
            <a:r>
              <a:rPr lang="en-US" dirty="0"/>
              <a:t>the average accelerating field “seen” by an </a:t>
            </a:r>
            <a:r>
              <a:rPr lang="en-US" dirty="0" err="1"/>
              <a:t>ultrarelativistic</a:t>
            </a:r>
            <a:r>
              <a:rPr lang="en-US" dirty="0"/>
              <a:t> particle (z=</a:t>
            </a:r>
            <a:r>
              <a:rPr lang="en-US" dirty="0" err="1"/>
              <a:t>ct</a:t>
            </a:r>
            <a:r>
              <a:rPr lang="en-US" dirty="0"/>
              <a:t>) along the structure can be expressed as:</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9" name="Oggetto 8"/>
          <p:cNvGraphicFramePr>
            <a:graphicFrameLocks noChangeAspect="1"/>
          </p:cNvGraphicFramePr>
          <p:nvPr>
            <p:extLst>
              <p:ext uri="{D42A27DB-BD31-4B8C-83A1-F6EECF244321}">
                <p14:modId xmlns:p14="http://schemas.microsoft.com/office/powerpoint/2010/main" val="762912137"/>
              </p:ext>
            </p:extLst>
          </p:nvPr>
        </p:nvGraphicFramePr>
        <p:xfrm>
          <a:off x="3576000" y="3775655"/>
          <a:ext cx="3958638" cy="524216"/>
        </p:xfrm>
        <a:graphic>
          <a:graphicData uri="http://schemas.openxmlformats.org/presentationml/2006/ole">
            <mc:AlternateContent xmlns:mc="http://schemas.openxmlformats.org/markup-compatibility/2006">
              <mc:Choice xmlns:v="urn:schemas-microsoft-com:vml" Requires="v">
                <p:oleObj name="Equazione" r:id="rId2" imgW="1993680" imgH="266400" progId="Equation.3">
                  <p:embed/>
                </p:oleObj>
              </mc:Choice>
              <mc:Fallback>
                <p:oleObj name="Equazione" r:id="rId2" imgW="1993680" imgH="266400" progId="Equation.3">
                  <p:embed/>
                  <p:pic>
                    <p:nvPicPr>
                      <p:cNvPr id="9" name="Oggetto 8"/>
                      <p:cNvPicPr>
                        <a:picLocks noChangeAspect="1" noChangeArrowheads="1"/>
                      </p:cNvPicPr>
                      <p:nvPr/>
                    </p:nvPicPr>
                    <p:blipFill>
                      <a:blip r:embed="rId3"/>
                      <a:srcRect/>
                      <a:stretch>
                        <a:fillRect/>
                      </a:stretch>
                    </p:blipFill>
                    <p:spPr bwMode="auto">
                      <a:xfrm>
                        <a:off x="3576000" y="3775655"/>
                        <a:ext cx="3958638" cy="524216"/>
                      </a:xfrm>
                      <a:prstGeom prst="rect">
                        <a:avLst/>
                      </a:prstGeom>
                      <a:noFill/>
                    </p:spPr>
                  </p:pic>
                </p:oleObj>
              </mc:Fallback>
            </mc:AlternateContent>
          </a:graphicData>
        </a:graphic>
      </p:graphicFrame>
      <p:sp>
        <p:nvSpPr>
          <p:cNvPr id="6" name="Rettangolo 5"/>
          <p:cNvSpPr/>
          <p:nvPr/>
        </p:nvSpPr>
        <p:spPr>
          <a:xfrm>
            <a:off x="11760" y="763050"/>
            <a:ext cx="12208320" cy="397032"/>
          </a:xfrm>
          <a:prstGeom prst="rect">
            <a:avLst/>
          </a:prstGeom>
        </p:spPr>
        <p:txBody>
          <a:bodyPr wrap="square">
            <a:spAutoFit/>
          </a:bodyPr>
          <a:lstStyle/>
          <a:p>
            <a:pPr algn="just">
              <a:lnSpc>
                <a:spcPct val="110000"/>
              </a:lnSpc>
            </a:pPr>
            <a:r>
              <a:rPr lang="en-US" dirty="0"/>
              <a:t>A) Demonstrate that if we define the attenuation constant as:</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Oggetto 7"/>
          <p:cNvGraphicFramePr>
            <a:graphicFrameLocks noChangeAspect="1"/>
          </p:cNvGraphicFramePr>
          <p:nvPr>
            <p:extLst>
              <p:ext uri="{D42A27DB-BD31-4B8C-83A1-F6EECF244321}">
                <p14:modId xmlns:p14="http://schemas.microsoft.com/office/powerpoint/2010/main" val="2511458728"/>
              </p:ext>
            </p:extLst>
          </p:nvPr>
        </p:nvGraphicFramePr>
        <p:xfrm>
          <a:off x="4361332" y="1475977"/>
          <a:ext cx="1695672" cy="413128"/>
        </p:xfrm>
        <a:graphic>
          <a:graphicData uri="http://schemas.openxmlformats.org/presentationml/2006/ole">
            <mc:AlternateContent xmlns:mc="http://schemas.openxmlformats.org/markup-compatibility/2006">
              <mc:Choice xmlns:v="urn:schemas-microsoft-com:vml" Requires="v">
                <p:oleObj name="Equazione" r:id="rId4" imgW="977760" imgH="241200" progId="Equation.3">
                  <p:embed/>
                </p:oleObj>
              </mc:Choice>
              <mc:Fallback>
                <p:oleObj name="Equazione" r:id="rId4" imgW="977760" imgH="241200" progId="Equation.3">
                  <p:embed/>
                  <p:pic>
                    <p:nvPicPr>
                      <p:cNvPr id="8" name="Oggetto 7"/>
                      <p:cNvPicPr>
                        <a:picLocks noChangeAspect="1" noChangeArrowheads="1"/>
                      </p:cNvPicPr>
                      <p:nvPr/>
                    </p:nvPicPr>
                    <p:blipFill>
                      <a:blip r:embed="rId5"/>
                      <a:srcRect/>
                      <a:stretch>
                        <a:fillRect/>
                      </a:stretch>
                    </p:blipFill>
                    <p:spPr bwMode="auto">
                      <a:xfrm>
                        <a:off x="4361332" y="1475977"/>
                        <a:ext cx="1695672" cy="413128"/>
                      </a:xfrm>
                      <a:prstGeom prst="rect">
                        <a:avLst/>
                      </a:prstGeom>
                      <a:noFill/>
                      <a:ln>
                        <a:noFill/>
                      </a:ln>
                    </p:spPr>
                  </p:pic>
                </p:oleObj>
              </mc:Fallback>
            </mc:AlternateContent>
          </a:graphicData>
        </a:graphic>
      </p:graphicFrame>
      <p:sp>
        <p:nvSpPr>
          <p:cNvPr id="5" name="Rettangolo 4"/>
          <p:cNvSpPr/>
          <p:nvPr/>
        </p:nvSpPr>
        <p:spPr>
          <a:xfrm>
            <a:off x="11760" y="1486371"/>
            <a:ext cx="4382803" cy="381771"/>
          </a:xfrm>
          <a:prstGeom prst="rect">
            <a:avLst/>
          </a:prstGeom>
        </p:spPr>
        <p:txBody>
          <a:bodyPr wrap="none">
            <a:spAutoFit/>
          </a:bodyPr>
          <a:lstStyle/>
          <a:p>
            <a:pPr algn="just">
              <a:lnSpc>
                <a:spcPct val="110000"/>
              </a:lnSpc>
            </a:pPr>
            <a:r>
              <a:rPr lang="en-US" dirty="0"/>
              <a:t>the power flow along the structure scales as:</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0" name="Oggetto 9"/>
          <p:cNvGraphicFramePr>
            <a:graphicFrameLocks noChangeAspect="1"/>
          </p:cNvGraphicFramePr>
          <p:nvPr>
            <p:extLst>
              <p:ext uri="{D42A27DB-BD31-4B8C-83A1-F6EECF244321}">
                <p14:modId xmlns:p14="http://schemas.microsoft.com/office/powerpoint/2010/main" val="3768289787"/>
              </p:ext>
            </p:extLst>
          </p:nvPr>
        </p:nvGraphicFramePr>
        <p:xfrm>
          <a:off x="5955645" y="553998"/>
          <a:ext cx="1931983" cy="861995"/>
        </p:xfrm>
        <a:graphic>
          <a:graphicData uri="http://schemas.openxmlformats.org/presentationml/2006/ole">
            <mc:AlternateContent xmlns:mc="http://schemas.openxmlformats.org/markup-compatibility/2006">
              <mc:Choice xmlns:v="urn:schemas-microsoft-com:vml" Requires="v">
                <p:oleObj name="Equazione" r:id="rId6" imgW="965160" imgH="431640" progId="Equation.3">
                  <p:embed/>
                </p:oleObj>
              </mc:Choice>
              <mc:Fallback>
                <p:oleObj name="Equazione" r:id="rId6" imgW="965160" imgH="431640" progId="Equation.3">
                  <p:embed/>
                  <p:pic>
                    <p:nvPicPr>
                      <p:cNvPr id="7" name="Oggetto 6"/>
                      <p:cNvPicPr>
                        <a:picLocks noChangeAspect="1" noChangeArrowheads="1"/>
                      </p:cNvPicPr>
                      <p:nvPr/>
                    </p:nvPicPr>
                    <p:blipFill>
                      <a:blip r:embed="rId7"/>
                      <a:srcRect/>
                      <a:stretch>
                        <a:fillRect/>
                      </a:stretch>
                    </p:blipFill>
                    <p:spPr bwMode="auto">
                      <a:xfrm>
                        <a:off x="5955645" y="553998"/>
                        <a:ext cx="1931983" cy="861995"/>
                      </a:xfrm>
                      <a:prstGeom prst="rect">
                        <a:avLst/>
                      </a:prstGeom>
                      <a:noFill/>
                    </p:spPr>
                  </p:pic>
                </p:oleObj>
              </mc:Fallback>
            </mc:AlternateContent>
          </a:graphicData>
        </a:graphic>
      </p:graphicFrame>
      <p:graphicFrame>
        <p:nvGraphicFramePr>
          <p:cNvPr id="11" name="Oggetto 10"/>
          <p:cNvGraphicFramePr>
            <a:graphicFrameLocks noChangeAspect="1"/>
          </p:cNvGraphicFramePr>
          <p:nvPr>
            <p:extLst>
              <p:ext uri="{D42A27DB-BD31-4B8C-83A1-F6EECF244321}">
                <p14:modId xmlns:p14="http://schemas.microsoft.com/office/powerpoint/2010/main" val="321419278"/>
              </p:ext>
            </p:extLst>
          </p:nvPr>
        </p:nvGraphicFramePr>
        <p:xfrm>
          <a:off x="7073010" y="2205001"/>
          <a:ext cx="1495883" cy="863237"/>
        </p:xfrm>
        <a:graphic>
          <a:graphicData uri="http://schemas.openxmlformats.org/presentationml/2006/ole">
            <mc:AlternateContent xmlns:mc="http://schemas.openxmlformats.org/markup-compatibility/2006">
              <mc:Choice xmlns:v="urn:schemas-microsoft-com:vml" Requires="v">
                <p:oleObj name="Equazione" r:id="rId8" imgW="812520" imgH="469800" progId="Equation.3">
                  <p:embed/>
                </p:oleObj>
              </mc:Choice>
              <mc:Fallback>
                <p:oleObj name="Equazione" r:id="rId8" imgW="812520" imgH="469800" progId="Equation.3">
                  <p:embed/>
                  <p:pic>
                    <p:nvPicPr>
                      <p:cNvPr id="7" name="Oggetto 6"/>
                      <p:cNvPicPr>
                        <a:picLocks noChangeAspect="1" noChangeArrowheads="1"/>
                      </p:cNvPicPr>
                      <p:nvPr/>
                    </p:nvPicPr>
                    <p:blipFill>
                      <a:blip r:embed="rId9"/>
                      <a:srcRect/>
                      <a:stretch>
                        <a:fillRect/>
                      </a:stretch>
                    </p:blipFill>
                    <p:spPr bwMode="auto">
                      <a:xfrm>
                        <a:off x="7073010" y="2205001"/>
                        <a:ext cx="1495883" cy="863237"/>
                      </a:xfrm>
                      <a:prstGeom prst="rect">
                        <a:avLst/>
                      </a:prstGeom>
                      <a:noFill/>
                    </p:spPr>
                  </p:pic>
                </p:oleObj>
              </mc:Fallback>
            </mc:AlternateContent>
          </a:graphicData>
        </a:graphic>
      </p:graphicFrame>
      <p:graphicFrame>
        <p:nvGraphicFramePr>
          <p:cNvPr id="12" name="Oggetto 11"/>
          <p:cNvGraphicFramePr>
            <a:graphicFrameLocks noChangeAspect="1"/>
          </p:cNvGraphicFramePr>
          <p:nvPr>
            <p:extLst>
              <p:ext uri="{D42A27DB-BD31-4B8C-83A1-F6EECF244321}">
                <p14:modId xmlns:p14="http://schemas.microsoft.com/office/powerpoint/2010/main" val="1255857703"/>
              </p:ext>
            </p:extLst>
          </p:nvPr>
        </p:nvGraphicFramePr>
        <p:xfrm>
          <a:off x="4455132" y="4984469"/>
          <a:ext cx="2076173" cy="781517"/>
        </p:xfrm>
        <a:graphic>
          <a:graphicData uri="http://schemas.openxmlformats.org/presentationml/2006/ole">
            <mc:AlternateContent xmlns:mc="http://schemas.openxmlformats.org/markup-compatibility/2006">
              <mc:Choice xmlns:v="urn:schemas-microsoft-com:vml" Requires="v">
                <p:oleObj name="Equazione" r:id="rId10" imgW="1104840" imgH="419040" progId="Equation.3">
                  <p:embed/>
                </p:oleObj>
              </mc:Choice>
              <mc:Fallback>
                <p:oleObj name="Equazione" r:id="rId10" imgW="1104840" imgH="419040" progId="Equation.3">
                  <p:embed/>
                  <p:pic>
                    <p:nvPicPr>
                      <p:cNvPr id="55" name="Oggetto 54"/>
                      <p:cNvPicPr>
                        <a:picLocks noChangeAspect="1" noChangeArrowheads="1"/>
                      </p:cNvPicPr>
                      <p:nvPr/>
                    </p:nvPicPr>
                    <p:blipFill>
                      <a:blip r:embed="rId11"/>
                      <a:srcRect/>
                      <a:stretch>
                        <a:fillRect/>
                      </a:stretch>
                    </p:blipFill>
                    <p:spPr bwMode="auto">
                      <a:xfrm>
                        <a:off x="4455132" y="4984469"/>
                        <a:ext cx="2076173" cy="781517"/>
                      </a:xfrm>
                      <a:prstGeom prst="rect">
                        <a:avLst/>
                      </a:prstGeom>
                      <a:noFill/>
                      <a:ln>
                        <a:noFill/>
                      </a:ln>
                    </p:spPr>
                  </p:pic>
                </p:oleObj>
              </mc:Fallback>
            </mc:AlternateContent>
          </a:graphicData>
        </a:graphic>
      </p:graphicFrame>
      <p:sp>
        <p:nvSpPr>
          <p:cNvPr id="13" name="Rettangolo 12"/>
          <p:cNvSpPr/>
          <p:nvPr/>
        </p:nvSpPr>
        <p:spPr>
          <a:xfrm>
            <a:off x="-16320" y="4587437"/>
            <a:ext cx="12208320" cy="397032"/>
          </a:xfrm>
          <a:prstGeom prst="rect">
            <a:avLst/>
          </a:prstGeom>
        </p:spPr>
        <p:txBody>
          <a:bodyPr wrap="square">
            <a:spAutoFit/>
          </a:bodyPr>
          <a:lstStyle/>
          <a:p>
            <a:pPr algn="just">
              <a:lnSpc>
                <a:spcPct val="110000"/>
              </a:lnSpc>
            </a:pPr>
            <a:r>
              <a:rPr lang="en-US" dirty="0"/>
              <a:t>C) Demonstrate that the total accelerating voltage is given by:</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771234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107865</TotalTime>
  <Words>7670</Words>
  <Application>Microsoft Office PowerPoint</Application>
  <PresentationFormat>Widescreen</PresentationFormat>
  <Paragraphs>754</Paragraphs>
  <Slides>56</Slides>
  <Notes>9</Notes>
  <HiddenSlides>1</HiddenSlides>
  <MMClips>0</MMClips>
  <ScaleCrop>false</ScaleCrop>
  <HeadingPairs>
    <vt:vector size="8" baseType="variant">
      <vt:variant>
        <vt:lpstr>Caratteri utilizzati</vt:lpstr>
      </vt:variant>
      <vt:variant>
        <vt:i4>7</vt:i4>
      </vt:variant>
      <vt:variant>
        <vt:lpstr>Tema</vt:lpstr>
      </vt:variant>
      <vt:variant>
        <vt:i4>1</vt:i4>
      </vt:variant>
      <vt:variant>
        <vt:lpstr>Server OLE incorporati</vt:lpstr>
      </vt:variant>
      <vt:variant>
        <vt:i4>1</vt:i4>
      </vt:variant>
      <vt:variant>
        <vt:lpstr>Titoli diapositive</vt:lpstr>
      </vt:variant>
      <vt:variant>
        <vt:i4>56</vt:i4>
      </vt:variant>
    </vt:vector>
  </HeadingPairs>
  <TitlesOfParts>
    <vt:vector size="65" baseType="lpstr">
      <vt:lpstr>Arial</vt:lpstr>
      <vt:lpstr>Calibri</vt:lpstr>
      <vt:lpstr>Cambria Math</vt:lpstr>
      <vt:lpstr>Marigold</vt:lpstr>
      <vt:lpstr>Symbol</vt:lpstr>
      <vt:lpstr>Times</vt:lpstr>
      <vt:lpstr>Times New Roman</vt:lpstr>
      <vt:lpstr>Tema di Office</vt:lpstr>
      <vt:lpstr>Equazione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David</dc:creator>
  <cp:lastModifiedBy>David Alesini</cp:lastModifiedBy>
  <cp:revision>1742</cp:revision>
  <cp:lastPrinted>2016-09-27T09:14:04Z</cp:lastPrinted>
  <dcterms:created xsi:type="dcterms:W3CDTF">2016-04-15T08:05:59Z</dcterms:created>
  <dcterms:modified xsi:type="dcterms:W3CDTF">2023-01-20T12:44:14Z</dcterms:modified>
</cp:coreProperties>
</file>